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256" r:id="rId2"/>
    <p:sldId id="271" r:id="rId3"/>
    <p:sldId id="272" r:id="rId4"/>
    <p:sldId id="273" r:id="rId5"/>
    <p:sldId id="274" r:id="rId6"/>
    <p:sldId id="275" r:id="rId7"/>
    <p:sldId id="276" r:id="rId8"/>
    <p:sldId id="277" r:id="rId9"/>
    <p:sldId id="278" r:id="rId10"/>
    <p:sldId id="279" r:id="rId11"/>
    <p:sldId id="280" r:id="rId12"/>
    <p:sldId id="288" r:id="rId13"/>
    <p:sldId id="281" r:id="rId14"/>
    <p:sldId id="282" r:id="rId15"/>
    <p:sldId id="283" r:id="rId16"/>
    <p:sldId id="284" r:id="rId17"/>
    <p:sldId id="285" r:id="rId18"/>
    <p:sldId id="286" r:id="rId19"/>
    <p:sldId id="287" r:id="rId20"/>
    <p:sldId id="289" r:id="rId21"/>
    <p:sldId id="290" r:id="rId22"/>
    <p:sldId id="291" r:id="rId23"/>
    <p:sldId id="292" r:id="rId24"/>
    <p:sldId id="293" r:id="rId25"/>
    <p:sldId id="294" r:id="rId26"/>
    <p:sldId id="295" r:id="rId27"/>
    <p:sldId id="296" r:id="rId28"/>
    <p:sldId id="297" r:id="rId29"/>
    <p:sldId id="298" r:id="rId30"/>
    <p:sldId id="300" r:id="rId31"/>
    <p:sldId id="299" r:id="rId32"/>
    <p:sldId id="301" r:id="rId33"/>
    <p:sldId id="302" r:id="rId34"/>
    <p:sldId id="303" r:id="rId35"/>
    <p:sldId id="304" r:id="rId36"/>
    <p:sldId id="305" r:id="rId37"/>
    <p:sldId id="306" r:id="rId38"/>
    <p:sldId id="307" r:id="rId39"/>
    <p:sldId id="308" r:id="rId40"/>
    <p:sldId id="309" r:id="rId41"/>
    <p:sldId id="311"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Lato" panose="020F0502020204030203" pitchFamily="34" charset="0"/>
      <p:regular r:id="rId50"/>
      <p:bold r:id="rId51"/>
      <p:italic r:id="rId52"/>
      <p:boldItalic r:id="rId53"/>
    </p:embeddedFont>
    <p:embeddedFont>
      <p:font typeface="Montserrat" pitchFamily="2"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z2NWSvm7XwSYYFJzdpbBHcc5B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630162-B198-41B6-87F6-0338381723C9}">
  <a:tblStyle styleId="{0E630162-B198-41B6-87F6-0338381723C9}"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 styleId="{50267358-6255-4DAC-98C3-7103352997BA}"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0" autoAdjust="0"/>
    <p:restoredTop sz="82027" autoAdjust="0"/>
  </p:normalViewPr>
  <p:slideViewPr>
    <p:cSldViewPr snapToGrid="0">
      <p:cViewPr varScale="1">
        <p:scale>
          <a:sx n="89" d="100"/>
          <a:sy n="89" d="100"/>
        </p:scale>
        <p:origin x="79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font" Target="fonts/font4.fntdata" /><Relationship Id="rId50" Type="http://schemas.openxmlformats.org/officeDocument/2006/relationships/font" Target="fonts/font7.fntdata" /><Relationship Id="rId55" Type="http://schemas.openxmlformats.org/officeDocument/2006/relationships/font" Target="fonts/font12.fntdata"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font" Target="fonts/font11.fntdata"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font" Target="fonts/font2.fntdata" /><Relationship Id="rId53" Type="http://schemas.openxmlformats.org/officeDocument/2006/relationships/font" Target="fonts/font10.fntdata" /><Relationship Id="rId58"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font" Target="fonts/font6.fntdata" /><Relationship Id="rId57" Type="http://schemas.openxmlformats.org/officeDocument/2006/relationships/font" Target="fonts/font14.fntdata"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1.fntdata" /><Relationship Id="rId52" Type="http://schemas.openxmlformats.org/officeDocument/2006/relationships/font" Target="fonts/font9.fntdata"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notesMaster" Target="notesMasters/notesMaster1.xml" /><Relationship Id="rId48" Type="http://schemas.openxmlformats.org/officeDocument/2006/relationships/font" Target="fonts/font5.fntdata" /><Relationship Id="rId56" Type="http://schemas.openxmlformats.org/officeDocument/2006/relationships/font" Target="fonts/font13.fntdata" /><Relationship Id="rId8" Type="http://schemas.openxmlformats.org/officeDocument/2006/relationships/slide" Target="slides/slide7.xml" /><Relationship Id="rId51" Type="http://schemas.openxmlformats.org/officeDocument/2006/relationships/font" Target="fonts/font8.fnt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font" Target="fonts/font3.fntdata" /><Relationship Id="rId5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722901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9821-D827-4736-8596-ECC68C9CDC5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D557C40-317F-4D84-ABB7-DBCB003BB55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69066-B483-42A3-B61D-DFB9A7355ED9}"/>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6465EC40-4231-432F-AB27-25E2AB99D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EECF5-AD30-4F6D-AB6E-D6B0DCA7FB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157797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609A-8583-4F54-AD76-91ED9CBAE6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3957C-2016-401B-B8DC-545E35A82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47B9B-0416-4756-9C8A-37A550AC158E}"/>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E2765F6B-20AE-420C-9356-22A8EDAB7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D6B33-109F-4073-AFC6-BF50BE8351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825108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D690C-2980-43C8-BA12-001AE4F1015C}"/>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BB606A-7DA4-4CC7-8C31-6650A1CA80C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C52CEF-9AA4-4DB0-813E-8C8C0FACB545}"/>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C3D8A8EA-1A34-433E-9103-110B2E2B0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2A549-13B4-499B-BA59-A685DD4C2F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57460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3" name="Google Shape;23;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35357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5F38-8299-48CF-8DD0-19D163544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8880D4-A04A-482B-986F-44FE14802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9158F-4722-4B27-B04A-C8783D7E7DBB}"/>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5D31D45B-8755-4D4A-B996-B83718B4E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7EDD0-4C76-40EB-AC48-43786B7AD2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81211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71B-F162-48F5-A265-7C6B62D8174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68C2CB-BE8B-47CB-B690-C1B9D272B1E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08635-124D-412C-955D-EB82442CD8D6}"/>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D06E1AD0-B6FE-4872-8E3B-4AB7CA5E5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51C3E-E6BC-47C8-A43D-334920397C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1467335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EB39-0957-44C2-9C96-06A66AE395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B57A37-7543-419A-A456-65CEC5F4CE1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D00E89-A33B-493E-A65A-232BF13871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D19CE4-A454-4734-8C72-B6C9A3315A95}"/>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6" name="Footer Placeholder 5">
            <a:extLst>
              <a:ext uri="{FF2B5EF4-FFF2-40B4-BE49-F238E27FC236}">
                <a16:creationId xmlns:a16="http://schemas.microsoft.com/office/drawing/2014/main" id="{3EE37290-3062-414A-B3F8-5ED942DCAD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5F0056-B8E9-45B6-8C2D-50F4172FE8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099097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3086-6319-46E7-8892-333484BB5648}"/>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9AAC3-7CD1-4BAC-BE80-71D242FBB66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7F1A5-E463-4DF9-9E65-54C75F4DC85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9DDFE-6844-406C-A15B-7EEDBBE198E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C507808-EEB7-4D26-B8F8-6AD93EE5739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A1E33-DBF3-48B9-895A-5AFC8277E0AB}"/>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8" name="Footer Placeholder 7">
            <a:extLst>
              <a:ext uri="{FF2B5EF4-FFF2-40B4-BE49-F238E27FC236}">
                <a16:creationId xmlns:a16="http://schemas.microsoft.com/office/drawing/2014/main" id="{2493418C-4AC8-46E5-9699-1E3343B9A3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B56C3A-CE0A-4D7C-836C-2190FCFE4C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375273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CC3-FB11-456B-AD52-629098384E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F527D3-F6CA-440E-8427-22C4E12D08CC}"/>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4" name="Footer Placeholder 3">
            <a:extLst>
              <a:ext uri="{FF2B5EF4-FFF2-40B4-BE49-F238E27FC236}">
                <a16:creationId xmlns:a16="http://schemas.microsoft.com/office/drawing/2014/main" id="{4F48E18F-641A-4E17-B34E-E959A5FDC2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87558D-3E80-4BDF-B035-F68D26C00D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9472919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EED7E-419E-49CF-BFA9-3464844FA9BB}"/>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3" name="Footer Placeholder 2">
            <a:extLst>
              <a:ext uri="{FF2B5EF4-FFF2-40B4-BE49-F238E27FC236}">
                <a16:creationId xmlns:a16="http://schemas.microsoft.com/office/drawing/2014/main" id="{5770FD9D-BAC8-4400-89E0-096A97336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573DE1-F60C-4267-ABE1-F9AA24D9BD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7748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BC16-7F72-4A16-96D9-40350F0E933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FEC004-7575-4F0F-9196-2C90CAB339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6677FD-BD9A-4E1B-8859-443B21A8CF4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DD77A7-8C73-48D7-8CCC-3E19EEBD32F2}"/>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6" name="Footer Placeholder 5">
            <a:extLst>
              <a:ext uri="{FF2B5EF4-FFF2-40B4-BE49-F238E27FC236}">
                <a16:creationId xmlns:a16="http://schemas.microsoft.com/office/drawing/2014/main" id="{89382DBE-73C1-4EFA-A3E6-DE35A7DC4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4389A-FFCB-4462-A76D-380845328E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724607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A73E-9DC9-463D-80F6-2F53EA77C55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832911-B018-4AF2-8D88-7050B23F2B3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38DE4C7-A726-4664-9867-B2E5AFBB40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65AAEF-EADF-4D10-BCB6-D7452876B3F7}"/>
              </a:ext>
            </a:extLst>
          </p:cNvPr>
          <p:cNvSpPr>
            <a:spLocks noGrp="1"/>
          </p:cNvSpPr>
          <p:nvPr>
            <p:ph type="dt" sz="half" idx="10"/>
          </p:nvPr>
        </p:nvSpPr>
        <p:spPr/>
        <p:txBody>
          <a:bodyPr/>
          <a:lstStyle/>
          <a:p>
            <a:fld id="{DC0F8829-E050-4A3D-B45E-5FB2B507A00D}" type="datetimeFigureOut">
              <a:rPr lang="en-IN" smtClean="0"/>
              <a:t>06-12-2022</a:t>
            </a:fld>
            <a:endParaRPr lang="en-IN"/>
          </a:p>
        </p:txBody>
      </p:sp>
      <p:sp>
        <p:nvSpPr>
          <p:cNvPr id="6" name="Footer Placeholder 5">
            <a:extLst>
              <a:ext uri="{FF2B5EF4-FFF2-40B4-BE49-F238E27FC236}">
                <a16:creationId xmlns:a16="http://schemas.microsoft.com/office/drawing/2014/main" id="{00F8A4E7-26C3-471E-AAC0-50F2B91D73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42DA4-6060-4BB4-8C1C-44ABC2DCCC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5321646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4DEA5-6143-449C-95EE-998B5910EE4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741F46-30B8-4912-9CC2-4E44CE069F2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1F3B78-ED6C-4DEE-AF40-00AA74F49B9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C0F8829-E050-4A3D-B45E-5FB2B507A00D}" type="datetimeFigureOut">
              <a:rPr lang="en-IN" smtClean="0"/>
              <a:t>06-12-2022</a:t>
            </a:fld>
            <a:endParaRPr lang="en-IN"/>
          </a:p>
        </p:txBody>
      </p:sp>
      <p:sp>
        <p:nvSpPr>
          <p:cNvPr id="5" name="Footer Placeholder 4">
            <a:extLst>
              <a:ext uri="{FF2B5EF4-FFF2-40B4-BE49-F238E27FC236}">
                <a16:creationId xmlns:a16="http://schemas.microsoft.com/office/drawing/2014/main" id="{4C7D19FA-ED56-44BE-A8C8-E9A72E1A684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9DAD7D-082A-492D-A555-445A23AE20E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656593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becomingvisual.com/rfundamentals/Sidewalk_Cafes.csv" TargetMode="Externa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hyperlink" Target="http://becomingvisual.com/rfundamentals/r-packages-and-scripts.html" TargetMode="Externa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prstGeom prst="rect">
            <a:avLst/>
          </a:prstGeom>
          <a:noFill/>
          <a:ln>
            <a:noFill/>
          </a:ln>
        </p:spPr>
        <p:txBody>
          <a:bodyPr spcFirstLastPara="1" wrap="square" lIns="91425" tIns="91425" rIns="91425" bIns="91425" anchor="t" anchorCtr="0">
            <a:noAutofit/>
          </a:bodyPr>
          <a:lstStyle/>
          <a:p>
            <a:r>
              <a:rPr lang="en-GB" sz="3200" dirty="0"/>
              <a:t>Unit 3</a:t>
            </a:r>
            <a:br>
              <a:rPr lang="en-GB" sz="3200" dirty="0"/>
            </a:br>
            <a:br>
              <a:rPr lang="en-GB" sz="3200" dirty="0"/>
            </a:br>
            <a:r>
              <a:rPr lang="en-IN" sz="3200" b="1" dirty="0"/>
              <a:t>R packages and scripts</a:t>
            </a:r>
            <a:br>
              <a:rPr lang="en-US" sz="3200" dirty="0"/>
            </a:br>
            <a:endParaRPr sz="3200" dirty="0"/>
          </a:p>
        </p:txBody>
      </p:sp>
      <p:sp>
        <p:nvSpPr>
          <p:cNvPr id="135" name="Google Shape;135;p1"/>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indent="0"/>
            <a:endParaRPr lang="en-IN" dirty="0"/>
          </a:p>
          <a:p>
            <a:pPr marL="0" lvl="0" indent="0" algn="r" rtl="0">
              <a:lnSpc>
                <a:spcPct val="100000"/>
              </a:lnSpc>
              <a:spcBef>
                <a:spcPts val="0"/>
              </a:spcBef>
              <a:spcAft>
                <a:spcPts val="0"/>
              </a:spcAft>
              <a:buSzPts val="1300"/>
              <a:buNone/>
            </a:pPr>
            <a:r>
              <a:rPr lang="en-IN" dirty="0"/>
              <a:t>Prof. Archana Magare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Downloading Data</a:t>
            </a:r>
            <a:endParaRPr lang="en-US" dirty="0"/>
          </a:p>
        </p:txBody>
      </p:sp>
      <p:sp>
        <p:nvSpPr>
          <p:cNvPr id="3" name="Text Placeholder 2"/>
          <p:cNvSpPr>
            <a:spLocks noGrp="1"/>
          </p:cNvSpPr>
          <p:nvPr>
            <p:ph type="body" idx="1"/>
          </p:nvPr>
        </p:nvSpPr>
        <p:spPr>
          <a:xfrm>
            <a:off x="1297500" y="1010093"/>
            <a:ext cx="7038900" cy="3955312"/>
          </a:xfrm>
        </p:spPr>
        <p:txBody>
          <a:bodyPr/>
          <a:lstStyle/>
          <a:p>
            <a:r>
              <a:rPr lang="en-US" sz="1600" dirty="0"/>
              <a:t>Before we can import a file, we need to have a file to import. Let’s use a file from NYC Open data on Sidewalk Cafes. You can download the dataset from:</a:t>
            </a:r>
          </a:p>
          <a:p>
            <a:endParaRPr lang="en-US" sz="1600" dirty="0"/>
          </a:p>
          <a:p>
            <a:r>
              <a:rPr lang="en-US" sz="1600" dirty="0">
                <a:hlinkClick r:id="rId2"/>
              </a:rPr>
              <a:t>http://becomingvisual.com/rfundamentals/Sidewalk_Cafes.csv</a:t>
            </a:r>
            <a:endParaRPr lang="en-US" sz="1600" dirty="0"/>
          </a:p>
          <a:p>
            <a:endParaRPr lang="en-US" sz="1600" dirty="0"/>
          </a:p>
          <a:p>
            <a:r>
              <a:rPr lang="en-US" sz="1600" dirty="0"/>
              <a:t>Find the Sidewalk_Cafe.csv file that you downloaded (you can probably find it in your Downloads folder on your computer) and move it to your </a:t>
            </a:r>
            <a:r>
              <a:rPr lang="en-US" sz="1600" dirty="0" err="1"/>
              <a:t>mydata</a:t>
            </a:r>
            <a:r>
              <a:rPr lang="en-US" sz="1600" dirty="0"/>
              <a:t> folder on your desktop.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Importing a dataset</a:t>
            </a:r>
            <a:br>
              <a:rPr lang="en-US" dirty="0"/>
            </a:br>
            <a:endParaRPr lang="en-US" dirty="0"/>
          </a:p>
        </p:txBody>
      </p:sp>
      <p:sp>
        <p:nvSpPr>
          <p:cNvPr id="3" name="Text Placeholder 2"/>
          <p:cNvSpPr>
            <a:spLocks noGrp="1"/>
          </p:cNvSpPr>
          <p:nvPr>
            <p:ph type="body" idx="1"/>
          </p:nvPr>
        </p:nvSpPr>
        <p:spPr>
          <a:xfrm>
            <a:off x="1297500" y="1010094"/>
            <a:ext cx="7038900" cy="999460"/>
          </a:xfrm>
        </p:spPr>
        <p:txBody>
          <a:bodyPr/>
          <a:lstStyle/>
          <a:p>
            <a:r>
              <a:rPr lang="en-US" sz="1600" b="1" dirty="0"/>
              <a:t>Your workspace.</a:t>
            </a:r>
            <a:r>
              <a:rPr lang="en-US" sz="1600" dirty="0"/>
              <a:t> In </a:t>
            </a:r>
            <a:r>
              <a:rPr lang="en-US" sz="1600" dirty="0" err="1"/>
              <a:t>RStudio</a:t>
            </a:r>
            <a:r>
              <a:rPr lang="en-US" sz="1600" dirty="0"/>
              <a:t> the upper right quadrant is called your workspace. To import a CSV file simply click on the import dataset button in your workspace.</a:t>
            </a:r>
          </a:p>
          <a:p>
            <a:endParaRPr lang="en-US" sz="1500" dirty="0"/>
          </a:p>
        </p:txBody>
      </p:sp>
      <p:pic>
        <p:nvPicPr>
          <p:cNvPr id="4" name="Picture 3" descr="import.png"/>
          <p:cNvPicPr>
            <a:picLocks noChangeAspect="1"/>
          </p:cNvPicPr>
          <p:nvPr/>
        </p:nvPicPr>
        <p:blipFill>
          <a:blip r:embed="rId2"/>
          <a:stretch>
            <a:fillRect/>
          </a:stretch>
        </p:blipFill>
        <p:spPr>
          <a:xfrm>
            <a:off x="5669734" y="1720175"/>
            <a:ext cx="2971953" cy="32767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and</a:t>
            </a:r>
            <a:endParaRPr lang="en-US" dirty="0"/>
          </a:p>
        </p:txBody>
      </p:sp>
      <p:sp>
        <p:nvSpPr>
          <p:cNvPr id="3" name="Text Placeholder 2"/>
          <p:cNvSpPr>
            <a:spLocks noGrp="1"/>
          </p:cNvSpPr>
          <p:nvPr>
            <p:ph type="body" idx="1"/>
          </p:nvPr>
        </p:nvSpPr>
        <p:spPr>
          <a:xfrm>
            <a:off x="1297500" y="1010093"/>
            <a:ext cx="7038900" cy="723014"/>
          </a:xfrm>
        </p:spPr>
        <p:txBody>
          <a:bodyPr/>
          <a:lstStyle/>
          <a:p>
            <a:endParaRPr lang="en-US" sz="1500" dirty="0"/>
          </a:p>
        </p:txBody>
      </p:sp>
      <p:pic>
        <p:nvPicPr>
          <p:cNvPr id="1026" name="Picture 2" descr="http://becomingvisual.com/rfundamentals/importtext.png"/>
          <p:cNvPicPr>
            <a:picLocks noChangeAspect="1" noChangeArrowheads="1"/>
          </p:cNvPicPr>
          <p:nvPr/>
        </p:nvPicPr>
        <p:blipFill>
          <a:blip r:embed="rId2"/>
          <a:srcRect/>
          <a:stretch>
            <a:fillRect/>
          </a:stretch>
        </p:blipFill>
        <p:spPr bwMode="auto">
          <a:xfrm>
            <a:off x="725213" y="0"/>
            <a:ext cx="7546975" cy="51435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52" y="325510"/>
            <a:ext cx="7038900" cy="541915"/>
          </a:xfrm>
        </p:spPr>
        <p:txBody>
          <a:bodyPr/>
          <a:lstStyle/>
          <a:p>
            <a:r>
              <a:rPr lang="en-US" b="1" dirty="0"/>
              <a:t>Importing Dataset</a:t>
            </a:r>
            <a:endParaRPr lang="en-US" dirty="0"/>
          </a:p>
        </p:txBody>
      </p:sp>
      <p:sp>
        <p:nvSpPr>
          <p:cNvPr id="3" name="Text Placeholder 2"/>
          <p:cNvSpPr>
            <a:spLocks noGrp="1"/>
          </p:cNvSpPr>
          <p:nvPr>
            <p:ph type="body" idx="1"/>
          </p:nvPr>
        </p:nvSpPr>
        <p:spPr>
          <a:xfrm>
            <a:off x="450375" y="1010093"/>
            <a:ext cx="8393373" cy="3955312"/>
          </a:xfrm>
        </p:spPr>
        <p:txBody>
          <a:bodyPr/>
          <a:lstStyle/>
          <a:p>
            <a:pPr algn="just"/>
            <a:r>
              <a:rPr lang="en-US" sz="1600" b="1" dirty="0"/>
              <a:t>Name.</a:t>
            </a:r>
            <a:r>
              <a:rPr lang="en-US" sz="1600" dirty="0"/>
              <a:t> First, you can name your dataset. There is already a default name given. Let’s replace it with sidewalk.</a:t>
            </a:r>
          </a:p>
          <a:p>
            <a:pPr algn="just"/>
            <a:endParaRPr lang="en-US" sz="1600" b="1" dirty="0"/>
          </a:p>
          <a:p>
            <a:pPr algn="just"/>
            <a:r>
              <a:rPr lang="en-US" sz="1600" b="1" dirty="0"/>
              <a:t>Heading.</a:t>
            </a:r>
            <a:r>
              <a:rPr lang="en-US" sz="1600" dirty="0"/>
              <a:t> Select yes since the first row in the dataset contains the column headings. These include </a:t>
            </a:r>
            <a:r>
              <a:rPr lang="en-US" sz="1600" dirty="0" err="1"/>
              <a:t>Entity.Type</a:t>
            </a:r>
            <a:r>
              <a:rPr lang="en-US" sz="1600" dirty="0"/>
              <a:t>, License Number, </a:t>
            </a:r>
            <a:r>
              <a:rPr lang="en-US" sz="1600" dirty="0" err="1"/>
              <a:t>Sidewalk.Cafe.Type</a:t>
            </a:r>
            <a:r>
              <a:rPr lang="en-US" sz="1600" dirty="0"/>
              <a:t>., etc. If you do not select yes to heading, R will create a default header using V’s (e.g. V1, V2, V3). This works well if you do not have a header, but in our case we do and we don’t want R to create a header for us. If we, selected no, our first row of data would contain the column names, such as </a:t>
            </a:r>
            <a:r>
              <a:rPr lang="en-US" sz="1600" dirty="0" err="1"/>
              <a:t>Entity.Type</a:t>
            </a:r>
            <a:r>
              <a:rPr lang="en-US" sz="1600"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3457" y="1010093"/>
            <a:ext cx="8106769" cy="3955312"/>
          </a:xfrm>
        </p:spPr>
        <p:txBody>
          <a:bodyPr/>
          <a:lstStyle/>
          <a:p>
            <a:pPr algn="just"/>
            <a:r>
              <a:rPr lang="en-US" sz="1600" b="1" dirty="0"/>
              <a:t>Separator.</a:t>
            </a:r>
            <a:r>
              <a:rPr lang="en-US" sz="1600" dirty="0"/>
              <a:t> This is the delimited for your CSV. In this case, the delimiter is a comma. You can see this in the input file window. Other options include whitespace, tab, or a semicolon.</a:t>
            </a:r>
          </a:p>
          <a:p>
            <a:pPr algn="just"/>
            <a:endParaRPr lang="en-US" sz="1600" dirty="0"/>
          </a:p>
          <a:p>
            <a:pPr algn="just"/>
            <a:r>
              <a:rPr lang="en-US" sz="1600" b="1" dirty="0"/>
              <a:t>Decimal.</a:t>
            </a:r>
            <a:r>
              <a:rPr lang="en-US" sz="1600" dirty="0"/>
              <a:t> If there are decimal points in your data, select period to use the period character for the decimal point. This is the default setting and you can keep it set to period for our purposes. If needed, select comma to encode decimal points into commas.</a:t>
            </a:r>
          </a:p>
          <a:p>
            <a:pPr algn="just"/>
            <a:endParaRPr lang="en-US" sz="1600" b="1" dirty="0"/>
          </a:p>
          <a:p>
            <a:pPr algn="just"/>
            <a:r>
              <a:rPr lang="en-US" sz="1600" b="1" dirty="0"/>
              <a:t>Quote.</a:t>
            </a:r>
            <a:r>
              <a:rPr lang="en-US" sz="1600" dirty="0"/>
              <a:t> If there are single quotes in your data, you can select to have them encoded as double quotes, single quotes, or none. You can keep the default setting.</a:t>
            </a:r>
          </a:p>
        </p:txBody>
      </p:sp>
      <p:sp>
        <p:nvSpPr>
          <p:cNvPr id="6" name="Title 1"/>
          <p:cNvSpPr txBox="1">
            <a:spLocks/>
          </p:cNvSpPr>
          <p:nvPr/>
        </p:nvSpPr>
        <p:spPr>
          <a:xfrm>
            <a:off x="942652" y="325510"/>
            <a:ext cx="7038900" cy="54191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2400"/>
              <a:buFont typeface="Montserrat"/>
              <a:buNone/>
              <a:tabLst/>
              <a:defRPr/>
            </a:pPr>
            <a:r>
              <a:rPr kumimoji="0" lang="en-US" sz="2000" b="1" i="0" u="none" strike="noStrike" kern="0" cap="none" spc="0" normalizeH="0" baseline="0" noProof="0" dirty="0">
                <a:ln>
                  <a:noFill/>
                </a:ln>
                <a:effectLst/>
                <a:uLnTx/>
                <a:uFillTx/>
                <a:latin typeface="Montserrat"/>
                <a:ea typeface="Montserrat"/>
                <a:cs typeface="Montserrat"/>
                <a:sym typeface="Montserrat"/>
              </a:rPr>
              <a:t>Importing Dataset</a:t>
            </a:r>
            <a:endParaRPr kumimoji="0" lang="en-US" sz="2000" b="0" i="0" u="none" strike="noStrike" kern="0" cap="none" spc="0" normalizeH="0" baseline="0" noProof="0" dirty="0">
              <a:ln>
                <a:noFill/>
              </a:ln>
              <a:effectLst/>
              <a:uLnTx/>
              <a:uFillTx/>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6299" y="1078333"/>
            <a:ext cx="7655431" cy="3955312"/>
          </a:xfrm>
        </p:spPr>
        <p:txBody>
          <a:bodyPr/>
          <a:lstStyle/>
          <a:p>
            <a:r>
              <a:rPr lang="en-US" sz="1800" dirty="0"/>
              <a:t>The command to view the file in the source window is:</a:t>
            </a:r>
          </a:p>
          <a:p>
            <a:pPr>
              <a:buNone/>
            </a:pPr>
            <a:r>
              <a:rPr lang="en-US" sz="1800" b="1" dirty="0"/>
              <a:t>	View</a:t>
            </a:r>
            <a:r>
              <a:rPr lang="en-US" sz="1800" dirty="0"/>
              <a:t>(sidewalk)</a:t>
            </a:r>
          </a:p>
          <a:p>
            <a:endParaRPr lang="en-US" sz="1800" dirty="0"/>
          </a:p>
          <a:p>
            <a:r>
              <a:rPr lang="en-US" sz="1800" dirty="0"/>
              <a:t>Change the data to a data type called a </a:t>
            </a:r>
            <a:r>
              <a:rPr lang="en-US" sz="1800" dirty="0" err="1"/>
              <a:t>data.frame</a:t>
            </a:r>
            <a:r>
              <a:rPr lang="en-US" sz="1800" dirty="0"/>
              <a:t>.</a:t>
            </a:r>
          </a:p>
          <a:p>
            <a:pPr>
              <a:buNone/>
            </a:pPr>
            <a:r>
              <a:rPr lang="en-US" sz="1800" dirty="0"/>
              <a:t>	sidewalk&lt;-</a:t>
            </a:r>
            <a:r>
              <a:rPr lang="en-US" sz="1800" b="1" dirty="0" err="1"/>
              <a:t>data.frame</a:t>
            </a:r>
            <a:r>
              <a:rPr lang="en-US" sz="1800" dirty="0"/>
              <a:t>(sidewalk)</a:t>
            </a:r>
          </a:p>
          <a:p>
            <a:endParaRPr lang="en-US" sz="1800" dirty="0"/>
          </a:p>
          <a:p>
            <a:r>
              <a:rPr lang="en-US" sz="1800" dirty="0"/>
              <a:t>We check this by using the class( ) function we learned earlier.</a:t>
            </a:r>
          </a:p>
          <a:p>
            <a:pPr>
              <a:buNone/>
            </a:pPr>
            <a:r>
              <a:rPr lang="en-US" sz="1800" b="1" dirty="0"/>
              <a:t>	class</a:t>
            </a:r>
            <a:r>
              <a:rPr lang="en-US" sz="1800" dirty="0"/>
              <a:t>(sidewalk)</a:t>
            </a:r>
          </a:p>
          <a:p>
            <a:pPr>
              <a:buNone/>
            </a:pPr>
            <a:r>
              <a:rPr lang="en-US" sz="1800" dirty="0"/>
              <a:t>         ## [1] "</a:t>
            </a:r>
            <a:r>
              <a:rPr lang="en-US" sz="1800" dirty="0" err="1"/>
              <a:t>data.frame</a:t>
            </a:r>
            <a:r>
              <a:rPr lang="en-US" sz="1800" dirty="0"/>
              <a:t>“</a:t>
            </a:r>
          </a:p>
          <a:p>
            <a:pPr>
              <a:buNone/>
            </a:pPr>
            <a:endParaRPr lang="en-US" sz="1800" dirty="0"/>
          </a:p>
          <a:p>
            <a:pPr>
              <a:buNone/>
            </a:pPr>
            <a:r>
              <a:rPr lang="en-US" sz="1800" b="1" dirty="0"/>
              <a:t>	length</a:t>
            </a:r>
            <a:r>
              <a:rPr lang="en-US" sz="1800" dirty="0"/>
              <a:t>(</a:t>
            </a:r>
            <a:r>
              <a:rPr lang="en-US" sz="1800" dirty="0" err="1"/>
              <a:t>sidewalk$Entity.Type</a:t>
            </a:r>
            <a:r>
              <a:rPr lang="en-US" sz="1800" dirty="0"/>
              <a:t>)</a:t>
            </a:r>
          </a:p>
          <a:p>
            <a:pPr>
              <a:buNone/>
            </a:pPr>
            <a:r>
              <a:rPr lang="en-US" sz="1800" dirty="0"/>
              <a:t>	## [1] 1008</a:t>
            </a:r>
          </a:p>
        </p:txBody>
      </p:sp>
      <p:sp>
        <p:nvSpPr>
          <p:cNvPr id="5" name="Title 1"/>
          <p:cNvSpPr txBox="1">
            <a:spLocks/>
          </p:cNvSpPr>
          <p:nvPr/>
        </p:nvSpPr>
        <p:spPr>
          <a:xfrm>
            <a:off x="942652" y="325510"/>
            <a:ext cx="7038900" cy="54191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2400"/>
              <a:buFont typeface="Montserrat"/>
              <a:buNone/>
              <a:tabLst/>
              <a:defRPr/>
            </a:pPr>
            <a:r>
              <a:rPr kumimoji="0" lang="en-US" sz="2400" b="1" i="0" u="none" strike="noStrike" kern="0" cap="none" spc="0" normalizeH="0" baseline="0" noProof="0" dirty="0">
                <a:ln>
                  <a:noFill/>
                </a:ln>
                <a:effectLst/>
                <a:uLnTx/>
                <a:uFillTx/>
                <a:latin typeface="Montserrat"/>
                <a:ea typeface="Montserrat"/>
                <a:cs typeface="Montserrat"/>
                <a:sym typeface="Montserrat"/>
              </a:rPr>
              <a:t>Importing Dataset</a:t>
            </a:r>
            <a:endParaRPr kumimoji="0" lang="en-US" sz="2400" b="0" i="0" u="none" strike="noStrike" kern="0" cap="none" spc="0" normalizeH="0" baseline="0" noProof="0" dirty="0">
              <a:ln>
                <a:noFill/>
              </a:ln>
              <a:effectLst/>
              <a:uLnTx/>
              <a:uFillTx/>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Working with missing data</a:t>
            </a:r>
            <a:endParaRPr lang="en-US" dirty="0"/>
          </a:p>
        </p:txBody>
      </p:sp>
      <p:sp>
        <p:nvSpPr>
          <p:cNvPr id="3" name="Text Placeholder 2"/>
          <p:cNvSpPr>
            <a:spLocks noGrp="1"/>
          </p:cNvSpPr>
          <p:nvPr>
            <p:ph type="body" idx="1"/>
          </p:nvPr>
        </p:nvSpPr>
        <p:spPr>
          <a:xfrm>
            <a:off x="1297500" y="1010093"/>
            <a:ext cx="7518954" cy="3955312"/>
          </a:xfrm>
        </p:spPr>
        <p:txBody>
          <a:bodyPr/>
          <a:lstStyle/>
          <a:p>
            <a:pPr algn="just"/>
            <a:r>
              <a:rPr lang="en-US" sz="2000" dirty="0"/>
              <a:t>Let’s do a little more with this data frame. Let’s say you wanted to know the average or the mean square footage for sidewalk cafes in NYC. You can use a simple function called mean( ) to compute this value for the variable </a:t>
            </a:r>
            <a:r>
              <a:rPr lang="en-US" sz="2000" dirty="0" err="1"/>
              <a:t>Lic.Area.Sq.Ft</a:t>
            </a:r>
            <a:r>
              <a:rPr lang="en-US" sz="2000" dirty="0"/>
              <a:t>.</a:t>
            </a:r>
          </a:p>
          <a:p>
            <a:pPr algn="just"/>
            <a:endParaRPr lang="en-US" sz="2000" b="1" dirty="0"/>
          </a:p>
          <a:p>
            <a:pPr algn="just"/>
            <a:r>
              <a:rPr lang="en-US" sz="2000" b="1" dirty="0"/>
              <a:t>mean</a:t>
            </a:r>
            <a:r>
              <a:rPr lang="en-US" sz="2000" dirty="0"/>
              <a:t>(</a:t>
            </a:r>
            <a:r>
              <a:rPr lang="en-US" sz="2000" dirty="0" err="1"/>
              <a:t>sidewalk$Lic.Area.Sq.Ft</a:t>
            </a:r>
            <a:r>
              <a:rPr lang="en-US" sz="2000" dirty="0"/>
              <a:t>)</a:t>
            </a:r>
          </a:p>
          <a:p>
            <a:pPr algn="just"/>
            <a:r>
              <a:rPr lang="en-US" sz="2000" dirty="0"/>
              <a:t>## [1] NA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9136" y="587012"/>
            <a:ext cx="7846500" cy="3955312"/>
          </a:xfrm>
        </p:spPr>
        <p:txBody>
          <a:bodyPr/>
          <a:lstStyle/>
          <a:p>
            <a:pPr algn="just"/>
            <a:r>
              <a:rPr lang="en-US" sz="1600" dirty="0"/>
              <a:t>Let’s just view the </a:t>
            </a:r>
            <a:r>
              <a:rPr lang="en-US" sz="1600" dirty="0" err="1"/>
              <a:t>sidewalk$Lic.Area.Sq.Ft</a:t>
            </a:r>
            <a:r>
              <a:rPr lang="en-US" sz="1600" dirty="0"/>
              <a:t> variable.</a:t>
            </a:r>
          </a:p>
          <a:p>
            <a:pPr algn="just"/>
            <a:r>
              <a:rPr lang="en-US" sz="1600" b="1" dirty="0"/>
              <a:t>View</a:t>
            </a:r>
            <a:r>
              <a:rPr lang="en-US" sz="1600" dirty="0"/>
              <a:t>(</a:t>
            </a:r>
            <a:r>
              <a:rPr lang="en-US" sz="1600" dirty="0" err="1"/>
              <a:t>sidewalk$Lic.Area.Sq.Ft</a:t>
            </a:r>
            <a:r>
              <a:rPr lang="en-US" sz="1600" dirty="0"/>
              <a:t>)</a:t>
            </a:r>
          </a:p>
          <a:p>
            <a:pPr algn="just"/>
            <a:endParaRPr lang="en-US" sz="1600" dirty="0"/>
          </a:p>
          <a:p>
            <a:pPr algn="just"/>
            <a:r>
              <a:rPr lang="en-US" sz="1600" dirty="0"/>
              <a:t>The function mean( ) cannot compute the calculation because NA is not a number. Only numbers can be used to compute the mean. This is why the value of NA was returned from R.</a:t>
            </a:r>
          </a:p>
          <a:p>
            <a:pPr algn="just"/>
            <a:r>
              <a:rPr lang="en-US" sz="1600" dirty="0"/>
              <a:t>We need to remove the NA values or tell R to ignore them when computing the mean. We are going to do this by passing in a parameter to the mean( ) function called na.rm=TRUE. This will indicate that the NA values should be stripped before the computation proceeds.</a:t>
            </a:r>
          </a:p>
          <a:p>
            <a:pPr algn="just"/>
            <a:endParaRPr lang="en-US" sz="1600" b="1" dirty="0"/>
          </a:p>
          <a:p>
            <a:pPr algn="just"/>
            <a:r>
              <a:rPr lang="en-US" sz="1600" b="1" dirty="0"/>
              <a:t>mean</a:t>
            </a:r>
            <a:r>
              <a:rPr lang="en-US" sz="1600" dirty="0"/>
              <a:t>(</a:t>
            </a:r>
            <a:r>
              <a:rPr lang="en-US" sz="1600" dirty="0" err="1"/>
              <a:t>sidewalk$Lic.Area.Sq.Ft</a:t>
            </a:r>
            <a:r>
              <a:rPr lang="en-US" sz="1600" dirty="0"/>
              <a:t>, na.rm=TRUE)</a:t>
            </a:r>
          </a:p>
          <a:p>
            <a:pPr algn="just"/>
            <a:r>
              <a:rPr lang="en-US" sz="1600" dirty="0"/>
              <a:t>## [1] 258.6475</a:t>
            </a:r>
            <a:endParaRPr lang="en-US"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Extracting a subset of a data frame</a:t>
            </a:r>
            <a:endParaRPr lang="en-US" dirty="0"/>
          </a:p>
        </p:txBody>
      </p:sp>
      <p:sp>
        <p:nvSpPr>
          <p:cNvPr id="3" name="Text Placeholder 2"/>
          <p:cNvSpPr>
            <a:spLocks noGrp="1"/>
          </p:cNvSpPr>
          <p:nvPr>
            <p:ph type="body" idx="1"/>
          </p:nvPr>
        </p:nvSpPr>
        <p:spPr>
          <a:xfrm>
            <a:off x="969952" y="996446"/>
            <a:ext cx="8092160" cy="3955312"/>
          </a:xfrm>
        </p:spPr>
        <p:txBody>
          <a:bodyPr/>
          <a:lstStyle/>
          <a:p>
            <a:pPr algn="just"/>
            <a:r>
              <a:rPr lang="en-US" sz="1600" dirty="0" err="1"/>
              <a:t>Subsetting</a:t>
            </a:r>
            <a:r>
              <a:rPr lang="en-US" sz="1600" dirty="0"/>
              <a:t> your data frame is useful if you want to select different variables within the data frame (i.e., keep only some of the columns) or a subset of observations (i.e., keep only some of the rows).</a:t>
            </a:r>
          </a:p>
          <a:p>
            <a:pPr algn="just"/>
            <a:endParaRPr lang="en-US" sz="1600" b="1" dirty="0"/>
          </a:p>
          <a:p>
            <a:pPr algn="just"/>
            <a:r>
              <a:rPr lang="en-US" sz="1600" b="1" dirty="0"/>
              <a:t>Using the $ operator</a:t>
            </a:r>
            <a:endParaRPr lang="en-US" sz="1600" dirty="0"/>
          </a:p>
          <a:p>
            <a:pPr algn="just"/>
            <a:r>
              <a:rPr lang="en-US" sz="1600" dirty="0"/>
              <a:t>If you only want to extract one column of your data frame you can use the $ operator. In the example below, we just called the column </a:t>
            </a:r>
            <a:r>
              <a:rPr lang="en-US" sz="1600" dirty="0" err="1"/>
              <a:t>Address.Zip.Code</a:t>
            </a:r>
            <a:r>
              <a:rPr lang="en-US" sz="1600" dirty="0"/>
              <a:t> from the sidewalk data frame and assigned it to a variable called </a:t>
            </a:r>
            <a:r>
              <a:rPr lang="en-US" sz="1600" dirty="0" err="1"/>
              <a:t>zipcode</a:t>
            </a:r>
            <a:r>
              <a:rPr lang="en-US" sz="1600" dirty="0"/>
              <a:t>. I just included a snippet of the values of </a:t>
            </a:r>
            <a:r>
              <a:rPr lang="en-US" sz="1600" dirty="0" err="1"/>
              <a:t>zipcode</a:t>
            </a:r>
            <a:r>
              <a:rPr lang="en-US" sz="1600" dirty="0"/>
              <a:t>.</a:t>
            </a:r>
          </a:p>
          <a:p>
            <a:pPr algn="just"/>
            <a:endParaRPr lang="en-US" sz="1600" dirty="0"/>
          </a:p>
          <a:p>
            <a:pPr algn="just"/>
            <a:r>
              <a:rPr lang="en-US" sz="1600" dirty="0" err="1"/>
              <a:t>zipcode</a:t>
            </a:r>
            <a:r>
              <a:rPr lang="en-US" sz="1600" dirty="0"/>
              <a:t> = </a:t>
            </a:r>
            <a:r>
              <a:rPr lang="en-US" sz="1600" dirty="0" err="1"/>
              <a:t>sidewalk$Address.Zip.Code</a:t>
            </a:r>
            <a:r>
              <a:rPr lang="en-US" sz="1600" dirty="0"/>
              <a:t> </a:t>
            </a:r>
            <a:r>
              <a:rPr lang="en-US" sz="1600" dirty="0" err="1"/>
              <a:t>zipcode</a:t>
            </a:r>
            <a:endParaRPr lang="en-US" sz="1600" dirty="0"/>
          </a:p>
          <a:p>
            <a:pPr algn="just">
              <a:buNone/>
            </a:pP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Using square brackets</a:t>
            </a:r>
            <a:endParaRPr lang="en-US" dirty="0"/>
          </a:p>
        </p:txBody>
      </p:sp>
      <p:sp>
        <p:nvSpPr>
          <p:cNvPr id="3" name="Text Placeholder 2"/>
          <p:cNvSpPr>
            <a:spLocks noGrp="1"/>
          </p:cNvSpPr>
          <p:nvPr>
            <p:ph type="body" idx="1"/>
          </p:nvPr>
        </p:nvSpPr>
        <p:spPr>
          <a:xfrm>
            <a:off x="1120079" y="941855"/>
            <a:ext cx="7846500" cy="3955312"/>
          </a:xfrm>
        </p:spPr>
        <p:txBody>
          <a:bodyPr/>
          <a:lstStyle/>
          <a:p>
            <a:pPr algn="just"/>
            <a:r>
              <a:rPr lang="en-US" sz="1700" dirty="0"/>
              <a:t>We can reference rows and columns of a data frame or vector using [ ].</a:t>
            </a:r>
          </a:p>
          <a:p>
            <a:pPr algn="just"/>
            <a:r>
              <a:rPr lang="en-US" sz="1700" dirty="0"/>
              <a:t>The format for usage is as follows: Data frame [rows, columns]</a:t>
            </a:r>
          </a:p>
          <a:p>
            <a:pPr algn="just"/>
            <a:endParaRPr lang="en-US" sz="1700" dirty="0"/>
          </a:p>
          <a:p>
            <a:pPr algn="just"/>
            <a:r>
              <a:rPr lang="en-US" sz="1700" dirty="0"/>
              <a:t>If we wanted the first 2 rows from sidewalk and 5th through 12th variables, </a:t>
            </a:r>
            <a:r>
              <a:rPr lang="en-US" sz="1700" dirty="0" err="1"/>
              <a:t>Entity.Name</a:t>
            </a:r>
            <a:r>
              <a:rPr lang="en-US" sz="1700" dirty="0"/>
              <a:t> through Location.1 we could write the following: sidewalk[1:2, 5:12]</a:t>
            </a:r>
          </a:p>
          <a:p>
            <a:pPr algn="just">
              <a:buNone/>
            </a:pP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223622"/>
            <a:ext cx="7038900" cy="914100"/>
          </a:xfrm>
        </p:spPr>
        <p:txBody>
          <a:bodyPr/>
          <a:lstStyle/>
          <a:p>
            <a:r>
              <a:rPr lang="en-IN" dirty="0"/>
              <a:t>Contents</a:t>
            </a:r>
          </a:p>
        </p:txBody>
      </p:sp>
      <p:sp>
        <p:nvSpPr>
          <p:cNvPr id="3" name="Text Placeholder 2"/>
          <p:cNvSpPr>
            <a:spLocks noGrp="1"/>
          </p:cNvSpPr>
          <p:nvPr>
            <p:ph type="body" idx="1"/>
          </p:nvPr>
        </p:nvSpPr>
        <p:spPr>
          <a:xfrm>
            <a:off x="1297500" y="978195"/>
            <a:ext cx="7038900" cy="3742661"/>
          </a:xfrm>
        </p:spPr>
        <p:txBody>
          <a:bodyPr/>
          <a:lstStyle/>
          <a:p>
            <a:pPr>
              <a:lnSpc>
                <a:spcPct val="150000"/>
              </a:lnSpc>
            </a:pPr>
            <a:r>
              <a:rPr lang="en-US" sz="1600" dirty="0"/>
              <a:t>Installing and loading packages</a:t>
            </a:r>
          </a:p>
          <a:p>
            <a:pPr>
              <a:lnSpc>
                <a:spcPct val="150000"/>
              </a:lnSpc>
            </a:pPr>
            <a:r>
              <a:rPr lang="en-US" sz="1600" dirty="0"/>
              <a:t>Setting up your working directory</a:t>
            </a:r>
          </a:p>
          <a:p>
            <a:pPr>
              <a:lnSpc>
                <a:spcPct val="150000"/>
              </a:lnSpc>
            </a:pPr>
            <a:r>
              <a:rPr lang="en-US" sz="1600" dirty="0"/>
              <a:t>Downloading and importing data</a:t>
            </a:r>
          </a:p>
          <a:p>
            <a:pPr>
              <a:lnSpc>
                <a:spcPct val="150000"/>
              </a:lnSpc>
            </a:pPr>
            <a:r>
              <a:rPr lang="en-US" sz="1600" dirty="0"/>
              <a:t>Working with missing data</a:t>
            </a:r>
          </a:p>
          <a:p>
            <a:pPr>
              <a:lnSpc>
                <a:spcPct val="150000"/>
              </a:lnSpc>
            </a:pPr>
            <a:r>
              <a:rPr lang="en-US" sz="1600" dirty="0"/>
              <a:t>Extracting a subset of a data frame</a:t>
            </a:r>
          </a:p>
          <a:p>
            <a:pPr>
              <a:lnSpc>
                <a:spcPct val="150000"/>
              </a:lnSpc>
            </a:pPr>
            <a:r>
              <a:rPr lang="en-US" sz="1600" dirty="0"/>
              <a:t>Writing R scripts</a:t>
            </a:r>
          </a:p>
          <a:p>
            <a:pPr>
              <a:lnSpc>
                <a:spcPct val="150000"/>
              </a:lnSpc>
            </a:pPr>
            <a:r>
              <a:rPr lang="en-US" sz="1600" dirty="0"/>
              <a:t>Adding comments and documentation</a:t>
            </a:r>
          </a:p>
          <a:p>
            <a:pPr>
              <a:lnSpc>
                <a:spcPct val="150000"/>
              </a:lnSpc>
            </a:pPr>
            <a:r>
              <a:rPr lang="en-US" sz="1600" dirty="0"/>
              <a:t>Creating reports</a:t>
            </a:r>
          </a:p>
          <a:p>
            <a:pPr>
              <a:lnSpc>
                <a:spcPct val="150000"/>
              </a:lnSpc>
            </a:pPr>
            <a:r>
              <a:rPr lang="en-US" sz="1600" dirty="0"/>
              <a:t>Summary</a:t>
            </a:r>
          </a:p>
        </p:txBody>
      </p:sp>
    </p:spTree>
    <p:extLst>
      <p:ext uri="{BB962C8B-B14F-4D97-AF65-F5344CB8AC3E}">
        <p14:creationId xmlns:p14="http://schemas.microsoft.com/office/powerpoint/2010/main" val="168189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Using square brackets</a:t>
            </a:r>
            <a:endParaRPr lang="en-US" dirty="0"/>
          </a:p>
        </p:txBody>
      </p:sp>
      <p:sp>
        <p:nvSpPr>
          <p:cNvPr id="3" name="Text Placeholder 2"/>
          <p:cNvSpPr>
            <a:spLocks noGrp="1"/>
          </p:cNvSpPr>
          <p:nvPr>
            <p:ph type="body" idx="1"/>
          </p:nvPr>
        </p:nvSpPr>
        <p:spPr>
          <a:xfrm>
            <a:off x="1064525" y="1010093"/>
            <a:ext cx="7915701" cy="3955312"/>
          </a:xfrm>
        </p:spPr>
        <p:txBody>
          <a:bodyPr/>
          <a:lstStyle/>
          <a:p>
            <a:pPr algn="just"/>
            <a:r>
              <a:rPr lang="en-US" sz="1800" dirty="0"/>
              <a:t>If using numbers for variable (column) names (e.g. 3, 5) become too abstract, you can always pass in the actual name of the column. See the example below.</a:t>
            </a:r>
          </a:p>
          <a:p>
            <a:pPr algn="just">
              <a:buNone/>
            </a:pPr>
            <a:r>
              <a:rPr lang="en-US" sz="1800" dirty="0"/>
              <a:t>	sidewalk[1:100, </a:t>
            </a:r>
            <a:r>
              <a:rPr lang="en-US" sz="1800" b="1" dirty="0"/>
              <a:t>c</a:t>
            </a:r>
            <a:r>
              <a:rPr lang="en-US" sz="1800" dirty="0"/>
              <a:t>(“</a:t>
            </a:r>
            <a:r>
              <a:rPr lang="en-US" sz="1800" dirty="0" err="1"/>
              <a:t>Sidewalk.Cafe.Type</a:t>
            </a:r>
            <a:r>
              <a:rPr lang="en-US" sz="1800" dirty="0"/>
              <a:t>”, “</a:t>
            </a:r>
            <a:r>
              <a:rPr lang="en-US" sz="1800" dirty="0" err="1"/>
              <a:t>Entity.Name</a:t>
            </a:r>
            <a:r>
              <a:rPr lang="en-US" sz="1800" dirty="0"/>
              <a:t>”)]</a:t>
            </a:r>
          </a:p>
          <a:p>
            <a:pPr algn="just"/>
            <a:endParaRPr lang="en-US" sz="1800" dirty="0"/>
          </a:p>
          <a:p>
            <a:pPr algn="just"/>
            <a:r>
              <a:rPr lang="en-US" sz="1800" dirty="0"/>
              <a:t>Finally, there are times where you want to display all the rows or all of the columns. This can be done by simply leaving the row or column value blank (but keep the comma to separate the row and column parameters). See below for an example that displays all the rows, but only two columns.</a:t>
            </a:r>
          </a:p>
          <a:p>
            <a:pPr algn="just">
              <a:buNone/>
            </a:pPr>
            <a:r>
              <a:rPr lang="en-US" sz="1800" dirty="0"/>
              <a:t>	sidewalk[, </a:t>
            </a:r>
            <a:r>
              <a:rPr lang="en-US" sz="1800" b="1" dirty="0"/>
              <a:t>c</a:t>
            </a:r>
            <a:r>
              <a:rPr lang="en-US" sz="1800" dirty="0"/>
              <a:t>(“</a:t>
            </a:r>
            <a:r>
              <a:rPr lang="en-US" sz="1800" dirty="0" err="1"/>
              <a:t>Sidewalk.Cafe.Type</a:t>
            </a:r>
            <a:r>
              <a:rPr lang="en-US" sz="1800" dirty="0"/>
              <a:t>”, “</a:t>
            </a:r>
            <a:r>
              <a:rPr lang="en-US" sz="1800" dirty="0" err="1"/>
              <a:t>Entity.Name</a:t>
            </a:r>
            <a:r>
              <a:rPr lang="en-US" sz="1800" dirty="0"/>
              <a:t>”)]</a:t>
            </a:r>
          </a:p>
          <a:p>
            <a:pPr algn="just">
              <a:buNone/>
            </a:pPr>
            <a:endParaRPr lang="en-US" sz="1800" dirty="0"/>
          </a:p>
          <a:p>
            <a:pPr algn="just"/>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R scripts</a:t>
            </a:r>
            <a:endParaRPr lang="en-US" dirty="0"/>
          </a:p>
        </p:txBody>
      </p:sp>
      <p:sp>
        <p:nvSpPr>
          <p:cNvPr id="3" name="Text Placeholder 2"/>
          <p:cNvSpPr>
            <a:spLocks noGrp="1"/>
          </p:cNvSpPr>
          <p:nvPr>
            <p:ph type="body" idx="1"/>
          </p:nvPr>
        </p:nvSpPr>
        <p:spPr>
          <a:xfrm>
            <a:off x="1091821" y="1105469"/>
            <a:ext cx="8052179" cy="4038031"/>
          </a:xfrm>
        </p:spPr>
        <p:txBody>
          <a:bodyPr/>
          <a:lstStyle/>
          <a:p>
            <a:r>
              <a:rPr lang="en-US" sz="1600" dirty="0"/>
              <a:t>Creating an R script is an alternative to typing your R commands in the console window. An R script is simply a text file in which your R commands are stored in a logical sequence.</a:t>
            </a:r>
          </a:p>
          <a:p>
            <a:r>
              <a:rPr lang="en-US" sz="1600" dirty="0"/>
              <a:t>There are many advantages to writing your R code as an R script file.</a:t>
            </a:r>
          </a:p>
          <a:p>
            <a:pPr>
              <a:buNone/>
            </a:pPr>
            <a:r>
              <a:rPr lang="en-US" sz="1600" dirty="0"/>
              <a:t>	(1) You can save your work</a:t>
            </a:r>
          </a:p>
          <a:p>
            <a:pPr>
              <a:buNone/>
            </a:pPr>
            <a:r>
              <a:rPr lang="en-US" sz="1600" dirty="0"/>
              <a:t>	(2) You reuse your code</a:t>
            </a:r>
          </a:p>
          <a:p>
            <a:pPr>
              <a:buNone/>
            </a:pPr>
            <a:r>
              <a:rPr lang="en-US" sz="1600" dirty="0"/>
              <a:t>	(3) You can document your work</a:t>
            </a:r>
          </a:p>
          <a:p>
            <a:pPr>
              <a:buNone/>
            </a:pPr>
            <a:r>
              <a:rPr lang="en-US" sz="1600" dirty="0"/>
              <a:t>	(4) You can share your work with others</a:t>
            </a:r>
          </a:p>
          <a:p>
            <a:r>
              <a:rPr lang="en-US" sz="1600" dirty="0"/>
              <a:t>You can move beyond writing one line of code at a time</a:t>
            </a:r>
          </a:p>
          <a:p>
            <a:r>
              <a:rPr lang="en-US" sz="1600" dirty="0"/>
              <a:t>In </a:t>
            </a:r>
            <a:r>
              <a:rPr lang="en-US" sz="1600" dirty="0" err="1"/>
              <a:t>RStudio</a:t>
            </a:r>
            <a:r>
              <a:rPr lang="en-US" sz="1600" dirty="0"/>
              <a:t> you can easily create an R script by going to the file menu &gt; New &gt; R Script. This will bring up a blank document in the source pane. (See Figure )</a:t>
            </a:r>
          </a:p>
          <a:p>
            <a:r>
              <a:rPr lang="en-US" sz="1600" dirty="0"/>
              <a:t>Save your script as </a:t>
            </a:r>
            <a:r>
              <a:rPr lang="en-US" sz="1600" dirty="0" err="1"/>
              <a:t>sidewalk_cafes_script.R</a:t>
            </a:r>
            <a:r>
              <a:rPr lang="en-US" sz="1600" dirty="0"/>
              <a:t> by going to File &gt; Save As &gt; </a:t>
            </a:r>
            <a:r>
              <a:rPr lang="en-US" sz="1600" dirty="0" err="1"/>
              <a:t>sidewalk_cafes_script.R</a:t>
            </a:r>
            <a:r>
              <a:rPr lang="en-US" sz="1600" dirty="0"/>
              <a:t>.</a:t>
            </a:r>
          </a:p>
          <a:p>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R commands written in an R script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R commands written in an R script file."/>
          <p:cNvPicPr>
            <a:picLocks noChangeAspect="1" noChangeArrowheads="1"/>
          </p:cNvPicPr>
          <p:nvPr/>
        </p:nvPicPr>
        <p:blipFill>
          <a:blip r:embed="rId2"/>
          <a:srcRect/>
          <a:stretch>
            <a:fillRect/>
          </a:stretch>
        </p:blipFill>
        <p:spPr bwMode="auto">
          <a:xfrm>
            <a:off x="218364" y="1842055"/>
            <a:ext cx="8925636" cy="157247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297500" y="1567550"/>
            <a:ext cx="7600840" cy="2911200"/>
          </a:xfrm>
        </p:spPr>
        <p:txBody>
          <a:bodyPr/>
          <a:lstStyle/>
          <a:p>
            <a:r>
              <a:rPr lang="en-US" sz="1600" dirty="0"/>
              <a:t>In your R script, you’ll notice the number 1. This indicates line 1 in the file. You can begin typing your R commands in this file. Type the commands you see in Figure. Then save your file by going to File &gt; Save.</a:t>
            </a:r>
          </a:p>
          <a:p>
            <a:endParaRPr lang="en-US" sz="1600" dirty="0"/>
          </a:p>
          <a:p>
            <a:r>
              <a:rPr lang="en-US" sz="1600" dirty="0"/>
              <a:t>The first line in the script uses a function called sum( ) to add up </a:t>
            </a:r>
            <a:r>
              <a:rPr lang="en-US" sz="1600" dirty="0" err="1"/>
              <a:t>Lic.Area.Sq.Ft</a:t>
            </a:r>
            <a:r>
              <a:rPr lang="en-US" sz="1600" dirty="0"/>
              <a:t> column of data. You’ll notice that we passed in na.rm=TRUE to ensure that the NAs were not included in the sum calculation.</a:t>
            </a:r>
          </a:p>
          <a:p>
            <a:endParaRPr lang="en-US" sz="1600" dirty="0"/>
          </a:p>
          <a:p>
            <a:pPr>
              <a:buNone/>
            </a:pPr>
            <a:r>
              <a:rPr lang="en-US" sz="1600" dirty="0"/>
              <a:t>	(Note: These commands will not be executed until you actually run the script.)</a:t>
            </a:r>
          </a:p>
          <a:p>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643480"/>
          </a:xfrm>
        </p:spPr>
        <p:txBody>
          <a:bodyPr/>
          <a:lstStyle/>
          <a:p>
            <a:r>
              <a:rPr lang="en-US" b="1" dirty="0"/>
              <a:t>Running R scripts</a:t>
            </a:r>
            <a:endParaRPr lang="en-US" dirty="0"/>
          </a:p>
        </p:txBody>
      </p:sp>
      <p:sp>
        <p:nvSpPr>
          <p:cNvPr id="3" name="Text Placeholder 2"/>
          <p:cNvSpPr>
            <a:spLocks noGrp="1"/>
          </p:cNvSpPr>
          <p:nvPr>
            <p:ph type="body" idx="1"/>
          </p:nvPr>
        </p:nvSpPr>
        <p:spPr>
          <a:xfrm>
            <a:off x="1297499" y="1037230"/>
            <a:ext cx="7682727" cy="4106270"/>
          </a:xfrm>
        </p:spPr>
        <p:txBody>
          <a:bodyPr/>
          <a:lstStyle/>
          <a:p>
            <a:r>
              <a:rPr lang="en-US" sz="1500" dirty="0"/>
              <a:t>There are two ways to run your R script. Note: Any changes made to the script need to be saved before running it.</a:t>
            </a:r>
          </a:p>
          <a:p>
            <a:endParaRPr lang="en-US" sz="1500" b="1" dirty="0"/>
          </a:p>
          <a:p>
            <a:r>
              <a:rPr lang="en-US" sz="1500" b="1" u="sng" dirty="0"/>
              <a:t>Option 1.</a:t>
            </a:r>
            <a:r>
              <a:rPr lang="en-US" sz="1500" dirty="0"/>
              <a:t> If your script is stored in your working directory you can type the following in the console:</a:t>
            </a:r>
          </a:p>
          <a:p>
            <a:pPr>
              <a:buNone/>
            </a:pPr>
            <a:r>
              <a:rPr lang="en-US" sz="1500" b="1" dirty="0"/>
              <a:t>	source</a:t>
            </a:r>
            <a:r>
              <a:rPr lang="en-US" sz="1500" dirty="0"/>
              <a:t> (“</a:t>
            </a:r>
            <a:r>
              <a:rPr lang="en-US" sz="1500" dirty="0" err="1"/>
              <a:t>sidewalk_cafes_script.R</a:t>
            </a:r>
            <a:r>
              <a:rPr lang="en-US" sz="1500" dirty="0"/>
              <a:t>”)</a:t>
            </a:r>
          </a:p>
          <a:p>
            <a:endParaRPr lang="en-US" sz="1500" dirty="0"/>
          </a:p>
          <a:p>
            <a:r>
              <a:rPr lang="en-US" sz="1500" dirty="0"/>
              <a:t>If you copied and pasted this code and received this error: Error: unexpected input in “source (ð” it is due to the smart quotes that MS Word uses. Use single quotes or replace the double quotes.</a:t>
            </a:r>
          </a:p>
          <a:p>
            <a:endParaRPr lang="en-US" sz="1500" dirty="0"/>
          </a:p>
          <a:p>
            <a:r>
              <a:rPr lang="en-US" sz="1500" dirty="0"/>
              <a:t>However, this method requires you to be very explicit about printing out values to the console. If you ran the command above, you’ll notice the sum and mean were not printed. You would have to modify your file to include the print( ) function. </a:t>
            </a:r>
          </a:p>
          <a:p>
            <a:endParaRPr lang="en-US"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120862"/>
            <a:ext cx="7038900" cy="1462278"/>
          </a:xfrm>
        </p:spPr>
        <p:txBody>
          <a:bodyPr/>
          <a:lstStyle/>
          <a:p>
            <a:r>
              <a:rPr lang="en-US" sz="1500" dirty="0"/>
              <a:t>See lines 8 and 12 in Figure . You’ll notice that we are calling a function within a function. We are passing the output of the sum( ) function to the print( ) function. (See Figure )for the output in the console. This is a shortcut. It’s possible to first compute the sum, then print. Such as:</a:t>
            </a:r>
          </a:p>
          <a:p>
            <a:pPr>
              <a:buNone/>
            </a:pPr>
            <a:endParaRPr lang="en-US" sz="1500" dirty="0"/>
          </a:p>
          <a:p>
            <a:r>
              <a:rPr lang="en-US" sz="1500" dirty="0" err="1"/>
              <a:t>mysum</a:t>
            </a:r>
            <a:r>
              <a:rPr lang="en-US" sz="1500" dirty="0"/>
              <a:t> &lt;- </a:t>
            </a:r>
            <a:r>
              <a:rPr lang="en-US" sz="1500" b="1" dirty="0"/>
              <a:t>sum</a:t>
            </a:r>
            <a:r>
              <a:rPr lang="en-US" sz="1500" dirty="0"/>
              <a:t>(</a:t>
            </a:r>
            <a:r>
              <a:rPr lang="en-US" sz="1500" dirty="0" err="1"/>
              <a:t>sidewalk$Lic.Area.Sq.Ft</a:t>
            </a:r>
            <a:r>
              <a:rPr lang="en-US" sz="1500" dirty="0"/>
              <a:t>, na.rm=TRUE) </a:t>
            </a:r>
            <a:r>
              <a:rPr lang="en-US" sz="1500" b="1" dirty="0"/>
              <a:t>print</a:t>
            </a:r>
            <a:r>
              <a:rPr lang="en-US" sz="1500" dirty="0"/>
              <a:t>(</a:t>
            </a:r>
            <a:r>
              <a:rPr lang="en-US" sz="1500" dirty="0" err="1"/>
              <a:t>mysum</a:t>
            </a:r>
            <a:r>
              <a:rPr lang="en-US" sz="1500" dirty="0"/>
              <a:t>)</a:t>
            </a:r>
          </a:p>
          <a:p>
            <a:endParaRPr lang="en-US" sz="1500" dirty="0"/>
          </a:p>
        </p:txBody>
      </p:sp>
      <p:pic>
        <p:nvPicPr>
          <p:cNvPr id="4" name="Picture 3">
            <a:extLst>
              <a:ext uri="{FF2B5EF4-FFF2-40B4-BE49-F238E27FC236}">
                <a16:creationId xmlns:a16="http://schemas.microsoft.com/office/drawing/2014/main" id="{2B81CFAE-6C79-413B-909B-CE70AD5774BA}"/>
              </a:ext>
            </a:extLst>
          </p:cNvPr>
          <p:cNvPicPr>
            <a:picLocks noChangeAspect="1"/>
          </p:cNvPicPr>
          <p:nvPr/>
        </p:nvPicPr>
        <p:blipFill>
          <a:blip r:embed="rId2"/>
          <a:stretch>
            <a:fillRect/>
          </a:stretch>
        </p:blipFill>
        <p:spPr>
          <a:xfrm>
            <a:off x="323851" y="2338387"/>
            <a:ext cx="8012550" cy="1895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R scripts</a:t>
            </a:r>
            <a:endParaRPr lang="en-US" dirty="0"/>
          </a:p>
        </p:txBody>
      </p:sp>
      <p:sp>
        <p:nvSpPr>
          <p:cNvPr id="3" name="Text Placeholder 2"/>
          <p:cNvSpPr>
            <a:spLocks noGrp="1"/>
          </p:cNvSpPr>
          <p:nvPr>
            <p:ph type="body" idx="1"/>
          </p:nvPr>
        </p:nvSpPr>
        <p:spPr>
          <a:xfrm>
            <a:off x="1297500" y="1567550"/>
            <a:ext cx="7641784" cy="2911200"/>
          </a:xfrm>
        </p:spPr>
        <p:txBody>
          <a:bodyPr/>
          <a:lstStyle/>
          <a:p>
            <a:pPr algn="just"/>
            <a:r>
              <a:rPr lang="en-US" sz="1600" b="1" dirty="0"/>
              <a:t>Option 2.</a:t>
            </a:r>
            <a:r>
              <a:rPr lang="en-US" sz="1600" dirty="0"/>
              <a:t> You can use </a:t>
            </a:r>
            <a:r>
              <a:rPr lang="en-US" sz="1600" dirty="0" err="1"/>
              <a:t>RStudio</a:t>
            </a:r>
            <a:r>
              <a:rPr lang="en-US" sz="1600" dirty="0"/>
              <a:t> to execute your code. I prefer this method. You can execute your code line by line by putting the cursor on the line number and pressing the run button in the source window until you reach the end of the script.</a:t>
            </a:r>
          </a:p>
          <a:p>
            <a:pPr algn="just"/>
            <a:endParaRPr lang="en-US" sz="1600" dirty="0"/>
          </a:p>
          <a:p>
            <a:pPr algn="just"/>
            <a:r>
              <a:rPr lang="en-US" sz="1600" dirty="0"/>
              <a:t>To run the full script, highlight the entire script and press run. </a:t>
            </a:r>
          </a:p>
          <a:p>
            <a:pPr algn="just"/>
            <a:endParaRPr lang="en-US" sz="1600" dirty="0"/>
          </a:p>
          <a:p>
            <a:pPr algn="just"/>
            <a:r>
              <a:rPr lang="en-US" sz="1600" dirty="0"/>
              <a:t>For the rest of this course, we will be using R scripts and R Markdown documents (more on that later) rather the console to execute commands in R.</a:t>
            </a:r>
          </a:p>
          <a:p>
            <a:pPr algn="just"/>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Adding comments and documentation</a:t>
            </a:r>
            <a:endParaRPr lang="en-US" dirty="0"/>
          </a:p>
        </p:txBody>
      </p:sp>
      <p:sp>
        <p:nvSpPr>
          <p:cNvPr id="3" name="Text Placeholder 2"/>
          <p:cNvSpPr>
            <a:spLocks noGrp="1"/>
          </p:cNvSpPr>
          <p:nvPr>
            <p:ph type="body" idx="1"/>
          </p:nvPr>
        </p:nvSpPr>
        <p:spPr>
          <a:xfrm>
            <a:off x="1161019" y="1267294"/>
            <a:ext cx="7669079" cy="2911200"/>
          </a:xfrm>
        </p:spPr>
        <p:txBody>
          <a:bodyPr/>
          <a:lstStyle/>
          <a:p>
            <a:pPr algn="just"/>
            <a:r>
              <a:rPr lang="en-US" sz="1600" dirty="0"/>
              <a:t>Comments are used to document your code in R and all programming languages. It is best practice to include comments in your code. This ensures that if someone else tries to read your script they can interpret it. This is also to help you interpret your code when you return to it days, weeks or months later. </a:t>
            </a:r>
          </a:p>
          <a:p>
            <a:pPr algn="just"/>
            <a:endParaRPr lang="en-US" sz="1600" dirty="0"/>
          </a:p>
          <a:p>
            <a:pPr algn="just"/>
            <a:r>
              <a:rPr lang="en-US" sz="1600" dirty="0"/>
              <a:t>The comment character, # tells R to ignore everything written to the right of the #. We use the # for each line we would use for commenting our code. In </a:t>
            </a:r>
            <a:r>
              <a:rPr lang="en-US" sz="1600" dirty="0" err="1"/>
              <a:t>RStudio</a:t>
            </a:r>
            <a:r>
              <a:rPr lang="en-US" sz="1600" dirty="0"/>
              <a:t>, the color of the text will change to indicate that you are writing a comment. In the example below, the commented text is in blue. The R code is in white. The functions and operators are in orange, and the logical data types are in pink.</a:t>
            </a:r>
          </a:p>
          <a:p>
            <a:pPr algn="just"/>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CE615656-37DD-49B2-819E-E20C209F40BD}"/>
              </a:ext>
            </a:extLst>
          </p:cNvPr>
          <p:cNvPicPr>
            <a:picLocks noChangeAspect="1"/>
          </p:cNvPicPr>
          <p:nvPr/>
        </p:nvPicPr>
        <p:blipFill>
          <a:blip r:embed="rId2"/>
          <a:stretch>
            <a:fillRect/>
          </a:stretch>
        </p:blipFill>
        <p:spPr>
          <a:xfrm>
            <a:off x="0" y="-85725"/>
            <a:ext cx="8494960" cy="514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reports</a:t>
            </a:r>
            <a:br>
              <a:rPr lang="en-US" dirty="0"/>
            </a:br>
            <a:endParaRPr lang="en-US" dirty="0"/>
          </a:p>
        </p:txBody>
      </p:sp>
      <p:sp>
        <p:nvSpPr>
          <p:cNvPr id="3" name="Text Placeholder 2"/>
          <p:cNvSpPr>
            <a:spLocks noGrp="1"/>
          </p:cNvSpPr>
          <p:nvPr>
            <p:ph type="body" idx="1"/>
          </p:nvPr>
        </p:nvSpPr>
        <p:spPr>
          <a:xfrm>
            <a:off x="955343" y="1023582"/>
            <a:ext cx="8011235" cy="3455168"/>
          </a:xfrm>
        </p:spPr>
        <p:txBody>
          <a:bodyPr/>
          <a:lstStyle/>
          <a:p>
            <a:pPr algn="just"/>
            <a:r>
              <a:rPr lang="en-US" sz="1600" dirty="0"/>
              <a:t>Let’s say you have a dataset that comes in the same format every week, such as a sales report. Wouldn’t it be nice to simply produce a report with every week with a single click, updated with all calculations and visualizations? </a:t>
            </a:r>
            <a:r>
              <a:rPr lang="en-US" sz="1600" b="1" dirty="0" err="1"/>
              <a:t>knitr</a:t>
            </a:r>
            <a:r>
              <a:rPr lang="en-US" sz="1600" dirty="0"/>
              <a:t> is an R package that makes it easy to achieve this goal. You can show others what you are doing in R by publishing your code and output to a web page, Word Document, or PDF file.</a:t>
            </a:r>
          </a:p>
          <a:p>
            <a:pPr algn="just"/>
            <a:endParaRPr lang="en-US" sz="1600" dirty="0"/>
          </a:p>
          <a:p>
            <a:pPr algn="just"/>
            <a:r>
              <a:rPr lang="en-US" sz="1600" b="1" dirty="0"/>
              <a:t>As an aside -</a:t>
            </a:r>
            <a:r>
              <a:rPr lang="en-US" sz="1600" dirty="0"/>
              <a:t> We won’t be covering it here, but </a:t>
            </a:r>
            <a:r>
              <a:rPr lang="en-US" sz="1600" dirty="0" err="1"/>
              <a:t>LaTeX</a:t>
            </a:r>
            <a:r>
              <a:rPr lang="en-US" sz="1600" dirty="0"/>
              <a:t> is a very powerful, open source package, capable of consistently formatting very complex text, such as equations for professional publication. If you want to use </a:t>
            </a:r>
            <a:r>
              <a:rPr lang="en-US" sz="1600" dirty="0" err="1"/>
              <a:t>knitr</a:t>
            </a:r>
            <a:r>
              <a:rPr lang="en-US" sz="1600" dirty="0"/>
              <a:t> to create a PDF document, you will need </a:t>
            </a:r>
            <a:r>
              <a:rPr lang="en-US" sz="1600" dirty="0" err="1"/>
              <a:t>LaTeX</a:t>
            </a:r>
            <a:r>
              <a:rPr lang="en-US" sz="1600" dirty="0"/>
              <a:t> installed.</a:t>
            </a:r>
          </a:p>
          <a:p>
            <a:pPr algn="just"/>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44" y="31899"/>
            <a:ext cx="7038900" cy="669850"/>
          </a:xfrm>
        </p:spPr>
        <p:txBody>
          <a:bodyPr/>
          <a:lstStyle/>
          <a:p>
            <a:r>
              <a:rPr lang="en-US" b="1" dirty="0"/>
              <a:t> Installing and loading packages.</a:t>
            </a:r>
            <a:endParaRPr lang="en-US" dirty="0"/>
          </a:p>
        </p:txBody>
      </p:sp>
      <p:sp>
        <p:nvSpPr>
          <p:cNvPr id="3" name="Text Placeholder 2"/>
          <p:cNvSpPr>
            <a:spLocks noGrp="1"/>
          </p:cNvSpPr>
          <p:nvPr>
            <p:ph type="body" idx="1"/>
          </p:nvPr>
        </p:nvSpPr>
        <p:spPr>
          <a:xfrm>
            <a:off x="1074215" y="823271"/>
            <a:ext cx="7835869" cy="3575950"/>
          </a:xfrm>
        </p:spPr>
        <p:txBody>
          <a:bodyPr/>
          <a:lstStyle/>
          <a:p>
            <a:pPr algn="just">
              <a:lnSpc>
                <a:spcPct val="150000"/>
              </a:lnSpc>
            </a:pPr>
            <a:r>
              <a:rPr lang="en-US" sz="1500" dirty="0"/>
              <a:t>All of the functions that you’ll want to use in R come in the form of packages. A package is a big collection of functions and other R objects that are all grouped together under a common name.</a:t>
            </a:r>
          </a:p>
          <a:p>
            <a:pPr algn="just">
              <a:lnSpc>
                <a:spcPct val="150000"/>
              </a:lnSpc>
            </a:pPr>
            <a:r>
              <a:rPr lang="en-US" sz="1500" dirty="0"/>
              <a:t>Some packages are pre-installed in R. To learn which packages are installed in your version of R, type:</a:t>
            </a:r>
          </a:p>
          <a:p>
            <a:pPr algn="just">
              <a:lnSpc>
                <a:spcPct val="150000"/>
              </a:lnSpc>
            </a:pPr>
            <a:r>
              <a:rPr lang="en-US" sz="1500" b="1" dirty="0"/>
              <a:t>library</a:t>
            </a:r>
            <a:r>
              <a:rPr lang="en-US" sz="1500" dirty="0"/>
              <a:t>( )</a:t>
            </a:r>
          </a:p>
          <a:p>
            <a:pPr algn="just">
              <a:lnSpc>
                <a:spcPct val="150000"/>
              </a:lnSpc>
            </a:pPr>
            <a:r>
              <a:rPr lang="en-US" sz="1500" dirty="0"/>
              <a:t>For the data visualization course you’ll be required to use additional packages that are not loaded with R. For statistics you may want to download the psych package for additional statistical functions.</a:t>
            </a:r>
          </a:p>
          <a:p>
            <a:pPr algn="just">
              <a:lnSpc>
                <a:spcPct val="150000"/>
              </a:lnSpc>
            </a:pPr>
            <a:endParaRPr lang="en-US"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reports</a:t>
            </a:r>
            <a:br>
              <a:rPr lang="en-US" dirty="0"/>
            </a:br>
            <a:endParaRPr lang="en-US" dirty="0"/>
          </a:p>
        </p:txBody>
      </p:sp>
      <p:sp>
        <p:nvSpPr>
          <p:cNvPr id="3" name="Text Placeholder 2"/>
          <p:cNvSpPr>
            <a:spLocks noGrp="1"/>
          </p:cNvSpPr>
          <p:nvPr>
            <p:ph type="body" idx="1"/>
          </p:nvPr>
        </p:nvSpPr>
        <p:spPr>
          <a:xfrm>
            <a:off x="955343" y="1023582"/>
            <a:ext cx="8011235" cy="3455168"/>
          </a:xfrm>
        </p:spPr>
        <p:txBody>
          <a:bodyPr/>
          <a:lstStyle/>
          <a:p>
            <a:r>
              <a:rPr lang="en-US" sz="1600" b="1" dirty="0"/>
              <a:t>To create dynamic reports, follow along with the instructions below.</a:t>
            </a:r>
            <a:endParaRPr lang="en-US" sz="1600" dirty="0"/>
          </a:p>
          <a:p>
            <a:r>
              <a:rPr lang="en-US" sz="1600" b="1" u="sng" dirty="0"/>
              <a:t>a. Install </a:t>
            </a:r>
            <a:r>
              <a:rPr lang="en-US" sz="1600" b="1" u="sng" dirty="0" err="1"/>
              <a:t>knitr</a:t>
            </a:r>
            <a:endParaRPr lang="en-US" sz="1600" u="sng" dirty="0"/>
          </a:p>
          <a:p>
            <a:pPr>
              <a:buNone/>
            </a:pPr>
            <a:r>
              <a:rPr lang="en-US" sz="1600" dirty="0"/>
              <a:t>	Begin by installing the </a:t>
            </a:r>
            <a:r>
              <a:rPr lang="en-US" sz="1600" dirty="0" err="1"/>
              <a:t>knitr</a:t>
            </a:r>
            <a:r>
              <a:rPr lang="en-US" sz="1600" dirty="0"/>
              <a:t> package along with any identified dependencies in </a:t>
            </a:r>
            <a:r>
              <a:rPr lang="en-US" sz="1600" dirty="0" err="1"/>
              <a:t>Rstudio</a:t>
            </a:r>
            <a:r>
              <a:rPr lang="en-US" sz="1600" dirty="0"/>
              <a:t>.</a:t>
            </a:r>
          </a:p>
          <a:p>
            <a:endParaRPr lang="en-US" sz="1600" dirty="0"/>
          </a:p>
          <a:p>
            <a:r>
              <a:rPr lang="en-US" sz="1600" b="1" u="sng" dirty="0"/>
              <a:t>b. Modify your </a:t>
            </a:r>
            <a:r>
              <a:rPr lang="en-US" sz="1600" b="1" u="sng" dirty="0" err="1"/>
              <a:t>RScript</a:t>
            </a:r>
            <a:endParaRPr lang="en-US" sz="1600" u="sng" dirty="0"/>
          </a:p>
          <a:p>
            <a:pPr>
              <a:buNone/>
            </a:pPr>
            <a:r>
              <a:rPr lang="en-US" sz="1600" dirty="0"/>
              <a:t>	Working with your </a:t>
            </a:r>
            <a:r>
              <a:rPr lang="en-US" sz="1600" dirty="0" err="1"/>
              <a:t>sidewalk_cafes_script.R</a:t>
            </a:r>
            <a:r>
              <a:rPr lang="en-US" sz="1600" dirty="0"/>
              <a:t> add a simple box plot using the code on line 14.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descr="The sidewalk example 01.R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08" name="AutoShape 4" descr="The sidewalk example 01.R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4D0AB7C-DF0F-490F-AE5C-4DD254FFD910}"/>
              </a:ext>
            </a:extLst>
          </p:cNvP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61019" y="161806"/>
            <a:ext cx="7710025" cy="4765036"/>
          </a:xfrm>
        </p:spPr>
        <p:txBody>
          <a:bodyPr/>
          <a:lstStyle/>
          <a:p>
            <a:r>
              <a:rPr lang="en-US" sz="1600" b="1" u="sng" dirty="0"/>
              <a:t>Create a MS Word document from your R script</a:t>
            </a:r>
            <a:endParaRPr lang="en-US" sz="1600" u="sng" dirty="0"/>
          </a:p>
          <a:p>
            <a:pPr>
              <a:buNone/>
            </a:pPr>
            <a:r>
              <a:rPr lang="en-US" sz="1600" dirty="0"/>
              <a:t>	Click on the “Compile Report” button (You can also chose the “Compile Report” command from the File menu).</a:t>
            </a:r>
          </a:p>
          <a:p>
            <a:endParaRPr lang="en-US" sz="1600" dirty="0"/>
          </a:p>
          <a:p>
            <a:r>
              <a:rPr lang="en-US" sz="1600" dirty="0"/>
              <a:t>You will be presented with a menu to chose your output format (HTML, Word, or PDF. If you chose PDF, you will need to have a specific version of </a:t>
            </a:r>
            <a:r>
              <a:rPr lang="en-US" sz="1600" dirty="0" err="1"/>
              <a:t>LaTeX</a:t>
            </a:r>
            <a:r>
              <a:rPr lang="en-US" sz="1600" dirty="0"/>
              <a:t> installed depending on your operating system, the error message in the console will tell you which version you would need. For now, let’s choose </a:t>
            </a:r>
            <a:r>
              <a:rPr lang="en-US" sz="1600" b="1" dirty="0"/>
              <a:t>MS Word.</a:t>
            </a:r>
            <a:endParaRPr lang="en-US" sz="1600" dirty="0"/>
          </a:p>
          <a:p>
            <a:endParaRPr lang="en-US" sz="1600" dirty="0"/>
          </a:p>
          <a:p>
            <a:r>
              <a:rPr lang="en-US" sz="1600" dirty="0"/>
              <a:t>The compiled notebook from the </a:t>
            </a:r>
            <a:r>
              <a:rPr lang="en-US" sz="1600" dirty="0" err="1"/>
              <a:t>RScript</a:t>
            </a:r>
            <a:r>
              <a:rPr lang="en-US" sz="1600" dirty="0"/>
              <a:t>. This format makes it easy to add explanatory notes. The plot is also created and included. Notice that the output of each command is denoted with ## interspersed with the R code. That is helpful since any line that begins with # is treated as a comment. So anyone who wants to run the code can copy and paste then entire block of text, including the output into the console, and the code will be executed, but the old output will be ignored.</a:t>
            </a:r>
          </a:p>
          <a:p>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t>Creating an R Markdown File</a:t>
            </a:r>
            <a:br>
              <a:rPr lang="en-US" sz="2400" u="sng" dirty="0"/>
            </a:br>
            <a:endParaRPr lang="en-US" dirty="0"/>
          </a:p>
        </p:txBody>
      </p:sp>
      <p:sp>
        <p:nvSpPr>
          <p:cNvPr id="3" name="Text Placeholder 2"/>
          <p:cNvSpPr>
            <a:spLocks noGrp="1"/>
          </p:cNvSpPr>
          <p:nvPr>
            <p:ph type="body" idx="1"/>
          </p:nvPr>
        </p:nvSpPr>
        <p:spPr/>
        <p:txBody>
          <a:bodyPr/>
          <a:lstStyle/>
          <a:p>
            <a:endParaRPr lang="en-US" sz="1600" dirty="0"/>
          </a:p>
          <a:p>
            <a:pPr>
              <a:buNone/>
            </a:pPr>
            <a:r>
              <a:rPr lang="en-US" sz="1600" dirty="0"/>
              <a:t>	The above example demonstrated how to publish your R script in a readable format, but it still has some drawbacks. Suppose you want to create a report that updates automatically? The above method will still be easier than manually creating the report each time, but formatting and adding comments will still have to be done manually every time the report is run. Creating an </a:t>
            </a:r>
            <a:r>
              <a:rPr lang="en-US" sz="1600" b="1" dirty="0"/>
              <a:t>R Markdown</a:t>
            </a:r>
            <a:r>
              <a:rPr lang="en-US" sz="1600" dirty="0"/>
              <a:t> file will allow us to automate the process of data manipulation, report creation, and formatting.</a:t>
            </a:r>
          </a:p>
          <a:p>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Try it – A short activity</a:t>
            </a:r>
            <a:br>
              <a:rPr lang="en-US" dirty="0"/>
            </a:br>
            <a:endParaRPr lang="en-US" dirty="0"/>
          </a:p>
        </p:txBody>
      </p:sp>
      <p:sp>
        <p:nvSpPr>
          <p:cNvPr id="3" name="Text Placeholder 2"/>
          <p:cNvSpPr>
            <a:spLocks noGrp="1"/>
          </p:cNvSpPr>
          <p:nvPr>
            <p:ph type="body" idx="1"/>
          </p:nvPr>
        </p:nvSpPr>
        <p:spPr>
          <a:xfrm>
            <a:off x="1147372" y="1021630"/>
            <a:ext cx="7641784" cy="2911200"/>
          </a:xfrm>
        </p:spPr>
        <p:txBody>
          <a:bodyPr/>
          <a:lstStyle/>
          <a:p>
            <a:r>
              <a:rPr lang="en-US" sz="1500" dirty="0"/>
              <a:t>To get started go to the File menu, click New File &gt; R Markdown as shown in Figure.</a:t>
            </a:r>
          </a:p>
          <a:p>
            <a:r>
              <a:rPr lang="en-US" sz="1500" dirty="0"/>
              <a:t>(Note: The first time you do this you may be prompted to install several packages.)</a:t>
            </a:r>
          </a:p>
          <a:p>
            <a:endParaRPr lang="en-US" sz="1500" dirty="0"/>
          </a:p>
        </p:txBody>
      </p:sp>
      <p:pic>
        <p:nvPicPr>
          <p:cNvPr id="6" name="Picture 5">
            <a:extLst>
              <a:ext uri="{FF2B5EF4-FFF2-40B4-BE49-F238E27FC236}">
                <a16:creationId xmlns:a16="http://schemas.microsoft.com/office/drawing/2014/main" id="{788535CC-5875-4A81-B2BB-5340245DD81C}"/>
              </a:ext>
            </a:extLst>
          </p:cNvPr>
          <p:cNvPicPr>
            <a:picLocks noChangeAspect="1"/>
          </p:cNvPicPr>
          <p:nvPr/>
        </p:nvPicPr>
        <p:blipFill>
          <a:blip r:embed="rId2"/>
          <a:stretch>
            <a:fillRect/>
          </a:stretch>
        </p:blipFill>
        <p:spPr>
          <a:xfrm>
            <a:off x="2959225" y="1678781"/>
            <a:ext cx="4756025" cy="33140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2637" y="1062573"/>
            <a:ext cx="8052179" cy="3113641"/>
          </a:xfrm>
        </p:spPr>
        <p:txBody>
          <a:bodyPr/>
          <a:lstStyle/>
          <a:p>
            <a:r>
              <a:rPr lang="en-US" sz="1700" b="1" dirty="0"/>
              <a:t>Title and Author:</a:t>
            </a:r>
            <a:r>
              <a:rPr lang="en-US" sz="1700" dirty="0"/>
              <a:t> Enter a name for the file, and your name. Select HTML as the default output format. Click OK.</a:t>
            </a:r>
          </a:p>
          <a:p>
            <a:endParaRPr lang="en-US" sz="1700" dirty="0"/>
          </a:p>
          <a:p>
            <a:r>
              <a:rPr lang="en-US" sz="1700" dirty="0" err="1"/>
              <a:t>RStudio</a:t>
            </a:r>
            <a:r>
              <a:rPr lang="en-US" sz="1700" dirty="0"/>
              <a:t> will create a Markdown file. This document will allow you to create a file using simple plain text, which can then be easily converted into HTML, Word, or PDF. You can easily embed your R code and output. The file that </a:t>
            </a:r>
            <a:r>
              <a:rPr lang="en-US" sz="1700" dirty="0" err="1"/>
              <a:t>RStudio</a:t>
            </a:r>
            <a:r>
              <a:rPr lang="en-US" sz="1700" dirty="0"/>
              <a:t> creates will also be pre-populated with example Markdown syntax file using one of the sample data sets embedded in 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30CA72-F510-4EC7-A8FE-4CFBB835773A}"/>
              </a:ext>
            </a:extLst>
          </p:cNvPr>
          <p:cNvPicPr>
            <a:picLocks noChangeAspect="1"/>
          </p:cNvPicPr>
          <p:nvPr/>
        </p:nvPicPr>
        <p:blipFill>
          <a:blip r:embed="rId2"/>
          <a:stretch>
            <a:fillRect/>
          </a:stretch>
        </p:blipFill>
        <p:spPr>
          <a:xfrm>
            <a:off x="507206" y="201207"/>
            <a:ext cx="7846500" cy="441365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1965" y="243716"/>
            <a:ext cx="7038900" cy="2911200"/>
          </a:xfrm>
        </p:spPr>
        <p:txBody>
          <a:bodyPr/>
          <a:lstStyle/>
          <a:p>
            <a:r>
              <a:rPr lang="en-US" dirty="0"/>
              <a:t>To see the HTML file, select</a:t>
            </a:r>
          </a:p>
        </p:txBody>
      </p:sp>
      <p:pic>
        <p:nvPicPr>
          <p:cNvPr id="5" name="Picture 4" descr="kniticon.png"/>
          <p:cNvPicPr>
            <a:picLocks noChangeAspect="1"/>
          </p:cNvPicPr>
          <p:nvPr/>
        </p:nvPicPr>
        <p:blipFill>
          <a:blip r:embed="rId2"/>
          <a:stretch>
            <a:fillRect/>
          </a:stretch>
        </p:blipFill>
        <p:spPr>
          <a:xfrm>
            <a:off x="1773044" y="697162"/>
            <a:ext cx="1066855" cy="419122"/>
          </a:xfrm>
          <a:prstGeom prst="rect">
            <a:avLst/>
          </a:prstGeom>
        </p:spPr>
      </p:pic>
      <p:pic>
        <p:nvPicPr>
          <p:cNvPr id="6" name="Picture 5" descr="markdownhtml.png"/>
          <p:cNvPicPr>
            <a:picLocks noChangeAspect="1"/>
          </p:cNvPicPr>
          <p:nvPr/>
        </p:nvPicPr>
        <p:blipFill>
          <a:blip r:embed="rId3"/>
          <a:stretch>
            <a:fillRect/>
          </a:stretch>
        </p:blipFill>
        <p:spPr>
          <a:xfrm>
            <a:off x="4716080" y="464024"/>
            <a:ext cx="3957777" cy="422909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49B4-FC11-42B7-8E4B-D78E6ED03CD3}"/>
              </a:ext>
            </a:extLst>
          </p:cNvPr>
          <p:cNvSpPr>
            <a:spLocks noGrp="1"/>
          </p:cNvSpPr>
          <p:nvPr>
            <p:ph type="title"/>
          </p:nvPr>
        </p:nvSpPr>
        <p:spPr>
          <a:xfrm>
            <a:off x="1297500" y="393750"/>
            <a:ext cx="7038900" cy="434925"/>
          </a:xfrm>
        </p:spPr>
        <p:txBody>
          <a:bodyPr/>
          <a:lstStyle/>
          <a:p>
            <a:r>
              <a:rPr lang="en-IN" b="1" dirty="0"/>
              <a:t>R Commands</a:t>
            </a:r>
          </a:p>
        </p:txBody>
      </p:sp>
      <p:sp>
        <p:nvSpPr>
          <p:cNvPr id="3" name="Text Placeholder 2">
            <a:extLst>
              <a:ext uri="{FF2B5EF4-FFF2-40B4-BE49-F238E27FC236}">
                <a16:creationId xmlns:a16="http://schemas.microsoft.com/office/drawing/2014/main" id="{DFAF2285-971D-4B11-85A5-650E1BADEE72}"/>
              </a:ext>
            </a:extLst>
          </p:cNvPr>
          <p:cNvSpPr>
            <a:spLocks noGrp="1"/>
          </p:cNvSpPr>
          <p:nvPr>
            <p:ph type="body" idx="1"/>
          </p:nvPr>
        </p:nvSpPr>
        <p:spPr>
          <a:xfrm>
            <a:off x="1297500" y="878681"/>
            <a:ext cx="7038900" cy="3600069"/>
          </a:xfrm>
        </p:spPr>
        <p:txBody>
          <a:bodyPr/>
          <a:lstStyle/>
          <a:p>
            <a:r>
              <a:rPr lang="en-US" dirty="0"/>
              <a:t>rm(list=ls( )) removes all objects from your R environment</a:t>
            </a:r>
          </a:p>
          <a:p>
            <a:r>
              <a:rPr lang="en-US" dirty="0"/>
              <a:t>library( ) returns all of the packages installed in your version of R. When a package is included as a parameter e.g. library(foreign) this loads the package for use</a:t>
            </a:r>
          </a:p>
          <a:p>
            <a:r>
              <a:rPr lang="en-US" dirty="0"/>
              <a:t>detach( ) unloads a package from use</a:t>
            </a:r>
          </a:p>
          <a:p>
            <a:r>
              <a:rPr lang="en-US" dirty="0"/>
              <a:t>find( ) function returns the library origin of the object, function, operator, etc. of the parameter</a:t>
            </a:r>
          </a:p>
          <a:p>
            <a:r>
              <a:rPr lang="en-US" dirty="0" err="1"/>
              <a:t>read_csv</a:t>
            </a:r>
            <a:r>
              <a:rPr lang="en-US" dirty="0"/>
              <a:t>( ) imports a CSV file into R</a:t>
            </a:r>
          </a:p>
          <a:p>
            <a:r>
              <a:rPr lang="en-US" dirty="0" err="1"/>
              <a:t>setwd</a:t>
            </a:r>
            <a:r>
              <a:rPr lang="en-US" dirty="0"/>
              <a:t>( ) function sets the working directory in R</a:t>
            </a:r>
          </a:p>
        </p:txBody>
      </p:sp>
    </p:spTree>
    <p:extLst>
      <p:ext uri="{BB962C8B-B14F-4D97-AF65-F5344CB8AC3E}">
        <p14:creationId xmlns:p14="http://schemas.microsoft.com/office/powerpoint/2010/main" val="982680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BC46-4665-4ED0-9B8B-01B954A4746B}"/>
              </a:ext>
            </a:extLst>
          </p:cNvPr>
          <p:cNvSpPr>
            <a:spLocks noGrp="1"/>
          </p:cNvSpPr>
          <p:nvPr>
            <p:ph type="title"/>
          </p:nvPr>
        </p:nvSpPr>
        <p:spPr/>
        <p:txBody>
          <a:bodyPr/>
          <a:lstStyle/>
          <a:p>
            <a:r>
              <a:rPr lang="en-IN" b="1" dirty="0"/>
              <a:t>R Commands</a:t>
            </a:r>
          </a:p>
        </p:txBody>
      </p:sp>
      <p:sp>
        <p:nvSpPr>
          <p:cNvPr id="3" name="Text Placeholder 2">
            <a:extLst>
              <a:ext uri="{FF2B5EF4-FFF2-40B4-BE49-F238E27FC236}">
                <a16:creationId xmlns:a16="http://schemas.microsoft.com/office/drawing/2014/main" id="{CEB139DB-12C3-4BAA-BE19-F07ADC66974F}"/>
              </a:ext>
            </a:extLst>
          </p:cNvPr>
          <p:cNvSpPr>
            <a:spLocks noGrp="1"/>
          </p:cNvSpPr>
          <p:nvPr>
            <p:ph type="body" idx="1"/>
          </p:nvPr>
        </p:nvSpPr>
        <p:spPr/>
        <p:txBody>
          <a:bodyPr/>
          <a:lstStyle/>
          <a:p>
            <a:r>
              <a:rPr lang="en-US" dirty="0"/>
              <a:t>na.rm=TRUE parameter removes all NAs from a function before the function is executed.</a:t>
            </a:r>
          </a:p>
          <a:p>
            <a:r>
              <a:rPr lang="en-US" dirty="0"/>
              <a:t>sum( ) function returns the sum or total</a:t>
            </a:r>
          </a:p>
          <a:p>
            <a:r>
              <a:rPr lang="en-US" dirty="0"/>
              <a:t>mean( ) function returns the arithmetic mean</a:t>
            </a:r>
          </a:p>
          <a:p>
            <a:r>
              <a:rPr lang="en-US" dirty="0"/>
              <a:t>source( ) function runs an R script</a:t>
            </a:r>
          </a:p>
          <a:p>
            <a:r>
              <a:rPr lang="en-US" dirty="0"/>
              <a:t>print( ) is a function to explicitly print output to the console.</a:t>
            </a:r>
          </a:p>
          <a:p>
            <a:endParaRPr lang="en-IN" dirty="0"/>
          </a:p>
        </p:txBody>
      </p:sp>
    </p:spTree>
    <p:extLst>
      <p:ext uri="{BB962C8B-B14F-4D97-AF65-F5344CB8AC3E}">
        <p14:creationId xmlns:p14="http://schemas.microsoft.com/office/powerpoint/2010/main" val="240127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44" y="31899"/>
            <a:ext cx="7038900" cy="669850"/>
          </a:xfrm>
        </p:spPr>
        <p:txBody>
          <a:bodyPr/>
          <a:lstStyle/>
          <a:p>
            <a:r>
              <a:rPr lang="en-US" b="1" dirty="0"/>
              <a:t> Installing packages.</a:t>
            </a:r>
            <a:endParaRPr lang="en-US" dirty="0"/>
          </a:p>
        </p:txBody>
      </p:sp>
      <p:sp>
        <p:nvSpPr>
          <p:cNvPr id="3" name="Text Placeholder 2"/>
          <p:cNvSpPr>
            <a:spLocks noGrp="1"/>
          </p:cNvSpPr>
          <p:nvPr>
            <p:ph type="body" idx="1"/>
          </p:nvPr>
        </p:nvSpPr>
        <p:spPr>
          <a:xfrm>
            <a:off x="1074215" y="823271"/>
            <a:ext cx="7835869" cy="877938"/>
          </a:xfrm>
        </p:spPr>
        <p:txBody>
          <a:bodyPr/>
          <a:lstStyle/>
          <a:p>
            <a:r>
              <a:rPr lang="en-US" sz="1600" dirty="0"/>
              <a:t>Install two packages: </a:t>
            </a:r>
            <a:r>
              <a:rPr lang="en-US" sz="1600" u="sng" dirty="0"/>
              <a:t>psych</a:t>
            </a:r>
            <a:r>
              <a:rPr lang="en-US" sz="1600" dirty="0"/>
              <a:t> and </a:t>
            </a:r>
            <a:r>
              <a:rPr lang="en-US" sz="1600" u="sng" dirty="0"/>
              <a:t>ggplot2</a:t>
            </a:r>
            <a:r>
              <a:rPr lang="en-US" sz="1600" dirty="0"/>
              <a:t>. Select the packages tab from the lower right frame. This is called the files frame.</a:t>
            </a:r>
          </a:p>
          <a:p>
            <a:pPr algn="just">
              <a:lnSpc>
                <a:spcPct val="150000"/>
              </a:lnSpc>
            </a:pPr>
            <a:endParaRPr lang="en-US" sz="1500" dirty="0"/>
          </a:p>
        </p:txBody>
      </p:sp>
      <p:pic>
        <p:nvPicPr>
          <p:cNvPr id="4" name="Picture 3" descr="packages.png"/>
          <p:cNvPicPr>
            <a:picLocks noChangeAspect="1"/>
          </p:cNvPicPr>
          <p:nvPr/>
        </p:nvPicPr>
        <p:blipFill>
          <a:blip r:embed="rId2"/>
          <a:stretch>
            <a:fillRect/>
          </a:stretch>
        </p:blipFill>
        <p:spPr>
          <a:xfrm>
            <a:off x="3530009" y="1641531"/>
            <a:ext cx="4425546" cy="33637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4D77-BC96-4AF8-A99A-92B4A90C03E1}"/>
              </a:ext>
            </a:extLst>
          </p:cNvPr>
          <p:cNvSpPr>
            <a:spLocks noGrp="1"/>
          </p:cNvSpPr>
          <p:nvPr>
            <p:ph type="title"/>
          </p:nvPr>
        </p:nvSpPr>
        <p:spPr/>
        <p:txBody>
          <a:bodyPr/>
          <a:lstStyle/>
          <a:p>
            <a:r>
              <a:rPr lang="en-IN" b="1" dirty="0"/>
              <a:t>R Commands</a:t>
            </a:r>
          </a:p>
        </p:txBody>
      </p:sp>
      <p:sp>
        <p:nvSpPr>
          <p:cNvPr id="3" name="Text Placeholder 2">
            <a:extLst>
              <a:ext uri="{FF2B5EF4-FFF2-40B4-BE49-F238E27FC236}">
                <a16:creationId xmlns:a16="http://schemas.microsoft.com/office/drawing/2014/main" id="{ECFB214B-0767-45A9-9783-E6F0EAB8898A}"/>
              </a:ext>
            </a:extLst>
          </p:cNvPr>
          <p:cNvSpPr>
            <a:spLocks noGrp="1"/>
          </p:cNvSpPr>
          <p:nvPr>
            <p:ph type="body" idx="1"/>
          </p:nvPr>
        </p:nvSpPr>
        <p:spPr/>
        <p:txBody>
          <a:bodyPr/>
          <a:lstStyle/>
          <a:p>
            <a:r>
              <a:rPr lang="en-US" dirty="0"/>
              <a:t># are used for single line comments</a:t>
            </a:r>
          </a:p>
          <a:p>
            <a:r>
              <a:rPr lang="en-US" dirty="0"/>
              <a:t>$ operator is used to extract a variable from a data frame.</a:t>
            </a:r>
          </a:p>
          <a:p>
            <a:r>
              <a:rPr lang="en-US" dirty="0"/>
              <a:t>subset(x =, subset =, select =) is used for extracting certain rows and/or columns from a data frame</a:t>
            </a:r>
          </a:p>
          <a:p>
            <a:r>
              <a:rPr lang="en-US" dirty="0"/>
              <a:t>square brackets can be used for extracting specific rows and columns.</a:t>
            </a:r>
            <a:endParaRPr lang="en-IN" dirty="0"/>
          </a:p>
          <a:p>
            <a:endParaRPr lang="en-IN" dirty="0"/>
          </a:p>
        </p:txBody>
      </p:sp>
    </p:spTree>
    <p:extLst>
      <p:ext uri="{BB962C8B-B14F-4D97-AF65-F5344CB8AC3E}">
        <p14:creationId xmlns:p14="http://schemas.microsoft.com/office/powerpoint/2010/main" val="717928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6EA6-0C8A-4A6F-9874-E5EA1A4AEA13}"/>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7156AA64-3820-4180-B8D0-BFAE69861F06}"/>
              </a:ext>
            </a:extLst>
          </p:cNvPr>
          <p:cNvSpPr>
            <a:spLocks noGrp="1"/>
          </p:cNvSpPr>
          <p:nvPr>
            <p:ph idx="1"/>
          </p:nvPr>
        </p:nvSpPr>
        <p:spPr/>
        <p:txBody>
          <a:bodyPr/>
          <a:lstStyle/>
          <a:p>
            <a:pPr marL="257175" indent="-257175">
              <a:buAutoNum type="arabicPeriod"/>
            </a:pPr>
            <a:r>
              <a:rPr lang="pt-BR" sz="1350" dirty="0">
                <a:solidFill>
                  <a:srgbClr val="000000"/>
                </a:solidFill>
                <a:latin typeface="Times New Roman" panose="02020603050405020304" pitchFamily="18" charset="0"/>
              </a:rPr>
              <a:t>Sosulski, K. (2018). R Fundamentals. </a:t>
            </a:r>
          </a:p>
          <a:p>
            <a:pPr marL="257175" indent="-257175">
              <a:buAutoNum type="arabicPeriod"/>
            </a:pPr>
            <a:endParaRPr lang="en-IN" sz="1350" dirty="0">
              <a:solidFill>
                <a:srgbClr val="000000"/>
              </a:solidFill>
              <a:latin typeface="Times New Roman" panose="02020603050405020304" pitchFamily="18" charset="0"/>
            </a:endParaRPr>
          </a:p>
          <a:p>
            <a:pPr marL="342900" indent="-342900">
              <a:buFont typeface="Arial" panose="020B0604020202020204" pitchFamily="34" charset="0"/>
              <a:buAutoNum type="arabicPeriod"/>
            </a:pPr>
            <a:r>
              <a:rPr lang="en-US" sz="1350" dirty="0">
                <a:solidFill>
                  <a:srgbClr val="000000"/>
                </a:solidFill>
                <a:latin typeface="Times New Roman" panose="02020603050405020304" pitchFamily="18" charset="0"/>
              </a:rPr>
              <a:t>Wickham, H. &amp; </a:t>
            </a:r>
            <a:r>
              <a:rPr lang="en-US" sz="1350" dirty="0" err="1">
                <a:solidFill>
                  <a:srgbClr val="000000"/>
                </a:solidFill>
                <a:latin typeface="Times New Roman" panose="02020603050405020304" pitchFamily="18" charset="0"/>
              </a:rPr>
              <a:t>Grolemund</a:t>
            </a:r>
            <a:r>
              <a:rPr lang="en-US" sz="1350" dirty="0">
                <a:solidFill>
                  <a:srgbClr val="000000"/>
                </a:solidFill>
                <a:latin typeface="Times New Roman" panose="02020603050405020304" pitchFamily="18" charset="0"/>
              </a:rPr>
              <a:t>, G. (2018). for Data Science. O’Reilly: New York 	</a:t>
            </a:r>
          </a:p>
          <a:p>
            <a:pPr marL="342900" indent="-342900">
              <a:buFont typeface="Arial" panose="020B0604020202020204" pitchFamily="34" charset="0"/>
              <a:buAutoNum type="arabicPeriod"/>
            </a:pPr>
            <a:r>
              <a:rPr lang="en-US" sz="1350" dirty="0">
                <a:solidFill>
                  <a:srgbClr val="000000"/>
                </a:solidFill>
                <a:latin typeface="Times New Roman" panose="02020603050405020304" pitchFamily="18" charset="0"/>
              </a:rPr>
              <a:t>Norman </a:t>
            </a:r>
            <a:r>
              <a:rPr lang="en-US" sz="1350" dirty="0" err="1">
                <a:solidFill>
                  <a:srgbClr val="000000"/>
                </a:solidFill>
                <a:latin typeface="Times New Roman" panose="02020603050405020304" pitchFamily="18" charset="0"/>
              </a:rPr>
              <a:t>Matloff</a:t>
            </a:r>
            <a:r>
              <a:rPr lang="en-US" sz="1350" dirty="0">
                <a:solidFill>
                  <a:srgbClr val="000000"/>
                </a:solidFill>
                <a:latin typeface="Times New Roman" panose="02020603050405020304" pitchFamily="18" charset="0"/>
              </a:rPr>
              <a:t>(2011),The Art of R Programming: A Tour of Statistical Software Design ,No Starch Press 	</a:t>
            </a:r>
          </a:p>
          <a:p>
            <a:pPr marL="0" indent="0">
              <a:buNone/>
            </a:pPr>
            <a:endParaRPr lang="en-IN" dirty="0"/>
          </a:p>
        </p:txBody>
      </p:sp>
    </p:spTree>
    <p:extLst>
      <p:ext uri="{BB962C8B-B14F-4D97-AF65-F5344CB8AC3E}">
        <p14:creationId xmlns:p14="http://schemas.microsoft.com/office/powerpoint/2010/main" val="246208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195" y="578722"/>
            <a:ext cx="4667693" cy="4429213"/>
          </a:xfrm>
        </p:spPr>
        <p:txBody>
          <a:bodyPr/>
          <a:lstStyle/>
          <a:p>
            <a:pPr algn="just"/>
            <a:r>
              <a:rPr lang="en-US" sz="1500" dirty="0"/>
              <a:t>This will bring up a dialog box similar to the one in Figure. The first drop down asks you from which R repository you would like to download a package. The default Repository(CRAN) will work well for our purposes. CRAN stands for the “Comprehensive R Archive Network” and it is usually easiest to download a package from one of the CRAN mirror sites. Ensure you are connected to the internet when installing packages. Next, enter the package name in the Packages field.</a:t>
            </a:r>
          </a:p>
          <a:p>
            <a:pPr algn="just">
              <a:buNone/>
            </a:pPr>
            <a:endParaRPr lang="en-US" sz="1500" dirty="0"/>
          </a:p>
          <a:p>
            <a:pPr algn="just"/>
            <a:r>
              <a:rPr lang="en-US" sz="1500" dirty="0"/>
              <a:t>Enter: ggplot2, psych</a:t>
            </a:r>
          </a:p>
          <a:p>
            <a:pPr algn="just"/>
            <a:r>
              <a:rPr lang="en-US" sz="1500" dirty="0"/>
              <a:t>Keep the rest of the options as they appear by default. Then click the install button.</a:t>
            </a:r>
          </a:p>
          <a:p>
            <a:pPr algn="just"/>
            <a:endParaRPr lang="en-US" sz="1500" dirty="0"/>
          </a:p>
        </p:txBody>
      </p:sp>
      <p:sp>
        <p:nvSpPr>
          <p:cNvPr id="4" name="Title 1"/>
          <p:cNvSpPr txBox="1">
            <a:spLocks/>
          </p:cNvSpPr>
          <p:nvPr/>
        </p:nvSpPr>
        <p:spPr>
          <a:xfrm>
            <a:off x="1148644" y="31899"/>
            <a:ext cx="7038900" cy="66985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2400"/>
              <a:buFont typeface="Montserrat"/>
              <a:buNone/>
              <a:tabLst/>
              <a:defRPr/>
            </a:pPr>
            <a:r>
              <a:rPr kumimoji="0" lang="en-US" sz="2400" b="1" i="0" u="none" strike="noStrike" kern="0" cap="none" spc="0" normalizeH="0" baseline="0" noProof="0">
                <a:ln>
                  <a:noFill/>
                </a:ln>
                <a:solidFill>
                  <a:schemeClr val="lt1"/>
                </a:solidFill>
                <a:effectLst/>
                <a:uLnTx/>
                <a:uFillTx/>
                <a:latin typeface="Montserrat"/>
                <a:ea typeface="Montserrat"/>
                <a:cs typeface="Montserrat"/>
                <a:sym typeface="Montserrat"/>
              </a:rPr>
              <a:t> Installing packages.</a:t>
            </a:r>
            <a:endParaRPr kumimoji="0" lang="en-US" sz="2400" b="0"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pic>
        <p:nvPicPr>
          <p:cNvPr id="5" name="Picture 4" descr="installpackages.png"/>
          <p:cNvPicPr>
            <a:picLocks noChangeAspect="1"/>
          </p:cNvPicPr>
          <p:nvPr/>
        </p:nvPicPr>
        <p:blipFill>
          <a:blip r:embed="rId2"/>
          <a:stretch>
            <a:fillRect/>
          </a:stretch>
        </p:blipFill>
        <p:spPr>
          <a:xfrm>
            <a:off x="5752222" y="1371873"/>
            <a:ext cx="3314239" cy="24565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Loading and unloading packages</a:t>
            </a:r>
            <a:br>
              <a:rPr lang="en-US" dirty="0"/>
            </a:br>
            <a:endParaRPr lang="en-US" dirty="0"/>
          </a:p>
        </p:txBody>
      </p:sp>
      <p:sp>
        <p:nvSpPr>
          <p:cNvPr id="3" name="Text Placeholder 2"/>
          <p:cNvSpPr>
            <a:spLocks noGrp="1"/>
          </p:cNvSpPr>
          <p:nvPr>
            <p:ph type="body" idx="1"/>
          </p:nvPr>
        </p:nvSpPr>
        <p:spPr>
          <a:xfrm>
            <a:off x="1297500" y="1010093"/>
            <a:ext cx="7038900" cy="3955312"/>
          </a:xfrm>
        </p:spPr>
        <p:txBody>
          <a:bodyPr/>
          <a:lstStyle/>
          <a:p>
            <a:r>
              <a:rPr lang="en-US" sz="1500" dirty="0"/>
              <a:t>To use a package that is new to your instance of R or not selected for use by default in </a:t>
            </a:r>
            <a:r>
              <a:rPr lang="en-US" sz="1500" dirty="0" err="1"/>
              <a:t>RStudio</a:t>
            </a:r>
            <a:r>
              <a:rPr lang="en-US" sz="1500" dirty="0"/>
              <a:t> you need to load the package. Simply go to the package tab in </a:t>
            </a:r>
            <a:r>
              <a:rPr lang="en-US" sz="1500" dirty="0" err="1"/>
              <a:t>RStudio</a:t>
            </a:r>
            <a:r>
              <a:rPr lang="en-US" sz="1500" dirty="0"/>
              <a:t> and check the box next to the packages you want to use. Select ggplot2 and psych</a:t>
            </a:r>
          </a:p>
          <a:p>
            <a:endParaRPr lang="en-US" sz="1500" dirty="0"/>
          </a:p>
          <a:p>
            <a:r>
              <a:rPr lang="en-US" sz="1500" dirty="0"/>
              <a:t>You could also type the command:</a:t>
            </a:r>
          </a:p>
          <a:p>
            <a:r>
              <a:rPr lang="en-US" sz="1500" b="1" dirty="0"/>
              <a:t>library</a:t>
            </a:r>
            <a:r>
              <a:rPr lang="en-US" sz="1500" dirty="0"/>
              <a:t>(ggplot2)</a:t>
            </a:r>
          </a:p>
          <a:p>
            <a:endParaRPr lang="en-US" sz="1500" dirty="0"/>
          </a:p>
          <a:p>
            <a:r>
              <a:rPr lang="en-US" sz="1500" dirty="0"/>
              <a:t>## Warning in </a:t>
            </a:r>
            <a:r>
              <a:rPr lang="en-US" sz="1500" dirty="0" err="1"/>
              <a:t>as.POSIXlt.POSIXct</a:t>
            </a:r>
            <a:r>
              <a:rPr lang="en-US" sz="1500" dirty="0"/>
              <a:t>(</a:t>
            </a:r>
            <a:r>
              <a:rPr lang="en-US" sz="1500" dirty="0" err="1"/>
              <a:t>Sys.time</a:t>
            </a:r>
            <a:r>
              <a:rPr lang="en-US" sz="1500" dirty="0"/>
              <a:t>()): unknown </a:t>
            </a:r>
            <a:r>
              <a:rPr lang="en-US" sz="1500" dirty="0" err="1"/>
              <a:t>timezone</a:t>
            </a:r>
            <a:r>
              <a:rPr lang="en-US" sz="1500" dirty="0"/>
              <a:t> 'zone/</a:t>
            </a:r>
            <a:r>
              <a:rPr lang="en-US" sz="1500" dirty="0" err="1"/>
              <a:t>tz</a:t>
            </a:r>
            <a:r>
              <a:rPr lang="en-US" sz="1500" dirty="0"/>
              <a:t>/2019c. ## 1.0/</a:t>
            </a:r>
            <a:r>
              <a:rPr lang="en-US" sz="1500" dirty="0" err="1"/>
              <a:t>zoneinfo</a:t>
            </a:r>
            <a:r>
              <a:rPr lang="en-US" sz="1500" dirty="0"/>
              <a:t>/America/</a:t>
            </a:r>
            <a:r>
              <a:rPr lang="en-US" sz="1500" dirty="0" err="1"/>
              <a:t>New_York</a:t>
            </a:r>
            <a:r>
              <a:rPr lang="en-US" sz="1500" dirty="0"/>
              <a:t>‘</a:t>
            </a:r>
          </a:p>
          <a:p>
            <a:endParaRPr lang="en-US" sz="1500" dirty="0"/>
          </a:p>
          <a:p>
            <a:r>
              <a:rPr lang="en-US" sz="1500" dirty="0"/>
              <a:t>In the future this will be useful when you are writing lines of R code that you want to reuse. It will be helpful to know which libraries are being used and called upon that are not loaded by default in </a:t>
            </a:r>
            <a:r>
              <a:rPr lang="en-US" sz="1500" dirty="0" err="1"/>
              <a:t>RStudio</a:t>
            </a:r>
            <a:r>
              <a:rPr lang="en-US" sz="1500" dirty="0"/>
              <a:t>.</a:t>
            </a:r>
          </a:p>
          <a:p>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41915"/>
          </a:xfrm>
        </p:spPr>
        <p:txBody>
          <a:bodyPr/>
          <a:lstStyle/>
          <a:p>
            <a:r>
              <a:rPr lang="en-US" b="1" dirty="0"/>
              <a:t>Setting your working directory</a:t>
            </a:r>
            <a:endParaRPr lang="en-US" dirty="0"/>
          </a:p>
        </p:txBody>
      </p:sp>
      <p:sp>
        <p:nvSpPr>
          <p:cNvPr id="3" name="Text Placeholder 2"/>
          <p:cNvSpPr>
            <a:spLocks noGrp="1"/>
          </p:cNvSpPr>
          <p:nvPr>
            <p:ph type="body" idx="1"/>
          </p:nvPr>
        </p:nvSpPr>
        <p:spPr>
          <a:xfrm>
            <a:off x="1297499" y="1010093"/>
            <a:ext cx="7570053" cy="3955312"/>
          </a:xfrm>
        </p:spPr>
        <p:txBody>
          <a:bodyPr/>
          <a:lstStyle/>
          <a:p>
            <a:pPr>
              <a:buNone/>
            </a:pPr>
            <a:endParaRPr lang="en-US" sz="1600" dirty="0"/>
          </a:p>
          <a:p>
            <a:r>
              <a:rPr lang="en-US" sz="1600" dirty="0"/>
              <a:t>To work with dataset, first we have to set the working directory.</a:t>
            </a:r>
          </a:p>
          <a:p>
            <a:endParaRPr lang="en-US" sz="1600" dirty="0"/>
          </a:p>
          <a:p>
            <a:r>
              <a:rPr lang="en-US" sz="1600" dirty="0"/>
              <a:t>When working with data, it’s important to stay organized. You want to be able to easily find your files, scripts, graphs, etc. For purpose of this course, create a folder on your desktop (this is outside of </a:t>
            </a:r>
            <a:r>
              <a:rPr lang="en-US" sz="1600" dirty="0" err="1"/>
              <a:t>RStudio</a:t>
            </a:r>
            <a:r>
              <a:rPr lang="en-US" sz="1600" dirty="0"/>
              <a:t>) called </a:t>
            </a:r>
            <a:r>
              <a:rPr lang="en-US" sz="1600" dirty="0" err="1"/>
              <a:t>mydata</a:t>
            </a:r>
            <a:r>
              <a:rPr lang="en-US" sz="1600" dirty="0"/>
              <a:t> (or whatever works for you).</a:t>
            </a:r>
          </a:p>
          <a:p>
            <a:endParaRPr lang="en-US" sz="1600" dirty="0"/>
          </a:p>
          <a:p>
            <a:r>
              <a:rPr lang="en-US" sz="1600" dirty="0"/>
              <a:t>In R, set your working directory to a place where you will store all your data files. In our case, let’s set our working directory to that </a:t>
            </a:r>
            <a:r>
              <a:rPr lang="en-US" sz="1600" dirty="0" err="1"/>
              <a:t>mydata</a:t>
            </a:r>
            <a:r>
              <a:rPr lang="en-US" sz="1600" dirty="0"/>
              <a:t> folder you created on your desktop. This way any time you want to open a file, R will know where to look (and so will you).</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1010093"/>
            <a:ext cx="7038900" cy="999460"/>
          </a:xfrm>
        </p:spPr>
        <p:txBody>
          <a:bodyPr/>
          <a:lstStyle/>
          <a:p>
            <a:r>
              <a:rPr lang="en-US" sz="1600" dirty="0"/>
              <a:t>You can set your working directory in </a:t>
            </a:r>
            <a:r>
              <a:rPr lang="en-US" sz="1600" dirty="0" err="1"/>
              <a:t>RStudio</a:t>
            </a:r>
            <a:r>
              <a:rPr lang="en-US" sz="1600" dirty="0"/>
              <a:t> by going to Session &gt; Set Working Directory &gt; Choose Directory, </a:t>
            </a:r>
            <a:endParaRPr lang="en-US" sz="1500" dirty="0"/>
          </a:p>
        </p:txBody>
      </p:sp>
      <p:sp>
        <p:nvSpPr>
          <p:cNvPr id="5" name="Title 1"/>
          <p:cNvSpPr txBox="1">
            <a:spLocks/>
          </p:cNvSpPr>
          <p:nvPr/>
        </p:nvSpPr>
        <p:spPr>
          <a:xfrm>
            <a:off x="1297500" y="393750"/>
            <a:ext cx="7038900" cy="54191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2400"/>
              <a:buFont typeface="Montserrat"/>
              <a:buNone/>
              <a:tabLst/>
              <a:defRPr/>
            </a:pPr>
            <a:r>
              <a:rPr kumimoji="0" lang="en-US" sz="2400" b="1" i="0" u="none" strike="noStrike" kern="0" cap="none" spc="0" normalizeH="0" baseline="0" noProof="0">
                <a:ln>
                  <a:noFill/>
                </a:ln>
                <a:solidFill>
                  <a:schemeClr val="lt1"/>
                </a:solidFill>
                <a:effectLst/>
                <a:uLnTx/>
                <a:uFillTx/>
                <a:latin typeface="Montserrat"/>
                <a:ea typeface="Montserrat"/>
                <a:cs typeface="Montserrat"/>
                <a:sym typeface="Montserrat"/>
              </a:rPr>
              <a:t>Setting your working directory</a:t>
            </a:r>
            <a:endParaRPr kumimoji="0" lang="en-US" sz="2400" b="0" i="0" u="none" strike="noStrike" kern="0" cap="none" spc="0" normalizeH="0" baseline="0" noProof="0" dirty="0">
              <a:ln>
                <a:noFill/>
              </a:ln>
              <a:solidFill>
                <a:schemeClr val="lt1"/>
              </a:solidFill>
              <a:effectLst/>
              <a:uLnTx/>
              <a:uFillTx/>
              <a:latin typeface="Montserrat"/>
              <a:ea typeface="Montserrat"/>
              <a:cs typeface="Montserrat"/>
              <a:sym typeface="Montserrat"/>
            </a:endParaRPr>
          </a:p>
        </p:txBody>
      </p:sp>
      <p:pic>
        <p:nvPicPr>
          <p:cNvPr id="6" name="Picture 5" descr="setdirectory.png"/>
          <p:cNvPicPr>
            <a:picLocks noChangeAspect="1"/>
          </p:cNvPicPr>
          <p:nvPr/>
        </p:nvPicPr>
        <p:blipFill>
          <a:blip r:embed="rId2"/>
          <a:stretch>
            <a:fillRect/>
          </a:stretch>
        </p:blipFill>
        <p:spPr>
          <a:xfrm>
            <a:off x="2319428" y="1775638"/>
            <a:ext cx="5486372" cy="30169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2228"/>
            <a:ext cx="7038900" cy="541915"/>
          </a:xfrm>
        </p:spPr>
        <p:txBody>
          <a:bodyPr/>
          <a:lstStyle/>
          <a:p>
            <a:r>
              <a:rPr lang="en-US" b="1" dirty="0"/>
              <a:t>Downloading and importing data</a:t>
            </a:r>
            <a:endParaRPr lang="en-US" dirty="0"/>
          </a:p>
        </p:txBody>
      </p:sp>
      <p:sp>
        <p:nvSpPr>
          <p:cNvPr id="3" name="Text Placeholder 2"/>
          <p:cNvSpPr>
            <a:spLocks noGrp="1"/>
          </p:cNvSpPr>
          <p:nvPr>
            <p:ph type="body" idx="1"/>
          </p:nvPr>
        </p:nvSpPr>
        <p:spPr>
          <a:xfrm>
            <a:off x="1105787" y="659204"/>
            <a:ext cx="7761766" cy="4221140"/>
          </a:xfrm>
        </p:spPr>
        <p:txBody>
          <a:bodyPr/>
          <a:lstStyle/>
          <a:p>
            <a:r>
              <a:rPr lang="en-US" sz="1600" dirty="0"/>
              <a:t>In R, you can import data files that you created in Excel, </a:t>
            </a:r>
            <a:r>
              <a:rPr lang="en-US" sz="1600" dirty="0" err="1"/>
              <a:t>MiniTab</a:t>
            </a:r>
            <a:r>
              <a:rPr lang="en-US" sz="1600" dirty="0"/>
              <a:t>, SPSS, </a:t>
            </a:r>
            <a:r>
              <a:rPr lang="en-US" sz="1600" dirty="0" err="1"/>
              <a:t>Stata</a:t>
            </a:r>
            <a:r>
              <a:rPr lang="en-US" sz="1600" dirty="0"/>
              <a:t>, and many more programs. </a:t>
            </a:r>
          </a:p>
          <a:p>
            <a:endParaRPr lang="en-US" sz="1600" dirty="0"/>
          </a:p>
          <a:p>
            <a:r>
              <a:rPr lang="en-US" sz="1600" dirty="0"/>
              <a:t>However, the cleanest and easiest way to import data is as a CSV file.</a:t>
            </a:r>
          </a:p>
          <a:p>
            <a:endParaRPr lang="en-US" sz="1600" dirty="0"/>
          </a:p>
          <a:p>
            <a:r>
              <a:rPr lang="en-US" sz="1600" dirty="0"/>
              <a:t>“CSV stands for comma-separated values or character-separated values. This file format stores tabular data (numbers and text) in plain-text form. Plain text means that the file is a sequence of characters, with no data that has to be interpreted instead, as binary numbers. </a:t>
            </a:r>
          </a:p>
          <a:p>
            <a:endParaRPr lang="en-US" sz="1600" dirty="0"/>
          </a:p>
          <a:p>
            <a:r>
              <a:rPr lang="en-US" sz="1600" dirty="0"/>
              <a:t>A CSV file consists of any number of records, separated by line breaks of some kind; each record consists of fields, separated by some other character or string, most commonly a literal comma or tab. Usually, all records have an identical sequence of fields ((“Comma Separated Values” </a:t>
            </a:r>
            <a:r>
              <a:rPr lang="en-US" sz="1600" dirty="0">
                <a:hlinkClick r:id="rId2"/>
              </a:rPr>
              <a:t>2018</a:t>
            </a:r>
            <a:r>
              <a:rPr lang="en-US" sz="1600" dirty="0"/>
              <a:t>)).</a:t>
            </a:r>
          </a:p>
          <a:p>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3491</Words>
  <Application>Microsoft Office PowerPoint</Application>
  <PresentationFormat>On-screen Show (16:9)</PresentationFormat>
  <Paragraphs>201</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Unit 3  R packages and scripts </vt:lpstr>
      <vt:lpstr>Contents</vt:lpstr>
      <vt:lpstr> Installing and loading packages.</vt:lpstr>
      <vt:lpstr> Installing packages.</vt:lpstr>
      <vt:lpstr>PowerPoint Presentation</vt:lpstr>
      <vt:lpstr>Loading and unloading packages </vt:lpstr>
      <vt:lpstr>Setting your working directory</vt:lpstr>
      <vt:lpstr>PowerPoint Presentation</vt:lpstr>
      <vt:lpstr>Downloading and importing data</vt:lpstr>
      <vt:lpstr>Downloading Data</vt:lpstr>
      <vt:lpstr>Importing a dataset </vt:lpstr>
      <vt:lpstr>and</vt:lpstr>
      <vt:lpstr>Importing Dataset</vt:lpstr>
      <vt:lpstr>PowerPoint Presentation</vt:lpstr>
      <vt:lpstr>PowerPoint Presentation</vt:lpstr>
      <vt:lpstr>Working with missing data</vt:lpstr>
      <vt:lpstr>PowerPoint Presentation</vt:lpstr>
      <vt:lpstr>Extracting a subset of a data frame</vt:lpstr>
      <vt:lpstr>Using square brackets</vt:lpstr>
      <vt:lpstr>Using square brackets</vt:lpstr>
      <vt:lpstr>Writing R scripts</vt:lpstr>
      <vt:lpstr>PowerPoint Presentation</vt:lpstr>
      <vt:lpstr>PowerPoint Presentation</vt:lpstr>
      <vt:lpstr>Running R scripts</vt:lpstr>
      <vt:lpstr>PowerPoint Presentation</vt:lpstr>
      <vt:lpstr>Running R scripts</vt:lpstr>
      <vt:lpstr> Adding comments and documentation</vt:lpstr>
      <vt:lpstr>PowerPoint Presentation</vt:lpstr>
      <vt:lpstr>Creating reports </vt:lpstr>
      <vt:lpstr>Creating reports </vt:lpstr>
      <vt:lpstr>PowerPoint Presentation</vt:lpstr>
      <vt:lpstr>PowerPoint Presentation</vt:lpstr>
      <vt:lpstr>Creating an R Markdown File </vt:lpstr>
      <vt:lpstr>Try it – A short activity </vt:lpstr>
      <vt:lpstr>PowerPoint Presentation</vt:lpstr>
      <vt:lpstr>PowerPoint Presentation</vt:lpstr>
      <vt:lpstr>PowerPoint Presentation</vt:lpstr>
      <vt:lpstr>R Commands</vt:lpstr>
      <vt:lpstr>R Commands</vt:lpstr>
      <vt:lpstr>R Commands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R Programming</dc:title>
  <dc:creator>Tanvi</dc:creator>
  <cp:lastModifiedBy>yashnidhi1103@gmail.com</cp:lastModifiedBy>
  <cp:revision>350</cp:revision>
  <dcterms:modified xsi:type="dcterms:W3CDTF">2022-12-06T17:40:59Z</dcterms:modified>
  <cp:contentStatus/>
</cp:coreProperties>
</file>