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72" r:id="rId17"/>
    <p:sldId id="291" r:id="rId18"/>
    <p:sldId id="292" r:id="rId19"/>
    <p:sldId id="273" r:id="rId20"/>
    <p:sldId id="274" r:id="rId21"/>
    <p:sldId id="275" r:id="rId22"/>
    <p:sldId id="276" r:id="rId23"/>
    <p:sldId id="271" r:id="rId24"/>
    <p:sldId id="277" r:id="rId25"/>
    <p:sldId id="278" r:id="rId26"/>
    <p:sldId id="279" r:id="rId27"/>
    <p:sldId id="280" r:id="rId28"/>
    <p:sldId id="281" r:id="rId29"/>
    <p:sldId id="282" r:id="rId30"/>
    <p:sldId id="286" r:id="rId31"/>
    <p:sldId id="283" r:id="rId32"/>
    <p:sldId id="284" r:id="rId33"/>
    <p:sldId id="288" r:id="rId34"/>
    <p:sldId id="289" r:id="rId35"/>
    <p:sldId id="287" r:id="rId36"/>
    <p:sldId id="290"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48" autoAdjust="0"/>
    <p:restoredTop sz="94660"/>
  </p:normalViewPr>
  <p:slideViewPr>
    <p:cSldViewPr>
      <p:cViewPr varScale="1">
        <p:scale>
          <a:sx n="67" d="100"/>
          <a:sy n="67" d="100"/>
        </p:scale>
        <p:origin x="17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6CEB-6886-458F-926B-E3F98B90105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42C37330-F3CE-49F4-B5E3-2163CEF3C29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F95722-681F-44D9-AF88-3B3E61BFCCB3}"/>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a:extLst>
              <a:ext uri="{FF2B5EF4-FFF2-40B4-BE49-F238E27FC236}">
                <a16:creationId xmlns:a16="http://schemas.microsoft.com/office/drawing/2014/main" id="{1C70D704-F0F9-4444-B0DB-1273EDA7C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C5449-5E3B-4FAA-8A0C-01EB7E79BED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8420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6293-155B-415D-9A42-AD2E35BFC8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9B81A-12AA-4B02-BE4C-93D26D106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8B437B-4C08-49EC-B2D1-C4D5D50D244E}"/>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a:extLst>
              <a:ext uri="{FF2B5EF4-FFF2-40B4-BE49-F238E27FC236}">
                <a16:creationId xmlns:a16="http://schemas.microsoft.com/office/drawing/2014/main" id="{99AEE62D-3CDF-4944-90DB-5B66B10E81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FCA9E-991F-4D53-93AA-EA1407F15A3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576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D3F9A-5E7D-483B-B80C-8063715990C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32CA90-98AA-46F1-A962-99F193A1853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C1D98-41E8-4E6F-8857-6EF1098B929F}"/>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a:extLst>
              <a:ext uri="{FF2B5EF4-FFF2-40B4-BE49-F238E27FC236}">
                <a16:creationId xmlns:a16="http://schemas.microsoft.com/office/drawing/2014/main" id="{D6A2DA0C-07ED-4837-8028-6EF4545F6F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606AC1-1A6E-4E9C-A7AA-D046F913294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838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F7FB6-B67D-4656-8812-FBDE64A50B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C683A9-E8E5-449A-8743-E78444135A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7C3FEB-01D3-4422-93AF-D589D0F9C35A}"/>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a:extLst>
              <a:ext uri="{FF2B5EF4-FFF2-40B4-BE49-F238E27FC236}">
                <a16:creationId xmlns:a16="http://schemas.microsoft.com/office/drawing/2014/main" id="{87AAFE95-3398-418C-AEE5-3B280D08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B8021-E6E0-4971-9599-AF8F2F25141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967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C618-D0FC-4D42-B440-B8866FC2FBD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1DAF84-4A6C-4586-B7B5-7BC2844721A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15EF43-AA9D-47F7-A254-4AF10FC8644F}"/>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5" name="Footer Placeholder 4">
            <a:extLst>
              <a:ext uri="{FF2B5EF4-FFF2-40B4-BE49-F238E27FC236}">
                <a16:creationId xmlns:a16="http://schemas.microsoft.com/office/drawing/2014/main" id="{3567129F-7B9A-40ED-876E-CF7438964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4FA05F-7DE2-4637-800B-8BE7975E089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310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1A0E-C038-4AC9-8331-C2B90F7D88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E19A04-DDFB-4395-A065-0BE43B5C642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E2369F-912F-45F8-BEB8-48D2845C4FF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CE5EBD-84D1-492D-B1EB-6A6E523BD1E0}"/>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a:extLst>
              <a:ext uri="{FF2B5EF4-FFF2-40B4-BE49-F238E27FC236}">
                <a16:creationId xmlns:a16="http://schemas.microsoft.com/office/drawing/2014/main" id="{37EF73CC-DC52-49A2-AA16-FABF42D45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17466-E59D-44C0-A512-DEEA49851306}"/>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46014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F8A74-0D58-480F-85A3-3B64F9425CF1}"/>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42F79B-8DF3-4BF8-8A9B-E7ABEDE7457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B1141-DF9C-4292-8814-239940DB3E7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585FAC-3319-4D54-B89C-395B1FD6930E}"/>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8D367-8155-4C31-BFD2-525C13D10A8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8F3291-D637-488A-87FD-2A537A262E69}"/>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8" name="Footer Placeholder 7">
            <a:extLst>
              <a:ext uri="{FF2B5EF4-FFF2-40B4-BE49-F238E27FC236}">
                <a16:creationId xmlns:a16="http://schemas.microsoft.com/office/drawing/2014/main" id="{BB75B58B-D6AF-4486-A0BF-A6555917E1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643E9C-8138-45C1-8115-67A81AC5178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9808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2F3A-8E4C-461D-B158-FE0101F97A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22EB16-4AB4-4715-A17B-FFDC86DF37C2}"/>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4" name="Footer Placeholder 3">
            <a:extLst>
              <a:ext uri="{FF2B5EF4-FFF2-40B4-BE49-F238E27FC236}">
                <a16:creationId xmlns:a16="http://schemas.microsoft.com/office/drawing/2014/main" id="{4E284F75-7FF9-46E5-97F7-BE110F1D1D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82376A-6431-4CE4-9DEF-CC426742FB5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1148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C54DC3-BCCF-4117-A78F-819A496AB4CE}"/>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3" name="Footer Placeholder 2">
            <a:extLst>
              <a:ext uri="{FF2B5EF4-FFF2-40B4-BE49-F238E27FC236}">
                <a16:creationId xmlns:a16="http://schemas.microsoft.com/office/drawing/2014/main" id="{45E79CA8-7274-4906-9117-BD073981827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0FD42F-1A86-4299-947C-180C45A0786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344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40CE2-C784-4AE4-9057-F85EC2860DC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386072-DA02-4C04-A063-0DAD77F7507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AAA3BB-5E44-48AE-99B9-8050F72CC7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AAD0C67-FC3A-4C99-9BD2-894038BAE4DB}"/>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a:extLst>
              <a:ext uri="{FF2B5EF4-FFF2-40B4-BE49-F238E27FC236}">
                <a16:creationId xmlns:a16="http://schemas.microsoft.com/office/drawing/2014/main" id="{D6BD83B3-8600-4AA1-BA25-E2110B7FD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82908-0156-4CDA-AA8F-E5AE79D42A84}"/>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953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7B11-2058-4D73-95C0-E5AA5DB2EB9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3A475E-ED8C-4E0B-B87A-7D75452944E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D21F3A60-72EE-42E6-BA01-8A635A6EF5D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0294F37-6139-4599-966A-AACA73C5D836}"/>
              </a:ext>
            </a:extLst>
          </p:cNvPr>
          <p:cNvSpPr>
            <a:spLocks noGrp="1"/>
          </p:cNvSpPr>
          <p:nvPr>
            <p:ph type="dt" sz="half" idx="10"/>
          </p:nvPr>
        </p:nvSpPr>
        <p:spPr/>
        <p:txBody>
          <a:bodyPr/>
          <a:lstStyle/>
          <a:p>
            <a:fld id="{1D8BD707-D9CF-40AE-B4C6-C98DA3205C09}" type="datetimeFigureOut">
              <a:rPr lang="en-US" smtClean="0"/>
              <a:pPr/>
              <a:t>10/12/2022</a:t>
            </a:fld>
            <a:endParaRPr lang="en-US"/>
          </a:p>
        </p:txBody>
      </p:sp>
      <p:sp>
        <p:nvSpPr>
          <p:cNvPr id="6" name="Footer Placeholder 5">
            <a:extLst>
              <a:ext uri="{FF2B5EF4-FFF2-40B4-BE49-F238E27FC236}">
                <a16:creationId xmlns:a16="http://schemas.microsoft.com/office/drawing/2014/main" id="{5B9E2074-2DA0-44EA-BE1C-6A1D536F4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A352D0-4F3C-471E-9A6F-E6A3ADDC414F}"/>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146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6D9DA5-7D40-4CBE-B6CA-3119525F5D6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E588-E55A-4718-820D-C5FD3E3173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87FDD-6CDB-4872-B79E-5825334CAEE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10/12/2022</a:t>
            </a:fld>
            <a:endParaRPr lang="en-US"/>
          </a:p>
        </p:txBody>
      </p:sp>
      <p:sp>
        <p:nvSpPr>
          <p:cNvPr id="5" name="Footer Placeholder 4">
            <a:extLst>
              <a:ext uri="{FF2B5EF4-FFF2-40B4-BE49-F238E27FC236}">
                <a16:creationId xmlns:a16="http://schemas.microsoft.com/office/drawing/2014/main" id="{597914D7-3578-46EE-9A37-FC111268B2B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4AA608-B07D-4A27-B642-B2EAD7CAC1A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6406064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investopedia.com/terms/n/negative-correlation.asp" TargetMode="External"/><Relationship Id="rId2" Type="http://schemas.openxmlformats.org/officeDocument/2006/relationships/hyperlink" Target="https://www.investopedia.com/terms/p/positive-correlation.asp"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93987"/>
            <a:ext cx="7772400" cy="1470025"/>
          </a:xfrm>
        </p:spPr>
        <p:txBody>
          <a:bodyPr>
            <a:normAutofit fontScale="90000"/>
          </a:bodyPr>
          <a:lstStyle/>
          <a:p>
            <a:r>
              <a:rPr lang="en-US" dirty="0"/>
              <a:t>Unit 04</a:t>
            </a:r>
            <a:br>
              <a:rPr lang="en-US" dirty="0"/>
            </a:br>
            <a:r>
              <a:rPr lang="en-US" sz="4800" dirty="0">
                <a:solidFill>
                  <a:schemeClr val="tx2"/>
                </a:solidFill>
              </a:rPr>
              <a:t>Descriptive Statistics in R</a:t>
            </a:r>
            <a:br>
              <a:rPr lang="en-US" sz="4800" dirty="0">
                <a:solidFill>
                  <a:schemeClr val="tx2"/>
                </a:solidFill>
              </a:rPr>
            </a:br>
            <a:br>
              <a:rPr lang="en-US" sz="4800" dirty="0">
                <a:solidFill>
                  <a:schemeClr val="tx2"/>
                </a:solidFill>
              </a:rPr>
            </a:br>
            <a:br>
              <a:rPr lang="en-US" sz="4800" dirty="0">
                <a:solidFill>
                  <a:schemeClr val="tx2"/>
                </a:solidFill>
              </a:rPr>
            </a:br>
            <a:r>
              <a:rPr lang="en-US" sz="4800" dirty="0">
                <a:solidFill>
                  <a:schemeClr val="tx2"/>
                </a:solidFill>
              </a:rPr>
              <a:t>Prof. </a:t>
            </a:r>
            <a:r>
              <a:rPr lang="en-US" sz="4800" dirty="0" err="1">
                <a:solidFill>
                  <a:schemeClr val="tx2"/>
                </a:solidFill>
              </a:rPr>
              <a:t>Gaurav</a:t>
            </a:r>
            <a:r>
              <a:rPr lang="en-US" sz="4800" dirty="0">
                <a:solidFill>
                  <a:schemeClr val="tx2"/>
                </a:solidFill>
              </a:rPr>
              <a:t> </a:t>
            </a:r>
            <a:r>
              <a:rPr lang="en-US" sz="4800" dirty="0" err="1">
                <a:solidFill>
                  <a:schemeClr val="tx2"/>
                </a:solidFill>
              </a:rPr>
              <a:t>Kulkarni</a:t>
            </a:r>
            <a:endParaRPr lang="en-US"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90600" y="76200"/>
            <a:ext cx="8229600" cy="1143000"/>
          </a:xfrm>
        </p:spPr>
        <p:txBody>
          <a:bodyPr>
            <a:normAutofit/>
          </a:bodyPr>
          <a:lstStyle/>
          <a:p>
            <a:r>
              <a:rPr lang="en-US" b="1" dirty="0">
                <a:solidFill>
                  <a:srgbClr val="FF0000"/>
                </a:solidFill>
              </a:rPr>
              <a:t>The median</a:t>
            </a:r>
            <a:endParaRPr lang="en-US" dirty="0">
              <a:solidFill>
                <a:srgbClr val="FF0000"/>
              </a:solidFill>
            </a:endParaRPr>
          </a:p>
        </p:txBody>
      </p:sp>
      <p:sp>
        <p:nvSpPr>
          <p:cNvPr id="3" name="Content Placeholder 2"/>
          <p:cNvSpPr>
            <a:spLocks noGrp="1"/>
          </p:cNvSpPr>
          <p:nvPr>
            <p:ph idx="1"/>
          </p:nvPr>
        </p:nvSpPr>
        <p:spPr>
          <a:xfrm>
            <a:off x="838200" y="1295400"/>
            <a:ext cx="8229600" cy="4953000"/>
          </a:xfrm>
        </p:spPr>
        <p:txBody>
          <a:bodyPr>
            <a:noAutofit/>
          </a:bodyPr>
          <a:lstStyle/>
          <a:p>
            <a:pPr algn="just"/>
            <a:r>
              <a:rPr lang="en-US" sz="2000" dirty="0">
                <a:latin typeface="Times New Roman" pitchFamily="18" charset="0"/>
                <a:cs typeface="Times New Roman" pitchFamily="18" charset="0"/>
              </a:rPr>
              <a:t>More likely than not, in your daily life you’ll be working with data that is messy. For example, you may have a dataset that looks something like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-100, 2, 4, 6, 8, 10, 12, 14, 16</a:t>
            </a:r>
          </a:p>
          <a:p>
            <a:pPr algn="just"/>
            <a:endParaRPr lang="en-US" sz="20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Just by looking at this data you can tell that something may be wrong with it. The -100 values looks off. Chances are that -100 is probably an outlier. An outlier is a value that lies well outside most of the other values in a set of data. In this case, you may want to remove the value from your set of data entirely.</a:t>
            </a:r>
          </a:p>
          <a:p>
            <a:pPr algn="just"/>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143000" y="-152400"/>
            <a:ext cx="8229600" cy="1143000"/>
          </a:xfrm>
        </p:spPr>
        <p:txBody>
          <a:bodyPr>
            <a:normAutofit/>
          </a:bodyPr>
          <a:lstStyle/>
          <a:p>
            <a:r>
              <a:rPr lang="en-US" b="1" dirty="0">
                <a:solidFill>
                  <a:srgbClr val="FF0000"/>
                </a:solidFill>
              </a:rPr>
              <a:t>The median</a:t>
            </a:r>
            <a:endParaRPr lang="en-US" dirty="0">
              <a:solidFill>
                <a:srgbClr val="FF0000"/>
              </a:solidFill>
            </a:endParaRPr>
          </a:p>
        </p:txBody>
      </p:sp>
      <p:sp>
        <p:nvSpPr>
          <p:cNvPr id="3" name="Content Placeholder 2"/>
          <p:cNvSpPr>
            <a:spLocks noGrp="1"/>
          </p:cNvSpPr>
          <p:nvPr>
            <p:ph idx="1"/>
          </p:nvPr>
        </p:nvSpPr>
        <p:spPr>
          <a:xfrm>
            <a:off x="1066800" y="914400"/>
            <a:ext cx="8077200" cy="5943600"/>
          </a:xfrm>
        </p:spPr>
        <p:txBody>
          <a:bodyPr>
            <a:noAutofit/>
          </a:bodyPr>
          <a:lstStyle/>
          <a:p>
            <a:r>
              <a:rPr lang="en-US" sz="2200" dirty="0" err="1">
                <a:latin typeface="Times New Roman" pitchFamily="18" charset="0"/>
                <a:cs typeface="Times New Roman" pitchFamily="18" charset="0"/>
              </a:rPr>
              <a:t>myvector_outlier</a:t>
            </a:r>
            <a:r>
              <a:rPr lang="en-US" sz="2200" dirty="0">
                <a:latin typeface="Times New Roman" pitchFamily="18" charset="0"/>
                <a:cs typeface="Times New Roman" pitchFamily="18" charset="0"/>
              </a:rPr>
              <a:t>&lt;- c(-100, 2, 4, 6, 8, 10, 12, 14, 16) mean(</a:t>
            </a:r>
            <a:r>
              <a:rPr lang="en-US" sz="2200" dirty="0" err="1">
                <a:latin typeface="Times New Roman" pitchFamily="18" charset="0"/>
                <a:cs typeface="Times New Roman" pitchFamily="18" charset="0"/>
              </a:rPr>
              <a:t>myvector_outlier</a:t>
            </a:r>
            <a:r>
              <a:rPr lang="en-US" sz="2200" dirty="0">
                <a:latin typeface="Times New Roman" pitchFamily="18" charset="0"/>
                <a:cs typeface="Times New Roman" pitchFamily="18" charset="0"/>
              </a:rPr>
              <a:t>[2:9])</a:t>
            </a:r>
          </a:p>
          <a:p>
            <a:r>
              <a:rPr lang="en-US" sz="2200" dirty="0">
                <a:latin typeface="Times New Roman" pitchFamily="18" charset="0"/>
                <a:cs typeface="Times New Roman" pitchFamily="18" charset="0"/>
              </a:rPr>
              <a:t>## [1] 9</a:t>
            </a:r>
          </a:p>
          <a:p>
            <a:pPr algn="just"/>
            <a:r>
              <a:rPr lang="en-US" sz="2200" dirty="0">
                <a:latin typeface="Times New Roman" pitchFamily="18" charset="0"/>
                <a:cs typeface="Times New Roman" pitchFamily="18" charset="0"/>
              </a:rPr>
              <a:t>However, even this example is an oversimplification of what you may experience. There may be cases where you may have data that looks just a little off. In the set of data below, -15 could be a legitimate value or it could be a typo or outlier.</a:t>
            </a:r>
          </a:p>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Take this set of data:</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-15, 2, 3, 4, 5, 6, 7, 8, 9, 12</a:t>
            </a:r>
          </a:p>
          <a:p>
            <a:r>
              <a:rPr lang="en-US" sz="2200" dirty="0" err="1">
                <a:latin typeface="Times New Roman" pitchFamily="18" charset="0"/>
                <a:cs typeface="Times New Roman" pitchFamily="18" charset="0"/>
              </a:rPr>
              <a:t>myvector_trim</a:t>
            </a:r>
            <a:r>
              <a:rPr lang="en-US" sz="2200" dirty="0">
                <a:latin typeface="Times New Roman" pitchFamily="18" charset="0"/>
                <a:cs typeface="Times New Roman" pitchFamily="18" charset="0"/>
              </a:rPr>
              <a:t>&lt;- c(-15, 2, 3, 4, 5, 6, 7, 8, 9, 12) mean(</a:t>
            </a:r>
            <a:r>
              <a:rPr lang="en-US" sz="2200" dirty="0" err="1">
                <a:latin typeface="Times New Roman" pitchFamily="18" charset="0"/>
                <a:cs typeface="Times New Roman" pitchFamily="18" charset="0"/>
              </a:rPr>
              <a:t>myvector_trim</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[1] 4.1mean(</a:t>
            </a:r>
            <a:r>
              <a:rPr lang="en-US" sz="2200" dirty="0" err="1">
                <a:latin typeface="Times New Roman" pitchFamily="18" charset="0"/>
                <a:cs typeface="Times New Roman" pitchFamily="18" charset="0"/>
              </a:rPr>
              <a:t>myvector_trim</a:t>
            </a:r>
            <a:r>
              <a:rPr lang="en-US" sz="2200" dirty="0">
                <a:latin typeface="Times New Roman" pitchFamily="18" charset="0"/>
                <a:cs typeface="Times New Roman" pitchFamily="18" charset="0"/>
              </a:rPr>
              <a:t>, trim=.1)</a:t>
            </a:r>
          </a:p>
          <a:p>
            <a:r>
              <a:rPr lang="en-US" sz="2200" dirty="0">
                <a:latin typeface="Times New Roman" pitchFamily="18" charset="0"/>
                <a:cs typeface="Times New Roman" pitchFamily="18" charset="0"/>
              </a:rPr>
              <a:t>## [1] 5.5By trimming the upper and lower 10% of values, you can see the difference in the mean from 4.1 (without trimming) to 5.5 (with trimming).</a:t>
            </a: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8229600" cy="1143000"/>
          </a:xfrm>
        </p:spPr>
        <p:txBody>
          <a:bodyPr>
            <a:normAutofit/>
          </a:bodyPr>
          <a:lstStyle/>
          <a:p>
            <a:r>
              <a:rPr lang="en-US" b="1" dirty="0">
                <a:solidFill>
                  <a:srgbClr val="FF0000"/>
                </a:solidFill>
              </a:rPr>
              <a:t>Measures of  Variability</a:t>
            </a:r>
          </a:p>
        </p:txBody>
      </p:sp>
      <p:sp>
        <p:nvSpPr>
          <p:cNvPr id="3" name="Content Placeholder 2"/>
          <p:cNvSpPr>
            <a:spLocks noGrp="1"/>
          </p:cNvSpPr>
          <p:nvPr>
            <p:ph idx="1"/>
          </p:nvPr>
        </p:nvSpPr>
        <p:spPr>
          <a:xfrm>
            <a:off x="990600" y="1066800"/>
            <a:ext cx="8001000" cy="4953000"/>
          </a:xfrm>
        </p:spPr>
        <p:txBody>
          <a:bodyPr>
            <a:noAutofit/>
          </a:bodyPr>
          <a:lstStyle/>
          <a:p>
            <a:pPr algn="just"/>
            <a:r>
              <a:rPr lang="en-US" sz="2400" dirty="0">
                <a:latin typeface="Times New Roman" pitchFamily="18" charset="0"/>
                <a:cs typeface="Times New Roman" pitchFamily="18" charset="0"/>
              </a:rPr>
              <a:t>Variability is the extent to which data points in a statistical distribution or data set diverge from the average, or mean, value as well as the extent to which these data points differ from each other.</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are four commonly used measures of variability: range, mean, variance and standard deviation.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addition to computing measures of central tendency, another summary statistic we’d like to compute is variability. </a:t>
            </a:r>
            <a:r>
              <a:rPr lang="en-US" sz="2400" b="1" u="sng" dirty="0">
                <a:latin typeface="Times New Roman" pitchFamily="18" charset="0"/>
                <a:cs typeface="Times New Roman" pitchFamily="18" charset="0"/>
              </a:rPr>
              <a:t>How spread out are the data?</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How far from the mean and median do the observed values tend to be?</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
            <a:ext cx="7498080" cy="1143000"/>
          </a:xfrm>
        </p:spPr>
        <p:txBody>
          <a:bodyPr>
            <a:normAutofit/>
          </a:bodyPr>
          <a:lstStyle/>
          <a:p>
            <a:r>
              <a:rPr lang="en-US" b="1" dirty="0">
                <a:solidFill>
                  <a:srgbClr val="FF0000"/>
                </a:solidFill>
              </a:rPr>
              <a:t>Range</a:t>
            </a:r>
            <a:endParaRPr lang="en-US" dirty="0">
              <a:solidFill>
                <a:srgbClr val="FF0000"/>
              </a:solidFill>
            </a:endParaRPr>
          </a:p>
        </p:txBody>
      </p:sp>
      <p:sp>
        <p:nvSpPr>
          <p:cNvPr id="3" name="Content Placeholder 2"/>
          <p:cNvSpPr>
            <a:spLocks noGrp="1"/>
          </p:cNvSpPr>
          <p:nvPr>
            <p:ph idx="1"/>
          </p:nvPr>
        </p:nvSpPr>
        <p:spPr>
          <a:xfrm>
            <a:off x="1435608" y="1143000"/>
            <a:ext cx="7498080" cy="5410200"/>
          </a:xfrm>
        </p:spPr>
        <p:txBody>
          <a:bodyPr>
            <a:noAutofit/>
          </a:bodyPr>
          <a:lstStyle/>
          <a:p>
            <a:pPr algn="just"/>
            <a:r>
              <a:rPr lang="en-US" sz="2200" dirty="0">
                <a:latin typeface="Times New Roman" pitchFamily="18" charset="0"/>
                <a:cs typeface="Times New Roman" pitchFamily="18" charset="0"/>
              </a:rPr>
              <a:t>The range of a variable is the largest value minus the smallest value. We can compute the largest value using the max function and the smallest value using the min function. In the case with </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 the range is 25 – 4 or 21.</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min(</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 [1] 4</a:t>
            </a:r>
          </a:p>
          <a:p>
            <a:pPr algn="just"/>
            <a:r>
              <a:rPr lang="en-US" sz="2200" dirty="0">
                <a:latin typeface="Times New Roman" pitchFamily="18" charset="0"/>
                <a:cs typeface="Times New Roman" pitchFamily="18" charset="0"/>
              </a:rPr>
              <a:t>max(</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 [1] 25</a:t>
            </a:r>
          </a:p>
          <a:p>
            <a:pPr algn="just"/>
            <a:r>
              <a:rPr lang="en-US" sz="2200" dirty="0">
                <a:latin typeface="Times New Roman" pitchFamily="18" charset="0"/>
                <a:cs typeface="Times New Roman" pitchFamily="18" charset="0"/>
              </a:rPr>
              <a:t>R has an even better function, range that outputs the minimum and maximum value in a vector</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range(</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 [1] 4 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8229600" cy="838200"/>
          </a:xfrm>
        </p:spPr>
        <p:txBody>
          <a:bodyPr>
            <a:normAutofit/>
          </a:bodyPr>
          <a:lstStyle/>
          <a:p>
            <a:r>
              <a:rPr lang="en-US" b="1" dirty="0" err="1">
                <a:solidFill>
                  <a:srgbClr val="FF0000"/>
                </a:solidFill>
              </a:rPr>
              <a:t>Interquartile</a:t>
            </a:r>
            <a:r>
              <a:rPr lang="en-US" b="1" dirty="0">
                <a:solidFill>
                  <a:srgbClr val="FF0000"/>
                </a:solidFill>
              </a:rPr>
              <a:t> range</a:t>
            </a:r>
            <a:endParaRPr lang="en-US" dirty="0">
              <a:solidFill>
                <a:srgbClr val="FF0000"/>
              </a:solidFill>
            </a:endParaRPr>
          </a:p>
        </p:txBody>
      </p:sp>
      <p:sp>
        <p:nvSpPr>
          <p:cNvPr id="3" name="Content Placeholder 2"/>
          <p:cNvSpPr>
            <a:spLocks noGrp="1"/>
          </p:cNvSpPr>
          <p:nvPr>
            <p:ph idx="1"/>
          </p:nvPr>
        </p:nvSpPr>
        <p:spPr>
          <a:xfrm>
            <a:off x="914400" y="685800"/>
            <a:ext cx="8001000" cy="5791200"/>
          </a:xfrm>
        </p:spPr>
        <p:txBody>
          <a:bodyPr>
            <a:noAutofit/>
          </a:bodyPr>
          <a:lstStyle/>
          <a:p>
            <a:pPr algn="just"/>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interquartile</a:t>
            </a:r>
            <a:r>
              <a:rPr lang="en-US" sz="2000" dirty="0">
                <a:latin typeface="Times New Roman" pitchFamily="18" charset="0"/>
                <a:cs typeface="Times New Roman" pitchFamily="18" charset="0"/>
              </a:rPr>
              <a:t> range is similar to the range, but instead of calculating the difference between the biggest and smallest value, you calculate the difference between the 25</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quantile</a:t>
            </a:r>
            <a:r>
              <a:rPr lang="en-US" sz="2000" dirty="0">
                <a:latin typeface="Times New Roman" pitchFamily="18" charset="0"/>
                <a:cs typeface="Times New Roman" pitchFamily="18" charset="0"/>
              </a:rPr>
              <a:t> and the 75</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quantile</a:t>
            </a:r>
            <a:r>
              <a:rPr lang="en-US" sz="2000" dirty="0">
                <a:latin typeface="Times New Roman" pitchFamily="18" charset="0"/>
                <a:cs typeface="Times New Roman" pitchFamily="18" charset="0"/>
              </a:rPr>
              <a:t>.</a:t>
            </a:r>
          </a:p>
          <a:p>
            <a:pPr marL="0" indent="0">
              <a:buNone/>
            </a:pPr>
            <a:r>
              <a:rPr lang="en-US" sz="1600" dirty="0"/>
              <a:t>In simple terms, a </a:t>
            </a:r>
            <a:r>
              <a:rPr lang="en-US" sz="1600" dirty="0" err="1"/>
              <a:t>quantile</a:t>
            </a:r>
            <a:r>
              <a:rPr lang="en-US" sz="1600" dirty="0"/>
              <a:t> is </a:t>
            </a:r>
            <a:r>
              <a:rPr lang="en-US" sz="1600" b="1" dirty="0"/>
              <a:t>where a sample is divided into equal-sized, adjacent, subgroups</a:t>
            </a:r>
            <a:r>
              <a:rPr lang="en-US" sz="1600" dirty="0"/>
              <a:t> (that's why it's sometimes called a “</a:t>
            </a:r>
            <a:r>
              <a:rPr lang="en-US" sz="1600" dirty="0" err="1"/>
              <a:t>fractile</a:t>
            </a:r>
            <a:r>
              <a:rPr lang="en-US" sz="1600" dirty="0"/>
              <a:t>“). It can also refer to dividing a probability distribution into areas of equal probability. ... Quartiles are also </a:t>
            </a:r>
            <a:r>
              <a:rPr lang="en-US" sz="1600" dirty="0" err="1"/>
              <a:t>quantiles</a:t>
            </a:r>
            <a:r>
              <a:rPr lang="en-US" sz="1600" dirty="0"/>
              <a:t>; they divide the distribution into four equal parts</a:t>
            </a:r>
          </a:p>
          <a:p>
            <a:pPr algn="just"/>
            <a:r>
              <a:rPr lang="en-US" sz="2000" dirty="0">
                <a:latin typeface="Times New Roman" pitchFamily="18" charset="0"/>
                <a:cs typeface="Times New Roman" pitchFamily="18" charset="0"/>
              </a:rPr>
              <a:t>We can calculate the interquartile range (IQR) using IQR. This is the range spanned by the middle half of the data. For example this is the 75th </a:t>
            </a:r>
            <a:r>
              <a:rPr lang="en-US" sz="2000" dirty="0" err="1">
                <a:latin typeface="Times New Roman" pitchFamily="18" charset="0"/>
                <a:cs typeface="Times New Roman" pitchFamily="18" charset="0"/>
              </a:rPr>
              <a:t>quantile</a:t>
            </a:r>
            <a:r>
              <a:rPr lang="en-US" sz="2000" dirty="0">
                <a:latin typeface="Times New Roman" pitchFamily="18" charset="0"/>
                <a:cs typeface="Times New Roman" pitchFamily="18" charset="0"/>
              </a:rPr>
              <a:t> minus the 25th </a:t>
            </a:r>
            <a:r>
              <a:rPr lang="en-US" sz="2000" dirty="0" err="1">
                <a:latin typeface="Times New Roman" pitchFamily="18" charset="0"/>
                <a:cs typeface="Times New Roman" pitchFamily="18" charset="0"/>
              </a:rPr>
              <a:t>quantile</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IQR(</a:t>
            </a:r>
            <a:r>
              <a:rPr lang="en-US" sz="2000" dirty="0" err="1">
                <a:latin typeface="Times New Roman" pitchFamily="18" charset="0"/>
                <a:cs typeface="Times New Roman" pitchFamily="18" charset="0"/>
              </a:rPr>
              <a:t>cars$speed</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[1] 7We can see all </a:t>
            </a:r>
            <a:r>
              <a:rPr lang="en-US" sz="2000" dirty="0" err="1">
                <a:latin typeface="Times New Roman" pitchFamily="18" charset="0"/>
                <a:cs typeface="Times New Roman" pitchFamily="18" charset="0"/>
              </a:rPr>
              <a:t>quantiles</a:t>
            </a:r>
            <a:r>
              <a:rPr lang="en-US" sz="2000" dirty="0">
                <a:latin typeface="Times New Roman" pitchFamily="18" charset="0"/>
                <a:cs typeface="Times New Roman" pitchFamily="18" charset="0"/>
              </a:rPr>
              <a:t> by typing the following:</a:t>
            </a:r>
          </a:p>
          <a:p>
            <a:pPr algn="just"/>
            <a:r>
              <a:rPr lang="en-US" sz="1800" dirty="0" err="1">
                <a:latin typeface="Times New Roman" pitchFamily="18" charset="0"/>
                <a:cs typeface="Times New Roman" pitchFamily="18" charset="0"/>
              </a:rPr>
              <a:t>quantile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cars$speed</a:t>
            </a:r>
            <a:r>
              <a:rPr lang="en-US" sz="1800" dirty="0">
                <a:latin typeface="Times New Roman" pitchFamily="18" charset="0"/>
                <a:cs typeface="Times New Roman" pitchFamily="18" charset="0"/>
              </a:rPr>
              <a:t>)</a:t>
            </a:r>
          </a:p>
          <a:p>
            <a:pPr algn="just"/>
            <a:r>
              <a:rPr lang="en-US" sz="1800" dirty="0">
                <a:latin typeface="Times New Roman" pitchFamily="18" charset="0"/>
                <a:cs typeface="Times New Roman" pitchFamily="18" charset="0"/>
              </a:rPr>
              <a:t>## 0% 25% 50% 75% 100% </a:t>
            </a:r>
          </a:p>
          <a:p>
            <a:pPr algn="just"/>
            <a:r>
              <a:rPr lang="en-US" sz="1800" dirty="0">
                <a:latin typeface="Times New Roman" pitchFamily="18" charset="0"/>
                <a:cs typeface="Times New Roman" pitchFamily="18" charset="0"/>
              </a:rPr>
              <a:t>## 4 12 15 19 25          Or just to see the 25% and 75% we can type:</a:t>
            </a:r>
          </a:p>
          <a:p>
            <a:pPr algn="just"/>
            <a:r>
              <a:rPr lang="en-US" sz="1800" dirty="0" err="1">
                <a:latin typeface="Times New Roman" pitchFamily="18" charset="0"/>
                <a:cs typeface="Times New Roman" pitchFamily="18" charset="0"/>
              </a:rPr>
              <a:t>quantile</a:t>
            </a:r>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cars$speed</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probs</a:t>
            </a:r>
            <a:r>
              <a:rPr lang="en-US" sz="1800" dirty="0">
                <a:latin typeface="Times New Roman" pitchFamily="18" charset="0"/>
                <a:cs typeface="Times New Roman" pitchFamily="18" charset="0"/>
              </a:rPr>
              <a:t>=c(.25, .75))</a:t>
            </a:r>
          </a:p>
          <a:p>
            <a:pPr algn="just"/>
            <a:r>
              <a:rPr lang="en-US" sz="1800" dirty="0">
                <a:latin typeface="Times New Roman" pitchFamily="18" charset="0"/>
                <a:cs typeface="Times New Roman" pitchFamily="18" charset="0"/>
              </a:rPr>
              <a:t>## 25% 75% </a:t>
            </a:r>
          </a:p>
          <a:p>
            <a:pPr algn="just"/>
            <a:r>
              <a:rPr lang="en-US" sz="1800" dirty="0">
                <a:latin typeface="Times New Roman" pitchFamily="18" charset="0"/>
                <a:cs typeface="Times New Roman" pitchFamily="18" charset="0"/>
              </a:rPr>
              <a:t>## 12 19Therefore, you can see the IQR is simply 19 – 12.</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8229600" cy="1143000"/>
          </a:xfrm>
        </p:spPr>
        <p:txBody>
          <a:bodyPr>
            <a:normAutofit/>
          </a:bodyPr>
          <a:lstStyle/>
          <a:p>
            <a:r>
              <a:rPr lang="en-US" b="1" dirty="0">
                <a:solidFill>
                  <a:srgbClr val="FF0000"/>
                </a:solidFill>
              </a:rPr>
              <a:t>Variance</a:t>
            </a:r>
          </a:p>
        </p:txBody>
      </p:sp>
      <p:sp>
        <p:nvSpPr>
          <p:cNvPr id="3" name="Content Placeholder 2"/>
          <p:cNvSpPr>
            <a:spLocks noGrp="1"/>
          </p:cNvSpPr>
          <p:nvPr>
            <p:ph idx="1"/>
          </p:nvPr>
        </p:nvSpPr>
        <p:spPr>
          <a:xfrm>
            <a:off x="762000" y="838200"/>
            <a:ext cx="8001000" cy="5791200"/>
          </a:xfrm>
        </p:spPr>
        <p:txBody>
          <a:bodyPr>
            <a:noAutofit/>
          </a:bodyPr>
          <a:lstStyle/>
          <a:p>
            <a:pPr algn="just"/>
            <a:r>
              <a:rPr lang="en-US" sz="1800" dirty="0">
                <a:latin typeface="Calibri" pitchFamily="34" charset="0"/>
                <a:cs typeface="Calibri" pitchFamily="34" charset="0"/>
              </a:rPr>
              <a:t>The variance is a numerical measure of how the data values are dispersed around the mean. The variance measures how far a set of numbers are spread out. (A variance of zero indicates that all the values are identical.)</a:t>
            </a:r>
          </a:p>
          <a:p>
            <a:pPr algn="just"/>
            <a:r>
              <a:rPr lang="en-US" sz="1800" dirty="0">
                <a:latin typeface="Calibri" pitchFamily="34" charset="0"/>
                <a:cs typeface="Calibri" pitchFamily="34" charset="0"/>
              </a:rPr>
              <a:t>A non-zero variance is always positive: A small variance indicates that the data points tend to be very close to the mean (expected value). A high variance indicates that the data points are very spread out from the mean and from each other.</a:t>
            </a:r>
          </a:p>
          <a:p>
            <a:pPr algn="just"/>
            <a:r>
              <a:rPr lang="en-US" sz="1800" dirty="0">
                <a:latin typeface="Calibri" pitchFamily="34" charset="0"/>
                <a:cs typeface="Calibri" pitchFamily="34" charset="0"/>
              </a:rPr>
              <a:t>The variance of a dataset X is sometimes written as </a:t>
            </a:r>
            <a:r>
              <a:rPr lang="en-US" sz="1800" dirty="0" err="1">
                <a:latin typeface="Calibri" pitchFamily="34" charset="0"/>
                <a:cs typeface="Calibri" pitchFamily="34" charset="0"/>
              </a:rPr>
              <a:t>Var</a:t>
            </a:r>
            <a:r>
              <a:rPr lang="en-US" sz="1800" dirty="0">
                <a:latin typeface="Calibri" pitchFamily="34" charset="0"/>
                <a:cs typeface="Calibri" pitchFamily="34" charset="0"/>
              </a:rPr>
              <a:t>(X) but more commonly denoted as s</a:t>
            </a:r>
            <a:r>
              <a:rPr lang="en-US" sz="1800" baseline="30000" dirty="0">
                <a:latin typeface="Calibri" pitchFamily="34" charset="0"/>
                <a:cs typeface="Calibri" pitchFamily="34" charset="0"/>
              </a:rPr>
              <a:t>2</a:t>
            </a:r>
            <a:r>
              <a:rPr lang="en-US" sz="1800" dirty="0">
                <a:latin typeface="Calibri" pitchFamily="34" charset="0"/>
                <a:cs typeface="Calibri" pitchFamily="34" charset="0"/>
              </a:rPr>
              <a:t> for a given sample. The formula for the sample variance is:</a:t>
            </a:r>
            <a:br>
              <a:rPr lang="en-US" sz="1800" dirty="0">
                <a:latin typeface="Calibri" pitchFamily="34" charset="0"/>
                <a:cs typeface="Calibri" pitchFamily="34" charset="0"/>
              </a:rPr>
            </a:br>
            <a:endParaRPr lang="en-US" sz="1800" dirty="0">
              <a:latin typeface="Calibri" pitchFamily="34" charset="0"/>
              <a:cs typeface="Calibri" pitchFamily="34" charset="0"/>
            </a:endParaRPr>
          </a:p>
          <a:p>
            <a:pPr algn="just"/>
            <a:endParaRPr lang="en-US" sz="1800" dirty="0">
              <a:latin typeface="Calibri" pitchFamily="34" charset="0"/>
              <a:cs typeface="Calibri" pitchFamily="34" charset="0"/>
            </a:endParaRPr>
          </a:p>
          <a:p>
            <a:pPr algn="just"/>
            <a:r>
              <a:rPr lang="en-US" sz="1800" dirty="0">
                <a:latin typeface="Calibri" pitchFamily="34" charset="0"/>
                <a:cs typeface="Calibri" pitchFamily="34" charset="0"/>
              </a:rPr>
              <a:t>S^2= Sample Variance	xi= value of one observation</a:t>
            </a:r>
          </a:p>
          <a:p>
            <a:pPr algn="just"/>
            <a:r>
              <a:rPr lang="en-US" sz="1800" dirty="0">
                <a:latin typeface="Calibri" pitchFamily="34" charset="0"/>
                <a:cs typeface="Calibri" pitchFamily="34" charset="0"/>
              </a:rPr>
              <a:t>X= mean value of all observation	n= number of observation</a:t>
            </a:r>
          </a:p>
          <a:p>
            <a:pPr algn="just"/>
            <a:r>
              <a:rPr lang="en-US" sz="1800" dirty="0">
                <a:latin typeface="Calibri" pitchFamily="34" charset="0"/>
                <a:cs typeface="Calibri" pitchFamily="34" charset="0"/>
              </a:rPr>
              <a:t>To compute the sample variance in R we would type the following:</a:t>
            </a:r>
          </a:p>
          <a:p>
            <a:pPr algn="just"/>
            <a:r>
              <a:rPr lang="en-US" sz="1800" dirty="0" err="1">
                <a:latin typeface="Calibri" pitchFamily="34" charset="0"/>
                <a:cs typeface="Calibri" pitchFamily="34" charset="0"/>
              </a:rPr>
              <a:t>var</a:t>
            </a:r>
            <a:r>
              <a:rPr lang="en-US" sz="1800" dirty="0">
                <a:latin typeface="Calibri" pitchFamily="34" charset="0"/>
                <a:cs typeface="Calibri" pitchFamily="34" charset="0"/>
              </a:rPr>
              <a:t>(</a:t>
            </a:r>
            <a:r>
              <a:rPr lang="en-US" sz="1800" dirty="0" err="1">
                <a:latin typeface="Calibri" pitchFamily="34" charset="0"/>
                <a:cs typeface="Calibri" pitchFamily="34" charset="0"/>
              </a:rPr>
              <a:t>cars$speed</a:t>
            </a:r>
            <a:r>
              <a:rPr lang="en-US" sz="1800" dirty="0">
                <a:latin typeface="Calibri" pitchFamily="34" charset="0"/>
                <a:cs typeface="Calibri" pitchFamily="34" charset="0"/>
              </a:rPr>
              <a:t>)</a:t>
            </a:r>
          </a:p>
          <a:p>
            <a:pPr algn="just"/>
            <a:r>
              <a:rPr lang="en-US" sz="1800" dirty="0">
                <a:latin typeface="Calibri" pitchFamily="34" charset="0"/>
                <a:cs typeface="Calibri" pitchFamily="34" charset="0"/>
              </a:rPr>
              <a:t>## [1] 27.95918</a:t>
            </a:r>
          </a:p>
          <a:p>
            <a:pPr algn="just"/>
            <a:endParaRPr lang="en-US" sz="1800" dirty="0">
              <a:latin typeface="Calibri" pitchFamily="34" charset="0"/>
              <a:cs typeface="Calibri" pitchFamily="34" charset="0"/>
            </a:endParaRPr>
          </a:p>
        </p:txBody>
      </p:sp>
      <p:pic>
        <p:nvPicPr>
          <p:cNvPr id="3074" name="Picture 2" descr="C:\Users\Kamal\Documents\tempp\New folder\Untitled.png"/>
          <p:cNvPicPr>
            <a:picLocks noChangeAspect="1" noChangeArrowheads="1"/>
          </p:cNvPicPr>
          <p:nvPr/>
        </p:nvPicPr>
        <p:blipFill>
          <a:blip r:embed="rId2"/>
          <a:srcRect/>
          <a:stretch>
            <a:fillRect/>
          </a:stretch>
        </p:blipFill>
        <p:spPr bwMode="auto">
          <a:xfrm>
            <a:off x="2822257" y="3390900"/>
            <a:ext cx="3499486" cy="6858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Standard deviation</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The square root of the variance is the standard deviation. Below is the formula for the sample standard deviation.</a:t>
            </a:r>
          </a:p>
          <a:p>
            <a:pPr algn="just"/>
            <a:r>
              <a:rPr lang="en-US" sz="2200" dirty="0">
                <a:latin typeface="Times New Roman" pitchFamily="18" charset="0"/>
                <a:cs typeface="Times New Roman" pitchFamily="18" charset="0"/>
              </a:rPr>
              <a:t>s=√s2</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To compute the sample standard deviation in R, type the following:</a:t>
            </a:r>
          </a:p>
          <a:p>
            <a:pPr algn="just"/>
            <a:r>
              <a:rPr lang="en-US" sz="2200" dirty="0" err="1">
                <a:latin typeface="Times New Roman" pitchFamily="18" charset="0"/>
                <a:cs typeface="Times New Roman" pitchFamily="18" charset="0"/>
              </a:rPr>
              <a:t>sqrt</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 [1] 5.287644or you can use the </a:t>
            </a:r>
            <a:r>
              <a:rPr lang="en-US" sz="2200" dirty="0" err="1">
                <a:latin typeface="Times New Roman" pitchFamily="18" charset="0"/>
                <a:cs typeface="Times New Roman" pitchFamily="18" charset="0"/>
              </a:rPr>
              <a:t>sd</a:t>
            </a:r>
            <a:r>
              <a:rPr lang="en-US" sz="2200" dirty="0">
                <a:latin typeface="Times New Roman" pitchFamily="18" charset="0"/>
                <a:cs typeface="Times New Roman" pitchFamily="18" charset="0"/>
              </a:rPr>
              <a:t> function</a:t>
            </a:r>
          </a:p>
          <a:p>
            <a:pPr algn="just"/>
            <a:r>
              <a:rPr lang="en-US" sz="2200" dirty="0" err="1">
                <a:latin typeface="Times New Roman" pitchFamily="18" charset="0"/>
                <a:cs typeface="Times New Roman" pitchFamily="18" charset="0"/>
              </a:rPr>
              <a:t>sd</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 [1] 5.287644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990600"/>
            <a:ext cx="7467600" cy="4800600"/>
          </a:xfrm>
        </p:spPr>
      </p:pic>
    </p:spTree>
    <p:extLst>
      <p:ext uri="{BB962C8B-B14F-4D97-AF65-F5344CB8AC3E}">
        <p14:creationId xmlns:p14="http://schemas.microsoft.com/office/powerpoint/2010/main" val="361635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201" y="838200"/>
            <a:ext cx="7402399" cy="4876800"/>
          </a:xfrm>
        </p:spPr>
      </p:pic>
    </p:spTree>
    <p:extLst>
      <p:ext uri="{BB962C8B-B14F-4D97-AF65-F5344CB8AC3E}">
        <p14:creationId xmlns:p14="http://schemas.microsoft.com/office/powerpoint/2010/main" val="3361069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1143000"/>
          </a:xfrm>
        </p:spPr>
        <p:txBody>
          <a:bodyPr>
            <a:normAutofit/>
          </a:bodyPr>
          <a:lstStyle/>
          <a:p>
            <a:r>
              <a:rPr lang="en-US" b="1" dirty="0">
                <a:solidFill>
                  <a:srgbClr val="FF0000"/>
                </a:solidFill>
              </a:rPr>
              <a:t>Skew</a:t>
            </a:r>
            <a:endParaRPr lang="en-US" dirty="0">
              <a:solidFill>
                <a:srgbClr val="FF0000"/>
              </a:solidFill>
            </a:endParaRPr>
          </a:p>
        </p:txBody>
      </p:sp>
      <p:sp>
        <p:nvSpPr>
          <p:cNvPr id="3" name="Content Placeholder 2"/>
          <p:cNvSpPr>
            <a:spLocks noGrp="1"/>
          </p:cNvSpPr>
          <p:nvPr>
            <p:ph idx="1"/>
          </p:nvPr>
        </p:nvSpPr>
        <p:spPr>
          <a:xfrm>
            <a:off x="914400" y="1143000"/>
            <a:ext cx="8001000" cy="5562600"/>
          </a:xfrm>
        </p:spPr>
        <p:txBody>
          <a:bodyPr>
            <a:noAutofit/>
          </a:bodyPr>
          <a:lstStyle/>
          <a:p>
            <a:pPr algn="just"/>
            <a:r>
              <a:rPr lang="en-US" sz="2200" dirty="0" err="1">
                <a:latin typeface="Times New Roman" pitchFamily="18" charset="0"/>
                <a:cs typeface="Times New Roman" pitchFamily="18" charset="0"/>
              </a:rPr>
              <a:t>Skewness</a:t>
            </a:r>
            <a:r>
              <a:rPr lang="en-US" sz="2200" dirty="0">
                <a:latin typeface="Times New Roman" pitchFamily="18" charset="0"/>
                <a:cs typeface="Times New Roman" pitchFamily="18" charset="0"/>
              </a:rPr>
              <a:t> is a measure of symmetry. If there are more extremely large values than extremely small ones, the data can be described as positively skewed.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If the data tend to have a lot of extreme small values and not many extremely large values then the data is considered negatively skewed.</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As a rule, negative </a:t>
            </a:r>
            <a:r>
              <a:rPr lang="en-US" sz="2200" dirty="0" err="1">
                <a:latin typeface="Times New Roman" pitchFamily="18" charset="0"/>
                <a:cs typeface="Times New Roman" pitchFamily="18" charset="0"/>
              </a:rPr>
              <a:t>skewness</a:t>
            </a:r>
            <a:r>
              <a:rPr lang="en-US" sz="2200" dirty="0">
                <a:latin typeface="Times New Roman" pitchFamily="18" charset="0"/>
                <a:cs typeface="Times New Roman" pitchFamily="18" charset="0"/>
              </a:rPr>
              <a:t> indicates that the mean of the data values is less than the median, and the data distribution is left-skewed. </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Positive </a:t>
            </a:r>
            <a:r>
              <a:rPr lang="en-US" sz="2200" dirty="0" err="1">
                <a:latin typeface="Times New Roman" pitchFamily="18" charset="0"/>
                <a:cs typeface="Times New Roman" pitchFamily="18" charset="0"/>
              </a:rPr>
              <a:t>skewness</a:t>
            </a:r>
            <a:r>
              <a:rPr lang="en-US" sz="2200" dirty="0">
                <a:latin typeface="Times New Roman" pitchFamily="18" charset="0"/>
                <a:cs typeface="Times New Roman" pitchFamily="18" charset="0"/>
              </a:rPr>
              <a:t> would indicate that the mean of the data values is larger than the median, and the data distribution is right-skewed.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Descriptive Statistics of Datasets</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381000" y="1219200"/>
            <a:ext cx="8534400" cy="5257800"/>
          </a:xfrm>
        </p:spPr>
        <p:txBody>
          <a:bodyPr>
            <a:normAutofit lnSpcReduction="10000"/>
          </a:bodyPr>
          <a:lstStyle/>
          <a:p>
            <a:pPr algn="just"/>
            <a:r>
              <a:rPr lang="en-US" dirty="0"/>
              <a:t>Descriptive</a:t>
            </a:r>
            <a:r>
              <a:rPr lang="en-US" u="sng" dirty="0"/>
              <a:t> </a:t>
            </a:r>
            <a:r>
              <a:rPr lang="en-US" dirty="0"/>
              <a:t>statistics are brief descriptive coefficients that summarize a given data set, which can be either a representation of the entire or a sample of a population. Descriptive statistics can be measured through </a:t>
            </a:r>
            <a:r>
              <a:rPr lang="en-US" b="1" u="sng" dirty="0"/>
              <a:t>central tendency </a:t>
            </a:r>
            <a:r>
              <a:rPr lang="en-US" dirty="0"/>
              <a:t>and </a:t>
            </a:r>
            <a:r>
              <a:rPr lang="en-US" b="1" u="sng" dirty="0"/>
              <a:t>variability</a:t>
            </a:r>
            <a:r>
              <a:rPr lang="en-US" dirty="0"/>
              <a:t> (spread). </a:t>
            </a:r>
          </a:p>
          <a:p>
            <a:pPr algn="just"/>
            <a:endParaRPr lang="en-US" dirty="0"/>
          </a:p>
          <a:p>
            <a:pPr algn="just"/>
            <a:r>
              <a:rPr lang="en-US" dirty="0"/>
              <a:t>Measures of central tendency include the mean, median and mode.</a:t>
            </a:r>
          </a:p>
          <a:p>
            <a:pPr algn="just"/>
            <a:endParaRPr lang="en-US" dirty="0"/>
          </a:p>
          <a:p>
            <a:pPr algn="just"/>
            <a:r>
              <a:rPr lang="en-US" dirty="0"/>
              <a:t>Measures of variability include standard deviation, variance, minimum and maximum variables, and kurtosis and </a:t>
            </a:r>
            <a:r>
              <a:rPr lang="en-US" dirty="0" err="1"/>
              <a:t>skewness</a:t>
            </a:r>
            <a:r>
              <a:rPr lang="en-US" dirty="0"/>
              <a:t>.</a:t>
            </a:r>
          </a:p>
          <a:p>
            <a:pPr algn="just"/>
            <a:endParaRPr lang="en-US" dirty="0"/>
          </a:p>
          <a:p>
            <a:pPr algn="just"/>
            <a:r>
              <a:rPr lang="en-US" dirty="0"/>
              <a:t>Thus descriptive statistics helps to summarize and derive meaning from your data.</a:t>
            </a:r>
          </a:p>
          <a:p>
            <a:pPr algn="just"/>
            <a:endParaRPr lang="en-US" dirty="0"/>
          </a:p>
          <a:p>
            <a:pPr algn="just"/>
            <a:r>
              <a:rPr lang="en-US" dirty="0"/>
              <a:t>Descriptive statistics is used mainly to give a description of the behavior of the sample data. Descriptive statistics are usually used in presenting a quantitative analysis of data in a simple way.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Kamal\Documents\tempp\New folder\skew.jpg"/>
          <p:cNvPicPr>
            <a:picLocks noChangeAspect="1" noChangeArrowheads="1"/>
          </p:cNvPicPr>
          <p:nvPr/>
        </p:nvPicPr>
        <p:blipFill>
          <a:blip r:embed="rId2"/>
          <a:srcRect/>
          <a:stretch>
            <a:fillRect/>
          </a:stretch>
        </p:blipFill>
        <p:spPr bwMode="auto">
          <a:xfrm>
            <a:off x="152400" y="673101"/>
            <a:ext cx="8610600" cy="4866294"/>
          </a:xfrm>
          <a:prstGeom prst="rect">
            <a:avLst/>
          </a:prstGeom>
          <a:noFill/>
        </p:spPr>
      </p:pic>
      <p:sp>
        <p:nvSpPr>
          <p:cNvPr id="3" name="TextBox 2"/>
          <p:cNvSpPr txBox="1"/>
          <p:nvPr/>
        </p:nvSpPr>
        <p:spPr>
          <a:xfrm>
            <a:off x="381000" y="5715000"/>
            <a:ext cx="8382000" cy="369332"/>
          </a:xfrm>
          <a:prstGeom prst="rect">
            <a:avLst/>
          </a:prstGeom>
          <a:noFill/>
        </p:spPr>
        <p:txBody>
          <a:bodyPr wrap="square" rtlCol="0">
            <a:spAutoFit/>
          </a:bodyPr>
          <a:lstStyle/>
          <a:p>
            <a:r>
              <a:rPr lang="en-US" dirty="0"/>
              <a:t>     Positive skew                             No skew                                         Negative skew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0"/>
            <a:ext cx="8229600" cy="1143000"/>
          </a:xfrm>
        </p:spPr>
        <p:txBody>
          <a:bodyPr>
            <a:normAutofit/>
          </a:bodyPr>
          <a:lstStyle/>
          <a:p>
            <a:r>
              <a:rPr lang="en-US" b="1" dirty="0">
                <a:solidFill>
                  <a:srgbClr val="FF0000"/>
                </a:solidFill>
              </a:rPr>
              <a:t>Skew</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2200" dirty="0">
                <a:latin typeface="Times New Roman" pitchFamily="18" charset="0"/>
                <a:cs typeface="Times New Roman" pitchFamily="18" charset="0"/>
              </a:rPr>
              <a:t>We can compute the skew by using a function called skew( ) from the psych package.</a:t>
            </a:r>
          </a:p>
          <a:p>
            <a:r>
              <a:rPr lang="en-US" sz="2200" b="1" dirty="0">
                <a:latin typeface="Times New Roman" pitchFamily="18" charset="0"/>
                <a:cs typeface="Times New Roman" pitchFamily="18" charset="0"/>
              </a:rPr>
              <a:t>library</a:t>
            </a:r>
            <a:r>
              <a:rPr lang="en-US" sz="2200" dirty="0">
                <a:latin typeface="Times New Roman" pitchFamily="18" charset="0"/>
                <a:cs typeface="Times New Roman" pitchFamily="18" charset="0"/>
              </a:rPr>
              <a:t>(psych) </a:t>
            </a:r>
          </a:p>
          <a:p>
            <a:endParaRPr lang="en-US" sz="2200" b="1" dirty="0">
              <a:latin typeface="Times New Roman" pitchFamily="18" charset="0"/>
              <a:cs typeface="Times New Roman" pitchFamily="18" charset="0"/>
            </a:endParaRPr>
          </a:p>
          <a:p>
            <a:r>
              <a:rPr lang="en-US" sz="2200" b="1" dirty="0">
                <a:latin typeface="Times New Roman" pitchFamily="18" charset="0"/>
                <a:cs typeface="Times New Roman" pitchFamily="18" charset="0"/>
              </a:rPr>
              <a:t>skew</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[1] -0.1105533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Kurtosis</a:t>
            </a:r>
            <a:endParaRPr lang="en-US" dirty="0">
              <a:solidFill>
                <a:srgbClr val="FF0000"/>
              </a:solidFill>
            </a:endParaRPr>
          </a:p>
        </p:txBody>
      </p:sp>
      <p:sp>
        <p:nvSpPr>
          <p:cNvPr id="3" name="Content Placeholder 2"/>
          <p:cNvSpPr>
            <a:spLocks noGrp="1"/>
          </p:cNvSpPr>
          <p:nvPr>
            <p:ph idx="1"/>
          </p:nvPr>
        </p:nvSpPr>
        <p:spPr/>
        <p:txBody>
          <a:bodyPr>
            <a:normAutofit/>
          </a:bodyPr>
          <a:lstStyle/>
          <a:p>
            <a:pPr algn="just"/>
            <a:r>
              <a:rPr lang="en-US" sz="2200" dirty="0">
                <a:latin typeface="Times New Roman" pitchFamily="18" charset="0"/>
                <a:cs typeface="Times New Roman" pitchFamily="18" charset="0"/>
              </a:rPr>
              <a:t>Kurtosis is the measure of the pointiness of the data. The kurtosis is a measure of the </a:t>
            </a:r>
            <a:r>
              <a:rPr lang="en-US" sz="2200" dirty="0" err="1">
                <a:latin typeface="Times New Roman" pitchFamily="18" charset="0"/>
                <a:cs typeface="Times New Roman" pitchFamily="18" charset="0"/>
              </a:rPr>
              <a:t>peakedness</a:t>
            </a:r>
            <a:r>
              <a:rPr lang="en-US" sz="2200" dirty="0">
                <a:latin typeface="Times New Roman" pitchFamily="18" charset="0"/>
                <a:cs typeface="Times New Roman" pitchFamily="18" charset="0"/>
              </a:rPr>
              <a:t> of the data distribution.</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We can see how fat or thin the tails of a distribution are relative to a normal distribution. Negative kurtosis would indicates a flat data distribution, which is said to be </a:t>
            </a:r>
            <a:r>
              <a:rPr lang="en-US" sz="2200" dirty="0" err="1">
                <a:latin typeface="Times New Roman" pitchFamily="18" charset="0"/>
                <a:cs typeface="Times New Roman" pitchFamily="18" charset="0"/>
              </a:rPr>
              <a:t>platykurtic</a:t>
            </a:r>
            <a:r>
              <a:rPr lang="en-US" sz="2200" dirty="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Positive kurtosis would indicates a peaked distribution, which is said to be leptokurtic. Incidentally, the normal distribution has zero kurtosis, and is said to be </a:t>
            </a:r>
            <a:r>
              <a:rPr lang="en-US" sz="2200" dirty="0" err="1">
                <a:latin typeface="Times New Roman" pitchFamily="18" charset="0"/>
                <a:cs typeface="Times New Roman" pitchFamily="18" charset="0"/>
              </a:rPr>
              <a:t>mesokurtic</a:t>
            </a:r>
            <a:r>
              <a:rPr lang="en-US" sz="2200" dirty="0">
                <a:latin typeface="Times New Roman" pitchFamily="18" charset="0"/>
                <a:cs typeface="Times New Roman" pitchFamily="18" charset="0"/>
              </a:rPr>
              <a:t>. </a:t>
            </a:r>
          </a:p>
          <a:p>
            <a:pPr algn="just"/>
            <a:endParaRPr lang="en-US" sz="2200"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b="1" dirty="0">
                <a:solidFill>
                  <a:srgbClr val="FF0000"/>
                </a:solidFill>
              </a:rPr>
              <a:t>Kurtosis</a:t>
            </a:r>
            <a:endParaRPr lang="en-US" dirty="0">
              <a:solidFill>
                <a:srgbClr val="FF0000"/>
              </a:solidFill>
            </a:endParaRPr>
          </a:p>
        </p:txBody>
      </p:sp>
      <p:sp>
        <p:nvSpPr>
          <p:cNvPr id="3" name="Content Placeholder 2"/>
          <p:cNvSpPr>
            <a:spLocks noGrp="1"/>
          </p:cNvSpPr>
          <p:nvPr>
            <p:ph idx="1"/>
          </p:nvPr>
        </p:nvSpPr>
        <p:spPr/>
        <p:txBody>
          <a:bodyPr>
            <a:normAutofit/>
          </a:bodyPr>
          <a:lstStyle/>
          <a:p>
            <a:endParaRPr lang="en-US" sz="2200" dirty="0">
              <a:latin typeface="Times New Roman" pitchFamily="18" charset="0"/>
              <a:cs typeface="Times New Roman" pitchFamily="18" charset="0"/>
            </a:endParaRPr>
          </a:p>
          <a:p>
            <a:r>
              <a:rPr lang="en-US" sz="2200" dirty="0">
                <a:latin typeface="Times New Roman" pitchFamily="18" charset="0"/>
                <a:cs typeface="Times New Roman" pitchFamily="18" charset="0"/>
              </a:rPr>
              <a:t>We can compute the kurtosis by using a function called </a:t>
            </a:r>
            <a:r>
              <a:rPr lang="en-US" sz="2200" dirty="0" err="1">
                <a:latin typeface="Times New Roman" pitchFamily="18" charset="0"/>
                <a:cs typeface="Times New Roman" pitchFamily="18" charset="0"/>
              </a:rPr>
              <a:t>kurtosi</a:t>
            </a:r>
            <a:r>
              <a:rPr lang="en-US" sz="2200" dirty="0">
                <a:latin typeface="Times New Roman" pitchFamily="18" charset="0"/>
                <a:cs typeface="Times New Roman" pitchFamily="18" charset="0"/>
              </a:rPr>
              <a:t>( ) from the psych package. First install psych package and then use this function.</a:t>
            </a:r>
          </a:p>
          <a:p>
            <a:endParaRPr lang="en-US" sz="2200" b="1" dirty="0">
              <a:latin typeface="Times New Roman" pitchFamily="18" charset="0"/>
              <a:cs typeface="Times New Roman" pitchFamily="18" charset="0"/>
            </a:endParaRPr>
          </a:p>
          <a:p>
            <a:endParaRPr lang="en-US" sz="2200" b="1" dirty="0">
              <a:latin typeface="Times New Roman" pitchFamily="18" charset="0"/>
              <a:cs typeface="Times New Roman" pitchFamily="18" charset="0"/>
            </a:endParaRPr>
          </a:p>
          <a:p>
            <a:r>
              <a:rPr lang="en-US" sz="2200" b="1" dirty="0" err="1">
                <a:latin typeface="Times New Roman" pitchFamily="18" charset="0"/>
                <a:cs typeface="Times New Roman" pitchFamily="18" charset="0"/>
              </a:rPr>
              <a:t>kurtosi</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cars$speed</a:t>
            </a:r>
            <a:r>
              <a:rPr lang="en-US" sz="2200" dirty="0">
                <a:latin typeface="Times New Roman" pitchFamily="18" charset="0"/>
                <a:cs typeface="Times New Roman" pitchFamily="18" charset="0"/>
              </a:rPr>
              <a:t>)</a:t>
            </a:r>
          </a:p>
          <a:p>
            <a:r>
              <a:rPr lang="en-US" sz="2200" dirty="0">
                <a:latin typeface="Times New Roman" pitchFamily="18" charset="0"/>
                <a:cs typeface="Times New Roman" pitchFamily="18" charset="0"/>
              </a:rPr>
              <a:t>## [1] -0.6730924</a:t>
            </a: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Kamal\Documents\tempp\New folder\density.jpeg"/>
          <p:cNvPicPr>
            <a:picLocks noChangeAspect="1" noChangeArrowheads="1"/>
          </p:cNvPicPr>
          <p:nvPr/>
        </p:nvPicPr>
        <p:blipFill>
          <a:blip r:embed="rId2"/>
          <a:srcRect/>
          <a:stretch>
            <a:fillRect/>
          </a:stretch>
        </p:blipFill>
        <p:spPr bwMode="auto">
          <a:xfrm>
            <a:off x="275056" y="76200"/>
            <a:ext cx="8106944" cy="6705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077200" cy="1143000"/>
          </a:xfrm>
        </p:spPr>
        <p:txBody>
          <a:bodyPr>
            <a:normAutofit/>
          </a:bodyPr>
          <a:lstStyle/>
          <a:p>
            <a:r>
              <a:rPr lang="en-US" b="1" dirty="0"/>
              <a:t>Describe and Summary functions</a:t>
            </a:r>
            <a:endParaRPr lang="en-US" dirty="0"/>
          </a:p>
        </p:txBody>
      </p:sp>
      <p:sp>
        <p:nvSpPr>
          <p:cNvPr id="3" name="Content Placeholder 2"/>
          <p:cNvSpPr>
            <a:spLocks noGrp="1"/>
          </p:cNvSpPr>
          <p:nvPr>
            <p:ph idx="1"/>
          </p:nvPr>
        </p:nvSpPr>
        <p:spPr>
          <a:xfrm>
            <a:off x="990600" y="1600200"/>
            <a:ext cx="8153400" cy="4525963"/>
          </a:xfrm>
        </p:spPr>
        <p:txBody>
          <a:bodyPr>
            <a:normAutofit/>
          </a:bodyPr>
          <a:lstStyle/>
          <a:p>
            <a:pPr algn="just"/>
            <a:endParaRPr lang="en-US" sz="2400" dirty="0"/>
          </a:p>
          <a:p>
            <a:pPr algn="just"/>
            <a:r>
              <a:rPr lang="en-US" sz="2400" dirty="0"/>
              <a:t>There’s an easier way to compute some measures of central tendency and variability using the summary( ) function. The summary function provides the min( ), max( ), median( ), mean( ), the 75% and 25% </a:t>
            </a:r>
            <a:r>
              <a:rPr lang="en-US" sz="2400" dirty="0" err="1"/>
              <a:t>quantiles</a:t>
            </a:r>
            <a:r>
              <a:rPr lang="en-US" sz="2400" dirty="0"/>
              <a:t>. To compute all these measures for a single variable type:</a:t>
            </a:r>
          </a:p>
          <a:p>
            <a:pPr algn="just"/>
            <a:r>
              <a:rPr lang="en-US" sz="2400" dirty="0"/>
              <a:t>Syntax-summary(column name of a dataset/vector/</a:t>
            </a:r>
            <a:r>
              <a:rPr lang="en-US" sz="2400" dirty="0" err="1"/>
              <a:t>dataframe</a:t>
            </a:r>
            <a:r>
              <a:rPr lang="en-US" sz="2400" dirty="0"/>
              <a:t>)</a:t>
            </a:r>
          </a:p>
          <a:p>
            <a:r>
              <a:rPr lang="en-US" sz="2400" b="1" dirty="0"/>
              <a:t>summary</a:t>
            </a:r>
            <a:r>
              <a:rPr lang="en-US" sz="2400" dirty="0"/>
              <a:t>(</a:t>
            </a:r>
            <a:r>
              <a:rPr lang="en-US" sz="2400" dirty="0" err="1"/>
              <a:t>cars$speed</a:t>
            </a:r>
            <a:r>
              <a:rPr lang="en-US" sz="2400" dirty="0"/>
              <a:t>)</a:t>
            </a:r>
          </a:p>
          <a:p>
            <a:r>
              <a:rPr lang="en-US" sz="2400" dirty="0"/>
              <a:t>## Min.     1st Qu.       Median       Mean       3rd Qu.      Max. </a:t>
            </a:r>
          </a:p>
          <a:p>
            <a:r>
              <a:rPr lang="en-US" sz="2400" dirty="0"/>
              <a:t>## 4.0       12.0              15.0           15.4          19.0       25.0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a data frame</a:t>
            </a:r>
          </a:p>
        </p:txBody>
      </p:sp>
      <p:sp>
        <p:nvSpPr>
          <p:cNvPr id="3" name="Content Placeholder 2"/>
          <p:cNvSpPr>
            <a:spLocks noGrp="1"/>
          </p:cNvSpPr>
          <p:nvPr>
            <p:ph idx="1"/>
          </p:nvPr>
        </p:nvSpPr>
        <p:spPr/>
        <p:txBody>
          <a:bodyPr>
            <a:normAutofit/>
          </a:bodyPr>
          <a:lstStyle/>
          <a:p>
            <a:r>
              <a:rPr lang="en-US" b="1" dirty="0"/>
              <a:t>summary</a:t>
            </a:r>
            <a:r>
              <a:rPr lang="en-US" dirty="0"/>
              <a:t>(cars)</a:t>
            </a:r>
          </a:p>
          <a:p>
            <a:r>
              <a:rPr lang="en-US" dirty="0"/>
              <a:t>##       speed                        dist</a:t>
            </a:r>
          </a:p>
          <a:p>
            <a:r>
              <a:rPr lang="en-US" dirty="0"/>
              <a:t>##  Min. : 4.0              Min. : 2.00</a:t>
            </a:r>
          </a:p>
          <a:p>
            <a:r>
              <a:rPr lang="en-US" dirty="0"/>
              <a:t>## 1st Qu.:12.0          1st Qu.: 26.00</a:t>
            </a:r>
          </a:p>
          <a:p>
            <a:r>
              <a:rPr lang="en-US" dirty="0"/>
              <a:t>## Median :15.0      Median : 36.00 </a:t>
            </a:r>
          </a:p>
          <a:p>
            <a:r>
              <a:rPr lang="en-US" dirty="0"/>
              <a:t>## Mean :15.4             Mean : 42.98 </a:t>
            </a:r>
          </a:p>
          <a:p>
            <a:r>
              <a:rPr lang="en-US" dirty="0"/>
              <a:t>## 3rd Qu.:19.0          3rd Qu.: 56.00 </a:t>
            </a:r>
          </a:p>
          <a:p>
            <a:r>
              <a:rPr lang="en-US" dirty="0"/>
              <a:t>##    Max. :25.0              Max. :120.00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1143000"/>
          </a:xfrm>
        </p:spPr>
        <p:txBody>
          <a:bodyPr>
            <a:normAutofit/>
          </a:bodyPr>
          <a:lstStyle/>
          <a:p>
            <a:r>
              <a:rPr lang="en-US" b="1" dirty="0"/>
              <a:t>Describing a data frame</a:t>
            </a:r>
            <a:endParaRPr lang="en-US" dirty="0"/>
          </a:p>
        </p:txBody>
      </p:sp>
      <p:sp>
        <p:nvSpPr>
          <p:cNvPr id="3" name="Content Placeholder 2"/>
          <p:cNvSpPr>
            <a:spLocks noGrp="1"/>
          </p:cNvSpPr>
          <p:nvPr>
            <p:ph idx="1"/>
          </p:nvPr>
        </p:nvSpPr>
        <p:spPr>
          <a:xfrm>
            <a:off x="1143000" y="1371600"/>
            <a:ext cx="7772400" cy="5029200"/>
          </a:xfrm>
        </p:spPr>
        <p:txBody>
          <a:bodyPr>
            <a:normAutofit/>
          </a:bodyPr>
          <a:lstStyle/>
          <a:p>
            <a:pPr algn="just"/>
            <a:r>
              <a:rPr lang="en-US" dirty="0"/>
              <a:t>A similar function to the summary() function is the describe() function in the </a:t>
            </a:r>
            <a:r>
              <a:rPr lang="en-US" b="1" dirty="0"/>
              <a:t>psych package</a:t>
            </a:r>
            <a:r>
              <a:rPr lang="en-US" dirty="0"/>
              <a:t>. This function is useful when your data are interval or ratio scale. </a:t>
            </a:r>
          </a:p>
          <a:p>
            <a:pPr algn="just"/>
            <a:endParaRPr lang="en-US" dirty="0"/>
          </a:p>
          <a:p>
            <a:pPr algn="just"/>
            <a:r>
              <a:rPr lang="en-US" dirty="0"/>
              <a:t>Unlike the summary() function, it calculates the descriptive statistics for any type of variable you give it.</a:t>
            </a:r>
          </a:p>
          <a:p>
            <a:pPr algn="just"/>
            <a:endParaRPr lang="en-US" dirty="0"/>
          </a:p>
          <a:p>
            <a:pPr algn="just"/>
            <a:r>
              <a:rPr lang="en-US" dirty="0"/>
              <a:t>It also includes other measures that we discussed earlier such as the trimmed mean (default is 10%), skew, kurtosis, and range. n is the sample size (or the number of non missing values)</a:t>
            </a:r>
          </a:p>
          <a:p>
            <a:pPr algn="just"/>
            <a:r>
              <a:rPr lang="en-US" dirty="0"/>
              <a:t>Syntax-describe(</a:t>
            </a:r>
            <a:r>
              <a:rPr lang="en-US" dirty="0" err="1"/>
              <a:t>dataframename</a:t>
            </a:r>
            <a:r>
              <a:rPr lang="en-US" dirty="0"/>
              <a:t>)</a:t>
            </a:r>
          </a:p>
          <a:p>
            <a:pPr algn="just"/>
            <a:r>
              <a:rPr lang="en-US" b="1" dirty="0"/>
              <a:t>describe</a:t>
            </a:r>
            <a:r>
              <a:rPr lang="en-US" dirty="0"/>
              <a:t>(cars)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Describe By function</a:t>
            </a:r>
          </a:p>
        </p:txBody>
      </p:sp>
      <p:sp>
        <p:nvSpPr>
          <p:cNvPr id="3" name="Content Placeholder 2"/>
          <p:cNvSpPr>
            <a:spLocks noGrp="1"/>
          </p:cNvSpPr>
          <p:nvPr>
            <p:ph idx="1"/>
          </p:nvPr>
        </p:nvSpPr>
        <p:spPr/>
        <p:txBody>
          <a:bodyPr>
            <a:normAutofit/>
          </a:bodyPr>
          <a:lstStyle/>
          <a:p>
            <a:pPr algn="just"/>
            <a:r>
              <a:rPr lang="en-US" dirty="0"/>
              <a:t>There are more advanced functions to compute descriptive statistics by group using the psych package. One such function is </a:t>
            </a:r>
            <a:r>
              <a:rPr lang="en-US" dirty="0" err="1"/>
              <a:t>describeBy</a:t>
            </a:r>
            <a:r>
              <a:rPr lang="en-US" dirty="0"/>
              <a:t>().</a:t>
            </a:r>
          </a:p>
          <a:p>
            <a:pPr algn="just"/>
            <a:endParaRPr lang="en-US" dirty="0"/>
          </a:p>
          <a:p>
            <a:pPr algn="just"/>
            <a:r>
              <a:rPr lang="en-US" dirty="0"/>
              <a:t>You can specify a grouping variable. Let’s say we wanted to obtain descriptive statistics separately for each grouping of data.</a:t>
            </a:r>
          </a:p>
          <a:p>
            <a:pPr algn="just"/>
            <a:endParaRPr lang="en-US" dirty="0"/>
          </a:p>
          <a:p>
            <a:pPr algn="just"/>
            <a:r>
              <a:rPr lang="en-US" dirty="0"/>
              <a:t>For example, we could group our data by the different speeds in cars. We could use speed as our grouping variable as follows:</a:t>
            </a:r>
          </a:p>
          <a:p>
            <a:pPr algn="just">
              <a:buNone/>
            </a:pPr>
            <a:r>
              <a:rPr lang="en-US" b="1" dirty="0"/>
              <a:t>Syntax=</a:t>
            </a:r>
            <a:r>
              <a:rPr lang="en-US" b="1" dirty="0" err="1"/>
              <a:t>describeBy</a:t>
            </a:r>
            <a:r>
              <a:rPr lang="en-US" b="1" dirty="0"/>
              <a:t>(</a:t>
            </a:r>
            <a:r>
              <a:rPr lang="en-US" b="1" dirty="0" err="1"/>
              <a:t>dataframename,group</a:t>
            </a:r>
            <a:r>
              <a:rPr lang="en-US" b="1" dirty="0"/>
              <a:t>=condition)	</a:t>
            </a:r>
          </a:p>
          <a:p>
            <a:pPr algn="just">
              <a:buNone/>
            </a:pPr>
            <a:r>
              <a:rPr lang="en-US" b="1" dirty="0" err="1"/>
              <a:t>describeBy</a:t>
            </a:r>
            <a:r>
              <a:rPr lang="en-US" dirty="0"/>
              <a:t>(cars, group=</a:t>
            </a:r>
            <a:r>
              <a:rPr lang="en-US" dirty="0" err="1"/>
              <a:t>cars$speed</a:t>
            </a: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Correlations</a:t>
            </a:r>
            <a:endParaRPr lang="en-US" dirty="0"/>
          </a:p>
        </p:txBody>
      </p:sp>
      <p:sp>
        <p:nvSpPr>
          <p:cNvPr id="3" name="Content Placeholder 2"/>
          <p:cNvSpPr>
            <a:spLocks noGrp="1"/>
          </p:cNvSpPr>
          <p:nvPr>
            <p:ph idx="1"/>
          </p:nvPr>
        </p:nvSpPr>
        <p:spPr/>
        <p:txBody>
          <a:bodyPr>
            <a:normAutofit/>
          </a:bodyPr>
          <a:lstStyle/>
          <a:p>
            <a:r>
              <a:rPr lang="en-US" dirty="0"/>
              <a:t>Aside from looking at the characteristics of our variables, we may want to see if there is a relationship between our variables in our data, or a correlation.</a:t>
            </a:r>
          </a:p>
          <a:p>
            <a:endParaRPr lang="en-US" dirty="0"/>
          </a:p>
          <a:p>
            <a:r>
              <a:rPr lang="en-US" b="1" dirty="0" err="1"/>
              <a:t>cor</a:t>
            </a:r>
            <a:r>
              <a:rPr lang="en-US" dirty="0"/>
              <a:t>(</a:t>
            </a:r>
            <a:r>
              <a:rPr lang="en-US" dirty="0" err="1"/>
              <a:t>cars$speed</a:t>
            </a:r>
            <a:r>
              <a:rPr lang="en-US" dirty="0"/>
              <a:t>, </a:t>
            </a:r>
            <a:r>
              <a:rPr lang="en-US" dirty="0" err="1"/>
              <a:t>cars$dist</a:t>
            </a:r>
            <a:r>
              <a:rPr lang="en-US" dirty="0"/>
              <a:t>)</a:t>
            </a:r>
          </a:p>
          <a:p>
            <a:r>
              <a:rPr lang="en-US" dirty="0"/>
              <a:t>## [1] 0.8068949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Measures of Central Tendency</a:t>
            </a:r>
            <a:br>
              <a:rPr lang="en-US" dirty="0"/>
            </a:br>
            <a:endParaRPr lang="en-US" dirty="0"/>
          </a:p>
        </p:txBody>
      </p:sp>
      <p:sp>
        <p:nvSpPr>
          <p:cNvPr id="3" name="Content Placeholder 2"/>
          <p:cNvSpPr>
            <a:spLocks noGrp="1"/>
          </p:cNvSpPr>
          <p:nvPr>
            <p:ph idx="1"/>
          </p:nvPr>
        </p:nvSpPr>
        <p:spPr/>
        <p:txBody>
          <a:bodyPr>
            <a:normAutofit/>
          </a:bodyPr>
          <a:lstStyle/>
          <a:p>
            <a:pPr algn="just"/>
            <a:r>
              <a:rPr lang="en-US" dirty="0"/>
              <a:t>Central Tendency is one of the feature of descriptive statistics. Central tendency tells about how the group of data is clustered around the centre value of the distribution. Central tendency performs the following measures:</a:t>
            </a:r>
          </a:p>
          <a:p>
            <a:pPr algn="just"/>
            <a:endParaRPr lang="en-US" dirty="0"/>
          </a:p>
          <a:p>
            <a:pPr lvl="1" algn="just"/>
            <a:r>
              <a:rPr lang="en-US" dirty="0"/>
              <a:t>Arithmetic Mean</a:t>
            </a:r>
          </a:p>
          <a:p>
            <a:pPr lvl="1" algn="just"/>
            <a:r>
              <a:rPr lang="en-US" dirty="0"/>
              <a:t>Geometric Mean</a:t>
            </a:r>
          </a:p>
          <a:p>
            <a:pPr lvl="1" algn="just"/>
            <a:r>
              <a:rPr lang="en-US" dirty="0"/>
              <a:t>Harmonic Mean</a:t>
            </a:r>
          </a:p>
          <a:p>
            <a:pPr lvl="1" algn="just"/>
            <a:r>
              <a:rPr lang="en-US" dirty="0"/>
              <a:t>Median</a:t>
            </a:r>
          </a:p>
          <a:p>
            <a:pPr lvl="1" algn="just"/>
            <a:r>
              <a:rPr lang="en-US" dirty="0"/>
              <a:t>Mode</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4920" y="0"/>
            <a:ext cx="7498080" cy="838200"/>
          </a:xfrm>
        </p:spPr>
        <p:txBody>
          <a:bodyPr/>
          <a:lstStyle/>
          <a:p>
            <a:r>
              <a:rPr lang="en-US" b="1" dirty="0"/>
              <a:t>Correlations</a:t>
            </a:r>
            <a:endParaRPr lang="en-US" dirty="0"/>
          </a:p>
        </p:txBody>
      </p:sp>
      <p:sp>
        <p:nvSpPr>
          <p:cNvPr id="3" name="Content Placeholder 2"/>
          <p:cNvSpPr>
            <a:spLocks noGrp="1"/>
          </p:cNvSpPr>
          <p:nvPr>
            <p:ph idx="1"/>
          </p:nvPr>
        </p:nvSpPr>
        <p:spPr>
          <a:xfrm>
            <a:off x="1277112" y="838200"/>
            <a:ext cx="7562088" cy="6096000"/>
          </a:xfrm>
        </p:spPr>
        <p:txBody>
          <a:bodyPr>
            <a:normAutofit/>
          </a:bodyPr>
          <a:lstStyle/>
          <a:p>
            <a:pPr algn="just"/>
            <a:r>
              <a:rPr lang="en-US" dirty="0"/>
              <a:t>Correlation shows the strength of a relationship between two variables and is expressed numerically by the correlation coefficient. </a:t>
            </a:r>
          </a:p>
          <a:p>
            <a:pPr algn="just"/>
            <a:endParaRPr lang="en-US" dirty="0"/>
          </a:p>
          <a:p>
            <a:pPr algn="just"/>
            <a:r>
              <a:rPr lang="en-US" dirty="0"/>
              <a:t>The correlation coefficient's values range between -1.0 and 1.0. </a:t>
            </a:r>
          </a:p>
          <a:p>
            <a:pPr algn="just"/>
            <a:endParaRPr lang="en-US" dirty="0"/>
          </a:p>
          <a:p>
            <a:pPr algn="just"/>
            <a:r>
              <a:rPr lang="en-US" dirty="0"/>
              <a:t>A perfect </a:t>
            </a:r>
            <a:r>
              <a:rPr lang="en-US" u="sng" dirty="0">
                <a:hlinkClick r:id="rId2"/>
              </a:rPr>
              <a:t>positive correlation</a:t>
            </a:r>
            <a:r>
              <a:rPr lang="en-US" dirty="0"/>
              <a:t> means that the correlation coefficient is exactly 1.</a:t>
            </a:r>
          </a:p>
          <a:p>
            <a:pPr algn="just"/>
            <a:endParaRPr lang="en-US" dirty="0"/>
          </a:p>
          <a:p>
            <a:pPr algn="just"/>
            <a:r>
              <a:rPr lang="en-US" dirty="0"/>
              <a:t>This implies that as one security moves, either up or down, the other security moves in lockstep, in the same direction. </a:t>
            </a:r>
          </a:p>
          <a:p>
            <a:pPr algn="just"/>
            <a:endParaRPr lang="en-US" dirty="0"/>
          </a:p>
          <a:p>
            <a:pPr algn="just"/>
            <a:r>
              <a:rPr lang="en-US" dirty="0"/>
              <a:t>A perfect </a:t>
            </a:r>
            <a:r>
              <a:rPr lang="en-US" u="sng" dirty="0">
                <a:hlinkClick r:id="rId3"/>
              </a:rPr>
              <a:t>negative correlation</a:t>
            </a:r>
            <a:r>
              <a:rPr lang="en-US" dirty="0"/>
              <a:t> means that two assets move in opposite directions, while a zero correlation implies no linear relationship at all.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Correlations</a:t>
            </a:r>
            <a:endParaRPr lang="en-US" dirty="0"/>
          </a:p>
        </p:txBody>
      </p:sp>
      <p:sp>
        <p:nvSpPr>
          <p:cNvPr id="3" name="Content Placeholder 2"/>
          <p:cNvSpPr>
            <a:spLocks noGrp="1"/>
          </p:cNvSpPr>
          <p:nvPr>
            <p:ph idx="1"/>
          </p:nvPr>
        </p:nvSpPr>
        <p:spPr/>
        <p:txBody>
          <a:bodyPr>
            <a:normAutofit/>
          </a:bodyPr>
          <a:lstStyle/>
          <a:p>
            <a:r>
              <a:rPr lang="en-US" dirty="0"/>
              <a:t>You can also use the </a:t>
            </a:r>
            <a:r>
              <a:rPr lang="en-US" dirty="0" err="1"/>
              <a:t>cor</a:t>
            </a:r>
            <a:r>
              <a:rPr lang="en-US" dirty="0"/>
              <a:t>( ) function to calculate a complete correlation matrix between all pairs of variables in the data frame.</a:t>
            </a:r>
          </a:p>
          <a:p>
            <a:r>
              <a:rPr lang="en-US" dirty="0"/>
              <a:t>Syntax-</a:t>
            </a:r>
            <a:r>
              <a:rPr lang="en-US" dirty="0" err="1"/>
              <a:t>cor</a:t>
            </a:r>
            <a:r>
              <a:rPr lang="en-US" dirty="0"/>
              <a:t>(</a:t>
            </a:r>
            <a:r>
              <a:rPr lang="en-US" dirty="0" err="1"/>
              <a:t>dataframe</a:t>
            </a:r>
            <a:r>
              <a:rPr lang="en-US" dirty="0"/>
              <a:t> name)</a:t>
            </a:r>
          </a:p>
          <a:p>
            <a:r>
              <a:rPr lang="en-US" b="1" dirty="0" err="1"/>
              <a:t>cor</a:t>
            </a:r>
            <a:r>
              <a:rPr lang="en-US" dirty="0"/>
              <a:t>(cars)</a:t>
            </a:r>
          </a:p>
          <a:p>
            <a:endParaRPr lang="en-US" dirty="0"/>
          </a:p>
          <a:p>
            <a:r>
              <a:rPr lang="en-US" dirty="0"/>
              <a:t>##                         speed                  dist </a:t>
            </a:r>
          </a:p>
          <a:p>
            <a:r>
              <a:rPr lang="en-US" dirty="0"/>
              <a:t>## speed         1.0000000       0.8068949 </a:t>
            </a:r>
          </a:p>
          <a:p>
            <a:pPr>
              <a:buNone/>
            </a:pPr>
            <a:r>
              <a:rPr lang="en-US" dirty="0"/>
              <a:t>    ## dist             0.8068949        1.0000000</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b="1" dirty="0"/>
              <a:t>Correlations</a:t>
            </a:r>
            <a:endParaRPr lang="en-US" dirty="0"/>
          </a:p>
        </p:txBody>
      </p:sp>
      <p:sp>
        <p:nvSpPr>
          <p:cNvPr id="3" name="Content Placeholder 2"/>
          <p:cNvSpPr>
            <a:spLocks noGrp="1"/>
          </p:cNvSpPr>
          <p:nvPr>
            <p:ph idx="1"/>
          </p:nvPr>
        </p:nvSpPr>
        <p:spPr/>
        <p:txBody>
          <a:bodyPr/>
          <a:lstStyle/>
          <a:p>
            <a:r>
              <a:rPr lang="en-US" b="1" dirty="0"/>
              <a:t>For relationships that may not be linear, you can use Spearman’s rank correlations in the following way:</a:t>
            </a:r>
            <a:endParaRPr lang="en-US" dirty="0"/>
          </a:p>
          <a:p>
            <a:endParaRPr lang="en-US" b="1" dirty="0"/>
          </a:p>
          <a:p>
            <a:r>
              <a:rPr lang="en-US" b="1" dirty="0" err="1"/>
              <a:t>cor</a:t>
            </a:r>
            <a:r>
              <a:rPr lang="en-US" dirty="0"/>
              <a:t>(</a:t>
            </a:r>
            <a:r>
              <a:rPr lang="en-US" dirty="0" err="1"/>
              <a:t>x,y</a:t>
            </a:r>
            <a:r>
              <a:rPr lang="en-US" dirty="0"/>
              <a:t>, method="spearman")</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A393-CB15-429D-814C-9C457B57A5FA}"/>
              </a:ext>
            </a:extLst>
          </p:cNvPr>
          <p:cNvSpPr>
            <a:spLocks noGrp="1"/>
          </p:cNvSpPr>
          <p:nvPr>
            <p:ph type="title"/>
          </p:nvPr>
        </p:nvSpPr>
        <p:spPr/>
        <p:txBody>
          <a:bodyPr/>
          <a:lstStyle/>
          <a:p>
            <a:r>
              <a:rPr lang="en-IN" b="1" dirty="0"/>
              <a:t>Summary</a:t>
            </a:r>
          </a:p>
        </p:txBody>
      </p:sp>
      <p:sp>
        <p:nvSpPr>
          <p:cNvPr id="3" name="Content Placeholder 2">
            <a:extLst>
              <a:ext uri="{FF2B5EF4-FFF2-40B4-BE49-F238E27FC236}">
                <a16:creationId xmlns:a16="http://schemas.microsoft.com/office/drawing/2014/main" id="{8C74683D-D7E8-4F10-912A-DE986D7BE1F4}"/>
              </a:ext>
            </a:extLst>
          </p:cNvPr>
          <p:cNvSpPr>
            <a:spLocks noGrp="1"/>
          </p:cNvSpPr>
          <p:nvPr>
            <p:ph idx="1"/>
          </p:nvPr>
        </p:nvSpPr>
        <p:spPr>
          <a:xfrm>
            <a:off x="628650" y="1447800"/>
            <a:ext cx="7886700" cy="4729163"/>
          </a:xfrm>
        </p:spPr>
        <p:txBody>
          <a:bodyPr>
            <a:normAutofit fontScale="92500" lnSpcReduction="20000"/>
          </a:bodyPr>
          <a:lstStyle/>
          <a:p>
            <a:pPr marL="0" indent="0" algn="l">
              <a:buNone/>
            </a:pPr>
            <a:endParaRPr lang="en-US" b="0" i="0" dirty="0">
              <a:solidFill>
                <a:srgbClr val="333333"/>
              </a:solidFill>
              <a:effectLst/>
              <a:latin typeface="Helvetica Neue"/>
            </a:endParaRPr>
          </a:p>
          <a:p>
            <a:pPr algn="l">
              <a:buFont typeface="Arial" panose="020B0604020202020204" pitchFamily="34" charset="0"/>
              <a:buChar char="•"/>
            </a:pPr>
            <a:r>
              <a:rPr lang="en-US" b="0" i="0" dirty="0">
                <a:solidFill>
                  <a:srgbClr val="333333"/>
                </a:solidFill>
                <a:effectLst/>
                <a:latin typeface="Helvetica Neue"/>
              </a:rPr>
              <a:t>The most commonly used measures of central tendency are the mean, median and the mode, in addition to the trimmed mean.</a:t>
            </a:r>
          </a:p>
          <a:p>
            <a:pPr algn="l">
              <a:buFont typeface="Arial" panose="020B0604020202020204" pitchFamily="34" charset="0"/>
              <a:buChar char="•"/>
            </a:pPr>
            <a:r>
              <a:rPr lang="en-US" b="0" i="0" dirty="0">
                <a:solidFill>
                  <a:srgbClr val="333333"/>
                </a:solidFill>
                <a:effectLst/>
                <a:latin typeface="Helvetica Neue"/>
              </a:rPr>
              <a:t>The mean of a set of observations is just an average.</a:t>
            </a:r>
          </a:p>
          <a:p>
            <a:pPr algn="l">
              <a:buFont typeface="Arial" panose="020B0604020202020204" pitchFamily="34" charset="0"/>
              <a:buChar char="•"/>
            </a:pPr>
            <a:r>
              <a:rPr lang="en-US" b="0" i="0" dirty="0">
                <a:solidFill>
                  <a:srgbClr val="333333"/>
                </a:solidFill>
                <a:effectLst/>
                <a:latin typeface="Helvetica Neue"/>
              </a:rPr>
              <a:t>The median in a set of observations is the middle value.</a:t>
            </a:r>
          </a:p>
          <a:p>
            <a:pPr algn="l">
              <a:buFont typeface="Arial" panose="020B0604020202020204" pitchFamily="34" charset="0"/>
              <a:buChar char="•"/>
            </a:pPr>
            <a:r>
              <a:rPr lang="en-US" b="0" i="0" dirty="0">
                <a:solidFill>
                  <a:srgbClr val="333333"/>
                </a:solidFill>
                <a:effectLst/>
                <a:latin typeface="Helvetica Neue"/>
              </a:rPr>
              <a:t>The mode of a set of observations is the value that occurs most frequently.</a:t>
            </a:r>
          </a:p>
          <a:p>
            <a:pPr algn="l">
              <a:buFont typeface="Arial" panose="020B0604020202020204" pitchFamily="34" charset="0"/>
              <a:buChar char="•"/>
            </a:pPr>
            <a:r>
              <a:rPr lang="en-US" b="0" i="0" dirty="0">
                <a:solidFill>
                  <a:srgbClr val="333333"/>
                </a:solidFill>
                <a:effectLst/>
                <a:latin typeface="Helvetica Neue"/>
              </a:rPr>
              <a:t>The range of a variable is the larger value minus the smallest value.</a:t>
            </a:r>
          </a:p>
          <a:p>
            <a:pPr algn="l">
              <a:buFont typeface="Arial" panose="020B0604020202020204" pitchFamily="34" charset="0"/>
              <a:buChar char="•"/>
            </a:pPr>
            <a:r>
              <a:rPr lang="en-US" b="0" i="0" dirty="0">
                <a:solidFill>
                  <a:srgbClr val="333333"/>
                </a:solidFill>
                <a:effectLst/>
                <a:latin typeface="Helvetica Neue"/>
              </a:rPr>
              <a:t>The variance is a numerical measure of how the data values is dispersed around the mean.</a:t>
            </a:r>
          </a:p>
          <a:p>
            <a:pPr algn="l">
              <a:buFont typeface="Arial" panose="020B0604020202020204" pitchFamily="34" charset="0"/>
              <a:buChar char="•"/>
            </a:pPr>
            <a:r>
              <a:rPr lang="en-US" b="0" i="0" dirty="0">
                <a:solidFill>
                  <a:srgbClr val="333333"/>
                </a:solidFill>
                <a:effectLst/>
                <a:latin typeface="Helvetica Neue"/>
              </a:rPr>
              <a:t>The square root of the variance is the standard deviation</a:t>
            </a:r>
          </a:p>
          <a:p>
            <a:pPr algn="l">
              <a:buFont typeface="Arial" panose="020B0604020202020204" pitchFamily="34" charset="0"/>
              <a:buChar char="•"/>
            </a:pPr>
            <a:r>
              <a:rPr lang="en-US" b="0" i="0" dirty="0">
                <a:solidFill>
                  <a:srgbClr val="333333"/>
                </a:solidFill>
                <a:effectLst/>
                <a:latin typeface="Helvetica Neue"/>
              </a:rPr>
              <a:t>Interquartile range is the difference between the 25th quantile and the 75th quantile.</a:t>
            </a:r>
          </a:p>
          <a:p>
            <a:pPr algn="l">
              <a:buFont typeface="Arial" panose="020B0604020202020204" pitchFamily="34" charset="0"/>
              <a:buChar char="•"/>
            </a:pPr>
            <a:r>
              <a:rPr lang="en-US" b="0" i="0" dirty="0">
                <a:solidFill>
                  <a:srgbClr val="333333"/>
                </a:solidFill>
                <a:effectLst/>
                <a:latin typeface="Helvetica Neue"/>
              </a:rPr>
              <a:t>Skewness is a measure of symmetry.</a:t>
            </a:r>
          </a:p>
          <a:p>
            <a:pPr algn="l">
              <a:buFont typeface="Arial" panose="020B0604020202020204" pitchFamily="34" charset="0"/>
              <a:buChar char="•"/>
            </a:pPr>
            <a:r>
              <a:rPr lang="en-US" b="0" i="0" dirty="0">
                <a:solidFill>
                  <a:srgbClr val="333333"/>
                </a:solidFill>
                <a:effectLst/>
                <a:latin typeface="Helvetica Neue"/>
              </a:rPr>
              <a:t>Kurtosis is a measure of the </a:t>
            </a:r>
            <a:r>
              <a:rPr lang="en-US" b="0" i="0" dirty="0" err="1">
                <a:solidFill>
                  <a:srgbClr val="333333"/>
                </a:solidFill>
                <a:effectLst/>
                <a:latin typeface="Helvetica Neue"/>
              </a:rPr>
              <a:t>peakedness</a:t>
            </a:r>
            <a:r>
              <a:rPr lang="en-US" b="0" i="0" dirty="0">
                <a:solidFill>
                  <a:srgbClr val="333333"/>
                </a:solidFill>
                <a:effectLst/>
                <a:latin typeface="Helvetica Neue"/>
              </a:rPr>
              <a:t> of the data distribution</a:t>
            </a:r>
          </a:p>
          <a:p>
            <a:pPr algn="l">
              <a:buFont typeface="Arial" panose="020B0604020202020204" pitchFamily="34" charset="0"/>
              <a:buChar char="•"/>
            </a:pPr>
            <a:r>
              <a:rPr lang="en-US" b="0" i="0" dirty="0">
                <a:solidFill>
                  <a:srgbClr val="333333"/>
                </a:solidFill>
                <a:effectLst/>
                <a:latin typeface="Helvetica Neue"/>
              </a:rPr>
              <a:t>Correlations are used to determine the relationship between our variables in our data</a:t>
            </a:r>
          </a:p>
          <a:p>
            <a:endParaRPr lang="en-IN" dirty="0"/>
          </a:p>
        </p:txBody>
      </p:sp>
    </p:spTree>
    <p:extLst>
      <p:ext uri="{BB962C8B-B14F-4D97-AF65-F5344CB8AC3E}">
        <p14:creationId xmlns:p14="http://schemas.microsoft.com/office/powerpoint/2010/main" val="2049001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6DA73-C753-46B2-8112-759A0550A1DF}"/>
              </a:ext>
            </a:extLst>
          </p:cNvPr>
          <p:cNvSpPr>
            <a:spLocks noGrp="1"/>
          </p:cNvSpPr>
          <p:nvPr>
            <p:ph type="title"/>
          </p:nvPr>
        </p:nvSpPr>
        <p:spPr/>
        <p:txBody>
          <a:bodyPr/>
          <a:lstStyle/>
          <a:p>
            <a:r>
              <a:rPr lang="en-IN" dirty="0"/>
              <a:t>R Commands</a:t>
            </a:r>
          </a:p>
        </p:txBody>
      </p:sp>
      <p:sp>
        <p:nvSpPr>
          <p:cNvPr id="3" name="Content Placeholder 2">
            <a:extLst>
              <a:ext uri="{FF2B5EF4-FFF2-40B4-BE49-F238E27FC236}">
                <a16:creationId xmlns:a16="http://schemas.microsoft.com/office/drawing/2014/main" id="{AE6F971E-0B60-4480-9C0B-9D568C7B1B58}"/>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solidFill>
                  <a:srgbClr val="333333"/>
                </a:solidFill>
                <a:effectLst/>
                <a:latin typeface="Helvetica Neue"/>
              </a:rPr>
              <a:t>mean( ) computes the arithmetic mean for a set of observations</a:t>
            </a:r>
          </a:p>
          <a:p>
            <a:pPr algn="l">
              <a:buFont typeface="Arial" panose="020B0604020202020204" pitchFamily="34" charset="0"/>
              <a:buChar char="•"/>
            </a:pPr>
            <a:r>
              <a:rPr lang="en-US" b="0" i="0" dirty="0">
                <a:solidFill>
                  <a:srgbClr val="333333"/>
                </a:solidFill>
                <a:effectLst/>
                <a:latin typeface="Helvetica Neue"/>
              </a:rPr>
              <a:t>sort( ) sorts your data in ascending order</a:t>
            </a:r>
          </a:p>
          <a:p>
            <a:pPr algn="l">
              <a:buFont typeface="Arial" panose="020B0604020202020204" pitchFamily="34" charset="0"/>
              <a:buChar char="•"/>
            </a:pPr>
            <a:r>
              <a:rPr lang="en-US" b="0" i="0" dirty="0">
                <a:solidFill>
                  <a:srgbClr val="333333"/>
                </a:solidFill>
                <a:effectLst/>
                <a:latin typeface="Helvetica Neue"/>
              </a:rPr>
              <a:t>median( ) computes the middle value in a set of values</a:t>
            </a:r>
          </a:p>
          <a:p>
            <a:pPr algn="l">
              <a:buFont typeface="Arial" panose="020B0604020202020204" pitchFamily="34" charset="0"/>
              <a:buChar char="•"/>
            </a:pPr>
            <a:r>
              <a:rPr lang="en-US" b="0" i="0" dirty="0">
                <a:solidFill>
                  <a:srgbClr val="333333"/>
                </a:solidFill>
                <a:effectLst/>
                <a:latin typeface="Helvetica Neue"/>
              </a:rPr>
              <a:t>table( ) is used to create a frequency table</a:t>
            </a:r>
          </a:p>
          <a:p>
            <a:pPr algn="l">
              <a:buFont typeface="Arial" panose="020B0604020202020204" pitchFamily="34" charset="0"/>
              <a:buChar char="•"/>
            </a:pPr>
            <a:r>
              <a:rPr lang="en-US" b="0" i="0" dirty="0">
                <a:solidFill>
                  <a:srgbClr val="333333"/>
                </a:solidFill>
                <a:effectLst/>
                <a:latin typeface="Helvetica Neue"/>
              </a:rPr>
              <a:t>max( ) and min( ) are used to compute the range of a variable</a:t>
            </a:r>
          </a:p>
          <a:p>
            <a:pPr algn="l">
              <a:buFont typeface="Arial" panose="020B0604020202020204" pitchFamily="34" charset="0"/>
              <a:buChar char="•"/>
            </a:pPr>
            <a:r>
              <a:rPr lang="en-US" b="0" i="0" dirty="0">
                <a:solidFill>
                  <a:srgbClr val="333333"/>
                </a:solidFill>
                <a:effectLst/>
                <a:latin typeface="Helvetica Neue"/>
              </a:rPr>
              <a:t>mean(x, trim=) pass in the trim parameter to trim the mean( )</a:t>
            </a:r>
          </a:p>
          <a:p>
            <a:pPr algn="l">
              <a:buFont typeface="Arial" panose="020B0604020202020204" pitchFamily="34" charset="0"/>
              <a:buChar char="•"/>
            </a:pPr>
            <a:r>
              <a:rPr lang="en-US" b="0" i="0" dirty="0">
                <a:solidFill>
                  <a:srgbClr val="333333"/>
                </a:solidFill>
                <a:effectLst/>
                <a:latin typeface="Helvetica Neue"/>
              </a:rPr>
              <a:t>range( ) outputs the minimum and maximum value in a vector</a:t>
            </a:r>
          </a:p>
          <a:p>
            <a:pPr algn="l">
              <a:buFont typeface="Arial" panose="020B0604020202020204" pitchFamily="34" charset="0"/>
              <a:buChar char="•"/>
            </a:pPr>
            <a:r>
              <a:rPr lang="en-US" b="0" i="0" dirty="0">
                <a:solidFill>
                  <a:srgbClr val="333333"/>
                </a:solidFill>
                <a:effectLst/>
                <a:latin typeface="Helvetica Neue"/>
              </a:rPr>
              <a:t>quantile( ) produces sample quantiles corresponding to the given probabilities.</a:t>
            </a:r>
          </a:p>
          <a:p>
            <a:pPr algn="l">
              <a:buFont typeface="Arial" panose="020B0604020202020204" pitchFamily="34" charset="0"/>
              <a:buChar char="•"/>
            </a:pPr>
            <a:r>
              <a:rPr lang="en-US" b="0" i="0" dirty="0">
                <a:solidFill>
                  <a:srgbClr val="333333"/>
                </a:solidFill>
                <a:effectLst/>
                <a:latin typeface="Helvetica Neue"/>
              </a:rPr>
              <a:t>IRQ( ) is the range spanned by the middle half of the data.</a:t>
            </a:r>
          </a:p>
          <a:p>
            <a:pPr algn="l">
              <a:buFont typeface="Arial" panose="020B0604020202020204" pitchFamily="34" charset="0"/>
              <a:buChar char="•"/>
            </a:pPr>
            <a:r>
              <a:rPr lang="en-US" b="0" i="0" dirty="0">
                <a:solidFill>
                  <a:srgbClr val="333333"/>
                </a:solidFill>
                <a:effectLst/>
                <a:latin typeface="Helvetica Neue"/>
              </a:rPr>
              <a:t>var( ) is used to compute the variance of a sample</a:t>
            </a:r>
          </a:p>
          <a:p>
            <a:pPr algn="l">
              <a:buFont typeface="Arial" panose="020B0604020202020204" pitchFamily="34" charset="0"/>
              <a:buChar char="•"/>
            </a:pPr>
            <a:r>
              <a:rPr lang="en-US" b="0" i="0" dirty="0" err="1">
                <a:solidFill>
                  <a:srgbClr val="333333"/>
                </a:solidFill>
                <a:effectLst/>
                <a:latin typeface="Helvetica Neue"/>
              </a:rPr>
              <a:t>sd</a:t>
            </a:r>
            <a:r>
              <a:rPr lang="en-US" b="0" i="0" dirty="0">
                <a:solidFill>
                  <a:srgbClr val="333333"/>
                </a:solidFill>
                <a:effectLst/>
                <a:latin typeface="Helvetica Neue"/>
              </a:rPr>
              <a:t>( ) is used to compute the standard deviation of a sample</a:t>
            </a:r>
          </a:p>
          <a:p>
            <a:pPr algn="l">
              <a:buFont typeface="Arial" panose="020B0604020202020204" pitchFamily="34" charset="0"/>
              <a:buChar char="•"/>
            </a:pPr>
            <a:r>
              <a:rPr lang="en-US" b="0" i="0" dirty="0">
                <a:solidFill>
                  <a:srgbClr val="333333"/>
                </a:solidFill>
                <a:effectLst/>
                <a:latin typeface="Helvetica Neue"/>
              </a:rPr>
              <a:t>summary( ) produces summary statistics for a variable or data frame.</a:t>
            </a:r>
          </a:p>
          <a:p>
            <a:endParaRPr lang="en-IN" dirty="0"/>
          </a:p>
        </p:txBody>
      </p:sp>
    </p:spTree>
    <p:extLst>
      <p:ext uri="{BB962C8B-B14F-4D97-AF65-F5344CB8AC3E}">
        <p14:creationId xmlns:p14="http://schemas.microsoft.com/office/powerpoint/2010/main" val="2659116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14A59-B8FA-4F51-AB9C-6F0D3E554C2B}"/>
              </a:ext>
            </a:extLst>
          </p:cNvPr>
          <p:cNvSpPr>
            <a:spLocks noGrp="1"/>
          </p:cNvSpPr>
          <p:nvPr>
            <p:ph type="title"/>
          </p:nvPr>
        </p:nvSpPr>
        <p:spPr/>
        <p:txBody>
          <a:bodyPr/>
          <a:lstStyle/>
          <a:p>
            <a:r>
              <a:rPr lang="en-IN" dirty="0"/>
              <a:t>R Commands</a:t>
            </a:r>
          </a:p>
        </p:txBody>
      </p:sp>
      <p:sp>
        <p:nvSpPr>
          <p:cNvPr id="3" name="Content Placeholder 2">
            <a:extLst>
              <a:ext uri="{FF2B5EF4-FFF2-40B4-BE49-F238E27FC236}">
                <a16:creationId xmlns:a16="http://schemas.microsoft.com/office/drawing/2014/main" id="{9DC34C22-CA3A-4FA6-84DF-53E746B2CF75}"/>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Helvetica Neue"/>
              </a:rPr>
              <a:t>describe( ) produces detailed summary statistics for a variable or data frame</a:t>
            </a:r>
          </a:p>
          <a:p>
            <a:pPr algn="l">
              <a:buFont typeface="Arial" panose="020B0604020202020204" pitchFamily="34" charset="0"/>
              <a:buChar char="•"/>
            </a:pPr>
            <a:r>
              <a:rPr lang="en-US" b="0" i="0" dirty="0" err="1">
                <a:solidFill>
                  <a:srgbClr val="333333"/>
                </a:solidFill>
                <a:effectLst/>
                <a:latin typeface="Helvetica Neue"/>
              </a:rPr>
              <a:t>describeBy</a:t>
            </a:r>
            <a:r>
              <a:rPr lang="en-US" b="0" i="0" dirty="0">
                <a:solidFill>
                  <a:srgbClr val="333333"/>
                </a:solidFill>
                <a:effectLst/>
                <a:latin typeface="Helvetica Neue"/>
              </a:rPr>
              <a:t>( ) is used for grouping summary statistics by a variable</a:t>
            </a:r>
          </a:p>
          <a:p>
            <a:pPr algn="l">
              <a:buFont typeface="Arial" panose="020B0604020202020204" pitchFamily="34" charset="0"/>
              <a:buChar char="•"/>
            </a:pPr>
            <a:r>
              <a:rPr lang="en-US" b="0" i="0" dirty="0">
                <a:solidFill>
                  <a:srgbClr val="333333"/>
                </a:solidFill>
                <a:effectLst/>
                <a:latin typeface="Helvetica Neue"/>
              </a:rPr>
              <a:t>na.rm=TRUE removes any values that are not defined.</a:t>
            </a:r>
          </a:p>
          <a:p>
            <a:pPr algn="l">
              <a:buFont typeface="Arial" panose="020B0604020202020204" pitchFamily="34" charset="0"/>
              <a:buChar char="•"/>
            </a:pPr>
            <a:r>
              <a:rPr lang="en-US" b="0" i="0" dirty="0" err="1">
                <a:solidFill>
                  <a:srgbClr val="333333"/>
                </a:solidFill>
                <a:effectLst/>
                <a:latin typeface="Helvetica Neue"/>
              </a:rPr>
              <a:t>cor</a:t>
            </a:r>
            <a:r>
              <a:rPr lang="en-US" b="0" i="0" dirty="0">
                <a:solidFill>
                  <a:srgbClr val="333333"/>
                </a:solidFill>
                <a:effectLst/>
                <a:latin typeface="Helvetica Neue"/>
              </a:rPr>
              <a:t>( ) for the correlation between two variables that outputs the Pearson’s correlation coefficient. </a:t>
            </a:r>
            <a:r>
              <a:rPr lang="en-US" b="0" i="0" dirty="0" err="1">
                <a:solidFill>
                  <a:srgbClr val="333333"/>
                </a:solidFill>
                <a:effectLst/>
                <a:latin typeface="Helvetica Neue"/>
              </a:rPr>
              <a:t>cor</a:t>
            </a:r>
            <a:r>
              <a:rPr lang="en-US" b="0" i="0" dirty="0">
                <a:solidFill>
                  <a:srgbClr val="333333"/>
                </a:solidFill>
                <a:effectLst/>
                <a:latin typeface="Helvetica Neue"/>
              </a:rPr>
              <a:t>( ) also used for calculating a correlation matrix amongst all numeric values in a data frame. • </a:t>
            </a:r>
            <a:r>
              <a:rPr lang="en-US" b="0" i="0" dirty="0" err="1">
                <a:solidFill>
                  <a:srgbClr val="333333"/>
                </a:solidFill>
                <a:effectLst/>
                <a:latin typeface="Helvetica Neue"/>
              </a:rPr>
              <a:t>cor</a:t>
            </a:r>
            <a:r>
              <a:rPr lang="en-US" b="0" i="0" dirty="0">
                <a:solidFill>
                  <a:srgbClr val="333333"/>
                </a:solidFill>
                <a:effectLst/>
                <a:latin typeface="Helvetica Neue"/>
              </a:rPr>
              <a:t>(</a:t>
            </a:r>
            <a:r>
              <a:rPr lang="en-US" b="0" i="0" dirty="0" err="1">
                <a:solidFill>
                  <a:srgbClr val="333333"/>
                </a:solidFill>
                <a:effectLst/>
                <a:latin typeface="Helvetica Neue"/>
              </a:rPr>
              <a:t>x,y</a:t>
            </a:r>
            <a:r>
              <a:rPr lang="en-US" b="0" i="0" dirty="0">
                <a:solidFill>
                  <a:srgbClr val="333333"/>
                </a:solidFill>
                <a:effectLst/>
                <a:latin typeface="Helvetica Neue"/>
              </a:rPr>
              <a:t>, method=“spearman”) for Spearman’s rank correlation</a:t>
            </a:r>
          </a:p>
          <a:p>
            <a:pPr marL="0" indent="0">
              <a:buNone/>
            </a:pPr>
            <a:endParaRPr lang="en-IN" dirty="0"/>
          </a:p>
        </p:txBody>
      </p:sp>
    </p:spTree>
    <p:extLst>
      <p:ext uri="{BB962C8B-B14F-4D97-AF65-F5344CB8AC3E}">
        <p14:creationId xmlns:p14="http://schemas.microsoft.com/office/powerpoint/2010/main" val="32761842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76EA6-0C8A-4A6F-9874-E5EA1A4AEA13}"/>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7156AA64-3820-4180-B8D0-BFAE69861F06}"/>
              </a:ext>
            </a:extLst>
          </p:cNvPr>
          <p:cNvSpPr>
            <a:spLocks noGrp="1"/>
          </p:cNvSpPr>
          <p:nvPr>
            <p:ph idx="1"/>
          </p:nvPr>
        </p:nvSpPr>
        <p:spPr/>
        <p:txBody>
          <a:bodyPr/>
          <a:lstStyle/>
          <a:p>
            <a:pPr marL="342900" indent="-342900">
              <a:buAutoNum type="arabicPeriod"/>
            </a:pPr>
            <a:r>
              <a:rPr lang="pt-BR" sz="1800" b="0" i="0" u="none" strike="noStrike" baseline="0" dirty="0">
                <a:solidFill>
                  <a:srgbClr val="000000"/>
                </a:solidFill>
                <a:latin typeface="Times New Roman" panose="02020603050405020304" pitchFamily="18" charset="0"/>
              </a:rPr>
              <a:t>Sosulski, K. (2018). R Fundamentals. </a:t>
            </a:r>
          </a:p>
          <a:p>
            <a:pPr marL="342900" indent="-342900">
              <a:buAutoNum type="arabicPeriod"/>
            </a:pPr>
            <a:endParaRPr lang="en-IN" sz="1800" b="0" i="0" u="none" strike="noStrike" baseline="0" dirty="0">
              <a:solidFill>
                <a:srgbClr val="000000"/>
              </a:solidFill>
              <a:latin typeface="Times New Roman" panose="02020603050405020304" pitchFamily="18" charset="0"/>
            </a:endParaRPr>
          </a:p>
          <a:p>
            <a:pPr marL="457200" indent="-457200">
              <a:buFont typeface="Arial" panose="020B0604020202020204" pitchFamily="34" charset="0"/>
              <a:buAutoNum type="arabicPeriod"/>
            </a:pPr>
            <a:r>
              <a:rPr lang="en-US" sz="1800" b="0" i="0" u="none" strike="noStrike" baseline="0" dirty="0">
                <a:solidFill>
                  <a:srgbClr val="000000"/>
                </a:solidFill>
                <a:latin typeface="Times New Roman" panose="02020603050405020304" pitchFamily="18" charset="0"/>
              </a:rPr>
              <a:t>Wickham, H. &amp; </a:t>
            </a:r>
            <a:r>
              <a:rPr lang="en-US" sz="1800" b="0" i="0" u="none" strike="noStrike" baseline="0" dirty="0" err="1">
                <a:solidFill>
                  <a:srgbClr val="000000"/>
                </a:solidFill>
                <a:latin typeface="Times New Roman" panose="02020603050405020304" pitchFamily="18" charset="0"/>
              </a:rPr>
              <a:t>Grolemund</a:t>
            </a:r>
            <a:r>
              <a:rPr lang="en-US" sz="1800" b="0" i="0" u="none" strike="noStrike" baseline="0" dirty="0">
                <a:solidFill>
                  <a:srgbClr val="000000"/>
                </a:solidFill>
                <a:latin typeface="Times New Roman" panose="02020603050405020304" pitchFamily="18" charset="0"/>
              </a:rPr>
              <a:t>, G. (2018). for Data Science. O’Reilly: New York 	</a:t>
            </a:r>
          </a:p>
          <a:p>
            <a:pPr marL="457200" indent="-457200">
              <a:buFont typeface="Arial" panose="020B0604020202020204" pitchFamily="34" charset="0"/>
              <a:buAutoNum type="arabicPeriod"/>
            </a:pPr>
            <a:r>
              <a:rPr lang="en-US" sz="1800" b="0" i="0" u="none" strike="noStrike" baseline="0" dirty="0">
                <a:solidFill>
                  <a:srgbClr val="000000"/>
                </a:solidFill>
                <a:latin typeface="Times New Roman" panose="02020603050405020304" pitchFamily="18" charset="0"/>
              </a:rPr>
              <a:t>Norman </a:t>
            </a:r>
            <a:r>
              <a:rPr lang="en-US" sz="1800" b="0" i="0" u="none" strike="noStrike" baseline="0" dirty="0" err="1">
                <a:solidFill>
                  <a:srgbClr val="000000"/>
                </a:solidFill>
                <a:latin typeface="Times New Roman" panose="02020603050405020304" pitchFamily="18" charset="0"/>
              </a:rPr>
              <a:t>Matloff</a:t>
            </a:r>
            <a:r>
              <a:rPr lang="en-US" sz="1800" b="0" i="0" u="none" strike="noStrike" baseline="0" dirty="0">
                <a:solidFill>
                  <a:srgbClr val="000000"/>
                </a:solidFill>
                <a:latin typeface="Times New Roman" panose="02020603050405020304" pitchFamily="18" charset="0"/>
              </a:rPr>
              <a:t>(2011),The Art of R Programming: A Tour of Statistical Software Design ,No Starch Press 	</a:t>
            </a:r>
          </a:p>
          <a:p>
            <a:pPr marL="0" indent="0">
              <a:buNone/>
            </a:pPr>
            <a:endParaRPr lang="en-IN" dirty="0"/>
          </a:p>
        </p:txBody>
      </p:sp>
    </p:spTree>
    <p:extLst>
      <p:ext uri="{BB962C8B-B14F-4D97-AF65-F5344CB8AC3E}">
        <p14:creationId xmlns:p14="http://schemas.microsoft.com/office/powerpoint/2010/main" val="246208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1143000"/>
          </a:xfrm>
        </p:spPr>
        <p:txBody>
          <a:bodyPr>
            <a:normAutofit/>
          </a:bodyPr>
          <a:lstStyle/>
          <a:p>
            <a:r>
              <a:rPr lang="en-US" dirty="0">
                <a:solidFill>
                  <a:srgbClr val="FF0000"/>
                </a:solidFill>
              </a:rPr>
              <a:t>Arithmetic Mean</a:t>
            </a:r>
          </a:p>
        </p:txBody>
      </p:sp>
      <p:sp>
        <p:nvSpPr>
          <p:cNvPr id="3" name="Content Placeholder 2"/>
          <p:cNvSpPr>
            <a:spLocks noGrp="1"/>
          </p:cNvSpPr>
          <p:nvPr>
            <p:ph idx="1"/>
          </p:nvPr>
        </p:nvSpPr>
        <p:spPr>
          <a:xfrm>
            <a:off x="838200" y="1189037"/>
            <a:ext cx="8229600" cy="5059363"/>
          </a:xfrm>
        </p:spPr>
        <p:txBody>
          <a:bodyPr>
            <a:noAutofit/>
          </a:bodyPr>
          <a:lstStyle/>
          <a:p>
            <a:r>
              <a:rPr lang="en-US" sz="2000" dirty="0">
                <a:latin typeface="Times New Roman" pitchFamily="18" charset="0"/>
                <a:cs typeface="Times New Roman" pitchFamily="18" charset="0"/>
              </a:rPr>
              <a:t>The arithmetic mean is simply called the average of the numbers which represents the central value of the data distribution. It is calculated by adding all the values and then dividing by the total number of observations.</a:t>
            </a:r>
          </a:p>
          <a:p>
            <a:r>
              <a:rPr lang="en-US" sz="2000" dirty="0">
                <a:latin typeface="Times New Roman" pitchFamily="18" charset="0"/>
                <a:cs typeface="Times New Roman" pitchFamily="18" charset="0"/>
              </a:rPr>
              <a:t>In R language, arithmetic mean can be calculated by </a:t>
            </a:r>
            <a:r>
              <a:rPr lang="en-US" sz="2000" b="1" dirty="0">
                <a:latin typeface="Times New Roman" pitchFamily="18" charset="0"/>
                <a:cs typeface="Times New Roman" pitchFamily="18" charset="0"/>
              </a:rPr>
              <a:t>mean()</a:t>
            </a:r>
            <a:r>
              <a:rPr lang="en-US" sz="2000" dirty="0">
                <a:latin typeface="Times New Roman" pitchFamily="18" charset="0"/>
                <a:cs typeface="Times New Roman" pitchFamily="18" charset="0"/>
              </a:rPr>
              <a:t> function.</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Syntax:</a:t>
            </a:r>
            <a:r>
              <a:rPr lang="en-US" sz="2000" dirty="0">
                <a:latin typeface="Times New Roman" pitchFamily="18" charset="0"/>
                <a:cs typeface="Times New Roman" pitchFamily="18" charset="0"/>
              </a:rPr>
              <a:t> mean(x, trim, na.rm = FALSE)</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Parameters:</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Represents object</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trim:</a:t>
            </a:r>
            <a:r>
              <a:rPr lang="en-US" sz="2000" dirty="0">
                <a:latin typeface="Times New Roman" pitchFamily="18" charset="0"/>
                <a:cs typeface="Times New Roman" pitchFamily="18" charset="0"/>
              </a:rPr>
              <a:t> Specifies number of values to be removed from each side of object before calculating the mean. The value is between 0 to 0.5</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na.rm:</a:t>
            </a:r>
            <a:r>
              <a:rPr lang="en-US" sz="2000" dirty="0">
                <a:latin typeface="Times New Roman" pitchFamily="18" charset="0"/>
                <a:cs typeface="Times New Roman" pitchFamily="18" charset="0"/>
              </a:rPr>
              <a:t> If TRUE then removes the NA value from </a:t>
            </a:r>
            <a:r>
              <a:rPr lang="en-US" sz="2000" b="1" dirty="0">
                <a:latin typeface="Times New Roman" pitchFamily="18" charset="0"/>
                <a:cs typeface="Times New Roman" pitchFamily="18" charset="0"/>
              </a:rPr>
              <a:t>x</a:t>
            </a:r>
            <a:endParaRPr lang="en-US" sz="2000" dirty="0">
              <a:latin typeface="Times New Roman" pitchFamily="18" charset="0"/>
              <a:cs typeface="Times New Roman" pitchFamily="18" charset="0"/>
            </a:endParaRPr>
          </a:p>
          <a:p>
            <a:pPr>
              <a:buNone/>
            </a:pP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76200"/>
            <a:ext cx="8229600" cy="1143000"/>
          </a:xfrm>
        </p:spPr>
        <p:txBody>
          <a:bodyPr>
            <a:normAutofit/>
          </a:bodyPr>
          <a:lstStyle/>
          <a:p>
            <a:r>
              <a:rPr lang="en-US" dirty="0">
                <a:solidFill>
                  <a:srgbClr val="FF0000"/>
                </a:solidFill>
              </a:rPr>
              <a:t>Arithmetic Mean</a:t>
            </a:r>
          </a:p>
        </p:txBody>
      </p:sp>
      <p:sp>
        <p:nvSpPr>
          <p:cNvPr id="3" name="Content Placeholder 2"/>
          <p:cNvSpPr>
            <a:spLocks noGrp="1"/>
          </p:cNvSpPr>
          <p:nvPr>
            <p:ph idx="1"/>
          </p:nvPr>
        </p:nvSpPr>
        <p:spPr>
          <a:xfrm>
            <a:off x="990600" y="914400"/>
            <a:ext cx="8153400" cy="5791200"/>
          </a:xfrm>
        </p:spPr>
        <p:txBody>
          <a:bodyPr>
            <a:noAutofit/>
          </a:bodyPr>
          <a:lstStyle/>
          <a:p>
            <a:r>
              <a:rPr lang="en-US" sz="1800" dirty="0"/>
              <a:t>The mean of a set of observations is an average. You simply add up all the values and then divide by the total number of values. If we were to compute the mean for </a:t>
            </a:r>
            <a:r>
              <a:rPr lang="en-US" sz="1800" dirty="0" err="1"/>
              <a:t>cars$speed</a:t>
            </a:r>
            <a:r>
              <a:rPr lang="en-US" sz="1800" dirty="0"/>
              <a:t> (or the variable speed our dataset called cars) we would simply sum the values in the column for speed and divide by 50.</a:t>
            </a:r>
            <a:br>
              <a:rPr lang="en-US" sz="1800" dirty="0"/>
            </a:br>
            <a:endParaRPr lang="en-US" sz="1800" dirty="0"/>
          </a:p>
          <a:p>
            <a:r>
              <a:rPr lang="en-US" sz="1800" dirty="0"/>
              <a:t>(4 + 4 + 7 + 7 + 8 + 9 + 10 + 10 + 10 + 11 + 11 + 12 + 12 + 12 + 12 + 13 + 13 + 13 + 13 + 14 + 14 + 14 + 14 + 15 + 15 + 15 + 16 + 16 + 17 + 17 + 17 + 18 + 18 + 18 + 18 + 19 + 19 + 19 + 20 + 20 + 20 + 20 + 20 + 22 + 23 + 24 + 24 + 24 + 24 + 25) / 50</a:t>
            </a:r>
          </a:p>
          <a:p>
            <a:endParaRPr lang="en-US" sz="1800" dirty="0"/>
          </a:p>
          <a:p>
            <a:r>
              <a:rPr lang="en-US" sz="1800" dirty="0"/>
              <a:t>Or quite simply: 770/50 = 15.4</a:t>
            </a:r>
          </a:p>
          <a:p>
            <a:r>
              <a:rPr lang="en-US" sz="1800" dirty="0"/>
              <a:t>In R, we can compute the mean in several ways:</a:t>
            </a:r>
          </a:p>
          <a:p>
            <a:r>
              <a:rPr lang="en-US" sz="1800" dirty="0" err="1"/>
              <a:t>sumofspeed</a:t>
            </a:r>
            <a:r>
              <a:rPr lang="en-US" sz="1800" dirty="0"/>
              <a:t> &lt;- sum(</a:t>
            </a:r>
            <a:r>
              <a:rPr lang="en-US" sz="1800" dirty="0" err="1"/>
              <a:t>cars$speed</a:t>
            </a:r>
            <a:r>
              <a:rPr lang="en-US" sz="1800" dirty="0"/>
              <a:t>)</a:t>
            </a:r>
          </a:p>
          <a:p>
            <a:r>
              <a:rPr lang="en-US" sz="1800" dirty="0" err="1"/>
              <a:t>sumofspeed</a:t>
            </a:r>
            <a:r>
              <a:rPr lang="en-US" sz="1800" dirty="0"/>
              <a:t> / 50or</a:t>
            </a:r>
          </a:p>
          <a:p>
            <a:r>
              <a:rPr lang="en-US" sz="1800" dirty="0"/>
              <a:t>sum(</a:t>
            </a:r>
            <a:r>
              <a:rPr lang="en-US" sz="1800" dirty="0" err="1"/>
              <a:t>cars$speed</a:t>
            </a:r>
            <a:r>
              <a:rPr lang="en-US" sz="1800" dirty="0"/>
              <a:t>) / length(</a:t>
            </a:r>
            <a:r>
              <a:rPr lang="en-US" sz="1800" dirty="0" err="1"/>
              <a:t>cars$speed</a:t>
            </a:r>
            <a:r>
              <a:rPr lang="en-US" sz="1800" dirty="0"/>
              <a:t>)</a:t>
            </a:r>
          </a:p>
          <a:p>
            <a:r>
              <a:rPr lang="en-US" sz="1800" dirty="0"/>
              <a:t>## [1] 15.4 or simply using the mean function</a:t>
            </a:r>
          </a:p>
          <a:p>
            <a:r>
              <a:rPr lang="en-US" sz="1800" dirty="0"/>
              <a:t>mean(</a:t>
            </a:r>
            <a:r>
              <a:rPr lang="en-US" sz="1800" dirty="0" err="1"/>
              <a:t>cars$speed</a:t>
            </a:r>
            <a:r>
              <a:rPr lang="en-US" sz="1800" dirty="0"/>
              <a:t>)</a:t>
            </a:r>
          </a:p>
          <a:p>
            <a:r>
              <a:rPr lang="en-US" sz="1800" dirty="0"/>
              <a:t>## [1] 15.4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8229600" cy="1143000"/>
          </a:xfrm>
        </p:spPr>
        <p:txBody>
          <a:bodyPr>
            <a:normAutofit/>
          </a:bodyPr>
          <a:lstStyle/>
          <a:p>
            <a:r>
              <a:rPr lang="en-US" dirty="0">
                <a:solidFill>
                  <a:srgbClr val="FF0000"/>
                </a:solidFill>
              </a:rPr>
              <a:t>Geometric Mean</a:t>
            </a:r>
          </a:p>
        </p:txBody>
      </p:sp>
      <p:sp>
        <p:nvSpPr>
          <p:cNvPr id="3" name="Content Placeholder 2"/>
          <p:cNvSpPr>
            <a:spLocks noGrp="1"/>
          </p:cNvSpPr>
          <p:nvPr>
            <p:ph idx="1"/>
          </p:nvPr>
        </p:nvSpPr>
        <p:spPr>
          <a:xfrm>
            <a:off x="1143000" y="914400"/>
            <a:ext cx="8001000" cy="5715000"/>
          </a:xfrm>
        </p:spPr>
        <p:txBody>
          <a:bodyPr>
            <a:noAutofit/>
          </a:bodyPr>
          <a:lstStyle/>
          <a:p>
            <a:r>
              <a:rPr lang="en-US" sz="2000" dirty="0">
                <a:latin typeface="Times New Roman" pitchFamily="18" charset="0"/>
                <a:cs typeface="Times New Roman" pitchFamily="18" charset="0"/>
              </a:rPr>
              <a:t>The geometric mean is a type of mean that is computed by multiplying all the data values and thus, shows the central tendency for given data distribution.</a:t>
            </a:r>
          </a:p>
          <a:p>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where</a:t>
            </a:r>
          </a:p>
          <a:p>
            <a:r>
              <a:rPr lang="en-US" sz="2000" b="1" dirty="0">
                <a:latin typeface="Times New Roman" pitchFamily="18" charset="0"/>
                <a:cs typeface="Times New Roman" pitchFamily="18" charset="0"/>
              </a:rPr>
              <a:t>X</a:t>
            </a:r>
            <a:r>
              <a:rPr lang="en-US" sz="2000" dirty="0">
                <a:latin typeface="Times New Roman" pitchFamily="18" charset="0"/>
                <a:cs typeface="Times New Roman" pitchFamily="18" charset="0"/>
              </a:rPr>
              <a:t> indicates geometric mean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indicates  value in data vector</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n</a:t>
            </a:r>
            <a:r>
              <a:rPr lang="en-US" sz="2000" dirty="0">
                <a:latin typeface="Times New Roman" pitchFamily="18" charset="0"/>
                <a:cs typeface="Times New Roman" pitchFamily="18" charset="0"/>
              </a:rPr>
              <a:t> indicates total number of observations</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prod()</a:t>
            </a:r>
            <a:r>
              <a:rPr lang="en-US" sz="2000" dirty="0">
                <a:latin typeface="Times New Roman" pitchFamily="18" charset="0"/>
                <a:cs typeface="Times New Roman" pitchFamily="18" charset="0"/>
              </a:rPr>
              <a:t> and </a:t>
            </a:r>
            <a:r>
              <a:rPr lang="en-US" sz="2000" b="1" dirty="0">
                <a:latin typeface="Times New Roman" pitchFamily="18" charset="0"/>
                <a:cs typeface="Times New Roman" pitchFamily="18" charset="0"/>
              </a:rPr>
              <a:t>length()</a:t>
            </a:r>
            <a:r>
              <a:rPr lang="en-US" sz="2000" dirty="0">
                <a:latin typeface="Times New Roman" pitchFamily="18" charset="0"/>
                <a:cs typeface="Times New Roman" pitchFamily="18" charset="0"/>
              </a:rPr>
              <a:t> function helps in finding the geometric mean for given set of numbers as there is no direct function for geometric mean.</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Syntax:</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prod(x)^(1/length(x)) </a:t>
            </a:r>
            <a:r>
              <a:rPr lang="en-US" sz="2000" b="1" dirty="0">
                <a:latin typeface="Times New Roman" pitchFamily="18" charset="0"/>
                <a:cs typeface="Times New Roman" pitchFamily="18" charset="0"/>
              </a:rPr>
              <a:t>where,</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prod()</a:t>
            </a:r>
            <a:r>
              <a:rPr lang="en-US" sz="2000" dirty="0">
                <a:latin typeface="Times New Roman" pitchFamily="18" charset="0"/>
                <a:cs typeface="Times New Roman" pitchFamily="18" charset="0"/>
              </a:rPr>
              <a:t> function returns the product of all values present in vector </a:t>
            </a:r>
            <a:r>
              <a:rPr lang="en-US" sz="2000" b="1" dirty="0">
                <a:latin typeface="Times New Roman" pitchFamily="18" charset="0"/>
                <a:cs typeface="Times New Roman" pitchFamily="18" charset="0"/>
              </a:rPr>
              <a:t>x</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length()</a:t>
            </a:r>
            <a:r>
              <a:rPr lang="en-US" sz="2000" dirty="0">
                <a:latin typeface="Times New Roman" pitchFamily="18" charset="0"/>
                <a:cs typeface="Times New Roman" pitchFamily="18" charset="0"/>
              </a:rPr>
              <a:t> function returns the length of vector </a:t>
            </a:r>
            <a:r>
              <a:rPr lang="en-US" sz="2000" b="1" dirty="0">
                <a:latin typeface="Times New Roman" pitchFamily="18" charset="0"/>
                <a:cs typeface="Times New Roman" pitchFamily="18" charset="0"/>
              </a:rPr>
              <a:t>x</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26" name="Picture 2" descr="C:\Users\Kamal\Documents\tempp\New folder\Untitled.png"/>
          <p:cNvPicPr>
            <a:picLocks noChangeAspect="1" noChangeArrowheads="1"/>
          </p:cNvPicPr>
          <p:nvPr/>
        </p:nvPicPr>
        <p:blipFill>
          <a:blip r:embed="rId2"/>
          <a:srcRect/>
          <a:stretch>
            <a:fillRect/>
          </a:stretch>
        </p:blipFill>
        <p:spPr bwMode="auto">
          <a:xfrm>
            <a:off x="5257800" y="2189163"/>
            <a:ext cx="3146977" cy="1087437"/>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Harmonic Mean</a:t>
            </a:r>
          </a:p>
        </p:txBody>
      </p:sp>
      <p:sp>
        <p:nvSpPr>
          <p:cNvPr id="3" name="Content Placeholder 2"/>
          <p:cNvSpPr>
            <a:spLocks noGrp="1"/>
          </p:cNvSpPr>
          <p:nvPr>
            <p:ph idx="1"/>
          </p:nvPr>
        </p:nvSpPr>
        <p:spPr/>
        <p:txBody>
          <a:bodyPr>
            <a:normAutofit/>
          </a:bodyPr>
          <a:lstStyle/>
          <a:p>
            <a:r>
              <a:rPr lang="en-US" dirty="0"/>
              <a:t>Harmonic mean is another type of mean used as another measure of central tendency. It is computed as reciprocal of the arithmetic mean of reciprocals of the given set of values.</a:t>
            </a:r>
            <a:br>
              <a:rPr lang="en-US" dirty="0"/>
            </a:br>
            <a:endParaRPr lang="en-US" dirty="0"/>
          </a:p>
          <a:p>
            <a:r>
              <a:rPr lang="en-US" b="1" dirty="0"/>
              <a:t>Formula:</a:t>
            </a:r>
            <a:br>
              <a:rPr lang="en-US" dirty="0"/>
            </a:br>
            <a:endParaRPr lang="en-US" dirty="0"/>
          </a:p>
          <a:p>
            <a:r>
              <a:rPr lang="en-US" b="1" dirty="0"/>
              <a:t>where,</a:t>
            </a:r>
            <a:endParaRPr lang="en-US" dirty="0"/>
          </a:p>
          <a:p>
            <a:r>
              <a:rPr lang="en-US" b="1" dirty="0"/>
              <a:t>X</a:t>
            </a:r>
            <a:r>
              <a:rPr lang="en-US" dirty="0"/>
              <a:t> indicates harmonic mean</a:t>
            </a:r>
            <a:br>
              <a:rPr lang="en-US" dirty="0"/>
            </a:br>
            <a:r>
              <a:rPr lang="en-US" dirty="0"/>
              <a:t> indicates  value in data vector</a:t>
            </a:r>
            <a:br>
              <a:rPr lang="en-US" dirty="0"/>
            </a:br>
            <a:r>
              <a:rPr lang="en-US" b="1" dirty="0"/>
              <a:t>n</a:t>
            </a:r>
            <a:r>
              <a:rPr lang="en-US" dirty="0"/>
              <a:t> indicates total number of observations</a:t>
            </a:r>
          </a:p>
          <a:p>
            <a:endParaRPr lang="en-US" dirty="0"/>
          </a:p>
        </p:txBody>
      </p:sp>
      <p:pic>
        <p:nvPicPr>
          <p:cNvPr id="2050" name="Picture 2" descr="C:\Users\Kamal\Documents\tempp\New folder\Untitled.png"/>
          <p:cNvPicPr>
            <a:picLocks noChangeAspect="1" noChangeArrowheads="1"/>
          </p:cNvPicPr>
          <p:nvPr/>
        </p:nvPicPr>
        <p:blipFill>
          <a:blip r:embed="rId2"/>
          <a:srcRect/>
          <a:stretch>
            <a:fillRect/>
          </a:stretch>
        </p:blipFill>
        <p:spPr bwMode="auto">
          <a:xfrm>
            <a:off x="5943600" y="3200400"/>
            <a:ext cx="2178050" cy="1697008"/>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8229600" cy="1143000"/>
          </a:xfrm>
        </p:spPr>
        <p:txBody>
          <a:bodyPr>
            <a:normAutofit/>
          </a:bodyPr>
          <a:lstStyle/>
          <a:p>
            <a:r>
              <a:rPr lang="en-US" b="1" dirty="0">
                <a:solidFill>
                  <a:srgbClr val="FF0000"/>
                </a:solidFill>
              </a:rPr>
              <a:t>The median</a:t>
            </a:r>
            <a:endParaRPr lang="en-US" dirty="0">
              <a:solidFill>
                <a:srgbClr val="FF0000"/>
              </a:solidFill>
            </a:endParaRPr>
          </a:p>
        </p:txBody>
      </p:sp>
      <p:sp>
        <p:nvSpPr>
          <p:cNvPr id="3" name="Content Placeholder 2"/>
          <p:cNvSpPr>
            <a:spLocks noGrp="1"/>
          </p:cNvSpPr>
          <p:nvPr>
            <p:ph idx="1"/>
          </p:nvPr>
        </p:nvSpPr>
        <p:spPr>
          <a:xfrm>
            <a:off x="1066800" y="609600"/>
            <a:ext cx="7620000" cy="6248400"/>
          </a:xfrm>
        </p:spPr>
        <p:txBody>
          <a:bodyPr>
            <a:noAutofit/>
          </a:bodyPr>
          <a:lstStyle/>
          <a:p>
            <a:pPr algn="just"/>
            <a:r>
              <a:rPr lang="en-US" sz="2000" dirty="0">
                <a:latin typeface="Times New Roman" pitchFamily="18" charset="0"/>
                <a:cs typeface="Times New Roman" pitchFamily="18" charset="0"/>
              </a:rPr>
              <a:t>The median is another measure of central tendency. The middle value in a set of observations is the median. For </a:t>
            </a:r>
            <a:r>
              <a:rPr lang="en-US" sz="2000" dirty="0" err="1">
                <a:latin typeface="Times New Roman" pitchFamily="18" charset="0"/>
                <a:cs typeface="Times New Roman" pitchFamily="18" charset="0"/>
              </a:rPr>
              <a:t>cars$speed</a:t>
            </a:r>
            <a:r>
              <a:rPr lang="en-US" sz="2000" dirty="0">
                <a:latin typeface="Times New Roman" pitchFamily="18" charset="0"/>
                <a:cs typeface="Times New Roman" pitchFamily="18" charset="0"/>
              </a:rPr>
              <a:t>, we can sort our variables in ascending order using the sort function. This can help us identify the median.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sort(</a:t>
            </a:r>
            <a:r>
              <a:rPr lang="en-US" sz="2000" dirty="0" err="1">
                <a:latin typeface="Times New Roman" pitchFamily="18" charset="0"/>
                <a:cs typeface="Times New Roman" pitchFamily="18" charset="0"/>
              </a:rPr>
              <a:t>cars$speed</a:t>
            </a:r>
            <a:r>
              <a:rPr lang="en-US" sz="2000" dirty="0">
                <a:latin typeface="Times New Roman" pitchFamily="18" charset="0"/>
                <a:cs typeface="Times New Roman" pitchFamily="18" charset="0"/>
              </a:rPr>
              <a:t>)## [1] 4 4 7 7 8 9 10 10 10 11 11 12 12 12 12 13 13 13 13 14 14 14 14 ## [24] 15 15 15 16 16 17 17 17 18 18 18 18 19 19 19 20 20 20 20 20 22 23 24 ## [47] 24 24 24 25</a:t>
            </a:r>
          </a:p>
          <a:p>
            <a:pPr algn="just"/>
            <a:r>
              <a:rPr lang="en-US" sz="2000" dirty="0">
                <a:latin typeface="Times New Roman" pitchFamily="18" charset="0"/>
                <a:cs typeface="Times New Roman" pitchFamily="18" charset="0"/>
              </a:rPr>
              <a:t>In this case, the middle value is at positions 25 and 26. The middle value is 15. If the value of position 25 was 14 and the value of position 26 was 15 we’d take the average of the two values and the median would be 14.5.</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An easier way to compute the median is to use the median( ) function: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median(</a:t>
            </a:r>
            <a:r>
              <a:rPr lang="en-US" sz="2000" dirty="0" err="1">
                <a:latin typeface="Times New Roman" pitchFamily="18" charset="0"/>
                <a:cs typeface="Times New Roman" pitchFamily="18" charset="0"/>
              </a:rPr>
              <a:t>cars$speed</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[1] 15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0"/>
            <a:ext cx="8229600" cy="1143000"/>
          </a:xfrm>
        </p:spPr>
        <p:txBody>
          <a:bodyPr>
            <a:normAutofit/>
          </a:bodyPr>
          <a:lstStyle/>
          <a:p>
            <a:r>
              <a:rPr lang="en-US" b="1" dirty="0">
                <a:solidFill>
                  <a:srgbClr val="FF0000"/>
                </a:solidFill>
              </a:rPr>
              <a:t>The mode</a:t>
            </a:r>
            <a:endParaRPr lang="en-US" dirty="0">
              <a:solidFill>
                <a:srgbClr val="FF0000"/>
              </a:solidFill>
            </a:endParaRPr>
          </a:p>
        </p:txBody>
      </p:sp>
      <p:sp>
        <p:nvSpPr>
          <p:cNvPr id="3" name="Content Placeholder 2"/>
          <p:cNvSpPr>
            <a:spLocks noGrp="1"/>
          </p:cNvSpPr>
          <p:nvPr>
            <p:ph idx="1"/>
          </p:nvPr>
        </p:nvSpPr>
        <p:spPr>
          <a:xfrm>
            <a:off x="1066800" y="1143000"/>
            <a:ext cx="7924800" cy="5562600"/>
          </a:xfrm>
        </p:spPr>
        <p:txBody>
          <a:bodyPr>
            <a:noAutofit/>
          </a:bodyPr>
          <a:lstStyle/>
          <a:p>
            <a:pPr algn="just"/>
            <a:r>
              <a:rPr lang="en-US" sz="2000" dirty="0">
                <a:latin typeface="Times New Roman" pitchFamily="18" charset="0"/>
                <a:cs typeface="Times New Roman" pitchFamily="18" charset="0"/>
              </a:rPr>
              <a:t>The mode of a set of observations is the value that occurs most frequently. There’s not a standard function in R that computes the mode. However, you can create a simple frequency table to tally the number of times each value occurs.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table(</a:t>
            </a:r>
            <a:r>
              <a:rPr lang="en-US" sz="2000" dirty="0" err="1">
                <a:latin typeface="Times New Roman" pitchFamily="18" charset="0"/>
                <a:cs typeface="Times New Roman" pitchFamily="18" charset="0"/>
              </a:rPr>
              <a:t>cars$speed</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 ## 4 7 8 9 10 11 12 13 14 15 16 17 18 19 20 22 23 24 25</a:t>
            </a:r>
          </a:p>
          <a:p>
            <a:pPr algn="just"/>
            <a:r>
              <a:rPr lang="en-US" sz="2000" dirty="0">
                <a:latin typeface="Times New Roman" pitchFamily="18" charset="0"/>
                <a:cs typeface="Times New Roman" pitchFamily="18" charset="0"/>
              </a:rPr>
              <a:t> ##     2 2 1 1  3   2   4   4   4    3   2   3   4   3  5   1   1    4  1</a:t>
            </a:r>
          </a:p>
          <a:p>
            <a:pPr algn="just"/>
            <a:r>
              <a:rPr lang="en-US" sz="2000" dirty="0">
                <a:latin typeface="Times New Roman" pitchFamily="18" charset="0"/>
                <a:cs typeface="Times New Roman" pitchFamily="18" charset="0"/>
              </a:rPr>
              <a:t>Here we see that the value 20 occurs 5 times.</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You can also compute the mode using the following algorithm:</a:t>
            </a:r>
          </a:p>
          <a:p>
            <a:pPr algn="just"/>
            <a:r>
              <a:rPr lang="en-US" sz="2000" dirty="0" err="1">
                <a:latin typeface="Times New Roman" pitchFamily="18" charset="0"/>
                <a:cs typeface="Times New Roman" pitchFamily="18" charset="0"/>
              </a:rPr>
              <a:t>modeforcars</a:t>
            </a:r>
            <a:r>
              <a:rPr lang="en-US" sz="2000" dirty="0">
                <a:latin typeface="Times New Roman" pitchFamily="18" charset="0"/>
                <a:cs typeface="Times New Roman" pitchFamily="18" charset="0"/>
              </a:rPr>
              <a:t>&lt;-table(</a:t>
            </a:r>
            <a:r>
              <a:rPr lang="en-US" sz="2000" dirty="0" err="1">
                <a:latin typeface="Times New Roman" pitchFamily="18" charset="0"/>
                <a:cs typeface="Times New Roman" pitchFamily="18" charset="0"/>
              </a:rPr>
              <a:t>as.vector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cars$speed</a:t>
            </a:r>
            <a:r>
              <a:rPr lang="en-US" sz="2000" dirty="0">
                <a:latin typeface="Times New Roman" pitchFamily="18" charset="0"/>
                <a:cs typeface="Times New Roman" pitchFamily="18" charset="0"/>
              </a:rPr>
              <a:t>)) names(</a:t>
            </a:r>
            <a:r>
              <a:rPr lang="en-US" sz="2000" dirty="0" err="1">
                <a:latin typeface="Times New Roman" pitchFamily="18" charset="0"/>
                <a:cs typeface="Times New Roman" pitchFamily="18" charset="0"/>
              </a:rPr>
              <a:t>modeforcars</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modeforcars</a:t>
            </a:r>
            <a:r>
              <a:rPr lang="en-US" sz="2000" dirty="0">
                <a:latin typeface="Times New Roman" pitchFamily="18" charset="0"/>
                <a:cs typeface="Times New Roman" pitchFamily="18" charset="0"/>
              </a:rPr>
              <a:t> == max(</a:t>
            </a:r>
            <a:r>
              <a:rPr lang="en-US" sz="2000" dirty="0" err="1">
                <a:latin typeface="Times New Roman" pitchFamily="18" charset="0"/>
                <a:cs typeface="Times New Roman" pitchFamily="18" charset="0"/>
              </a:rPr>
              <a:t>modeforcars</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 [1]  “20”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737</TotalTime>
  <Words>3358</Words>
  <Application>Microsoft Office PowerPoint</Application>
  <PresentationFormat>On-screen Show (4:3)</PresentationFormat>
  <Paragraphs>261</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Helvetica Neue</vt:lpstr>
      <vt:lpstr>Times New Roman</vt:lpstr>
      <vt:lpstr>Office Theme</vt:lpstr>
      <vt:lpstr>Unit 04 Descriptive Statistics in R   Prof. Gaurav Kulkarni</vt:lpstr>
      <vt:lpstr>Descriptive Statistics of Datasets </vt:lpstr>
      <vt:lpstr>Measures of Central Tendency </vt:lpstr>
      <vt:lpstr>Arithmetic Mean</vt:lpstr>
      <vt:lpstr>Arithmetic Mean</vt:lpstr>
      <vt:lpstr>Geometric Mean</vt:lpstr>
      <vt:lpstr>Harmonic Mean</vt:lpstr>
      <vt:lpstr>The median</vt:lpstr>
      <vt:lpstr>The mode</vt:lpstr>
      <vt:lpstr>The median</vt:lpstr>
      <vt:lpstr>The median</vt:lpstr>
      <vt:lpstr>Measures of  Variability</vt:lpstr>
      <vt:lpstr>Range</vt:lpstr>
      <vt:lpstr>Interquartile range</vt:lpstr>
      <vt:lpstr>Variance</vt:lpstr>
      <vt:lpstr>Standard deviation</vt:lpstr>
      <vt:lpstr>PowerPoint Presentation</vt:lpstr>
      <vt:lpstr>PowerPoint Presentation</vt:lpstr>
      <vt:lpstr>Skew</vt:lpstr>
      <vt:lpstr>PowerPoint Presentation</vt:lpstr>
      <vt:lpstr>Skew</vt:lpstr>
      <vt:lpstr>Kurtosis</vt:lpstr>
      <vt:lpstr>Kurtosis</vt:lpstr>
      <vt:lpstr>PowerPoint Presentation</vt:lpstr>
      <vt:lpstr>Describe and Summary functions</vt:lpstr>
      <vt:lpstr>Summary a data frame</vt:lpstr>
      <vt:lpstr>Describing a data frame</vt:lpstr>
      <vt:lpstr>Describe By function</vt:lpstr>
      <vt:lpstr>Correlations</vt:lpstr>
      <vt:lpstr>Correlations</vt:lpstr>
      <vt:lpstr>Correlations</vt:lpstr>
      <vt:lpstr>Correlations</vt:lpstr>
      <vt:lpstr>Summary</vt:lpstr>
      <vt:lpstr>R Commands</vt:lpstr>
      <vt:lpstr>R Commands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04</dc:title>
  <dc:creator>Kamal</dc:creator>
  <cp:lastModifiedBy>ITM BU</cp:lastModifiedBy>
  <cp:revision>145</cp:revision>
  <dcterms:created xsi:type="dcterms:W3CDTF">2006-08-16T00:00:00Z</dcterms:created>
  <dcterms:modified xsi:type="dcterms:W3CDTF">2022-10-12T11:56:39Z</dcterms:modified>
  <cp:contentStatus/>
</cp:coreProperties>
</file>