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700" r:id="rId3"/>
  </p:sldMasterIdLst>
  <p:notesMasterIdLst>
    <p:notesMasterId r:id="rId22"/>
  </p:notesMasterIdLst>
  <p:sldIdLst>
    <p:sldId id="256" r:id="rId4"/>
    <p:sldId id="257" r:id="rId5"/>
    <p:sldId id="258" r:id="rId6"/>
    <p:sldId id="260" r:id="rId7"/>
    <p:sldId id="261" r:id="rId8"/>
    <p:sldId id="262" r:id="rId9"/>
    <p:sldId id="263" r:id="rId10"/>
    <p:sldId id="267" r:id="rId11"/>
    <p:sldId id="269" r:id="rId12"/>
    <p:sldId id="270" r:id="rId13"/>
    <p:sldId id="271" r:id="rId14"/>
    <p:sldId id="273" r:id="rId15"/>
    <p:sldId id="275" r:id="rId16"/>
    <p:sldId id="276" r:id="rId17"/>
    <p:sldId id="280" r:id="rId18"/>
    <p:sldId id="282" r:id="rId19"/>
    <p:sldId id="283" r:id="rId20"/>
    <p:sldId id="284"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5B3E21-1DFC-4CF4-855E-7D0C23B7F001}" type="datetimeFigureOut">
              <a:rPr lang="en-IN" smtClean="0"/>
              <a:t>15-11-2021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C3025C-7B03-4C4C-AAEE-68ACB690D697}" type="slidenum">
              <a:rPr lang="en-IN" smtClean="0"/>
              <a:t>‹#›</a:t>
            </a:fld>
            <a:endParaRPr lang="en-IN"/>
          </a:p>
        </p:txBody>
      </p:sp>
    </p:spTree>
    <p:extLst>
      <p:ext uri="{BB962C8B-B14F-4D97-AF65-F5344CB8AC3E}">
        <p14:creationId xmlns:p14="http://schemas.microsoft.com/office/powerpoint/2010/main" val="188783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7C3025C-7B03-4C4C-AAEE-68ACB690D697}" type="slidenum">
              <a:rPr lang="en-IN" smtClean="0"/>
              <a:t>5</a:t>
            </a:fld>
            <a:endParaRPr lang="en-IN"/>
          </a:p>
        </p:txBody>
      </p:sp>
    </p:spTree>
    <p:extLst>
      <p:ext uri="{BB962C8B-B14F-4D97-AF65-F5344CB8AC3E}">
        <p14:creationId xmlns:p14="http://schemas.microsoft.com/office/powerpoint/2010/main" val="2882743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3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3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3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3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3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3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3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4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5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823680" y="2053080"/>
            <a:ext cx="4586760" cy="53247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5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5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6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6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6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6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7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7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7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7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7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7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7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7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6"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7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823680" y="2053080"/>
            <a:ext cx="4586760" cy="53247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7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7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8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8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8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8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7"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88"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9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9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93"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5"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96"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97"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98"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99"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00"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23680" y="2053080"/>
            <a:ext cx="4586760" cy="53247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1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1"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23680" y="2053080"/>
            <a:ext cx="4586760" cy="11484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2100" b="0" strike="noStrike" spc="-1">
              <a:solidFill>
                <a:srgbClr val="000000"/>
              </a:solidFill>
              <a:latin typeface="Calibri"/>
            </a:endParaRPr>
          </a:p>
        </p:txBody>
      </p:sp>
      <p:sp>
        <p:nvSpPr>
          <p:cNvPr id="25"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21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143000" y="841680"/>
            <a:ext cx="6857640" cy="1790280"/>
          </a:xfrm>
          <a:prstGeom prst="rect">
            <a:avLst/>
          </a:prstGeom>
        </p:spPr>
        <p:txBody>
          <a:bodyPr anchor="b">
            <a:noAutofit/>
          </a:bodyPr>
          <a:lstStyle/>
          <a:p>
            <a:pPr algn="ctr">
              <a:lnSpc>
                <a:spcPct val="90000"/>
              </a:lnSpc>
            </a:pPr>
            <a:r>
              <a:rPr lang="en-US" sz="4500" b="0" strike="noStrike" spc="-1">
                <a:solidFill>
                  <a:srgbClr val="000000"/>
                </a:solidFill>
                <a:latin typeface="Calibri Light"/>
              </a:rPr>
              <a:t>Click to edit Master title style</a:t>
            </a:r>
            <a:endParaRPr lang="en-US" sz="4500" b="0" strike="noStrike" spc="-1">
              <a:solidFill>
                <a:srgbClr val="000000"/>
              </a:solidFill>
              <a:latin typeface="Calibri"/>
            </a:endParaRPr>
          </a:p>
        </p:txBody>
      </p:sp>
      <p:sp>
        <p:nvSpPr>
          <p:cNvPr id="6" name="PlaceHolder 2"/>
          <p:cNvSpPr>
            <a:spLocks noGrp="1"/>
          </p:cNvSpPr>
          <p:nvPr>
            <p:ph type="dt"/>
          </p:nvPr>
        </p:nvSpPr>
        <p:spPr>
          <a:xfrm>
            <a:off x="628560" y="4767120"/>
            <a:ext cx="2057040" cy="273600"/>
          </a:xfrm>
          <a:prstGeom prst="rect">
            <a:avLst/>
          </a:prstGeom>
        </p:spPr>
        <p:txBody>
          <a:bodyPr anchor="ctr">
            <a:noAutofit/>
          </a:bodyPr>
          <a:lstStyle/>
          <a:p>
            <a:pPr>
              <a:lnSpc>
                <a:spcPct val="100000"/>
              </a:lnSpc>
            </a:pPr>
            <a:endParaRPr lang="en-IN" sz="900" b="0" strike="noStrike" spc="-1">
              <a:latin typeface="Times New Roman"/>
            </a:endParaRPr>
          </a:p>
        </p:txBody>
      </p:sp>
      <p:sp>
        <p:nvSpPr>
          <p:cNvPr id="2" name="PlaceHolder 3"/>
          <p:cNvSpPr>
            <a:spLocks noGrp="1"/>
          </p:cNvSpPr>
          <p:nvPr>
            <p:ph type="ftr"/>
          </p:nvPr>
        </p:nvSpPr>
        <p:spPr>
          <a:xfrm>
            <a:off x="3029040" y="4767120"/>
            <a:ext cx="3085920" cy="273600"/>
          </a:xfrm>
          <a:prstGeom prst="rect">
            <a:avLst/>
          </a:prstGeom>
        </p:spPr>
        <p:txBody>
          <a:bodyPr anchor="ctr">
            <a:noAutofit/>
          </a:bodyPr>
          <a:lstStyle/>
          <a:p>
            <a:endParaRPr lang="en-IN" sz="2400" b="0" strike="noStrike" spc="-1">
              <a:latin typeface="Times New Roman"/>
            </a:endParaRPr>
          </a:p>
        </p:txBody>
      </p:sp>
      <p:sp>
        <p:nvSpPr>
          <p:cNvPr id="3" name="PlaceHolder 4"/>
          <p:cNvSpPr>
            <a:spLocks noGrp="1"/>
          </p:cNvSpPr>
          <p:nvPr>
            <p:ph type="sldNum"/>
          </p:nvPr>
        </p:nvSpPr>
        <p:spPr>
          <a:xfrm>
            <a:off x="6458040" y="4767120"/>
            <a:ext cx="2057040" cy="273600"/>
          </a:xfrm>
          <a:prstGeom prst="rect">
            <a:avLst/>
          </a:prstGeom>
        </p:spPr>
        <p:txBody>
          <a:bodyPr anchor="ctr">
            <a:noAutofit/>
          </a:bodyPr>
          <a:lstStyle/>
          <a:p>
            <a:pPr algn="r">
              <a:lnSpc>
                <a:spcPct val="100000"/>
              </a:lnSpc>
              <a:tabLst>
                <a:tab pos="0" algn="l"/>
              </a:tabLst>
            </a:pPr>
            <a:fld id="{5165D2E9-AD08-4A82-968C-513987A2F207}" type="slidenum">
              <a:rPr lang="en-GB" sz="900" b="0" strike="noStrike" spc="-1">
                <a:solidFill>
                  <a:srgbClr val="8B8B8B"/>
                </a:solidFill>
                <a:latin typeface="Calibri"/>
              </a:rPr>
              <a:pPr algn="r">
                <a:lnSpc>
                  <a:spcPct val="100000"/>
                </a:lnSpc>
                <a:tabLst>
                  <a:tab pos="0" algn="l"/>
                </a:tabLst>
              </a:pPr>
              <a:t>‹#›</a:t>
            </a:fld>
            <a:endParaRPr lang="en-IN" sz="900" b="0" strike="noStrike" spc="-1">
              <a:latin typeface="Times New Roman"/>
            </a:endParaRPr>
          </a:p>
        </p:txBody>
      </p:sp>
      <p:sp>
        <p:nvSpPr>
          <p:cNvPr id="4" name="PlaceHolder 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1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5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35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35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297440" y="393840"/>
            <a:ext cx="7038720" cy="913680"/>
          </a:xfrm>
          <a:prstGeom prst="rect">
            <a:avLst/>
          </a:prstGeom>
        </p:spPr>
        <p:txBody>
          <a:bodyPr tIns="91440" bIns="91440">
            <a:noAutofit/>
          </a:bodyPr>
          <a:lstStyle/>
          <a:p>
            <a:r>
              <a:rPr lang="en-US" sz="2400" b="0" strike="noStrike" spc="-1">
                <a:solidFill>
                  <a:srgbClr val="000000"/>
                </a:solidFill>
                <a:latin typeface="Calibri"/>
              </a:rPr>
              <a:t>Click to edit the title text format</a:t>
            </a:r>
          </a:p>
        </p:txBody>
      </p:sp>
      <p:sp>
        <p:nvSpPr>
          <p:cNvPr id="42" name="PlaceHolder 2"/>
          <p:cNvSpPr>
            <a:spLocks noGrp="1"/>
          </p:cNvSpPr>
          <p:nvPr>
            <p:ph type="body"/>
          </p:nvPr>
        </p:nvSpPr>
        <p:spPr>
          <a:xfrm>
            <a:off x="1297440" y="1567440"/>
            <a:ext cx="7038720" cy="291096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21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1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1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1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1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1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100" b="0" strike="noStrike" spc="-1">
                <a:solidFill>
                  <a:srgbClr val="000000"/>
                </a:solidFill>
                <a:latin typeface="Calibri"/>
              </a:rPr>
              <a:t>Seventh Outline Level</a:t>
            </a:r>
          </a:p>
        </p:txBody>
      </p:sp>
      <p:sp>
        <p:nvSpPr>
          <p:cNvPr id="43" name="PlaceHolder 3"/>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AC01CAEF-3994-491D-9602-212A400B2A16}" type="slidenum">
              <a:rPr lang="en-GB" sz="1000" b="0" strike="noStrike" spc="-1">
                <a:solidFill>
                  <a:srgbClr val="FFFFFF"/>
                </a:solidFill>
                <a:latin typeface="Lato"/>
                <a:ea typeface="Lato"/>
              </a:rPr>
              <a:pPr algn="r">
                <a:lnSpc>
                  <a:spcPct val="100000"/>
                </a:lnSpc>
                <a:tabLst>
                  <a:tab pos="0" algn="l"/>
                </a:tabLst>
              </a:p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 name="PlaceHolder 1"/>
          <p:cNvSpPr>
            <a:spLocks noGrp="1"/>
          </p:cNvSpPr>
          <p:nvPr>
            <p:ph type="title"/>
          </p:nvPr>
        </p:nvSpPr>
        <p:spPr>
          <a:xfrm>
            <a:off x="823680" y="2053080"/>
            <a:ext cx="4586760" cy="1148400"/>
          </a:xfrm>
          <a:prstGeom prst="rect">
            <a:avLst/>
          </a:prstGeom>
        </p:spPr>
        <p:txBody>
          <a:bodyPr tIns="91440" bIns="91440" anchor="ctr">
            <a:noAutofit/>
          </a:bodyPr>
          <a:lstStyle/>
          <a:p>
            <a:r>
              <a:rPr lang="en-US" sz="3300" b="0" strike="noStrike" spc="-1">
                <a:solidFill>
                  <a:srgbClr val="000000"/>
                </a:solidFill>
                <a:latin typeface="Calibri"/>
              </a:rPr>
              <a:t>Click to edit the title text format</a:t>
            </a:r>
          </a:p>
        </p:txBody>
      </p:sp>
      <p:sp>
        <p:nvSpPr>
          <p:cNvPr id="163" name="PlaceHolder 2"/>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8CFFB493-246D-416B-8B51-F26F336862CA}" type="slidenum">
              <a:rPr lang="en-GB" sz="1000" b="0" strike="noStrike" spc="-1">
                <a:solidFill>
                  <a:srgbClr val="FFFFFF"/>
                </a:solidFill>
                <a:latin typeface="Lato"/>
                <a:ea typeface="Lato"/>
              </a:rPr>
              <a:pPr algn="r">
                <a:lnSpc>
                  <a:spcPct val="100000"/>
                </a:lnSpc>
                <a:tabLst>
                  <a:tab pos="0" algn="l"/>
                </a:tabLst>
              </a:pPr>
              <a:t>‹#›</a:t>
            </a:fld>
            <a:endParaRPr lang="en-IN" sz="1000" b="0" strike="noStrike" spc="-1">
              <a:latin typeface="Times New Roman"/>
            </a:endParaRPr>
          </a:p>
        </p:txBody>
      </p:sp>
      <p:sp>
        <p:nvSpPr>
          <p:cNvPr id="164"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1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5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35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35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hdr="0" ftr="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1547664" y="267494"/>
            <a:ext cx="5606640" cy="1143000"/>
          </a:xfrm>
          <a:prstGeom prst="rect">
            <a:avLst/>
          </a:prstGeom>
          <a:noFill/>
          <a:ln>
            <a:noFill/>
          </a:ln>
        </p:spPr>
        <p:txBody>
          <a:bodyPr tIns="91440" bIns="91440">
            <a:noAutofit/>
          </a:bodyPr>
          <a:lstStyle/>
          <a:p>
            <a:pPr algn="ctr">
              <a:lnSpc>
                <a:spcPct val="90000"/>
              </a:lnSpc>
            </a:pPr>
            <a:r>
              <a:rPr lang="en-US" sz="3200" b="0" strike="noStrike" spc="-1" dirty="0" smtClean="0">
                <a:solidFill>
                  <a:srgbClr val="000000"/>
                </a:solidFill>
                <a:latin typeface="Calibri Light"/>
              </a:rPr>
              <a:t>Data Visualization</a:t>
            </a:r>
            <a:r>
              <a:rPr dirty="0"/>
              <a:t/>
            </a:r>
            <a:br>
              <a:rPr dirty="0"/>
            </a:br>
            <a:r>
              <a:rPr dirty="0"/>
              <a:t/>
            </a:r>
            <a:br>
              <a:rPr dirty="0"/>
            </a:br>
            <a:endParaRPr lang="en-US" sz="3200" b="0" strike="noStrike" spc="-1" dirty="0">
              <a:solidFill>
                <a:srgbClr val="000000"/>
              </a:solidFill>
              <a:latin typeface="Calib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987574"/>
            <a:ext cx="3809524" cy="38095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09468571"/>
              </p:ext>
            </p:extLst>
          </p:nvPr>
        </p:nvGraphicFramePr>
        <p:xfrm>
          <a:off x="1403648" y="411510"/>
          <a:ext cx="7128792" cy="4032446"/>
        </p:xfrm>
        <a:graphic>
          <a:graphicData uri="http://schemas.openxmlformats.org/drawingml/2006/table">
            <a:tbl>
              <a:tblPr firstRow="1" firstCol="1" bandRow="1">
                <a:tableStyleId>{5C22544A-7EE6-4342-B048-85BDC9FD1C3A}</a:tableStyleId>
              </a:tblPr>
              <a:tblGrid>
                <a:gridCol w="2376264"/>
                <a:gridCol w="2376264"/>
                <a:gridCol w="2376264"/>
              </a:tblGrid>
              <a:tr h="405529">
                <a:tc>
                  <a:txBody>
                    <a:bodyPr/>
                    <a:lstStyle/>
                    <a:p>
                      <a:pPr>
                        <a:lnSpc>
                          <a:spcPct val="115000"/>
                        </a:lnSpc>
                        <a:spcAft>
                          <a:spcPts val="1020"/>
                        </a:spcAft>
                      </a:pPr>
                      <a:r>
                        <a:rPr lang="en-IN" sz="1100" dirty="0">
                          <a:effectLst/>
                        </a:rPr>
                        <a:t>Package</a:t>
                      </a:r>
                      <a:endParaRPr lang="en-IN" sz="1000" dirty="0">
                        <a:effectLst/>
                        <a:latin typeface="Calibri"/>
                        <a:ea typeface="Calibri"/>
                        <a:cs typeface="Times New Roman"/>
                      </a:endParaRPr>
                    </a:p>
                  </a:txBody>
                  <a:tcPr marL="111689" marR="111689" marT="51549" marB="51549" anchor="ctr"/>
                </a:tc>
                <a:tc>
                  <a:txBody>
                    <a:bodyPr/>
                    <a:lstStyle/>
                    <a:p>
                      <a:pPr>
                        <a:lnSpc>
                          <a:spcPct val="115000"/>
                        </a:lnSpc>
                        <a:spcAft>
                          <a:spcPts val="1020"/>
                        </a:spcAft>
                      </a:pPr>
                      <a:r>
                        <a:rPr lang="en-IN" sz="1100">
                          <a:effectLst/>
                        </a:rPr>
                        <a:t>Function</a:t>
                      </a:r>
                      <a:endParaRPr lang="en-IN" sz="1000">
                        <a:effectLst/>
                        <a:latin typeface="Calibri"/>
                        <a:ea typeface="Calibri"/>
                        <a:cs typeface="Times New Roman"/>
                      </a:endParaRPr>
                    </a:p>
                  </a:txBody>
                  <a:tcPr marL="111689" marR="111689" marT="51549" marB="51549" anchor="ctr"/>
                </a:tc>
                <a:tc>
                  <a:txBody>
                    <a:bodyPr/>
                    <a:lstStyle/>
                    <a:p>
                      <a:pPr>
                        <a:lnSpc>
                          <a:spcPct val="115000"/>
                        </a:lnSpc>
                        <a:spcAft>
                          <a:spcPts val="1020"/>
                        </a:spcAft>
                      </a:pPr>
                      <a:r>
                        <a:rPr lang="en-IN" sz="1100">
                          <a:effectLst/>
                        </a:rPr>
                        <a:t>Use</a:t>
                      </a:r>
                      <a:endParaRPr lang="en-IN" sz="1000">
                        <a:effectLst/>
                        <a:latin typeface="Calibri"/>
                        <a:ea typeface="Calibri"/>
                        <a:cs typeface="Times New Roman"/>
                      </a:endParaRPr>
                    </a:p>
                  </a:txBody>
                  <a:tcPr marL="111689" marR="111689" marT="51549" marB="51549" anchor="ctr"/>
                </a:tc>
              </a:tr>
              <a:tr h="405529">
                <a:tc>
                  <a:txBody>
                    <a:bodyPr/>
                    <a:lstStyle/>
                    <a:p>
                      <a:pPr>
                        <a:lnSpc>
                          <a:spcPct val="115000"/>
                        </a:lnSpc>
                        <a:spcAft>
                          <a:spcPts val="1020"/>
                        </a:spcAft>
                      </a:pPr>
                      <a:r>
                        <a:rPr lang="en-IN" sz="1100">
                          <a:effectLst/>
                        </a:rPr>
                        <a:t>dplyr</a:t>
                      </a:r>
                      <a:endParaRPr lang="en-IN" sz="1000">
                        <a:effectLst/>
                        <a:latin typeface="Calibri"/>
                        <a:ea typeface="Calibri"/>
                        <a:cs typeface="Times New Roman"/>
                      </a:endParaRPr>
                    </a:p>
                  </a:txBody>
                  <a:tcPr marL="111689" marR="111689" marT="51549" marB="51549" anchor="ctr"/>
                </a:tc>
                <a:tc>
                  <a:txBody>
                    <a:bodyPr/>
                    <a:lstStyle/>
                    <a:p>
                      <a:pPr>
                        <a:lnSpc>
                          <a:spcPct val="115000"/>
                        </a:lnSpc>
                        <a:spcAft>
                          <a:spcPts val="1020"/>
                        </a:spcAft>
                      </a:pPr>
                      <a:r>
                        <a:rPr lang="en-IN" sz="1100">
                          <a:effectLst/>
                        </a:rPr>
                        <a:t>select</a:t>
                      </a:r>
                      <a:endParaRPr lang="en-IN" sz="1000">
                        <a:effectLst/>
                        <a:latin typeface="Calibri"/>
                        <a:ea typeface="Calibri"/>
                        <a:cs typeface="Times New Roman"/>
                      </a:endParaRPr>
                    </a:p>
                  </a:txBody>
                  <a:tcPr marL="111689" marR="111689" marT="51549" marB="51549" anchor="ctr"/>
                </a:tc>
                <a:tc>
                  <a:txBody>
                    <a:bodyPr/>
                    <a:lstStyle/>
                    <a:p>
                      <a:pPr>
                        <a:lnSpc>
                          <a:spcPct val="115000"/>
                        </a:lnSpc>
                        <a:spcAft>
                          <a:spcPts val="1020"/>
                        </a:spcAft>
                      </a:pPr>
                      <a:r>
                        <a:rPr lang="en-IN" sz="1100">
                          <a:effectLst/>
                        </a:rPr>
                        <a:t>select variables/columns</a:t>
                      </a:r>
                      <a:endParaRPr lang="en-IN" sz="1000">
                        <a:effectLst/>
                        <a:latin typeface="Calibri"/>
                        <a:ea typeface="Calibri"/>
                        <a:cs typeface="Times New Roman"/>
                      </a:endParaRPr>
                    </a:p>
                  </a:txBody>
                  <a:tcPr marL="111689" marR="111689" marT="51549" marB="51549" anchor="ctr"/>
                </a:tc>
              </a:tr>
              <a:tr h="405529">
                <a:tc>
                  <a:txBody>
                    <a:bodyPr/>
                    <a:lstStyle/>
                    <a:p>
                      <a:pPr>
                        <a:lnSpc>
                          <a:spcPct val="115000"/>
                        </a:lnSpc>
                        <a:spcAft>
                          <a:spcPts val="1020"/>
                        </a:spcAft>
                      </a:pPr>
                      <a:r>
                        <a:rPr lang="en-IN" sz="1100">
                          <a:effectLst/>
                        </a:rPr>
                        <a:t>dplyr</a:t>
                      </a:r>
                      <a:endParaRPr lang="en-IN" sz="1000">
                        <a:effectLst/>
                        <a:latin typeface="Calibri"/>
                        <a:ea typeface="Calibri"/>
                        <a:cs typeface="Times New Roman"/>
                      </a:endParaRPr>
                    </a:p>
                  </a:txBody>
                  <a:tcPr marL="111689" marR="111689" marT="51549" marB="51549" anchor="ctr"/>
                </a:tc>
                <a:tc>
                  <a:txBody>
                    <a:bodyPr/>
                    <a:lstStyle/>
                    <a:p>
                      <a:pPr>
                        <a:lnSpc>
                          <a:spcPct val="115000"/>
                        </a:lnSpc>
                        <a:spcAft>
                          <a:spcPts val="1020"/>
                        </a:spcAft>
                      </a:pPr>
                      <a:r>
                        <a:rPr lang="en-IN" sz="1100">
                          <a:effectLst/>
                        </a:rPr>
                        <a:t>filter</a:t>
                      </a:r>
                      <a:endParaRPr lang="en-IN" sz="1000">
                        <a:effectLst/>
                        <a:latin typeface="Calibri"/>
                        <a:ea typeface="Calibri"/>
                        <a:cs typeface="Times New Roman"/>
                      </a:endParaRPr>
                    </a:p>
                  </a:txBody>
                  <a:tcPr marL="111689" marR="111689" marT="51549" marB="51549" anchor="ctr"/>
                </a:tc>
                <a:tc>
                  <a:txBody>
                    <a:bodyPr/>
                    <a:lstStyle/>
                    <a:p>
                      <a:pPr>
                        <a:lnSpc>
                          <a:spcPct val="115000"/>
                        </a:lnSpc>
                        <a:spcAft>
                          <a:spcPts val="1020"/>
                        </a:spcAft>
                      </a:pPr>
                      <a:r>
                        <a:rPr lang="en-IN" sz="1100">
                          <a:effectLst/>
                        </a:rPr>
                        <a:t>select observations/rows</a:t>
                      </a:r>
                      <a:endParaRPr lang="en-IN" sz="1000">
                        <a:effectLst/>
                        <a:latin typeface="Calibri"/>
                        <a:ea typeface="Calibri"/>
                        <a:cs typeface="Times New Roman"/>
                      </a:endParaRPr>
                    </a:p>
                  </a:txBody>
                  <a:tcPr marL="111689" marR="111689" marT="51549" marB="51549" anchor="ctr"/>
                </a:tc>
              </a:tr>
              <a:tr h="405529">
                <a:tc>
                  <a:txBody>
                    <a:bodyPr/>
                    <a:lstStyle/>
                    <a:p>
                      <a:pPr>
                        <a:lnSpc>
                          <a:spcPct val="115000"/>
                        </a:lnSpc>
                        <a:spcAft>
                          <a:spcPts val="1020"/>
                        </a:spcAft>
                      </a:pPr>
                      <a:r>
                        <a:rPr lang="en-IN" sz="1100">
                          <a:effectLst/>
                        </a:rPr>
                        <a:t>dplyr</a:t>
                      </a:r>
                      <a:endParaRPr lang="en-IN" sz="1000">
                        <a:effectLst/>
                        <a:latin typeface="Calibri"/>
                        <a:ea typeface="Calibri"/>
                        <a:cs typeface="Times New Roman"/>
                      </a:endParaRPr>
                    </a:p>
                  </a:txBody>
                  <a:tcPr marL="111689" marR="111689" marT="51549" marB="51549" anchor="ctr"/>
                </a:tc>
                <a:tc>
                  <a:txBody>
                    <a:bodyPr/>
                    <a:lstStyle/>
                    <a:p>
                      <a:pPr>
                        <a:lnSpc>
                          <a:spcPct val="115000"/>
                        </a:lnSpc>
                        <a:spcAft>
                          <a:spcPts val="1020"/>
                        </a:spcAft>
                      </a:pPr>
                      <a:r>
                        <a:rPr lang="en-IN" sz="1100" dirty="0">
                          <a:effectLst/>
                        </a:rPr>
                        <a:t>mutate</a:t>
                      </a:r>
                      <a:endParaRPr lang="en-IN" sz="1000" dirty="0">
                        <a:effectLst/>
                        <a:latin typeface="Calibri"/>
                        <a:ea typeface="Calibri"/>
                        <a:cs typeface="Times New Roman"/>
                      </a:endParaRPr>
                    </a:p>
                  </a:txBody>
                  <a:tcPr marL="111689" marR="111689" marT="51549" marB="51549" anchor="ctr"/>
                </a:tc>
                <a:tc>
                  <a:txBody>
                    <a:bodyPr/>
                    <a:lstStyle/>
                    <a:p>
                      <a:pPr>
                        <a:lnSpc>
                          <a:spcPct val="115000"/>
                        </a:lnSpc>
                        <a:spcAft>
                          <a:spcPts val="1020"/>
                        </a:spcAft>
                      </a:pPr>
                      <a:r>
                        <a:rPr lang="en-IN" sz="1100">
                          <a:effectLst/>
                        </a:rPr>
                        <a:t>transform or recode variables</a:t>
                      </a:r>
                      <a:endParaRPr lang="en-IN" sz="1000">
                        <a:effectLst/>
                        <a:latin typeface="Calibri"/>
                        <a:ea typeface="Calibri"/>
                        <a:cs typeface="Times New Roman"/>
                      </a:endParaRPr>
                    </a:p>
                  </a:txBody>
                  <a:tcPr marL="111689" marR="111689" marT="51549" marB="51549" anchor="ctr"/>
                </a:tc>
              </a:tr>
              <a:tr h="405529">
                <a:tc>
                  <a:txBody>
                    <a:bodyPr/>
                    <a:lstStyle/>
                    <a:p>
                      <a:pPr>
                        <a:lnSpc>
                          <a:spcPct val="115000"/>
                        </a:lnSpc>
                        <a:spcAft>
                          <a:spcPts val="1020"/>
                        </a:spcAft>
                      </a:pPr>
                      <a:r>
                        <a:rPr lang="en-IN" sz="1100">
                          <a:effectLst/>
                        </a:rPr>
                        <a:t>dplyr</a:t>
                      </a:r>
                      <a:endParaRPr lang="en-IN" sz="1000">
                        <a:effectLst/>
                        <a:latin typeface="Calibri"/>
                        <a:ea typeface="Calibri"/>
                        <a:cs typeface="Times New Roman"/>
                      </a:endParaRPr>
                    </a:p>
                  </a:txBody>
                  <a:tcPr marL="111689" marR="111689" marT="51549" marB="51549" anchor="ctr"/>
                </a:tc>
                <a:tc>
                  <a:txBody>
                    <a:bodyPr/>
                    <a:lstStyle/>
                    <a:p>
                      <a:pPr>
                        <a:lnSpc>
                          <a:spcPct val="115000"/>
                        </a:lnSpc>
                        <a:spcAft>
                          <a:spcPts val="1020"/>
                        </a:spcAft>
                      </a:pPr>
                      <a:r>
                        <a:rPr lang="en-IN" sz="1100">
                          <a:effectLst/>
                        </a:rPr>
                        <a:t>summarize</a:t>
                      </a:r>
                      <a:endParaRPr lang="en-IN" sz="1000">
                        <a:effectLst/>
                        <a:latin typeface="Calibri"/>
                        <a:ea typeface="Calibri"/>
                        <a:cs typeface="Times New Roman"/>
                      </a:endParaRPr>
                    </a:p>
                  </a:txBody>
                  <a:tcPr marL="111689" marR="111689" marT="51549" marB="51549" anchor="ctr"/>
                </a:tc>
                <a:tc>
                  <a:txBody>
                    <a:bodyPr/>
                    <a:lstStyle/>
                    <a:p>
                      <a:pPr>
                        <a:lnSpc>
                          <a:spcPct val="115000"/>
                        </a:lnSpc>
                        <a:spcAft>
                          <a:spcPts val="1020"/>
                        </a:spcAft>
                      </a:pPr>
                      <a:r>
                        <a:rPr lang="en-IN" sz="1100">
                          <a:effectLst/>
                        </a:rPr>
                        <a:t>summarize data</a:t>
                      </a:r>
                      <a:endParaRPr lang="en-IN" sz="1000">
                        <a:effectLst/>
                        <a:latin typeface="Calibri"/>
                        <a:ea typeface="Calibri"/>
                        <a:cs typeface="Times New Roman"/>
                      </a:endParaRPr>
                    </a:p>
                  </a:txBody>
                  <a:tcPr marL="111689" marR="111689" marT="51549" marB="51549" anchor="ctr"/>
                </a:tc>
              </a:tr>
              <a:tr h="668267">
                <a:tc>
                  <a:txBody>
                    <a:bodyPr/>
                    <a:lstStyle/>
                    <a:p>
                      <a:pPr>
                        <a:lnSpc>
                          <a:spcPct val="115000"/>
                        </a:lnSpc>
                        <a:spcAft>
                          <a:spcPts val="1020"/>
                        </a:spcAft>
                      </a:pPr>
                      <a:r>
                        <a:rPr lang="en-IN" sz="1100">
                          <a:effectLst/>
                        </a:rPr>
                        <a:t>dplyr</a:t>
                      </a:r>
                      <a:endParaRPr lang="en-IN" sz="1000">
                        <a:effectLst/>
                        <a:latin typeface="Calibri"/>
                        <a:ea typeface="Calibri"/>
                        <a:cs typeface="Times New Roman"/>
                      </a:endParaRPr>
                    </a:p>
                  </a:txBody>
                  <a:tcPr marL="111689" marR="111689" marT="51549" marB="51549" anchor="ctr"/>
                </a:tc>
                <a:tc>
                  <a:txBody>
                    <a:bodyPr/>
                    <a:lstStyle/>
                    <a:p>
                      <a:pPr>
                        <a:lnSpc>
                          <a:spcPct val="115000"/>
                        </a:lnSpc>
                        <a:spcAft>
                          <a:spcPts val="1020"/>
                        </a:spcAft>
                      </a:pPr>
                      <a:r>
                        <a:rPr lang="en-IN" sz="1100">
                          <a:effectLst/>
                        </a:rPr>
                        <a:t>group_by</a:t>
                      </a:r>
                      <a:endParaRPr lang="en-IN" sz="1000">
                        <a:effectLst/>
                        <a:latin typeface="Calibri"/>
                        <a:ea typeface="Calibri"/>
                        <a:cs typeface="Times New Roman"/>
                      </a:endParaRPr>
                    </a:p>
                  </a:txBody>
                  <a:tcPr marL="111689" marR="111689" marT="51549" marB="51549" anchor="ctr"/>
                </a:tc>
                <a:tc>
                  <a:txBody>
                    <a:bodyPr/>
                    <a:lstStyle/>
                    <a:p>
                      <a:pPr>
                        <a:lnSpc>
                          <a:spcPct val="115000"/>
                        </a:lnSpc>
                        <a:spcAft>
                          <a:spcPts val="1020"/>
                        </a:spcAft>
                      </a:pPr>
                      <a:r>
                        <a:rPr lang="en-IN" sz="1100">
                          <a:effectLst/>
                        </a:rPr>
                        <a:t>identify subgroups for further processing</a:t>
                      </a:r>
                      <a:endParaRPr lang="en-IN" sz="1000">
                        <a:effectLst/>
                        <a:latin typeface="Calibri"/>
                        <a:ea typeface="Calibri"/>
                        <a:cs typeface="Times New Roman"/>
                      </a:endParaRPr>
                    </a:p>
                  </a:txBody>
                  <a:tcPr marL="111689" marR="111689" marT="51549" marB="51549" anchor="ctr"/>
                </a:tc>
              </a:tr>
              <a:tr h="668267">
                <a:tc>
                  <a:txBody>
                    <a:bodyPr/>
                    <a:lstStyle/>
                    <a:p>
                      <a:pPr>
                        <a:lnSpc>
                          <a:spcPct val="115000"/>
                        </a:lnSpc>
                        <a:spcAft>
                          <a:spcPts val="1020"/>
                        </a:spcAft>
                      </a:pPr>
                      <a:r>
                        <a:rPr lang="en-IN" sz="1100">
                          <a:effectLst/>
                        </a:rPr>
                        <a:t>tidyr</a:t>
                      </a:r>
                      <a:endParaRPr lang="en-IN" sz="1000">
                        <a:effectLst/>
                        <a:latin typeface="Calibri"/>
                        <a:ea typeface="Calibri"/>
                        <a:cs typeface="Times New Roman"/>
                      </a:endParaRPr>
                    </a:p>
                  </a:txBody>
                  <a:tcPr marL="111689" marR="111689" marT="51549" marB="51549" anchor="ctr"/>
                </a:tc>
                <a:tc>
                  <a:txBody>
                    <a:bodyPr/>
                    <a:lstStyle/>
                    <a:p>
                      <a:pPr>
                        <a:lnSpc>
                          <a:spcPct val="115000"/>
                        </a:lnSpc>
                        <a:spcAft>
                          <a:spcPts val="1020"/>
                        </a:spcAft>
                      </a:pPr>
                      <a:r>
                        <a:rPr lang="en-IN" sz="1100">
                          <a:effectLst/>
                        </a:rPr>
                        <a:t>gather</a:t>
                      </a:r>
                      <a:endParaRPr lang="en-IN" sz="1000">
                        <a:effectLst/>
                        <a:latin typeface="Calibri"/>
                        <a:ea typeface="Calibri"/>
                        <a:cs typeface="Times New Roman"/>
                      </a:endParaRPr>
                    </a:p>
                  </a:txBody>
                  <a:tcPr marL="111689" marR="111689" marT="51549" marB="51549" anchor="ctr"/>
                </a:tc>
                <a:tc>
                  <a:txBody>
                    <a:bodyPr/>
                    <a:lstStyle/>
                    <a:p>
                      <a:pPr>
                        <a:lnSpc>
                          <a:spcPct val="115000"/>
                        </a:lnSpc>
                        <a:spcAft>
                          <a:spcPts val="1020"/>
                        </a:spcAft>
                      </a:pPr>
                      <a:r>
                        <a:rPr lang="en-IN" sz="1100">
                          <a:effectLst/>
                        </a:rPr>
                        <a:t>convert wide format dataset to long format</a:t>
                      </a:r>
                      <a:endParaRPr lang="en-IN" sz="1000">
                        <a:effectLst/>
                        <a:latin typeface="Calibri"/>
                        <a:ea typeface="Calibri"/>
                        <a:cs typeface="Times New Roman"/>
                      </a:endParaRPr>
                    </a:p>
                  </a:txBody>
                  <a:tcPr marL="111689" marR="111689" marT="51549" marB="51549" anchor="ctr"/>
                </a:tc>
              </a:tr>
              <a:tr h="668267">
                <a:tc>
                  <a:txBody>
                    <a:bodyPr/>
                    <a:lstStyle/>
                    <a:p>
                      <a:pPr>
                        <a:lnSpc>
                          <a:spcPct val="115000"/>
                        </a:lnSpc>
                        <a:spcAft>
                          <a:spcPts val="1020"/>
                        </a:spcAft>
                      </a:pPr>
                      <a:r>
                        <a:rPr lang="en-IN" sz="1100">
                          <a:effectLst/>
                        </a:rPr>
                        <a:t>tidyr</a:t>
                      </a:r>
                      <a:endParaRPr lang="en-IN" sz="1000">
                        <a:effectLst/>
                        <a:latin typeface="Calibri"/>
                        <a:ea typeface="Calibri"/>
                        <a:cs typeface="Times New Roman"/>
                      </a:endParaRPr>
                    </a:p>
                  </a:txBody>
                  <a:tcPr marL="111689" marR="111689" marT="51549" marB="51549" anchor="ctr"/>
                </a:tc>
                <a:tc>
                  <a:txBody>
                    <a:bodyPr/>
                    <a:lstStyle/>
                    <a:p>
                      <a:pPr>
                        <a:lnSpc>
                          <a:spcPct val="115000"/>
                        </a:lnSpc>
                        <a:spcAft>
                          <a:spcPts val="1020"/>
                        </a:spcAft>
                      </a:pPr>
                      <a:r>
                        <a:rPr lang="en-IN" sz="1100">
                          <a:effectLst/>
                        </a:rPr>
                        <a:t>spread</a:t>
                      </a:r>
                      <a:endParaRPr lang="en-IN" sz="1000">
                        <a:effectLst/>
                        <a:latin typeface="Calibri"/>
                        <a:ea typeface="Calibri"/>
                        <a:cs typeface="Times New Roman"/>
                      </a:endParaRPr>
                    </a:p>
                  </a:txBody>
                  <a:tcPr marL="111689" marR="111689" marT="51549" marB="51549" anchor="ctr"/>
                </a:tc>
                <a:tc>
                  <a:txBody>
                    <a:bodyPr/>
                    <a:lstStyle/>
                    <a:p>
                      <a:pPr>
                        <a:lnSpc>
                          <a:spcPct val="115000"/>
                        </a:lnSpc>
                        <a:spcAft>
                          <a:spcPts val="1020"/>
                        </a:spcAft>
                      </a:pPr>
                      <a:r>
                        <a:rPr lang="en-IN" sz="1100" dirty="0">
                          <a:effectLst/>
                        </a:rPr>
                        <a:t>convert long format dataset to wide format</a:t>
                      </a:r>
                      <a:endParaRPr lang="en-IN" sz="1000" dirty="0">
                        <a:effectLst/>
                        <a:latin typeface="Calibri"/>
                        <a:ea typeface="Calibri"/>
                        <a:cs typeface="Times New Roman"/>
                      </a:endParaRPr>
                    </a:p>
                  </a:txBody>
                  <a:tcPr marL="111689" marR="111689" marT="51549" marB="51549" anchor="ct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932400" y="805320"/>
            <a:ext cx="7985520" cy="3954960"/>
          </a:xfrm>
          <a:prstGeom prst="rect">
            <a:avLst/>
          </a:prstGeom>
          <a:noFill/>
          <a:ln>
            <a:noFill/>
          </a:ln>
        </p:spPr>
        <p:txBody>
          <a:bodyPr tIns="91440" bIns="91440">
            <a:noAutofit/>
          </a:bodyPr>
          <a:lstStyle/>
          <a:p>
            <a:pPr marL="457200" indent="-310680" algn="just">
              <a:lnSpc>
                <a:spcPct val="115000"/>
              </a:lnSpc>
              <a:buClr>
                <a:srgbClr val="000000"/>
              </a:buClr>
              <a:buFont typeface="Arial"/>
              <a:buChar char="●"/>
            </a:pPr>
            <a:r>
              <a:rPr lang="en-IN" dirty="0"/>
              <a:t>Examples in this section will use the </a:t>
            </a:r>
            <a:r>
              <a:rPr lang="en-IN" dirty="0" err="1" smtClean="0"/>
              <a:t>starwars</a:t>
            </a:r>
            <a:r>
              <a:rPr lang="en-IN" dirty="0"/>
              <a:t> dataset from the </a:t>
            </a:r>
            <a:r>
              <a:rPr lang="en-IN" dirty="0" err="1"/>
              <a:t>dplyr</a:t>
            </a:r>
            <a:r>
              <a:rPr lang="en-IN" dirty="0"/>
              <a:t> package. The dataset provides descriptions of 87 characters from the </a:t>
            </a:r>
            <a:r>
              <a:rPr lang="en-IN" dirty="0" err="1"/>
              <a:t>Starwars</a:t>
            </a:r>
            <a:r>
              <a:rPr lang="en-IN" dirty="0"/>
              <a:t> universe on 13 variables.</a:t>
            </a:r>
            <a:endParaRPr lang="en-US" spc="-1" dirty="0">
              <a:solidFill>
                <a:srgbClr val="000000"/>
              </a:solidFill>
              <a:latin typeface="Calibri"/>
            </a:endParaRPr>
          </a:p>
        </p:txBody>
      </p:sp>
      <p:sp>
        <p:nvSpPr>
          <p:cNvPr id="234" name="CustomShape 2"/>
          <p:cNvSpPr/>
          <p:nvPr/>
        </p:nvSpPr>
        <p:spPr>
          <a:xfrm>
            <a:off x="954360" y="182880"/>
            <a:ext cx="8201160" cy="5414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lnSpc>
                <a:spcPct val="100000"/>
              </a:lnSpc>
            </a:pPr>
            <a:endParaRPr lang="en-IN"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1"/>
          <p:cNvSpPr txBox="1"/>
          <p:nvPr/>
        </p:nvSpPr>
        <p:spPr>
          <a:xfrm>
            <a:off x="1178640" y="13680"/>
            <a:ext cx="7038720" cy="541440"/>
          </a:xfrm>
          <a:prstGeom prst="rect">
            <a:avLst/>
          </a:prstGeom>
          <a:noFill/>
          <a:ln>
            <a:noFill/>
          </a:ln>
        </p:spPr>
        <p:txBody>
          <a:bodyPr tIns="91440" bIns="91440">
            <a:noAutofit/>
          </a:bodyPr>
          <a:lstStyle/>
          <a:p>
            <a:r>
              <a:rPr lang="en-IN" sz="2400" dirty="0"/>
              <a:t>1.2.1 Selecting variables</a:t>
            </a:r>
            <a:endParaRPr lang="en-IN" sz="2400" dirty="0"/>
          </a:p>
        </p:txBody>
      </p:sp>
      <p:sp>
        <p:nvSpPr>
          <p:cNvPr id="237" name="TextShape 2"/>
          <p:cNvSpPr txBox="1"/>
          <p:nvPr/>
        </p:nvSpPr>
        <p:spPr>
          <a:xfrm>
            <a:off x="1083600" y="439920"/>
            <a:ext cx="7668000" cy="4559040"/>
          </a:xfrm>
          <a:prstGeom prst="rect">
            <a:avLst/>
          </a:prstGeom>
          <a:noFill/>
          <a:ln>
            <a:noFill/>
          </a:ln>
        </p:spPr>
        <p:txBody>
          <a:bodyPr tIns="91440" bIns="91440">
            <a:noAutofit/>
          </a:bodyPr>
          <a:lstStyle/>
          <a:p>
            <a:r>
              <a:rPr lang="en-IN" sz="2000" dirty="0"/>
              <a:t>The select function allows you to limit your dataset to specified variables (columns).</a:t>
            </a:r>
          </a:p>
          <a:p>
            <a:r>
              <a:rPr lang="en-IN" sz="2000" b="1" dirty="0"/>
              <a:t>library</a:t>
            </a:r>
            <a:r>
              <a:rPr lang="en-IN" sz="2000" dirty="0"/>
              <a:t>(</a:t>
            </a:r>
            <a:r>
              <a:rPr lang="en-IN" sz="2000" dirty="0" err="1"/>
              <a:t>dplyr</a:t>
            </a:r>
            <a:r>
              <a:rPr lang="en-IN" sz="2000" dirty="0"/>
              <a:t>)</a:t>
            </a:r>
          </a:p>
          <a:p>
            <a:r>
              <a:rPr lang="en-IN" sz="2000" dirty="0"/>
              <a:t> </a:t>
            </a:r>
          </a:p>
          <a:p>
            <a:r>
              <a:rPr lang="en-IN" sz="2000" i="1" dirty="0"/>
              <a:t># keep the variables name, height, and gender</a:t>
            </a:r>
            <a:endParaRPr lang="en-IN" sz="2000" dirty="0"/>
          </a:p>
          <a:p>
            <a:r>
              <a:rPr lang="en-IN" sz="2000" dirty="0" err="1"/>
              <a:t>newdata</a:t>
            </a:r>
            <a:r>
              <a:rPr lang="en-IN" sz="2000" dirty="0"/>
              <a:t> &lt;- </a:t>
            </a:r>
            <a:r>
              <a:rPr lang="en-IN" sz="2000" b="1" dirty="0"/>
              <a:t>select</a:t>
            </a:r>
            <a:r>
              <a:rPr lang="en-IN" sz="2000" dirty="0"/>
              <a:t>(</a:t>
            </a:r>
            <a:r>
              <a:rPr lang="en-IN" sz="2000" dirty="0" err="1"/>
              <a:t>starwars</a:t>
            </a:r>
            <a:r>
              <a:rPr lang="en-IN" sz="2000" dirty="0"/>
              <a:t>, name, height, gender)</a:t>
            </a:r>
          </a:p>
          <a:p>
            <a:r>
              <a:rPr lang="en-IN" sz="2000" dirty="0"/>
              <a:t> </a:t>
            </a:r>
          </a:p>
          <a:p>
            <a:r>
              <a:rPr lang="en-IN" sz="2000" i="1" dirty="0"/>
              <a:t># keep the variables name and all variables </a:t>
            </a:r>
            <a:endParaRPr lang="en-IN" sz="2000" dirty="0"/>
          </a:p>
          <a:p>
            <a:r>
              <a:rPr lang="en-IN" sz="2000" i="1" dirty="0"/>
              <a:t># between mass and species inclusive</a:t>
            </a:r>
            <a:endParaRPr lang="en-IN" sz="2000" dirty="0"/>
          </a:p>
          <a:p>
            <a:r>
              <a:rPr lang="en-IN" sz="2000" dirty="0" err="1"/>
              <a:t>newdata</a:t>
            </a:r>
            <a:r>
              <a:rPr lang="en-IN" sz="2000" dirty="0"/>
              <a:t> &lt;- </a:t>
            </a:r>
            <a:r>
              <a:rPr lang="en-IN" sz="2000" b="1" dirty="0"/>
              <a:t>select</a:t>
            </a:r>
            <a:r>
              <a:rPr lang="en-IN" sz="2000" dirty="0"/>
              <a:t>(</a:t>
            </a:r>
            <a:r>
              <a:rPr lang="en-IN" sz="2000" dirty="0" err="1"/>
              <a:t>starwars</a:t>
            </a:r>
            <a:r>
              <a:rPr lang="en-IN" sz="2000" dirty="0"/>
              <a:t>, name, </a:t>
            </a:r>
            <a:r>
              <a:rPr lang="en-IN" sz="2000" dirty="0" err="1"/>
              <a:t>mass:species</a:t>
            </a:r>
            <a:r>
              <a:rPr lang="en-IN" sz="2000" dirty="0"/>
              <a:t>)</a:t>
            </a:r>
          </a:p>
          <a:p>
            <a:r>
              <a:rPr lang="en-IN" sz="2000" dirty="0"/>
              <a:t> </a:t>
            </a:r>
          </a:p>
          <a:p>
            <a:r>
              <a:rPr lang="en-IN" sz="2000" i="1" dirty="0"/>
              <a:t># keep all variables except </a:t>
            </a:r>
            <a:r>
              <a:rPr lang="en-IN" sz="2000" i="1" dirty="0" err="1"/>
              <a:t>birth_year</a:t>
            </a:r>
            <a:r>
              <a:rPr lang="en-IN" sz="2000" i="1" dirty="0"/>
              <a:t> and gender</a:t>
            </a:r>
            <a:endParaRPr lang="en-IN" sz="2000" dirty="0"/>
          </a:p>
          <a:p>
            <a:r>
              <a:rPr lang="en-IN" sz="2000" dirty="0" err="1"/>
              <a:t>newdata</a:t>
            </a:r>
            <a:r>
              <a:rPr lang="en-IN" sz="2000" dirty="0"/>
              <a:t> &lt;- </a:t>
            </a:r>
            <a:r>
              <a:rPr lang="en-IN" sz="2000" b="1" dirty="0"/>
              <a:t>select</a:t>
            </a:r>
            <a:r>
              <a:rPr lang="en-IN" sz="2000" dirty="0"/>
              <a:t>(</a:t>
            </a:r>
            <a:r>
              <a:rPr lang="en-IN" sz="2000" dirty="0" err="1"/>
              <a:t>starwars</a:t>
            </a:r>
            <a:r>
              <a:rPr lang="en-IN" sz="2000" dirty="0"/>
              <a:t>, -</a:t>
            </a:r>
            <a:r>
              <a:rPr lang="en-IN" sz="2000" dirty="0" err="1"/>
              <a:t>birth_year</a:t>
            </a:r>
            <a:r>
              <a:rPr lang="en-IN" sz="2000" dirty="0"/>
              <a:t>, -gender)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1178640" y="251280"/>
            <a:ext cx="7786800" cy="541440"/>
          </a:xfrm>
          <a:prstGeom prst="rect">
            <a:avLst/>
          </a:prstGeom>
          <a:noFill/>
          <a:ln>
            <a:noFill/>
          </a:ln>
        </p:spPr>
        <p:txBody>
          <a:bodyPr tIns="91440" bIns="91440">
            <a:noAutofit/>
          </a:bodyPr>
          <a:lstStyle/>
          <a:p>
            <a:r>
              <a:rPr lang="en-IN" sz="2400" dirty="0"/>
              <a:t>1.2.2 Selecting observations</a:t>
            </a:r>
          </a:p>
        </p:txBody>
      </p:sp>
      <p:sp>
        <p:nvSpPr>
          <p:cNvPr id="240" name="TextShape 2"/>
          <p:cNvSpPr txBox="1"/>
          <p:nvPr/>
        </p:nvSpPr>
        <p:spPr>
          <a:xfrm>
            <a:off x="1008000" y="966960"/>
            <a:ext cx="8016840" cy="3954960"/>
          </a:xfrm>
          <a:prstGeom prst="rect">
            <a:avLst/>
          </a:prstGeom>
          <a:noFill/>
          <a:ln>
            <a:noFill/>
          </a:ln>
        </p:spPr>
        <p:txBody>
          <a:bodyPr tIns="91440" bIns="91440">
            <a:noAutofit/>
          </a:bodyPr>
          <a:lstStyle/>
          <a:p>
            <a:r>
              <a:rPr lang="en-IN" sz="2000" dirty="0"/>
              <a:t>The filter function allows you to limit your dataset to observations (rows) meeting a specific criteria. Multiple criteria can be combined with the &amp; (AND) and | (OR) symbols.</a:t>
            </a:r>
          </a:p>
          <a:p>
            <a:r>
              <a:rPr lang="en-IN" sz="2000" b="1" dirty="0"/>
              <a:t>library</a:t>
            </a:r>
            <a:r>
              <a:rPr lang="en-IN" sz="2000" dirty="0"/>
              <a:t>(</a:t>
            </a:r>
            <a:r>
              <a:rPr lang="en-IN" sz="2000" dirty="0" err="1"/>
              <a:t>dplyr</a:t>
            </a:r>
            <a:r>
              <a:rPr lang="en-IN" sz="2000" dirty="0"/>
              <a:t>)</a:t>
            </a:r>
          </a:p>
          <a:p>
            <a:r>
              <a:rPr lang="en-IN" sz="2000" dirty="0"/>
              <a:t> </a:t>
            </a:r>
          </a:p>
          <a:p>
            <a:r>
              <a:rPr lang="en-IN" sz="2000" i="1" dirty="0"/>
              <a:t># select females</a:t>
            </a:r>
            <a:endParaRPr lang="en-IN" sz="2000" dirty="0"/>
          </a:p>
          <a:p>
            <a:r>
              <a:rPr lang="en-IN" sz="2000" dirty="0" err="1"/>
              <a:t>newdata</a:t>
            </a:r>
            <a:r>
              <a:rPr lang="en-IN" sz="2000" dirty="0"/>
              <a:t> &lt;- </a:t>
            </a:r>
            <a:r>
              <a:rPr lang="en-IN" sz="2000" b="1" dirty="0"/>
              <a:t>filter</a:t>
            </a:r>
            <a:r>
              <a:rPr lang="en-IN" sz="2000" dirty="0"/>
              <a:t>(</a:t>
            </a:r>
            <a:r>
              <a:rPr lang="en-IN" sz="2000" dirty="0" err="1"/>
              <a:t>starwars</a:t>
            </a:r>
            <a:r>
              <a:rPr lang="en-IN" sz="2000" dirty="0"/>
              <a:t>, </a:t>
            </a:r>
          </a:p>
          <a:p>
            <a:r>
              <a:rPr lang="en-IN" sz="2000" dirty="0"/>
              <a:t>                  gender == "female")</a:t>
            </a:r>
          </a:p>
          <a:p>
            <a:r>
              <a:rPr lang="en-IN" sz="20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extShape 2"/>
          <p:cNvSpPr txBox="1"/>
          <p:nvPr/>
        </p:nvSpPr>
        <p:spPr>
          <a:xfrm>
            <a:off x="467544" y="339502"/>
            <a:ext cx="8676456" cy="4608512"/>
          </a:xfrm>
          <a:prstGeom prst="rect">
            <a:avLst/>
          </a:prstGeom>
          <a:noFill/>
          <a:ln>
            <a:noFill/>
          </a:ln>
        </p:spPr>
        <p:txBody>
          <a:bodyPr tIns="91440" bIns="91440">
            <a:noAutofit/>
          </a:bodyPr>
          <a:lstStyle/>
          <a:p>
            <a:r>
              <a:rPr lang="en-IN" sz="2000" i="1" dirty="0" smtClean="0"/>
              <a:t># </a:t>
            </a:r>
            <a:r>
              <a:rPr lang="en-IN" sz="2000" i="1" dirty="0"/>
              <a:t>select females that are from </a:t>
            </a:r>
            <a:r>
              <a:rPr lang="en-IN" sz="2000" i="1" dirty="0" err="1"/>
              <a:t>Alderaan</a:t>
            </a:r>
            <a:endParaRPr lang="en-IN" sz="2000" dirty="0"/>
          </a:p>
          <a:p>
            <a:r>
              <a:rPr lang="en-IN" sz="2000" dirty="0" err="1"/>
              <a:t>newdata</a:t>
            </a:r>
            <a:r>
              <a:rPr lang="en-IN" sz="2000" dirty="0"/>
              <a:t> &lt;- </a:t>
            </a:r>
            <a:r>
              <a:rPr lang="en-IN" sz="2000" b="1" dirty="0" smtClean="0"/>
              <a:t>filter</a:t>
            </a:r>
            <a:r>
              <a:rPr lang="en-IN" sz="2000" dirty="0" smtClean="0"/>
              <a:t>(</a:t>
            </a:r>
            <a:r>
              <a:rPr lang="en-IN" sz="2000" dirty="0" err="1" smtClean="0"/>
              <a:t>starwars,gender</a:t>
            </a:r>
            <a:r>
              <a:rPr lang="en-IN" sz="2000" dirty="0" smtClean="0"/>
              <a:t> </a:t>
            </a:r>
            <a:r>
              <a:rPr lang="en-IN" sz="2000" dirty="0"/>
              <a:t>== "female" &amp; </a:t>
            </a:r>
            <a:r>
              <a:rPr lang="en-IN" sz="2000" dirty="0" err="1" smtClean="0"/>
              <a:t>homeworld</a:t>
            </a:r>
            <a:r>
              <a:rPr lang="en-IN" sz="2000" dirty="0" smtClean="0"/>
              <a:t> </a:t>
            </a:r>
            <a:r>
              <a:rPr lang="en-IN" sz="2000" dirty="0"/>
              <a:t>== "</a:t>
            </a:r>
            <a:r>
              <a:rPr lang="en-IN" sz="2000" dirty="0" err="1"/>
              <a:t>Alderaan</a:t>
            </a:r>
            <a:r>
              <a:rPr lang="en-IN" sz="2000" dirty="0"/>
              <a:t>")</a:t>
            </a:r>
          </a:p>
          <a:p>
            <a:r>
              <a:rPr lang="en-IN" sz="2000" dirty="0"/>
              <a:t> </a:t>
            </a:r>
          </a:p>
          <a:p>
            <a:r>
              <a:rPr lang="en-IN" sz="2000" i="1" dirty="0"/>
              <a:t># select individuals that are from </a:t>
            </a:r>
            <a:endParaRPr lang="en-IN" sz="2000" dirty="0"/>
          </a:p>
          <a:p>
            <a:r>
              <a:rPr lang="en-IN" sz="2000" i="1" dirty="0"/>
              <a:t># </a:t>
            </a:r>
            <a:r>
              <a:rPr lang="en-IN" sz="2000" i="1" dirty="0" err="1"/>
              <a:t>Alderaan</a:t>
            </a:r>
            <a:r>
              <a:rPr lang="en-IN" sz="2000" i="1" dirty="0"/>
              <a:t>, </a:t>
            </a:r>
            <a:r>
              <a:rPr lang="en-IN" sz="2000" i="1" dirty="0" err="1"/>
              <a:t>Coruscant</a:t>
            </a:r>
            <a:r>
              <a:rPr lang="en-IN" sz="2000" i="1" dirty="0"/>
              <a:t>, or </a:t>
            </a:r>
            <a:r>
              <a:rPr lang="en-IN" sz="2000" i="1" dirty="0" err="1"/>
              <a:t>Endor</a:t>
            </a:r>
            <a:endParaRPr lang="en-IN" sz="2000" dirty="0"/>
          </a:p>
          <a:p>
            <a:r>
              <a:rPr lang="en-IN" sz="2000" dirty="0" err="1"/>
              <a:t>newdata</a:t>
            </a:r>
            <a:r>
              <a:rPr lang="en-IN" sz="2000" dirty="0"/>
              <a:t> &lt;- </a:t>
            </a:r>
            <a:r>
              <a:rPr lang="en-IN" sz="2000" b="1" dirty="0" smtClean="0"/>
              <a:t>filter</a:t>
            </a:r>
            <a:r>
              <a:rPr lang="en-IN" sz="2000" dirty="0" smtClean="0"/>
              <a:t>(</a:t>
            </a:r>
            <a:r>
              <a:rPr lang="en-IN" sz="2000" dirty="0" err="1" smtClean="0"/>
              <a:t>starwars,homeworld</a:t>
            </a:r>
            <a:r>
              <a:rPr lang="en-IN" sz="2000" dirty="0" smtClean="0"/>
              <a:t> </a:t>
            </a:r>
            <a:r>
              <a:rPr lang="en-IN" sz="2000" dirty="0"/>
              <a:t>== "</a:t>
            </a:r>
            <a:r>
              <a:rPr lang="en-IN" sz="2000" dirty="0" err="1"/>
              <a:t>Alderaan</a:t>
            </a:r>
            <a:r>
              <a:rPr lang="en-IN" sz="2000" dirty="0"/>
              <a:t>" | </a:t>
            </a:r>
          </a:p>
          <a:p>
            <a:r>
              <a:rPr lang="en-IN" sz="2000" dirty="0"/>
              <a:t>                  </a:t>
            </a:r>
            <a:r>
              <a:rPr lang="en-IN" sz="2000" dirty="0" err="1"/>
              <a:t>homeworld</a:t>
            </a:r>
            <a:r>
              <a:rPr lang="en-IN" sz="2000" dirty="0"/>
              <a:t> == "</a:t>
            </a:r>
            <a:r>
              <a:rPr lang="en-IN" sz="2000" dirty="0" err="1"/>
              <a:t>Coruscant</a:t>
            </a:r>
            <a:r>
              <a:rPr lang="en-IN" sz="2000" dirty="0"/>
              <a:t>" | </a:t>
            </a:r>
          </a:p>
          <a:p>
            <a:r>
              <a:rPr lang="en-IN" sz="2000" dirty="0"/>
              <a:t>                  </a:t>
            </a:r>
            <a:r>
              <a:rPr lang="en-IN" sz="2000" dirty="0" err="1"/>
              <a:t>homeworld</a:t>
            </a:r>
            <a:r>
              <a:rPr lang="en-IN" sz="2000" dirty="0"/>
              <a:t> == "</a:t>
            </a:r>
            <a:r>
              <a:rPr lang="en-IN" sz="2000" dirty="0" err="1"/>
              <a:t>Endor</a:t>
            </a:r>
            <a:r>
              <a:rPr lang="en-IN" sz="2000" dirty="0"/>
              <a:t>")</a:t>
            </a:r>
          </a:p>
          <a:p>
            <a:r>
              <a:rPr lang="en-IN" sz="2000" dirty="0"/>
              <a:t> </a:t>
            </a:r>
          </a:p>
          <a:p>
            <a:r>
              <a:rPr lang="en-IN" sz="2000" i="1" dirty="0"/>
              <a:t># this can be written more succinctly as</a:t>
            </a:r>
            <a:endParaRPr lang="en-IN" sz="2000" dirty="0"/>
          </a:p>
          <a:p>
            <a:r>
              <a:rPr lang="en-IN" sz="2000" dirty="0" err="1"/>
              <a:t>newdata</a:t>
            </a:r>
            <a:r>
              <a:rPr lang="en-IN" sz="2000" dirty="0"/>
              <a:t> &lt;- </a:t>
            </a:r>
            <a:r>
              <a:rPr lang="en-IN" sz="2000" b="1" dirty="0"/>
              <a:t>filter</a:t>
            </a:r>
            <a:r>
              <a:rPr lang="en-IN" sz="2000" dirty="0"/>
              <a:t>(</a:t>
            </a:r>
            <a:r>
              <a:rPr lang="en-IN" sz="2000" dirty="0" err="1"/>
              <a:t>starwars</a:t>
            </a:r>
            <a:r>
              <a:rPr lang="en-IN" sz="2000" dirty="0"/>
              <a:t>, </a:t>
            </a:r>
          </a:p>
          <a:p>
            <a:r>
              <a:rPr lang="en-IN" sz="2000" dirty="0"/>
              <a:t>                  </a:t>
            </a:r>
            <a:r>
              <a:rPr lang="en-IN" sz="2000" dirty="0" err="1"/>
              <a:t>homeworld</a:t>
            </a:r>
            <a:r>
              <a:rPr lang="en-IN" sz="2000" dirty="0"/>
              <a:t> %in% </a:t>
            </a:r>
            <a:r>
              <a:rPr lang="en-IN" sz="2000" b="1" dirty="0"/>
              <a:t>c</a:t>
            </a:r>
            <a:r>
              <a:rPr lang="en-IN" sz="2000" dirty="0"/>
              <a:t>("</a:t>
            </a:r>
            <a:r>
              <a:rPr lang="en-IN" sz="2000" dirty="0" err="1"/>
              <a:t>Alderaan</a:t>
            </a:r>
            <a:r>
              <a:rPr lang="en-IN" sz="2000" dirty="0"/>
              <a:t>", "</a:t>
            </a:r>
            <a:r>
              <a:rPr lang="en-IN" sz="2000" dirty="0" err="1"/>
              <a:t>Coruscant</a:t>
            </a:r>
            <a:r>
              <a:rPr lang="en-IN" sz="2000" dirty="0"/>
              <a:t>", "</a:t>
            </a:r>
            <a:r>
              <a:rPr lang="en-IN" sz="2000" dirty="0" err="1"/>
              <a:t>Endor</a:t>
            </a:r>
            <a:r>
              <a:rPr lang="en-IN" sz="2000" dirty="0"/>
              <a:t>"))</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extShape 1"/>
          <p:cNvSpPr txBox="1"/>
          <p:nvPr/>
        </p:nvSpPr>
        <p:spPr>
          <a:xfrm>
            <a:off x="1013040" y="193680"/>
            <a:ext cx="7846200" cy="542160"/>
          </a:xfrm>
          <a:prstGeom prst="rect">
            <a:avLst/>
          </a:prstGeom>
          <a:noFill/>
          <a:ln>
            <a:noFill/>
          </a:ln>
        </p:spPr>
        <p:txBody>
          <a:bodyPr tIns="91440" bIns="91440">
            <a:noAutofit/>
          </a:bodyPr>
          <a:lstStyle/>
          <a:p>
            <a:r>
              <a:rPr lang="en-IN" dirty="0"/>
              <a:t>1.2.3 Creating/Recoding variables</a:t>
            </a:r>
          </a:p>
        </p:txBody>
      </p:sp>
      <p:sp>
        <p:nvSpPr>
          <p:cNvPr id="2" name="Rectangle 1"/>
          <p:cNvSpPr/>
          <p:nvPr/>
        </p:nvSpPr>
        <p:spPr>
          <a:xfrm>
            <a:off x="827584" y="915567"/>
            <a:ext cx="7704856" cy="2585323"/>
          </a:xfrm>
          <a:prstGeom prst="rect">
            <a:avLst/>
          </a:prstGeom>
        </p:spPr>
        <p:txBody>
          <a:bodyPr wrap="square">
            <a:spAutoFit/>
          </a:bodyPr>
          <a:lstStyle/>
          <a:p>
            <a:r>
              <a:rPr lang="en-IN" dirty="0"/>
              <a:t>The mutate function allows you to create new variables or transform existing ones.</a:t>
            </a:r>
          </a:p>
          <a:p>
            <a:r>
              <a:rPr lang="en-IN" b="1" dirty="0"/>
              <a:t>library</a:t>
            </a:r>
            <a:r>
              <a:rPr lang="en-IN" dirty="0"/>
              <a:t>(</a:t>
            </a:r>
            <a:r>
              <a:rPr lang="en-IN" dirty="0" err="1"/>
              <a:t>dplyr</a:t>
            </a:r>
            <a:r>
              <a:rPr lang="en-IN" dirty="0"/>
              <a:t>)</a:t>
            </a:r>
          </a:p>
          <a:p>
            <a:r>
              <a:rPr lang="en-IN" dirty="0"/>
              <a:t> </a:t>
            </a:r>
          </a:p>
          <a:p>
            <a:r>
              <a:rPr lang="en-IN" i="1" dirty="0"/>
              <a:t># convert height in </a:t>
            </a:r>
            <a:r>
              <a:rPr lang="en-IN" i="1" dirty="0" err="1"/>
              <a:t>centimeters</a:t>
            </a:r>
            <a:r>
              <a:rPr lang="en-IN" i="1" dirty="0"/>
              <a:t> to inches, </a:t>
            </a:r>
            <a:endParaRPr lang="en-IN" dirty="0"/>
          </a:p>
          <a:p>
            <a:r>
              <a:rPr lang="en-IN" i="1" dirty="0"/>
              <a:t># and mass in kilograms to pounds</a:t>
            </a:r>
            <a:endParaRPr lang="en-IN" dirty="0"/>
          </a:p>
          <a:p>
            <a:r>
              <a:rPr lang="en-IN" dirty="0" err="1"/>
              <a:t>newdata</a:t>
            </a:r>
            <a:r>
              <a:rPr lang="en-IN" dirty="0"/>
              <a:t> &lt;- </a:t>
            </a:r>
            <a:r>
              <a:rPr lang="en-IN" b="1" dirty="0"/>
              <a:t>mutate</a:t>
            </a:r>
            <a:r>
              <a:rPr lang="en-IN" dirty="0"/>
              <a:t>(</a:t>
            </a:r>
            <a:r>
              <a:rPr lang="en-IN" dirty="0" err="1"/>
              <a:t>starwars</a:t>
            </a:r>
            <a:r>
              <a:rPr lang="en-IN" dirty="0"/>
              <a:t>, </a:t>
            </a:r>
          </a:p>
          <a:p>
            <a:r>
              <a:rPr lang="en-IN" dirty="0"/>
              <a:t>                  height = height * 0.394,</a:t>
            </a:r>
          </a:p>
          <a:p>
            <a:r>
              <a:rPr lang="en-IN" dirty="0"/>
              <a:t>                  mass   = mass   * 2.205)</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TextShape 1"/>
          <p:cNvSpPr txBox="1"/>
          <p:nvPr/>
        </p:nvSpPr>
        <p:spPr>
          <a:xfrm>
            <a:off x="838800" y="321480"/>
            <a:ext cx="7915320" cy="4619880"/>
          </a:xfrm>
          <a:prstGeom prst="rect">
            <a:avLst/>
          </a:prstGeom>
          <a:noFill/>
          <a:ln>
            <a:noFill/>
          </a:ln>
        </p:spPr>
        <p:txBody>
          <a:bodyPr tIns="91440" bIns="91440">
            <a:noAutofit/>
          </a:bodyPr>
          <a:lstStyle/>
          <a:p>
            <a:r>
              <a:rPr lang="en-IN" sz="2000" dirty="0"/>
              <a:t>The </a:t>
            </a:r>
            <a:r>
              <a:rPr lang="en-IN" sz="2000" dirty="0" err="1"/>
              <a:t>ifelse</a:t>
            </a:r>
            <a:r>
              <a:rPr lang="en-IN" sz="2000" dirty="0"/>
              <a:t> function (part of base R) can be used for recoding data. The format is </a:t>
            </a:r>
            <a:r>
              <a:rPr lang="en-IN" sz="2000" dirty="0" err="1"/>
              <a:t>ifelse</a:t>
            </a:r>
            <a:r>
              <a:rPr lang="en-IN" sz="2000" dirty="0"/>
              <a:t>(test, return if TRUE, return if FALSE).</a:t>
            </a:r>
          </a:p>
          <a:p>
            <a:r>
              <a:rPr lang="en-IN" sz="2000" b="1" dirty="0"/>
              <a:t>library</a:t>
            </a:r>
            <a:r>
              <a:rPr lang="en-IN" sz="2000" dirty="0"/>
              <a:t>(</a:t>
            </a:r>
            <a:r>
              <a:rPr lang="en-IN" sz="2000" dirty="0" err="1"/>
              <a:t>dplyr</a:t>
            </a:r>
            <a:r>
              <a:rPr lang="en-IN" sz="2000" dirty="0"/>
              <a:t>)</a:t>
            </a:r>
          </a:p>
          <a:p>
            <a:r>
              <a:rPr lang="en-IN" sz="2000" dirty="0"/>
              <a:t> </a:t>
            </a:r>
          </a:p>
          <a:p>
            <a:pPr algn="just"/>
            <a:r>
              <a:rPr lang="en-IN" sz="2000" i="1" dirty="0"/>
              <a:t># if height is greater than 180 </a:t>
            </a:r>
            <a:endParaRPr lang="en-IN" sz="2000" dirty="0"/>
          </a:p>
          <a:p>
            <a:pPr algn="just"/>
            <a:r>
              <a:rPr lang="en-IN" sz="2000" i="1" dirty="0"/>
              <a:t># then </a:t>
            </a:r>
            <a:r>
              <a:rPr lang="en-IN" sz="2000" i="1" dirty="0" err="1"/>
              <a:t>heightcat</a:t>
            </a:r>
            <a:r>
              <a:rPr lang="en-IN" sz="2000" i="1" dirty="0"/>
              <a:t> = "tall", </a:t>
            </a:r>
            <a:endParaRPr lang="en-IN" sz="2000" dirty="0"/>
          </a:p>
          <a:p>
            <a:pPr algn="just"/>
            <a:r>
              <a:rPr lang="en-IN" sz="2000" i="1" dirty="0"/>
              <a:t># otherwise </a:t>
            </a:r>
            <a:r>
              <a:rPr lang="en-IN" sz="2000" i="1" dirty="0" err="1"/>
              <a:t>heightcat</a:t>
            </a:r>
            <a:r>
              <a:rPr lang="en-IN" sz="2000" i="1" dirty="0"/>
              <a:t> = "short"</a:t>
            </a:r>
            <a:endParaRPr lang="en-IN" sz="2000" dirty="0"/>
          </a:p>
          <a:p>
            <a:pPr algn="just"/>
            <a:r>
              <a:rPr lang="en-IN" sz="2000" dirty="0"/>
              <a:t> </a:t>
            </a:r>
            <a:r>
              <a:rPr lang="en-IN" sz="2000" dirty="0" err="1" smtClean="0"/>
              <a:t>newdata</a:t>
            </a:r>
            <a:r>
              <a:rPr lang="en-IN" sz="2000" dirty="0" smtClean="0"/>
              <a:t> </a:t>
            </a:r>
            <a:r>
              <a:rPr lang="en-IN" sz="2000" dirty="0"/>
              <a:t>&lt;- </a:t>
            </a:r>
            <a:r>
              <a:rPr lang="en-IN" sz="2000" b="1" dirty="0"/>
              <a:t>mutate</a:t>
            </a:r>
            <a:r>
              <a:rPr lang="en-IN" sz="2000" dirty="0"/>
              <a:t>(</a:t>
            </a:r>
            <a:r>
              <a:rPr lang="en-IN" sz="2000" dirty="0" err="1"/>
              <a:t>starwars</a:t>
            </a:r>
            <a:r>
              <a:rPr lang="en-IN" sz="2000" dirty="0"/>
              <a:t>, </a:t>
            </a:r>
          </a:p>
          <a:p>
            <a:pPr algn="just"/>
            <a:r>
              <a:rPr lang="en-IN" sz="2000" dirty="0"/>
              <a:t>                  </a:t>
            </a:r>
            <a:r>
              <a:rPr lang="en-IN" sz="2000" dirty="0" err="1"/>
              <a:t>heightcat</a:t>
            </a:r>
            <a:r>
              <a:rPr lang="en-IN" sz="2000" dirty="0"/>
              <a:t> = </a:t>
            </a:r>
            <a:r>
              <a:rPr lang="en-IN" sz="2000" b="1" dirty="0" err="1"/>
              <a:t>ifelse</a:t>
            </a:r>
            <a:r>
              <a:rPr lang="en-IN" sz="2000" dirty="0"/>
              <a:t>(height &gt; 180, </a:t>
            </a:r>
            <a:r>
              <a:rPr lang="en-IN" sz="2000" dirty="0" smtClean="0"/>
              <a:t>"</a:t>
            </a:r>
            <a:r>
              <a:rPr lang="en-IN" sz="2000" dirty="0"/>
              <a:t>tall", </a:t>
            </a:r>
            <a:r>
              <a:rPr lang="en-IN" sz="2000" dirty="0" smtClean="0"/>
              <a:t>"</a:t>
            </a:r>
            <a:r>
              <a:rPr lang="en-IN" sz="2000" dirty="0"/>
              <a:t>short</a:t>
            </a:r>
            <a:r>
              <a:rPr lang="en-IN" sz="2000" dirty="0" smtClean="0"/>
              <a:t>") "</a:t>
            </a:r>
            <a:r>
              <a:rPr lang="en-IN" sz="2000" dirty="0"/>
              <a:t>other")</a:t>
            </a:r>
          </a:p>
          <a:p>
            <a:pPr algn="just"/>
            <a:r>
              <a:rPr lang="en-IN" sz="20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1166760" y="263160"/>
            <a:ext cx="7038720" cy="913680"/>
          </a:xfrm>
          <a:prstGeom prst="rect">
            <a:avLst/>
          </a:prstGeom>
          <a:noFill/>
          <a:ln>
            <a:noFill/>
          </a:ln>
        </p:spPr>
        <p:txBody>
          <a:bodyPr tIns="91440" bIns="91440">
            <a:noAutofit/>
          </a:bodyPr>
          <a:lstStyle/>
          <a:p>
            <a:r>
              <a:rPr lang="en-IN" sz="2400" dirty="0"/>
              <a:t>1.2.4 Summarizing data</a:t>
            </a:r>
          </a:p>
        </p:txBody>
      </p:sp>
      <p:sp>
        <p:nvSpPr>
          <p:cNvPr id="253" name="TextShape 2"/>
          <p:cNvSpPr txBox="1"/>
          <p:nvPr/>
        </p:nvSpPr>
        <p:spPr>
          <a:xfrm>
            <a:off x="961200" y="879840"/>
            <a:ext cx="8051760" cy="4037760"/>
          </a:xfrm>
          <a:prstGeom prst="rect">
            <a:avLst/>
          </a:prstGeom>
          <a:noFill/>
          <a:ln>
            <a:noFill/>
          </a:ln>
        </p:spPr>
        <p:txBody>
          <a:bodyPr tIns="91440" bIns="91440">
            <a:noAutofit/>
          </a:bodyPr>
          <a:lstStyle/>
          <a:p>
            <a:pPr marL="457200" indent="-310680">
              <a:lnSpc>
                <a:spcPct val="150000"/>
              </a:lnSpc>
              <a:buClr>
                <a:srgbClr val="000000"/>
              </a:buClr>
              <a:buFont typeface="Arial"/>
              <a:buChar char="●"/>
            </a:pPr>
            <a:r>
              <a:rPr lang="en-US" sz="1600" dirty="0"/>
              <a:t>The </a:t>
            </a:r>
            <a:r>
              <a:rPr lang="en-US" sz="1600" dirty="0"/>
              <a:t>summarize</a:t>
            </a:r>
            <a:r>
              <a:rPr lang="en-US" sz="1600" dirty="0"/>
              <a:t> function can be used to reduce multiple values down to a single value (such as a mean). It is often used in conjunction with the </a:t>
            </a:r>
            <a:r>
              <a:rPr lang="en-US" sz="1600" dirty="0" err="1"/>
              <a:t>by_group</a:t>
            </a:r>
            <a:r>
              <a:rPr lang="en-US" sz="1600" dirty="0"/>
              <a:t> function, to calculate statistics by group. In the code below, the </a:t>
            </a:r>
            <a:r>
              <a:rPr lang="en-US" sz="1600" dirty="0"/>
              <a:t>na.rm=TRUE</a:t>
            </a:r>
            <a:r>
              <a:rPr lang="en-US" sz="1600" dirty="0"/>
              <a:t> option is used to drop missing values before calculating the means</a:t>
            </a:r>
            <a:r>
              <a:rPr lang="en-US" sz="1600" dirty="0" smtClean="0"/>
              <a:t>.</a:t>
            </a:r>
          </a:p>
          <a:p>
            <a:endParaRPr lang="en-IN" sz="1600" b="1" dirty="0" smtClean="0"/>
          </a:p>
          <a:p>
            <a:r>
              <a:rPr lang="en-IN" sz="1600" b="1" dirty="0" smtClean="0"/>
              <a:t>library</a:t>
            </a:r>
            <a:r>
              <a:rPr lang="en-IN" sz="1600" dirty="0" smtClean="0"/>
              <a:t>(</a:t>
            </a:r>
            <a:r>
              <a:rPr lang="en-IN" sz="1600" dirty="0" err="1" smtClean="0"/>
              <a:t>dplyr</a:t>
            </a:r>
            <a:r>
              <a:rPr lang="en-IN" sz="1600" dirty="0" smtClean="0"/>
              <a:t>)</a:t>
            </a:r>
          </a:p>
          <a:p>
            <a:r>
              <a:rPr lang="en-IN" sz="1600" dirty="0" smtClean="0"/>
              <a:t> </a:t>
            </a:r>
            <a:r>
              <a:rPr lang="en-IN" sz="1600" i="1" dirty="0"/>
              <a:t># calculate mean height and mass</a:t>
            </a:r>
            <a:r>
              <a:rPr lang="en-IN" sz="1600" dirty="0"/>
              <a:t> </a:t>
            </a:r>
            <a:endParaRPr lang="en-IN" sz="1600" dirty="0" smtClean="0"/>
          </a:p>
          <a:p>
            <a:r>
              <a:rPr lang="en-IN" sz="1600" dirty="0" err="1" smtClean="0"/>
              <a:t>newdata</a:t>
            </a:r>
            <a:r>
              <a:rPr lang="en-IN" sz="1600" dirty="0" smtClean="0"/>
              <a:t> </a:t>
            </a:r>
            <a:r>
              <a:rPr lang="en-IN" sz="1600" dirty="0"/>
              <a:t>&lt;- </a:t>
            </a:r>
            <a:r>
              <a:rPr lang="en-IN" sz="1600" b="1" dirty="0"/>
              <a:t>summarize</a:t>
            </a:r>
            <a:r>
              <a:rPr lang="en-IN" sz="1600" dirty="0"/>
              <a:t>(</a:t>
            </a:r>
            <a:r>
              <a:rPr lang="en-IN" sz="1600" dirty="0" err="1"/>
              <a:t>starwars</a:t>
            </a:r>
            <a:r>
              <a:rPr lang="en-IN" sz="1600" dirty="0"/>
              <a:t>, </a:t>
            </a:r>
            <a:r>
              <a:rPr lang="en-IN" sz="1600" dirty="0" err="1"/>
              <a:t>mean_ht</a:t>
            </a:r>
            <a:r>
              <a:rPr lang="en-IN" sz="1600" dirty="0"/>
              <a:t> = </a:t>
            </a:r>
            <a:r>
              <a:rPr lang="en-IN" sz="1600" b="1" dirty="0"/>
              <a:t>mean</a:t>
            </a:r>
            <a:r>
              <a:rPr lang="en-IN" sz="1600" dirty="0"/>
              <a:t>(height, na.rm=TRUE), </a:t>
            </a:r>
            <a:r>
              <a:rPr lang="en-IN" sz="1600" dirty="0" err="1"/>
              <a:t>mean_mass</a:t>
            </a:r>
            <a:r>
              <a:rPr lang="en-IN" sz="1600" dirty="0"/>
              <a:t> = </a:t>
            </a:r>
            <a:r>
              <a:rPr lang="en-IN" sz="1600" b="1" dirty="0"/>
              <a:t>mean</a:t>
            </a:r>
            <a:r>
              <a:rPr lang="en-IN" sz="1600" dirty="0"/>
              <a:t>(mass, na.rm=TRUE)) </a:t>
            </a:r>
            <a:endParaRPr lang="en-IN" sz="1600" dirty="0" smtClean="0"/>
          </a:p>
          <a:p>
            <a:r>
              <a:rPr lang="en-IN" sz="1600" dirty="0" err="1" smtClean="0"/>
              <a:t>newdata</a:t>
            </a:r>
            <a:endParaRPr lang="en-IN" sz="1600" dirty="0"/>
          </a:p>
          <a:p>
            <a:r>
              <a:rPr lang="en-IN" sz="1600" dirty="0"/>
              <a:t>## # A </a:t>
            </a:r>
            <a:r>
              <a:rPr lang="en-IN" sz="1600" dirty="0" smtClean="0"/>
              <a:t>table</a:t>
            </a:r>
            <a:r>
              <a:rPr lang="en-IN" sz="1600" dirty="0"/>
              <a:t>: 1 x </a:t>
            </a:r>
            <a:r>
              <a:rPr lang="en-IN" sz="1600" dirty="0" smtClean="0"/>
              <a:t>2</a:t>
            </a:r>
          </a:p>
          <a:p>
            <a:r>
              <a:rPr lang="en-IN" sz="1600" dirty="0" smtClean="0"/>
              <a:t> </a:t>
            </a:r>
            <a:r>
              <a:rPr lang="en-IN" sz="1600" dirty="0"/>
              <a:t>## </a:t>
            </a:r>
            <a:r>
              <a:rPr lang="en-IN" sz="1600" dirty="0" err="1"/>
              <a:t>mean_ht</a:t>
            </a:r>
            <a:r>
              <a:rPr lang="en-IN" sz="1600" dirty="0"/>
              <a:t> </a:t>
            </a:r>
            <a:r>
              <a:rPr lang="en-IN" sz="1600" dirty="0" err="1"/>
              <a:t>mean_mass</a:t>
            </a:r>
            <a:r>
              <a:rPr lang="en-IN" sz="1600" dirty="0"/>
              <a:t> </a:t>
            </a:r>
            <a:endParaRPr lang="en-IN" sz="1600" dirty="0" smtClean="0"/>
          </a:p>
          <a:p>
            <a:r>
              <a:rPr lang="en-IN" sz="1600" dirty="0" smtClean="0"/>
              <a:t>## </a:t>
            </a:r>
            <a:r>
              <a:rPr lang="en-IN" sz="1600" dirty="0"/>
              <a:t>&lt;</a:t>
            </a:r>
            <a:r>
              <a:rPr lang="en-IN" sz="1600" dirty="0" err="1"/>
              <a:t>dbl</a:t>
            </a:r>
            <a:r>
              <a:rPr lang="en-IN" sz="1600" dirty="0"/>
              <a:t>&gt; &lt;</a:t>
            </a:r>
            <a:r>
              <a:rPr lang="en-IN" sz="1600" dirty="0" err="1"/>
              <a:t>dbl</a:t>
            </a:r>
            <a:r>
              <a:rPr lang="en-IN" sz="1600" dirty="0"/>
              <a:t>&gt; ## 1 174. 97.3</a:t>
            </a:r>
            <a:endParaRPr lang="en-US" sz="1600" b="0" strike="noStrike" spc="-1" dirty="0">
              <a:solidFill>
                <a:srgbClr val="000000"/>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TextShape 1"/>
          <p:cNvSpPr txBox="1"/>
          <p:nvPr/>
        </p:nvSpPr>
        <p:spPr>
          <a:xfrm>
            <a:off x="823680" y="2053080"/>
            <a:ext cx="4586760" cy="1148400"/>
          </a:xfrm>
          <a:prstGeom prst="rect">
            <a:avLst/>
          </a:prstGeom>
          <a:noFill/>
          <a:ln>
            <a:noFill/>
          </a:ln>
        </p:spPr>
        <p:txBody>
          <a:bodyPr tIns="91440" bIns="91440" anchor="ctr">
            <a:noAutofit/>
          </a:bodyPr>
          <a:lstStyle/>
          <a:p>
            <a:pPr>
              <a:lnSpc>
                <a:spcPct val="100000"/>
              </a:lnSpc>
              <a:tabLst>
                <a:tab pos="0" algn="l"/>
              </a:tabLst>
            </a:pPr>
            <a:r>
              <a:rPr lang="en-GB" sz="3300" b="0" strike="noStrike" spc="-1">
                <a:solidFill>
                  <a:srgbClr val="000000"/>
                </a:solidFill>
                <a:latin typeface="Calibri Light"/>
              </a:rPr>
              <a:t>Thank You</a:t>
            </a:r>
            <a:endParaRPr lang="en-US" sz="3300" b="0" strike="noStrike" spc="-1">
              <a:solidFill>
                <a:srgbClr val="000000"/>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additive="repl">
                                        <p:cTn id="7" dur="10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2"/>
          <p:cNvSpPr txBox="1"/>
          <p:nvPr/>
        </p:nvSpPr>
        <p:spPr>
          <a:xfrm>
            <a:off x="1115616" y="555526"/>
            <a:ext cx="7220544" cy="4335074"/>
          </a:xfrm>
          <a:prstGeom prst="rect">
            <a:avLst/>
          </a:prstGeom>
          <a:noFill/>
          <a:ln>
            <a:noFill/>
          </a:ln>
        </p:spPr>
        <p:txBody>
          <a:bodyPr tIns="91440" bIns="91440">
            <a:noAutofit/>
          </a:bodyPr>
          <a:lstStyle/>
          <a:p>
            <a:r>
              <a:rPr lang="en-US" sz="3200" dirty="0"/>
              <a:t>Graphs are organized by</a:t>
            </a:r>
          </a:p>
          <a:p>
            <a:endParaRPr lang="en-US" sz="3200" dirty="0" smtClean="0"/>
          </a:p>
          <a:p>
            <a:r>
              <a:rPr lang="en-US" sz="3200" dirty="0" smtClean="0"/>
              <a:t>* the </a:t>
            </a:r>
            <a:r>
              <a:rPr lang="en-US" sz="3200" dirty="0"/>
              <a:t>number of variables to be plotted</a:t>
            </a:r>
            <a:br>
              <a:rPr lang="en-US" sz="3200" dirty="0"/>
            </a:br>
            <a:endParaRPr lang="en-US" sz="3200" dirty="0"/>
          </a:p>
          <a:p>
            <a:r>
              <a:rPr lang="en-US" sz="3200" dirty="0" smtClean="0"/>
              <a:t>* the </a:t>
            </a:r>
            <a:r>
              <a:rPr lang="en-US" sz="3200" dirty="0"/>
              <a:t>type of variables to be plotted</a:t>
            </a:r>
          </a:p>
          <a:p>
            <a:endParaRPr lang="en-US" sz="3200" dirty="0" smtClean="0"/>
          </a:p>
          <a:p>
            <a:r>
              <a:rPr lang="en-US" sz="3200" dirty="0" smtClean="0"/>
              <a:t>* the </a:t>
            </a:r>
            <a:r>
              <a:rPr lang="en-US" sz="3200" dirty="0"/>
              <a:t>purpose of the visualization</a:t>
            </a:r>
          </a:p>
          <a:p>
            <a:pPr marL="457200" indent="-310680">
              <a:lnSpc>
                <a:spcPct val="150000"/>
              </a:lnSpc>
              <a:buClr>
                <a:srgbClr val="000000"/>
              </a:buClr>
              <a:buFont typeface="Arial"/>
              <a:buChar char="●"/>
            </a:pPr>
            <a:endParaRPr lang="en-US" sz="2000" b="0" strike="noStrike" spc="-1" dirty="0">
              <a:solidFill>
                <a:srgbClr val="000000"/>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1138369" y="675916"/>
            <a:ext cx="7038720" cy="669600"/>
          </a:xfrm>
          <a:prstGeom prst="rect">
            <a:avLst/>
          </a:prstGeom>
          <a:noFill/>
          <a:ln>
            <a:noFill/>
          </a:ln>
        </p:spPr>
        <p:txBody>
          <a:bodyPr tIns="91440" bIns="91440">
            <a:noAutofit/>
          </a:bodyPr>
          <a:lstStyle/>
          <a:p>
            <a:pPr algn="ctr"/>
            <a:r>
              <a:rPr lang="en-US" sz="2400" b="1" spc="-1" dirty="0" smtClean="0">
                <a:solidFill>
                  <a:srgbClr val="000000"/>
                </a:solidFill>
                <a:latin typeface="Calibri Light"/>
              </a:rPr>
              <a:t>1] </a:t>
            </a:r>
            <a:r>
              <a:rPr lang="en-IN" sz="2400" b="1" dirty="0"/>
              <a:t>Data </a:t>
            </a:r>
            <a:r>
              <a:rPr lang="en-IN" sz="2400" b="1" dirty="0" smtClean="0"/>
              <a:t>Preparation</a:t>
            </a:r>
          </a:p>
          <a:p>
            <a:endParaRPr lang="en-US" sz="2400" dirty="0"/>
          </a:p>
          <a:p>
            <a:endParaRPr lang="en-IN" sz="2400" dirty="0" smtClean="0"/>
          </a:p>
          <a:p>
            <a:pPr algn="just"/>
            <a:r>
              <a:rPr lang="en-IN" sz="2400" dirty="0" smtClean="0"/>
              <a:t>Before </a:t>
            </a:r>
            <a:r>
              <a:rPr lang="en-IN" sz="2400" dirty="0"/>
              <a:t>you can visualize your data, you have to get it into R. This involves importing the data from an external source and massaging it into a useful format.</a:t>
            </a:r>
          </a:p>
          <a:p>
            <a:pPr>
              <a:lnSpc>
                <a:spcPct val="100000"/>
              </a:lnSpc>
            </a:pPr>
            <a:endParaRPr lang="en-US" sz="2400" b="0" strike="noStrike" spc="-1" dirty="0">
              <a:solidFill>
                <a:srgbClr val="000000"/>
              </a:solidFill>
              <a:latin typeface="Calibri"/>
            </a:endParaRPr>
          </a:p>
        </p:txBody>
      </p:sp>
      <p:sp>
        <p:nvSpPr>
          <p:cNvPr id="206" name="TextShape 2"/>
          <p:cNvSpPr txBox="1"/>
          <p:nvPr/>
        </p:nvSpPr>
        <p:spPr>
          <a:xfrm>
            <a:off x="2915816" y="2787774"/>
            <a:ext cx="6068344" cy="2049906"/>
          </a:xfrm>
          <a:prstGeom prst="rect">
            <a:avLst/>
          </a:prstGeom>
          <a:noFill/>
          <a:ln>
            <a:noFill/>
          </a:ln>
        </p:spPr>
        <p:txBody>
          <a:bodyPr tIns="91440" bIns="91440">
            <a:noAutofit/>
          </a:bodyPr>
          <a:lstStyle/>
          <a:p>
            <a:pPr algn="just">
              <a:lnSpc>
                <a:spcPct val="150000"/>
              </a:lnSpc>
            </a:pPr>
            <a:endParaRPr lang="en-US" sz="1800" b="0" strike="noStrike" spc="-1" dirty="0">
              <a:solidFill>
                <a:srgbClr val="000000"/>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1148760" y="32040"/>
            <a:ext cx="7038720" cy="669600"/>
          </a:xfrm>
          <a:prstGeom prst="rect">
            <a:avLst/>
          </a:prstGeom>
          <a:noFill/>
          <a:ln>
            <a:noFill/>
          </a:ln>
        </p:spPr>
        <p:txBody>
          <a:bodyPr tIns="91440" bIns="91440">
            <a:noAutofit/>
          </a:bodyPr>
          <a:lstStyle/>
          <a:p>
            <a:pPr>
              <a:lnSpc>
                <a:spcPct val="100000"/>
              </a:lnSpc>
            </a:pPr>
            <a:r>
              <a:rPr lang="en-US" sz="2400" b="1" strike="noStrike" spc="-1" dirty="0" smtClean="0">
                <a:solidFill>
                  <a:srgbClr val="000000"/>
                </a:solidFill>
                <a:latin typeface="Calibri Light"/>
              </a:rPr>
              <a:t>1.1  </a:t>
            </a:r>
            <a:r>
              <a:rPr lang="en-IN" sz="2400" dirty="0" smtClean="0"/>
              <a:t>Importing </a:t>
            </a:r>
            <a:r>
              <a:rPr lang="en-IN" sz="2400" dirty="0"/>
              <a:t>data</a:t>
            </a:r>
            <a:endParaRPr lang="en-US" sz="2400" b="0" strike="noStrike" spc="-1" dirty="0">
              <a:solidFill>
                <a:srgbClr val="000000"/>
              </a:solidFill>
              <a:latin typeface="Calibri"/>
            </a:endParaRPr>
          </a:p>
        </p:txBody>
      </p:sp>
      <p:sp>
        <p:nvSpPr>
          <p:cNvPr id="211" name="TextShape 2"/>
          <p:cNvSpPr txBox="1"/>
          <p:nvPr/>
        </p:nvSpPr>
        <p:spPr>
          <a:xfrm>
            <a:off x="978120" y="642600"/>
            <a:ext cx="7740000" cy="4428720"/>
          </a:xfrm>
          <a:prstGeom prst="rect">
            <a:avLst/>
          </a:prstGeom>
          <a:noFill/>
          <a:ln>
            <a:noFill/>
          </a:ln>
        </p:spPr>
        <p:txBody>
          <a:bodyPr tIns="91440" bIns="91440">
            <a:noAutofit/>
          </a:bodyPr>
          <a:lstStyle/>
          <a:p>
            <a:pPr algn="just"/>
            <a:endParaRPr lang="en-IN" sz="2400" dirty="0" smtClean="0"/>
          </a:p>
          <a:p>
            <a:pPr algn="just"/>
            <a:r>
              <a:rPr lang="en-IN" sz="2400" dirty="0" smtClean="0"/>
              <a:t>R </a:t>
            </a:r>
            <a:r>
              <a:rPr lang="en-IN" sz="2400" dirty="0"/>
              <a:t>can import data from almost any source, including text files, excel </a:t>
            </a:r>
            <a:r>
              <a:rPr lang="en-IN" sz="2400" dirty="0" err="1"/>
              <a:t>spreadsheets</a:t>
            </a:r>
            <a:r>
              <a:rPr lang="en-IN" sz="2400" dirty="0"/>
              <a:t>, statistical packages, and database management systems. </a:t>
            </a:r>
            <a:endParaRPr lang="en-IN" sz="2400" dirty="0" smtClean="0"/>
          </a:p>
          <a:p>
            <a:pPr algn="just"/>
            <a:endParaRPr lang="en-IN" sz="2400" dirty="0"/>
          </a:p>
          <a:p>
            <a:pPr algn="just"/>
            <a:r>
              <a:rPr lang="en-IN" sz="2400" dirty="0" smtClean="0"/>
              <a:t>We’ll </a:t>
            </a:r>
            <a:r>
              <a:rPr lang="en-IN" sz="2400" dirty="0"/>
              <a:t>illustrate these techniques using the Salaries dataset, containing the 9 month academic salaries of college professors at a single institution in 2008-2009.</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1297440" y="123478"/>
            <a:ext cx="7038720" cy="504056"/>
          </a:xfrm>
          <a:prstGeom prst="rect">
            <a:avLst/>
          </a:prstGeom>
          <a:noFill/>
          <a:ln>
            <a:noFill/>
          </a:ln>
        </p:spPr>
        <p:txBody>
          <a:bodyPr tIns="91440" bIns="91440">
            <a:noAutofit/>
          </a:bodyPr>
          <a:lstStyle/>
          <a:p>
            <a:r>
              <a:rPr lang="en-IN" sz="2400" dirty="0"/>
              <a:t>1.1.1 Text files</a:t>
            </a:r>
          </a:p>
        </p:txBody>
      </p:sp>
      <p:sp>
        <p:nvSpPr>
          <p:cNvPr id="215" name="TextShape 2"/>
          <p:cNvSpPr txBox="1"/>
          <p:nvPr/>
        </p:nvSpPr>
        <p:spPr>
          <a:xfrm>
            <a:off x="611560" y="627534"/>
            <a:ext cx="8208912" cy="4392488"/>
          </a:xfrm>
          <a:prstGeom prst="rect">
            <a:avLst/>
          </a:prstGeom>
          <a:noFill/>
          <a:ln>
            <a:noFill/>
          </a:ln>
        </p:spPr>
        <p:txBody>
          <a:bodyPr tIns="91440" bIns="91440">
            <a:noAutofit/>
          </a:bodyPr>
          <a:lstStyle/>
          <a:p>
            <a:pPr algn="just"/>
            <a:r>
              <a:rPr lang="en-IN" sz="1600" dirty="0"/>
              <a:t>The </a:t>
            </a:r>
            <a:r>
              <a:rPr lang="en-IN" sz="1600" dirty="0" err="1"/>
              <a:t>readr</a:t>
            </a:r>
            <a:r>
              <a:rPr lang="en-IN" sz="1600" dirty="0"/>
              <a:t> package provides functions for importing delimited text files into R data frames.</a:t>
            </a:r>
          </a:p>
          <a:p>
            <a:pPr algn="just"/>
            <a:r>
              <a:rPr lang="en-IN" sz="1600" b="1" dirty="0"/>
              <a:t>library</a:t>
            </a:r>
            <a:r>
              <a:rPr lang="en-IN" sz="1600" dirty="0"/>
              <a:t>(</a:t>
            </a:r>
            <a:r>
              <a:rPr lang="en-IN" sz="1600" dirty="0" err="1"/>
              <a:t>readr</a:t>
            </a:r>
            <a:r>
              <a:rPr lang="en-IN" sz="1600" dirty="0"/>
              <a:t>)</a:t>
            </a:r>
          </a:p>
          <a:p>
            <a:pPr algn="just"/>
            <a:r>
              <a:rPr lang="en-IN" sz="1600" dirty="0"/>
              <a:t> </a:t>
            </a:r>
            <a:r>
              <a:rPr lang="en-IN" sz="1600" i="1" dirty="0" smtClean="0"/>
              <a:t># </a:t>
            </a:r>
            <a:r>
              <a:rPr lang="en-IN" sz="1600" i="1" dirty="0"/>
              <a:t>import data from a comma delimited file</a:t>
            </a:r>
            <a:endParaRPr lang="en-IN" sz="1600" dirty="0"/>
          </a:p>
          <a:p>
            <a:pPr algn="just"/>
            <a:r>
              <a:rPr lang="en-IN" sz="1600" dirty="0"/>
              <a:t>Salaries &lt;- </a:t>
            </a:r>
            <a:r>
              <a:rPr lang="en-IN" sz="1600" b="1" dirty="0" err="1"/>
              <a:t>read_csv</a:t>
            </a:r>
            <a:r>
              <a:rPr lang="en-IN" sz="1600" dirty="0"/>
              <a:t>("salaries.csv")</a:t>
            </a:r>
          </a:p>
          <a:p>
            <a:pPr algn="just"/>
            <a:r>
              <a:rPr lang="en-IN" sz="1600" dirty="0"/>
              <a:t> </a:t>
            </a:r>
            <a:endParaRPr lang="en-IN" sz="1600" dirty="0" smtClean="0"/>
          </a:p>
          <a:p>
            <a:pPr algn="just"/>
            <a:r>
              <a:rPr lang="en-IN" sz="1600" i="1" dirty="0" smtClean="0"/>
              <a:t># </a:t>
            </a:r>
            <a:r>
              <a:rPr lang="en-IN" sz="1600" i="1" dirty="0"/>
              <a:t>import data from a tab delimited file</a:t>
            </a:r>
            <a:endParaRPr lang="en-IN" sz="1600" dirty="0"/>
          </a:p>
          <a:p>
            <a:pPr algn="just"/>
            <a:r>
              <a:rPr lang="en-IN" sz="1600" dirty="0"/>
              <a:t>Salaries &lt;- </a:t>
            </a:r>
            <a:r>
              <a:rPr lang="en-IN" sz="1600" b="1" dirty="0" err="1"/>
              <a:t>read_tsv</a:t>
            </a:r>
            <a:r>
              <a:rPr lang="en-IN" sz="1600" dirty="0"/>
              <a:t>("salaries.txt")</a:t>
            </a:r>
          </a:p>
          <a:p>
            <a:pPr algn="just"/>
            <a:r>
              <a:rPr lang="en-IN" sz="1600" dirty="0"/>
              <a:t>These function assume that the first line of data contains the variable names, values are separated by commas or tabs respectively, and that missing data are represented by blanks. For example, the first few lines of the comma delimited file looks like this.</a:t>
            </a:r>
          </a:p>
          <a:p>
            <a:pPr algn="just"/>
            <a:r>
              <a:rPr lang="en-IN" sz="1600" dirty="0"/>
              <a:t>"rank","discipline","yrs.since.phd","yrs.service","sex","salary"</a:t>
            </a:r>
          </a:p>
          <a:p>
            <a:pPr algn="just"/>
            <a:r>
              <a:rPr lang="en-IN" sz="1600" dirty="0"/>
              <a:t>"Prof","B",19,18,"Male",139750</a:t>
            </a:r>
          </a:p>
          <a:p>
            <a:pPr algn="just"/>
            <a:r>
              <a:rPr lang="en-IN" sz="1600" dirty="0"/>
              <a:t>"Prof","B",20,16,"Male",173200</a:t>
            </a:r>
          </a:p>
          <a:p>
            <a:pPr algn="just"/>
            <a:r>
              <a:rPr lang="en-IN" sz="1600" dirty="0"/>
              <a:t>"AsstProf","B",4,3,"Male",79750</a:t>
            </a:r>
          </a:p>
          <a:p>
            <a:pPr algn="just"/>
            <a:r>
              <a:rPr lang="en-IN" sz="1600" dirty="0"/>
              <a:t>"Prof","B",45,39,"Male",115000</a:t>
            </a:r>
          </a:p>
          <a:p>
            <a:pPr algn="just"/>
            <a:r>
              <a:rPr lang="en-IN" sz="1600" dirty="0"/>
              <a:t>"Prof","B",40,41,"Male",141500</a:t>
            </a:r>
          </a:p>
          <a:p>
            <a:pPr algn="just"/>
            <a:r>
              <a:rPr lang="en-IN" sz="1600" dirty="0"/>
              <a:t>"AssocProf","B",6,6,"Male",97000</a:t>
            </a:r>
          </a:p>
          <a:p>
            <a:pPr marL="457200" indent="-310680" algn="just">
              <a:lnSpc>
                <a:spcPct val="115000"/>
              </a:lnSpc>
              <a:buClr>
                <a:srgbClr val="000000"/>
              </a:buClr>
              <a:buFont typeface="Arial"/>
              <a:buChar char="●"/>
            </a:pPr>
            <a:endParaRPr lang="en-US" sz="1600" b="0" strike="noStrike" spc="-1" dirty="0">
              <a:solidFill>
                <a:srgbClr val="000000"/>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1297440" y="393840"/>
            <a:ext cx="7038720" cy="541440"/>
          </a:xfrm>
          <a:prstGeom prst="rect">
            <a:avLst/>
          </a:prstGeom>
          <a:noFill/>
          <a:ln>
            <a:noFill/>
          </a:ln>
        </p:spPr>
        <p:txBody>
          <a:bodyPr tIns="91440" bIns="91440">
            <a:noAutofit/>
          </a:bodyPr>
          <a:lstStyle/>
          <a:p>
            <a:r>
              <a:rPr lang="en-IN" sz="2400" dirty="0"/>
              <a:t>1.1.2 Excel </a:t>
            </a:r>
            <a:r>
              <a:rPr lang="en-IN" sz="2400" dirty="0" err="1"/>
              <a:t>S</a:t>
            </a:r>
            <a:r>
              <a:rPr lang="en-IN" sz="2400" dirty="0" err="1" smtClean="0"/>
              <a:t>preadsheets</a:t>
            </a:r>
            <a:endParaRPr lang="en-IN" sz="2400" dirty="0"/>
          </a:p>
          <a:p>
            <a:pPr>
              <a:lnSpc>
                <a:spcPct val="100000"/>
              </a:lnSpc>
            </a:pPr>
            <a:endParaRPr lang="en-US" sz="2400" b="0" strike="noStrike" spc="-1" dirty="0" smtClean="0">
              <a:solidFill>
                <a:srgbClr val="000000"/>
              </a:solidFill>
              <a:latin typeface="Calibri"/>
            </a:endParaRPr>
          </a:p>
          <a:p>
            <a:r>
              <a:rPr lang="en-IN" sz="2400" dirty="0"/>
              <a:t>The </a:t>
            </a:r>
            <a:r>
              <a:rPr lang="en-IN" sz="2400" dirty="0" err="1"/>
              <a:t>readxl</a:t>
            </a:r>
            <a:r>
              <a:rPr lang="en-IN" sz="2400" dirty="0"/>
              <a:t> package can import data from Excel workbooks. Both </a:t>
            </a:r>
            <a:r>
              <a:rPr lang="en-IN" sz="2400" dirty="0" err="1"/>
              <a:t>xls</a:t>
            </a:r>
            <a:r>
              <a:rPr lang="en-IN" sz="2400" dirty="0"/>
              <a:t> and </a:t>
            </a:r>
            <a:r>
              <a:rPr lang="en-IN" sz="2400" dirty="0" err="1"/>
              <a:t>xlsx</a:t>
            </a:r>
            <a:r>
              <a:rPr lang="en-IN" sz="2400" dirty="0"/>
              <a:t> formats are supported.</a:t>
            </a:r>
          </a:p>
          <a:p>
            <a:r>
              <a:rPr lang="en-IN" sz="2400" b="1" dirty="0"/>
              <a:t>library</a:t>
            </a:r>
            <a:r>
              <a:rPr lang="en-IN" sz="2400" dirty="0"/>
              <a:t>(</a:t>
            </a:r>
            <a:r>
              <a:rPr lang="en-IN" sz="2400" dirty="0" err="1"/>
              <a:t>readxl</a:t>
            </a:r>
            <a:r>
              <a:rPr lang="en-IN" sz="2400" dirty="0"/>
              <a:t>)</a:t>
            </a:r>
          </a:p>
          <a:p>
            <a:r>
              <a:rPr lang="en-IN" sz="2400" dirty="0"/>
              <a:t> </a:t>
            </a:r>
            <a:r>
              <a:rPr lang="en-IN" sz="2400" i="1" dirty="0" smtClean="0"/>
              <a:t># </a:t>
            </a:r>
            <a:r>
              <a:rPr lang="en-IN" sz="2400" i="1" dirty="0"/>
              <a:t>import data from an Excel workbook</a:t>
            </a:r>
            <a:endParaRPr lang="en-IN" sz="2400" dirty="0"/>
          </a:p>
          <a:p>
            <a:r>
              <a:rPr lang="en-IN" sz="2400" dirty="0"/>
              <a:t>Salaries &lt;- </a:t>
            </a:r>
            <a:r>
              <a:rPr lang="en-IN" sz="2400" b="1" dirty="0" err="1"/>
              <a:t>read_excel</a:t>
            </a:r>
            <a:r>
              <a:rPr lang="en-IN" sz="2400" dirty="0"/>
              <a:t>("salaries.xlsx", sheet=1)</a:t>
            </a:r>
          </a:p>
          <a:p>
            <a:r>
              <a:rPr lang="en-IN" sz="2400" dirty="0"/>
              <a:t>Since workbooks can have more than one worksheet, you can specify the one you want with the sheet option. The default is sheet=1.</a:t>
            </a:r>
          </a:p>
          <a:p>
            <a:pPr>
              <a:lnSpc>
                <a:spcPct val="100000"/>
              </a:lnSpc>
            </a:pPr>
            <a:endParaRPr lang="en-US" sz="2400" b="0" strike="noStrike" spc="-1" dirty="0">
              <a:solidFill>
                <a:srgbClr val="000000"/>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1297440" y="263160"/>
            <a:ext cx="7038720" cy="541440"/>
          </a:xfrm>
          <a:prstGeom prst="rect">
            <a:avLst/>
          </a:prstGeom>
          <a:noFill/>
          <a:ln>
            <a:noFill/>
          </a:ln>
        </p:spPr>
        <p:txBody>
          <a:bodyPr tIns="91440" bIns="91440">
            <a:noAutofit/>
          </a:bodyPr>
          <a:lstStyle/>
          <a:p>
            <a:r>
              <a:rPr lang="en-IN" sz="2400" dirty="0"/>
              <a:t>1.1.3 Statistical packages</a:t>
            </a:r>
          </a:p>
        </p:txBody>
      </p:sp>
      <p:sp>
        <p:nvSpPr>
          <p:cNvPr id="219" name="TextShape 2"/>
          <p:cNvSpPr txBox="1"/>
          <p:nvPr/>
        </p:nvSpPr>
        <p:spPr>
          <a:xfrm>
            <a:off x="1131120" y="1010160"/>
            <a:ext cx="7846200" cy="3822840"/>
          </a:xfrm>
          <a:prstGeom prst="rect">
            <a:avLst/>
          </a:prstGeom>
          <a:noFill/>
          <a:ln>
            <a:noFill/>
          </a:ln>
        </p:spPr>
        <p:txBody>
          <a:bodyPr tIns="91440" bIns="91440">
            <a:noAutofit/>
          </a:bodyPr>
          <a:lstStyle/>
          <a:p>
            <a:r>
              <a:rPr lang="en-IN" dirty="0"/>
              <a:t>The haven package provides functions for importing data from a variety of statistical packages.</a:t>
            </a:r>
          </a:p>
          <a:p>
            <a:r>
              <a:rPr lang="en-IN" b="1" dirty="0"/>
              <a:t>library</a:t>
            </a:r>
            <a:r>
              <a:rPr lang="en-IN" dirty="0"/>
              <a:t>(haven)</a:t>
            </a:r>
          </a:p>
          <a:p>
            <a:r>
              <a:rPr lang="en-IN" dirty="0"/>
              <a:t> </a:t>
            </a:r>
          </a:p>
          <a:p>
            <a:r>
              <a:rPr lang="en-IN" i="1" dirty="0"/>
              <a:t># import data from </a:t>
            </a:r>
            <a:r>
              <a:rPr lang="en-IN" i="1" dirty="0" err="1"/>
              <a:t>Stata</a:t>
            </a:r>
            <a:endParaRPr lang="en-IN" dirty="0"/>
          </a:p>
          <a:p>
            <a:r>
              <a:rPr lang="en-IN" dirty="0"/>
              <a:t>Salaries &lt;- </a:t>
            </a:r>
            <a:r>
              <a:rPr lang="en-IN" b="1" dirty="0" err="1"/>
              <a:t>read_dta</a:t>
            </a:r>
            <a:r>
              <a:rPr lang="en-IN" dirty="0"/>
              <a:t>("</a:t>
            </a:r>
            <a:r>
              <a:rPr lang="en-IN" dirty="0" err="1"/>
              <a:t>salaries.dta</a:t>
            </a:r>
            <a:r>
              <a:rPr lang="en-IN" dirty="0"/>
              <a:t>")</a:t>
            </a:r>
          </a:p>
          <a:p>
            <a:r>
              <a:rPr lang="en-IN" dirty="0"/>
              <a:t> </a:t>
            </a:r>
          </a:p>
          <a:p>
            <a:r>
              <a:rPr lang="en-IN" i="1" dirty="0"/>
              <a:t># import data from SPSS</a:t>
            </a:r>
            <a:endParaRPr lang="en-IN" dirty="0"/>
          </a:p>
          <a:p>
            <a:r>
              <a:rPr lang="en-IN" dirty="0"/>
              <a:t>Salaries &lt;- </a:t>
            </a:r>
            <a:r>
              <a:rPr lang="en-IN" b="1" dirty="0" err="1"/>
              <a:t>read_sav</a:t>
            </a:r>
            <a:r>
              <a:rPr lang="en-IN" dirty="0"/>
              <a:t>("</a:t>
            </a:r>
            <a:r>
              <a:rPr lang="en-IN" dirty="0" err="1"/>
              <a:t>salaries.sav</a:t>
            </a:r>
            <a:r>
              <a:rPr lang="en-IN" dirty="0"/>
              <a:t>")</a:t>
            </a:r>
          </a:p>
          <a:p>
            <a:r>
              <a:rPr lang="en-IN" dirty="0"/>
              <a:t> </a:t>
            </a:r>
          </a:p>
          <a:p>
            <a:r>
              <a:rPr lang="en-IN" i="1" dirty="0"/>
              <a:t># import data from SAS</a:t>
            </a:r>
            <a:endParaRPr lang="en-IN" dirty="0"/>
          </a:p>
          <a:p>
            <a:r>
              <a:rPr lang="en-IN" dirty="0"/>
              <a:t>Salaries &lt;- </a:t>
            </a:r>
            <a:r>
              <a:rPr lang="en-IN" b="1" dirty="0" err="1"/>
              <a:t>read_sas</a:t>
            </a:r>
            <a:r>
              <a:rPr lang="en-IN" dirty="0"/>
              <a:t>("salaries.sas7bdat")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1244160" y="32400"/>
            <a:ext cx="7038720" cy="541440"/>
          </a:xfrm>
          <a:prstGeom prst="rect">
            <a:avLst/>
          </a:prstGeom>
          <a:noFill/>
          <a:ln>
            <a:noFill/>
          </a:ln>
        </p:spPr>
        <p:txBody>
          <a:bodyPr tIns="91440" bIns="91440">
            <a:noAutofit/>
          </a:bodyPr>
          <a:lstStyle/>
          <a:p>
            <a:r>
              <a:rPr lang="en-IN" sz="2400" dirty="0"/>
              <a:t>1.1.4 Databases</a:t>
            </a:r>
          </a:p>
          <a:p>
            <a:pPr>
              <a:lnSpc>
                <a:spcPct val="100000"/>
              </a:lnSpc>
            </a:pPr>
            <a:endParaRPr lang="en-US" sz="2400" b="0" strike="noStrike" spc="-1" dirty="0">
              <a:solidFill>
                <a:srgbClr val="000000"/>
              </a:solidFill>
              <a:latin typeface="Calibri"/>
            </a:endParaRPr>
          </a:p>
        </p:txBody>
      </p:sp>
      <p:sp>
        <p:nvSpPr>
          <p:cNvPr id="228" name="TextShape 2"/>
          <p:cNvSpPr txBox="1"/>
          <p:nvPr/>
        </p:nvSpPr>
        <p:spPr>
          <a:xfrm>
            <a:off x="1084680" y="595440"/>
            <a:ext cx="7686720" cy="4526280"/>
          </a:xfrm>
          <a:prstGeom prst="rect">
            <a:avLst/>
          </a:prstGeom>
          <a:noFill/>
          <a:ln>
            <a:noFill/>
          </a:ln>
        </p:spPr>
        <p:txBody>
          <a:bodyPr tIns="91440" bIns="91440">
            <a:noAutofit/>
          </a:bodyPr>
          <a:lstStyle/>
          <a:p>
            <a:pPr algn="just"/>
            <a:r>
              <a:rPr lang="en-IN" sz="2400" dirty="0"/>
              <a:t>Importing data from a database requires additional steps and is beyond the scope of this book. Depending on the database containing the data, the following packages can help: </a:t>
            </a:r>
            <a:endParaRPr lang="en-IN" sz="2400" dirty="0" smtClean="0"/>
          </a:p>
          <a:p>
            <a:pPr algn="just"/>
            <a:endParaRPr lang="en-IN" sz="2400" dirty="0" smtClean="0"/>
          </a:p>
          <a:p>
            <a:pPr algn="just"/>
            <a:r>
              <a:rPr lang="en-IN" sz="2400" dirty="0" smtClean="0"/>
              <a:t>RODBC</a:t>
            </a:r>
            <a:r>
              <a:rPr lang="en-IN" sz="2400" dirty="0"/>
              <a:t>, </a:t>
            </a:r>
            <a:r>
              <a:rPr lang="en-IN" sz="2400" dirty="0" err="1"/>
              <a:t>RMySQL</a:t>
            </a:r>
            <a:r>
              <a:rPr lang="en-IN" sz="2400" dirty="0"/>
              <a:t>, </a:t>
            </a:r>
            <a:r>
              <a:rPr lang="en-IN" sz="2400" dirty="0" err="1"/>
              <a:t>ROracle</a:t>
            </a:r>
            <a:r>
              <a:rPr lang="en-IN" sz="2400" dirty="0"/>
              <a:t>, </a:t>
            </a:r>
            <a:r>
              <a:rPr lang="en-IN" sz="2400" dirty="0" err="1"/>
              <a:t>RPostgreSQL</a:t>
            </a:r>
            <a:r>
              <a:rPr lang="en-IN" sz="2400" dirty="0"/>
              <a:t>, </a:t>
            </a:r>
            <a:r>
              <a:rPr lang="en-IN" sz="2400" dirty="0" err="1"/>
              <a:t>RSQLite</a:t>
            </a:r>
            <a:r>
              <a:rPr lang="en-IN" sz="2400" dirty="0"/>
              <a:t>, and </a:t>
            </a:r>
            <a:r>
              <a:rPr lang="en-IN" sz="2400" dirty="0" err="1"/>
              <a:t>RMongo</a:t>
            </a:r>
            <a:r>
              <a:rPr lang="en-IN" sz="2400" dirty="0"/>
              <a:t>. </a:t>
            </a:r>
            <a:endParaRPr lang="en-IN" sz="2400" dirty="0" smtClean="0"/>
          </a:p>
          <a:p>
            <a:pPr algn="just"/>
            <a:endParaRPr lang="en-IN" sz="2400" dirty="0"/>
          </a:p>
          <a:p>
            <a:pPr algn="just"/>
            <a:r>
              <a:rPr lang="en-IN" sz="2400" dirty="0" smtClean="0"/>
              <a:t>In </a:t>
            </a:r>
            <a:r>
              <a:rPr lang="en-IN" sz="2400" dirty="0"/>
              <a:t>the newest versions of </a:t>
            </a:r>
            <a:r>
              <a:rPr lang="en-IN" sz="2400" dirty="0" err="1"/>
              <a:t>RStudio</a:t>
            </a:r>
            <a:r>
              <a:rPr lang="en-IN" sz="2400" dirty="0"/>
              <a:t>, you can use the Connections pane to quickly access the data stored in database management systems.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TextShape 1"/>
          <p:cNvSpPr txBox="1"/>
          <p:nvPr/>
        </p:nvSpPr>
        <p:spPr>
          <a:xfrm>
            <a:off x="982080" y="946440"/>
            <a:ext cx="7789320" cy="3954960"/>
          </a:xfrm>
          <a:prstGeom prst="rect">
            <a:avLst/>
          </a:prstGeom>
          <a:noFill/>
          <a:ln>
            <a:noFill/>
          </a:ln>
        </p:spPr>
        <p:txBody>
          <a:bodyPr tIns="91440" bIns="91440">
            <a:noAutofit/>
          </a:bodyPr>
          <a:lstStyle/>
          <a:p>
            <a:pPr algn="just"/>
            <a:r>
              <a:rPr lang="en-IN" sz="2800" dirty="0"/>
              <a:t>The processes of cleaning your data can be the most time-consuming part of any data analysis. </a:t>
            </a:r>
            <a:endParaRPr lang="en-IN" sz="2800" dirty="0" smtClean="0"/>
          </a:p>
          <a:p>
            <a:pPr algn="just"/>
            <a:endParaRPr lang="en-IN" sz="2800" dirty="0"/>
          </a:p>
          <a:p>
            <a:pPr algn="just"/>
            <a:r>
              <a:rPr lang="en-IN" sz="2800" dirty="0" smtClean="0"/>
              <a:t>The </a:t>
            </a:r>
            <a:r>
              <a:rPr lang="en-IN" sz="2800" dirty="0"/>
              <a:t>most important steps are considered below. While there are many approaches, those using the </a:t>
            </a:r>
            <a:r>
              <a:rPr lang="en-IN" sz="2800" dirty="0" err="1"/>
              <a:t>dplyr</a:t>
            </a:r>
            <a:r>
              <a:rPr lang="en-IN" sz="2800" dirty="0"/>
              <a:t> and </a:t>
            </a:r>
            <a:r>
              <a:rPr lang="en-IN" sz="2800" dirty="0" err="1"/>
              <a:t>tidyr</a:t>
            </a:r>
            <a:r>
              <a:rPr lang="en-IN" sz="2800" dirty="0"/>
              <a:t> packages are some of the quickest and easiest to learn.</a:t>
            </a:r>
          </a:p>
        </p:txBody>
      </p:sp>
      <p:sp>
        <p:nvSpPr>
          <p:cNvPr id="231" name="CustomShape 2"/>
          <p:cNvSpPr/>
          <p:nvPr/>
        </p:nvSpPr>
        <p:spPr>
          <a:xfrm>
            <a:off x="1106280" y="266040"/>
            <a:ext cx="7038720" cy="54144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a:tabLst>
                <a:tab pos="0" algn="l"/>
              </a:tabLst>
            </a:pPr>
            <a:r>
              <a:rPr lang="en-US" sz="2400" b="1" strike="noStrike" spc="-1" dirty="0" smtClean="0">
                <a:solidFill>
                  <a:srgbClr val="FFFFFF"/>
                </a:solidFill>
                <a:latin typeface="Montserrat"/>
                <a:ea typeface="Montserrat"/>
              </a:rPr>
              <a:t>Box-and-w</a:t>
            </a:r>
            <a:r>
              <a:rPr lang="en-IN" sz="2400" dirty="0"/>
              <a:t>1.2 Cleaning data</a:t>
            </a:r>
          </a:p>
          <a:p>
            <a:pPr>
              <a:lnSpc>
                <a:spcPct val="100000"/>
              </a:lnSpc>
              <a:tabLst>
                <a:tab pos="0" algn="l"/>
              </a:tabLst>
            </a:pPr>
            <a:r>
              <a:rPr lang="en-US" sz="2400" b="1" strike="noStrike" spc="-1" dirty="0" err="1" smtClean="0">
                <a:solidFill>
                  <a:srgbClr val="FFFFFF"/>
                </a:solidFill>
                <a:latin typeface="Montserrat"/>
                <a:ea typeface="Montserrat"/>
              </a:rPr>
              <a:t>hisker</a:t>
            </a:r>
            <a:r>
              <a:rPr lang="en-US" sz="2400" b="1" strike="noStrike" spc="-1" dirty="0" smtClean="0">
                <a:solidFill>
                  <a:srgbClr val="FFFFFF"/>
                </a:solidFill>
                <a:latin typeface="Montserrat"/>
                <a:ea typeface="Montserrat"/>
              </a:rPr>
              <a:t> </a:t>
            </a:r>
            <a:r>
              <a:rPr lang="en-US" sz="2400" b="1" strike="noStrike" spc="-1" dirty="0">
                <a:solidFill>
                  <a:srgbClr val="FFFFFF"/>
                </a:solidFill>
                <a:latin typeface="Montserrat"/>
                <a:ea typeface="Montserrat"/>
              </a:rPr>
              <a:t>plot</a:t>
            </a:r>
            <a:endParaRPr lang="en-IN"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TotalTime>
  <Words>241</Words>
  <Application>Microsoft Office PowerPoint</Application>
  <PresentationFormat>On-screen Show (16:9)</PresentationFormat>
  <Paragraphs>150</Paragraphs>
  <Slides>18</Slides>
  <Notes>1</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Introduction to R Programming</dc:title>
  <dc:creator>Tanvi</dc:creator>
  <cp:lastModifiedBy>ITM</cp:lastModifiedBy>
  <cp:revision>439</cp:revision>
  <dcterms:modified xsi:type="dcterms:W3CDTF">2021-11-15T15:22:11Z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29</vt:i4>
  </property>
</Properties>
</file>