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3" r:id="rId1"/>
  </p:sldMasterIdLst>
  <p:notesMasterIdLst>
    <p:notesMasterId r:id="rId33"/>
  </p:notesMasterIdLst>
  <p:sldIdLst>
    <p:sldId id="256" r:id="rId2"/>
    <p:sldId id="271" r:id="rId3"/>
    <p:sldId id="272" r:id="rId4"/>
    <p:sldId id="273" r:id="rId5"/>
    <p:sldId id="274" r:id="rId6"/>
    <p:sldId id="314" r:id="rId7"/>
    <p:sldId id="323" r:id="rId8"/>
    <p:sldId id="275" r:id="rId9"/>
    <p:sldId id="315" r:id="rId10"/>
    <p:sldId id="316" r:id="rId11"/>
    <p:sldId id="276" r:id="rId12"/>
    <p:sldId id="277" r:id="rId13"/>
    <p:sldId id="317" r:id="rId14"/>
    <p:sldId id="324" r:id="rId15"/>
    <p:sldId id="279" r:id="rId16"/>
    <p:sldId id="280" r:id="rId17"/>
    <p:sldId id="283" r:id="rId18"/>
    <p:sldId id="318" r:id="rId19"/>
    <p:sldId id="319" r:id="rId20"/>
    <p:sldId id="308" r:id="rId21"/>
    <p:sldId id="284" r:id="rId22"/>
    <p:sldId id="285" r:id="rId23"/>
    <p:sldId id="310" r:id="rId24"/>
    <p:sldId id="286" r:id="rId25"/>
    <p:sldId id="321" r:id="rId26"/>
    <p:sldId id="325" r:id="rId27"/>
    <p:sldId id="327" r:id="rId28"/>
    <p:sldId id="326" r:id="rId29"/>
    <p:sldId id="328" r:id="rId30"/>
    <p:sldId id="329" r:id="rId31"/>
    <p:sldId id="270" r:id="rId32"/>
  </p:sldIdLst>
  <p:sldSz cx="9144000" cy="5143500" type="screen16x9"/>
  <p:notesSz cx="6858000" cy="9144000"/>
  <p:embeddedFontLst>
    <p:embeddedFont>
      <p:font typeface="Gill Sans MT" pitchFamily="34" charset="0"/>
      <p:regular r:id="rId34"/>
      <p:bold r:id="rId35"/>
      <p:italic r:id="rId36"/>
      <p:boldItalic r:id="rId37"/>
    </p:embeddedFont>
    <p:embeddedFont>
      <p:font typeface="Montserrat" pitchFamily="2" charset="0"/>
      <p:regular r:id="rId38"/>
    </p:embeddedFont>
    <p:embeddedFont>
      <p:font typeface="Lato" charset="0"/>
      <p:regular r:id="rId39"/>
      <p:bold r:id="rId40"/>
      <p:italic r:id="rId41"/>
      <p:boldItalic r:id="rId42"/>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3" roundtripDataSignature="AMtx7mhz2NWSvm7XwSYYFJzdpbBHcc5B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0E630162-B198-41B6-87F6-0338381723C9}">
  <a:tblStyle styleId="{0E630162-B198-41B6-87F6-0338381723C9}" styleName="Table_0">
    <a:wholeTbl>
      <a:tcTxStyle b="off" i="off">
        <a:font>
          <a:latin typeface="Arial"/>
          <a:ea typeface="Arial"/>
          <a:cs typeface="Arial"/>
        </a:font>
        <a:schemeClr val="dk1"/>
      </a:tcTxStyle>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chemeClr val="accent1"/>
              </a:solidFill>
              <a:prstDash val="solid"/>
              <a:round/>
              <a:headEnd type="none" w="sm" len="sm"/>
              <a:tailEnd type="none" w="sm" len="sm"/>
            </a:ln>
          </a:insideH>
          <a:insideV>
            <a:ln w="9525" cap="flat" cmpd="sng">
              <a:solidFill>
                <a:schemeClr val="accent1"/>
              </a:solidFill>
              <a:prstDash val="solid"/>
              <a:round/>
              <a:headEnd type="none" w="sm" len="sm"/>
              <a:tailEnd type="none" w="sm" len="sm"/>
            </a:ln>
          </a:insideV>
        </a:tcBdr>
        <a:fill>
          <a:solidFill>
            <a:srgbClr val="FFFFFF">
              <a:alpha val="0"/>
            </a:srgbClr>
          </a:solidFill>
        </a:fill>
      </a:tcStyle>
    </a:wholeTbl>
    <a:band1H>
      <a:tcTxStyle b="off" i="off"/>
      <a:tcStyle>
        <a:tcBdr/>
        <a:fill>
          <a:solidFill>
            <a:schemeClr val="accent1">
              <a:alpha val="40000"/>
            </a:schemeClr>
          </a:solidFill>
        </a:fill>
      </a:tcStyle>
    </a:band1H>
    <a:band2H>
      <a:tcTxStyle b="off" i="off"/>
      <a:tcStyle>
        <a:tcBdr/>
      </a:tcStyle>
    </a:band2H>
    <a:band1V>
      <a:tcTxStyle b="off" i="off"/>
      <a:tcStyle>
        <a:tcBdr>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tcBdr>
        <a:fill>
          <a:solidFill>
            <a:schemeClr val="accent1">
              <a:alpha val="40000"/>
            </a:schemeClr>
          </a:solidFill>
        </a:fill>
      </a:tcStyle>
    </a:band1V>
    <a:band2V>
      <a:tcTxStyle b="off" i="off"/>
      <a:tcStyle>
        <a:tcBdr/>
      </a:tcStyle>
    </a:band2V>
    <a:lastCol>
      <a:tcTxStyle b="on" i="off"/>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chemeClr val="accent1"/>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lastCol>
    <a:firstCol>
      <a:tcTxStyle b="on" i="off"/>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chemeClr val="accent1"/>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firstCol>
    <a:lastRow>
      <a:tcTxStyle b="on" i="off"/>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l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accent1"/>
          </a:solidFill>
        </a:fill>
      </a:tcStyle>
    </a:firstRow>
    <a:neCell>
      <a:tcTxStyle b="off" i="off"/>
      <a:tcStyle>
        <a:tcBdr/>
      </a:tcStyle>
    </a:neCell>
    <a:nwCell>
      <a:tcTxStyle b="off" i="off"/>
      <a:tcStyle>
        <a:tcBdr/>
      </a:tcStyle>
    </a:nwCell>
  </a:tblStyle>
  <a:tblStyle styleId="{50267358-6255-4DAC-98C3-7103352997BA}" styleName="Table_1">
    <a:wholeTbl>
      <a:tcTxStyle b="off" i="off">
        <a:font>
          <a:latin typeface="Arial"/>
          <a:ea typeface="Arial"/>
          <a:cs typeface="Arial"/>
        </a:font>
        <a:schemeClr val="dk1"/>
      </a:tcTxStyle>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chemeClr val="accent1"/>
              </a:solidFill>
              <a:prstDash val="solid"/>
              <a:round/>
              <a:headEnd type="none" w="sm" len="sm"/>
              <a:tailEnd type="none" w="sm" len="sm"/>
            </a:ln>
          </a:insideH>
          <a:insideV>
            <a:ln w="9525" cap="flat" cmpd="sng">
              <a:solidFill>
                <a:schemeClr val="accent1"/>
              </a:solidFill>
              <a:prstDash val="solid"/>
              <a:round/>
              <a:headEnd type="none" w="sm" len="sm"/>
              <a:tailEnd type="none" w="sm" len="sm"/>
            </a:ln>
          </a:insideV>
        </a:tcBdr>
        <a:fill>
          <a:solidFill>
            <a:srgbClr val="FFFFFF">
              <a:alpha val="0"/>
            </a:srgbClr>
          </a:solidFill>
        </a:fill>
      </a:tcStyle>
    </a:wholeTbl>
    <a:band1H>
      <a:tcTxStyle/>
      <a:tcStyle>
        <a:tcBdr/>
        <a:fill>
          <a:solidFill>
            <a:schemeClr val="accent1">
              <a:alpha val="40000"/>
            </a:schemeClr>
          </a:solidFill>
        </a:fill>
      </a:tcStyle>
    </a:band1H>
    <a:band2H>
      <a:tcTxStyle/>
      <a:tcStyle>
        <a:tcBdr/>
      </a:tcStyle>
    </a:band2H>
    <a:band1V>
      <a:tcTxStyle/>
      <a:tcStyle>
        <a:tcBdr>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tcBdr>
        <a:fill>
          <a:solidFill>
            <a:schemeClr val="accent1">
              <a:alpha val="40000"/>
            </a:schemeClr>
          </a:solidFill>
        </a:fill>
      </a:tcStyle>
    </a:band1V>
    <a:band2V>
      <a:tcTxStyle/>
      <a:tcStyle>
        <a:tcBdr/>
      </a:tcStyle>
    </a:band2V>
    <a:lastCol>
      <a:tcTxStyle b="on" i="off"/>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chemeClr val="accent1"/>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lastCol>
    <a:firstCol>
      <a:tcTxStyle b="on" i="off"/>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chemeClr val="accent1"/>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firstCol>
    <a:lastRow>
      <a:tcTxStyle b="on" i="off"/>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l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accent1"/>
          </a:solidFill>
        </a:fill>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100" autoAdjust="0"/>
    <p:restoredTop sz="82027" autoAdjust="0"/>
  </p:normalViewPr>
  <p:slideViewPr>
    <p:cSldViewPr snapToGrid="0">
      <p:cViewPr varScale="1">
        <p:scale>
          <a:sx n="98" d="100"/>
          <a:sy n="98" d="100"/>
        </p:scale>
        <p:origin x="-756" y="-1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8.fntdata"/><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53"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5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97229010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5" name="Google Shape;22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13335" y="601724"/>
            <a:ext cx="6477805" cy="1906073"/>
          </a:xfrm>
        </p:spPr>
        <p:txBody>
          <a:bodyPr bIns="0" anchor="b">
            <a:normAutofit/>
          </a:bodyPr>
          <a:lstStyle>
            <a:lvl1pPr algn="l">
              <a:defRPr sz="4950"/>
            </a:lvl1pPr>
          </a:lstStyle>
          <a:p>
            <a:r>
              <a:rPr lang="en-US"/>
              <a:t>Click to edit Master title style</a:t>
            </a:r>
            <a:endParaRPr lang="en-US" dirty="0"/>
          </a:p>
        </p:txBody>
      </p:sp>
      <p:sp>
        <p:nvSpPr>
          <p:cNvPr id="3" name="Subtitle 2"/>
          <p:cNvSpPr>
            <a:spLocks noGrp="1"/>
          </p:cNvSpPr>
          <p:nvPr>
            <p:ph type="subTitle" idx="1"/>
          </p:nvPr>
        </p:nvSpPr>
        <p:spPr>
          <a:xfrm>
            <a:off x="1813335" y="2648403"/>
            <a:ext cx="6477804" cy="733216"/>
          </a:xfrm>
        </p:spPr>
        <p:txBody>
          <a:bodyPr tIns="91440" bIns="91440">
            <a:normAutofit/>
          </a:bodyPr>
          <a:lstStyle>
            <a:lvl1pPr marL="0" indent="0" algn="l">
              <a:buNone/>
              <a:defRPr sz="1350" b="0" cap="all" baseline="0">
                <a:solidFill>
                  <a:schemeClr val="tx1"/>
                </a:solidFill>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11/29/2021</a:t>
            </a:fld>
            <a:endParaRPr lang="en-US" dirty="0"/>
          </a:p>
        </p:txBody>
      </p:sp>
      <p:sp>
        <p:nvSpPr>
          <p:cNvPr id="5" name="Footer Placeholder 4"/>
          <p:cNvSpPr>
            <a:spLocks noGrp="1"/>
          </p:cNvSpPr>
          <p:nvPr>
            <p:ph type="ftr" sz="quarter" idx="11"/>
          </p:nvPr>
        </p:nvSpPr>
        <p:spPr>
          <a:xfrm>
            <a:off x="1812376" y="246981"/>
            <a:ext cx="3730436" cy="231901"/>
          </a:xfrm>
        </p:spPr>
        <p:txBody>
          <a:bodyPr/>
          <a:lstStyle/>
          <a:p>
            <a:endParaRPr lang="en-US" dirty="0"/>
          </a:p>
        </p:txBody>
      </p:sp>
      <p:sp>
        <p:nvSpPr>
          <p:cNvPr id="6" name="Slide Number Placeholder 5"/>
          <p:cNvSpPr>
            <a:spLocks noGrp="1"/>
          </p:cNvSpPr>
          <p:nvPr>
            <p:ph type="sldNum" sz="quarter" idx="12"/>
          </p:nvPr>
        </p:nvSpPr>
        <p:spPr>
          <a:xfrm>
            <a:off x="1078249" y="599230"/>
            <a:ext cx="608264" cy="377684"/>
          </a:xfrm>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cxnSp>
        <p:nvCxnSpPr>
          <p:cNvPr id="15" name="Straight Connector 14"/>
          <p:cNvCxnSpPr/>
          <p:nvPr/>
        </p:nvCxnSpPr>
        <p:spPr>
          <a:xfrm>
            <a:off x="1813335" y="2646407"/>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51374697"/>
      </p:ext>
    </p:extLst>
  </p:cSld>
  <p:clrMapOvr>
    <a:masterClrMapping/>
  </p:clrMapOvr>
  <p:hf sldNum="0" hdr="0" ftr="0" dt="0"/>
  <p:extLst>
    <p:ext uri="{DCECCB84-F9BA-43D5-87BE-67443E8EF086}">
      <p15:sldGuideLst xmlns:p15="http://schemas.microsoft.com/office/powerpoint/2012/main" xmlns=""/>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cxnSp>
        <p:nvCxnSpPr>
          <p:cNvPr id="26" name="Straight Connector 25"/>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1653355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79333" y="599230"/>
            <a:ext cx="1211807" cy="3494917"/>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83504" y="599230"/>
            <a:ext cx="5871623" cy="34949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cxnSp>
        <p:nvCxnSpPr>
          <p:cNvPr id="15" name="Straight Connector 14"/>
          <p:cNvCxnSpPr/>
          <p:nvPr/>
        </p:nvCxnSpPr>
        <p:spPr>
          <a:xfrm>
            <a:off x="7079333" y="599230"/>
            <a:ext cx="0" cy="3494917"/>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5773105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3" name="Google Shape;23;p17"/>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24" name="Google Shape;24;p17"/>
          <p:cNvSpPr txBox="1">
            <a:spLocks noGrp="1"/>
          </p:cNvSpPr>
          <p:nvPr>
            <p:ph type="body" idx="1"/>
          </p:nvPr>
        </p:nvSpPr>
        <p:spPr>
          <a:xfrm>
            <a:off x="1297500" y="1567550"/>
            <a:ext cx="7038900" cy="29112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25" name="Google Shape;25;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extLst>
      <p:ext uri="{BB962C8B-B14F-4D97-AF65-F5344CB8AC3E}">
        <p14:creationId xmlns:p14="http://schemas.microsoft.com/office/powerpoint/2010/main" val="31201620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26"/>
        <p:cNvGrpSpPr/>
        <p:nvPr/>
      </p:nvGrpSpPr>
      <p:grpSpPr>
        <a:xfrm>
          <a:off x="0" y="0"/>
          <a:ext cx="0" cy="0"/>
          <a:chOff x="0" y="0"/>
          <a:chExt cx="0" cy="0"/>
        </a:xfrm>
      </p:grpSpPr>
      <p:sp>
        <p:nvSpPr>
          <p:cNvPr id="46" name="Google Shape;46;p18"/>
          <p:cNvSpPr txBox="1">
            <a:spLocks noGrp="1"/>
          </p:cNvSpPr>
          <p:nvPr>
            <p:ph type="title"/>
          </p:nvPr>
        </p:nvSpPr>
        <p:spPr>
          <a:xfrm>
            <a:off x="823850" y="2053000"/>
            <a:ext cx="4587000" cy="1148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7" name="Google Shape;47;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extLst>
      <p:ext uri="{BB962C8B-B14F-4D97-AF65-F5344CB8AC3E}">
        <p14:creationId xmlns:p14="http://schemas.microsoft.com/office/powerpoint/2010/main" val="1496645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cxnSp>
        <p:nvCxnSpPr>
          <p:cNvPr id="33" name="Straight Connector 32"/>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2774406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90679" y="1317097"/>
            <a:ext cx="6482366" cy="1415963"/>
          </a:xfrm>
        </p:spPr>
        <p:txBody>
          <a:bodyPr anchor="b">
            <a:normAutofit/>
          </a:bodyPr>
          <a:lstStyle>
            <a:lvl1pPr algn="l">
              <a:defRPr sz="2700"/>
            </a:lvl1pPr>
          </a:lstStyle>
          <a:p>
            <a:r>
              <a:rPr lang="en-US"/>
              <a:t>Click to edit Master title style</a:t>
            </a:r>
            <a:endParaRPr lang="en-US" dirty="0"/>
          </a:p>
        </p:txBody>
      </p:sp>
      <p:sp>
        <p:nvSpPr>
          <p:cNvPr id="3" name="Text Placeholder 2"/>
          <p:cNvSpPr>
            <a:spLocks noGrp="1"/>
          </p:cNvSpPr>
          <p:nvPr>
            <p:ph type="body" idx="1"/>
          </p:nvPr>
        </p:nvSpPr>
        <p:spPr>
          <a:xfrm>
            <a:off x="1090679" y="2854647"/>
            <a:ext cx="6472835" cy="759697"/>
          </a:xfrm>
        </p:spPr>
        <p:txBody>
          <a:bodyPr tIns="91440">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cxnSp>
        <p:nvCxnSpPr>
          <p:cNvPr id="15" name="Straight Connector 14"/>
          <p:cNvCxnSpPr/>
          <p:nvPr/>
        </p:nvCxnSpPr>
        <p:spPr>
          <a:xfrm>
            <a:off x="1090679" y="2853739"/>
            <a:ext cx="647283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7188211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86913" y="603667"/>
            <a:ext cx="7204226" cy="79447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85498" y="1508159"/>
            <a:ext cx="3483864" cy="25864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10328" y="1513007"/>
            <a:ext cx="3483864" cy="2581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11/29/2021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cxnSp>
        <p:nvCxnSpPr>
          <p:cNvPr id="35" name="Straight Connector 3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0707631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85394" y="603123"/>
            <a:ext cx="7205746" cy="79223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85393" y="1514662"/>
            <a:ext cx="3483864" cy="601457"/>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85393" y="2118202"/>
            <a:ext cx="3483864" cy="19833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9272" y="1517253"/>
            <a:ext cx="3483864" cy="601678"/>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09272" y="2116119"/>
            <a:ext cx="3483864" cy="19780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11/29/2021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cxnSp>
        <p:nvCxnSpPr>
          <p:cNvPr id="29" name="Straight Connector 28"/>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0126921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cxnSp>
        <p:nvCxnSpPr>
          <p:cNvPr id="25" name="Straight Connector 2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9485583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11/29/2021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3165660178"/>
      </p:ext>
    </p:extLst>
  </p:cSld>
  <p:clrMapOvr>
    <a:masterClrMapping/>
  </p:clrMapOvr>
  <p:hf sldNum="0" hdr="0" ftr="0" dt="0"/>
  <p:extLst>
    <p:ext uri="{DCECCB84-F9BA-43D5-87BE-67443E8EF086}">
      <p15:sldGuideLst xmlns:p15="http://schemas.microsoft.com/office/powerpoint/2012/main" xmlns=""/>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3504" y="599230"/>
            <a:ext cx="2454824" cy="1685338"/>
          </a:xfrm>
        </p:spPr>
        <p:txBody>
          <a:bodyPr anchor="b">
            <a:normAutofit/>
          </a:bodyPr>
          <a:lstStyle>
            <a:lvl1pPr algn="l">
              <a:defRPr sz="1800"/>
            </a:lvl1pPr>
          </a:lstStyle>
          <a:p>
            <a:r>
              <a:rPr lang="en-US"/>
              <a:t>Click to edit Master title style</a:t>
            </a:r>
            <a:endParaRPr lang="en-US" dirty="0"/>
          </a:p>
        </p:txBody>
      </p:sp>
      <p:sp>
        <p:nvSpPr>
          <p:cNvPr id="3" name="Content Placeholder 2"/>
          <p:cNvSpPr>
            <a:spLocks noGrp="1"/>
          </p:cNvSpPr>
          <p:nvPr>
            <p:ph idx="1"/>
          </p:nvPr>
        </p:nvSpPr>
        <p:spPr>
          <a:xfrm>
            <a:off x="3782785" y="599230"/>
            <a:ext cx="4509353" cy="349412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83504" y="2404119"/>
            <a:ext cx="2456260" cy="1686136"/>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cxnSp>
        <p:nvCxnSpPr>
          <p:cNvPr id="17" name="Straight Connector 16"/>
          <p:cNvCxnSpPr/>
          <p:nvPr/>
        </p:nvCxnSpPr>
        <p:spPr>
          <a:xfrm>
            <a:off x="1086210" y="2404118"/>
            <a:ext cx="245211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54835402"/>
      </p:ext>
    </p:extLst>
  </p:cSld>
  <p:clrMapOvr>
    <a:masterClrMapping/>
  </p:clrMapOvr>
  <p:hf sldNum="0" hdr="0" ftr="0" dt="0"/>
  <p:extLst>
    <p:ext uri="{DCECCB84-F9BA-43D5-87BE-67443E8EF086}">
      <p15:sldGuideLst xmlns:p15="http://schemas.microsoft.com/office/powerpoint/2012/main" xmlns=""/>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5608041" y="361628"/>
            <a:ext cx="3055900" cy="3861826"/>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088405" y="847135"/>
            <a:ext cx="4149246" cy="1372938"/>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3292" y="841907"/>
            <a:ext cx="2093378" cy="2899745"/>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087747" y="2359494"/>
            <a:ext cx="4143303" cy="1502807"/>
          </a:xfrm>
        </p:spPr>
        <p:txBody>
          <a:bodyPr>
            <a:normAutofit/>
          </a:bodyPr>
          <a:lstStyle>
            <a:lvl1pPr marL="0" indent="0" algn="l">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085537" y="4102393"/>
            <a:ext cx="4145513" cy="240092"/>
          </a:xfrm>
        </p:spPr>
        <p:txBody>
          <a:bodyPr/>
          <a:lstStyle>
            <a:lvl1pPr algn="l">
              <a:defRPr/>
            </a:lvl1pPr>
          </a:lstStyle>
          <a:p>
            <a:fld id="{48A87A34-81AB-432B-8DAE-1953F412C126}" type="datetimeFigureOut">
              <a:rPr lang="en-US" smtClean="0"/>
              <a:t>11/29/2021</a:t>
            </a:fld>
            <a:endParaRPr lang="en-US" dirty="0"/>
          </a:p>
        </p:txBody>
      </p:sp>
      <p:sp>
        <p:nvSpPr>
          <p:cNvPr id="6" name="Footer Placeholder 5"/>
          <p:cNvSpPr>
            <a:spLocks noGrp="1"/>
          </p:cNvSpPr>
          <p:nvPr>
            <p:ph type="ftr" sz="quarter" idx="11"/>
          </p:nvPr>
        </p:nvSpPr>
        <p:spPr>
          <a:xfrm>
            <a:off x="1085537" y="238981"/>
            <a:ext cx="4155753" cy="240698"/>
          </a:xfrm>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cxnSp>
        <p:nvCxnSpPr>
          <p:cNvPr id="31" name="Straight Connector 30"/>
          <p:cNvCxnSpPr/>
          <p:nvPr/>
        </p:nvCxnSpPr>
        <p:spPr>
          <a:xfrm>
            <a:off x="1085537" y="2357704"/>
            <a:ext cx="414551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3395049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1514607"/>
            <a:ext cx="9144000" cy="3079456"/>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5">
            <a:extLst>
              <a:ext uri="{28A0092B-C50C-407E-A947-70E740481C1C}">
                <a14:useLocalDpi xmlns:a14="http://schemas.microsoft.com/office/drawing/2010/main" val="0"/>
              </a:ext>
            </a:extLst>
          </a:blip>
          <a:srcRect t="1538" b="-1538"/>
          <a:stretch/>
        </p:blipFill>
        <p:spPr bwMode="black">
          <a:xfrm>
            <a:off x="0" y="4594860"/>
            <a:ext cx="9144000" cy="557213"/>
          </a:xfrm>
          <a:prstGeom prst="rect">
            <a:avLst/>
          </a:prstGeom>
        </p:spPr>
      </p:pic>
      <p:sp>
        <p:nvSpPr>
          <p:cNvPr id="2" name="Title Placeholder 1"/>
          <p:cNvSpPr>
            <a:spLocks noGrp="1"/>
          </p:cNvSpPr>
          <p:nvPr>
            <p:ph type="title"/>
          </p:nvPr>
        </p:nvSpPr>
        <p:spPr>
          <a:xfrm>
            <a:off x="1088685" y="603390"/>
            <a:ext cx="7202456" cy="78692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88685" y="1511799"/>
            <a:ext cx="7202456" cy="25879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65604" y="247778"/>
            <a:ext cx="2625536" cy="231901"/>
          </a:xfrm>
          <a:prstGeom prst="rect">
            <a:avLst/>
          </a:prstGeom>
        </p:spPr>
        <p:txBody>
          <a:bodyPr vert="horz" lIns="91440" tIns="45720" rIns="91440" bIns="45720" rtlCol="0" anchor="ctr"/>
          <a:lstStyle>
            <a:lvl1pPr algn="r">
              <a:defRPr sz="750">
                <a:solidFill>
                  <a:schemeClr val="tx1">
                    <a:tint val="75000"/>
                  </a:schemeClr>
                </a:solidFill>
              </a:defRPr>
            </a:lvl1pPr>
          </a:lstStyle>
          <a:p>
            <a:fld id="{48A87A34-81AB-432B-8DAE-1953F412C126}" type="datetimeFigureOut">
              <a:rPr lang="en-US" smtClean="0"/>
              <a:pPr/>
              <a:t>11/29/2021</a:t>
            </a:fld>
            <a:endParaRPr lang="en-US" dirty="0"/>
          </a:p>
        </p:txBody>
      </p:sp>
      <p:sp>
        <p:nvSpPr>
          <p:cNvPr id="5" name="Footer Placeholder 4"/>
          <p:cNvSpPr>
            <a:spLocks noGrp="1"/>
          </p:cNvSpPr>
          <p:nvPr>
            <p:ph type="ftr" sz="quarter" idx="3"/>
          </p:nvPr>
        </p:nvSpPr>
        <p:spPr>
          <a:xfrm>
            <a:off x="1088684" y="246981"/>
            <a:ext cx="4454127" cy="231901"/>
          </a:xfrm>
          <a:prstGeom prst="rect">
            <a:avLst/>
          </a:prstGeom>
        </p:spPr>
        <p:txBody>
          <a:bodyPr vert="horz" lIns="91440" tIns="45720" rIns="91440" bIns="45720" rtlCol="0" anchor="ctr"/>
          <a:lstStyle>
            <a:lvl1pPr algn="l">
              <a:defRPr sz="7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60046" y="599230"/>
            <a:ext cx="608264" cy="377684"/>
          </a:xfrm>
          <a:prstGeom prst="rect">
            <a:avLst/>
          </a:prstGeom>
        </p:spPr>
        <p:txBody>
          <a:bodyPr vert="horz" lIns="91440" tIns="45720" rIns="91440" bIns="45720" rtlCol="0" anchor="t"/>
          <a:lstStyle>
            <a:lvl1pPr algn="r">
              <a:defRPr sz="2100">
                <a:solidFill>
                  <a:schemeClr val="accent1"/>
                </a:solidFill>
              </a:defRPr>
            </a:lvl1p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cxnSp>
        <p:nvCxnSpPr>
          <p:cNvPr id="10" name="Straight Connector 9"/>
          <p:cNvCxnSpPr/>
          <p:nvPr/>
        </p:nvCxnSpPr>
        <p:spPr>
          <a:xfrm>
            <a:off x="0" y="4596310"/>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7657318"/>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Lst>
  <p:hf sldNum="0" hdr="0" ftr="0" dt="0"/>
  <p:txStyles>
    <p:title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hyperlink" Target="http://becomingvisual.com/rfundamentals/undergrad.csv" TargetMode="Externa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
          <p:cNvSpPr txBox="1">
            <a:spLocks noGrp="1"/>
          </p:cNvSpPr>
          <p:nvPr>
            <p:ph type="ctrTitle"/>
          </p:nvPr>
        </p:nvSpPr>
        <p:spPr>
          <a:xfrm>
            <a:off x="1701221" y="834126"/>
            <a:ext cx="7293923" cy="1143534"/>
          </a:xfrm>
          <a:prstGeom prst="rect">
            <a:avLst/>
          </a:prstGeom>
          <a:noFill/>
          <a:ln>
            <a:noFill/>
          </a:ln>
        </p:spPr>
        <p:txBody>
          <a:bodyPr spcFirstLastPara="1" wrap="square" lIns="91425" tIns="91425" rIns="91425" bIns="91425" anchor="t" anchorCtr="0">
            <a:noAutofit/>
          </a:bodyPr>
          <a:lstStyle/>
          <a:p>
            <a:r>
              <a:rPr lang="en-GB" sz="3200" dirty="0"/>
              <a:t>Unit 6: </a:t>
            </a:r>
            <a:r>
              <a:rPr lang="en-US" sz="3200" b="1" dirty="0"/>
              <a:t> Working with Messy Data</a:t>
            </a:r>
            <a:br>
              <a:rPr lang="en-US" sz="3200" b="1" dirty="0"/>
            </a:br>
            <a:r>
              <a:rPr lang="en-US" sz="3200" dirty="0"/>
              <a:t/>
            </a:r>
            <a:br>
              <a:rPr lang="en-US" sz="3200" dirty="0"/>
            </a:br>
            <a:endParaRPr sz="3200" dirty="0"/>
          </a:p>
        </p:txBody>
      </p:sp>
      <p:sp>
        <p:nvSpPr>
          <p:cNvPr id="135" name="Google Shape;135;p1"/>
          <p:cNvSpPr txBox="1">
            <a:spLocks noGrp="1"/>
          </p:cNvSpPr>
          <p:nvPr>
            <p:ph type="subTitle" idx="1"/>
          </p:nvPr>
        </p:nvSpPr>
        <p:spPr>
          <a:xfrm>
            <a:off x="6008982" y="3722907"/>
            <a:ext cx="2656552" cy="506100"/>
          </a:xfrm>
          <a:prstGeom prst="rect">
            <a:avLst/>
          </a:prstGeom>
          <a:noFill/>
          <a:ln>
            <a:noFill/>
          </a:ln>
        </p:spPr>
        <p:txBody>
          <a:bodyPr spcFirstLastPara="1" wrap="square" lIns="91425" tIns="91425" rIns="91425" bIns="91425" anchor="t" anchorCtr="0">
            <a:noAutofit/>
          </a:bodyPr>
          <a:lstStyle/>
          <a:p>
            <a:pPr marL="0" indent="0"/>
            <a:r>
              <a:rPr lang="en-IN" sz="1600" b="1" dirty="0" err="1" smtClean="0"/>
              <a:t>gaurav</a:t>
            </a:r>
            <a:r>
              <a:rPr lang="en-IN" sz="1600" b="1" dirty="0" smtClean="0"/>
              <a:t> </a:t>
            </a:r>
            <a:r>
              <a:rPr lang="en-IN" sz="1600" b="1" dirty="0" err="1" smtClean="0"/>
              <a:t>Kulkarni</a:t>
            </a:r>
            <a:endParaRPr lang="en-IN" sz="1600" b="1" dirty="0"/>
          </a:p>
          <a:p>
            <a:pPr marL="0" lvl="0" indent="0" algn="l" rtl="0">
              <a:lnSpc>
                <a:spcPct val="100000"/>
              </a:lnSpc>
              <a:spcBef>
                <a:spcPts val="0"/>
              </a:spcBef>
              <a:spcAft>
                <a:spcPts val="0"/>
              </a:spcAft>
              <a:buSzPts val="1300"/>
              <a:buNone/>
            </a:pPr>
            <a:endParaRPr sz="1600" b="1" dirty="0">
              <a:solidFill>
                <a:schemeClr val="accent6">
                  <a:lumMod val="40000"/>
                  <a:lumOff val="6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7877" y="223622"/>
            <a:ext cx="7038900" cy="541915"/>
          </a:xfrm>
        </p:spPr>
        <p:txBody>
          <a:bodyPr/>
          <a:lstStyle/>
          <a:p>
            <a:r>
              <a:rPr lang="en-US" b="1" dirty="0"/>
              <a:t>Renaming columns (variable names)</a:t>
            </a:r>
            <a:endParaRPr lang="en-US" dirty="0"/>
          </a:p>
        </p:txBody>
      </p:sp>
      <p:sp>
        <p:nvSpPr>
          <p:cNvPr id="3" name="Text Placeholder 2"/>
          <p:cNvSpPr>
            <a:spLocks noGrp="1"/>
          </p:cNvSpPr>
          <p:nvPr>
            <p:ph type="body" idx="1"/>
          </p:nvPr>
        </p:nvSpPr>
        <p:spPr>
          <a:xfrm>
            <a:off x="967547" y="1041999"/>
            <a:ext cx="8048857" cy="3104694"/>
          </a:xfrm>
        </p:spPr>
        <p:txBody>
          <a:bodyPr/>
          <a:lstStyle/>
          <a:p>
            <a:pPr algn="just">
              <a:lnSpc>
                <a:spcPct val="150000"/>
              </a:lnSpc>
              <a:buNone/>
            </a:pPr>
            <a:r>
              <a:rPr lang="en-US" sz="1600" dirty="0"/>
              <a:t>(1) Go to File &gt; New &gt; </a:t>
            </a:r>
            <a:r>
              <a:rPr lang="en-US" sz="1600" dirty="0" err="1"/>
              <a:t>RScript</a:t>
            </a:r>
            <a:r>
              <a:rPr lang="en-US" sz="1600" dirty="0"/>
              <a:t>.</a:t>
            </a:r>
          </a:p>
          <a:p>
            <a:pPr algn="just">
              <a:lnSpc>
                <a:spcPct val="150000"/>
              </a:lnSpc>
              <a:buNone/>
            </a:pPr>
            <a:r>
              <a:rPr lang="en-US" sz="1600" dirty="0"/>
              <a:t>(2) Next, save your </a:t>
            </a:r>
            <a:r>
              <a:rPr lang="en-US" sz="1600" dirty="0" err="1"/>
              <a:t>RScript</a:t>
            </a:r>
            <a:r>
              <a:rPr lang="en-US" sz="1600" dirty="0"/>
              <a:t> as </a:t>
            </a:r>
            <a:r>
              <a:rPr lang="en-US" sz="1600" dirty="0" err="1"/>
              <a:t>undergrad.R</a:t>
            </a:r>
            <a:endParaRPr lang="en-US" sz="1600" dirty="0"/>
          </a:p>
          <a:p>
            <a:pPr algn="just">
              <a:lnSpc>
                <a:spcPct val="150000"/>
              </a:lnSpc>
              <a:buNone/>
            </a:pPr>
            <a:r>
              <a:rPr lang="en-US" sz="1600" dirty="0"/>
              <a:t>(3) Rename the undergrad data frame using the names( ) function as described above.</a:t>
            </a:r>
          </a:p>
          <a:p>
            <a:pPr algn="just">
              <a:lnSpc>
                <a:spcPct val="150000"/>
              </a:lnSpc>
            </a:pPr>
            <a:r>
              <a:rPr lang="en-US" sz="1600" b="1" dirty="0"/>
              <a:t>names</a:t>
            </a:r>
            <a:r>
              <a:rPr lang="en-US" sz="1600" dirty="0"/>
              <a:t>(undergrad) &lt;- </a:t>
            </a:r>
            <a:r>
              <a:rPr lang="en-US" sz="1600" b="1" dirty="0"/>
              <a:t>c</a:t>
            </a:r>
            <a:r>
              <a:rPr lang="en-US" sz="1600" dirty="0"/>
              <a:t>("</a:t>
            </a:r>
            <a:r>
              <a:rPr lang="en-US" sz="1600" dirty="0" err="1"/>
              <a:t>timestamp","excel","access</a:t>
            </a:r>
            <a:r>
              <a:rPr lang="en-US" sz="1600" dirty="0"/>
              <a:t>", "statistics", "programming", "</a:t>
            </a:r>
            <a:r>
              <a:rPr lang="en-US" sz="1600" dirty="0" err="1"/>
              <a:t>iscourse</a:t>
            </a:r>
            <a:r>
              <a:rPr lang="en-US" sz="1600" dirty="0"/>
              <a:t>", "</a:t>
            </a:r>
            <a:r>
              <a:rPr lang="en-US" sz="1600" dirty="0" err="1"/>
              <a:t>cscourse</a:t>
            </a:r>
            <a:r>
              <a:rPr lang="en-US" sz="1600" dirty="0"/>
              <a:t>", "topics", "</a:t>
            </a:r>
            <a:r>
              <a:rPr lang="en-US" sz="1600" dirty="0" err="1"/>
              <a:t>istopics</a:t>
            </a:r>
            <a:r>
              <a:rPr lang="en-US" sz="1600" dirty="0"/>
              <a:t>", "</a:t>
            </a:r>
            <a:r>
              <a:rPr lang="en-US" sz="1600" dirty="0" err="1"/>
              <a:t>onlinecourse</a:t>
            </a:r>
            <a:r>
              <a:rPr lang="en-US" sz="1600" dirty="0"/>
              <a:t>", "concentration")</a:t>
            </a:r>
          </a:p>
          <a:p>
            <a:pPr algn="just">
              <a:lnSpc>
                <a:spcPct val="150000"/>
              </a:lnSpc>
              <a:buNone/>
            </a:pPr>
            <a:r>
              <a:rPr lang="en-US" sz="1600" dirty="0"/>
              <a:t>(4) Run your </a:t>
            </a:r>
            <a:r>
              <a:rPr lang="en-US" sz="1600" dirty="0" err="1"/>
              <a:t>undergrad.R</a:t>
            </a:r>
            <a:r>
              <a:rPr lang="en-US" sz="1600" dirty="0"/>
              <a:t> script.</a:t>
            </a:r>
          </a:p>
          <a:p>
            <a:pPr algn="just">
              <a:lnSpc>
                <a:spcPct val="150000"/>
              </a:lnSpc>
              <a:buNone/>
            </a:pPr>
            <a:r>
              <a:rPr lang="en-US" sz="1600" dirty="0"/>
              <a:t>(5) Now, view the undergrad data frame to check to see if the column names were changed.</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Columns of the undergrad dataset renamed."/>
          <p:cNvPicPr>
            <a:picLocks noChangeAspect="1" noChangeArrowheads="1"/>
          </p:cNvPicPr>
          <p:nvPr/>
        </p:nvPicPr>
        <p:blipFill>
          <a:blip r:embed="rId2"/>
          <a:srcRect/>
          <a:stretch>
            <a:fillRect/>
          </a:stretch>
        </p:blipFill>
        <p:spPr bwMode="auto">
          <a:xfrm>
            <a:off x="1130602" y="28821"/>
            <a:ext cx="5980318" cy="4201373"/>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297500" y="263125"/>
            <a:ext cx="7038900" cy="541915"/>
          </a:xfrm>
        </p:spPr>
        <p:txBody>
          <a:bodyPr/>
          <a:lstStyle/>
          <a:p>
            <a:r>
              <a:rPr lang="en-US" b="1" dirty="0"/>
              <a:t>Attaching / Detaching</a:t>
            </a:r>
            <a:endParaRPr lang="en-US" dirty="0"/>
          </a:p>
        </p:txBody>
      </p:sp>
      <p:sp>
        <p:nvSpPr>
          <p:cNvPr id="3" name="Text Placeholder 2"/>
          <p:cNvSpPr>
            <a:spLocks noGrp="1"/>
          </p:cNvSpPr>
          <p:nvPr>
            <p:ph type="body" idx="1"/>
          </p:nvPr>
        </p:nvSpPr>
        <p:spPr>
          <a:xfrm>
            <a:off x="1131250" y="1010093"/>
            <a:ext cx="7846500" cy="3823164"/>
          </a:xfrm>
        </p:spPr>
        <p:txBody>
          <a:bodyPr/>
          <a:lstStyle/>
          <a:p>
            <a:pPr algn="just"/>
            <a:r>
              <a:rPr lang="en-US" sz="1800" dirty="0"/>
              <a:t>You can make your data manipulation and analysis of the undergrad data frame a little more efficient by using the attach( ) function. The attach( ) function enables you to work with a data frame variables directly without explicitly referencing the name of the data frame. It saves the reference to the data frame in your R path. For example, to view the data in the excel variable of the undergrad data frame you would normally have to enter:</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297500" y="25625"/>
            <a:ext cx="7038900" cy="541915"/>
          </a:xfrm>
        </p:spPr>
        <p:txBody>
          <a:bodyPr/>
          <a:lstStyle/>
          <a:p>
            <a:r>
              <a:rPr lang="en-US" b="1" dirty="0"/>
              <a:t>Attaching / Detaching</a:t>
            </a:r>
            <a:endParaRPr lang="en-US" dirty="0"/>
          </a:p>
        </p:txBody>
      </p:sp>
      <p:sp>
        <p:nvSpPr>
          <p:cNvPr id="3" name="Text Placeholder 2"/>
          <p:cNvSpPr>
            <a:spLocks noGrp="1"/>
          </p:cNvSpPr>
          <p:nvPr>
            <p:ph type="body" idx="1"/>
          </p:nvPr>
        </p:nvSpPr>
        <p:spPr>
          <a:xfrm>
            <a:off x="1131250" y="665718"/>
            <a:ext cx="7584733" cy="3809006"/>
          </a:xfrm>
        </p:spPr>
        <p:txBody>
          <a:bodyPr/>
          <a:lstStyle/>
          <a:p>
            <a:pPr algn="just"/>
            <a:r>
              <a:rPr lang="en-US" sz="1800" dirty="0"/>
              <a:t>To see all the values for the variable excel you would have to type data </a:t>
            </a:r>
            <a:r>
              <a:rPr lang="en-US" sz="1800" dirty="0" err="1"/>
              <a:t>frame$variable</a:t>
            </a:r>
            <a:r>
              <a:rPr lang="en-US" sz="1800" dirty="0"/>
              <a:t> (e.g. </a:t>
            </a:r>
            <a:r>
              <a:rPr lang="en-US" sz="1800" dirty="0" err="1"/>
              <a:t>undergrad$excel</a:t>
            </a:r>
            <a:r>
              <a:rPr lang="en-US" sz="1800" dirty="0"/>
              <a:t>).</a:t>
            </a:r>
          </a:p>
          <a:p>
            <a:pPr algn="just"/>
            <a:endParaRPr lang="en-US" sz="1800" dirty="0"/>
          </a:p>
          <a:p>
            <a:pPr algn="just"/>
            <a:r>
              <a:rPr lang="en-US" sz="1800" dirty="0"/>
              <a:t>Instead you can use the attach( ) function and reference any variable in the undergrad data frame directly.</a:t>
            </a:r>
          </a:p>
          <a:p>
            <a:pPr algn="just"/>
            <a:r>
              <a:rPr lang="en-US" sz="1800" dirty="0"/>
              <a:t>Try using the attach( ) function.</a:t>
            </a:r>
          </a:p>
          <a:p>
            <a:pPr algn="just"/>
            <a:endParaRPr lang="en-US" sz="1800" i="1" dirty="0"/>
          </a:p>
          <a:p>
            <a:pPr algn="just"/>
            <a:r>
              <a:rPr lang="en-US" sz="1800" i="1" dirty="0"/>
              <a:t>#adding undergrad to my R path for easy access and reference of variables</a:t>
            </a:r>
            <a:r>
              <a:rPr lang="en-US" sz="1800" dirty="0"/>
              <a:t> </a:t>
            </a:r>
            <a:r>
              <a:rPr lang="en-US" sz="1800" b="1" dirty="0">
                <a:solidFill>
                  <a:srgbClr val="FF0000"/>
                </a:solidFill>
              </a:rPr>
              <a:t>attach</a:t>
            </a:r>
            <a:r>
              <a:rPr lang="en-US" sz="1800" dirty="0">
                <a:solidFill>
                  <a:srgbClr val="FF0000"/>
                </a:solidFill>
              </a:rPr>
              <a:t>(undergrad)</a:t>
            </a:r>
            <a:r>
              <a:rPr lang="en-US" sz="1800" dirty="0"/>
              <a:t> </a:t>
            </a:r>
            <a:r>
              <a:rPr lang="en-US" sz="1800" i="1" dirty="0"/>
              <a:t>#referencing the excel variable directly</a:t>
            </a:r>
            <a:r>
              <a:rPr lang="en-US" sz="1800" dirty="0"/>
              <a:t> excel</a:t>
            </a:r>
          </a:p>
          <a:p>
            <a:pPr algn="just"/>
            <a:endParaRPr lang="en-US" sz="1800" dirty="0"/>
          </a:p>
          <a:p>
            <a:pPr algn="just"/>
            <a:r>
              <a:rPr lang="en-US" sz="1800" dirty="0"/>
              <a:t>Note: It’s important to use the detach( ) function when you finished working with a particular data frame. </a:t>
            </a:r>
          </a:p>
          <a:p>
            <a:pPr algn="just">
              <a:buNone/>
            </a:pPr>
            <a:r>
              <a:rPr lang="en-US" sz="1800" dirty="0"/>
              <a:t>	</a:t>
            </a:r>
            <a:r>
              <a:rPr lang="en-US" sz="1800" dirty="0">
                <a:solidFill>
                  <a:srgbClr val="FF0000"/>
                </a:solidFill>
              </a:rPr>
              <a:t>detach(undergrad)</a:t>
            </a:r>
          </a:p>
          <a:p>
            <a:pPr algn="just"/>
            <a:endParaRPr lang="en-US" sz="18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66377" y="224807"/>
            <a:ext cx="7449605" cy="3889994"/>
          </a:xfrm>
        </p:spPr>
        <p:txBody>
          <a:bodyPr/>
          <a:lstStyle/>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383" y="155642"/>
            <a:ext cx="8414426" cy="4134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98948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54999" y="1223842"/>
            <a:ext cx="7787119" cy="2695015"/>
          </a:xfrm>
        </p:spPr>
        <p:txBody>
          <a:bodyPr/>
          <a:lstStyle/>
          <a:p>
            <a:pPr algn="just">
              <a:lnSpc>
                <a:spcPct val="150000"/>
              </a:lnSpc>
            </a:pPr>
            <a:r>
              <a:rPr lang="en-US" sz="1600" dirty="0"/>
              <a:t>A typical data analysis task is to construct a frequency table or cross-tabulation of one variable to another. Let’s begin by looking at two variables: </a:t>
            </a:r>
            <a:r>
              <a:rPr lang="en-US" sz="1600" dirty="0" err="1"/>
              <a:t>iscourse</a:t>
            </a:r>
            <a:r>
              <a:rPr lang="en-US" sz="1600" dirty="0"/>
              <a:t> and </a:t>
            </a:r>
            <a:r>
              <a:rPr lang="en-US" sz="1600" dirty="0" err="1"/>
              <a:t>cscourse</a:t>
            </a:r>
            <a:r>
              <a:rPr lang="en-US" sz="1600" dirty="0"/>
              <a:t>. These variables refer to the likeliness that the respondent will take another course in the field of Information Systems or Computer Science. We are selecting these two variables because, as we saw before, the responses to this question were coded as numbers.</a:t>
            </a:r>
          </a:p>
        </p:txBody>
      </p:sp>
      <p:sp>
        <p:nvSpPr>
          <p:cNvPr id="4" name="Title 1"/>
          <p:cNvSpPr txBox="1">
            <a:spLocks/>
          </p:cNvSpPr>
          <p:nvPr/>
        </p:nvSpPr>
        <p:spPr>
          <a:xfrm>
            <a:off x="1297500" y="168125"/>
            <a:ext cx="7038900" cy="541915"/>
          </a:xfrm>
          <a:prstGeom prst="rect">
            <a:avLst/>
          </a:prstGeom>
          <a:noFill/>
          <a:ln>
            <a:noFill/>
          </a:ln>
        </p:spPr>
        <p:txBody>
          <a:bodyPr spcFirstLastPara="1" wrap="square" lIns="91425" tIns="91425" rIns="91425" bIns="91425" anchor="t" anchorCtr="0">
            <a:noAutofit/>
          </a:bodyPr>
          <a:lstStyle/>
          <a:p>
            <a:pPr lvl="0">
              <a:buClr>
                <a:schemeClr val="lt1"/>
              </a:buClr>
              <a:buSzPts val="2400"/>
              <a:defRPr/>
            </a:pPr>
            <a:r>
              <a:rPr lang="en-US" sz="2400" b="1" dirty="0">
                <a:solidFill>
                  <a:schemeClr val="lt1"/>
                </a:solidFill>
                <a:latin typeface="Montserrat"/>
                <a:ea typeface="Montserrat"/>
                <a:cs typeface="Montserrat"/>
                <a:sym typeface="Montserrat"/>
              </a:rPr>
              <a:t>Tabulating data: Constructing simple frequency tables and histograms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4335" y="103478"/>
            <a:ext cx="7038900" cy="541915"/>
          </a:xfrm>
        </p:spPr>
        <p:txBody>
          <a:bodyPr/>
          <a:lstStyle/>
          <a:p>
            <a:r>
              <a:rPr lang="en-US" b="1" dirty="0"/>
              <a:t>Frequency counts.</a:t>
            </a:r>
            <a:endParaRPr lang="en-US" dirty="0"/>
          </a:p>
        </p:txBody>
      </p:sp>
      <p:sp>
        <p:nvSpPr>
          <p:cNvPr id="3" name="Text Placeholder 2"/>
          <p:cNvSpPr>
            <a:spLocks noGrp="1"/>
          </p:cNvSpPr>
          <p:nvPr>
            <p:ph type="body" idx="1"/>
          </p:nvPr>
        </p:nvSpPr>
        <p:spPr>
          <a:xfrm>
            <a:off x="1084845" y="761672"/>
            <a:ext cx="7687012" cy="4166583"/>
          </a:xfrm>
        </p:spPr>
        <p:txBody>
          <a:bodyPr/>
          <a:lstStyle/>
          <a:p>
            <a:r>
              <a:rPr lang="en-US" sz="1600" dirty="0"/>
              <a:t>A simple frequency count of the number of respondents per response category will help us analyze the results. We can use the table( ) function to tabulate the results of each variable:</a:t>
            </a:r>
          </a:p>
          <a:p>
            <a:endParaRPr lang="en-US" sz="1600" dirty="0"/>
          </a:p>
          <a:p>
            <a:r>
              <a:rPr lang="en-US" sz="1600" b="1" dirty="0"/>
              <a:t>table</a:t>
            </a:r>
            <a:r>
              <a:rPr lang="en-US" sz="1600" dirty="0"/>
              <a:t>(</a:t>
            </a:r>
            <a:r>
              <a:rPr lang="en-US" sz="1600" dirty="0" err="1"/>
              <a:t>iscourse</a:t>
            </a:r>
            <a:r>
              <a:rPr lang="en-US" sz="1600" dirty="0"/>
              <a:t>)</a:t>
            </a:r>
          </a:p>
          <a:p>
            <a:r>
              <a:rPr lang="en-US" sz="1600" dirty="0"/>
              <a:t>## </a:t>
            </a:r>
            <a:r>
              <a:rPr lang="en-US" sz="1600" dirty="0" err="1"/>
              <a:t>iscourse</a:t>
            </a:r>
            <a:endParaRPr lang="en-US" sz="1600" dirty="0"/>
          </a:p>
          <a:p>
            <a:r>
              <a:rPr lang="en-US" sz="1600" dirty="0"/>
              <a:t>## 1 2 3 4 5 6 7</a:t>
            </a:r>
          </a:p>
          <a:p>
            <a:r>
              <a:rPr lang="en-US" sz="1600" dirty="0"/>
              <a:t> ## 6 3 1 8 5 10 6</a:t>
            </a:r>
          </a:p>
          <a:p>
            <a:endParaRPr lang="en-US" sz="1600" b="1" dirty="0"/>
          </a:p>
          <a:p>
            <a:r>
              <a:rPr lang="en-US" sz="1600" b="1" dirty="0"/>
              <a:t>table</a:t>
            </a:r>
            <a:r>
              <a:rPr lang="en-US" sz="1600" dirty="0"/>
              <a:t>(</a:t>
            </a:r>
            <a:r>
              <a:rPr lang="en-US" sz="1600" dirty="0" err="1"/>
              <a:t>cscourse</a:t>
            </a:r>
            <a:r>
              <a:rPr lang="en-US" sz="1600" dirty="0"/>
              <a:t>)</a:t>
            </a:r>
          </a:p>
          <a:p>
            <a:r>
              <a:rPr lang="en-US" sz="1600" dirty="0"/>
              <a:t>## </a:t>
            </a:r>
            <a:r>
              <a:rPr lang="en-US" sz="1600" dirty="0" err="1"/>
              <a:t>cscourse</a:t>
            </a:r>
            <a:endParaRPr lang="en-US" sz="1600" dirty="0"/>
          </a:p>
          <a:p>
            <a:r>
              <a:rPr lang="en-US" sz="1600" dirty="0"/>
              <a:t>## 1 2 3 4 5 6 7</a:t>
            </a:r>
          </a:p>
          <a:p>
            <a:r>
              <a:rPr lang="en-US" sz="1600" dirty="0"/>
              <a:t>## 3 5 2 6 5 7 11</a:t>
            </a:r>
            <a:endParaRPr lang="en-US" sz="1600" dirty="0">
              <a:solidFill>
                <a:srgbClr val="FF000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32549" y="876458"/>
            <a:ext cx="7985820" cy="1973618"/>
          </a:xfrm>
        </p:spPr>
        <p:txBody>
          <a:bodyPr/>
          <a:lstStyle/>
          <a:p>
            <a:pPr algn="just"/>
            <a:r>
              <a:rPr lang="en-US" sz="1800" dirty="0"/>
              <a:t>hist( ) function</a:t>
            </a:r>
          </a:p>
          <a:p>
            <a:pPr algn="just"/>
            <a:endParaRPr lang="en-US" sz="1800" dirty="0"/>
          </a:p>
          <a:p>
            <a:pPr algn="just"/>
            <a:r>
              <a:rPr lang="en-US" sz="1800" dirty="0"/>
              <a:t>mean() and median()</a:t>
            </a:r>
          </a:p>
          <a:p>
            <a:pPr algn="just"/>
            <a:endParaRPr lang="en-US" sz="1800" dirty="0"/>
          </a:p>
        </p:txBody>
      </p:sp>
      <p:sp>
        <p:nvSpPr>
          <p:cNvPr id="5" name="Title 1"/>
          <p:cNvSpPr txBox="1">
            <a:spLocks/>
          </p:cNvSpPr>
          <p:nvPr/>
        </p:nvSpPr>
        <p:spPr>
          <a:xfrm>
            <a:off x="954526" y="183010"/>
            <a:ext cx="8201349" cy="541915"/>
          </a:xfrm>
          <a:prstGeom prst="rect">
            <a:avLst/>
          </a:prstGeom>
          <a:noFill/>
          <a:ln>
            <a:noFill/>
          </a:ln>
        </p:spPr>
        <p:txBody>
          <a:bodyPr spcFirstLastPara="1" wrap="square" lIns="91425" tIns="91425" rIns="91425" bIns="91425" anchor="t" anchorCtr="0">
            <a:noAutofit/>
          </a:bodyPr>
          <a:lstStyle/>
          <a:p>
            <a:r>
              <a:rPr lang="en-US" sz="2400" b="1" dirty="0">
                <a:solidFill>
                  <a:schemeClr val="bg1"/>
                </a:solidFill>
              </a:rPr>
              <a:t>Visualizing the results.</a:t>
            </a:r>
            <a:endParaRPr kumimoji="0" lang="en-US" sz="2400" b="0" i="0" u="none" strike="noStrike" kern="0" cap="none" spc="0" normalizeH="0" baseline="0" noProof="0" dirty="0">
              <a:ln>
                <a:noFill/>
              </a:ln>
              <a:solidFill>
                <a:schemeClr val="bg1"/>
              </a:solidFill>
              <a:effectLst/>
              <a:uLnTx/>
              <a:uFillTx/>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4335" y="103478"/>
            <a:ext cx="7038900" cy="541915"/>
          </a:xfrm>
        </p:spPr>
        <p:txBody>
          <a:bodyPr/>
          <a:lstStyle/>
          <a:p>
            <a:r>
              <a:rPr lang="en-US" b="1" dirty="0"/>
              <a:t>Frequency counts.</a:t>
            </a:r>
            <a:endParaRPr lang="en-US" dirty="0"/>
          </a:p>
        </p:txBody>
      </p:sp>
      <p:sp>
        <p:nvSpPr>
          <p:cNvPr id="3" name="Text Placeholder 2"/>
          <p:cNvSpPr>
            <a:spLocks noGrp="1"/>
          </p:cNvSpPr>
          <p:nvPr>
            <p:ph type="body" idx="1"/>
          </p:nvPr>
        </p:nvSpPr>
        <p:spPr>
          <a:xfrm>
            <a:off x="1084845" y="666672"/>
            <a:ext cx="7687012" cy="4373350"/>
          </a:xfrm>
        </p:spPr>
        <p:txBody>
          <a:bodyPr/>
          <a:lstStyle/>
          <a:p>
            <a:r>
              <a:rPr lang="en-US" sz="1600" b="1" dirty="0"/>
              <a:t>table</a:t>
            </a:r>
            <a:r>
              <a:rPr lang="en-US" sz="1600" dirty="0"/>
              <a:t>(excel)</a:t>
            </a:r>
          </a:p>
          <a:p>
            <a:endParaRPr lang="en-US" sz="1600" dirty="0"/>
          </a:p>
          <a:p>
            <a:r>
              <a:rPr lang="en-US" sz="1600" dirty="0"/>
              <a:t>## excel</a:t>
            </a:r>
          </a:p>
          <a:p>
            <a:r>
              <a:rPr lang="en-US" sz="1600" dirty="0"/>
              <a:t>## Agree Somewhat agree Strongly Agree </a:t>
            </a:r>
          </a:p>
          <a:p>
            <a:r>
              <a:rPr lang="en-US" sz="1600" dirty="0"/>
              <a:t>##         9                                   3                    27</a:t>
            </a:r>
          </a:p>
          <a:p>
            <a:r>
              <a:rPr lang="en-US" sz="1600" b="1" dirty="0"/>
              <a:t>table</a:t>
            </a:r>
            <a:r>
              <a:rPr lang="en-US" sz="1600" dirty="0"/>
              <a:t>(access)</a:t>
            </a:r>
          </a:p>
          <a:p>
            <a:r>
              <a:rPr lang="en-US" sz="1600" dirty="0"/>
              <a:t>## access </a:t>
            </a:r>
          </a:p>
          <a:p>
            <a:r>
              <a:rPr lang="en-US" sz="1600" dirty="0"/>
              <a:t>## Agree                                                                       Disagree </a:t>
            </a:r>
          </a:p>
          <a:p>
            <a:r>
              <a:rPr lang="en-US" sz="1600" dirty="0"/>
              <a:t>##         5                                                                                    5 </a:t>
            </a:r>
          </a:p>
          <a:p>
            <a:r>
              <a:rPr lang="en-US" sz="1600" dirty="0"/>
              <a:t>##   Neither agree or disagree                          Somewhat agree</a:t>
            </a:r>
          </a:p>
          <a:p>
            <a:r>
              <a:rPr lang="en-US" sz="1600" dirty="0"/>
              <a:t>##                          9                                                                  10 </a:t>
            </a:r>
          </a:p>
          <a:p>
            <a:r>
              <a:rPr lang="en-US" sz="1600" dirty="0"/>
              <a:t>##        Somewhat disagree                                   Strongly Agree </a:t>
            </a:r>
          </a:p>
          <a:p>
            <a:r>
              <a:rPr lang="en-US" sz="1600" dirty="0"/>
              <a:t>##                          2                                                                     8 </a:t>
            </a:r>
            <a:endParaRPr lang="en-US" sz="1600" dirty="0">
              <a:solidFill>
                <a:srgbClr val="FF0000"/>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4335" y="-3397"/>
            <a:ext cx="7038900" cy="541915"/>
          </a:xfrm>
        </p:spPr>
        <p:txBody>
          <a:bodyPr/>
          <a:lstStyle/>
          <a:p>
            <a:r>
              <a:rPr lang="en-US" b="1" dirty="0"/>
              <a:t>Frequency counts.</a:t>
            </a:r>
            <a:endParaRPr lang="en-US" dirty="0"/>
          </a:p>
        </p:txBody>
      </p:sp>
      <p:sp>
        <p:nvSpPr>
          <p:cNvPr id="3" name="Text Placeholder 2"/>
          <p:cNvSpPr>
            <a:spLocks noGrp="1"/>
          </p:cNvSpPr>
          <p:nvPr>
            <p:ph type="body" idx="1"/>
          </p:nvPr>
        </p:nvSpPr>
        <p:spPr>
          <a:xfrm>
            <a:off x="1084844" y="488546"/>
            <a:ext cx="7397675" cy="3091233"/>
          </a:xfrm>
        </p:spPr>
        <p:txBody>
          <a:bodyPr/>
          <a:lstStyle/>
          <a:p>
            <a:pPr algn="just"/>
            <a:r>
              <a:rPr lang="en-US" sz="1600" dirty="0"/>
              <a:t>Next, let’s visualize the access frequency table by creating a histogram.</a:t>
            </a:r>
          </a:p>
          <a:p>
            <a:pPr algn="just"/>
            <a:endParaRPr lang="en-US" sz="1600" dirty="0"/>
          </a:p>
          <a:p>
            <a:pPr algn="just"/>
            <a:r>
              <a:rPr lang="en-US" sz="1600" b="1" dirty="0">
                <a:solidFill>
                  <a:srgbClr val="C00000"/>
                </a:solidFill>
              </a:rPr>
              <a:t>hist</a:t>
            </a:r>
            <a:r>
              <a:rPr lang="en-US" sz="1600" dirty="0">
                <a:solidFill>
                  <a:srgbClr val="C00000"/>
                </a:solidFill>
              </a:rPr>
              <a:t>(access)</a:t>
            </a:r>
          </a:p>
          <a:p>
            <a:pPr algn="just"/>
            <a:r>
              <a:rPr lang="en-US" sz="1600" dirty="0"/>
              <a:t>Error </a:t>
            </a:r>
            <a:r>
              <a:rPr lang="en-US" sz="1600" b="1" dirty="0"/>
              <a:t>in</a:t>
            </a:r>
            <a:r>
              <a:rPr lang="en-US" sz="1600" dirty="0"/>
              <a:t> </a:t>
            </a:r>
            <a:r>
              <a:rPr lang="en-US" sz="1600" b="1" dirty="0" err="1"/>
              <a:t>hist.default</a:t>
            </a:r>
            <a:r>
              <a:rPr lang="en-US" sz="1600" dirty="0"/>
              <a:t>(access) : 'x' must be numeric</a:t>
            </a:r>
          </a:p>
          <a:p>
            <a:pPr algn="just"/>
            <a:endParaRPr lang="en-US" sz="1600" dirty="0"/>
          </a:p>
          <a:p>
            <a:pPr algn="just"/>
            <a:r>
              <a:rPr lang="en-US" sz="1600" dirty="0"/>
              <a:t>It looks like we cannot create a histogram with the data when it is a </a:t>
            </a:r>
            <a:r>
              <a:rPr lang="en-US" sz="1600" dirty="0" err="1"/>
              <a:t>chaacter</a:t>
            </a:r>
            <a:r>
              <a:rPr lang="en-US" sz="1600" dirty="0"/>
              <a:t>. To solve this, we can simply “cast” that variable to a different type. In this case, we want to change the data type of access to a factor and cast access using the </a:t>
            </a:r>
            <a:r>
              <a:rPr lang="en-US" sz="1600" dirty="0" err="1"/>
              <a:t>as.numeric</a:t>
            </a:r>
            <a:r>
              <a:rPr lang="en-US" sz="1600" dirty="0"/>
              <a:t>( ) function to plot our histogram.</a:t>
            </a:r>
          </a:p>
          <a:p>
            <a:pPr algn="just"/>
            <a:endParaRPr lang="en-US" sz="1600" dirty="0"/>
          </a:p>
          <a:p>
            <a:pPr algn="just"/>
            <a:endParaRPr lang="en-US"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7500" y="223622"/>
            <a:ext cx="7038900" cy="914100"/>
          </a:xfrm>
        </p:spPr>
        <p:txBody>
          <a:bodyPr/>
          <a:lstStyle/>
          <a:p>
            <a:r>
              <a:rPr lang="en-IN" sz="3200" dirty="0"/>
              <a:t>Contents</a:t>
            </a:r>
          </a:p>
        </p:txBody>
      </p:sp>
      <p:sp>
        <p:nvSpPr>
          <p:cNvPr id="3" name="Text Placeholder 2"/>
          <p:cNvSpPr>
            <a:spLocks noGrp="1"/>
          </p:cNvSpPr>
          <p:nvPr>
            <p:ph type="body" idx="1"/>
          </p:nvPr>
        </p:nvSpPr>
        <p:spPr>
          <a:xfrm>
            <a:off x="1297500" y="1148323"/>
            <a:ext cx="7038900" cy="3742661"/>
          </a:xfrm>
        </p:spPr>
        <p:txBody>
          <a:bodyPr/>
          <a:lstStyle/>
          <a:p>
            <a:pPr>
              <a:lnSpc>
                <a:spcPct val="150000"/>
              </a:lnSpc>
            </a:pPr>
            <a:r>
              <a:rPr lang="en-US" sz="2000" dirty="0"/>
              <a:t>Messy Data</a:t>
            </a:r>
          </a:p>
          <a:p>
            <a:pPr>
              <a:lnSpc>
                <a:spcPct val="150000"/>
              </a:lnSpc>
            </a:pPr>
            <a:r>
              <a:rPr lang="en-US" sz="2000" dirty="0"/>
              <a:t>Renaming Columns (Variable Names)</a:t>
            </a:r>
          </a:p>
          <a:p>
            <a:pPr>
              <a:lnSpc>
                <a:spcPct val="150000"/>
              </a:lnSpc>
            </a:pPr>
            <a:r>
              <a:rPr lang="en-US" sz="2000" dirty="0"/>
              <a:t>Attaching / Detaching</a:t>
            </a:r>
          </a:p>
          <a:p>
            <a:pPr>
              <a:lnSpc>
                <a:spcPct val="150000"/>
              </a:lnSpc>
            </a:pPr>
            <a:r>
              <a:rPr lang="en-US" sz="2000" dirty="0"/>
              <a:t>Tabulating Data: Constructing Simple Frequency Tables</a:t>
            </a:r>
          </a:p>
          <a:p>
            <a:pPr>
              <a:lnSpc>
                <a:spcPct val="150000"/>
              </a:lnSpc>
            </a:pPr>
            <a:r>
              <a:rPr lang="en-US" sz="2000" dirty="0"/>
              <a:t>Ordering Factor Variables</a:t>
            </a:r>
          </a:p>
          <a:p>
            <a:pPr>
              <a:lnSpc>
                <a:spcPct val="150000"/>
              </a:lnSpc>
            </a:pPr>
            <a:r>
              <a:rPr lang="en-US" sz="2000" dirty="0"/>
              <a:t>Summary</a:t>
            </a:r>
          </a:p>
        </p:txBody>
      </p:sp>
    </p:spTree>
    <p:extLst>
      <p:ext uri="{BB962C8B-B14F-4D97-AF65-F5344CB8AC3E}">
        <p14:creationId xmlns:p14="http://schemas.microsoft.com/office/powerpoint/2010/main" val="16818919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A histogram of the access variable in the data frame undergrad."/>
          <p:cNvPicPr>
            <a:picLocks noChangeAspect="1" noChangeArrowheads="1"/>
          </p:cNvPicPr>
          <p:nvPr/>
        </p:nvPicPr>
        <p:blipFill>
          <a:blip r:embed="rId2"/>
          <a:srcRect/>
          <a:stretch>
            <a:fillRect/>
          </a:stretch>
        </p:blipFill>
        <p:spPr bwMode="auto">
          <a:xfrm>
            <a:off x="1391903" y="240630"/>
            <a:ext cx="5806565" cy="4147547"/>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8750" y="13750"/>
            <a:ext cx="7038900" cy="541915"/>
          </a:xfrm>
        </p:spPr>
        <p:txBody>
          <a:bodyPr/>
          <a:lstStyle/>
          <a:p>
            <a:r>
              <a:rPr lang="en-US" b="1" dirty="0"/>
              <a:t>Histograms</a:t>
            </a:r>
            <a:endParaRPr lang="en-US" dirty="0"/>
          </a:p>
        </p:txBody>
      </p:sp>
      <p:sp>
        <p:nvSpPr>
          <p:cNvPr id="3" name="Text Placeholder 2"/>
          <p:cNvSpPr>
            <a:spLocks noGrp="1"/>
          </p:cNvSpPr>
          <p:nvPr>
            <p:ph type="body" idx="1"/>
          </p:nvPr>
        </p:nvSpPr>
        <p:spPr>
          <a:xfrm>
            <a:off x="1083750" y="440092"/>
            <a:ext cx="7668370" cy="4559419"/>
          </a:xfrm>
        </p:spPr>
        <p:txBody>
          <a:bodyPr/>
          <a:lstStyle/>
          <a:p>
            <a:pPr>
              <a:buNone/>
            </a:pPr>
            <a:r>
              <a:rPr lang="en-US" sz="2000" dirty="0">
                <a:solidFill>
                  <a:srgbClr val="FF0000"/>
                </a:solidFill>
              </a:rPr>
              <a:t>figure06</a:t>
            </a:r>
          </a:p>
          <a:p>
            <a:r>
              <a:rPr lang="en-US" sz="2000" dirty="0"/>
              <a:t>## $breaks</a:t>
            </a:r>
          </a:p>
          <a:p>
            <a:r>
              <a:rPr lang="en-US" sz="2000" dirty="0"/>
              <a:t>## [1] 1 2 3 4 5 6</a:t>
            </a:r>
          </a:p>
          <a:p>
            <a:endParaRPr lang="en-US" sz="2000" dirty="0"/>
          </a:p>
          <a:p>
            <a:r>
              <a:rPr lang="en-US" sz="2000" dirty="0"/>
              <a:t>## </a:t>
            </a:r>
          </a:p>
          <a:p>
            <a:r>
              <a:rPr lang="en-US" sz="2000" dirty="0"/>
              <a:t>## $counts </a:t>
            </a:r>
          </a:p>
          <a:p>
            <a:r>
              <a:rPr lang="en-US" sz="2000" dirty="0"/>
              <a:t>## [1] 10 9 10 2 8 </a:t>
            </a:r>
          </a:p>
          <a:p>
            <a:r>
              <a:rPr lang="en-US" sz="2000" dirty="0"/>
              <a:t>## </a:t>
            </a:r>
          </a:p>
          <a:p>
            <a:r>
              <a:rPr lang="en-US" sz="2000" dirty="0"/>
              <a:t>## $density </a:t>
            </a:r>
          </a:p>
          <a:p>
            <a:r>
              <a:rPr lang="en-US" sz="2000" dirty="0"/>
              <a:t>## [1] 0.25641026 0.23076923 0.25641026 0.05128205 0.20512821</a:t>
            </a:r>
            <a:endParaRPr lang="en-US" sz="2000" dirty="0">
              <a:solidFill>
                <a:srgbClr val="FF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07885" y="967012"/>
            <a:ext cx="8017359" cy="3955312"/>
          </a:xfrm>
        </p:spPr>
        <p:txBody>
          <a:bodyPr/>
          <a:lstStyle/>
          <a:p>
            <a:pPr>
              <a:lnSpc>
                <a:spcPct val="100000"/>
              </a:lnSpc>
            </a:pPr>
            <a:r>
              <a:rPr lang="en-US" sz="2000" dirty="0"/>
              <a:t>However, we see in Figure, that the histogram is not very useful in helping us interpret our data. We can clearly see that the values on the x-axis (our ordinal data) do not necessary match what we’d like to see </a:t>
            </a:r>
            <a:r>
              <a:rPr lang="en-US" sz="2000" dirty="0" err="1" smtClean="0"/>
              <a:t>bsed</a:t>
            </a:r>
            <a:r>
              <a:rPr lang="en-US" sz="2000" dirty="0" smtClean="0"/>
              <a:t> </a:t>
            </a:r>
            <a:r>
              <a:rPr lang="en-US" sz="2000" dirty="0"/>
              <a:t>on our frequency table. Specifically, it’s unclear what the numbers 1-6 mean on the x-axis. Furthermore, it doesn’t seem as though they are in any specific order. For example, if you look at the first bin in the histogram there are 10 observations. If you recall from earlier, the only value that has 10 observations in the access frequency table is “Somewhat Agree”.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0622" y="274996"/>
            <a:ext cx="7038900" cy="914100"/>
          </a:xfrm>
        </p:spPr>
        <p:txBody>
          <a:bodyPr/>
          <a:lstStyle/>
          <a:p>
            <a:r>
              <a:rPr lang="en-US" b="1" dirty="0"/>
              <a:t>Ordering factor variables</a:t>
            </a:r>
            <a:endParaRPr lang="en-US" dirty="0"/>
          </a:p>
        </p:txBody>
      </p:sp>
      <p:sp>
        <p:nvSpPr>
          <p:cNvPr id="3" name="Text Placeholder 2"/>
          <p:cNvSpPr>
            <a:spLocks noGrp="1"/>
          </p:cNvSpPr>
          <p:nvPr>
            <p:ph type="body" idx="1"/>
          </p:nvPr>
        </p:nvSpPr>
        <p:spPr>
          <a:xfrm>
            <a:off x="1071867" y="938157"/>
            <a:ext cx="7858377" cy="3289458"/>
          </a:xfrm>
        </p:spPr>
        <p:txBody>
          <a:bodyPr/>
          <a:lstStyle/>
          <a:p>
            <a:pPr algn="just"/>
            <a:r>
              <a:rPr lang="en-US" sz="2000" dirty="0"/>
              <a:t>To order a factor variable we can use the ordered( ) function and set the levels in the order we want them.</a:t>
            </a:r>
          </a:p>
          <a:p>
            <a:pPr algn="just"/>
            <a:endParaRPr lang="en-US" sz="2000" dirty="0"/>
          </a:p>
          <a:p>
            <a:r>
              <a:rPr lang="en-US" sz="2000" b="1" dirty="0">
                <a:solidFill>
                  <a:srgbClr val="C00000"/>
                </a:solidFill>
              </a:rPr>
              <a:t>access-ordered &lt;- ordered(x=access, levels=c("Strongly </a:t>
            </a:r>
            <a:r>
              <a:rPr lang="en-US" sz="2000" b="1" dirty="0" err="1">
                <a:solidFill>
                  <a:srgbClr val="C00000"/>
                </a:solidFill>
              </a:rPr>
              <a:t>disagree","Disagree","Somewhat</a:t>
            </a:r>
            <a:r>
              <a:rPr lang="en-US" sz="2000" b="1" dirty="0">
                <a:solidFill>
                  <a:srgbClr val="C00000"/>
                </a:solidFill>
              </a:rPr>
              <a:t> </a:t>
            </a:r>
            <a:r>
              <a:rPr lang="en-US" sz="2000" b="1" dirty="0" err="1">
                <a:solidFill>
                  <a:srgbClr val="C00000"/>
                </a:solidFill>
              </a:rPr>
              <a:t>disagree","Neither</a:t>
            </a:r>
            <a:r>
              <a:rPr lang="en-US" sz="2000" b="1" dirty="0">
                <a:solidFill>
                  <a:srgbClr val="C00000"/>
                </a:solidFill>
              </a:rPr>
              <a:t> agree or </a:t>
            </a:r>
            <a:r>
              <a:rPr lang="en-US" sz="2000" b="1" dirty="0" err="1">
                <a:solidFill>
                  <a:srgbClr val="C00000"/>
                </a:solidFill>
              </a:rPr>
              <a:t>disagree","Somewhat</a:t>
            </a:r>
            <a:r>
              <a:rPr lang="en-US" sz="2000" b="1" dirty="0">
                <a:solidFill>
                  <a:srgbClr val="C00000"/>
                </a:solidFill>
              </a:rPr>
              <a:t> </a:t>
            </a:r>
            <a:r>
              <a:rPr lang="en-US" sz="2000" b="1" dirty="0" err="1">
                <a:solidFill>
                  <a:srgbClr val="C00000"/>
                </a:solidFill>
              </a:rPr>
              <a:t>agree","Agree","Strongly</a:t>
            </a:r>
            <a:r>
              <a:rPr lang="en-US" sz="2000" b="1" dirty="0">
                <a:solidFill>
                  <a:srgbClr val="C00000"/>
                </a:solidFill>
              </a:rPr>
              <a:t> Agree"))</a:t>
            </a:r>
          </a:p>
          <a:p>
            <a:endParaRPr lang="en-US" sz="2000" b="1" dirty="0">
              <a:solidFill>
                <a:srgbClr val="FF0000"/>
              </a:solidFill>
            </a:endParaRPr>
          </a:p>
          <a:p>
            <a:r>
              <a:rPr lang="en-US" sz="2000" dirty="0"/>
              <a:t>View the data and levels for the access variable.</a:t>
            </a:r>
          </a:p>
          <a:p>
            <a:r>
              <a:rPr lang="en-US" sz="2000" dirty="0">
                <a:solidFill>
                  <a:srgbClr val="C00000"/>
                </a:solidFill>
              </a:rPr>
              <a:t>access-ordered</a:t>
            </a:r>
          </a:p>
          <a:p>
            <a:endParaRPr lang="en-US" sz="2000" dirty="0">
              <a:solidFill>
                <a:srgbClr val="C00000"/>
              </a:solidFill>
            </a:endParaRPr>
          </a:p>
          <a:p>
            <a:endParaRPr lang="en-US" sz="2000" dirty="0">
              <a:solidFill>
                <a:srgbClr val="C00000"/>
              </a:solidFill>
            </a:endParaRPr>
          </a:p>
          <a:p>
            <a:endParaRPr lang="en-US" sz="2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69952" y="996446"/>
            <a:ext cx="8092160" cy="3955312"/>
          </a:xfrm>
        </p:spPr>
        <p:txBody>
          <a:bodyPr/>
          <a:lstStyle/>
          <a:p>
            <a:r>
              <a:rPr lang="en-US" sz="2000" dirty="0"/>
              <a:t>We can see that the levels represent degrees. For example, the value of Disagree is &gt; (greater than) than the value for Strongly Disagree.</a:t>
            </a:r>
          </a:p>
          <a:p>
            <a:endParaRPr lang="en-US" sz="2000" dirty="0"/>
          </a:p>
          <a:p>
            <a:r>
              <a:rPr lang="en-US" sz="2000" dirty="0"/>
              <a:t>Another way to see the attributes of a variable is to use the attributes( ) function.</a:t>
            </a:r>
          </a:p>
          <a:p>
            <a:pPr>
              <a:buNone/>
            </a:pPr>
            <a:r>
              <a:rPr lang="en-US" sz="2000" b="1" dirty="0"/>
              <a:t>	</a:t>
            </a:r>
            <a:r>
              <a:rPr lang="en-US" sz="2000" b="1" dirty="0">
                <a:solidFill>
                  <a:srgbClr val="C00000"/>
                </a:solidFill>
              </a:rPr>
              <a:t>attributes</a:t>
            </a:r>
            <a:r>
              <a:rPr lang="en-US" sz="2000" dirty="0">
                <a:solidFill>
                  <a:srgbClr val="C00000"/>
                </a:solidFill>
              </a:rPr>
              <a:t>(access-ordered)</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69952" y="209604"/>
            <a:ext cx="8174048" cy="3955312"/>
          </a:xfrm>
        </p:spPr>
        <p:txBody>
          <a:bodyPr/>
          <a:lstStyle/>
          <a:p>
            <a:pPr algn="just"/>
            <a:r>
              <a:rPr lang="en-US" sz="1500" dirty="0">
                <a:solidFill>
                  <a:srgbClr val="FF0000"/>
                </a:solidFill>
              </a:rPr>
              <a:t>figure07 &lt;- </a:t>
            </a:r>
            <a:r>
              <a:rPr lang="en-US" sz="1500" b="1" dirty="0">
                <a:solidFill>
                  <a:srgbClr val="FF0000"/>
                </a:solidFill>
              </a:rPr>
              <a:t>hist</a:t>
            </a:r>
            <a:r>
              <a:rPr lang="en-US" sz="1500" dirty="0">
                <a:solidFill>
                  <a:srgbClr val="FF0000"/>
                </a:solidFill>
              </a:rPr>
              <a:t>(</a:t>
            </a:r>
            <a:r>
              <a:rPr lang="en-US" sz="1500" b="1" dirty="0" err="1">
                <a:solidFill>
                  <a:srgbClr val="FF0000"/>
                </a:solidFill>
              </a:rPr>
              <a:t>as.numeric</a:t>
            </a:r>
            <a:r>
              <a:rPr lang="en-US" sz="1500" dirty="0">
                <a:solidFill>
                  <a:srgbClr val="FF0000"/>
                </a:solidFill>
              </a:rPr>
              <a:t>(</a:t>
            </a:r>
            <a:r>
              <a:rPr lang="en-US" sz="1500" dirty="0" err="1">
                <a:solidFill>
                  <a:srgbClr val="FF0000"/>
                </a:solidFill>
              </a:rPr>
              <a:t>access_ordered</a:t>
            </a:r>
            <a:r>
              <a:rPr lang="en-US" sz="1500" dirty="0">
                <a:solidFill>
                  <a:srgbClr val="FF0000"/>
                </a:solidFill>
              </a:rPr>
              <a:t>),breaks=7, main = "Responses to the level of importance of learning Microsoft Access", </a:t>
            </a:r>
            <a:r>
              <a:rPr lang="en-US" sz="1500" dirty="0" err="1">
                <a:solidFill>
                  <a:srgbClr val="FF0000"/>
                </a:solidFill>
              </a:rPr>
              <a:t>xlab</a:t>
            </a:r>
            <a:r>
              <a:rPr lang="en-US" sz="1500" dirty="0">
                <a:solidFill>
                  <a:srgbClr val="FF0000"/>
                </a:solidFill>
              </a:rPr>
              <a:t> = "Bins by </a:t>
            </a:r>
            <a:r>
              <a:rPr lang="en-US" sz="1500" dirty="0" err="1">
                <a:solidFill>
                  <a:srgbClr val="FF0000"/>
                </a:solidFill>
              </a:rPr>
              <a:t>reponse</a:t>
            </a:r>
            <a:r>
              <a:rPr lang="en-US" sz="1500" dirty="0">
                <a:solidFill>
                  <a:srgbClr val="FF0000"/>
                </a:solidFill>
              </a:rPr>
              <a:t> category", </a:t>
            </a:r>
            <a:r>
              <a:rPr lang="en-US" sz="1500" dirty="0" err="1">
                <a:solidFill>
                  <a:srgbClr val="FF0000"/>
                </a:solidFill>
              </a:rPr>
              <a:t>col</a:t>
            </a:r>
            <a:r>
              <a:rPr lang="en-US" sz="1500" dirty="0">
                <a:solidFill>
                  <a:srgbClr val="FF0000"/>
                </a:solidFill>
              </a:rPr>
              <a:t>="#4cbea3", labels=TRUE, border="#FFFFFF")</a:t>
            </a:r>
          </a:p>
          <a:p>
            <a:endParaRPr lang="en-US" sz="2000" dirty="0"/>
          </a:p>
          <a:p>
            <a:endParaRPr lang="en-US" sz="2000" dirty="0"/>
          </a:p>
        </p:txBody>
      </p:sp>
      <p:pic>
        <p:nvPicPr>
          <p:cNvPr id="1026" name="Picture 2" descr="A histogram of the access variable in the data frame undergrad with the factor variables ordered."/>
          <p:cNvPicPr>
            <a:picLocks noChangeAspect="1" noChangeArrowheads="1"/>
          </p:cNvPicPr>
          <p:nvPr/>
        </p:nvPicPr>
        <p:blipFill>
          <a:blip r:embed="rId2"/>
          <a:srcRect/>
          <a:stretch>
            <a:fillRect/>
          </a:stretch>
        </p:blipFill>
        <p:spPr bwMode="auto">
          <a:xfrm>
            <a:off x="2374394" y="1286480"/>
            <a:ext cx="3948585" cy="2820418"/>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8685" y="252920"/>
            <a:ext cx="7202456" cy="408562"/>
          </a:xfrm>
        </p:spPr>
        <p:txBody>
          <a:bodyPr>
            <a:normAutofit fontScale="90000"/>
          </a:bodyPr>
          <a:lstStyle/>
          <a:p>
            <a:pPr algn="ctr"/>
            <a:r>
              <a:rPr lang="en-US" dirty="0"/>
              <a:t>How to Work with Ordered Factors in R</a:t>
            </a:r>
            <a:br>
              <a:rPr lang="en-US" dirty="0"/>
            </a:br>
            <a:endParaRPr lang="en-IN" dirty="0"/>
          </a:p>
        </p:txBody>
      </p:sp>
      <p:sp>
        <p:nvSpPr>
          <p:cNvPr id="3" name="Content Placeholder 2"/>
          <p:cNvSpPr>
            <a:spLocks noGrp="1"/>
          </p:cNvSpPr>
          <p:nvPr>
            <p:ph idx="1"/>
          </p:nvPr>
        </p:nvSpPr>
        <p:spPr>
          <a:xfrm>
            <a:off x="1088684" y="729574"/>
            <a:ext cx="7724575" cy="3560324"/>
          </a:xfrm>
        </p:spPr>
        <p:txBody>
          <a:bodyPr>
            <a:normAutofit lnSpcReduction="10000"/>
          </a:bodyPr>
          <a:lstStyle/>
          <a:p>
            <a:r>
              <a:rPr lang="en-US" dirty="0"/>
              <a:t>Ordinal data is a categorical, statistical data type where the variables have natural, ordered categories and the </a:t>
            </a:r>
            <a:r>
              <a:rPr lang="en-US" dirty="0" smtClean="0"/>
              <a:t>distances </a:t>
            </a:r>
            <a:r>
              <a:rPr lang="en-US" dirty="0"/>
              <a:t>between the categories are not </a:t>
            </a:r>
            <a:r>
              <a:rPr lang="en-US" dirty="0" smtClean="0"/>
              <a:t>known.</a:t>
            </a:r>
          </a:p>
          <a:p>
            <a:pPr marL="0" indent="0">
              <a:buNone/>
            </a:pPr>
            <a:endParaRPr lang="en-US" dirty="0" smtClean="0"/>
          </a:p>
          <a:p>
            <a:pPr marL="0" indent="0">
              <a:buNone/>
            </a:pPr>
            <a:r>
              <a:rPr lang="en-US" sz="2000" dirty="0" smtClean="0"/>
              <a:t>Examples </a:t>
            </a:r>
            <a:r>
              <a:rPr lang="en-US" sz="2000" dirty="0"/>
              <a:t>of ordinal variables include: </a:t>
            </a:r>
            <a:endParaRPr lang="en-US" sz="2000" dirty="0" smtClean="0"/>
          </a:p>
          <a:p>
            <a:pPr marL="0" indent="0">
              <a:buNone/>
            </a:pPr>
            <a:r>
              <a:rPr lang="en-US" sz="2000" b="1" dirty="0" smtClean="0"/>
              <a:t>socio </a:t>
            </a:r>
            <a:r>
              <a:rPr lang="en-US" sz="2000" b="1" dirty="0"/>
              <a:t>economic status</a:t>
            </a:r>
            <a:r>
              <a:rPr lang="en-US" sz="2000" dirty="0"/>
              <a:t> (“low </a:t>
            </a:r>
            <a:r>
              <a:rPr lang="en-US" sz="2000" dirty="0" err="1"/>
              <a:t>income”,”middle</a:t>
            </a:r>
            <a:r>
              <a:rPr lang="en-US" sz="2000" dirty="0"/>
              <a:t> </a:t>
            </a:r>
            <a:r>
              <a:rPr lang="en-US" sz="2000" dirty="0" err="1"/>
              <a:t>income”,”high</a:t>
            </a:r>
            <a:r>
              <a:rPr lang="en-US" sz="2000" dirty="0"/>
              <a:t> income”), </a:t>
            </a:r>
            <a:endParaRPr lang="en-US" sz="2000" dirty="0" smtClean="0"/>
          </a:p>
          <a:p>
            <a:pPr marL="0" indent="0">
              <a:buNone/>
            </a:pPr>
            <a:r>
              <a:rPr lang="en-US" sz="2000" dirty="0" smtClean="0"/>
              <a:t>education </a:t>
            </a:r>
            <a:r>
              <a:rPr lang="en-US" sz="2000" dirty="0"/>
              <a:t>level (“high </a:t>
            </a:r>
            <a:r>
              <a:rPr lang="en-US" sz="2000" dirty="0" err="1"/>
              <a:t>school”,”BS”,”MS”,”PhD</a:t>
            </a:r>
            <a:r>
              <a:rPr lang="en-US" sz="2000" dirty="0"/>
              <a:t>”), </a:t>
            </a:r>
            <a:endParaRPr lang="en-US" sz="2000" dirty="0" smtClean="0"/>
          </a:p>
          <a:p>
            <a:pPr marL="0" indent="0">
              <a:buNone/>
            </a:pPr>
            <a:r>
              <a:rPr lang="en-US" sz="2000" dirty="0" smtClean="0"/>
              <a:t>income </a:t>
            </a:r>
            <a:r>
              <a:rPr lang="en-US" sz="2000" dirty="0"/>
              <a:t>level (“less than 50K”, “50K-100K”, “over 100K”), </a:t>
            </a:r>
            <a:endParaRPr lang="en-US" sz="2000" dirty="0" smtClean="0"/>
          </a:p>
          <a:p>
            <a:pPr marL="0" indent="0">
              <a:buNone/>
            </a:pPr>
            <a:r>
              <a:rPr lang="en-US" sz="2000" dirty="0" smtClean="0"/>
              <a:t>satisfaction </a:t>
            </a:r>
            <a:r>
              <a:rPr lang="en-US" sz="2000" dirty="0"/>
              <a:t>rating (“extremely dislike”, “dislike”, “neutral”, “like”, “extremely like”)</a:t>
            </a:r>
            <a:endParaRPr lang="en-IN" sz="2000" dirty="0"/>
          </a:p>
        </p:txBody>
      </p:sp>
    </p:spTree>
    <p:extLst>
      <p:ext uri="{BB962C8B-B14F-4D97-AF65-F5344CB8AC3E}">
        <p14:creationId xmlns:p14="http://schemas.microsoft.com/office/powerpoint/2010/main" val="41773852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37746" y="126460"/>
            <a:ext cx="8531156" cy="1031131"/>
          </a:xfrm>
        </p:spPr>
        <p:txBody>
          <a:bodyPr>
            <a:normAutofit fontScale="90000"/>
          </a:bodyPr>
          <a:lstStyle/>
          <a:p>
            <a:pPr algn="just"/>
            <a:r>
              <a:rPr lang="en-US" dirty="0"/>
              <a:t>In R, there is a special data type for ordinal data. This type is called</a:t>
            </a:r>
            <a:r>
              <a:rPr lang="en-US" b="1" dirty="0"/>
              <a:t> </a:t>
            </a:r>
            <a:r>
              <a:rPr lang="en-US" i="1" dirty="0"/>
              <a:t>ordered factors</a:t>
            </a:r>
            <a:r>
              <a:rPr lang="en-US" dirty="0"/>
              <a:t> and is an extension of factors</a:t>
            </a:r>
            <a:endParaRPr lang="en-IN" dirty="0"/>
          </a:p>
        </p:txBody>
      </p:sp>
      <p:sp>
        <p:nvSpPr>
          <p:cNvPr id="4" name="Content Placeholder 3"/>
          <p:cNvSpPr>
            <a:spLocks noGrp="1"/>
          </p:cNvSpPr>
          <p:nvPr>
            <p:ph idx="1"/>
          </p:nvPr>
        </p:nvSpPr>
        <p:spPr>
          <a:xfrm>
            <a:off x="1088685" y="963038"/>
            <a:ext cx="7202456" cy="3136721"/>
          </a:xfrm>
        </p:spPr>
        <p:txBody>
          <a:bodyPr/>
          <a:lstStyle/>
          <a:p>
            <a:r>
              <a:rPr lang="en-US" dirty="0"/>
              <a:t>To create an </a:t>
            </a:r>
            <a:r>
              <a:rPr lang="en-US" dirty="0" smtClean="0"/>
              <a:t>ordered </a:t>
            </a:r>
            <a:r>
              <a:rPr lang="en-US" dirty="0"/>
              <a:t>factor in R, you have two options</a:t>
            </a:r>
            <a:r>
              <a:rPr lang="en-US" dirty="0" smtClean="0"/>
              <a:t>:</a:t>
            </a:r>
          </a:p>
          <a:p>
            <a:r>
              <a:rPr lang="en-US" dirty="0"/>
              <a:t>Use the factor() function with the argument ordered=TRUE.</a:t>
            </a:r>
          </a:p>
          <a:p>
            <a:r>
              <a:rPr lang="en-US" dirty="0"/>
              <a:t>Use the ordered() function.</a:t>
            </a:r>
          </a:p>
          <a:p>
            <a:pPr marL="0" indent="0">
              <a:buNone/>
            </a:pPr>
            <a:r>
              <a:rPr lang="en-US" dirty="0" smtClean="0"/>
              <a:t>For Example if  </a:t>
            </a:r>
            <a:r>
              <a:rPr lang="en-US" dirty="0"/>
              <a:t>you want to represent the status of five projects. Each project has a status of low, medium, or high</a:t>
            </a:r>
            <a:r>
              <a:rPr lang="en-US" dirty="0" smtClean="0"/>
              <a:t>:</a:t>
            </a:r>
          </a:p>
          <a:p>
            <a:pPr marL="0" indent="0">
              <a:buNone/>
            </a:pPr>
            <a:r>
              <a:rPr lang="en-IN" dirty="0"/>
              <a:t>&gt; status &lt;- c("Lo", "Hi", "Med", "Med", "Hi")</a:t>
            </a:r>
          </a:p>
        </p:txBody>
      </p:sp>
    </p:spTree>
    <p:extLst>
      <p:ext uri="{BB962C8B-B14F-4D97-AF65-F5344CB8AC3E}">
        <p14:creationId xmlns:p14="http://schemas.microsoft.com/office/powerpoint/2010/main" val="1053175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5643" y="68094"/>
            <a:ext cx="8900808" cy="3077766"/>
          </a:xfrm>
          <a:prstGeom prst="rect">
            <a:avLst/>
          </a:prstGeom>
        </p:spPr>
        <p:txBody>
          <a:bodyPr wrap="square">
            <a:spAutoFit/>
          </a:bodyPr>
          <a:lstStyle/>
          <a:p>
            <a:r>
              <a:rPr lang="en-US" dirty="0"/>
              <a:t>Now create an ordered factor with this status data</a:t>
            </a:r>
            <a:r>
              <a:rPr lang="en-US" dirty="0" smtClean="0"/>
              <a:t>:</a:t>
            </a:r>
          </a:p>
          <a:p>
            <a:endParaRPr lang="en-US" dirty="0"/>
          </a:p>
          <a:p>
            <a:endParaRPr lang="en-US" dirty="0" smtClean="0"/>
          </a:p>
          <a:p>
            <a:pPr marL="285750" indent="-285750">
              <a:buFont typeface="Wingdings"/>
              <a:buChar char="Ø"/>
            </a:pPr>
            <a:r>
              <a:rPr lang="en-IN" sz="2800" dirty="0" err="1" smtClean="0"/>
              <a:t>ordered.status</a:t>
            </a:r>
            <a:r>
              <a:rPr lang="en-IN" sz="2800" dirty="0" smtClean="0"/>
              <a:t> </a:t>
            </a:r>
            <a:r>
              <a:rPr lang="en-IN" sz="2800" dirty="0"/>
              <a:t>&lt;- factor(status, levels=c("Lo", "Med", "Hi"), ordered=TRUE) </a:t>
            </a:r>
            <a:endParaRPr lang="en-IN" sz="2800" dirty="0" smtClean="0"/>
          </a:p>
          <a:p>
            <a:pPr marL="285750" indent="-285750">
              <a:buFont typeface="Wingdings"/>
              <a:buChar char="Ø"/>
            </a:pPr>
            <a:r>
              <a:rPr lang="en-IN" sz="2800" dirty="0" smtClean="0"/>
              <a:t> </a:t>
            </a:r>
            <a:r>
              <a:rPr lang="en-IN" sz="2800" dirty="0" err="1"/>
              <a:t>ordered.status</a:t>
            </a:r>
            <a:r>
              <a:rPr lang="en-IN" sz="2800" dirty="0"/>
              <a:t> </a:t>
            </a:r>
            <a:endParaRPr lang="en-IN" sz="2800" dirty="0" smtClean="0"/>
          </a:p>
          <a:p>
            <a:r>
              <a:rPr lang="en-IN" sz="2800" dirty="0" smtClean="0"/>
              <a:t>[1] </a:t>
            </a:r>
            <a:r>
              <a:rPr lang="en-IN" sz="2800" dirty="0"/>
              <a:t>Lo Hi Med </a:t>
            </a:r>
            <a:r>
              <a:rPr lang="en-IN" sz="2800" dirty="0" err="1"/>
              <a:t>Med</a:t>
            </a:r>
            <a:r>
              <a:rPr lang="en-IN" sz="2800" dirty="0"/>
              <a:t> Hi </a:t>
            </a:r>
            <a:endParaRPr lang="en-IN" sz="2800" dirty="0" smtClean="0"/>
          </a:p>
          <a:p>
            <a:r>
              <a:rPr lang="en-IN" sz="2800" dirty="0" smtClean="0"/>
              <a:t>Levels</a:t>
            </a:r>
            <a:r>
              <a:rPr lang="en-IN" sz="2800" dirty="0"/>
              <a:t>: Lo &lt; Med &lt; Hi</a:t>
            </a:r>
          </a:p>
        </p:txBody>
      </p:sp>
    </p:spTree>
    <p:extLst>
      <p:ext uri="{BB962C8B-B14F-4D97-AF65-F5344CB8AC3E}">
        <p14:creationId xmlns:p14="http://schemas.microsoft.com/office/powerpoint/2010/main" val="847429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9775" y="155643"/>
            <a:ext cx="7685664" cy="1244401"/>
          </a:xfrm>
        </p:spPr>
        <p:txBody>
          <a:bodyPr>
            <a:normAutofit/>
          </a:bodyPr>
          <a:lstStyle/>
          <a:p>
            <a:r>
              <a:rPr lang="en-US" dirty="0"/>
              <a:t>You can tell an ordered factor from an ordinary factor by the presence of directional signs (&lt; or &gt;) in the levels.</a:t>
            </a:r>
            <a:endParaRPr lang="en-IN" dirty="0"/>
          </a:p>
        </p:txBody>
      </p:sp>
      <p:sp>
        <p:nvSpPr>
          <p:cNvPr id="3" name="Content Placeholder 2"/>
          <p:cNvSpPr>
            <a:spLocks noGrp="1"/>
          </p:cNvSpPr>
          <p:nvPr>
            <p:ph idx="1"/>
          </p:nvPr>
        </p:nvSpPr>
        <p:spPr/>
        <p:txBody>
          <a:bodyPr>
            <a:normAutofit fontScale="70000" lnSpcReduction="20000"/>
          </a:bodyPr>
          <a:lstStyle/>
          <a:p>
            <a:r>
              <a:rPr lang="en-IN" sz="2400" dirty="0"/>
              <a:t>&gt; table(status</a:t>
            </a:r>
            <a:r>
              <a:rPr lang="en-IN" sz="2400" dirty="0" smtClean="0"/>
              <a:t>)</a:t>
            </a:r>
          </a:p>
          <a:p>
            <a:pPr marL="0" indent="0">
              <a:buNone/>
            </a:pPr>
            <a:r>
              <a:rPr lang="en-IN" sz="2400" dirty="0" smtClean="0"/>
              <a:t> status</a:t>
            </a:r>
          </a:p>
          <a:p>
            <a:pPr marL="0" indent="0">
              <a:buNone/>
            </a:pPr>
            <a:r>
              <a:rPr lang="en-IN" sz="2400" dirty="0" smtClean="0"/>
              <a:t> </a:t>
            </a:r>
            <a:r>
              <a:rPr lang="en-IN" sz="2400" dirty="0"/>
              <a:t>Hi </a:t>
            </a:r>
            <a:r>
              <a:rPr lang="en-IN" sz="2400" dirty="0" smtClean="0"/>
              <a:t> Lo Med</a:t>
            </a:r>
          </a:p>
          <a:p>
            <a:pPr marL="0" indent="0">
              <a:buNone/>
            </a:pPr>
            <a:r>
              <a:rPr lang="en-IN" sz="2400" dirty="0" smtClean="0"/>
              <a:t> </a:t>
            </a:r>
            <a:r>
              <a:rPr lang="en-IN" sz="2400" dirty="0"/>
              <a:t>2 </a:t>
            </a:r>
            <a:r>
              <a:rPr lang="en-IN" sz="2400" dirty="0" smtClean="0"/>
              <a:t>   1     2</a:t>
            </a:r>
          </a:p>
          <a:p>
            <a:pPr marL="0" indent="0">
              <a:buNone/>
            </a:pPr>
            <a:r>
              <a:rPr lang="en-US" sz="2400" dirty="0"/>
              <a:t>Notice that the results are ordered alphabetically. However, the results of performing the same function on the ordered factor yields results that are easier to interpret because they’re now sorted in the order Lo, Med, Hi:</a:t>
            </a:r>
            <a:endParaRPr lang="en-IN" sz="2400" dirty="0"/>
          </a:p>
        </p:txBody>
      </p:sp>
    </p:spTree>
    <p:extLst>
      <p:ext uri="{BB962C8B-B14F-4D97-AF65-F5344CB8AC3E}">
        <p14:creationId xmlns:p14="http://schemas.microsoft.com/office/powerpoint/2010/main" val="1000722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8644" y="31899"/>
            <a:ext cx="7038900" cy="669850"/>
          </a:xfrm>
        </p:spPr>
        <p:txBody>
          <a:bodyPr/>
          <a:lstStyle/>
          <a:p>
            <a:r>
              <a:rPr lang="en-US" b="1" dirty="0"/>
              <a:t>Introduction</a:t>
            </a:r>
            <a:endParaRPr lang="en-US" dirty="0"/>
          </a:p>
        </p:txBody>
      </p:sp>
      <p:sp>
        <p:nvSpPr>
          <p:cNvPr id="3" name="Text Placeholder 2"/>
          <p:cNvSpPr>
            <a:spLocks noGrp="1"/>
          </p:cNvSpPr>
          <p:nvPr>
            <p:ph type="body" idx="1"/>
          </p:nvPr>
        </p:nvSpPr>
        <p:spPr>
          <a:xfrm>
            <a:off x="818714" y="653142"/>
            <a:ext cx="8282761" cy="4195305"/>
          </a:xfrm>
        </p:spPr>
        <p:txBody>
          <a:bodyPr/>
          <a:lstStyle/>
          <a:p>
            <a:pPr algn="just"/>
            <a:r>
              <a:rPr lang="en-US" sz="1800" dirty="0"/>
              <a:t>Real world data is messy. Very often the data file that you start out with doesn’t have the variables stored in the right format for the analysis you want to do.</a:t>
            </a:r>
          </a:p>
          <a:p>
            <a:pPr algn="just"/>
            <a:endParaRPr lang="en-US" sz="1800" dirty="0"/>
          </a:p>
          <a:p>
            <a:pPr algn="just"/>
            <a:r>
              <a:rPr lang="en-US" sz="1800" dirty="0"/>
              <a:t>This can range from the way they are named to how they are coded. At times there might be some missing values in your dataset.</a:t>
            </a:r>
          </a:p>
          <a:p>
            <a:pPr algn="just"/>
            <a:endParaRPr lang="en-US" sz="1800" dirty="0"/>
          </a:p>
          <a:p>
            <a:pPr algn="just">
              <a:lnSpc>
                <a:spcPct val="100000"/>
              </a:lnSpc>
            </a:pPr>
            <a:r>
              <a:rPr lang="en-US" sz="1800" dirty="0"/>
              <a:t>Unit 03 :  1) </a:t>
            </a:r>
            <a:r>
              <a:rPr lang="en-US" sz="1600" dirty="0"/>
              <a:t>To remove missing values or NAs from our data . 2) A subset of your data. </a:t>
            </a:r>
            <a:endParaRPr lang="en-US" sz="1800" dirty="0"/>
          </a:p>
          <a:p>
            <a:pPr algn="just"/>
            <a:endParaRPr lang="en-US" sz="1800" dirty="0"/>
          </a:p>
          <a:p>
            <a:pPr algn="just"/>
            <a:r>
              <a:rPr lang="en-US" sz="1800" dirty="0"/>
              <a:t>In this session we’ll work with some messy data to learn how to format and properly code variables, create simple frequency tables, and review a few graphing techniques to help us better analyze our data.</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 preserves the ordering information inherent in ordered factors. </a:t>
            </a:r>
            <a:endParaRPr lang="en-IN" dirty="0"/>
          </a:p>
        </p:txBody>
      </p:sp>
      <p:sp>
        <p:nvSpPr>
          <p:cNvPr id="4" name="Content Placeholder 3"/>
          <p:cNvSpPr>
            <a:spLocks noGrp="1"/>
          </p:cNvSpPr>
          <p:nvPr>
            <p:ph idx="1"/>
          </p:nvPr>
        </p:nvSpPr>
        <p:spPr/>
        <p:txBody>
          <a:bodyPr>
            <a:normAutofit/>
          </a:bodyPr>
          <a:lstStyle/>
          <a:p>
            <a:r>
              <a:rPr lang="en-IN" sz="2400" dirty="0"/>
              <a:t>&gt; table(</a:t>
            </a:r>
            <a:r>
              <a:rPr lang="en-IN" sz="2400" dirty="0" err="1"/>
              <a:t>ordered.status</a:t>
            </a:r>
            <a:r>
              <a:rPr lang="en-IN" sz="2400" dirty="0"/>
              <a:t>) </a:t>
            </a:r>
            <a:endParaRPr lang="en-IN" sz="2400" dirty="0" smtClean="0"/>
          </a:p>
          <a:p>
            <a:r>
              <a:rPr lang="en-IN" sz="2400" dirty="0" err="1" smtClean="0"/>
              <a:t>ordered.status</a:t>
            </a:r>
            <a:r>
              <a:rPr lang="en-IN" sz="2400" dirty="0" smtClean="0"/>
              <a:t> </a:t>
            </a:r>
          </a:p>
          <a:p>
            <a:r>
              <a:rPr lang="en-IN" sz="2400" dirty="0" smtClean="0"/>
              <a:t>Lo </a:t>
            </a:r>
            <a:r>
              <a:rPr lang="en-IN" sz="2400" dirty="0"/>
              <a:t>Med Hi </a:t>
            </a:r>
            <a:endParaRPr lang="en-IN" sz="2400" dirty="0" smtClean="0"/>
          </a:p>
          <a:p>
            <a:r>
              <a:rPr lang="en-IN" sz="2400" dirty="0" smtClean="0"/>
              <a:t>1     </a:t>
            </a:r>
            <a:r>
              <a:rPr lang="en-IN" sz="2400" dirty="0"/>
              <a:t>2 </a:t>
            </a:r>
            <a:r>
              <a:rPr lang="en-IN" sz="2400" dirty="0" smtClean="0"/>
              <a:t>    2</a:t>
            </a:r>
            <a:endParaRPr lang="en-IN" sz="2400" dirty="0"/>
          </a:p>
        </p:txBody>
      </p:sp>
    </p:spTree>
    <p:extLst>
      <p:ext uri="{BB962C8B-B14F-4D97-AF65-F5344CB8AC3E}">
        <p14:creationId xmlns:p14="http://schemas.microsoft.com/office/powerpoint/2010/main" val="35188338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14"/>
          <p:cNvSpPr txBox="1">
            <a:spLocks noGrp="1"/>
          </p:cNvSpPr>
          <p:nvPr>
            <p:ph type="title"/>
          </p:nvPr>
        </p:nvSpPr>
        <p:spPr>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800"/>
              <a:buNone/>
            </a:pPr>
            <a:r>
              <a:rPr lang="en-GB"/>
              <a:t>Thank You</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7"/>
                                        </p:tgtEl>
                                        <p:attrNameLst>
                                          <p:attrName>style.visibility</p:attrName>
                                        </p:attrNameLst>
                                      </p:cBhvr>
                                      <p:to>
                                        <p:strVal val="visible"/>
                                      </p:to>
                                    </p:set>
                                    <p:animEffect transition="in" filter="fade">
                                      <p:cBhvr>
                                        <p:cTn id="7" dur="1000"/>
                                        <p:tgtEl>
                                          <p:spTgt spid="2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8644" y="31899"/>
            <a:ext cx="7038900" cy="669850"/>
          </a:xfrm>
        </p:spPr>
        <p:txBody>
          <a:bodyPr/>
          <a:lstStyle/>
          <a:p>
            <a:r>
              <a:rPr lang="en-US" b="1" dirty="0"/>
              <a:t> Messy Data</a:t>
            </a:r>
            <a:endParaRPr lang="en-US" dirty="0"/>
          </a:p>
        </p:txBody>
      </p:sp>
      <p:sp>
        <p:nvSpPr>
          <p:cNvPr id="3" name="Text Placeholder 2"/>
          <p:cNvSpPr>
            <a:spLocks noGrp="1"/>
          </p:cNvSpPr>
          <p:nvPr>
            <p:ph type="body" idx="1"/>
          </p:nvPr>
        </p:nvSpPr>
        <p:spPr>
          <a:xfrm>
            <a:off x="1010418" y="568079"/>
            <a:ext cx="7995360" cy="4439856"/>
          </a:xfrm>
        </p:spPr>
        <p:txBody>
          <a:bodyPr/>
          <a:lstStyle/>
          <a:p>
            <a:r>
              <a:rPr lang="en-US" sz="1600" dirty="0"/>
              <a:t>Surveys with close-ended questions typically yield nice and neat datasets of results. However, this short survey produced a pretty complex and messy dataset that makes it difficult to work with.</a:t>
            </a:r>
          </a:p>
          <a:p>
            <a:endParaRPr lang="en-US" sz="1600" dirty="0"/>
          </a:p>
          <a:p>
            <a:r>
              <a:rPr lang="en-US" sz="1600" dirty="0"/>
              <a:t>Let’s take a closer look.</a:t>
            </a:r>
          </a:p>
          <a:p>
            <a:pPr marL="146050" indent="0">
              <a:buNone/>
            </a:pPr>
            <a:endParaRPr lang="en-US" sz="1600" dirty="0"/>
          </a:p>
          <a:p>
            <a:r>
              <a:rPr lang="en-US" sz="1600" dirty="0"/>
              <a:t>Download the dataset of  survey results from: </a:t>
            </a:r>
            <a:r>
              <a:rPr lang="en-US" sz="1600" dirty="0">
                <a:hlinkClick r:id="rId2"/>
              </a:rPr>
              <a:t>http://becomingvisual.com/rfundamentals/undergrad.csv</a:t>
            </a:r>
            <a:r>
              <a:rPr lang="en-US" sz="1600" dirty="0"/>
              <a:t/>
            </a:r>
            <a:br>
              <a:rPr lang="en-US" sz="1600" dirty="0"/>
            </a:br>
            <a:endParaRPr lang="en-US" sz="15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148644" y="31899"/>
            <a:ext cx="7038900" cy="669850"/>
          </a:xfrm>
        </p:spPr>
        <p:txBody>
          <a:bodyPr/>
          <a:lstStyle/>
          <a:p>
            <a:r>
              <a:rPr lang="en-US" b="1" dirty="0"/>
              <a:t> Messy Data</a:t>
            </a:r>
            <a:endParaRPr lang="en-US" dirty="0"/>
          </a:p>
        </p:txBody>
      </p:sp>
      <p:sp>
        <p:nvSpPr>
          <p:cNvPr id="3" name="Text Placeholder 2"/>
          <p:cNvSpPr>
            <a:spLocks noGrp="1"/>
          </p:cNvSpPr>
          <p:nvPr>
            <p:ph type="body" idx="1"/>
          </p:nvPr>
        </p:nvSpPr>
        <p:spPr>
          <a:xfrm>
            <a:off x="978195" y="642520"/>
            <a:ext cx="7740503" cy="4429213"/>
          </a:xfrm>
        </p:spPr>
        <p:txBody>
          <a:bodyPr/>
          <a:lstStyle/>
          <a:p>
            <a:pPr algn="just"/>
            <a:r>
              <a:rPr lang="en-US" sz="1600" dirty="0"/>
              <a:t>Then, import the undergrad.csv dataset into </a:t>
            </a:r>
            <a:r>
              <a:rPr lang="en-US" sz="1600" dirty="0" err="1"/>
              <a:t>RStudio</a:t>
            </a:r>
            <a:r>
              <a:rPr lang="en-US" sz="1600" dirty="0"/>
              <a:t>. As described in Unit 3, simply select </a:t>
            </a:r>
            <a:r>
              <a:rPr lang="en-US" sz="1600" b="1" dirty="0"/>
              <a:t>Import Dataset &gt; From CSV File …</a:t>
            </a:r>
            <a:r>
              <a:rPr lang="en-US" sz="1600" dirty="0"/>
              <a:t> from the workspace pane.</a:t>
            </a:r>
          </a:p>
          <a:p>
            <a:pPr algn="just"/>
            <a:endParaRPr lang="en-US" sz="1600" dirty="0"/>
          </a:p>
          <a:p>
            <a:pPr algn="just"/>
            <a:r>
              <a:rPr lang="en-US" sz="1600" dirty="0"/>
              <a:t>Then be sure to convert the data to a data frame</a:t>
            </a:r>
          </a:p>
          <a:p>
            <a:pPr algn="just">
              <a:buNone/>
            </a:pPr>
            <a:r>
              <a:rPr lang="en-US" sz="1600" dirty="0"/>
              <a:t>	</a:t>
            </a:r>
            <a:r>
              <a:rPr lang="en-US" sz="1600" dirty="0">
                <a:solidFill>
                  <a:srgbClr val="FF0000"/>
                </a:solidFill>
              </a:rPr>
              <a:t>undergrad &lt;-</a:t>
            </a:r>
            <a:r>
              <a:rPr lang="en-US" sz="1600" b="1" dirty="0" err="1">
                <a:solidFill>
                  <a:srgbClr val="FF0000"/>
                </a:solidFill>
              </a:rPr>
              <a:t>data.frame</a:t>
            </a:r>
            <a:r>
              <a:rPr lang="en-US" sz="1600" dirty="0">
                <a:solidFill>
                  <a:srgbClr val="FF0000"/>
                </a:solidFill>
              </a:rPr>
              <a:t>(undergrad)</a:t>
            </a:r>
          </a:p>
          <a:p>
            <a:pPr algn="just">
              <a:buNone/>
            </a:pPr>
            <a:r>
              <a:rPr lang="en-US" sz="1600" b="1" dirty="0">
                <a:solidFill>
                  <a:srgbClr val="FF0000"/>
                </a:solidFill>
              </a:rPr>
              <a:t>	View</a:t>
            </a:r>
            <a:r>
              <a:rPr lang="en-US" sz="1600" dirty="0">
                <a:solidFill>
                  <a:srgbClr val="FF0000"/>
                </a:solidFill>
              </a:rPr>
              <a:t>(undergrad)</a:t>
            </a:r>
          </a:p>
          <a:p>
            <a:pPr algn="just"/>
            <a:endParaRPr lang="en-US" sz="1600" dirty="0"/>
          </a:p>
          <a:p>
            <a:pPr algn="just"/>
            <a:r>
              <a:rPr lang="en-US" sz="1600" dirty="0"/>
              <a:t>Carefully review the data. You’ll notice that is has 39 observations and 11 variables. Take note of what you see as messy with this data. </a:t>
            </a:r>
          </a:p>
          <a:p>
            <a:pPr lvl="1" algn="just"/>
            <a:r>
              <a:rPr lang="en-US" sz="1400" dirty="0"/>
              <a:t>Lots of text? </a:t>
            </a:r>
          </a:p>
          <a:p>
            <a:pPr lvl="1" algn="just"/>
            <a:r>
              <a:rPr lang="en-US" sz="1400" dirty="0"/>
              <a:t>The long column names? </a:t>
            </a:r>
          </a:p>
          <a:p>
            <a:pPr lvl="1" algn="just"/>
            <a:r>
              <a:rPr lang="en-US" sz="1400" dirty="0"/>
              <a:t>The missing data?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148644" y="31899"/>
            <a:ext cx="7038900" cy="669850"/>
          </a:xfrm>
        </p:spPr>
        <p:txBody>
          <a:bodyPr/>
          <a:lstStyle/>
          <a:p>
            <a:r>
              <a:rPr lang="en-US" b="1" dirty="0"/>
              <a:t> Messy Data</a:t>
            </a:r>
            <a:endParaRPr lang="en-US" dirty="0"/>
          </a:p>
        </p:txBody>
      </p:sp>
      <p:sp>
        <p:nvSpPr>
          <p:cNvPr id="3" name="Text Placeholder 2"/>
          <p:cNvSpPr>
            <a:spLocks noGrp="1"/>
          </p:cNvSpPr>
          <p:nvPr>
            <p:ph type="body" idx="1"/>
          </p:nvPr>
        </p:nvSpPr>
        <p:spPr>
          <a:xfrm>
            <a:off x="616673" y="536190"/>
            <a:ext cx="8155187" cy="4429213"/>
          </a:xfrm>
        </p:spPr>
        <p:txBody>
          <a:bodyPr/>
          <a:lstStyle/>
          <a:p>
            <a:pPr lvl="1" algn="just">
              <a:lnSpc>
                <a:spcPct val="150000"/>
              </a:lnSpc>
            </a:pPr>
            <a:r>
              <a:rPr lang="en-US" sz="1400" dirty="0"/>
              <a:t>Also, review the columns that correspond to the responses for questions 1 through 4. The questions require a response on a 7-point </a:t>
            </a:r>
            <a:r>
              <a:rPr lang="en-US" sz="1400" dirty="0" err="1"/>
              <a:t>Likert</a:t>
            </a:r>
            <a:r>
              <a:rPr lang="en-US" sz="1400" dirty="0"/>
              <a:t> scale. However, for question 1 the responses are in text form whereas in questions 2, 3, and 4 are numeric. As we saw in the previous lessons, we need our data in a numeric format of sorts to perform any calculations.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5957" y="107004"/>
            <a:ext cx="7616757" cy="690664"/>
          </a:xfrm>
        </p:spPr>
        <p:txBody>
          <a:bodyPr/>
          <a:lstStyle/>
          <a:p>
            <a:r>
              <a:rPr lang="en-IN" dirty="0" err="1"/>
              <a:t>Likert</a:t>
            </a:r>
            <a:r>
              <a:rPr lang="en-IN" dirty="0"/>
              <a:t> </a:t>
            </a:r>
            <a:r>
              <a:rPr lang="en-IN" dirty="0" smtClean="0"/>
              <a:t>scale</a:t>
            </a:r>
            <a:br>
              <a:rPr lang="en-IN" dirty="0" smtClean="0"/>
            </a:br>
            <a:r>
              <a:rPr lang="en-US" dirty="0" smtClean="0"/>
              <a:t> </a:t>
            </a:r>
            <a:r>
              <a:rPr lang="en-US" sz="1200" dirty="0" err="1"/>
              <a:t>Likert</a:t>
            </a:r>
            <a:r>
              <a:rPr lang="en-US" sz="1200" dirty="0"/>
              <a:t> scale is a psychometric scale commonly involved in research that employs questionnaires. It is the most widely used approach to scaling responses in survey research</a:t>
            </a:r>
            <a:r>
              <a:rPr lang="en-IN" sz="1200" dirty="0"/>
              <a:t/>
            </a:r>
            <a:br>
              <a:rPr lang="en-IN" sz="1200" dirty="0"/>
            </a:br>
            <a:endParaRPr lang="en-IN" sz="1200" dirty="0"/>
          </a:p>
        </p:txBody>
      </p:sp>
      <p:sp>
        <p:nvSpPr>
          <p:cNvPr id="3" name="Text Placeholder 2"/>
          <p:cNvSpPr>
            <a:spLocks noGrp="1"/>
          </p:cNvSpPr>
          <p:nvPr>
            <p:ph type="body" idx="1"/>
          </p:nvPr>
        </p:nvSpPr>
        <p:spPr>
          <a:xfrm>
            <a:off x="1449421" y="1128409"/>
            <a:ext cx="7441660" cy="3073939"/>
          </a:xfrm>
        </p:spPr>
        <p:txBody>
          <a:bodyPr/>
          <a:lstStyle/>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4766" y="1233486"/>
            <a:ext cx="6753225" cy="2676525"/>
          </a:xfrm>
          <a:prstGeom prst="rect">
            <a:avLst/>
          </a:prstGeom>
        </p:spPr>
      </p:pic>
    </p:spTree>
    <p:extLst>
      <p:ext uri="{BB962C8B-B14F-4D97-AF65-F5344CB8AC3E}">
        <p14:creationId xmlns:p14="http://schemas.microsoft.com/office/powerpoint/2010/main" val="674380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1547" y="-20937"/>
            <a:ext cx="7038900" cy="541915"/>
          </a:xfrm>
        </p:spPr>
        <p:txBody>
          <a:bodyPr/>
          <a:lstStyle/>
          <a:p>
            <a:r>
              <a:rPr lang="en-US" b="1" dirty="0"/>
              <a:t>Renaming columns (variable names)</a:t>
            </a:r>
            <a:endParaRPr lang="en-US" dirty="0"/>
          </a:p>
        </p:txBody>
      </p:sp>
      <p:sp>
        <p:nvSpPr>
          <p:cNvPr id="3" name="Text Placeholder 2"/>
          <p:cNvSpPr>
            <a:spLocks noGrp="1"/>
          </p:cNvSpPr>
          <p:nvPr>
            <p:ph type="body" idx="1"/>
          </p:nvPr>
        </p:nvSpPr>
        <p:spPr>
          <a:xfrm>
            <a:off x="691106" y="467823"/>
            <a:ext cx="7921254" cy="516129"/>
          </a:xfrm>
        </p:spPr>
        <p:txBody>
          <a:bodyPr/>
          <a:lstStyle/>
          <a:p>
            <a:r>
              <a:rPr lang="en-US" sz="1600" dirty="0"/>
              <a:t>As you view the data, you probably noticed that the column names are very long, </a:t>
            </a:r>
          </a:p>
        </p:txBody>
      </p:sp>
      <p:pic>
        <p:nvPicPr>
          <p:cNvPr id="26626" name="Picture 2" descr="Viewing the undergrad.csv dataset. Note the long variable names."/>
          <p:cNvPicPr>
            <a:picLocks noChangeAspect="1" noChangeArrowheads="1"/>
          </p:cNvPicPr>
          <p:nvPr/>
        </p:nvPicPr>
        <p:blipFill>
          <a:blip r:embed="rId2"/>
          <a:srcRect/>
          <a:stretch>
            <a:fillRect/>
          </a:stretch>
        </p:blipFill>
        <p:spPr bwMode="auto">
          <a:xfrm>
            <a:off x="719846" y="937387"/>
            <a:ext cx="7791855" cy="3570231"/>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7877" y="223622"/>
            <a:ext cx="7038900" cy="541915"/>
          </a:xfrm>
        </p:spPr>
        <p:txBody>
          <a:bodyPr/>
          <a:lstStyle/>
          <a:p>
            <a:r>
              <a:rPr lang="en-US" b="1" dirty="0"/>
              <a:t>Renaming columns (variable names)</a:t>
            </a:r>
            <a:endParaRPr lang="en-US" dirty="0"/>
          </a:p>
        </p:txBody>
      </p:sp>
      <p:sp>
        <p:nvSpPr>
          <p:cNvPr id="3" name="Text Placeholder 2"/>
          <p:cNvSpPr>
            <a:spLocks noGrp="1"/>
          </p:cNvSpPr>
          <p:nvPr>
            <p:ph type="body" idx="1"/>
          </p:nvPr>
        </p:nvSpPr>
        <p:spPr>
          <a:xfrm>
            <a:off x="691106" y="999473"/>
            <a:ext cx="8282773" cy="3104694"/>
          </a:xfrm>
        </p:spPr>
        <p:txBody>
          <a:bodyPr/>
          <a:lstStyle/>
          <a:p>
            <a:pPr algn="just"/>
            <a:r>
              <a:rPr lang="en-US" sz="1600" dirty="0"/>
              <a:t>We can use the names( ) function to rename each of the columns in undergrad. Just be sure the variable name you type in corresponds to the correct variable. The names need to be written in the order as the columns appear in the data frame.</a:t>
            </a:r>
          </a:p>
          <a:p>
            <a:pPr algn="just"/>
            <a:endParaRPr lang="en-US" sz="1600" b="1" dirty="0"/>
          </a:p>
          <a:p>
            <a:pPr algn="just"/>
            <a:r>
              <a:rPr lang="en-US" sz="1600" b="1" dirty="0"/>
              <a:t>Create an </a:t>
            </a:r>
            <a:r>
              <a:rPr lang="en-US" sz="1600" b="1" dirty="0" err="1"/>
              <a:t>RScript</a:t>
            </a:r>
            <a:r>
              <a:rPr lang="en-US" sz="1600" b="1" dirty="0"/>
              <a:t>.</a:t>
            </a:r>
            <a:r>
              <a:rPr lang="en-US" sz="1600" dirty="0"/>
              <a:t> Begin by creating an </a:t>
            </a:r>
            <a:r>
              <a:rPr lang="en-US" sz="1600" dirty="0" err="1"/>
              <a:t>RScript</a:t>
            </a:r>
            <a:r>
              <a:rPr lang="en-US" sz="1600" dirty="0"/>
              <a:t> for this lesson. This will help you keep track of your work and repeat commands as necessary. Note: The examples in this lesson will still include the &gt; to indicate an R prompt.</a:t>
            </a:r>
          </a:p>
          <a:p>
            <a:pPr algn="just"/>
            <a:endParaRPr lang="en-US" sz="16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Gallery" id="{BBFCD31E-59A1-489D-B089-A3EAD7CAE12E}" vid="{F5E91637-A7B6-4E27-B710-77DA7014EE1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127</TotalTime>
  <Words>1426</Words>
  <Application>Microsoft Office PowerPoint</Application>
  <PresentationFormat>On-screen Show (16:9)</PresentationFormat>
  <Paragraphs>159</Paragraphs>
  <Slides>31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Gill Sans MT</vt:lpstr>
      <vt:lpstr>Wingdings</vt:lpstr>
      <vt:lpstr>Montserrat</vt:lpstr>
      <vt:lpstr>Lato</vt:lpstr>
      <vt:lpstr>Gallery</vt:lpstr>
      <vt:lpstr>Unit 6:  Working with Messy Data  </vt:lpstr>
      <vt:lpstr>Contents</vt:lpstr>
      <vt:lpstr>Introduction</vt:lpstr>
      <vt:lpstr> Messy Data</vt:lpstr>
      <vt:lpstr> Messy Data</vt:lpstr>
      <vt:lpstr> Messy Data</vt:lpstr>
      <vt:lpstr>Likert scale  Likert scale is a psychometric scale commonly involved in research that employs questionnaires. It is the most widely used approach to scaling responses in survey research </vt:lpstr>
      <vt:lpstr>Renaming columns (variable names)</vt:lpstr>
      <vt:lpstr>Renaming columns (variable names)</vt:lpstr>
      <vt:lpstr>Renaming columns (variable names)</vt:lpstr>
      <vt:lpstr>PowerPoint Presentation</vt:lpstr>
      <vt:lpstr>Attaching / Detaching</vt:lpstr>
      <vt:lpstr>Attaching / Detaching</vt:lpstr>
      <vt:lpstr>PowerPoint Presentation</vt:lpstr>
      <vt:lpstr>PowerPoint Presentation</vt:lpstr>
      <vt:lpstr>Frequency counts.</vt:lpstr>
      <vt:lpstr>PowerPoint Presentation</vt:lpstr>
      <vt:lpstr>Frequency counts.</vt:lpstr>
      <vt:lpstr>Frequency counts.</vt:lpstr>
      <vt:lpstr>PowerPoint Presentation</vt:lpstr>
      <vt:lpstr>Histograms</vt:lpstr>
      <vt:lpstr>PowerPoint Presentation</vt:lpstr>
      <vt:lpstr>Ordering factor variables</vt:lpstr>
      <vt:lpstr>PowerPoint Presentation</vt:lpstr>
      <vt:lpstr>PowerPoint Presentation</vt:lpstr>
      <vt:lpstr>How to Work with Ordered Factors in R </vt:lpstr>
      <vt:lpstr>In R, there is a special data type for ordinal data. This type is called ordered factors and is an extension of factors</vt:lpstr>
      <vt:lpstr>PowerPoint Presentation</vt:lpstr>
      <vt:lpstr>You can tell an ordered factor from an ordinary factor by the presence of directional signs (&lt; or &gt;) in the levels.</vt:lpstr>
      <vt:lpstr>R preserves the ordering information inherent in ordered factors.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 Introduction to R Programming</dc:title>
  <dc:creator>Tanvi</dc:creator>
  <cp:lastModifiedBy>ITM</cp:lastModifiedBy>
  <cp:revision>481</cp:revision>
  <dcterms:modified xsi:type="dcterms:W3CDTF">2021-11-29T14:51:20Z</dcterms:modified>
</cp:coreProperties>
</file>