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110"/>
  </p:notesMasterIdLst>
  <p:sldIdLst>
    <p:sldId id="440" r:id="rId2"/>
    <p:sldId id="435" r:id="rId3"/>
    <p:sldId id="326" r:id="rId4"/>
    <p:sldId id="388" r:id="rId5"/>
    <p:sldId id="327" r:id="rId6"/>
    <p:sldId id="328" r:id="rId7"/>
    <p:sldId id="389" r:id="rId8"/>
    <p:sldId id="330" r:id="rId9"/>
    <p:sldId id="331" r:id="rId10"/>
    <p:sldId id="332" r:id="rId11"/>
    <p:sldId id="334" r:id="rId12"/>
    <p:sldId id="391" r:id="rId13"/>
    <p:sldId id="392" r:id="rId14"/>
    <p:sldId id="390" r:id="rId15"/>
    <p:sldId id="337" r:id="rId16"/>
    <p:sldId id="339" r:id="rId17"/>
    <p:sldId id="340" r:id="rId18"/>
    <p:sldId id="341" r:id="rId19"/>
    <p:sldId id="343" r:id="rId20"/>
    <p:sldId id="342" r:id="rId21"/>
    <p:sldId id="344" r:id="rId22"/>
    <p:sldId id="345" r:id="rId23"/>
    <p:sldId id="346" r:id="rId24"/>
    <p:sldId id="347" r:id="rId25"/>
    <p:sldId id="348" r:id="rId26"/>
    <p:sldId id="350" r:id="rId27"/>
    <p:sldId id="349" r:id="rId28"/>
    <p:sldId id="393" r:id="rId29"/>
    <p:sldId id="351" r:id="rId30"/>
    <p:sldId id="352" r:id="rId31"/>
    <p:sldId id="394" r:id="rId32"/>
    <p:sldId id="353" r:id="rId33"/>
    <p:sldId id="354" r:id="rId34"/>
    <p:sldId id="395"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73" r:id="rId53"/>
    <p:sldId id="374" r:id="rId54"/>
    <p:sldId id="375" r:id="rId55"/>
    <p:sldId id="376" r:id="rId56"/>
    <p:sldId id="377" r:id="rId57"/>
    <p:sldId id="378" r:id="rId58"/>
    <p:sldId id="379" r:id="rId59"/>
    <p:sldId id="380" r:id="rId60"/>
    <p:sldId id="381" r:id="rId61"/>
    <p:sldId id="384" r:id="rId62"/>
    <p:sldId id="385" r:id="rId63"/>
    <p:sldId id="382" r:id="rId64"/>
    <p:sldId id="383" r:id="rId65"/>
    <p:sldId id="386" r:id="rId66"/>
    <p:sldId id="387" r:id="rId67"/>
    <p:sldId id="396" r:id="rId68"/>
    <p:sldId id="397" r:id="rId69"/>
    <p:sldId id="398" r:id="rId70"/>
    <p:sldId id="399" r:id="rId71"/>
    <p:sldId id="400" r:id="rId72"/>
    <p:sldId id="401" r:id="rId73"/>
    <p:sldId id="437" r:id="rId74"/>
    <p:sldId id="438" r:id="rId75"/>
    <p:sldId id="402" r:id="rId76"/>
    <p:sldId id="436" r:id="rId77"/>
    <p:sldId id="404" r:id="rId78"/>
    <p:sldId id="405" r:id="rId79"/>
    <p:sldId id="406" r:id="rId80"/>
    <p:sldId id="407"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 id="434" r:id="rId108"/>
    <p:sldId id="325" r:id="rId10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2"/>
    <a:srgbClr val="E40524"/>
    <a:srgbClr val="34495E"/>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4660"/>
  </p:normalViewPr>
  <p:slideViewPr>
    <p:cSldViewPr>
      <p:cViewPr varScale="1">
        <p:scale>
          <a:sx n="63" d="100"/>
          <a:sy n="63" d="100"/>
        </p:scale>
        <p:origin x="1324"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76</a:t>
            </a:fld>
            <a:endParaRPr lang="en-US"/>
          </a:p>
        </p:txBody>
      </p:sp>
    </p:spTree>
    <p:extLst>
      <p:ext uri="{BB962C8B-B14F-4D97-AF65-F5344CB8AC3E}">
        <p14:creationId xmlns:p14="http://schemas.microsoft.com/office/powerpoint/2010/main" val="1029029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105</a:t>
            </a:fld>
            <a:endParaRPr lang="en-US"/>
          </a:p>
        </p:txBody>
      </p:sp>
    </p:spTree>
    <p:extLst>
      <p:ext uri="{BB962C8B-B14F-4D97-AF65-F5344CB8AC3E}">
        <p14:creationId xmlns:p14="http://schemas.microsoft.com/office/powerpoint/2010/main" val="3517077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106</a:t>
            </a:fld>
            <a:endParaRPr lang="en-US"/>
          </a:p>
        </p:txBody>
      </p:sp>
    </p:spTree>
    <p:extLst>
      <p:ext uri="{BB962C8B-B14F-4D97-AF65-F5344CB8AC3E}">
        <p14:creationId xmlns:p14="http://schemas.microsoft.com/office/powerpoint/2010/main" val="131686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107</a:t>
            </a:fld>
            <a:endParaRPr lang="en-US"/>
          </a:p>
        </p:txBody>
      </p:sp>
    </p:spTree>
    <p:extLst>
      <p:ext uri="{BB962C8B-B14F-4D97-AF65-F5344CB8AC3E}">
        <p14:creationId xmlns:p14="http://schemas.microsoft.com/office/powerpoint/2010/main" val="14287854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16538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3916552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6795788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500" y="990600"/>
            <a:ext cx="43053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990600"/>
            <a:ext cx="43053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cxnSp>
        <p:nvCxnSpPr>
          <p:cNvPr id="9" name="Straight Connector 8"/>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342900">
              <a:defRPr/>
            </a:pPr>
            <a:r>
              <a:rPr lang="da-DK" sz="1800" kern="1200" noProof="1">
                <a:solidFill>
                  <a:srgbClr val="FFFFFF"/>
                </a:solidFill>
                <a:latin typeface="+mn-lt"/>
                <a:ea typeface="Open Sans" panose="020B0606030504020204" pitchFamily="34" charset="0"/>
                <a:cs typeface="Open Sans" panose="020B0606030504020204" pitchFamily="34" charset="0"/>
              </a:rPr>
              <a:t>Unit:</a:t>
            </a:r>
            <a:r>
              <a:rPr lang="da-DK" sz="1800" kern="1200" baseline="0" noProof="1">
                <a:solidFill>
                  <a:srgbClr val="FFFFFF"/>
                </a:solidFill>
                <a:latin typeface="+mn-lt"/>
                <a:ea typeface="Open Sans" panose="020B0606030504020204" pitchFamily="34" charset="0"/>
                <a:cs typeface="Open Sans" panose="020B0606030504020204" pitchFamily="34" charset="0"/>
              </a:rPr>
              <a:t> 3 2D transformation &amp; viewing</a:t>
            </a:r>
            <a:r>
              <a:rPr lang="da-DK" sz="1800" kern="1200" noProof="1">
                <a:solidFill>
                  <a:srgbClr val="FFFFFF"/>
                </a:solidFill>
                <a:latin typeface="+mn-lt"/>
                <a:ea typeface="Open Sans" panose="020B0606030504020204" pitchFamily="34" charset="0"/>
                <a:cs typeface="Open Sans" panose="020B0606030504020204" pitchFamily="34" charset="0"/>
              </a:rPr>
              <a:t> </a:t>
            </a:r>
            <a:r>
              <a:rPr lang="da-DK" noProof="1">
                <a:solidFill>
                  <a:srgbClr val="FFFFFF"/>
                </a:solidFill>
                <a:ea typeface="Open Sans" panose="020B0606030504020204" pitchFamily="34" charset="0"/>
                <a:cs typeface="Open Sans" panose="020B0606030504020204" pitchFamily="34" charset="0"/>
              </a:rPr>
              <a:t>	     </a:t>
            </a:r>
            <a:fld id="{37AC90A6-3827-458B-B5F8-36D0DA7C6055}" type="slidenum">
              <a:rPr lang="da-DK" noProof="1" smtClean="0">
                <a:solidFill>
                  <a:srgbClr val="FFFFFF"/>
                </a:solidFill>
                <a:ea typeface="Open Sans" panose="020B0606030504020204" pitchFamily="34" charset="0"/>
                <a:cs typeface="Open Sans" panose="020B0606030504020204" pitchFamily="34" charset="0"/>
              </a:rPr>
              <a:pPr indent="-342900">
                <a:defRPr/>
              </a:pPr>
              <a:t>‹#›</a:t>
            </a:fld>
            <a:endParaRPr lang="da-DK" noProof="1">
              <a:solidFill>
                <a:srgbClr val="FFFFFF"/>
              </a:solidFill>
              <a:ea typeface="Open Sans" panose="020B0606030504020204" pitchFamily="34" charset="0"/>
              <a:cs typeface="Open Sans" panose="020B0606030504020204" pitchFamily="34" charset="0"/>
            </a:endParaRPr>
          </a:p>
        </p:txBody>
      </p:sp>
      <p:sp>
        <p:nvSpPr>
          <p:cNvPr id="10" name="Rektangel 11"/>
          <p:cNvSpPr/>
          <p:nvPr userDrawn="1"/>
        </p:nvSpPr>
        <p:spPr>
          <a:xfrm>
            <a:off x="457200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indent="-342900">
              <a:defRPr/>
            </a:pPr>
            <a:r>
              <a:rPr lang="da-DK" noProof="1">
                <a:solidFill>
                  <a:srgbClr val="FFFFFF"/>
                </a:solidFill>
                <a:ea typeface="Open Sans" panose="020B0606030504020204" pitchFamily="34" charset="0"/>
                <a:cs typeface="Open Sans" panose="020B0606030504020204" pitchFamily="34" charset="0"/>
              </a:rPr>
              <a:t>Darshan Institute of Engineering &amp; Technology</a:t>
            </a:r>
          </a:p>
        </p:txBody>
      </p:sp>
    </p:spTree>
    <p:extLst>
      <p:ext uri="{BB962C8B-B14F-4D97-AF65-F5344CB8AC3E}">
        <p14:creationId xmlns:p14="http://schemas.microsoft.com/office/powerpoint/2010/main" val="155593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Content Placeholder 2"/>
          <p:cNvSpPr>
            <a:spLocks noGrp="1"/>
          </p:cNvSpPr>
          <p:nvPr>
            <p:ph idx="1"/>
          </p:nvPr>
        </p:nvSpPr>
        <p:spPr>
          <a:xfrm>
            <a:off x="190500" y="88900"/>
            <a:ext cx="8763000" cy="66167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782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864309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157110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9665909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3435711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06461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06327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1908979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US"/>
          </a:p>
        </p:txBody>
      </p:sp>
      <p:sp>
        <p:nvSpPr>
          <p:cNvPr id="10" name="Slide Number Placeholder 9"/>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1344898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66121707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40.png"/></Relationships>
</file>

<file path=ppt/slides/_rels/slide5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60.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0.png"/><Relationship Id="rId4" Type="http://schemas.openxmlformats.org/officeDocument/2006/relationships/image" Target="../media/image550.png"/></Relationships>
</file>

<file path=ppt/slides/_rels/slide6.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0.png"/><Relationship Id="rId7" Type="http://schemas.openxmlformats.org/officeDocument/2006/relationships/image" Target="../media/image63.png"/><Relationship Id="rId2" Type="http://schemas.openxmlformats.org/officeDocument/2006/relationships/image" Target="../media/image59.png"/><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690.png"/><Relationship Id="rId2" Type="http://schemas.openxmlformats.org/officeDocument/2006/relationships/image" Target="../media/image68.png"/><Relationship Id="rId1" Type="http://schemas.openxmlformats.org/officeDocument/2006/relationships/slideLayout" Target="../slideLayouts/slideLayout6.xml"/><Relationship Id="rId6" Type="http://schemas.openxmlformats.org/officeDocument/2006/relationships/image" Target="../media/image680.png"/><Relationship Id="rId5" Type="http://schemas.openxmlformats.org/officeDocument/2006/relationships/image" Target="../media/image670.png"/><Relationship Id="rId4" Type="http://schemas.openxmlformats.org/officeDocument/2006/relationships/image" Target="../media/image660.png"/></Relationships>
</file>

<file path=ppt/slides/_rels/slide64.xml.rels><?xml version="1.0" encoding="UTF-8" standalone="yes"?>
<Relationships xmlns="http://schemas.openxmlformats.org/package/2006/relationships"><Relationship Id="rId8" Type="http://schemas.openxmlformats.org/officeDocument/2006/relationships/image" Target="../media/image74.png"/><Relationship Id="rId7" Type="http://schemas.openxmlformats.org/officeDocument/2006/relationships/image" Target="../media/image73.png"/><Relationship Id="rId2" Type="http://schemas.openxmlformats.org/officeDocument/2006/relationships/image" Target="../media/image70.png"/><Relationship Id="rId1" Type="http://schemas.openxmlformats.org/officeDocument/2006/relationships/slideLayout" Target="../slideLayouts/slideLayout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0.png"/><Relationship Id="rId9" Type="http://schemas.openxmlformats.org/officeDocument/2006/relationships/image" Target="../media/image75.png"/></Relationships>
</file>

<file path=ppt/slides/_rels/slide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93.png"/><Relationship Id="rId1" Type="http://schemas.openxmlformats.org/officeDocument/2006/relationships/slideLayout" Target="../slideLayouts/slideLayout6.xml"/><Relationship Id="rId4" Type="http://schemas.openxmlformats.org/officeDocument/2006/relationships/image" Target="../media/image920.png"/></Relationships>
</file>

<file path=ppt/slides/_rels/slide94.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image" Target="../media/image94.png"/><Relationship Id="rId1" Type="http://schemas.openxmlformats.org/officeDocument/2006/relationships/slideLayout" Target="../slideLayouts/slideLayout6.xml"/><Relationship Id="rId4" Type="http://schemas.openxmlformats.org/officeDocument/2006/relationships/image" Target="../media/image95.png"/></Relationships>
</file>

<file path=ppt/slides/_rels/slide9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8.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ADAC43A-CA6F-4650-A3D6-58CB262220DA}"/>
              </a:ext>
            </a:extLst>
          </p:cNvPr>
          <p:cNvSpPr txBox="1"/>
          <p:nvPr/>
        </p:nvSpPr>
        <p:spPr>
          <a:xfrm>
            <a:off x="304800" y="1371600"/>
            <a:ext cx="8153400" cy="3354765"/>
          </a:xfrm>
          <a:prstGeom prst="rect">
            <a:avLst/>
          </a:prstGeom>
          <a:noFill/>
        </p:spPr>
        <p:txBody>
          <a:bodyPr wrap="square">
            <a:spAutoFit/>
          </a:bodyPr>
          <a:lstStyle/>
          <a:p>
            <a:pPr algn="ctr"/>
            <a:r>
              <a:rPr lang="en-US" sz="6600" b="1" dirty="0">
                <a:solidFill>
                  <a:schemeClr val="tx1"/>
                </a:solidFill>
                <a:latin typeface="Times New Roman" panose="02020603050405020304" pitchFamily="18" charset="0"/>
                <a:cs typeface="Times New Roman" panose="02020603050405020304" pitchFamily="18" charset="0"/>
              </a:rPr>
              <a:t>Unit : 3</a:t>
            </a:r>
          </a:p>
          <a:p>
            <a:pPr algn="ctr"/>
            <a:endParaRPr lang="en-US" sz="6600" b="1" dirty="0">
              <a:latin typeface="Times New Roman" panose="02020603050405020304" pitchFamily="18" charset="0"/>
              <a:cs typeface="Times New Roman" panose="02020603050405020304" pitchFamily="18" charset="0"/>
            </a:endParaRPr>
          </a:p>
          <a:p>
            <a:pPr algn="ctr"/>
            <a:br>
              <a:rPr lang="en-US" sz="4000" b="1" dirty="0">
                <a:solidFill>
                  <a:schemeClr val="tx1"/>
                </a:solidFill>
                <a:latin typeface="Times New Roman" panose="02020603050405020304" pitchFamily="18" charset="0"/>
                <a:cs typeface="Times New Roman" panose="02020603050405020304" pitchFamily="18" charset="0"/>
              </a:rPr>
            </a:br>
            <a:r>
              <a:rPr lang="en-IN" sz="4000" b="1" i="0" u="none" strike="noStrike" baseline="0" dirty="0">
                <a:solidFill>
                  <a:schemeClr val="tx1"/>
                </a:solidFill>
                <a:latin typeface="Times New Roman" panose="02020603050405020304" pitchFamily="18" charset="0"/>
                <a:cs typeface="Times New Roman" panose="02020603050405020304" pitchFamily="18" charset="0"/>
              </a:rPr>
              <a:t>2D transformation and viewing</a:t>
            </a:r>
            <a:endParaRPr lang="en-IN" dirty="0"/>
          </a:p>
        </p:txBody>
      </p:sp>
    </p:spTree>
    <p:extLst>
      <p:ext uri="{BB962C8B-B14F-4D97-AF65-F5344CB8AC3E}">
        <p14:creationId xmlns:p14="http://schemas.microsoft.com/office/powerpoint/2010/main" val="913807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ChangeArrowheads="1"/>
          </p:cNvSpPr>
          <p:nvPr/>
        </p:nvSpPr>
        <p:spPr bwMode="auto">
          <a:xfrm>
            <a:off x="5881636" y="3952693"/>
            <a:ext cx="30168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1" name="AutoShape 9"/>
          <p:cNvSpPr>
            <a:spLocks noChangeShapeType="1"/>
          </p:cNvSpPr>
          <p:nvPr/>
        </p:nvSpPr>
        <p:spPr bwMode="auto">
          <a:xfrm flipV="1">
            <a:off x="5390667" y="3407857"/>
            <a:ext cx="2080182" cy="8079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457200" y="-76200"/>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71475" y="990600"/>
                <a:ext cx="8772525" cy="5334000"/>
              </a:xfrm>
            </p:spPr>
            <p:txBody>
              <a:bodyPr>
                <a:normAutofit/>
              </a:bodyPr>
              <a:lstStyle/>
              <a:p>
                <a:pPr lvl="0"/>
                <a:r>
                  <a:rPr lang="en-US" dirty="0"/>
                  <a:t>Now replace </a:t>
                </a:r>
                <a14:m>
                  <m:oMath xmlns:m="http://schemas.openxmlformats.org/officeDocument/2006/math">
                    <m:r>
                      <a:rPr lang="en-US" b="1" i="1">
                        <a:latin typeface="Cambria Math" panose="02040503050406030204" pitchFamily="18" charset="0"/>
                      </a:rPr>
                      <m:t>𝒓</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m:t>
                        </m:r>
                      </m:e>
                    </m:func>
                  </m:oMath>
                </a14:m>
                <a:r>
                  <a:rPr lang="en-US" dirty="0"/>
                  <a:t> with </a:t>
                </a:r>
                <a14:m>
                  <m:oMath xmlns:m="http://schemas.openxmlformats.org/officeDocument/2006/math">
                    <m:r>
                      <a:rPr lang="en-US" b="1" i="1">
                        <a:latin typeface="Cambria Math" panose="02040503050406030204" pitchFamily="18" charset="0"/>
                      </a:rPr>
                      <m:t>𝒙</m:t>
                    </m:r>
                  </m:oMath>
                </a14:m>
                <a:r>
                  <a:rPr lang="en-US" b="1" dirty="0"/>
                  <a:t> </a:t>
                </a:r>
                <a:r>
                  <a:rPr lang="en-US" dirty="0"/>
                  <a:t>and </a:t>
                </a:r>
                <a14:m>
                  <m:oMath xmlns:m="http://schemas.openxmlformats.org/officeDocument/2006/math">
                    <m:r>
                      <a:rPr lang="en-US" b="1" i="1">
                        <a:latin typeface="Cambria Math" panose="02040503050406030204" pitchFamily="18" charset="0"/>
                      </a:rPr>
                      <m:t>𝒓</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m:t>
                        </m:r>
                      </m:e>
                    </m:func>
                  </m:oMath>
                </a14:m>
                <a:r>
                  <a:rPr lang="en-US" b="1" dirty="0"/>
                  <a:t> </a:t>
                </a:r>
                <a:r>
                  <a:rPr lang="en-US" dirty="0"/>
                  <a:t>with </a:t>
                </a:r>
                <a14:m>
                  <m:oMath xmlns:m="http://schemas.openxmlformats.org/officeDocument/2006/math">
                    <m:r>
                      <a:rPr lang="en-US" b="1" i="1">
                        <a:latin typeface="Cambria Math" panose="02040503050406030204" pitchFamily="18" charset="0"/>
                      </a:rPr>
                      <m:t>𝒚</m:t>
                    </m:r>
                  </m:oMath>
                </a14:m>
                <a:r>
                  <a:rPr lang="en-US" dirty="0"/>
                  <a:t> in above equation.</a:t>
                </a:r>
              </a:p>
              <a:p>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r>
                          <a:rPr lang="en-US" b="1" i="1">
                            <a:latin typeface="Cambria Math" panose="02040503050406030204" pitchFamily="18" charset="0"/>
                          </a:rPr>
                          <m:t>−</m:t>
                        </m:r>
                        <m:r>
                          <a:rPr lang="en-US" b="1" i="1">
                            <a:latin typeface="Cambria Math" panose="02040503050406030204" pitchFamily="18" charset="0"/>
                          </a:rPr>
                          <m:t>𝒚</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func>
                  </m:oMath>
                </a14:m>
                <a:endParaRPr lang="en-US" dirty="0"/>
              </a:p>
              <a:p>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r>
                      <a:rPr lang="en-US" b="1" i="1">
                        <a:latin typeface="Cambria Math" panose="02040503050406030204" pitchFamily="18" charset="0"/>
                      </a:rPr>
                      <m:t>+</m:t>
                    </m:r>
                    <m:r>
                      <a:rPr lang="en-US" b="1" i="1">
                        <a:latin typeface="Cambria Math" panose="02040503050406030204" pitchFamily="18" charset="0"/>
                      </a:rPr>
                      <m:t>𝒚</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oMath>
                </a14:m>
                <a:endParaRPr lang="en-US" dirty="0"/>
              </a:p>
              <a:p>
                <a:pPr lvl="0"/>
                <a:endParaRPr lang="en-US" dirty="0"/>
              </a:p>
              <a:p>
                <a:pPr lvl="0"/>
                <a:endParaRPr lang="en-US" dirty="0"/>
              </a:p>
              <a:p>
                <a:pPr lvl="0"/>
                <a:endParaRPr lang="en-US" dirty="0"/>
              </a:p>
              <a:p>
                <a:pPr lvl="0"/>
                <a:endParaRPr lang="en-US" dirty="0"/>
              </a:p>
              <a:p>
                <a:pPr lvl="0"/>
                <a:r>
                  <a:rPr lang="en-US" dirty="0"/>
                  <a:t>column vector matrix equation are,</a:t>
                </a:r>
              </a:p>
              <a:p>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𝑹</m:t>
                    </m:r>
                    <m:r>
                      <a:rPr lang="en-US" b="1" i="1">
                        <a:latin typeface="Cambria Math" panose="02040503050406030204" pitchFamily="18" charset="0"/>
                      </a:rPr>
                      <m:t>∙</m:t>
                    </m:r>
                    <m:r>
                      <a:rPr lang="en-US" b="1" i="1" smtClean="0">
                        <a:latin typeface="Cambria Math" panose="02040503050406030204" pitchFamily="18" charset="0"/>
                      </a:rPr>
                      <m:t>𝑷</m:t>
                    </m:r>
                  </m:oMath>
                </a14:m>
                <a:endParaRPr lang="en-US" b="1" dirty="0"/>
              </a:p>
              <a:p>
                <a14:m>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e>
                          </m:mr>
                          <m:m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a:rPr lang="en-US" b="1" i="1">
                                  <a:latin typeface="Cambria Math" panose="02040503050406030204" pitchFamily="18" charset="0"/>
                                </a:rPr>
                                <m:t>𝒙</m:t>
                              </m:r>
                            </m:e>
                          </m:mr>
                          <m:mr>
                            <m:e>
                              <m:r>
                                <a:rPr lang="en-US" b="1" i="1">
                                  <a:latin typeface="Cambria Math" panose="02040503050406030204" pitchFamily="18" charset="0"/>
                                </a:rPr>
                                <m:t>𝒚</m:t>
                              </m:r>
                            </m:e>
                          </m:mr>
                        </m:m>
                      </m:e>
                    </m:d>
                  </m:oMath>
                </a14:m>
                <a:endParaRPr lang="en-US" dirty="0"/>
              </a:p>
              <a:p>
                <a:endParaRPr lang="en-US" b="1" dirty="0"/>
              </a:p>
              <a:p>
                <a:pPr marL="0" lv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71475" y="990600"/>
                <a:ext cx="8772525" cy="5334000"/>
              </a:xfrm>
              <a:blipFill>
                <a:blip r:embed="rId2"/>
                <a:stretch>
                  <a:fillRect l="-347" t="-1257"/>
                </a:stretch>
              </a:blipFill>
            </p:spPr>
            <p:txBody>
              <a:bodyPr/>
              <a:lstStyle/>
              <a:p>
                <a:r>
                  <a:rPr lang="en-IN">
                    <a:noFill/>
                  </a:rPr>
                  <a:t> </a:t>
                </a:r>
              </a:p>
            </p:txBody>
          </p:sp>
        </mc:Fallback>
      </mc:AlternateContent>
      <p:sp>
        <p:nvSpPr>
          <p:cNvPr id="4" name="Rectangle 15"/>
          <p:cNvSpPr>
            <a:spLocks noChangeArrowheads="1"/>
          </p:cNvSpPr>
          <p:nvPr/>
        </p:nvSpPr>
        <p:spPr bwMode="auto">
          <a:xfrm>
            <a:off x="5105400" y="1143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14"/>
          <p:cNvSpPr>
            <a:spLocks noChangeAspect="1" noChangeArrowheads="1" noTextEdit="1"/>
          </p:cNvSpPr>
          <p:nvPr/>
        </p:nvSpPr>
        <p:spPr bwMode="auto">
          <a:xfrm>
            <a:off x="4852664" y="1524000"/>
            <a:ext cx="3986536" cy="3124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3"/>
          <p:cNvSpPr>
            <a:spLocks noChangeArrowheads="1"/>
          </p:cNvSpPr>
          <p:nvPr/>
        </p:nvSpPr>
        <p:spPr bwMode="auto">
          <a:xfrm>
            <a:off x="5973204" y="3407857"/>
            <a:ext cx="30168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θ</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9" name="AutoShape 11"/>
          <p:cNvSpPr>
            <a:spLocks noChangeShapeType="1"/>
          </p:cNvSpPr>
          <p:nvPr/>
        </p:nvSpPr>
        <p:spPr bwMode="auto">
          <a:xfrm flipV="1">
            <a:off x="5390667" y="1728689"/>
            <a:ext cx="718" cy="28218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noChangeShapeType="1"/>
          </p:cNvSpPr>
          <p:nvPr/>
        </p:nvSpPr>
        <p:spPr bwMode="auto">
          <a:xfrm>
            <a:off x="5013562" y="4215839"/>
            <a:ext cx="3491631" cy="143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ShapeType="1"/>
          </p:cNvSpPr>
          <p:nvPr/>
        </p:nvSpPr>
        <p:spPr bwMode="auto">
          <a:xfrm rot="19800000" flipV="1">
            <a:off x="5032683" y="2947047"/>
            <a:ext cx="2086743" cy="81468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rc 7"/>
          <p:cNvSpPr>
            <a:spLocks/>
          </p:cNvSpPr>
          <p:nvPr/>
        </p:nvSpPr>
        <p:spPr bwMode="auto">
          <a:xfrm>
            <a:off x="5822362" y="4054243"/>
            <a:ext cx="102716" cy="1615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rc 6"/>
          <p:cNvSpPr>
            <a:spLocks/>
          </p:cNvSpPr>
          <p:nvPr/>
        </p:nvSpPr>
        <p:spPr bwMode="auto">
          <a:xfrm>
            <a:off x="5914304" y="3569453"/>
            <a:ext cx="231291" cy="3447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5"/>
          <p:cNvSpPr>
            <a:spLocks noChangeShapeType="1"/>
          </p:cNvSpPr>
          <p:nvPr/>
        </p:nvSpPr>
        <p:spPr bwMode="auto">
          <a:xfrm>
            <a:off x="7470848" y="3407857"/>
            <a:ext cx="0" cy="8079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p:cNvSpPr>
            <a:spLocks noChangeShapeType="1"/>
          </p:cNvSpPr>
          <p:nvPr/>
        </p:nvSpPr>
        <p:spPr bwMode="auto">
          <a:xfrm>
            <a:off x="6775969" y="2481370"/>
            <a:ext cx="718" cy="17344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3"/>
          <p:cNvSpPr>
            <a:spLocks noChangeArrowheads="1"/>
          </p:cNvSpPr>
          <p:nvPr/>
        </p:nvSpPr>
        <p:spPr bwMode="auto">
          <a:xfrm>
            <a:off x="6393406" y="2030336"/>
            <a:ext cx="86195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8" name="Rectangle 2"/>
          <p:cNvSpPr>
            <a:spLocks noChangeArrowheads="1"/>
          </p:cNvSpPr>
          <p:nvPr/>
        </p:nvSpPr>
        <p:spPr bwMode="auto">
          <a:xfrm>
            <a:off x="7169165" y="2966878"/>
            <a:ext cx="732661"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9" name="Flowchart: Connector 18"/>
          <p:cNvSpPr/>
          <p:nvPr/>
        </p:nvSpPr>
        <p:spPr>
          <a:xfrm>
            <a:off x="7416168" y="3352800"/>
            <a:ext cx="129294" cy="127840"/>
          </a:xfrm>
          <a:prstGeom prst="flowChartConnector">
            <a:avLst/>
          </a:prstGeom>
          <a:solidFill>
            <a:srgbClr val="FF0000"/>
          </a:solidFill>
          <a:ln>
            <a:solidFill>
              <a:srgbClr val="E40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1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 grpId="0" uiExpand="1" build="p"/>
      <p:bldP spid="7"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a:t>Sutherland-Hodgeman Polygon Clipping</a:t>
            </a:r>
            <a:endParaRPr lang="en-US" dirty="0"/>
          </a:p>
        </p:txBody>
      </p:sp>
      <p:sp>
        <p:nvSpPr>
          <p:cNvPr id="3" name="Content Placeholder 2"/>
          <p:cNvSpPr>
            <a:spLocks noGrp="1"/>
          </p:cNvSpPr>
          <p:nvPr>
            <p:ph idx="4294967295"/>
          </p:nvPr>
        </p:nvSpPr>
        <p:spPr>
          <a:xfrm>
            <a:off x="0" y="1422400"/>
            <a:ext cx="8763000" cy="1743075"/>
          </a:xfrm>
        </p:spPr>
        <p:txBody>
          <a:bodyPr>
            <a:normAutofit/>
          </a:bodyPr>
          <a:lstStyle/>
          <a:p>
            <a:pPr lvl="0" algn="just"/>
            <a:r>
              <a:rPr lang="en-US" dirty="0"/>
              <a:t>For correctly clip a polygon we process the polygon boundary as a whole against each window edge.</a:t>
            </a:r>
          </a:p>
          <a:p>
            <a:pPr lvl="0" algn="just"/>
            <a:r>
              <a:rPr lang="en-US" dirty="0"/>
              <a:t>This is done by whole polygon vertices against each clip rectangle boundary one by one.</a:t>
            </a:r>
          </a:p>
        </p:txBody>
      </p:sp>
      <p:sp>
        <p:nvSpPr>
          <p:cNvPr id="5" name="Rectangle 1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2"/>
          <p:cNvSpPr>
            <a:spLocks noChangeArrowheads="1"/>
          </p:cNvSpPr>
          <p:nvPr/>
        </p:nvSpPr>
        <p:spPr bwMode="auto">
          <a:xfrm>
            <a:off x="685518" y="3540070"/>
            <a:ext cx="383048" cy="35183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Times New Roman" panose="02020603050405020304" pitchFamily="18" charset="0"/>
              </a:rPr>
              <a:t>in</a:t>
            </a:r>
            <a:endParaRPr kumimoji="0" lang="en-US" sz="3600" b="0" i="0" u="none" strike="noStrike" cap="none" normalizeH="0" baseline="0" dirty="0">
              <a:ln>
                <a:noFill/>
              </a:ln>
              <a:solidFill>
                <a:srgbClr val="002060"/>
              </a:solidFill>
              <a:effectLst/>
              <a:latin typeface="Arial" panose="020B0604020202020204" pitchFamily="34" charset="0"/>
            </a:endParaRPr>
          </a:p>
        </p:txBody>
      </p:sp>
      <p:sp>
        <p:nvSpPr>
          <p:cNvPr id="9" name="Rectangle 11"/>
          <p:cNvSpPr>
            <a:spLocks noChangeArrowheads="1"/>
          </p:cNvSpPr>
          <p:nvPr/>
        </p:nvSpPr>
        <p:spPr bwMode="auto">
          <a:xfrm>
            <a:off x="7776483" y="3540070"/>
            <a:ext cx="588317" cy="35183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Times New Roman" panose="02020603050405020304" pitchFamily="18" charset="0"/>
              </a:rPr>
              <a:t>out</a:t>
            </a:r>
            <a:endParaRPr kumimoji="0" lang="en-US" sz="2000" b="0" i="0" u="none" strike="noStrike" cap="none" normalizeH="0" baseline="0" dirty="0">
              <a:ln>
                <a:noFill/>
              </a:ln>
              <a:solidFill>
                <a:srgbClr val="002060"/>
              </a:solidFill>
              <a:effectLst/>
              <a:latin typeface="Arial" panose="020B0604020202020204" pitchFamily="34" charset="0"/>
            </a:endParaRPr>
          </a:p>
        </p:txBody>
      </p:sp>
      <p:sp>
        <p:nvSpPr>
          <p:cNvPr id="10" name="Rectangle 10"/>
          <p:cNvSpPr>
            <a:spLocks noChangeArrowheads="1"/>
          </p:cNvSpPr>
          <p:nvPr/>
        </p:nvSpPr>
        <p:spPr bwMode="auto">
          <a:xfrm>
            <a:off x="1559747" y="3391303"/>
            <a:ext cx="997940" cy="6502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Times New Roman" panose="02020603050405020304" pitchFamily="18" charset="0"/>
              </a:rPr>
              <a:t>Left Clipper</a:t>
            </a:r>
            <a:endParaRPr kumimoji="0" lang="en-US" sz="2000" b="0" i="0" u="none" strike="noStrike" cap="none" normalizeH="0" baseline="0" dirty="0">
              <a:ln>
                <a:noFill/>
              </a:ln>
              <a:solidFill>
                <a:srgbClr val="002060"/>
              </a:solidFill>
              <a:effectLst/>
              <a:latin typeface="Arial" panose="020B0604020202020204" pitchFamily="34" charset="0"/>
            </a:endParaRPr>
          </a:p>
        </p:txBody>
      </p:sp>
      <p:sp>
        <p:nvSpPr>
          <p:cNvPr id="11" name="Rectangle 9"/>
          <p:cNvSpPr>
            <a:spLocks noChangeArrowheads="1"/>
          </p:cNvSpPr>
          <p:nvPr/>
        </p:nvSpPr>
        <p:spPr bwMode="auto">
          <a:xfrm>
            <a:off x="3082774" y="3391303"/>
            <a:ext cx="1054756" cy="6502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Times New Roman" panose="02020603050405020304" pitchFamily="18" charset="0"/>
              </a:rPr>
              <a:t>Right Clipper</a:t>
            </a:r>
            <a:endParaRPr kumimoji="0" lang="en-US" sz="2000" b="0" i="0" u="none" strike="noStrike" cap="none" normalizeH="0" baseline="0" dirty="0">
              <a:ln>
                <a:noFill/>
              </a:ln>
              <a:solidFill>
                <a:srgbClr val="002060"/>
              </a:solidFill>
              <a:effectLst/>
              <a:latin typeface="Arial" panose="020B0604020202020204" pitchFamily="34" charset="0"/>
            </a:endParaRPr>
          </a:p>
        </p:txBody>
      </p:sp>
      <p:sp>
        <p:nvSpPr>
          <p:cNvPr id="12" name="Rectangle 8"/>
          <p:cNvSpPr>
            <a:spLocks noChangeArrowheads="1"/>
          </p:cNvSpPr>
          <p:nvPr/>
        </p:nvSpPr>
        <p:spPr bwMode="auto">
          <a:xfrm>
            <a:off x="4628710" y="3391303"/>
            <a:ext cx="1085913" cy="6502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Times New Roman" panose="02020603050405020304" pitchFamily="18" charset="0"/>
              </a:rPr>
              <a:t>Bottom Clipper</a:t>
            </a:r>
            <a:endParaRPr kumimoji="0" lang="en-US" sz="2000" b="0" i="0" u="none" strike="noStrike" cap="none" normalizeH="0" baseline="0" dirty="0">
              <a:ln>
                <a:noFill/>
              </a:ln>
              <a:solidFill>
                <a:srgbClr val="002060"/>
              </a:solidFill>
              <a:effectLst/>
              <a:latin typeface="Arial" panose="020B0604020202020204" pitchFamily="34" charset="0"/>
            </a:endParaRPr>
          </a:p>
        </p:txBody>
      </p:sp>
      <p:sp>
        <p:nvSpPr>
          <p:cNvPr id="13" name="Rectangle 7"/>
          <p:cNvSpPr>
            <a:spLocks noChangeArrowheads="1"/>
          </p:cNvSpPr>
          <p:nvPr/>
        </p:nvSpPr>
        <p:spPr bwMode="auto">
          <a:xfrm>
            <a:off x="6205804" y="3391303"/>
            <a:ext cx="1079498" cy="6502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2060"/>
                </a:solidFill>
                <a:effectLst/>
                <a:latin typeface="Arial" panose="020B0604020202020204" pitchFamily="34" charset="0"/>
                <a:ea typeface="Calibri" panose="020F0502020204030204" pitchFamily="34" charset="0"/>
                <a:cs typeface="Times New Roman" panose="02020603050405020304" pitchFamily="18" charset="0"/>
              </a:rPr>
              <a:t>Top Clipper</a:t>
            </a:r>
            <a:endParaRPr kumimoji="0" lang="en-US" sz="2000" b="0" i="0" u="none" strike="noStrike" cap="none" normalizeH="0" baseline="0" dirty="0">
              <a:ln>
                <a:noFill/>
              </a:ln>
              <a:solidFill>
                <a:srgbClr val="002060"/>
              </a:solidFill>
              <a:effectLst/>
              <a:latin typeface="Arial" panose="020B0604020202020204" pitchFamily="34" charset="0"/>
            </a:endParaRPr>
          </a:p>
        </p:txBody>
      </p:sp>
      <p:sp>
        <p:nvSpPr>
          <p:cNvPr id="14" name="AutoShape 6"/>
          <p:cNvSpPr>
            <a:spLocks noChangeShapeType="1"/>
          </p:cNvSpPr>
          <p:nvPr/>
        </p:nvSpPr>
        <p:spPr bwMode="auto">
          <a:xfrm>
            <a:off x="1068566" y="3692979"/>
            <a:ext cx="491181" cy="4784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5" name="AutoShape 5"/>
          <p:cNvSpPr>
            <a:spLocks noChangeShapeType="1"/>
          </p:cNvSpPr>
          <p:nvPr/>
        </p:nvSpPr>
        <p:spPr bwMode="auto">
          <a:xfrm>
            <a:off x="2557687" y="3692979"/>
            <a:ext cx="525087" cy="4784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6" name="AutoShape 4"/>
          <p:cNvSpPr>
            <a:spLocks noChangeShapeType="1"/>
          </p:cNvSpPr>
          <p:nvPr/>
        </p:nvSpPr>
        <p:spPr bwMode="auto">
          <a:xfrm>
            <a:off x="4137530" y="3692979"/>
            <a:ext cx="491181" cy="4784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7" name="AutoShape 3"/>
          <p:cNvSpPr>
            <a:spLocks noChangeShapeType="1"/>
          </p:cNvSpPr>
          <p:nvPr/>
        </p:nvSpPr>
        <p:spPr bwMode="auto">
          <a:xfrm>
            <a:off x="5714623" y="3692979"/>
            <a:ext cx="491181" cy="4784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8" name="AutoShape 2"/>
          <p:cNvSpPr>
            <a:spLocks noChangeShapeType="1"/>
          </p:cNvSpPr>
          <p:nvPr/>
        </p:nvSpPr>
        <p:spPr bwMode="auto">
          <a:xfrm>
            <a:off x="7285302" y="3692979"/>
            <a:ext cx="491181" cy="4784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solidFill>
                <a:srgbClr val="002060"/>
              </a:solidFill>
            </a:endParaRPr>
          </a:p>
        </p:txBody>
      </p:sp>
      <p:sp>
        <p:nvSpPr>
          <p:cNvPr id="19" name="5-Point Star 18"/>
          <p:cNvSpPr/>
          <p:nvPr/>
        </p:nvSpPr>
        <p:spPr>
          <a:xfrm>
            <a:off x="2895600" y="4535243"/>
            <a:ext cx="2590800" cy="1817136"/>
          </a:xfrm>
          <a:prstGeom prst="star5">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76600" y="4916545"/>
            <a:ext cx="1752600" cy="1211424"/>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731933" y="4482152"/>
            <a:ext cx="5334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046046" y="4495800"/>
            <a:ext cx="5334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62952" y="4495800"/>
            <a:ext cx="1766248" cy="403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276600" y="6149392"/>
            <a:ext cx="1766248" cy="4038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54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heel(1)">
                                      <p:cBhvr>
                                        <p:cTn id="53" dur="20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Processing Steps</a:t>
            </a:r>
          </a:p>
        </p:txBody>
      </p:sp>
      <p:sp>
        <p:nvSpPr>
          <p:cNvPr id="3" name="Content Placeholder 2"/>
          <p:cNvSpPr>
            <a:spLocks noGrp="1"/>
          </p:cNvSpPr>
          <p:nvPr>
            <p:ph idx="4294967295"/>
          </p:nvPr>
        </p:nvSpPr>
        <p:spPr>
          <a:xfrm>
            <a:off x="0" y="990600"/>
            <a:ext cx="6210300" cy="1528763"/>
          </a:xfrm>
        </p:spPr>
        <p:txBody>
          <a:bodyPr>
            <a:normAutofit/>
          </a:bodyPr>
          <a:lstStyle/>
          <a:p>
            <a:pPr algn="just"/>
            <a:r>
              <a:rPr lang="en-US" dirty="0"/>
              <a:t>We process vertices in sequence as a closed polygon.</a:t>
            </a:r>
          </a:p>
          <a:p>
            <a:pPr algn="just"/>
            <a:r>
              <a:rPr lang="en-US" dirty="0"/>
              <a:t>Four possible cases are there.</a:t>
            </a:r>
          </a:p>
        </p:txBody>
      </p:sp>
      <p:cxnSp>
        <p:nvCxnSpPr>
          <p:cNvPr id="6" name="Straight Connector 5"/>
          <p:cNvCxnSpPr/>
          <p:nvPr/>
        </p:nvCxnSpPr>
        <p:spPr>
          <a:xfrm>
            <a:off x="7886700" y="995065"/>
            <a:ext cx="0" cy="1524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96100" y="995065"/>
            <a:ext cx="990600" cy="461665"/>
          </a:xfrm>
          <a:prstGeom prst="rect">
            <a:avLst/>
          </a:prstGeom>
          <a:noFill/>
        </p:spPr>
        <p:txBody>
          <a:bodyPr wrap="square" rtlCol="0">
            <a:spAutoFit/>
          </a:bodyPr>
          <a:lstStyle/>
          <a:p>
            <a:r>
              <a:rPr lang="en-US" sz="2400" dirty="0"/>
              <a:t>Inside</a:t>
            </a:r>
            <a:endParaRPr lang="en-US" dirty="0"/>
          </a:p>
        </p:txBody>
      </p:sp>
      <p:sp>
        <p:nvSpPr>
          <p:cNvPr id="8" name="TextBox 7"/>
          <p:cNvSpPr txBox="1"/>
          <p:nvPr/>
        </p:nvSpPr>
        <p:spPr>
          <a:xfrm>
            <a:off x="7886700" y="990600"/>
            <a:ext cx="1257300" cy="461665"/>
          </a:xfrm>
          <a:prstGeom prst="rect">
            <a:avLst/>
          </a:prstGeom>
          <a:noFill/>
        </p:spPr>
        <p:txBody>
          <a:bodyPr wrap="square" rtlCol="0">
            <a:spAutoFit/>
          </a:bodyPr>
          <a:lstStyle/>
          <a:p>
            <a:r>
              <a:rPr lang="en-US" sz="2400" dirty="0"/>
              <a:t>Outside</a:t>
            </a:r>
            <a:endParaRPr lang="en-US" dirty="0"/>
          </a:p>
        </p:txBody>
      </p:sp>
      <p:sp>
        <p:nvSpPr>
          <p:cNvPr id="9" name="Content Placeholder 2"/>
          <p:cNvSpPr txBox="1">
            <a:spLocks/>
          </p:cNvSpPr>
          <p:nvPr/>
        </p:nvSpPr>
        <p:spPr>
          <a:xfrm>
            <a:off x="190500" y="2362200"/>
            <a:ext cx="8763000" cy="41148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mj-lt"/>
              <a:buAutoNum type="arabicPeriod"/>
            </a:pPr>
            <a:r>
              <a:rPr lang="en-US" dirty="0"/>
              <a:t>If both vertices are inside the window we add only second vertices to output list.</a:t>
            </a:r>
          </a:p>
          <a:p>
            <a:pPr marL="457200" indent="-457200" algn="just">
              <a:buFont typeface="+mj-lt"/>
              <a:buAutoNum type="arabicPeriod"/>
            </a:pPr>
            <a:r>
              <a:rPr lang="en-US" dirty="0"/>
              <a:t>If first vertices is inside the boundary and second vertices is outside the boundary only the edge intersection with the window boundary is added to the output vertex list.</a:t>
            </a:r>
          </a:p>
          <a:p>
            <a:pPr marL="457200" indent="-457200" algn="just">
              <a:buFont typeface="+mj-lt"/>
              <a:buAutoNum type="arabicPeriod"/>
            </a:pPr>
            <a:r>
              <a:rPr lang="en-US" dirty="0"/>
              <a:t>If both vertices are outside the window boundary nothing is added to window boundary.</a:t>
            </a:r>
          </a:p>
          <a:p>
            <a:pPr marL="457200" indent="-457200" algn="just">
              <a:buFont typeface="+mj-lt"/>
              <a:buAutoNum type="arabicPeriod"/>
            </a:pPr>
            <a:r>
              <a:rPr lang="en-US" dirty="0"/>
              <a:t>first vertex is outside and second vertex is inside the boundary, then adds both intersection point with window boundary, and second vertex to the output list.</a:t>
            </a:r>
          </a:p>
        </p:txBody>
      </p:sp>
      <p:sp>
        <p:nvSpPr>
          <p:cNvPr id="10" name="Flowchart: Manual Operation 9"/>
          <p:cNvSpPr/>
          <p:nvPr/>
        </p:nvSpPr>
        <p:spPr>
          <a:xfrm>
            <a:off x="7315200" y="1537395"/>
            <a:ext cx="1143000" cy="672405"/>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7310150" y="1530370"/>
            <a:ext cx="228600" cy="67687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48499" y="1394346"/>
            <a:ext cx="266700" cy="369332"/>
          </a:xfrm>
          <a:prstGeom prst="rect">
            <a:avLst/>
          </a:prstGeom>
          <a:noFill/>
        </p:spPr>
        <p:txBody>
          <a:bodyPr wrap="square" rtlCol="0">
            <a:spAutoFit/>
          </a:bodyPr>
          <a:lstStyle/>
          <a:p>
            <a:r>
              <a:rPr lang="en-US" dirty="0"/>
              <a:t>A</a:t>
            </a:r>
          </a:p>
        </p:txBody>
      </p:sp>
      <p:sp>
        <p:nvSpPr>
          <p:cNvPr id="14" name="TextBox 13"/>
          <p:cNvSpPr txBox="1"/>
          <p:nvPr/>
        </p:nvSpPr>
        <p:spPr>
          <a:xfrm>
            <a:off x="7233882" y="2101334"/>
            <a:ext cx="266700" cy="369332"/>
          </a:xfrm>
          <a:prstGeom prst="rect">
            <a:avLst/>
          </a:prstGeom>
          <a:noFill/>
        </p:spPr>
        <p:txBody>
          <a:bodyPr wrap="square" rtlCol="0">
            <a:spAutoFit/>
          </a:bodyPr>
          <a:lstStyle/>
          <a:p>
            <a:r>
              <a:rPr lang="en-US" dirty="0"/>
              <a:t>B</a:t>
            </a:r>
          </a:p>
        </p:txBody>
      </p:sp>
      <p:cxnSp>
        <p:nvCxnSpPr>
          <p:cNvPr id="16" name="Straight Arrow Connector 15"/>
          <p:cNvCxnSpPr/>
          <p:nvPr/>
        </p:nvCxnSpPr>
        <p:spPr>
          <a:xfrm>
            <a:off x="7536369" y="2212999"/>
            <a:ext cx="703995"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63068" y="2149733"/>
            <a:ext cx="295132" cy="369332"/>
          </a:xfrm>
          <a:prstGeom prst="rect">
            <a:avLst/>
          </a:prstGeom>
          <a:noFill/>
        </p:spPr>
        <p:txBody>
          <a:bodyPr wrap="square" rtlCol="0">
            <a:spAutoFit/>
          </a:bodyPr>
          <a:lstStyle/>
          <a:p>
            <a:r>
              <a:rPr lang="en-US" dirty="0"/>
              <a:t>C</a:t>
            </a:r>
          </a:p>
        </p:txBody>
      </p:sp>
      <p:cxnSp>
        <p:nvCxnSpPr>
          <p:cNvPr id="22" name="Straight Arrow Connector 21"/>
          <p:cNvCxnSpPr/>
          <p:nvPr/>
        </p:nvCxnSpPr>
        <p:spPr>
          <a:xfrm flipV="1">
            <a:off x="8230840" y="1528168"/>
            <a:ext cx="229741" cy="684831"/>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20095" y="1419999"/>
            <a:ext cx="323850" cy="369332"/>
          </a:xfrm>
          <a:prstGeom prst="rect">
            <a:avLst/>
          </a:prstGeom>
          <a:noFill/>
        </p:spPr>
        <p:txBody>
          <a:bodyPr wrap="square" rtlCol="0">
            <a:spAutoFit/>
          </a:bodyPr>
          <a:lstStyle/>
          <a:p>
            <a:r>
              <a:rPr lang="en-US" dirty="0"/>
              <a:t>D</a:t>
            </a:r>
          </a:p>
        </p:txBody>
      </p:sp>
      <p:cxnSp>
        <p:nvCxnSpPr>
          <p:cNvPr id="26" name="Straight Arrow Connector 25"/>
          <p:cNvCxnSpPr/>
          <p:nvPr/>
        </p:nvCxnSpPr>
        <p:spPr>
          <a:xfrm flipH="1" flipV="1">
            <a:off x="7319745" y="1532930"/>
            <a:ext cx="1133856" cy="446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92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2" end="2"/>
                                            </p:txEl>
                                          </p:spTgt>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2"/>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10" grpId="0" animBg="1"/>
      <p:bldP spid="13" grpId="0"/>
      <p:bldP spid="14" grpId="0"/>
      <p:bldP spid="20" grpId="0"/>
      <p:bldP spid="2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Example</a:t>
            </a:r>
          </a:p>
        </p:txBody>
      </p:sp>
      <p:sp>
        <p:nvSpPr>
          <p:cNvPr id="3" name="Content Placeholder 2"/>
          <p:cNvSpPr>
            <a:spLocks noGrp="1"/>
          </p:cNvSpPr>
          <p:nvPr>
            <p:ph idx="4294967295"/>
          </p:nvPr>
        </p:nvSpPr>
        <p:spPr>
          <a:xfrm>
            <a:off x="0" y="990600"/>
            <a:ext cx="8763000" cy="5334000"/>
          </a:xfrm>
        </p:spPr>
        <p:txBody>
          <a:bodyPr>
            <a:normAutofit/>
          </a:bodyPr>
          <a:lstStyle/>
          <a:p>
            <a:pPr marL="0" indent="0" algn="just">
              <a:buNone/>
            </a:pPr>
            <a:endParaRPr lang="en-US" dirty="0"/>
          </a:p>
          <a:p>
            <a:pPr marL="0" indent="0" algn="just">
              <a:buNone/>
            </a:pPr>
            <a:endParaRPr lang="en-US" dirty="0"/>
          </a:p>
          <a:p>
            <a:pPr marL="0" indent="0" algn="just">
              <a:buNone/>
            </a:pPr>
            <a:endParaRPr lang="en-US" dirty="0"/>
          </a:p>
          <a:p>
            <a:pPr algn="just"/>
            <a:endParaRPr lang="en-US" dirty="0"/>
          </a:p>
          <a:p>
            <a:pPr algn="just"/>
            <a:endParaRPr lang="en-US" dirty="0"/>
          </a:p>
          <a:p>
            <a:pPr lvl="0" algn="just"/>
            <a:r>
              <a:rPr lang="en-US" dirty="0"/>
              <a:t>As shown in figure we clip against left boundary.</a:t>
            </a:r>
          </a:p>
          <a:p>
            <a:pPr lvl="0" algn="just"/>
            <a:r>
              <a:rPr lang="en-US" dirty="0"/>
              <a:t>Vertices 1 and 2 are found to be on the outside of the boundary. </a:t>
            </a:r>
          </a:p>
          <a:p>
            <a:pPr lvl="0" algn="just"/>
            <a:r>
              <a:rPr lang="en-US" dirty="0"/>
              <a:t>Then we move to vertex 3, which is inside, we calculate the intersection and add both intersection point and vertex 3 to output list.</a:t>
            </a:r>
          </a:p>
        </p:txBody>
      </p:sp>
      <p:sp>
        <p:nvSpPr>
          <p:cNvPr id="4" name="Rectangle 2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8"/>
          <p:cNvSpPr/>
          <p:nvPr/>
        </p:nvSpPr>
        <p:spPr>
          <a:xfrm>
            <a:off x="3780146" y="1066800"/>
            <a:ext cx="16002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flipH="1" flipV="1">
            <a:off x="3094346" y="1676400"/>
            <a:ext cx="228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094346" y="1371600"/>
            <a:ext cx="990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084946" y="1371600"/>
            <a:ext cx="685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237346" y="2209800"/>
            <a:ext cx="5334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3094346" y="2590800"/>
            <a:ext cx="1143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3094346" y="2362200"/>
            <a:ext cx="228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017293" y="2105736"/>
            <a:ext cx="304800" cy="381000"/>
          </a:xfrm>
          <a:prstGeom prst="rect">
            <a:avLst/>
          </a:prstGeom>
          <a:noFill/>
        </p:spPr>
        <p:txBody>
          <a:bodyPr wrap="square" rtlCol="0">
            <a:spAutoFit/>
          </a:bodyPr>
          <a:lstStyle/>
          <a:p>
            <a:r>
              <a:rPr lang="en-US" dirty="0"/>
              <a:t>1</a:t>
            </a:r>
          </a:p>
        </p:txBody>
      </p:sp>
      <p:sp>
        <p:nvSpPr>
          <p:cNvPr id="43" name="TextBox 42"/>
          <p:cNvSpPr txBox="1"/>
          <p:nvPr/>
        </p:nvSpPr>
        <p:spPr>
          <a:xfrm>
            <a:off x="2819400" y="1487332"/>
            <a:ext cx="228600" cy="369332"/>
          </a:xfrm>
          <a:prstGeom prst="rect">
            <a:avLst/>
          </a:prstGeom>
          <a:noFill/>
        </p:spPr>
        <p:txBody>
          <a:bodyPr wrap="square" rtlCol="0">
            <a:spAutoFit/>
          </a:bodyPr>
          <a:lstStyle/>
          <a:p>
            <a:r>
              <a:rPr lang="en-US" dirty="0"/>
              <a:t>2</a:t>
            </a:r>
          </a:p>
        </p:txBody>
      </p:sp>
      <p:sp>
        <p:nvSpPr>
          <p:cNvPr id="44" name="TextBox 43"/>
          <p:cNvSpPr txBox="1"/>
          <p:nvPr/>
        </p:nvSpPr>
        <p:spPr>
          <a:xfrm>
            <a:off x="4032061" y="1091547"/>
            <a:ext cx="381000" cy="369332"/>
          </a:xfrm>
          <a:prstGeom prst="rect">
            <a:avLst/>
          </a:prstGeom>
          <a:noFill/>
        </p:spPr>
        <p:txBody>
          <a:bodyPr wrap="square" rtlCol="0">
            <a:spAutoFit/>
          </a:bodyPr>
          <a:lstStyle/>
          <a:p>
            <a:r>
              <a:rPr lang="en-US" dirty="0"/>
              <a:t>3</a:t>
            </a:r>
          </a:p>
        </p:txBody>
      </p:sp>
      <p:sp>
        <p:nvSpPr>
          <p:cNvPr id="45" name="TextBox 44"/>
          <p:cNvSpPr txBox="1"/>
          <p:nvPr/>
        </p:nvSpPr>
        <p:spPr>
          <a:xfrm>
            <a:off x="4788090" y="2025134"/>
            <a:ext cx="304800" cy="369332"/>
          </a:xfrm>
          <a:prstGeom prst="rect">
            <a:avLst/>
          </a:prstGeom>
          <a:noFill/>
        </p:spPr>
        <p:txBody>
          <a:bodyPr wrap="square" rtlCol="0">
            <a:spAutoFit/>
          </a:bodyPr>
          <a:lstStyle/>
          <a:p>
            <a:r>
              <a:rPr lang="en-US" dirty="0"/>
              <a:t>4</a:t>
            </a:r>
          </a:p>
        </p:txBody>
      </p:sp>
      <p:sp>
        <p:nvSpPr>
          <p:cNvPr id="46" name="TextBox 45"/>
          <p:cNvSpPr txBox="1"/>
          <p:nvPr/>
        </p:nvSpPr>
        <p:spPr>
          <a:xfrm>
            <a:off x="4237346" y="2814167"/>
            <a:ext cx="457200" cy="369332"/>
          </a:xfrm>
          <a:prstGeom prst="rect">
            <a:avLst/>
          </a:prstGeom>
          <a:noFill/>
        </p:spPr>
        <p:txBody>
          <a:bodyPr wrap="square" rtlCol="0">
            <a:spAutoFit/>
          </a:bodyPr>
          <a:lstStyle/>
          <a:p>
            <a:r>
              <a:rPr lang="en-US" dirty="0"/>
              <a:t>5</a:t>
            </a:r>
          </a:p>
        </p:txBody>
      </p:sp>
      <p:sp>
        <p:nvSpPr>
          <p:cNvPr id="47" name="TextBox 46"/>
          <p:cNvSpPr txBox="1"/>
          <p:nvPr/>
        </p:nvSpPr>
        <p:spPr>
          <a:xfrm>
            <a:off x="2903846" y="2537367"/>
            <a:ext cx="381000" cy="369332"/>
          </a:xfrm>
          <a:prstGeom prst="rect">
            <a:avLst/>
          </a:prstGeom>
          <a:noFill/>
        </p:spPr>
        <p:txBody>
          <a:bodyPr wrap="square" rtlCol="0">
            <a:spAutoFit/>
          </a:bodyPr>
          <a:lstStyle/>
          <a:p>
            <a:r>
              <a:rPr lang="en-US" dirty="0"/>
              <a:t>6</a:t>
            </a:r>
          </a:p>
        </p:txBody>
      </p:sp>
      <p:sp>
        <p:nvSpPr>
          <p:cNvPr id="48" name="TextBox 47"/>
          <p:cNvSpPr txBox="1"/>
          <p:nvPr/>
        </p:nvSpPr>
        <p:spPr>
          <a:xfrm>
            <a:off x="3454874" y="1497284"/>
            <a:ext cx="457200" cy="369332"/>
          </a:xfrm>
          <a:prstGeom prst="rect">
            <a:avLst/>
          </a:prstGeom>
          <a:noFill/>
        </p:spPr>
        <p:txBody>
          <a:bodyPr wrap="square" rtlCol="0">
            <a:spAutoFit/>
          </a:bodyPr>
          <a:lstStyle/>
          <a:p>
            <a:r>
              <a:rPr lang="en-US" b="1" dirty="0">
                <a:solidFill>
                  <a:srgbClr val="FF0000"/>
                </a:solidFill>
              </a:rPr>
              <a:t>1’</a:t>
            </a:r>
          </a:p>
        </p:txBody>
      </p:sp>
      <p:sp>
        <p:nvSpPr>
          <p:cNvPr id="49" name="TextBox 48"/>
          <p:cNvSpPr txBox="1"/>
          <p:nvPr/>
        </p:nvSpPr>
        <p:spPr>
          <a:xfrm>
            <a:off x="3862317" y="1371600"/>
            <a:ext cx="457200" cy="369332"/>
          </a:xfrm>
          <a:prstGeom prst="rect">
            <a:avLst/>
          </a:prstGeom>
          <a:noFill/>
        </p:spPr>
        <p:txBody>
          <a:bodyPr wrap="square" rtlCol="0">
            <a:spAutoFit/>
          </a:bodyPr>
          <a:lstStyle/>
          <a:p>
            <a:r>
              <a:rPr lang="en-US" b="1" dirty="0">
                <a:solidFill>
                  <a:srgbClr val="FF0000"/>
                </a:solidFill>
              </a:rPr>
              <a:t>2’</a:t>
            </a:r>
          </a:p>
        </p:txBody>
      </p:sp>
    </p:spTree>
    <p:extLst>
      <p:ext uri="{BB962C8B-B14F-4D97-AF65-F5344CB8AC3E}">
        <p14:creationId xmlns:p14="http://schemas.microsoft.com/office/powerpoint/2010/main" val="405536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animBg="1"/>
      <p:bldP spid="42" grpId="0"/>
      <p:bldP spid="43" grpId="0"/>
      <p:bldP spid="44" grpId="0"/>
      <p:bldP spid="45" grpId="0"/>
      <p:bldP spid="46" grpId="0"/>
      <p:bldP spid="47" grpId="0"/>
      <p:bldP spid="48" grpId="0"/>
      <p:bldP spid="4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r>
              <a:rPr lang="en-US" dirty="0"/>
              <a:t>.</a:t>
            </a:r>
          </a:p>
        </p:txBody>
      </p:sp>
      <p:sp>
        <p:nvSpPr>
          <p:cNvPr id="3" name="Content Placeholder 2"/>
          <p:cNvSpPr>
            <a:spLocks noGrp="1"/>
          </p:cNvSpPr>
          <p:nvPr>
            <p:ph idx="4294967295"/>
          </p:nvPr>
        </p:nvSpPr>
        <p:spPr>
          <a:xfrm>
            <a:off x="0" y="990600"/>
            <a:ext cx="8763000" cy="5334000"/>
          </a:xfrm>
        </p:spPr>
        <p:txBody>
          <a:bodyPr>
            <a:normAutofit/>
          </a:bodyPr>
          <a:lstStyle/>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r>
              <a:rPr lang="en-US" dirty="0"/>
              <a:t>Then we move to vertex 4 in which vertex 3 and 4 both are inside so we add vertex 4 to output list.</a:t>
            </a:r>
          </a:p>
          <a:p>
            <a:pPr lvl="0" algn="just"/>
            <a:r>
              <a:rPr lang="en-US" dirty="0"/>
              <a:t>Similarly from 4 to 5 we add 5 to output list. </a:t>
            </a:r>
          </a:p>
          <a:p>
            <a:pPr lvl="0" algn="just"/>
            <a:r>
              <a:rPr lang="en-US" dirty="0"/>
              <a:t>From 5 to 6 we move inside to outside so we add intersection pint to output list.</a:t>
            </a:r>
          </a:p>
          <a:p>
            <a:pPr lvl="0" algn="just"/>
            <a:r>
              <a:rPr lang="en-US" dirty="0"/>
              <a:t>Finally 6 to 1 both vertex are outside the window so we does not add anything.</a:t>
            </a:r>
          </a:p>
        </p:txBody>
      </p:sp>
      <p:sp>
        <p:nvSpPr>
          <p:cNvPr id="4" name="Rectangle 3"/>
          <p:cNvSpPr/>
          <p:nvPr/>
        </p:nvSpPr>
        <p:spPr>
          <a:xfrm>
            <a:off x="3886200" y="1066800"/>
            <a:ext cx="1600200" cy="2209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flipV="1">
            <a:off x="3200400" y="1676400"/>
            <a:ext cx="228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200400" y="1371600"/>
            <a:ext cx="9906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91000" y="1371600"/>
            <a:ext cx="6858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4343400" y="2209800"/>
            <a:ext cx="5334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3200400" y="2590800"/>
            <a:ext cx="1143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00400" y="2362200"/>
            <a:ext cx="2286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23347" y="2105736"/>
            <a:ext cx="304800" cy="381000"/>
          </a:xfrm>
          <a:prstGeom prst="rect">
            <a:avLst/>
          </a:prstGeom>
          <a:noFill/>
        </p:spPr>
        <p:txBody>
          <a:bodyPr wrap="square" rtlCol="0">
            <a:spAutoFit/>
          </a:bodyPr>
          <a:lstStyle/>
          <a:p>
            <a:r>
              <a:rPr lang="en-US" dirty="0"/>
              <a:t>1</a:t>
            </a:r>
          </a:p>
        </p:txBody>
      </p:sp>
      <p:sp>
        <p:nvSpPr>
          <p:cNvPr id="12" name="TextBox 11"/>
          <p:cNvSpPr txBox="1"/>
          <p:nvPr/>
        </p:nvSpPr>
        <p:spPr>
          <a:xfrm>
            <a:off x="2925454" y="1487332"/>
            <a:ext cx="228600" cy="369332"/>
          </a:xfrm>
          <a:prstGeom prst="rect">
            <a:avLst/>
          </a:prstGeom>
          <a:noFill/>
        </p:spPr>
        <p:txBody>
          <a:bodyPr wrap="square" rtlCol="0">
            <a:spAutoFit/>
          </a:bodyPr>
          <a:lstStyle/>
          <a:p>
            <a:r>
              <a:rPr lang="en-US" dirty="0"/>
              <a:t>2</a:t>
            </a:r>
          </a:p>
        </p:txBody>
      </p:sp>
      <p:sp>
        <p:nvSpPr>
          <p:cNvPr id="13" name="TextBox 12"/>
          <p:cNvSpPr txBox="1"/>
          <p:nvPr/>
        </p:nvSpPr>
        <p:spPr>
          <a:xfrm>
            <a:off x="4138115" y="1091547"/>
            <a:ext cx="381000" cy="369332"/>
          </a:xfrm>
          <a:prstGeom prst="rect">
            <a:avLst/>
          </a:prstGeom>
          <a:noFill/>
        </p:spPr>
        <p:txBody>
          <a:bodyPr wrap="square" rtlCol="0">
            <a:spAutoFit/>
          </a:bodyPr>
          <a:lstStyle/>
          <a:p>
            <a:r>
              <a:rPr lang="en-US" dirty="0"/>
              <a:t>3</a:t>
            </a:r>
          </a:p>
        </p:txBody>
      </p:sp>
      <p:sp>
        <p:nvSpPr>
          <p:cNvPr id="14" name="TextBox 13"/>
          <p:cNvSpPr txBox="1"/>
          <p:nvPr/>
        </p:nvSpPr>
        <p:spPr>
          <a:xfrm>
            <a:off x="4894144" y="2025134"/>
            <a:ext cx="304800" cy="369332"/>
          </a:xfrm>
          <a:prstGeom prst="rect">
            <a:avLst/>
          </a:prstGeom>
          <a:noFill/>
        </p:spPr>
        <p:txBody>
          <a:bodyPr wrap="square" rtlCol="0">
            <a:spAutoFit/>
          </a:bodyPr>
          <a:lstStyle/>
          <a:p>
            <a:r>
              <a:rPr lang="en-US" dirty="0"/>
              <a:t>4</a:t>
            </a:r>
          </a:p>
        </p:txBody>
      </p:sp>
      <p:sp>
        <p:nvSpPr>
          <p:cNvPr id="15" name="TextBox 14"/>
          <p:cNvSpPr txBox="1"/>
          <p:nvPr/>
        </p:nvSpPr>
        <p:spPr>
          <a:xfrm>
            <a:off x="4343400" y="2814167"/>
            <a:ext cx="457200" cy="369332"/>
          </a:xfrm>
          <a:prstGeom prst="rect">
            <a:avLst/>
          </a:prstGeom>
          <a:noFill/>
        </p:spPr>
        <p:txBody>
          <a:bodyPr wrap="square" rtlCol="0">
            <a:spAutoFit/>
          </a:bodyPr>
          <a:lstStyle/>
          <a:p>
            <a:r>
              <a:rPr lang="en-US" dirty="0"/>
              <a:t>5</a:t>
            </a:r>
          </a:p>
        </p:txBody>
      </p:sp>
      <p:sp>
        <p:nvSpPr>
          <p:cNvPr id="16" name="TextBox 15"/>
          <p:cNvSpPr txBox="1"/>
          <p:nvPr/>
        </p:nvSpPr>
        <p:spPr>
          <a:xfrm>
            <a:off x="3009900" y="2537367"/>
            <a:ext cx="381000" cy="369332"/>
          </a:xfrm>
          <a:prstGeom prst="rect">
            <a:avLst/>
          </a:prstGeom>
          <a:noFill/>
        </p:spPr>
        <p:txBody>
          <a:bodyPr wrap="square" rtlCol="0">
            <a:spAutoFit/>
          </a:bodyPr>
          <a:lstStyle/>
          <a:p>
            <a:r>
              <a:rPr lang="en-US" dirty="0"/>
              <a:t>6</a:t>
            </a:r>
          </a:p>
        </p:txBody>
      </p:sp>
      <p:sp>
        <p:nvSpPr>
          <p:cNvPr id="17" name="TextBox 16"/>
          <p:cNvSpPr txBox="1"/>
          <p:nvPr/>
        </p:nvSpPr>
        <p:spPr>
          <a:xfrm>
            <a:off x="3560928" y="1497284"/>
            <a:ext cx="457200" cy="369332"/>
          </a:xfrm>
          <a:prstGeom prst="rect">
            <a:avLst/>
          </a:prstGeom>
          <a:noFill/>
        </p:spPr>
        <p:txBody>
          <a:bodyPr wrap="square" rtlCol="0">
            <a:spAutoFit/>
          </a:bodyPr>
          <a:lstStyle/>
          <a:p>
            <a:r>
              <a:rPr lang="en-US" b="1" dirty="0">
                <a:solidFill>
                  <a:srgbClr val="FF0000"/>
                </a:solidFill>
              </a:rPr>
              <a:t>1’</a:t>
            </a:r>
          </a:p>
        </p:txBody>
      </p:sp>
      <p:sp>
        <p:nvSpPr>
          <p:cNvPr id="18" name="TextBox 17"/>
          <p:cNvSpPr txBox="1"/>
          <p:nvPr/>
        </p:nvSpPr>
        <p:spPr>
          <a:xfrm>
            <a:off x="3968371" y="1371600"/>
            <a:ext cx="457200" cy="369332"/>
          </a:xfrm>
          <a:prstGeom prst="rect">
            <a:avLst/>
          </a:prstGeom>
          <a:noFill/>
        </p:spPr>
        <p:txBody>
          <a:bodyPr wrap="square" rtlCol="0">
            <a:spAutoFit/>
          </a:bodyPr>
          <a:lstStyle/>
          <a:p>
            <a:r>
              <a:rPr lang="en-US" b="1" dirty="0">
                <a:solidFill>
                  <a:srgbClr val="FF0000"/>
                </a:solidFill>
              </a:rPr>
              <a:t>2’</a:t>
            </a:r>
          </a:p>
        </p:txBody>
      </p:sp>
      <p:sp>
        <p:nvSpPr>
          <p:cNvPr id="19" name="TextBox 18"/>
          <p:cNvSpPr txBox="1"/>
          <p:nvPr/>
        </p:nvSpPr>
        <p:spPr>
          <a:xfrm>
            <a:off x="4519115" y="2074123"/>
            <a:ext cx="375029" cy="369332"/>
          </a:xfrm>
          <a:prstGeom prst="rect">
            <a:avLst/>
          </a:prstGeom>
          <a:noFill/>
        </p:spPr>
        <p:txBody>
          <a:bodyPr wrap="square" rtlCol="0">
            <a:spAutoFit/>
          </a:bodyPr>
          <a:lstStyle/>
          <a:p>
            <a:r>
              <a:rPr lang="en-US" b="1" dirty="0">
                <a:solidFill>
                  <a:srgbClr val="FF0000"/>
                </a:solidFill>
              </a:rPr>
              <a:t>3’</a:t>
            </a:r>
          </a:p>
        </p:txBody>
      </p:sp>
      <p:sp>
        <p:nvSpPr>
          <p:cNvPr id="20" name="TextBox 19"/>
          <p:cNvSpPr txBox="1"/>
          <p:nvPr/>
        </p:nvSpPr>
        <p:spPr>
          <a:xfrm>
            <a:off x="4160577" y="2579132"/>
            <a:ext cx="358538" cy="369332"/>
          </a:xfrm>
          <a:prstGeom prst="rect">
            <a:avLst/>
          </a:prstGeom>
          <a:noFill/>
        </p:spPr>
        <p:txBody>
          <a:bodyPr wrap="square" rtlCol="0">
            <a:spAutoFit/>
          </a:bodyPr>
          <a:lstStyle/>
          <a:p>
            <a:r>
              <a:rPr lang="en-US" b="1" dirty="0">
                <a:solidFill>
                  <a:srgbClr val="FF0000"/>
                </a:solidFill>
              </a:rPr>
              <a:t>4’</a:t>
            </a:r>
          </a:p>
        </p:txBody>
      </p:sp>
      <p:sp>
        <p:nvSpPr>
          <p:cNvPr id="21" name="TextBox 20"/>
          <p:cNvSpPr txBox="1"/>
          <p:nvPr/>
        </p:nvSpPr>
        <p:spPr>
          <a:xfrm>
            <a:off x="3583390" y="2426311"/>
            <a:ext cx="419100" cy="369332"/>
          </a:xfrm>
          <a:prstGeom prst="rect">
            <a:avLst/>
          </a:prstGeom>
          <a:noFill/>
        </p:spPr>
        <p:txBody>
          <a:bodyPr wrap="square" rtlCol="0">
            <a:spAutoFit/>
          </a:bodyPr>
          <a:lstStyle/>
          <a:p>
            <a:r>
              <a:rPr lang="en-US" b="1" dirty="0">
                <a:solidFill>
                  <a:srgbClr val="FF0000"/>
                </a:solidFill>
              </a:rPr>
              <a:t>5’</a:t>
            </a:r>
          </a:p>
        </p:txBody>
      </p:sp>
    </p:spTree>
    <p:extLst>
      <p:ext uri="{BB962C8B-B14F-4D97-AF65-F5344CB8AC3E}">
        <p14:creationId xmlns:p14="http://schemas.microsoft.com/office/powerpoint/2010/main" val="353133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p:bldP spid="2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Limitatin</a:t>
            </a:r>
            <a:r>
              <a:rPr lang="en-US" dirty="0"/>
              <a:t> of </a:t>
            </a:r>
            <a:r>
              <a:rPr lang="en-US" dirty="0" err="1"/>
              <a:t>Sutherlan</a:t>
            </a:r>
            <a:r>
              <a:rPr lang="en-US" dirty="0"/>
              <a:t>-Hodgeman Algorithm</a:t>
            </a:r>
          </a:p>
        </p:txBody>
      </p:sp>
      <p:sp>
        <p:nvSpPr>
          <p:cNvPr id="3" name="Content Placeholder 2"/>
          <p:cNvSpPr>
            <a:spLocks noGrp="1"/>
          </p:cNvSpPr>
          <p:nvPr>
            <p:ph idx="4294967295"/>
          </p:nvPr>
        </p:nvSpPr>
        <p:spPr>
          <a:xfrm>
            <a:off x="0" y="990600"/>
            <a:ext cx="8763000" cy="5334000"/>
          </a:xfrm>
        </p:spPr>
        <p:txBody>
          <a:bodyPr>
            <a:normAutofit/>
          </a:bodyPr>
          <a:lstStyle/>
          <a:p>
            <a:endParaRPr lang="en-US" dirty="0"/>
          </a:p>
          <a:p>
            <a:endParaRPr lang="en-US" dirty="0"/>
          </a:p>
          <a:p>
            <a:r>
              <a:rPr lang="en-US" dirty="0"/>
              <a:t>It may not clip concave polygon properly.</a:t>
            </a:r>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endParaRPr lang="en-US" dirty="0"/>
          </a:p>
          <a:p>
            <a:pPr lvl="0" algn="just"/>
            <a:r>
              <a:rPr lang="en-US" dirty="0"/>
              <a:t>One possible solution is to divide polygon into numbers of small convex polygon and then process one by one.</a:t>
            </a:r>
          </a:p>
          <a:p>
            <a:pPr algn="just"/>
            <a:r>
              <a:rPr lang="en-US" dirty="0"/>
              <a:t>Another approach is to use </a:t>
            </a:r>
            <a:r>
              <a:rPr lang="en-US" dirty="0" err="1"/>
              <a:t>Weiler</a:t>
            </a:r>
            <a:r>
              <a:rPr lang="en-US" dirty="0"/>
              <a:t>-Atherton algorithm.</a:t>
            </a:r>
          </a:p>
        </p:txBody>
      </p:sp>
      <p:sp>
        <p:nvSpPr>
          <p:cNvPr id="4" name="Rectangle 40"/>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4" name="Group 43"/>
          <p:cNvGrpSpPr/>
          <p:nvPr/>
        </p:nvGrpSpPr>
        <p:grpSpPr>
          <a:xfrm>
            <a:off x="2438400" y="2635803"/>
            <a:ext cx="3362689" cy="2406904"/>
            <a:chOff x="2504711" y="1784096"/>
            <a:chExt cx="3362689" cy="2406904"/>
          </a:xfrm>
        </p:grpSpPr>
        <p:sp>
          <p:nvSpPr>
            <p:cNvPr id="9" name="Rectangle 36"/>
            <p:cNvSpPr>
              <a:spLocks noChangeArrowheads="1"/>
            </p:cNvSpPr>
            <p:nvPr/>
          </p:nvSpPr>
          <p:spPr bwMode="auto">
            <a:xfrm>
              <a:off x="3315733" y="3026791"/>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35"/>
            <p:cNvSpPr>
              <a:spLocks noChangeArrowheads="1"/>
            </p:cNvSpPr>
            <p:nvPr/>
          </p:nvSpPr>
          <p:spPr bwMode="auto">
            <a:xfrm>
              <a:off x="2543954" y="3824732"/>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34"/>
            <p:cNvSpPr>
              <a:spLocks noChangeArrowheads="1"/>
            </p:cNvSpPr>
            <p:nvPr/>
          </p:nvSpPr>
          <p:spPr bwMode="auto">
            <a:xfrm>
              <a:off x="2504711" y="2765172"/>
              <a:ext cx="497078" cy="44475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4" name="Rectangle 31"/>
            <p:cNvSpPr>
              <a:spLocks noChangeArrowheads="1"/>
            </p:cNvSpPr>
            <p:nvPr/>
          </p:nvSpPr>
          <p:spPr bwMode="auto">
            <a:xfrm>
              <a:off x="3982864" y="1784096"/>
              <a:ext cx="1884536" cy="2406904"/>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AutoShape 30"/>
            <p:cNvSpPr>
              <a:spLocks noChangeShapeType="1"/>
            </p:cNvSpPr>
            <p:nvPr/>
          </p:nvSpPr>
          <p:spPr bwMode="auto">
            <a:xfrm flipH="1">
              <a:off x="3682001" y="2765171"/>
              <a:ext cx="680212" cy="4447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9"/>
            <p:cNvSpPr>
              <a:spLocks noChangeShapeType="1"/>
            </p:cNvSpPr>
            <p:nvPr/>
          </p:nvSpPr>
          <p:spPr bwMode="auto">
            <a:xfrm flipH="1">
              <a:off x="2897141" y="2098040"/>
              <a:ext cx="1465072" cy="10203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8"/>
            <p:cNvSpPr>
              <a:spLocks noChangeShapeType="1"/>
            </p:cNvSpPr>
            <p:nvPr/>
          </p:nvSpPr>
          <p:spPr bwMode="auto">
            <a:xfrm>
              <a:off x="2884060" y="3118358"/>
              <a:ext cx="872" cy="82410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7"/>
            <p:cNvSpPr>
              <a:spLocks noChangeShapeType="1"/>
            </p:cNvSpPr>
            <p:nvPr/>
          </p:nvSpPr>
          <p:spPr bwMode="auto">
            <a:xfrm>
              <a:off x="2897141" y="3941589"/>
              <a:ext cx="1661287" cy="8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6"/>
            <p:cNvSpPr>
              <a:spLocks noChangeShapeType="1"/>
            </p:cNvSpPr>
            <p:nvPr/>
          </p:nvSpPr>
          <p:spPr bwMode="auto">
            <a:xfrm>
              <a:off x="3695082" y="3209925"/>
              <a:ext cx="876427" cy="7194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25"/>
            <p:cNvSpPr>
              <a:spLocks noChangeShapeType="1"/>
            </p:cNvSpPr>
            <p:nvPr/>
          </p:nvSpPr>
          <p:spPr bwMode="auto">
            <a:xfrm>
              <a:off x="4362213" y="2098040"/>
              <a:ext cx="872" cy="6671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4"/>
            <p:cNvSpPr>
              <a:spLocks noChangeArrowheads="1"/>
            </p:cNvSpPr>
            <p:nvPr/>
          </p:nvSpPr>
          <p:spPr bwMode="auto">
            <a:xfrm>
              <a:off x="4663076" y="3707003"/>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22" name="Rectangle 23"/>
            <p:cNvSpPr>
              <a:spLocks noChangeArrowheads="1"/>
            </p:cNvSpPr>
            <p:nvPr/>
          </p:nvSpPr>
          <p:spPr bwMode="auto">
            <a:xfrm>
              <a:off x="4389247" y="1888744"/>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4389247" y="2503551"/>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25" name="AutoShape 20"/>
            <p:cNvSpPr>
              <a:spLocks noChangeShapeType="1"/>
            </p:cNvSpPr>
            <p:nvPr/>
          </p:nvSpPr>
          <p:spPr bwMode="auto">
            <a:xfrm flipV="1">
              <a:off x="2766331" y="3301492"/>
              <a:ext cx="872" cy="523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9"/>
            <p:cNvSpPr>
              <a:spLocks noChangeShapeType="1"/>
            </p:cNvSpPr>
            <p:nvPr/>
          </p:nvSpPr>
          <p:spPr bwMode="auto">
            <a:xfrm flipV="1">
              <a:off x="3001789" y="2503551"/>
              <a:ext cx="510159" cy="3531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8"/>
            <p:cNvSpPr>
              <a:spLocks noChangeShapeType="1"/>
            </p:cNvSpPr>
            <p:nvPr/>
          </p:nvSpPr>
          <p:spPr bwMode="auto">
            <a:xfrm>
              <a:off x="4479942" y="2241931"/>
              <a:ext cx="872" cy="2616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17"/>
            <p:cNvSpPr>
              <a:spLocks noChangeShapeType="1"/>
            </p:cNvSpPr>
            <p:nvPr/>
          </p:nvSpPr>
          <p:spPr bwMode="auto">
            <a:xfrm flipH="1">
              <a:off x="4062222" y="2895981"/>
              <a:ext cx="327025" cy="222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16"/>
            <p:cNvSpPr>
              <a:spLocks noChangeShapeType="1"/>
            </p:cNvSpPr>
            <p:nvPr/>
          </p:nvSpPr>
          <p:spPr bwMode="auto">
            <a:xfrm>
              <a:off x="4088384" y="3379978"/>
              <a:ext cx="300863" cy="222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15"/>
            <p:cNvSpPr>
              <a:spLocks noChangeShapeType="1"/>
            </p:cNvSpPr>
            <p:nvPr/>
          </p:nvSpPr>
          <p:spPr bwMode="auto">
            <a:xfrm flipH="1">
              <a:off x="3237247" y="4060190"/>
              <a:ext cx="575564" cy="8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9192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err="1"/>
              <a:t>Weiler</a:t>
            </a:r>
            <a:r>
              <a:rPr lang="en-US" b="1" dirty="0"/>
              <a:t>-Atherton Polygon Clipping</a:t>
            </a:r>
            <a:endParaRPr lang="en-US" dirty="0"/>
          </a:p>
        </p:txBody>
      </p:sp>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It modifies Sutherland-Hodgeman vertex processing procedure for window boundary so that concave polygon also clip correctly.</a:t>
            </a:r>
          </a:p>
          <a:p>
            <a:pPr lvl="0" algn="just"/>
            <a:r>
              <a:rPr lang="en-US" dirty="0"/>
              <a:t>This can be applied for arbitrary polygon clipping regions as it is developed for visible surface identification.</a:t>
            </a:r>
          </a:p>
          <a:p>
            <a:pPr algn="just"/>
            <a:r>
              <a:rPr lang="en-US" dirty="0"/>
              <a:t>Procedure is similar to Sutherland-Hodgeman algorithm.</a:t>
            </a:r>
          </a:p>
          <a:p>
            <a:pPr lvl="0" algn="just"/>
            <a:r>
              <a:rPr lang="en-US" dirty="0"/>
              <a:t>Only change is sometimes need to follow the window boundaries Instead of always follow polygon boundaries.</a:t>
            </a:r>
          </a:p>
          <a:p>
            <a:pPr lvl="0" algn="just"/>
            <a:r>
              <a:rPr lang="en-US" dirty="0"/>
              <a:t>For clockwise processing of polygon vertices we use the following rules:</a:t>
            </a:r>
          </a:p>
          <a:p>
            <a:pPr marL="857250" lvl="1" indent="-457200" algn="just">
              <a:buFont typeface="+mj-lt"/>
              <a:buAutoNum type="arabicPeriod"/>
            </a:pPr>
            <a:r>
              <a:rPr lang="en-US" dirty="0"/>
              <a:t>For an outside to inside pair of vertices, follow the polygon boundary.</a:t>
            </a:r>
          </a:p>
          <a:p>
            <a:pPr marL="857250" lvl="1" indent="-457200" algn="just">
              <a:buFont typeface="+mj-lt"/>
              <a:buAutoNum type="arabicPeriod"/>
            </a:pPr>
            <a:r>
              <a:rPr lang="en-US" dirty="0"/>
              <a:t>For an inside to outside pair of vertices, follow the window boundary in a clockwise direction.</a:t>
            </a:r>
          </a:p>
          <a:p>
            <a:pPr lvl="0" algn="just"/>
            <a:endParaRPr lang="en-US" dirty="0"/>
          </a:p>
        </p:txBody>
      </p:sp>
    </p:spTree>
    <p:extLst>
      <p:ext uri="{BB962C8B-B14F-4D97-AF65-F5344CB8AC3E}">
        <p14:creationId xmlns:p14="http://schemas.microsoft.com/office/powerpoint/2010/main" val="17362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Example</a:t>
            </a:r>
            <a:endParaRPr lang="en-US" dirty="0"/>
          </a:p>
        </p:txBody>
      </p:sp>
      <p:sp>
        <p:nvSpPr>
          <p:cNvPr id="3" name="Content Placeholder 2"/>
          <p:cNvSpPr>
            <a:spLocks noGrp="1"/>
          </p:cNvSpPr>
          <p:nvPr>
            <p:ph idx="4294967295"/>
          </p:nvPr>
        </p:nvSpPr>
        <p:spPr>
          <a:xfrm>
            <a:off x="0" y="3625850"/>
            <a:ext cx="8763000" cy="2698750"/>
          </a:xfrm>
        </p:spPr>
        <p:txBody>
          <a:bodyPr>
            <a:normAutofit/>
          </a:bodyPr>
          <a:lstStyle/>
          <a:p>
            <a:pPr lvl="0" algn="just"/>
            <a:r>
              <a:rPr lang="en-US" dirty="0"/>
              <a:t>Start from v1 and move clockwise towards v2 and add intersection point and next point to output list by following polygon boundary, </a:t>
            </a:r>
          </a:p>
          <a:p>
            <a:pPr lvl="0" algn="just"/>
            <a:r>
              <a:rPr lang="en-US" dirty="0"/>
              <a:t>then from v2 to v3 we add v3 to output list.</a:t>
            </a:r>
          </a:p>
          <a:p>
            <a:pPr lvl="0" algn="just"/>
            <a:r>
              <a:rPr lang="en-US" dirty="0"/>
              <a:t>From v3 to v4 we calculate intersection point and add to output list and follow window boundary.</a:t>
            </a:r>
          </a:p>
        </p:txBody>
      </p:sp>
      <p:sp>
        <p:nvSpPr>
          <p:cNvPr id="5" name="Rectangle 36"/>
          <p:cNvSpPr>
            <a:spLocks noChangeArrowheads="1"/>
          </p:cNvSpPr>
          <p:nvPr/>
        </p:nvSpPr>
        <p:spPr bwMode="auto">
          <a:xfrm>
            <a:off x="3315733" y="2309495"/>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5"/>
          <p:cNvSpPr>
            <a:spLocks noChangeArrowheads="1"/>
          </p:cNvSpPr>
          <p:nvPr/>
        </p:nvSpPr>
        <p:spPr bwMode="auto">
          <a:xfrm>
            <a:off x="2543954" y="3107436"/>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4"/>
          <p:cNvSpPr>
            <a:spLocks noChangeArrowheads="1"/>
          </p:cNvSpPr>
          <p:nvPr/>
        </p:nvSpPr>
        <p:spPr bwMode="auto">
          <a:xfrm>
            <a:off x="2504711" y="2047876"/>
            <a:ext cx="497078" cy="44475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31"/>
          <p:cNvSpPr>
            <a:spLocks noChangeArrowheads="1"/>
          </p:cNvSpPr>
          <p:nvPr/>
        </p:nvSpPr>
        <p:spPr bwMode="auto">
          <a:xfrm>
            <a:off x="3982864" y="1066800"/>
            <a:ext cx="1884536" cy="2406904"/>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AutoShape 30"/>
          <p:cNvSpPr>
            <a:spLocks noChangeShapeType="1"/>
          </p:cNvSpPr>
          <p:nvPr/>
        </p:nvSpPr>
        <p:spPr bwMode="auto">
          <a:xfrm flipH="1">
            <a:off x="3682001" y="2047875"/>
            <a:ext cx="680212" cy="4447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9"/>
          <p:cNvSpPr>
            <a:spLocks noChangeShapeType="1"/>
          </p:cNvSpPr>
          <p:nvPr/>
        </p:nvSpPr>
        <p:spPr bwMode="auto">
          <a:xfrm flipH="1">
            <a:off x="2897141" y="1380744"/>
            <a:ext cx="1465072" cy="10203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8"/>
          <p:cNvSpPr>
            <a:spLocks noChangeShapeType="1"/>
          </p:cNvSpPr>
          <p:nvPr/>
        </p:nvSpPr>
        <p:spPr bwMode="auto">
          <a:xfrm>
            <a:off x="2884060" y="2401062"/>
            <a:ext cx="872" cy="82410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7"/>
          <p:cNvSpPr>
            <a:spLocks noChangeShapeType="1"/>
          </p:cNvSpPr>
          <p:nvPr/>
        </p:nvSpPr>
        <p:spPr bwMode="auto">
          <a:xfrm>
            <a:off x="2897141" y="3224293"/>
            <a:ext cx="1661287" cy="8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6"/>
          <p:cNvSpPr>
            <a:spLocks noChangeShapeType="1"/>
          </p:cNvSpPr>
          <p:nvPr/>
        </p:nvSpPr>
        <p:spPr bwMode="auto">
          <a:xfrm>
            <a:off x="3695082" y="2492629"/>
            <a:ext cx="876427" cy="7194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5"/>
          <p:cNvSpPr>
            <a:spLocks noChangeShapeType="1"/>
          </p:cNvSpPr>
          <p:nvPr/>
        </p:nvSpPr>
        <p:spPr bwMode="auto">
          <a:xfrm>
            <a:off x="4362213" y="1380744"/>
            <a:ext cx="872" cy="6671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24"/>
          <p:cNvSpPr>
            <a:spLocks noChangeArrowheads="1"/>
          </p:cNvSpPr>
          <p:nvPr/>
        </p:nvSpPr>
        <p:spPr bwMode="auto">
          <a:xfrm>
            <a:off x="4663076" y="2989707"/>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6" name="Rectangle 23"/>
          <p:cNvSpPr>
            <a:spLocks noChangeArrowheads="1"/>
          </p:cNvSpPr>
          <p:nvPr/>
        </p:nvSpPr>
        <p:spPr bwMode="auto">
          <a:xfrm>
            <a:off x="4389247" y="1171448"/>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4389247" y="1786255"/>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8" name="AutoShape 20"/>
          <p:cNvSpPr>
            <a:spLocks noChangeShapeType="1"/>
          </p:cNvSpPr>
          <p:nvPr/>
        </p:nvSpPr>
        <p:spPr bwMode="auto">
          <a:xfrm flipV="1">
            <a:off x="2766331" y="2584196"/>
            <a:ext cx="872" cy="523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9"/>
          <p:cNvSpPr>
            <a:spLocks noChangeShapeType="1"/>
          </p:cNvSpPr>
          <p:nvPr/>
        </p:nvSpPr>
        <p:spPr bwMode="auto">
          <a:xfrm flipV="1">
            <a:off x="3001789" y="1786255"/>
            <a:ext cx="510159" cy="3531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p:cNvSpPr>
            <a:spLocks noChangeShapeType="1"/>
          </p:cNvSpPr>
          <p:nvPr/>
        </p:nvSpPr>
        <p:spPr bwMode="auto">
          <a:xfrm>
            <a:off x="4479942" y="1524635"/>
            <a:ext cx="872" cy="2616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7"/>
          <p:cNvSpPr>
            <a:spLocks noChangeShapeType="1"/>
          </p:cNvSpPr>
          <p:nvPr/>
        </p:nvSpPr>
        <p:spPr bwMode="auto">
          <a:xfrm flipH="1">
            <a:off x="3993982" y="2205981"/>
            <a:ext cx="327025" cy="222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6"/>
          <p:cNvSpPr>
            <a:spLocks noChangeShapeType="1"/>
          </p:cNvSpPr>
          <p:nvPr/>
        </p:nvSpPr>
        <p:spPr bwMode="auto">
          <a:xfrm>
            <a:off x="4088384" y="2662682"/>
            <a:ext cx="300863" cy="222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p:cNvSpPr>
            <a:spLocks noChangeShapeType="1"/>
          </p:cNvSpPr>
          <p:nvPr/>
        </p:nvSpPr>
        <p:spPr bwMode="auto">
          <a:xfrm flipH="1">
            <a:off x="3237247" y="3342894"/>
            <a:ext cx="575564" cy="8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3613283" y="1332840"/>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1</a:t>
            </a:r>
            <a:r>
              <a:rPr lang="en-US" dirty="0">
                <a:solidFill>
                  <a:srgbClr val="FF0000"/>
                </a:solidFill>
              </a:rPr>
              <a:t>’</a:t>
            </a:r>
          </a:p>
        </p:txBody>
      </p:sp>
      <p:sp>
        <p:nvSpPr>
          <p:cNvPr id="27" name="TextBox 26"/>
          <p:cNvSpPr txBox="1"/>
          <p:nvPr/>
        </p:nvSpPr>
        <p:spPr>
          <a:xfrm>
            <a:off x="4101228" y="1058890"/>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2</a:t>
            </a:r>
            <a:r>
              <a:rPr lang="en-US" dirty="0">
                <a:solidFill>
                  <a:srgbClr val="FF0000"/>
                </a:solidFill>
              </a:rPr>
              <a:t>’</a:t>
            </a:r>
          </a:p>
        </p:txBody>
      </p:sp>
      <p:sp>
        <p:nvSpPr>
          <p:cNvPr id="28" name="TextBox 27"/>
          <p:cNvSpPr txBox="1"/>
          <p:nvPr/>
        </p:nvSpPr>
        <p:spPr>
          <a:xfrm>
            <a:off x="4261049" y="2004626"/>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3</a:t>
            </a:r>
            <a:r>
              <a:rPr lang="en-US" dirty="0">
                <a:solidFill>
                  <a:srgbClr val="FF0000"/>
                </a:solidFill>
              </a:rPr>
              <a:t>’</a:t>
            </a:r>
          </a:p>
        </p:txBody>
      </p:sp>
      <p:sp>
        <p:nvSpPr>
          <p:cNvPr id="29" name="TextBox 28"/>
          <p:cNvSpPr txBox="1"/>
          <p:nvPr/>
        </p:nvSpPr>
        <p:spPr>
          <a:xfrm>
            <a:off x="3616596" y="2004626"/>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4</a:t>
            </a:r>
            <a:r>
              <a:rPr lang="en-US" dirty="0">
                <a:solidFill>
                  <a:srgbClr val="FF0000"/>
                </a:solidFill>
              </a:rPr>
              <a:t>’</a:t>
            </a:r>
          </a:p>
        </p:txBody>
      </p:sp>
      <p:cxnSp>
        <p:nvCxnSpPr>
          <p:cNvPr id="34" name="Elbow Connector 33"/>
          <p:cNvCxnSpPr/>
          <p:nvPr/>
        </p:nvCxnSpPr>
        <p:spPr>
          <a:xfrm rot="16200000" flipV="1">
            <a:off x="3925982" y="1801211"/>
            <a:ext cx="527020" cy="315356"/>
          </a:xfrm>
          <a:prstGeom prst="bentConnector3">
            <a:avLst>
              <a:gd name="adj1" fmla="val -888"/>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58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heel(1)">
                                      <p:cBhvr>
                                        <p:cTn id="47" dur="20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p:bldP spid="27" grpId="0"/>
      <p:bldP spid="28" grpId="0"/>
      <p:bldP spid="2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p:sp>
        <p:nvSpPr>
          <p:cNvPr id="3" name="Content Placeholder 2"/>
          <p:cNvSpPr>
            <a:spLocks noGrp="1"/>
          </p:cNvSpPr>
          <p:nvPr>
            <p:ph idx="4294967295"/>
          </p:nvPr>
        </p:nvSpPr>
        <p:spPr>
          <a:xfrm>
            <a:off x="0" y="3625850"/>
            <a:ext cx="8763000" cy="2698750"/>
          </a:xfrm>
        </p:spPr>
        <p:txBody>
          <a:bodyPr>
            <a:normAutofit/>
          </a:bodyPr>
          <a:lstStyle/>
          <a:p>
            <a:pPr lvl="0" algn="just"/>
            <a:r>
              <a:rPr lang="en-US" dirty="0"/>
              <a:t>Similarly from v4 to v5 we add intersection point and next point and follow the polygon boundary, </a:t>
            </a:r>
          </a:p>
          <a:p>
            <a:pPr lvl="0" algn="just"/>
            <a:r>
              <a:rPr lang="en-US" dirty="0"/>
              <a:t>next we move v5 to v6 and add intersection point and follow the window boundary, and </a:t>
            </a:r>
          </a:p>
          <a:p>
            <a:pPr lvl="0" algn="just"/>
            <a:r>
              <a:rPr lang="en-US" dirty="0"/>
              <a:t>finally v6 to v1 is outside so no need to add anything.</a:t>
            </a:r>
          </a:p>
          <a:p>
            <a:pPr algn="just"/>
            <a:r>
              <a:rPr lang="en-US" dirty="0"/>
              <a:t>This way we get two separate polygon section after clipping.</a:t>
            </a:r>
          </a:p>
        </p:txBody>
      </p:sp>
      <p:sp>
        <p:nvSpPr>
          <p:cNvPr id="5" name="Rectangle 36"/>
          <p:cNvSpPr>
            <a:spLocks noChangeArrowheads="1"/>
          </p:cNvSpPr>
          <p:nvPr/>
        </p:nvSpPr>
        <p:spPr bwMode="auto">
          <a:xfrm>
            <a:off x="3315733" y="2309495"/>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4</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5"/>
          <p:cNvSpPr>
            <a:spLocks noChangeArrowheads="1"/>
          </p:cNvSpPr>
          <p:nvPr/>
        </p:nvSpPr>
        <p:spPr bwMode="auto">
          <a:xfrm>
            <a:off x="2543954" y="3107436"/>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34"/>
          <p:cNvSpPr>
            <a:spLocks noChangeArrowheads="1"/>
          </p:cNvSpPr>
          <p:nvPr/>
        </p:nvSpPr>
        <p:spPr bwMode="auto">
          <a:xfrm>
            <a:off x="2504711" y="2047876"/>
            <a:ext cx="497078" cy="44475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8" name="Rectangle 31"/>
          <p:cNvSpPr>
            <a:spLocks noChangeArrowheads="1"/>
          </p:cNvSpPr>
          <p:nvPr/>
        </p:nvSpPr>
        <p:spPr bwMode="auto">
          <a:xfrm>
            <a:off x="3982864" y="1066800"/>
            <a:ext cx="1884536" cy="2406904"/>
          </a:xfrm>
          <a:prstGeom prst="rect">
            <a:avLst/>
          </a:prstGeom>
          <a:solidFill>
            <a:srgbClr val="FFFFFF"/>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AutoShape 30"/>
          <p:cNvSpPr>
            <a:spLocks noChangeShapeType="1"/>
          </p:cNvSpPr>
          <p:nvPr/>
        </p:nvSpPr>
        <p:spPr bwMode="auto">
          <a:xfrm flipH="1">
            <a:off x="3682001" y="2047875"/>
            <a:ext cx="680212" cy="4447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9"/>
          <p:cNvSpPr>
            <a:spLocks noChangeShapeType="1"/>
          </p:cNvSpPr>
          <p:nvPr/>
        </p:nvSpPr>
        <p:spPr bwMode="auto">
          <a:xfrm flipH="1">
            <a:off x="2897141" y="1380744"/>
            <a:ext cx="1465072" cy="102031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28"/>
          <p:cNvSpPr>
            <a:spLocks noChangeShapeType="1"/>
          </p:cNvSpPr>
          <p:nvPr/>
        </p:nvSpPr>
        <p:spPr bwMode="auto">
          <a:xfrm>
            <a:off x="2884060" y="2401062"/>
            <a:ext cx="872" cy="82410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7"/>
          <p:cNvSpPr>
            <a:spLocks noChangeShapeType="1"/>
          </p:cNvSpPr>
          <p:nvPr/>
        </p:nvSpPr>
        <p:spPr bwMode="auto">
          <a:xfrm>
            <a:off x="2897141" y="3224293"/>
            <a:ext cx="1661287" cy="87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6"/>
          <p:cNvSpPr>
            <a:spLocks noChangeShapeType="1"/>
          </p:cNvSpPr>
          <p:nvPr/>
        </p:nvSpPr>
        <p:spPr bwMode="auto">
          <a:xfrm>
            <a:off x="3695082" y="2492629"/>
            <a:ext cx="876427" cy="7194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5"/>
          <p:cNvSpPr>
            <a:spLocks noChangeShapeType="1"/>
          </p:cNvSpPr>
          <p:nvPr/>
        </p:nvSpPr>
        <p:spPr bwMode="auto">
          <a:xfrm>
            <a:off x="4362213" y="1380744"/>
            <a:ext cx="872" cy="66713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24"/>
          <p:cNvSpPr>
            <a:spLocks noChangeArrowheads="1"/>
          </p:cNvSpPr>
          <p:nvPr/>
        </p:nvSpPr>
        <p:spPr bwMode="auto">
          <a:xfrm>
            <a:off x="4663076" y="2989707"/>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6" name="Rectangle 23"/>
          <p:cNvSpPr>
            <a:spLocks noChangeArrowheads="1"/>
          </p:cNvSpPr>
          <p:nvPr/>
        </p:nvSpPr>
        <p:spPr bwMode="auto">
          <a:xfrm>
            <a:off x="4389247" y="1171448"/>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7" name="Rectangle 16"/>
          <p:cNvSpPr>
            <a:spLocks noChangeArrowheads="1"/>
          </p:cNvSpPr>
          <p:nvPr/>
        </p:nvSpPr>
        <p:spPr bwMode="auto">
          <a:xfrm>
            <a:off x="4389247" y="1786255"/>
            <a:ext cx="497078" cy="35318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V</a:t>
            </a:r>
            <a:r>
              <a:rPr kumimoji="0" lang="en-US" sz="1600" b="0" i="0" u="none" strike="noStrike" cap="none" normalizeH="0" baseline="-3000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endParaRPr kumimoji="0" lang="en-US" sz="2800" b="0" i="0" u="none" strike="noStrike" cap="none" normalizeH="0" baseline="0" dirty="0">
              <a:ln>
                <a:noFill/>
              </a:ln>
              <a:solidFill>
                <a:schemeClr val="tx1"/>
              </a:solidFill>
              <a:effectLst/>
              <a:latin typeface="Arial" panose="020B0604020202020204" pitchFamily="34" charset="0"/>
            </a:endParaRPr>
          </a:p>
        </p:txBody>
      </p:sp>
      <p:sp>
        <p:nvSpPr>
          <p:cNvPr id="18" name="AutoShape 20"/>
          <p:cNvSpPr>
            <a:spLocks noChangeShapeType="1"/>
          </p:cNvSpPr>
          <p:nvPr/>
        </p:nvSpPr>
        <p:spPr bwMode="auto">
          <a:xfrm flipV="1">
            <a:off x="2766331" y="2584196"/>
            <a:ext cx="872" cy="52324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9"/>
          <p:cNvSpPr>
            <a:spLocks noChangeShapeType="1"/>
          </p:cNvSpPr>
          <p:nvPr/>
        </p:nvSpPr>
        <p:spPr bwMode="auto">
          <a:xfrm flipV="1">
            <a:off x="3001789" y="1786255"/>
            <a:ext cx="510159" cy="35318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8"/>
          <p:cNvSpPr>
            <a:spLocks noChangeShapeType="1"/>
          </p:cNvSpPr>
          <p:nvPr/>
        </p:nvSpPr>
        <p:spPr bwMode="auto">
          <a:xfrm>
            <a:off x="4479942" y="1524635"/>
            <a:ext cx="872" cy="2616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7"/>
          <p:cNvSpPr>
            <a:spLocks noChangeShapeType="1"/>
          </p:cNvSpPr>
          <p:nvPr/>
        </p:nvSpPr>
        <p:spPr bwMode="auto">
          <a:xfrm flipH="1">
            <a:off x="3993982" y="2205981"/>
            <a:ext cx="327025" cy="222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6"/>
          <p:cNvSpPr>
            <a:spLocks noChangeShapeType="1"/>
          </p:cNvSpPr>
          <p:nvPr/>
        </p:nvSpPr>
        <p:spPr bwMode="auto">
          <a:xfrm>
            <a:off x="4088384" y="2662682"/>
            <a:ext cx="300863" cy="2223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p:cNvSpPr>
            <a:spLocks noChangeShapeType="1"/>
          </p:cNvSpPr>
          <p:nvPr/>
        </p:nvSpPr>
        <p:spPr bwMode="auto">
          <a:xfrm flipH="1">
            <a:off x="3237247" y="3342894"/>
            <a:ext cx="575564" cy="8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p:cNvSpPr txBox="1"/>
          <p:nvPr/>
        </p:nvSpPr>
        <p:spPr>
          <a:xfrm>
            <a:off x="3613283" y="1332840"/>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1</a:t>
            </a:r>
            <a:r>
              <a:rPr lang="en-US" dirty="0">
                <a:solidFill>
                  <a:srgbClr val="FF0000"/>
                </a:solidFill>
              </a:rPr>
              <a:t>’</a:t>
            </a:r>
          </a:p>
        </p:txBody>
      </p:sp>
      <p:sp>
        <p:nvSpPr>
          <p:cNvPr id="27" name="TextBox 26"/>
          <p:cNvSpPr txBox="1"/>
          <p:nvPr/>
        </p:nvSpPr>
        <p:spPr>
          <a:xfrm>
            <a:off x="4101228" y="1058890"/>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2</a:t>
            </a:r>
            <a:r>
              <a:rPr lang="en-US" dirty="0">
                <a:solidFill>
                  <a:srgbClr val="FF0000"/>
                </a:solidFill>
              </a:rPr>
              <a:t>’</a:t>
            </a:r>
          </a:p>
        </p:txBody>
      </p:sp>
      <p:sp>
        <p:nvSpPr>
          <p:cNvPr id="28" name="TextBox 27"/>
          <p:cNvSpPr txBox="1"/>
          <p:nvPr/>
        </p:nvSpPr>
        <p:spPr>
          <a:xfrm>
            <a:off x="4261049" y="2004626"/>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3</a:t>
            </a:r>
            <a:r>
              <a:rPr lang="en-US" dirty="0">
                <a:solidFill>
                  <a:srgbClr val="FF0000"/>
                </a:solidFill>
              </a:rPr>
              <a:t>’</a:t>
            </a:r>
          </a:p>
        </p:txBody>
      </p:sp>
      <p:sp>
        <p:nvSpPr>
          <p:cNvPr id="29" name="TextBox 28"/>
          <p:cNvSpPr txBox="1"/>
          <p:nvPr/>
        </p:nvSpPr>
        <p:spPr>
          <a:xfrm>
            <a:off x="3616596" y="2004626"/>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4</a:t>
            </a:r>
            <a:r>
              <a:rPr lang="en-US" dirty="0">
                <a:solidFill>
                  <a:srgbClr val="FF0000"/>
                </a:solidFill>
              </a:rPr>
              <a:t>’</a:t>
            </a:r>
          </a:p>
        </p:txBody>
      </p:sp>
      <p:sp>
        <p:nvSpPr>
          <p:cNvPr id="30" name="TextBox 29"/>
          <p:cNvSpPr txBox="1"/>
          <p:nvPr/>
        </p:nvSpPr>
        <p:spPr>
          <a:xfrm>
            <a:off x="3624326" y="2647727"/>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5</a:t>
            </a:r>
            <a:r>
              <a:rPr lang="en-US" dirty="0">
                <a:solidFill>
                  <a:srgbClr val="FF0000"/>
                </a:solidFill>
              </a:rPr>
              <a:t>’</a:t>
            </a:r>
          </a:p>
        </p:txBody>
      </p:sp>
      <p:sp>
        <p:nvSpPr>
          <p:cNvPr id="31" name="TextBox 30"/>
          <p:cNvSpPr txBox="1"/>
          <p:nvPr/>
        </p:nvSpPr>
        <p:spPr>
          <a:xfrm>
            <a:off x="4458964" y="3166300"/>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6</a:t>
            </a:r>
            <a:r>
              <a:rPr lang="en-US" dirty="0">
                <a:solidFill>
                  <a:srgbClr val="FF0000"/>
                </a:solidFill>
              </a:rPr>
              <a:t>’</a:t>
            </a:r>
          </a:p>
        </p:txBody>
      </p:sp>
      <p:sp>
        <p:nvSpPr>
          <p:cNvPr id="32" name="TextBox 31"/>
          <p:cNvSpPr txBox="1"/>
          <p:nvPr/>
        </p:nvSpPr>
        <p:spPr>
          <a:xfrm>
            <a:off x="3603515" y="2918763"/>
            <a:ext cx="457200" cy="369332"/>
          </a:xfrm>
          <a:prstGeom prst="rect">
            <a:avLst/>
          </a:prstGeom>
          <a:noFill/>
        </p:spPr>
        <p:txBody>
          <a:bodyPr wrap="square" rtlCol="0">
            <a:spAutoFit/>
          </a:bodyPr>
          <a:lstStyle/>
          <a:p>
            <a:r>
              <a:rPr lang="en-US" dirty="0">
                <a:solidFill>
                  <a:srgbClr val="FF0000"/>
                </a:solidFill>
              </a:rPr>
              <a:t>V</a:t>
            </a:r>
            <a:r>
              <a:rPr lang="en-US" baseline="-25000" dirty="0">
                <a:solidFill>
                  <a:srgbClr val="FF0000"/>
                </a:solidFill>
              </a:rPr>
              <a:t>7</a:t>
            </a:r>
            <a:r>
              <a:rPr lang="en-US" dirty="0">
                <a:solidFill>
                  <a:srgbClr val="FF0000"/>
                </a:solidFill>
              </a:rPr>
              <a:t>’</a:t>
            </a:r>
          </a:p>
        </p:txBody>
      </p:sp>
      <p:cxnSp>
        <p:nvCxnSpPr>
          <p:cNvPr id="34" name="Elbow Connector 33"/>
          <p:cNvCxnSpPr/>
          <p:nvPr/>
        </p:nvCxnSpPr>
        <p:spPr>
          <a:xfrm rot="16200000" flipV="1">
            <a:off x="3925982" y="1801211"/>
            <a:ext cx="527020" cy="315356"/>
          </a:xfrm>
          <a:prstGeom prst="bentConnector3">
            <a:avLst>
              <a:gd name="adj1" fmla="val -697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V="1">
            <a:off x="3966347" y="2893859"/>
            <a:ext cx="435739" cy="318368"/>
          </a:xfrm>
          <a:prstGeom prst="bentConnector3">
            <a:avLst>
              <a:gd name="adj1" fmla="val 3018"/>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44"/>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7" name="AutoShape 10"/>
          <p:cNvSpPr>
            <a:spLocks noChangeShapeType="1"/>
          </p:cNvSpPr>
          <p:nvPr/>
        </p:nvSpPr>
        <p:spPr bwMode="auto">
          <a:xfrm flipH="1">
            <a:off x="6423568" y="1373872"/>
            <a:ext cx="390643" cy="2734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AutoShape 9"/>
          <p:cNvSpPr>
            <a:spLocks noChangeShapeType="1"/>
          </p:cNvSpPr>
          <p:nvPr/>
        </p:nvSpPr>
        <p:spPr bwMode="auto">
          <a:xfrm>
            <a:off x="6814211" y="1369109"/>
            <a:ext cx="868" cy="68580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AutoShape 8"/>
          <p:cNvSpPr>
            <a:spLocks noChangeShapeType="1"/>
          </p:cNvSpPr>
          <p:nvPr/>
        </p:nvSpPr>
        <p:spPr bwMode="auto">
          <a:xfrm flipH="1">
            <a:off x="6423568" y="2050986"/>
            <a:ext cx="390643" cy="23438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AutoShape 7"/>
          <p:cNvSpPr>
            <a:spLocks noChangeShapeType="1"/>
          </p:cNvSpPr>
          <p:nvPr/>
        </p:nvSpPr>
        <p:spPr bwMode="auto">
          <a:xfrm>
            <a:off x="6424436" y="2741989"/>
            <a:ext cx="585964" cy="4817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AutoShape 6"/>
          <p:cNvSpPr>
            <a:spLocks noChangeShapeType="1"/>
          </p:cNvSpPr>
          <p:nvPr/>
        </p:nvSpPr>
        <p:spPr bwMode="auto">
          <a:xfrm>
            <a:off x="6423568" y="3222914"/>
            <a:ext cx="585964" cy="86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AutoShape 5"/>
          <p:cNvSpPr>
            <a:spLocks noChangeShapeType="1"/>
          </p:cNvSpPr>
          <p:nvPr/>
        </p:nvSpPr>
        <p:spPr bwMode="auto">
          <a:xfrm>
            <a:off x="6423568" y="1647321"/>
            <a:ext cx="868" cy="63805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AutoShape 4"/>
          <p:cNvSpPr>
            <a:spLocks noChangeShapeType="1"/>
          </p:cNvSpPr>
          <p:nvPr/>
        </p:nvSpPr>
        <p:spPr bwMode="auto">
          <a:xfrm>
            <a:off x="6423568" y="2741120"/>
            <a:ext cx="868" cy="4846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220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0" grpId="0"/>
      <p:bldP spid="31" grpId="0"/>
      <p:bldP spid="32" grpId="0"/>
      <p:bldP spid="67" grpId="0" animBg="1"/>
      <p:bldP spid="68" grpId="0" animBg="1"/>
      <p:bldP spid="69" grpId="0" animBg="1"/>
      <p:bldP spid="70" grpId="0" animBg="1"/>
      <p:bldP spid="71" grpId="0" animBg="1"/>
      <p:bldP spid="72" grpId="0" animBg="1"/>
      <p:bldP spid="7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0"/>
            <a:ext cx="8229600" cy="1143000"/>
          </a:xfrm>
        </p:spPr>
        <p:txBody>
          <a:bodyPr>
            <a:noAutofit/>
            <a:scene3d>
              <a:camera prst="orthographicFront"/>
              <a:lightRig rig="harsh" dir="t"/>
            </a:scene3d>
            <a:sp3d extrusionH="57150" prstMaterial="matte">
              <a:bevelT w="63500" h="12700" prst="angle"/>
              <a:contourClr>
                <a:schemeClr val="bg1">
                  <a:lumMod val="65000"/>
                </a:schemeClr>
              </a:contourClr>
            </a:sp3d>
          </a:bodyPr>
          <a:lstStyle/>
          <a:p>
            <a:r>
              <a:rPr lang="en-US" sz="9600" b="1" dirty="0">
                <a:ln/>
                <a:solidFill>
                  <a:schemeClr val="accent3"/>
                </a:solidFill>
              </a:rPr>
              <a:t>Thank You</a:t>
            </a:r>
          </a:p>
        </p:txBody>
      </p:sp>
    </p:spTree>
    <p:extLst>
      <p:ext uri="{BB962C8B-B14F-4D97-AF65-F5344CB8AC3E}">
        <p14:creationId xmlns:p14="http://schemas.microsoft.com/office/powerpoint/2010/main" val="207421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Rotation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Locate the new position of the triangle </a:t>
                </a:r>
              </a:p>
              <a:p>
                <a:pPr marL="400050" lvl="1" indent="0" algn="just">
                  <a:buNone/>
                </a:pPr>
                <a:r>
                  <a:rPr lang="en-US" sz="2400" dirty="0"/>
                  <a:t>[A (5, 4), B (8, 3), C (8, 8)] after its rotation by 90</a:t>
                </a:r>
                <a:r>
                  <a:rPr lang="en-US" sz="2400" baseline="30000" dirty="0"/>
                  <a:t>o</a:t>
                </a:r>
                <a:r>
                  <a:rPr lang="en-US" sz="2400" dirty="0"/>
                  <a:t> clockwise about the origin.</a:t>
                </a:r>
              </a:p>
              <a:p>
                <a:pPr algn="just"/>
                <a:r>
                  <a:rPr lang="en-US" dirty="0"/>
                  <a:t>As rotation is clockwise we will take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90</m:t>
                        </m:r>
                      </m:e>
                      <m:sup>
                        <m:r>
                          <a:rPr lang="en-US" i="1">
                            <a:latin typeface="Cambria Math" panose="02040503050406030204" pitchFamily="18" charset="0"/>
                          </a:rPr>
                          <m:t>°</m:t>
                        </m:r>
                      </m:sup>
                    </m:sSup>
                  </m:oMath>
                </a14:m>
                <a:r>
                  <a:rPr lang="en-US" dirty="0"/>
                  <a:t>.</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r>
                      <a:rPr lang="en-US"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(−90)</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(−90)</m:t>
                                  </m:r>
                                </m:e>
                              </m:func>
                            </m:e>
                          </m:mr>
                          <m:mr>
                            <m:e>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(−90)</m:t>
                                  </m:r>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(−90)</m:t>
                                  </m:r>
                                </m:e>
                              </m:func>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0</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
                      </m:e>
                    </m:d>
                  </m:oMath>
                </a14:m>
                <a:endParaRPr lang="en-US" dirty="0"/>
              </a:p>
              <a:p>
                <a:pPr algn="just"/>
                <a:r>
                  <a:rPr lang="en-US" dirty="0"/>
                  <a:t>Final coordinates after rotation are: [A</a:t>
                </a:r>
                <a:r>
                  <a:rPr lang="en-US" baseline="30000" dirty="0"/>
                  <a:t>’ </a:t>
                </a:r>
                <a:r>
                  <a:rPr lang="en-US" dirty="0"/>
                  <a:t>(4, -5), B</a:t>
                </a:r>
                <a:r>
                  <a:rPr lang="en-US" baseline="30000" dirty="0"/>
                  <a:t>’</a:t>
                </a:r>
                <a:r>
                  <a:rPr lang="en-US" dirty="0"/>
                  <a:t> (3, -8), C</a:t>
                </a:r>
                <a:r>
                  <a:rPr lang="en-US" baseline="30000" dirty="0"/>
                  <a:t>’</a:t>
                </a:r>
                <a:r>
                  <a:rPr lang="en-US" dirty="0"/>
                  <a:t> (8, -8)]</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974"/>
                </a:stretch>
              </a:blipFill>
            </p:spPr>
            <p:txBody>
              <a:bodyPr/>
              <a:lstStyle/>
              <a:p>
                <a:r>
                  <a:rPr lang="en-IN">
                    <a:noFill/>
                  </a:rPr>
                  <a:t> </a:t>
                </a:r>
              </a:p>
            </p:txBody>
          </p:sp>
        </mc:Fallback>
      </mc:AlternateContent>
    </p:spTree>
    <p:extLst>
      <p:ext uri="{BB962C8B-B14F-4D97-AF65-F5344CB8AC3E}">
        <p14:creationId xmlns:p14="http://schemas.microsoft.com/office/powerpoint/2010/main" val="66536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Scaling</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Transformation that used to alter the size of an object is known as scaling.</a:t>
                </a:r>
              </a:p>
              <a:p>
                <a:pPr lvl="0" algn="just"/>
                <a:r>
                  <a:rPr lang="en-US" dirty="0"/>
                  <a:t>This operation is carried out by multiplying coordinate value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oMath>
                </a14:m>
                <a:r>
                  <a:rPr lang="en-US" b="1" dirty="0"/>
                  <a:t> </a:t>
                </a:r>
                <a:r>
                  <a:rPr lang="en-US" dirty="0"/>
                  <a:t>with scale factors </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oMath>
                </a14:m>
                <a:r>
                  <a:rPr lang="en-US" dirty="0"/>
                  <a:t> respectively.</a:t>
                </a:r>
              </a:p>
              <a:p>
                <a:pPr lvl="0" algn="just"/>
                <a:r>
                  <a:rPr lang="en-US" dirty="0"/>
                  <a:t>Equation for scaling is given by,</a:t>
                </a:r>
              </a:p>
              <a:p>
                <a:pPr marL="400050" lvl="1" indent="0">
                  <a:buNone/>
                </a:pP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𝒙</m:t>
                        </m:r>
                      </m:e>
                      <m:sup>
                        <m:r>
                          <a:rPr lang="en-US" sz="2200" b="1" i="1">
                            <a:latin typeface="Cambria Math" panose="02040503050406030204" pitchFamily="18" charset="0"/>
                          </a:rPr>
                          <m:t>′</m:t>
                        </m:r>
                      </m:sup>
                    </m:sSup>
                    <m:r>
                      <a:rPr lang="en-US" sz="2200" b="1" i="1">
                        <a:latin typeface="Cambria Math" panose="02040503050406030204" pitchFamily="18" charset="0"/>
                      </a:rPr>
                      <m:t>=</m:t>
                    </m:r>
                    <m:r>
                      <a:rPr lang="en-US" sz="2200" b="1" i="1">
                        <a:latin typeface="Cambria Math" panose="02040503050406030204" pitchFamily="18" charset="0"/>
                      </a:rPr>
                      <m:t>𝒙</m:t>
                    </m:r>
                    <m:r>
                      <a:rPr lang="en-US" sz="2200" b="1" i="1">
                        <a:latin typeface="Cambria Math" panose="02040503050406030204" pitchFamily="18" charset="0"/>
                      </a:rPr>
                      <m:t>∙</m:t>
                    </m:r>
                    <m:sSub>
                      <m:sSubPr>
                        <m:ctrlPr>
                          <a:rPr lang="en-US" sz="2200" b="1" i="1">
                            <a:latin typeface="Cambria Math" panose="02040503050406030204" pitchFamily="18" charset="0"/>
                          </a:rPr>
                        </m:ctrlPr>
                      </m:sSubPr>
                      <m:e>
                        <m:r>
                          <a:rPr lang="en-US" sz="2200" b="1" i="1">
                            <a:latin typeface="Cambria Math" panose="02040503050406030204" pitchFamily="18" charset="0"/>
                          </a:rPr>
                          <m:t>𝒔</m:t>
                        </m:r>
                      </m:e>
                      <m:sub>
                        <m:r>
                          <a:rPr lang="en-US" sz="2200" b="1" i="1">
                            <a:latin typeface="Cambria Math" panose="02040503050406030204" pitchFamily="18" charset="0"/>
                          </a:rPr>
                          <m:t>𝒙</m:t>
                        </m:r>
                      </m:sub>
                    </m:sSub>
                  </m:oMath>
                </a14:m>
                <a:r>
                  <a:rPr lang="en-US" sz="2200" dirty="0"/>
                  <a:t> &amp; </a:t>
                </a:r>
                <a14:m>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𝒚</m:t>
                        </m:r>
                      </m:e>
                      <m:sup>
                        <m:r>
                          <a:rPr lang="en-US" sz="2200" b="1" i="1">
                            <a:latin typeface="Cambria Math" panose="02040503050406030204" pitchFamily="18" charset="0"/>
                          </a:rPr>
                          <m:t>′</m:t>
                        </m:r>
                      </m:sup>
                    </m:sSup>
                    <m:r>
                      <a:rPr lang="en-US" sz="2200" b="1" i="1">
                        <a:latin typeface="Cambria Math" panose="02040503050406030204" pitchFamily="18" charset="0"/>
                      </a:rPr>
                      <m:t>=</m:t>
                    </m:r>
                    <m:r>
                      <a:rPr lang="en-US" sz="2200" b="1" i="1">
                        <a:latin typeface="Cambria Math" panose="02040503050406030204" pitchFamily="18" charset="0"/>
                      </a:rPr>
                      <m:t>𝒚</m:t>
                    </m:r>
                    <m:r>
                      <a:rPr lang="en-US" sz="2200" b="1" i="1">
                        <a:latin typeface="Cambria Math" panose="02040503050406030204" pitchFamily="18" charset="0"/>
                      </a:rPr>
                      <m:t>∙</m:t>
                    </m:r>
                    <m:sSub>
                      <m:sSubPr>
                        <m:ctrlPr>
                          <a:rPr lang="en-US" sz="2200" b="1" i="1">
                            <a:latin typeface="Cambria Math" panose="02040503050406030204" pitchFamily="18" charset="0"/>
                          </a:rPr>
                        </m:ctrlPr>
                      </m:sSubPr>
                      <m:e>
                        <m:r>
                          <a:rPr lang="en-US" sz="2200" b="1" i="1">
                            <a:latin typeface="Cambria Math" panose="02040503050406030204" pitchFamily="18" charset="0"/>
                          </a:rPr>
                          <m:t>𝒔</m:t>
                        </m:r>
                      </m:e>
                      <m:sub>
                        <m:r>
                          <a:rPr lang="en-US" sz="2200" b="1" i="1">
                            <a:latin typeface="Cambria Math" panose="02040503050406030204" pitchFamily="18" charset="0"/>
                          </a:rPr>
                          <m:t>𝒚</m:t>
                        </m:r>
                      </m:sub>
                    </m:sSub>
                  </m:oMath>
                </a14:m>
                <a:endParaRPr lang="en-US" dirty="0"/>
              </a:p>
              <a:p>
                <a:pPr lvl="0" algn="just"/>
                <a:r>
                  <a:rPr lang="en-US" dirty="0"/>
                  <a:t>These equation can be represented in column vector matrix equation as:</a:t>
                </a:r>
              </a:p>
              <a:p>
                <a:pPr marL="400050" lvl="1" indent="0" algn="just">
                  <a:buNone/>
                </a:pPr>
                <a14:m>
                  <m:oMathPara xmlns:m="http://schemas.openxmlformats.org/officeDocument/2006/math">
                    <m:oMathParaPr>
                      <m:jc m:val="left"/>
                    </m:oMathParaPr>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𝑷</m:t>
                          </m:r>
                        </m:e>
                        <m:sup>
                          <m:r>
                            <a:rPr lang="en-US" sz="2200" b="1" i="1">
                              <a:latin typeface="Cambria Math" panose="02040503050406030204" pitchFamily="18" charset="0"/>
                            </a:rPr>
                            <m:t>′</m:t>
                          </m:r>
                        </m:sup>
                      </m:sSup>
                      <m:r>
                        <a:rPr lang="en-US" sz="2200" b="1" i="1">
                          <a:latin typeface="Cambria Math" panose="02040503050406030204" pitchFamily="18" charset="0"/>
                        </a:rPr>
                        <m:t>=</m:t>
                      </m:r>
                      <m:r>
                        <a:rPr lang="en-US" sz="2200" b="1" i="1">
                          <a:latin typeface="Cambria Math" panose="02040503050406030204" pitchFamily="18" charset="0"/>
                        </a:rPr>
                        <m:t>𝑺</m:t>
                      </m:r>
                      <m:r>
                        <a:rPr lang="en-US" sz="2200" b="1" i="1">
                          <a:latin typeface="Cambria Math" panose="02040503050406030204" pitchFamily="18" charset="0"/>
                        </a:rPr>
                        <m:t>∙</m:t>
                      </m:r>
                      <m:r>
                        <a:rPr lang="en-US" sz="2200" b="1" i="1">
                          <a:latin typeface="Cambria Math" panose="02040503050406030204" pitchFamily="18" charset="0"/>
                        </a:rPr>
                        <m:t>𝑷</m:t>
                      </m:r>
                    </m:oMath>
                  </m:oMathPara>
                </a14:m>
                <a:endParaRPr lang="en-US" sz="2200" dirty="0"/>
              </a:p>
              <a:p>
                <a:pPr marL="400050" lvl="1" indent="0" algn="just">
                  <a:buNone/>
                </a:pPr>
                <a14:m>
                  <m:oMathPara xmlns:m="http://schemas.openxmlformats.org/officeDocument/2006/math">
                    <m:oMathParaPr>
                      <m:jc m:val="left"/>
                    </m:oMathParaPr>
                    <m:oMath xmlns:m="http://schemas.openxmlformats.org/officeDocument/2006/math">
                      <m:d>
                        <m:dPr>
                          <m:begChr m:val="["/>
                          <m:endChr m:val="]"/>
                          <m:ctrlPr>
                            <a:rPr lang="en-US" sz="2200" b="1" i="1">
                              <a:latin typeface="Cambria Math" panose="02040503050406030204" pitchFamily="18" charset="0"/>
                            </a:rPr>
                          </m:ctrlPr>
                        </m:dPr>
                        <m:e>
                          <m:m>
                            <m:mPr>
                              <m:mcs>
                                <m:mc>
                                  <m:mcPr>
                                    <m:count m:val="1"/>
                                    <m:mcJc m:val="center"/>
                                  </m:mcPr>
                                </m:mc>
                              </m:mcs>
                              <m:ctrlPr>
                                <a:rPr lang="en-US" sz="2200" b="1" i="1">
                                  <a:latin typeface="Cambria Math" panose="02040503050406030204" pitchFamily="18" charset="0"/>
                                </a:rPr>
                              </m:ctrlPr>
                            </m:mPr>
                            <m:mr>
                              <m:e>
                                <m:sSup>
                                  <m:sSupPr>
                                    <m:ctrlPr>
                                      <a:rPr lang="en-US" sz="2200" b="1" i="1">
                                        <a:latin typeface="Cambria Math" panose="02040503050406030204" pitchFamily="18" charset="0"/>
                                      </a:rPr>
                                    </m:ctrlPr>
                                  </m:sSupPr>
                                  <m:e>
                                    <m:r>
                                      <a:rPr lang="en-US" sz="2200" b="1" i="1">
                                        <a:latin typeface="Cambria Math" panose="02040503050406030204" pitchFamily="18" charset="0"/>
                                      </a:rPr>
                                      <m:t>𝒙</m:t>
                                    </m:r>
                                  </m:e>
                                  <m:sup>
                                    <m:r>
                                      <a:rPr lang="en-US" sz="2200" b="1" i="1">
                                        <a:latin typeface="Cambria Math" panose="02040503050406030204" pitchFamily="18" charset="0"/>
                                      </a:rPr>
                                      <m:t>′</m:t>
                                    </m:r>
                                  </m:sup>
                                </m:sSup>
                              </m:e>
                            </m:mr>
                            <m:mr>
                              <m:e>
                                <m:sSup>
                                  <m:sSupPr>
                                    <m:ctrlPr>
                                      <a:rPr lang="en-US" sz="2200" b="1" i="1">
                                        <a:latin typeface="Cambria Math" panose="02040503050406030204" pitchFamily="18" charset="0"/>
                                      </a:rPr>
                                    </m:ctrlPr>
                                  </m:sSupPr>
                                  <m:e>
                                    <m:r>
                                      <a:rPr lang="en-US" sz="2200" b="1" i="1">
                                        <a:latin typeface="Cambria Math" panose="02040503050406030204" pitchFamily="18" charset="0"/>
                                      </a:rPr>
                                      <m:t>𝒚</m:t>
                                    </m:r>
                                  </m:e>
                                  <m:sup>
                                    <m:r>
                                      <a:rPr lang="en-US" sz="2200" b="1" i="1">
                                        <a:latin typeface="Cambria Math" panose="02040503050406030204" pitchFamily="18" charset="0"/>
                                      </a:rPr>
                                      <m:t>′</m:t>
                                    </m:r>
                                  </m:sup>
                                </m:sSup>
                              </m:e>
                            </m:mr>
                          </m:m>
                        </m:e>
                      </m:d>
                      <m:r>
                        <a:rPr lang="en-US" sz="2200" b="1" i="1">
                          <a:latin typeface="Cambria Math" panose="02040503050406030204" pitchFamily="18" charset="0"/>
                        </a:rPr>
                        <m:t>=</m:t>
                      </m:r>
                      <m:d>
                        <m:dPr>
                          <m:begChr m:val="["/>
                          <m:endChr m:val="]"/>
                          <m:ctrlPr>
                            <a:rPr lang="en-US" sz="2200" b="1" i="1">
                              <a:latin typeface="Cambria Math" panose="02040503050406030204" pitchFamily="18" charset="0"/>
                            </a:rPr>
                          </m:ctrlPr>
                        </m:dPr>
                        <m:e>
                          <m:m>
                            <m:mPr>
                              <m:mcs>
                                <m:mc>
                                  <m:mcPr>
                                    <m:count m:val="2"/>
                                    <m:mcJc m:val="center"/>
                                  </m:mcPr>
                                </m:mc>
                              </m:mcs>
                              <m:ctrlPr>
                                <a:rPr lang="en-US" sz="2200" b="1" i="1">
                                  <a:latin typeface="Cambria Math" panose="02040503050406030204" pitchFamily="18" charset="0"/>
                                </a:rPr>
                              </m:ctrlPr>
                            </m:mPr>
                            <m:mr>
                              <m:e>
                                <m:sSub>
                                  <m:sSubPr>
                                    <m:ctrlPr>
                                      <a:rPr lang="en-US" sz="2200" b="1" i="1">
                                        <a:latin typeface="Cambria Math" panose="02040503050406030204" pitchFamily="18" charset="0"/>
                                      </a:rPr>
                                    </m:ctrlPr>
                                  </m:sSubPr>
                                  <m:e>
                                    <m:r>
                                      <a:rPr lang="en-US" sz="2200" b="1" i="1">
                                        <a:latin typeface="Cambria Math" panose="02040503050406030204" pitchFamily="18" charset="0"/>
                                      </a:rPr>
                                      <m:t>𝒔</m:t>
                                    </m:r>
                                  </m:e>
                                  <m:sub>
                                    <m:r>
                                      <a:rPr lang="en-US" sz="2200" b="1" i="1">
                                        <a:latin typeface="Cambria Math" panose="02040503050406030204" pitchFamily="18" charset="0"/>
                                      </a:rPr>
                                      <m:t>𝒙</m:t>
                                    </m:r>
                                  </m:sub>
                                </m:sSub>
                              </m:e>
                              <m:e>
                                <m:r>
                                  <a:rPr lang="en-US" sz="2200" b="1" i="1">
                                    <a:latin typeface="Cambria Math" panose="02040503050406030204" pitchFamily="18" charset="0"/>
                                  </a:rPr>
                                  <m:t>𝟎</m:t>
                                </m:r>
                              </m:e>
                            </m:mr>
                            <m:mr>
                              <m:e>
                                <m:r>
                                  <a:rPr lang="en-US" sz="2200" b="1" i="1">
                                    <a:latin typeface="Cambria Math" panose="02040503050406030204" pitchFamily="18" charset="0"/>
                                  </a:rPr>
                                  <m:t>𝟎</m:t>
                                </m:r>
                              </m:e>
                              <m:e>
                                <m:sSub>
                                  <m:sSubPr>
                                    <m:ctrlPr>
                                      <a:rPr lang="en-US" sz="2200" b="1" i="1">
                                        <a:latin typeface="Cambria Math" panose="02040503050406030204" pitchFamily="18" charset="0"/>
                                      </a:rPr>
                                    </m:ctrlPr>
                                  </m:sSubPr>
                                  <m:e>
                                    <m:r>
                                      <a:rPr lang="en-US" sz="2200" b="1" i="1">
                                        <a:latin typeface="Cambria Math" panose="02040503050406030204" pitchFamily="18" charset="0"/>
                                      </a:rPr>
                                      <m:t>𝒔</m:t>
                                    </m:r>
                                  </m:e>
                                  <m:sub>
                                    <m:r>
                                      <a:rPr lang="en-US" sz="2200" b="1" i="1">
                                        <a:latin typeface="Cambria Math" panose="02040503050406030204" pitchFamily="18" charset="0"/>
                                      </a:rPr>
                                      <m:t>𝒚</m:t>
                                    </m:r>
                                  </m:sub>
                                </m:sSub>
                              </m:e>
                            </m:mr>
                          </m:m>
                        </m:e>
                      </m:d>
                      <m:r>
                        <a:rPr lang="en-US" sz="2200" b="1" i="1">
                          <a:latin typeface="Cambria Math" panose="02040503050406030204" pitchFamily="18" charset="0"/>
                        </a:rPr>
                        <m:t>∙</m:t>
                      </m:r>
                      <m:d>
                        <m:dPr>
                          <m:begChr m:val="["/>
                          <m:endChr m:val="]"/>
                          <m:ctrlPr>
                            <a:rPr lang="en-US" sz="2200" b="1" i="1">
                              <a:latin typeface="Cambria Math" panose="02040503050406030204" pitchFamily="18" charset="0"/>
                            </a:rPr>
                          </m:ctrlPr>
                        </m:dPr>
                        <m:e>
                          <m:m>
                            <m:mPr>
                              <m:mcs>
                                <m:mc>
                                  <m:mcPr>
                                    <m:count m:val="1"/>
                                    <m:mcJc m:val="center"/>
                                  </m:mcPr>
                                </m:mc>
                              </m:mcs>
                              <m:ctrlPr>
                                <a:rPr lang="en-US" sz="2200" b="1" i="1">
                                  <a:latin typeface="Cambria Math" panose="02040503050406030204" pitchFamily="18" charset="0"/>
                                </a:rPr>
                              </m:ctrlPr>
                            </m:mPr>
                            <m:mr>
                              <m:e>
                                <m:r>
                                  <a:rPr lang="en-US" sz="2200" b="1" i="1">
                                    <a:latin typeface="Cambria Math" panose="02040503050406030204" pitchFamily="18" charset="0"/>
                                  </a:rPr>
                                  <m:t>𝒙</m:t>
                                </m:r>
                              </m:e>
                            </m:mr>
                            <m:mr>
                              <m:e>
                                <m:r>
                                  <a:rPr lang="en-US" sz="2200" b="1" i="1">
                                    <a:latin typeface="Cambria Math" panose="02040503050406030204" pitchFamily="18" charset="0"/>
                                  </a:rPr>
                                  <m:t>𝒚</m:t>
                                </m:r>
                              </m:e>
                            </m:mr>
                          </m:m>
                        </m:e>
                      </m:d>
                    </m:oMath>
                  </m:oMathPara>
                </a14:m>
                <a:endParaRPr lang="en-US" dirty="0"/>
              </a:p>
              <a:p>
                <a:pPr lvl="0" algn="just"/>
                <a:r>
                  <a:rPr lang="en-US" dirty="0"/>
                  <a:t>Any positive value can be assigned to</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oMath>
                </a14:m>
                <a:r>
                  <a:rPr lang="en-US" b="1" dirty="0"/>
                  <a:t>.</a:t>
                </a:r>
                <a:endParaRPr lang="en-US" dirty="0"/>
              </a:p>
              <a:p>
                <a:pPr algn="just"/>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
        <p:nvSpPr>
          <p:cNvPr id="4" name="Rectangle 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ounded Rectangle 4"/>
          <p:cNvSpPr/>
          <p:nvPr/>
        </p:nvSpPr>
        <p:spPr>
          <a:xfrm>
            <a:off x="6705600" y="2667000"/>
            <a:ext cx="762000" cy="533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9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repeatCount="indefinite" fill="hold" grpId="1" nodeType="clickEffect">
                                  <p:stCondLst>
                                    <p:cond delay="0"/>
                                  </p:stCondLst>
                                  <p:childTnLst>
                                    <p:animScale>
                                      <p:cBhvr>
                                        <p:cTn id="14" dur="2000" fill="hold"/>
                                        <p:tgtEl>
                                          <p:spTgt spid="5"/>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9067800" cy="5789613"/>
              </a:xfrm>
            </p:spPr>
            <p:txBody>
              <a:bodyPr>
                <a:normAutofit/>
              </a:bodyPr>
              <a:lstStyle/>
              <a:p>
                <a:r>
                  <a:rPr lang="en-US" dirty="0"/>
                  <a:t>Normal scaling will scale as well as reposition the object.</a:t>
                </a:r>
              </a:p>
              <a:p>
                <a:pPr lvl="0" algn="just"/>
                <a:r>
                  <a:rPr lang="en-US" dirty="0"/>
                  <a:t>Scale factors less than 1 reduce the size and move object closer to origin.</a:t>
                </a:r>
              </a:p>
              <a:p>
                <a:pPr lvl="0" algn="just"/>
                <a:r>
                  <a:rPr lang="en-US" dirty="0"/>
                  <a:t>Scale factors greater than 1 enlarge the size of object and move object away from origin</a:t>
                </a:r>
              </a:p>
              <a:p>
                <a:pPr lvl="0" algn="just"/>
                <a:r>
                  <a:rPr lang="en-US" dirty="0"/>
                  <a:t>Example scale square with </a:t>
                </a:r>
              </a:p>
              <a:p>
                <a:pPr marL="0" lvl="0" indent="0" algn="just">
                  <a:buNone/>
                </a:pPr>
                <a:r>
                  <a:rPr lang="en-US" dirty="0"/>
                  <a:t>     opposite corner coordinate point</a:t>
                </a:r>
              </a:p>
              <a:p>
                <a:pPr marL="0" lvl="0" indent="0" algn="just">
                  <a:buNone/>
                </a:pPr>
                <a:r>
                  <a:rPr lang="en-US" dirty="0"/>
                  <a:t>     are (1, 1) and (2, 2) by scale factor </a:t>
                </a:r>
              </a:p>
              <a:p>
                <a:pPr marL="0" lvl="0" indent="0" algn="just">
                  <a:buNone/>
                </a:pPr>
                <a:r>
                  <a:rPr lang="en-US" dirty="0"/>
                  <a:t>     (3, 3)</a:t>
                </a:r>
              </a:p>
              <a:p>
                <a:pPr marL="0" lvl="0" indent="0" algn="just">
                  <a:buNone/>
                </a:pPr>
                <a:endParaRPr lang="en-US" dirty="0"/>
              </a:p>
              <a:p>
                <a:pPr marL="400050" lvl="1" indent="0" algn="just">
                  <a:buNone/>
                </a:pPr>
                <a14:m>
                  <m:oMathPara xmlns:m="http://schemas.openxmlformats.org/officeDocument/2006/math">
                    <m:oMathParaPr>
                      <m:jc m:val="left"/>
                    </m:oMathParaPr>
                    <m:oMath xmlns:m="http://schemas.openxmlformats.org/officeDocument/2006/math">
                      <m:sSup>
                        <m:sSupPr>
                          <m:ctrlPr>
                            <a:rPr lang="en-US" sz="2200" b="1" i="1">
                              <a:latin typeface="Cambria Math" panose="02040503050406030204" pitchFamily="18" charset="0"/>
                            </a:rPr>
                          </m:ctrlPr>
                        </m:sSupPr>
                        <m:e>
                          <m:r>
                            <a:rPr lang="en-US" sz="2200" b="1" i="1">
                              <a:latin typeface="Cambria Math" panose="02040503050406030204" pitchFamily="18" charset="0"/>
                            </a:rPr>
                            <m:t>𝑷</m:t>
                          </m:r>
                        </m:e>
                        <m:sup>
                          <m:r>
                            <a:rPr lang="en-US" sz="2200" b="1" i="1">
                              <a:latin typeface="Cambria Math" panose="02040503050406030204" pitchFamily="18" charset="0"/>
                            </a:rPr>
                            <m:t>′</m:t>
                          </m:r>
                        </m:sup>
                      </m:sSup>
                      <m:r>
                        <a:rPr lang="en-US" sz="2200" b="1" i="1">
                          <a:latin typeface="Cambria Math" panose="02040503050406030204" pitchFamily="18" charset="0"/>
                        </a:rPr>
                        <m:t>=</m:t>
                      </m:r>
                      <m:r>
                        <a:rPr lang="en-US" sz="2200" b="1" i="1">
                          <a:latin typeface="Cambria Math" panose="02040503050406030204" pitchFamily="18" charset="0"/>
                        </a:rPr>
                        <m:t>𝑺</m:t>
                      </m:r>
                      <m:r>
                        <a:rPr lang="en-US" sz="2200" b="1" i="1">
                          <a:latin typeface="Cambria Math" panose="02040503050406030204" pitchFamily="18" charset="0"/>
                        </a:rPr>
                        <m:t>∙</m:t>
                      </m:r>
                      <m:r>
                        <a:rPr lang="en-US" sz="2200" b="1" i="1">
                          <a:latin typeface="Cambria Math" panose="02040503050406030204" pitchFamily="18" charset="0"/>
                        </a:rPr>
                        <m:t>𝑷</m:t>
                      </m:r>
                    </m:oMath>
                  </m:oMathPara>
                </a14:m>
                <a:endParaRPr lang="en-US" sz="2200" dirty="0"/>
              </a:p>
              <a:p>
                <a:pPr marL="400050" lvl="1" indent="0" algn="just">
                  <a:buNone/>
                </a:pPr>
                <a14:m>
                  <m:oMathPara xmlns:m="http://schemas.openxmlformats.org/officeDocument/2006/math">
                    <m:oMathParaPr>
                      <m:jc m:val="left"/>
                    </m:oMathParaPr>
                    <m:oMath xmlns:m="http://schemas.openxmlformats.org/officeDocument/2006/math">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m:rPr>
                                    <m:brk m:alnAt="7"/>
                                  </m:rP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3</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3</m:t>
                                </m:r>
                              </m:e>
                            </m:mr>
                          </m:m>
                        </m:e>
                      </m:d>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3</m:t>
                                </m:r>
                              </m:e>
                              <m:e>
                                <m:r>
                                  <a:rPr lang="en-US" sz="2400" b="0" i="1" smtClean="0">
                                    <a:latin typeface="Cambria Math" panose="02040503050406030204" pitchFamily="18" charset="0"/>
                                  </a:rPr>
                                  <m:t>6</m:t>
                                </m:r>
                              </m:e>
                            </m:mr>
                            <m:mr>
                              <m:e>
                                <m:r>
                                  <a:rPr lang="en-US" sz="2400" b="0" i="1" smtClean="0">
                                    <a:latin typeface="Cambria Math" panose="02040503050406030204" pitchFamily="18" charset="0"/>
                                  </a:rPr>
                                  <m:t>3</m:t>
                                </m:r>
                              </m:e>
                              <m:e>
                                <m:r>
                                  <a:rPr lang="en-US" sz="2400" b="0" i="1" smtClean="0">
                                    <a:latin typeface="Cambria Math" panose="02040503050406030204" pitchFamily="18" charset="0"/>
                                  </a:rPr>
                                  <m:t>6</m:t>
                                </m:r>
                              </m:e>
                            </m:mr>
                          </m:m>
                        </m:e>
                      </m:d>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9067800" cy="5789613"/>
              </a:xfrm>
              <a:blipFill>
                <a:blip r:embed="rId2"/>
                <a:stretch>
                  <a:fillRect l="-269" t="-1159" r="-605"/>
                </a:stretch>
              </a:blipFill>
            </p:spPr>
            <p:txBody>
              <a:bodyPr/>
              <a:lstStyle/>
              <a:p>
                <a:r>
                  <a:rPr lang="en-IN">
                    <a:noFill/>
                  </a:rPr>
                  <a:t> </a:t>
                </a:r>
              </a:p>
            </p:txBody>
          </p:sp>
        </mc:Fallback>
      </mc:AlternateContent>
      <p:sp>
        <p:nvSpPr>
          <p:cNvPr id="4" name="AutoShape 7"/>
          <p:cNvSpPr>
            <a:spLocks noChangeAspect="1" noChangeArrowheads="1" noTextEdit="1"/>
          </p:cNvSpPr>
          <p:nvPr/>
        </p:nvSpPr>
        <p:spPr bwMode="auto">
          <a:xfrm>
            <a:off x="5520186" y="3659282"/>
            <a:ext cx="3547614" cy="28939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p:cNvSpPr>
            <a:spLocks noChangeShapeType="1"/>
          </p:cNvSpPr>
          <p:nvPr/>
        </p:nvSpPr>
        <p:spPr bwMode="auto">
          <a:xfrm flipV="1">
            <a:off x="6007361" y="3746232"/>
            <a:ext cx="1327" cy="266758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p:cNvSpPr>
            <a:spLocks noChangeShapeType="1"/>
          </p:cNvSpPr>
          <p:nvPr/>
        </p:nvSpPr>
        <p:spPr bwMode="auto">
          <a:xfrm>
            <a:off x="5669524" y="6154954"/>
            <a:ext cx="3106236" cy="6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6446747" y="5368419"/>
            <a:ext cx="477883" cy="457983"/>
          </a:xfrm>
          <a:prstGeom prst="rect">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6324600" y="6172200"/>
            <a:ext cx="247463" cy="381000"/>
          </a:xfrm>
          <a:prstGeom prst="rect">
            <a:avLst/>
          </a:prstGeom>
          <a:noFill/>
        </p:spPr>
        <p:txBody>
          <a:bodyPr wrap="square" rtlCol="0">
            <a:spAutoFit/>
          </a:bodyPr>
          <a:lstStyle/>
          <a:p>
            <a:r>
              <a:rPr lang="en-US" dirty="0"/>
              <a:t>1</a:t>
            </a:r>
          </a:p>
        </p:txBody>
      </p:sp>
      <p:sp>
        <p:nvSpPr>
          <p:cNvPr id="9" name="TextBox 8"/>
          <p:cNvSpPr txBox="1"/>
          <p:nvPr/>
        </p:nvSpPr>
        <p:spPr>
          <a:xfrm>
            <a:off x="5715000" y="5715000"/>
            <a:ext cx="247463" cy="381000"/>
          </a:xfrm>
          <a:prstGeom prst="rect">
            <a:avLst/>
          </a:prstGeom>
          <a:noFill/>
        </p:spPr>
        <p:txBody>
          <a:bodyPr wrap="square" rtlCol="0">
            <a:spAutoFit/>
          </a:bodyPr>
          <a:lstStyle/>
          <a:p>
            <a:r>
              <a:rPr lang="en-US" dirty="0"/>
              <a:t>1</a:t>
            </a:r>
          </a:p>
        </p:txBody>
      </p:sp>
      <p:sp>
        <p:nvSpPr>
          <p:cNvPr id="10" name="TextBox 9"/>
          <p:cNvSpPr txBox="1"/>
          <p:nvPr/>
        </p:nvSpPr>
        <p:spPr>
          <a:xfrm>
            <a:off x="7203744" y="6172200"/>
            <a:ext cx="247463" cy="381000"/>
          </a:xfrm>
          <a:prstGeom prst="rect">
            <a:avLst/>
          </a:prstGeom>
          <a:noFill/>
        </p:spPr>
        <p:txBody>
          <a:bodyPr wrap="square" rtlCol="0">
            <a:spAutoFit/>
          </a:bodyPr>
          <a:lstStyle/>
          <a:p>
            <a:r>
              <a:rPr lang="en-US" dirty="0"/>
              <a:t>3</a:t>
            </a:r>
          </a:p>
        </p:txBody>
      </p:sp>
      <p:sp>
        <p:nvSpPr>
          <p:cNvPr id="11" name="TextBox 10"/>
          <p:cNvSpPr txBox="1"/>
          <p:nvPr/>
        </p:nvSpPr>
        <p:spPr>
          <a:xfrm>
            <a:off x="5640042" y="4746008"/>
            <a:ext cx="247463" cy="381000"/>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0252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22" presetClass="entr" presetSubtype="8" fill="hold" grpId="2"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par>
                                <p:cTn id="42" presetID="22" presetClass="entr" presetSubtype="8" fill="hold" grpId="0" nodeType="withEffect" nodePh="1">
                                  <p:stCondLst>
                                    <p:cond delay="0"/>
                                  </p:stCondLst>
                                  <p:endCondLst>
                                    <p:cond evt="begin" delay="0">
                                      <p:tn val="42"/>
                                    </p:cond>
                                  </p:end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6" presetClass="emph" presetSubtype="0" fill="hold" grpId="0" nodeType="clickEffect">
                                  <p:stCondLst>
                                    <p:cond delay="0"/>
                                  </p:stCondLst>
                                  <p:childTnLst>
                                    <p:animScale>
                                      <p:cBhvr>
                                        <p:cTn id="62" dur="2000" fill="hold"/>
                                        <p:tgtEl>
                                          <p:spTgt spid="7"/>
                                        </p:tgtEl>
                                      </p:cBhvr>
                                      <p:by x="150000" y="150000"/>
                                    </p:animScale>
                                  </p:childTnLst>
                                </p:cTn>
                              </p:par>
                              <p:par>
                                <p:cTn id="63" presetID="56" presetClass="path" presetSubtype="0" accel="50000" decel="50000" fill="hold" grpId="1" nodeType="withEffect">
                                  <p:stCondLst>
                                    <p:cond delay="0"/>
                                  </p:stCondLst>
                                  <p:childTnLst>
                                    <p:animMotion origin="layout" path="M 3.61111E-6 -4.44444E-6 L 0.1059 -0.13842 " pathEditMode="relative" rAng="0" ptsTypes="AA">
                                      <p:cBhvr>
                                        <p:cTn id="64" dur="2000" fill="hold"/>
                                        <p:tgtEl>
                                          <p:spTgt spid="7"/>
                                        </p:tgtEl>
                                        <p:attrNameLst>
                                          <p:attrName>ppt_x</p:attrName>
                                          <p:attrName>ppt_y</p:attrName>
                                        </p:attrNameLst>
                                      </p:cBhvr>
                                      <p:rCtr x="5295"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7" grpId="1" animBg="1"/>
      <p:bldP spid="7" grpId="2" animBg="1"/>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sz="2800" dirty="0"/>
                  <a:t>Same values of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𝒔</m:t>
                        </m:r>
                      </m:e>
                      <m:sub>
                        <m:r>
                          <a:rPr lang="en-US" sz="2800" b="1" i="1">
                            <a:latin typeface="Cambria Math" panose="02040503050406030204" pitchFamily="18" charset="0"/>
                          </a:rPr>
                          <m:t>𝒙</m:t>
                        </m:r>
                      </m:sub>
                    </m:sSub>
                  </m:oMath>
                </a14:m>
                <a:r>
                  <a:rPr lang="en-US" sz="2800" dirty="0"/>
                  <a:t> and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𝒔</m:t>
                        </m:r>
                      </m:e>
                      <m:sub>
                        <m:r>
                          <a:rPr lang="en-US" sz="2800" b="1" i="1">
                            <a:latin typeface="Cambria Math" panose="02040503050406030204" pitchFamily="18" charset="0"/>
                          </a:rPr>
                          <m:t>𝒚</m:t>
                        </m:r>
                      </m:sub>
                    </m:sSub>
                  </m:oMath>
                </a14:m>
                <a:r>
                  <a:rPr lang="en-US" sz="2800" b="1" dirty="0"/>
                  <a:t> </a:t>
                </a:r>
                <a:r>
                  <a:rPr lang="en-US" sz="2800" dirty="0"/>
                  <a:t>will produce </a:t>
                </a:r>
                <a:r>
                  <a:rPr lang="en-US" sz="2800" b="1" dirty="0"/>
                  <a:t>Uniform Scaling</a:t>
                </a:r>
                <a:r>
                  <a:rPr lang="en-US" sz="2800" dirty="0"/>
                  <a:t>. </a:t>
                </a:r>
              </a:p>
              <a:p>
                <a:pPr lvl="0" algn="just"/>
                <a:r>
                  <a:rPr lang="en-US" sz="2800" dirty="0"/>
                  <a:t>Different values of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𝒔</m:t>
                        </m:r>
                      </m:e>
                      <m:sub>
                        <m:r>
                          <a:rPr lang="en-US" sz="2800" b="1" i="1">
                            <a:latin typeface="Cambria Math" panose="02040503050406030204" pitchFamily="18" charset="0"/>
                          </a:rPr>
                          <m:t>𝒙</m:t>
                        </m:r>
                      </m:sub>
                    </m:sSub>
                  </m:oMath>
                </a14:m>
                <a:r>
                  <a:rPr lang="en-US" sz="2800" dirty="0"/>
                  <a:t> and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𝒔</m:t>
                        </m:r>
                      </m:e>
                      <m:sub>
                        <m:r>
                          <a:rPr lang="en-US" sz="2800" b="1" i="1">
                            <a:latin typeface="Cambria Math" panose="02040503050406030204" pitchFamily="18" charset="0"/>
                          </a:rPr>
                          <m:t>𝒚</m:t>
                        </m:r>
                      </m:sub>
                    </m:sSub>
                  </m:oMath>
                </a14:m>
                <a:r>
                  <a:rPr lang="en-US" sz="2800" b="1" dirty="0"/>
                  <a:t> </a:t>
                </a:r>
                <a:r>
                  <a:rPr lang="en-US" sz="2800" dirty="0"/>
                  <a:t>will produce </a:t>
                </a:r>
                <a:r>
                  <a:rPr lang="en-US" sz="2800" b="1" dirty="0"/>
                  <a:t>Differential (Non Uniform) Scaling</a:t>
                </a:r>
                <a:r>
                  <a:rPr lang="en-US" sz="2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252" t="-1143" r="-1321"/>
                </a:stretch>
              </a:blipFill>
            </p:spPr>
            <p:txBody>
              <a:bodyPr/>
              <a:lstStyle/>
              <a:p>
                <a:r>
                  <a:rPr lang="en-IN">
                    <a:noFill/>
                  </a:rPr>
                  <a:t> </a:t>
                </a:r>
              </a:p>
            </p:txBody>
          </p:sp>
        </mc:Fallback>
      </mc:AlternateContent>
      <p:sp>
        <p:nvSpPr>
          <p:cNvPr id="4" name="Rectangle 3"/>
          <p:cNvSpPr/>
          <p:nvPr/>
        </p:nvSpPr>
        <p:spPr>
          <a:xfrm>
            <a:off x="4114800" y="3124202"/>
            <a:ext cx="914400" cy="914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0200" y="4953002"/>
            <a:ext cx="1828800" cy="1828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4953002"/>
            <a:ext cx="2286000" cy="13716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3124200" y="4114802"/>
            <a:ext cx="1219200" cy="6858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24400" y="4114802"/>
            <a:ext cx="1143000" cy="76200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00200" y="4122005"/>
            <a:ext cx="1828800" cy="830997"/>
          </a:xfrm>
          <a:prstGeom prst="rect">
            <a:avLst/>
          </a:prstGeom>
          <a:noFill/>
        </p:spPr>
        <p:txBody>
          <a:bodyPr wrap="square" rtlCol="0">
            <a:spAutoFit/>
          </a:bodyPr>
          <a:lstStyle/>
          <a:p>
            <a:pPr algn="ctr"/>
            <a:r>
              <a:rPr lang="en-US" sz="2400" b="1" dirty="0"/>
              <a:t>Uniform Scaling</a:t>
            </a:r>
            <a:endParaRPr lang="en-US" sz="2400" dirty="0"/>
          </a:p>
        </p:txBody>
      </p:sp>
      <p:sp>
        <p:nvSpPr>
          <p:cNvPr id="16" name="TextBox 15"/>
          <p:cNvSpPr txBox="1"/>
          <p:nvPr/>
        </p:nvSpPr>
        <p:spPr>
          <a:xfrm>
            <a:off x="5638800" y="4156503"/>
            <a:ext cx="2286000" cy="830997"/>
          </a:xfrm>
          <a:prstGeom prst="rect">
            <a:avLst/>
          </a:prstGeom>
          <a:noFill/>
        </p:spPr>
        <p:txBody>
          <a:bodyPr wrap="square" rtlCol="0">
            <a:spAutoFit/>
          </a:bodyPr>
          <a:lstStyle/>
          <a:p>
            <a:pPr algn="ctr"/>
            <a:r>
              <a:rPr lang="en-US" sz="2400" b="1" dirty="0"/>
              <a:t>Differential Scaling</a:t>
            </a:r>
            <a:endParaRPr lang="en-US" sz="2400" dirty="0"/>
          </a:p>
        </p:txBody>
      </p:sp>
    </p:spTree>
    <p:extLst>
      <p:ext uri="{BB962C8B-B14F-4D97-AF65-F5344CB8AC3E}">
        <p14:creationId xmlns:p14="http://schemas.microsoft.com/office/powerpoint/2010/main" val="27831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P spid="8" grpId="0" animBg="1"/>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Fixed Point Scaling</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r>
                  <a:rPr lang="en-US" dirty="0"/>
                  <a:t>We can control the position of object after scaling by keeping one position fixed called </a:t>
                </a:r>
                <a:r>
                  <a:rPr lang="en-US" b="1" dirty="0"/>
                  <a:t>Fix point</a:t>
                </a:r>
                <a:r>
                  <a:rPr lang="en-US" dirty="0"/>
                  <a:t> </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486" r="-1669"/>
                </a:stretch>
              </a:blipFill>
            </p:spPr>
            <p:txBody>
              <a:bodyPr/>
              <a:lstStyle/>
              <a:p>
                <a:r>
                  <a:rPr lang="en-IN">
                    <a:noFill/>
                  </a:rPr>
                  <a:t> </a:t>
                </a:r>
              </a:p>
            </p:txBody>
          </p:sp>
        </mc:Fallback>
      </mc:AlternateContent>
      <p:sp>
        <p:nvSpPr>
          <p:cNvPr id="4" name="AutoShape 8"/>
          <p:cNvSpPr>
            <a:spLocks noChangeAspect="1" noChangeArrowheads="1" noTextEdit="1"/>
          </p:cNvSpPr>
          <p:nvPr/>
        </p:nvSpPr>
        <p:spPr bwMode="auto">
          <a:xfrm>
            <a:off x="2958165" y="2590800"/>
            <a:ext cx="3082613" cy="251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7"/>
          <p:cNvSpPr>
            <a:spLocks noChangeArrowheads="1"/>
          </p:cNvSpPr>
          <p:nvPr/>
        </p:nvSpPr>
        <p:spPr bwMode="auto">
          <a:xfrm>
            <a:off x="3765968" y="3643934"/>
            <a:ext cx="848944" cy="829932"/>
          </a:xfrm>
          <a:prstGeom prst="rect">
            <a:avLst/>
          </a:prstGeom>
          <a:solidFill>
            <a:srgbClr val="FFFFFF"/>
          </a:solidFill>
          <a:ln w="25400">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AutoShape 6"/>
          <p:cNvSpPr>
            <a:spLocks noChangeShapeType="1"/>
          </p:cNvSpPr>
          <p:nvPr/>
        </p:nvSpPr>
        <p:spPr bwMode="auto">
          <a:xfrm flipV="1">
            <a:off x="3381484" y="2666353"/>
            <a:ext cx="1153" cy="231793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5"/>
          <p:cNvSpPr>
            <a:spLocks noChangeShapeType="1"/>
          </p:cNvSpPr>
          <p:nvPr/>
        </p:nvSpPr>
        <p:spPr bwMode="auto">
          <a:xfrm>
            <a:off x="3087929" y="4759354"/>
            <a:ext cx="2699088" cy="57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4"/>
          <p:cNvSpPr>
            <a:spLocks noChangeArrowheads="1"/>
          </p:cNvSpPr>
          <p:nvPr/>
        </p:nvSpPr>
        <p:spPr bwMode="auto">
          <a:xfrm>
            <a:off x="3763278" y="4058611"/>
            <a:ext cx="415244" cy="415255"/>
          </a:xfrm>
          <a:prstGeom prst="rect">
            <a:avLst/>
          </a:prstGeom>
          <a:solidFill>
            <a:srgbClr val="FF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AutoShape 3"/>
          <p:cNvSpPr>
            <a:spLocks noChangeShapeType="1"/>
          </p:cNvSpPr>
          <p:nvPr/>
        </p:nvSpPr>
        <p:spPr bwMode="auto">
          <a:xfrm flipH="1">
            <a:off x="3763278" y="3643933"/>
            <a:ext cx="1605035" cy="8299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2"/>
          <p:cNvSpPr>
            <a:spLocks noChangeArrowheads="1"/>
          </p:cNvSpPr>
          <p:nvPr/>
        </p:nvSpPr>
        <p:spPr bwMode="auto">
          <a:xfrm>
            <a:off x="4808886" y="3307692"/>
            <a:ext cx="1439514" cy="3362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Fixed Point</a:t>
            </a:r>
            <a:endParaRPr kumimoji="0" 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04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grpId="2"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wipe(left)">
                                      <p:cBhvr>
                                        <p:cTn id="9" dur="500"/>
                                        <p:tgtEl>
                                          <p:spTgt spid="8"/>
                                        </p:tgtEl>
                                      </p:cBhvr>
                                    </p:animEffect>
                                  </p:childTnLst>
                                </p:cTn>
                              </p:par>
                              <p:par>
                                <p:cTn id="10" presetID="22" presetClass="entr" presetSubtype="8" fill="hold" grpId="0" nodeType="withEffect" nodePh="1">
                                  <p:stCondLst>
                                    <p:cond delay="0"/>
                                  </p:stCondLst>
                                  <p:endCondLst>
                                    <p:cond evt="begin" delay="0">
                                      <p:tn val="10"/>
                                    </p:cond>
                                  </p:end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grpId="0" nodeType="clickEffect">
                                  <p:stCondLst>
                                    <p:cond delay="0"/>
                                  </p:stCondLst>
                                  <p:childTnLst>
                                    <p:animScale>
                                      <p:cBhvr>
                                        <p:cTn id="31" dur="2000" fill="hold"/>
                                        <p:tgtEl>
                                          <p:spTgt spid="8"/>
                                        </p:tgtEl>
                                      </p:cBhvr>
                                      <p:by x="200000" y="200000"/>
                                    </p:animScale>
                                  </p:childTnLst>
                                </p:cTn>
                              </p:par>
                              <p:par>
                                <p:cTn id="32" presetID="56" presetClass="path" presetSubtype="0" accel="50000" decel="50000" fill="hold" grpId="1" nodeType="withEffect">
                                  <p:stCondLst>
                                    <p:cond delay="0"/>
                                  </p:stCondLst>
                                  <p:childTnLst>
                                    <p:animMotion origin="layout" path="M -1.38889E-6 -7.40741E-7 L 0.02396 -0.03009 " pathEditMode="relative" rAng="0" ptsTypes="AA">
                                      <p:cBhvr>
                                        <p:cTn id="33" dur="2000" fill="hold"/>
                                        <p:tgtEl>
                                          <p:spTgt spid="8"/>
                                        </p:tgtEl>
                                        <p:attrNameLst>
                                          <p:attrName>ppt_x</p:attrName>
                                          <p:attrName>ppt_y</p:attrName>
                                        </p:attrNameLst>
                                      </p:cBhvr>
                                      <p:rCtr x="1198" y="-1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8" grpId="0" animBg="1"/>
      <p:bldP spid="8" grpId="1" animBg="1"/>
      <p:bldP spid="8" grpId="2"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Fixed Point Scaling Equation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Equation for scaling with fixed point position as </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oMath>
                </a14:m>
                <a:r>
                  <a:rPr lang="en-US" dirty="0"/>
                  <a:t> is: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oMath>
                </a14:m>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𝒙</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oMath>
                </a14:m>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𝒚</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oMath>
                </a14:m>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𝒚</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oMath>
                </a14:m>
                <a:endParaRPr lang="en-US" dirty="0"/>
              </a:p>
              <a:p>
                <a:pPr algn="just"/>
                <a:r>
                  <a:rPr lang="en-US" dirty="0"/>
                  <a:t>Polygons are scaled by applying scaling at coordinates and redrawing.</a:t>
                </a:r>
              </a:p>
              <a:p>
                <a:pPr algn="just"/>
                <a:r>
                  <a:rPr lang="en-US" dirty="0"/>
                  <a:t>Other body like circle and ellipse will scale using its defining parameters. </a:t>
                </a:r>
              </a:p>
              <a:p>
                <a:pPr algn="just"/>
                <a:r>
                  <a:rPr lang="en-US" dirty="0"/>
                  <a:t>For example ellipse will scale using its semi major axis, semi minor axis and center point scaling and redrawing at that position.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143" r="-626"/>
                </a:stretch>
              </a:blipFill>
            </p:spPr>
            <p:txBody>
              <a:bodyPr/>
              <a:lstStyle/>
              <a:p>
                <a:r>
                  <a:rPr lang="en-IN">
                    <a:noFill/>
                  </a:rPr>
                  <a:t> </a:t>
                </a:r>
              </a:p>
            </p:txBody>
          </p:sp>
        </mc:Fallback>
      </mc:AlternateContent>
    </p:spTree>
    <p:extLst>
      <p:ext uri="{BB962C8B-B14F-4D97-AF65-F5344CB8AC3E}">
        <p14:creationId xmlns:p14="http://schemas.microsoft.com/office/powerpoint/2010/main" val="1932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Scaling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Consider square with left-bottom corner at (2, 2) and right-top corner at (6, 6) apply the transformation which makes its size half.</a:t>
                </a:r>
              </a:p>
              <a:p>
                <a:pPr algn="just"/>
                <a:r>
                  <a:rPr lang="en-US" dirty="0"/>
                  <a:t>As we want size half so value of scale factor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i="1">
                        <a:latin typeface="Cambria Math" panose="02040503050406030204" pitchFamily="18" charset="0"/>
                      </a:rPr>
                      <m:t>=0.5,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r>
                      <a:rPr lang="en-US" i="1">
                        <a:latin typeface="Cambria Math" panose="02040503050406030204" pitchFamily="18" charset="0"/>
                      </a:rPr>
                      <m:t>=0.5</m:t>
                    </m:r>
                  </m:oMath>
                </a14:m>
                <a:r>
                  <a:rPr lang="en-US" dirty="0"/>
                  <a:t> and Coordinates of square are [A (2, 2), B (6, 2), C (6, 6), D (2, 6)].</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e>
                            <m:e>
                              <m:r>
                                <a:rPr lang="en-US" i="1">
                                  <a:latin typeface="Cambria Math" panose="02040503050406030204" pitchFamily="18" charset="0"/>
                                </a:rPr>
                                <m:t>0</m:t>
                              </m:r>
                            </m:e>
                          </m:mr>
                          <m:mr>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2</m:t>
                              </m:r>
                            </m:e>
                            <m:e>
                              <m:r>
                                <a:rPr lang="en-US" i="1">
                                  <a:latin typeface="Cambria Math" panose="02040503050406030204" pitchFamily="18" charset="0"/>
                                </a:rPr>
                                <m:t>6</m:t>
                              </m:r>
                            </m:e>
                            <m:e>
                              <m:r>
                                <a:rPr lang="en-US" i="1">
                                  <a:latin typeface="Cambria Math" panose="02040503050406030204" pitchFamily="18" charset="0"/>
                                </a:rPr>
                                <m:t>6</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6</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2</m:t>
                              </m:r>
                            </m:e>
                          </m:mr>
                          <m:mr>
                            <m:e>
                              <m:r>
                                <a:rPr lang="en-US" i="1">
                                  <a:latin typeface="Cambria Math" panose="02040503050406030204" pitchFamily="18" charset="0"/>
                                </a:rPr>
                                <m:t>6</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0.5</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0.5</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2</m:t>
                              </m:r>
                            </m:e>
                            <m:e>
                              <m:r>
                                <a:rPr lang="en-US" i="1">
                                  <a:latin typeface="Cambria Math" panose="02040503050406030204" pitchFamily="18" charset="0"/>
                                </a:rPr>
                                <m:t>6</m:t>
                              </m:r>
                            </m:e>
                            <m:e>
                              <m:r>
                                <a:rPr lang="en-US" i="1">
                                  <a:latin typeface="Cambria Math" panose="02040503050406030204" pitchFamily="18" charset="0"/>
                                </a:rPr>
                                <m:t>6</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6</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2</m:t>
                              </m:r>
                            </m:e>
                          </m:mr>
                          <m:mr>
                            <m:e>
                              <m:r>
                                <a:rPr lang="en-US" i="1">
                                  <a:latin typeface="Cambria Math" panose="02040503050406030204" pitchFamily="18" charset="0"/>
                                </a:rPr>
                                <m:t>6</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3</m:t>
                              </m:r>
                            </m:e>
                            <m:e>
                              <m:r>
                                <a:rPr lang="en-US" i="1">
                                  <a:latin typeface="Cambria Math" panose="02040503050406030204" pitchFamily="18" charset="0"/>
                                </a:rPr>
                                <m:t>3</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3</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e>
                          </m:mr>
                          <m:mr>
                            <m:e>
                              <m:r>
                                <a:rPr lang="en-US" i="1">
                                  <a:latin typeface="Cambria Math" panose="02040503050406030204" pitchFamily="18" charset="0"/>
                                </a:rPr>
                                <m:t>3</m:t>
                              </m:r>
                            </m:e>
                          </m:mr>
                        </m:m>
                      </m:e>
                    </m:d>
                  </m:oMath>
                </a14:m>
                <a:endParaRPr lang="en-US" dirty="0"/>
              </a:p>
              <a:p>
                <a:pPr algn="just"/>
                <a:r>
                  <a:rPr lang="en-US" dirty="0"/>
                  <a:t>Final coordinate after scaling are: </a:t>
                </a:r>
              </a:p>
              <a:p>
                <a:pPr marL="400050" lvl="1" indent="0" algn="just">
                  <a:buNone/>
                </a:pPr>
                <a:r>
                  <a:rPr lang="en-US" sz="2400" dirty="0"/>
                  <a:t>[A</a:t>
                </a:r>
                <a:r>
                  <a:rPr lang="en-US" sz="2400" baseline="30000" dirty="0"/>
                  <a:t>’ </a:t>
                </a:r>
                <a:r>
                  <a:rPr lang="en-US" sz="2400" dirty="0"/>
                  <a:t>(1, 1), B</a:t>
                </a:r>
                <a:r>
                  <a:rPr lang="en-US" sz="2400" baseline="30000" dirty="0"/>
                  <a:t>’</a:t>
                </a:r>
                <a:r>
                  <a:rPr lang="en-US" sz="2400" dirty="0"/>
                  <a:t> (3, 1), C</a:t>
                </a:r>
                <a:r>
                  <a:rPr lang="en-US" sz="2400" baseline="30000" dirty="0"/>
                  <a:t>’</a:t>
                </a:r>
                <a:r>
                  <a:rPr lang="en-US" sz="2400" dirty="0"/>
                  <a:t> (3, 3), D</a:t>
                </a:r>
                <a:r>
                  <a:rPr lang="en-US" sz="2400" baseline="30000" dirty="0"/>
                  <a:t>’</a:t>
                </a:r>
                <a:r>
                  <a:rPr lang="en-US" sz="2400" dirty="0"/>
                  <a:t> (1, 3)]</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198639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b="1" dirty="0"/>
              <a:t>Matrix Representation and Homogeneous Coordinates</a:t>
            </a:r>
          </a:p>
        </p:txBody>
      </p:sp>
      <p:sp>
        <p:nvSpPr>
          <p:cNvPr id="3" name="Content Placeholder 2"/>
          <p:cNvSpPr>
            <a:spLocks noGrp="1"/>
          </p:cNvSpPr>
          <p:nvPr>
            <p:ph idx="4294967295"/>
          </p:nvPr>
        </p:nvSpPr>
        <p:spPr>
          <a:xfrm>
            <a:off x="0" y="1295400"/>
            <a:ext cx="8763000" cy="5334000"/>
          </a:xfrm>
        </p:spPr>
        <p:txBody>
          <a:bodyPr>
            <a:normAutofit/>
          </a:bodyPr>
          <a:lstStyle/>
          <a:p>
            <a:pPr lvl="0" algn="just"/>
            <a:r>
              <a:rPr lang="en-US" dirty="0"/>
              <a:t>Many graphics application involves sequence of geometric transformations.</a:t>
            </a:r>
          </a:p>
          <a:p>
            <a:pPr lvl="0" algn="just"/>
            <a:r>
              <a:rPr lang="en-US" dirty="0"/>
              <a:t>For example in design and picture construction application we perform Translation, Rotation, and scaling to fit the picture components into their proper positions.</a:t>
            </a:r>
          </a:p>
          <a:p>
            <a:pPr lvl="0" algn="just"/>
            <a:r>
              <a:rPr lang="en-US" dirty="0"/>
              <a:t>For efficient processing we will reformulate transformation sequences.</a:t>
            </a:r>
          </a:p>
        </p:txBody>
      </p:sp>
    </p:spTree>
    <p:extLst>
      <p:ext uri="{BB962C8B-B14F-4D97-AF65-F5344CB8AC3E}">
        <p14:creationId xmlns:p14="http://schemas.microsoft.com/office/powerpoint/2010/main" val="357014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b="1" dirty="0"/>
              <a:t>Contd</a:t>
            </a:r>
            <a:r>
              <a:rPr lang="en-US" sz="3200" b="1" dirty="0"/>
              <a:t>.</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We have matrix representation of basic transformation and we can express it in the general matrix form as:</a:t>
                </a:r>
              </a:p>
              <a:p>
                <a:pPr marL="0" lvl="0" indent="0" algn="ctr">
                  <a:buNone/>
                </a:pP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𝑴</m:t>
                        </m:r>
                      </m:e>
                      <m:sub>
                        <m:r>
                          <a:rPr lang="en-US" b="1" i="1">
                            <a:latin typeface="Cambria Math" panose="02040503050406030204" pitchFamily="18" charset="0"/>
                          </a:rPr>
                          <m:t>𝟐</m:t>
                        </m:r>
                      </m:sub>
                    </m:sSub>
                  </m:oMath>
                </a14:m>
                <a:r>
                  <a:rPr lang="en-US" b="1" dirty="0"/>
                  <a:t> </a:t>
                </a:r>
                <a:endParaRPr lang="en-US" dirty="0"/>
              </a:p>
              <a:p>
                <a:pPr marL="400050" lvl="1" indent="0">
                  <a:buNone/>
                </a:pPr>
                <a:r>
                  <a:rPr lang="en-US" sz="2400" dirty="0"/>
                  <a:t>Where</a:t>
                </a:r>
                <a:r>
                  <a:rPr lang="en-US" dirty="0"/>
                  <a:t> </a:t>
                </a:r>
                <a:endParaRPr lang="en-US" b="1" i="1" dirty="0"/>
              </a:p>
              <a:p>
                <a:pPr marL="400050" lvl="1" indent="0" algn="just">
                  <a:buNone/>
                </a:pPr>
                <a14:m>
                  <m:oMath xmlns:m="http://schemas.openxmlformats.org/officeDocument/2006/math">
                    <m:r>
                      <a:rPr lang="en-US" sz="2400" b="1" i="1">
                        <a:latin typeface="Cambria Math" panose="02040503050406030204" pitchFamily="18" charset="0"/>
                      </a:rPr>
                      <m:t>𝑷</m:t>
                    </m:r>
                  </m:oMath>
                </a14:m>
                <a:r>
                  <a:rPr lang="en-US" sz="2400" dirty="0"/>
                  <a:t> and </a:t>
                </a:r>
                <a14:m>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𝑷</m:t>
                        </m:r>
                      </m:e>
                      <m:sup>
                        <m:r>
                          <a:rPr lang="en-US" sz="2400" b="1" i="1">
                            <a:latin typeface="Cambria Math" panose="02040503050406030204" pitchFamily="18" charset="0"/>
                          </a:rPr>
                          <m:t>′</m:t>
                        </m:r>
                      </m:sup>
                    </m:sSup>
                  </m:oMath>
                </a14:m>
                <a:r>
                  <a:rPr lang="en-US" sz="2400" dirty="0"/>
                  <a:t> are initial and final point position, </a:t>
                </a:r>
              </a:p>
              <a:p>
                <a:pPr marL="400050" lvl="1" indent="0" algn="just">
                  <a:buNone/>
                </a:pP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𝑴</m:t>
                        </m:r>
                      </m:e>
                      <m:sub>
                        <m:r>
                          <a:rPr lang="en-US" sz="2400" b="1" i="1">
                            <a:latin typeface="Cambria Math" panose="02040503050406030204" pitchFamily="18" charset="0"/>
                          </a:rPr>
                          <m:t>𝟏</m:t>
                        </m:r>
                      </m:sub>
                    </m:sSub>
                  </m:oMath>
                </a14:m>
                <a:r>
                  <a:rPr lang="en-US" sz="2400" b="1" dirty="0"/>
                  <a:t> </a:t>
                </a:r>
                <a:r>
                  <a:rPr lang="en-US" sz="2400" dirty="0"/>
                  <a:t>contains rotation and scaling terms and </a:t>
                </a:r>
              </a:p>
              <a:p>
                <a:pPr marL="400050" lvl="1" indent="0" algn="just">
                  <a:buNone/>
                </a:pP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𝑴</m:t>
                        </m:r>
                      </m:e>
                      <m:sub>
                        <m:r>
                          <a:rPr lang="en-US" sz="2400" b="1" i="1">
                            <a:latin typeface="Cambria Math" panose="02040503050406030204" pitchFamily="18" charset="0"/>
                          </a:rPr>
                          <m:t>𝟐</m:t>
                        </m:r>
                      </m:sub>
                    </m:sSub>
                  </m:oMath>
                </a14:m>
                <a:r>
                  <a:rPr lang="en-US" sz="2400" b="1" dirty="0"/>
                  <a:t> </a:t>
                </a:r>
                <a:r>
                  <a:rPr lang="en-US" sz="2400" dirty="0"/>
                  <a:t>contains translational terms associated with pivot point, 	fixed point and reposition.</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486" r="-1669"/>
                </a:stretch>
              </a:blipFill>
            </p:spPr>
            <p:txBody>
              <a:bodyPr/>
              <a:lstStyle/>
              <a:p>
                <a:r>
                  <a:rPr lang="en-IN">
                    <a:noFill/>
                  </a:rPr>
                  <a:t> </a:t>
                </a:r>
              </a:p>
            </p:txBody>
          </p:sp>
        </mc:Fallback>
      </mc:AlternateContent>
    </p:spTree>
    <p:extLst>
      <p:ext uri="{BB962C8B-B14F-4D97-AF65-F5344CB8AC3E}">
        <p14:creationId xmlns:p14="http://schemas.microsoft.com/office/powerpoint/2010/main" val="35721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6605"/>
            <a:ext cx="7909560" cy="856396"/>
          </a:xfrm>
        </p:spPr>
        <p:txBody>
          <a:bodyPr/>
          <a:lstStyle/>
          <a:p>
            <a:r>
              <a:rPr lang="en-US" dirty="0"/>
              <a:t>Outline</a:t>
            </a:r>
          </a:p>
        </p:txBody>
      </p:sp>
      <p:sp>
        <p:nvSpPr>
          <p:cNvPr id="3" name="Content Placeholder 2"/>
          <p:cNvSpPr>
            <a:spLocks noGrp="1"/>
          </p:cNvSpPr>
          <p:nvPr>
            <p:ph sz="half" idx="2"/>
          </p:nvPr>
        </p:nvSpPr>
        <p:spPr>
          <a:xfrm>
            <a:off x="457200" y="1371600"/>
            <a:ext cx="8229600" cy="5211762"/>
          </a:xfrm>
        </p:spPr>
        <p:txBody>
          <a:bodyPr>
            <a:normAutofit/>
          </a:bodyPr>
          <a:lstStyle/>
          <a:p>
            <a:r>
              <a:rPr lang="en-US" dirty="0"/>
              <a:t>Transformation</a:t>
            </a:r>
          </a:p>
          <a:p>
            <a:r>
              <a:rPr lang="en-US" dirty="0"/>
              <a:t>Basic transformation</a:t>
            </a:r>
          </a:p>
          <a:p>
            <a:r>
              <a:rPr lang="en-US" dirty="0"/>
              <a:t>Matrix representation and homogeneous coordinates</a:t>
            </a:r>
          </a:p>
          <a:p>
            <a:r>
              <a:rPr lang="en-US" dirty="0"/>
              <a:t>Composite transformation</a:t>
            </a:r>
          </a:p>
          <a:p>
            <a:r>
              <a:rPr lang="en-US" dirty="0"/>
              <a:t>Other transformation</a:t>
            </a:r>
          </a:p>
          <a:p>
            <a:r>
              <a:rPr lang="en-US" dirty="0"/>
              <a:t>The viewing pipeline</a:t>
            </a:r>
          </a:p>
          <a:p>
            <a:r>
              <a:rPr lang="en-US" dirty="0"/>
              <a:t>Viewing coordinate reference frame</a:t>
            </a:r>
          </a:p>
          <a:p>
            <a:r>
              <a:rPr lang="en-US" dirty="0"/>
              <a:t>Window-to-viewport coordinate transformation</a:t>
            </a:r>
          </a:p>
          <a:p>
            <a:r>
              <a:rPr lang="en-US" dirty="0"/>
              <a:t>Point clipping</a:t>
            </a:r>
          </a:p>
          <a:p>
            <a:r>
              <a:rPr lang="en-US" dirty="0"/>
              <a:t>Line clipping</a:t>
            </a:r>
          </a:p>
          <a:p>
            <a:r>
              <a:rPr lang="en-US" dirty="0"/>
              <a:t>Polygon clipping</a:t>
            </a:r>
          </a:p>
          <a:p>
            <a:endParaRPr lang="en-US" dirty="0"/>
          </a:p>
        </p:txBody>
      </p:sp>
    </p:spTree>
    <p:extLst>
      <p:ext uri="{BB962C8B-B14F-4D97-AF65-F5344CB8AC3E}">
        <p14:creationId xmlns:p14="http://schemas.microsoft.com/office/powerpoint/2010/main" val="2691124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1143000"/>
          </a:xfrm>
        </p:spPr>
        <p:txBody>
          <a:bodyPr>
            <a:noAutofit/>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efficient utilization we must calculate all sequence of transformation in one step.</a:t>
                </a:r>
              </a:p>
              <a:p>
                <a:pPr lvl="0" algn="just"/>
                <a:r>
                  <a:rPr lang="en-US" dirty="0"/>
                  <a:t>For that reason we reformulate above equation to eliminate the matrix addition associated with translation terms in matrix</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 </m:t>
                        </m:r>
                        <m:r>
                          <a:rPr lang="en-US" b="1" i="1">
                            <a:latin typeface="Cambria Math" panose="02040503050406030204" pitchFamily="18" charset="0"/>
                          </a:rPr>
                          <m:t>𝑴</m:t>
                        </m:r>
                      </m:e>
                      <m:sub>
                        <m:r>
                          <a:rPr lang="en-US" b="1" i="1">
                            <a:latin typeface="Cambria Math" panose="02040503050406030204" pitchFamily="18" charset="0"/>
                          </a:rPr>
                          <m:t>𝟐</m:t>
                        </m:r>
                      </m:sub>
                    </m:sSub>
                  </m:oMath>
                </a14:m>
                <a:r>
                  <a:rPr lang="en-US" b="1" dirty="0"/>
                  <a:t>.</a:t>
                </a:r>
                <a:endParaRPr lang="en-US" dirty="0"/>
              </a:p>
              <a:p>
                <a:pPr lvl="0" algn="just"/>
                <a:r>
                  <a:rPr lang="en-US" dirty="0"/>
                  <a:t>We can combine that thing by expanding 2X2 matrix representation into 3X3 matrices.</a:t>
                </a:r>
              </a:p>
              <a:p>
                <a:pPr lvl="0" algn="just"/>
                <a:r>
                  <a:rPr lang="en-US" dirty="0"/>
                  <a:t>It will allows us to convert all transformation into matrix multiplication.</a:t>
                </a:r>
              </a:p>
              <a:p>
                <a:pPr lvl="0" algn="just"/>
                <a:r>
                  <a:rPr lang="en-US" dirty="0"/>
                  <a:t>We need to represent vertex position </a:t>
                </a:r>
                <a14:m>
                  <m:oMath xmlns:m="http://schemas.openxmlformats.org/officeDocument/2006/math">
                    <m:d>
                      <m:dPr>
                        <m:ctrlPr>
                          <a:rPr lang="en-US" b="1"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e>
                    </m:d>
                  </m:oMath>
                </a14:m>
                <a:r>
                  <a:rPr lang="en-US" b="1" dirty="0"/>
                  <a:t> </a:t>
                </a:r>
                <a:r>
                  <a:rPr lang="en-US" dirty="0"/>
                  <a:t>with homogeneous coordinate triple </a:t>
                </a:r>
                <a14:m>
                  <m:oMath xmlns:m="http://schemas.openxmlformats.org/officeDocument/2006/math">
                    <m:d>
                      <m:dPr>
                        <m:ctrlPr>
                          <a:rPr lang="en-US"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𝒉</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𝒉</m:t>
                            </m:r>
                          </m:sub>
                        </m:sSub>
                        <m:r>
                          <a:rPr lang="en-US" b="1" i="1">
                            <a:latin typeface="Cambria Math" panose="02040503050406030204" pitchFamily="18" charset="0"/>
                          </a:rPr>
                          <m:t>,</m:t>
                        </m:r>
                        <m:r>
                          <a:rPr lang="en-US" b="1" i="1">
                            <a:latin typeface="Cambria Math" panose="02040503050406030204" pitchFamily="18" charset="0"/>
                          </a:rPr>
                          <m:t>𝒉</m:t>
                        </m:r>
                      </m:e>
                    </m:d>
                  </m:oMath>
                </a14:m>
                <a:r>
                  <a:rPr lang="en-US" b="1" dirty="0"/>
                  <a:t>. </a:t>
                </a:r>
              </a:p>
              <a:p>
                <a:pPr lvl="0" algn="just"/>
                <a:r>
                  <a:rPr lang="en-US" dirty="0"/>
                  <a:t>Where</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𝒉</m:t>
                            </m:r>
                          </m:sub>
                        </m:sSub>
                      </m:num>
                      <m:den>
                        <m:r>
                          <a:rPr lang="en-US" b="1" i="1">
                            <a:latin typeface="Cambria Math" panose="02040503050406030204" pitchFamily="18" charset="0"/>
                          </a:rPr>
                          <m:t>𝒉</m:t>
                        </m:r>
                      </m:den>
                    </m:f>
                  </m:oMath>
                </a14:m>
                <a:r>
                  <a:rPr lang="en-US" b="1" dirty="0"/>
                  <a:t> </a:t>
                </a:r>
                <a:r>
                  <a:rPr lang="en-US" dirty="0"/>
                  <a:t>, </a:t>
                </a:r>
                <a14:m>
                  <m:oMath xmlns:m="http://schemas.openxmlformats.org/officeDocument/2006/math">
                    <m:r>
                      <a:rPr lang="en-US" b="1" i="1">
                        <a:latin typeface="Cambria Math" panose="02040503050406030204" pitchFamily="18" charset="0"/>
                      </a:rPr>
                      <m:t>𝒚</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𝒉</m:t>
                            </m:r>
                          </m:sub>
                        </m:sSub>
                      </m:num>
                      <m:den>
                        <m:r>
                          <a:rPr lang="en-US" b="1" i="1">
                            <a:latin typeface="Cambria Math" panose="02040503050406030204" pitchFamily="18" charset="0"/>
                          </a:rPr>
                          <m:t>𝒉</m:t>
                        </m:r>
                      </m:den>
                    </m:f>
                  </m:oMath>
                </a14:m>
                <a:r>
                  <a:rPr lang="en-US" b="1" dirty="0"/>
                  <a:t> </a:t>
                </a:r>
                <a:r>
                  <a:rPr lang="en-US" dirty="0"/>
                  <a:t>thus we can also write triple as </a:t>
                </a:r>
              </a:p>
              <a:p>
                <a:pPr marL="400050" lvl="1" indent="0" algn="just">
                  <a:buNone/>
                </a:pPr>
                <a14:m>
                  <m:oMath xmlns:m="http://schemas.openxmlformats.org/officeDocument/2006/math">
                    <m:r>
                      <a:rPr lang="en-US" sz="2400" i="1">
                        <a:latin typeface="Cambria Math" panose="02040503050406030204" pitchFamily="18" charset="0"/>
                      </a:rPr>
                      <m:t>(</m:t>
                    </m:r>
                    <m:r>
                      <a:rPr lang="en-US" sz="2400" b="1" i="1">
                        <a:latin typeface="Cambria Math" panose="02040503050406030204" pitchFamily="18" charset="0"/>
                      </a:rPr>
                      <m:t>𝒉</m:t>
                    </m:r>
                    <m:r>
                      <a:rPr lang="en-US" sz="2400" b="1" i="1">
                        <a:latin typeface="Cambria Math" panose="02040503050406030204" pitchFamily="18" charset="0"/>
                      </a:rPr>
                      <m:t>∙</m:t>
                    </m:r>
                    <m:r>
                      <a:rPr lang="en-US" sz="2400" b="1" i="1">
                        <a:latin typeface="Cambria Math" panose="02040503050406030204" pitchFamily="18" charset="0"/>
                      </a:rPr>
                      <m:t>𝒙</m:t>
                    </m:r>
                    <m:r>
                      <a:rPr lang="en-US" sz="2400" b="1" i="1">
                        <a:latin typeface="Cambria Math" panose="02040503050406030204" pitchFamily="18" charset="0"/>
                      </a:rPr>
                      <m:t>,</m:t>
                    </m:r>
                    <m:r>
                      <a:rPr lang="en-US" sz="2400" b="1" i="1">
                        <a:latin typeface="Cambria Math" panose="02040503050406030204" pitchFamily="18" charset="0"/>
                      </a:rPr>
                      <m:t>𝒉</m:t>
                    </m:r>
                    <m:r>
                      <a:rPr lang="en-US" sz="2400" b="1" i="1">
                        <a:latin typeface="Cambria Math" panose="02040503050406030204" pitchFamily="18" charset="0"/>
                      </a:rPr>
                      <m:t>∙</m:t>
                    </m:r>
                    <m:r>
                      <a:rPr lang="en-US" sz="2400" b="1" i="1">
                        <a:latin typeface="Cambria Math" panose="02040503050406030204" pitchFamily="18" charset="0"/>
                      </a:rPr>
                      <m:t>𝒚</m:t>
                    </m:r>
                    <m:r>
                      <a:rPr lang="en-US" sz="2400" b="1" i="1">
                        <a:latin typeface="Cambria Math" panose="02040503050406030204" pitchFamily="18" charset="0"/>
                      </a:rPr>
                      <m:t>,</m:t>
                    </m:r>
                    <m:r>
                      <a:rPr lang="en-US" sz="2400" b="1" i="1">
                        <a:latin typeface="Cambria Math" panose="02040503050406030204" pitchFamily="18" charset="0"/>
                      </a:rPr>
                      <m:t>𝒉</m:t>
                    </m:r>
                    <m:r>
                      <a:rPr lang="en-US" sz="2400" b="1" i="1">
                        <a:latin typeface="Cambria Math" panose="02040503050406030204" pitchFamily="18" charset="0"/>
                      </a:rPr>
                      <m:t>)</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92937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0767"/>
          </a:xfrm>
        </p:spPr>
        <p:txBody>
          <a:bodyPr>
            <a:noAutofit/>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two dimensional geometric transformation we can take value of </a:t>
                </a:r>
                <a14:m>
                  <m:oMath xmlns:m="http://schemas.openxmlformats.org/officeDocument/2006/math">
                    <m:r>
                      <a:rPr lang="en-US" b="1" i="1">
                        <a:latin typeface="Cambria Math" panose="02040503050406030204" pitchFamily="18" charset="0"/>
                      </a:rPr>
                      <m:t>𝒉</m:t>
                    </m:r>
                  </m:oMath>
                </a14:m>
                <a:r>
                  <a:rPr lang="en-US" dirty="0"/>
                  <a:t> is any positive number.</a:t>
                </a:r>
              </a:p>
              <a:p>
                <a:pPr lvl="0" algn="just"/>
                <a:r>
                  <a:rPr lang="en-US" dirty="0"/>
                  <a:t>We can get infinite homogeneous representation for coordinate value</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oMath>
                </a14:m>
                <a:r>
                  <a:rPr lang="en-US" dirty="0"/>
                  <a:t>.</a:t>
                </a:r>
              </a:p>
              <a:p>
                <a:pPr lvl="0" algn="just"/>
                <a:r>
                  <a:rPr lang="en-US" dirty="0"/>
                  <a:t>But convenient choice is set </a:t>
                </a:r>
                <a14:m>
                  <m:oMath xmlns:m="http://schemas.openxmlformats.org/officeDocument/2006/math">
                    <m:r>
                      <a:rPr lang="en-US" b="1" i="1">
                        <a:latin typeface="Cambria Math" panose="02040503050406030204" pitchFamily="18" charset="0"/>
                      </a:rPr>
                      <m:t>𝒉</m:t>
                    </m:r>
                    <m:r>
                      <a:rPr lang="en-US" b="1" i="1">
                        <a:latin typeface="Cambria Math" panose="02040503050406030204" pitchFamily="18" charset="0"/>
                      </a:rPr>
                      <m:t>=</m:t>
                    </m:r>
                    <m:r>
                      <a:rPr lang="en-US" b="1" i="1">
                        <a:latin typeface="Cambria Math" panose="02040503050406030204" pitchFamily="18" charset="0"/>
                      </a:rPr>
                      <m:t>𝟏</m:t>
                    </m:r>
                  </m:oMath>
                </a14:m>
                <a:r>
                  <a:rPr lang="en-US" b="1" dirty="0"/>
                  <a:t> </a:t>
                </a:r>
                <a:r>
                  <a:rPr lang="en-US" dirty="0"/>
                  <a:t>as it is multiplicative identity, than</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oMath>
                </a14:m>
                <a:r>
                  <a:rPr lang="en-US" dirty="0"/>
                  <a:t> is represented as</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oMath>
                </a14:m>
                <a:r>
                  <a:rPr lang="en-US" dirty="0"/>
                  <a:t>.</a:t>
                </a:r>
              </a:p>
              <a:p>
                <a:pPr lvl="0" algn="just"/>
                <a:r>
                  <a:rPr lang="en-US" dirty="0"/>
                  <a:t>Expressing coordinates in homogeneous coordinates form allows us to represent all geometric transformation equations as matrix multiplication.</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222297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b="1" dirty="0"/>
              <a:t>Homogeneous Matrix for Translation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381125"/>
                <a:ext cx="8763000" cy="5400675"/>
              </a:xfrm>
            </p:spPr>
            <p:txBody>
              <a:bodyPr>
                <a:normAutofit/>
              </a:bodyPr>
              <a:lstStyle/>
              <a:p>
                <a:pPr lvl="0" algn="just"/>
                <a:r>
                  <a:rPr lang="en-US" dirty="0"/>
                  <a:t>Let’s see each representation with </a:t>
                </a:r>
                <a14:m>
                  <m:oMath xmlns:m="http://schemas.openxmlformats.org/officeDocument/2006/math">
                    <m:r>
                      <a:rPr lang="en-US" b="1" i="1">
                        <a:latin typeface="Cambria Math" panose="02040503050406030204" pitchFamily="18" charset="0"/>
                      </a:rPr>
                      <m:t>𝒉</m:t>
                    </m:r>
                    <m:r>
                      <a:rPr lang="en-US" b="1" i="1">
                        <a:latin typeface="Cambria Math" panose="02040503050406030204" pitchFamily="18" charset="0"/>
                      </a:rPr>
                      <m:t>=</m:t>
                    </m:r>
                    <m:r>
                      <a:rPr lang="en-US" b="1" i="1">
                        <a:latin typeface="Cambria Math" panose="02040503050406030204" pitchFamily="18" charset="0"/>
                      </a:rPr>
                      <m:t>𝟏</m:t>
                    </m:r>
                  </m:oMath>
                </a14:m>
                <a:r>
                  <a:rPr lang="en-US" dirty="0"/>
                  <a:t> </a:t>
                </a:r>
              </a:p>
              <a:p>
                <a:pPr marL="0" indent="0" algn="just">
                  <a:buNone/>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𝑻</m:t>
                          </m:r>
                        </m:e>
                        <m: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r>
                            <a:rPr lang="en-US" b="1" i="1">
                              <a:latin typeface="Cambria Math" panose="02040503050406030204" pitchFamily="18" charset="0"/>
                            </a:rPr>
                            <m:t>)</m:t>
                          </m:r>
                        </m:sub>
                      </m:sSub>
                      <m:r>
                        <a:rPr lang="en-US" b="1" i="1">
                          <a:latin typeface="Cambria Math" panose="02040503050406030204" pitchFamily="18" charset="0"/>
                        </a:rPr>
                        <m:t>∙</m:t>
                      </m:r>
                      <m:r>
                        <a:rPr lang="en-US" b="1" i="1">
                          <a:latin typeface="Cambria Math" panose="02040503050406030204" pitchFamily="18" charset="0"/>
                        </a:rPr>
                        <m:t>𝑷</m:t>
                      </m:r>
                    </m:oMath>
                  </m:oMathPara>
                </a14:m>
                <a:endParaRPr lang="en-US"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e>
                            </m:mr>
                            <m:m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e>
                            </m:mr>
                            <m:mr>
                              <m:e>
                                <m:r>
                                  <a:rPr lang="en-US" b="1" i="1">
                                    <a:latin typeface="Cambria Math" panose="02040503050406030204" pitchFamily="18" charset="0"/>
                                  </a:rPr>
                                  <m:t>𝟏</m:t>
                                </m:r>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a:rPr lang="en-US" b="1" i="1">
                                    <a:latin typeface="Cambria Math" panose="02040503050406030204" pitchFamily="18" charset="0"/>
                                  </a:rPr>
                                  <m:t>𝒙</m:t>
                                </m:r>
                              </m:e>
                            </m:mr>
                            <m:mr>
                              <m:e>
                                <m:r>
                                  <a:rPr lang="en-US" b="1" i="1">
                                    <a:latin typeface="Cambria Math" panose="02040503050406030204" pitchFamily="18" charset="0"/>
                                  </a:rPr>
                                  <m:t>𝒚</m:t>
                                </m:r>
                              </m:e>
                            </m:mr>
                            <m:mr>
                              <m:e>
                                <m:r>
                                  <a:rPr lang="en-US" b="1" i="1">
                                    <a:latin typeface="Cambria Math" panose="02040503050406030204" pitchFamily="18" charset="0"/>
                                  </a:rPr>
                                  <m:t>𝟏</m:t>
                                </m:r>
                              </m:e>
                            </m:mr>
                          </m:m>
                        </m:e>
                      </m:d>
                    </m:oMath>
                  </m:oMathPara>
                </a14:m>
                <a:endParaRPr lang="en-US" dirty="0"/>
              </a:p>
              <a:p>
                <a:pPr algn="just"/>
                <a:r>
                  <a:rPr lang="en-US" dirty="0"/>
                  <a:t>Inverse of translation matrix is obtain by putting </a:t>
                </a:r>
                <a14:m>
                  <m:oMath xmlns:m="http://schemas.openxmlformats.org/officeDocument/2006/math">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r>
                      <a:rPr lang="en-US" b="1" i="1">
                        <a:latin typeface="Cambria Math" panose="02040503050406030204" pitchFamily="18" charset="0"/>
                      </a:rPr>
                      <m:t> </m:t>
                    </m:r>
                    <m:r>
                      <a:rPr lang="en-US" i="1">
                        <a:latin typeface="Cambria Math" panose="02040503050406030204" pitchFamily="18" charset="0"/>
                      </a:rPr>
                      <m:t>&amp;</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oMath>
                </a14:m>
                <a:r>
                  <a:rPr lang="en-US" b="1" dirty="0"/>
                  <a:t> </a:t>
                </a:r>
                <a:r>
                  <a:rPr lang="en-US" dirty="0"/>
                  <a:t>instead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r>
                      <a:rPr lang="en-US" b="1" i="1">
                        <a:latin typeface="Cambria Math" panose="02040503050406030204" pitchFamily="18" charset="0"/>
                      </a:rPr>
                      <m:t> </m:t>
                    </m:r>
                    <m:r>
                      <a:rPr lang="en-US" i="1">
                        <a:latin typeface="Cambria Math" panose="02040503050406030204" pitchFamily="18" charset="0"/>
                      </a:rPr>
                      <m:t>&amp;</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380565"/>
                <a:ext cx="8763000" cy="5401235"/>
              </a:xfrm>
              <a:blipFill>
                <a:blip r:embed="rId2"/>
                <a:stretch>
                  <a:fillRect l="-1599" t="-1353" r="-1669"/>
                </a:stretch>
              </a:blipFill>
            </p:spPr>
            <p:txBody>
              <a:bodyPr/>
              <a:lstStyle/>
              <a:p>
                <a:r>
                  <a:rPr lang="en-IN">
                    <a:noFill/>
                  </a:rPr>
                  <a:t> </a:t>
                </a:r>
              </a:p>
            </p:txBody>
          </p:sp>
        </mc:Fallback>
      </mc:AlternateContent>
    </p:spTree>
    <p:extLst>
      <p:ext uri="{BB962C8B-B14F-4D97-AF65-F5344CB8AC3E}">
        <p14:creationId xmlns:p14="http://schemas.microsoft.com/office/powerpoint/2010/main" val="39648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prstClr val="black"/>
                </a:solidFill>
              </a:rPr>
              <a:t>Homogeneous Matrix for Rotation</a:t>
            </a:r>
            <a:br>
              <a:rPr lang="en-US" b="1" dirty="0">
                <a:solidFill>
                  <a:prstClr val="black"/>
                </a:solidFill>
              </a:rPr>
            </a:br>
            <a:br>
              <a:rPr lang="en-US" b="1" dirty="0">
                <a:solidFill>
                  <a:prstClr val="black"/>
                </a:solidFill>
              </a:rPr>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524000"/>
                <a:ext cx="8763000" cy="4800600"/>
              </a:xfrm>
            </p:spPr>
            <p:txBody>
              <a:bodyPr>
                <a:normAutofit/>
              </a:bodyPr>
              <a:lstStyle/>
              <a:p>
                <a:pPr marL="0" indent="0" algn="just">
                  <a:buNone/>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𝑹</m:t>
                          </m:r>
                        </m:e>
                        <m:sub>
                          <m:r>
                            <a:rPr lang="en-US" b="1" i="1">
                              <a:latin typeface="Cambria Math" panose="02040503050406030204" pitchFamily="18" charset="0"/>
                            </a:rPr>
                            <m:t>(</m:t>
                          </m:r>
                          <m:r>
                            <a:rPr lang="en-US" b="1" i="1">
                              <a:latin typeface="Cambria Math" panose="02040503050406030204" pitchFamily="18" charset="0"/>
                            </a:rPr>
                            <m:t>𝜽</m:t>
                          </m:r>
                          <m:r>
                            <a:rPr lang="en-US" b="1" i="1">
                              <a:latin typeface="Cambria Math" panose="02040503050406030204" pitchFamily="18" charset="0"/>
                            </a:rPr>
                            <m:t>)</m:t>
                          </m:r>
                        </m:sub>
                      </m:sSub>
                      <m:r>
                        <a:rPr lang="en-US" b="1" i="1">
                          <a:latin typeface="Cambria Math" panose="02040503050406030204" pitchFamily="18" charset="0"/>
                        </a:rPr>
                        <m:t>∙</m:t>
                      </m:r>
                      <m:r>
                        <a:rPr lang="en-US" b="1" i="1">
                          <a:latin typeface="Cambria Math" panose="02040503050406030204" pitchFamily="18" charset="0"/>
                        </a:rPr>
                        <m:t>𝑷</m:t>
                      </m:r>
                    </m:oMath>
                  </m:oMathPara>
                </a14:m>
                <a:endParaRPr lang="en-US"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e>
                            </m:mr>
                            <m:m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e>
                            </m:mr>
                            <m:mr>
                              <m:e>
                                <m:r>
                                  <a:rPr lang="en-US" b="1" i="1">
                                    <a:latin typeface="Cambria Math" panose="02040503050406030204" pitchFamily="18" charset="0"/>
                                  </a:rPr>
                                  <m:t>𝟏</m:t>
                                </m:r>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a:rPr lang="en-US" b="1" i="1">
                                    <a:latin typeface="Cambria Math" panose="02040503050406030204" pitchFamily="18" charset="0"/>
                                  </a:rPr>
                                  <m:t>𝒙</m:t>
                                </m:r>
                              </m:e>
                            </m:mr>
                            <m:mr>
                              <m:e>
                                <m:r>
                                  <a:rPr lang="en-US" b="1" i="1">
                                    <a:latin typeface="Cambria Math" panose="02040503050406030204" pitchFamily="18" charset="0"/>
                                  </a:rPr>
                                  <m:t>𝒚</m:t>
                                </m:r>
                              </m:e>
                            </m:mr>
                            <m:mr>
                              <m:e>
                                <m:r>
                                  <a:rPr lang="en-US" b="1" i="1">
                                    <a:latin typeface="Cambria Math" panose="02040503050406030204" pitchFamily="18" charset="0"/>
                                  </a:rPr>
                                  <m:t>𝟏</m:t>
                                </m:r>
                              </m:e>
                            </m:mr>
                          </m:m>
                        </m:e>
                      </m:d>
                    </m:oMath>
                  </m:oMathPara>
                </a14:m>
                <a:endParaRPr lang="en-US" dirty="0"/>
              </a:p>
              <a:p>
                <a:pPr algn="just"/>
                <a:r>
                  <a:rPr lang="en-US" dirty="0"/>
                  <a:t>Inverse of rotation matrix is obtained by replacing </a:t>
                </a:r>
                <a14:m>
                  <m:oMath xmlns:m="http://schemas.openxmlformats.org/officeDocument/2006/math">
                    <m:r>
                      <a:rPr lang="en-US" b="1" i="1">
                        <a:latin typeface="Cambria Math" panose="02040503050406030204" pitchFamily="18" charset="0"/>
                      </a:rPr>
                      <m:t>𝜽</m:t>
                    </m:r>
                  </m:oMath>
                </a14:m>
                <a:r>
                  <a:rPr lang="en-US" b="1" dirty="0"/>
                  <a:t> </a:t>
                </a:r>
                <a:r>
                  <a:rPr lang="en-US" dirty="0"/>
                  <a:t>by</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m:t>
                    </m:r>
                    <m:r>
                      <a:rPr lang="en-US" b="1" i="1">
                        <a:latin typeface="Cambria Math" panose="02040503050406030204" pitchFamily="18" charset="0"/>
                      </a:rPr>
                      <m:t>𝜽</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524000"/>
                <a:ext cx="8763000" cy="4800600"/>
              </a:xfrm>
              <a:blipFill>
                <a:blip r:embed="rId2"/>
                <a:stretch>
                  <a:fillRect l="-1599" r="-1669"/>
                </a:stretch>
              </a:blipFill>
            </p:spPr>
            <p:txBody>
              <a:bodyPr/>
              <a:lstStyle/>
              <a:p>
                <a:r>
                  <a:rPr lang="en-IN">
                    <a:noFill/>
                  </a:rPr>
                  <a:t> </a:t>
                </a:r>
              </a:p>
            </p:txBody>
          </p:sp>
        </mc:Fallback>
      </mc:AlternateContent>
    </p:spTree>
    <p:extLst>
      <p:ext uri="{BB962C8B-B14F-4D97-AF65-F5344CB8AC3E}">
        <p14:creationId xmlns:p14="http://schemas.microsoft.com/office/powerpoint/2010/main" val="192672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solidFill>
                  <a:prstClr val="black"/>
                </a:solidFill>
              </a:rPr>
              <a:t>Homogeneous Matrix for Scaling</a:t>
            </a: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295400"/>
                <a:ext cx="8763000" cy="5334000"/>
              </a:xfrm>
            </p:spPr>
            <p:txBody>
              <a:bodyPr>
                <a:normAutofit/>
              </a:bodyPr>
              <a:lstStyle/>
              <a:p>
                <a:pPr marL="0" indent="0" algn="just">
                  <a:buNone/>
                </a:pPr>
                <a:endParaRPr lang="en-US" b="1" i="1" dirty="0">
                  <a:latin typeface="Cambria Math" panose="02040503050406030204" pitchFamily="18" charset="0"/>
                </a:endParaRPr>
              </a:p>
              <a:p>
                <a:pPr marL="0" indent="0" algn="just">
                  <a:buNone/>
                </a:pPr>
                <a:endParaRPr lang="en-US" b="1"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𝑺</m:t>
                          </m:r>
                        </m:e>
                        <m: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sub>
                      </m:sSub>
                      <m:r>
                        <a:rPr lang="en-US" b="1" i="1">
                          <a:latin typeface="Cambria Math" panose="02040503050406030204" pitchFamily="18" charset="0"/>
                        </a:rPr>
                        <m:t>∙</m:t>
                      </m:r>
                      <m:r>
                        <a:rPr lang="en-US" b="1" i="1">
                          <a:latin typeface="Cambria Math" panose="02040503050406030204" pitchFamily="18" charset="0"/>
                        </a:rPr>
                        <m:t>𝑷</m:t>
                      </m:r>
                    </m:oMath>
                  </m:oMathPara>
                </a14:m>
                <a:endParaRPr lang="en-US" b="1"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e>
                            </m:mr>
                            <m:m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e>
                            </m:mr>
                            <m:mr>
                              <m:e>
                                <m:r>
                                  <a:rPr lang="en-US" b="1" i="1">
                                    <a:latin typeface="Cambria Math" panose="02040503050406030204" pitchFamily="18" charset="0"/>
                                  </a:rPr>
                                  <m:t>𝟏</m:t>
                                </m:r>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a:rPr lang="en-US" b="1" i="1">
                                    <a:latin typeface="Cambria Math" panose="02040503050406030204" pitchFamily="18" charset="0"/>
                                  </a:rPr>
                                  <m:t>𝒙</m:t>
                                </m:r>
                              </m:e>
                            </m:mr>
                            <m:mr>
                              <m:e>
                                <m:r>
                                  <a:rPr lang="en-US" b="1" i="1">
                                    <a:latin typeface="Cambria Math" panose="02040503050406030204" pitchFamily="18" charset="0"/>
                                  </a:rPr>
                                  <m:t>𝒚</m:t>
                                </m:r>
                              </m:e>
                            </m:mr>
                            <m:mr>
                              <m:e>
                                <m:r>
                                  <a:rPr lang="en-US" b="1" i="1">
                                    <a:latin typeface="Cambria Math" panose="02040503050406030204" pitchFamily="18" charset="0"/>
                                  </a:rPr>
                                  <m:t>𝟏</m:t>
                                </m:r>
                              </m:e>
                            </m:mr>
                          </m:m>
                        </m:e>
                      </m:d>
                    </m:oMath>
                  </m:oMathPara>
                </a14:m>
                <a:endParaRPr lang="en-US" dirty="0"/>
              </a:p>
              <a:p>
                <a:pPr algn="just"/>
                <a:r>
                  <a:rPr lang="en-US" dirty="0"/>
                  <a:t>Inverse of scaling matrix is obtained by replacing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 </m:t>
                    </m:r>
                    <m:r>
                      <a:rPr lang="en-US" i="1">
                        <a:latin typeface="Cambria Math" panose="02040503050406030204" pitchFamily="18" charset="0"/>
                      </a:rPr>
                      <m:t>&amp;</m:t>
                    </m:r>
                    <m:r>
                      <a:rPr lang="en-US" b="1" i="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oMath>
                </a14:m>
                <a:r>
                  <a:rPr lang="en-US" b="1" dirty="0"/>
                  <a:t> b</a:t>
                </a:r>
                <a:r>
                  <a:rPr lang="en-US" dirty="0"/>
                  <a:t>y</a:t>
                </a:r>
                <a14:m>
                  <m:oMath xmlns:m="http://schemas.openxmlformats.org/officeDocument/2006/math">
                    <m:r>
                      <a:rPr lang="en-US" i="1">
                        <a:latin typeface="Cambria Math" panose="02040503050406030204" pitchFamily="18" charset="0"/>
                      </a:rPr>
                      <m:t> </m:t>
                    </m:r>
                    <m:f>
                      <m:fPr>
                        <m:ctrlPr>
                          <a:rPr lang="en-US" b="1" i="1">
                            <a:latin typeface="Cambria Math" panose="02040503050406030204" pitchFamily="18" charset="0"/>
                          </a:rPr>
                        </m:ctrlPr>
                      </m:fPr>
                      <m:num>
                        <m:r>
                          <a:rPr lang="en-US" b="1" i="1">
                            <a:latin typeface="Cambria Math" panose="02040503050406030204" pitchFamily="18" charset="0"/>
                          </a:rPr>
                          <m:t>𝟏</m:t>
                        </m:r>
                      </m:num>
                      <m:den>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den>
                    </m:f>
                    <m:r>
                      <a:rPr lang="en-US" b="1" i="1">
                        <a:latin typeface="Cambria Math" panose="02040503050406030204" pitchFamily="18" charset="0"/>
                      </a:rPr>
                      <m:t> </m:t>
                    </m:r>
                    <m:r>
                      <a:rPr lang="en-US" i="1">
                        <a:latin typeface="Cambria Math" panose="02040503050406030204" pitchFamily="18" charset="0"/>
                      </a:rPr>
                      <m:t>&amp; </m:t>
                    </m:r>
                    <m:f>
                      <m:fPr>
                        <m:ctrlPr>
                          <a:rPr lang="en-US" b="1" i="1">
                            <a:latin typeface="Cambria Math" panose="02040503050406030204" pitchFamily="18" charset="0"/>
                          </a:rPr>
                        </m:ctrlPr>
                      </m:fPr>
                      <m:num>
                        <m:r>
                          <a:rPr lang="en-US" b="1" i="1">
                            <a:latin typeface="Cambria Math" panose="02040503050406030204" pitchFamily="18" charset="0"/>
                          </a:rPr>
                          <m:t>𝟏</m:t>
                        </m:r>
                      </m:num>
                      <m:den>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den>
                    </m:f>
                  </m:oMath>
                </a14:m>
                <a:r>
                  <a:rPr lang="en-US" dirty="0"/>
                  <a:t> respectively.</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295400"/>
                <a:ext cx="8763000" cy="5334000"/>
              </a:xfrm>
              <a:blipFill>
                <a:blip r:embed="rId2"/>
                <a:stretch>
                  <a:fillRect l="-278"/>
                </a:stretch>
              </a:blipFill>
            </p:spPr>
            <p:txBody>
              <a:bodyPr/>
              <a:lstStyle/>
              <a:p>
                <a:r>
                  <a:rPr lang="en-IN">
                    <a:noFill/>
                  </a:rPr>
                  <a:t> </a:t>
                </a:r>
              </a:p>
            </p:txBody>
          </p:sp>
        </mc:Fallback>
      </mc:AlternateContent>
    </p:spTree>
    <p:extLst>
      <p:ext uri="{BB962C8B-B14F-4D97-AF65-F5344CB8AC3E}">
        <p14:creationId xmlns:p14="http://schemas.microsoft.com/office/powerpoint/2010/main" val="25208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Composite Transformation</a:t>
            </a:r>
          </a:p>
        </p:txBody>
      </p:sp>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In practice we need to apply more than one transformations to get desired result.</a:t>
            </a:r>
          </a:p>
          <a:p>
            <a:pPr lvl="0" algn="just"/>
            <a:r>
              <a:rPr lang="en-US" dirty="0"/>
              <a:t>It is time consuming to apply transformation one by one on each point of object.</a:t>
            </a:r>
          </a:p>
          <a:p>
            <a:pPr lvl="0" algn="just"/>
            <a:r>
              <a:rPr lang="en-US" dirty="0"/>
              <a:t>So first we multiply all matrix of required transformations which is known as </a:t>
            </a:r>
            <a:r>
              <a:rPr lang="en-US" b="1" dirty="0"/>
              <a:t>composite transformation matrix.</a:t>
            </a:r>
          </a:p>
          <a:p>
            <a:pPr algn="just"/>
            <a:r>
              <a:rPr lang="en-US" dirty="0"/>
              <a:t>Than we use composite transformation matrix to transform object.</a:t>
            </a:r>
          </a:p>
          <a:p>
            <a:pPr algn="just"/>
            <a:r>
              <a:rPr lang="en-US" dirty="0"/>
              <a:t>For column matrix representation, we form composite transformations by multiplying matrices from right to left.</a:t>
            </a:r>
          </a:p>
        </p:txBody>
      </p:sp>
    </p:spTree>
    <p:extLst>
      <p:ext uri="{BB962C8B-B14F-4D97-AF65-F5344CB8AC3E}">
        <p14:creationId xmlns:p14="http://schemas.microsoft.com/office/powerpoint/2010/main" val="38987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Multiple Translations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numCol="1">
                <a:normAutofit/>
              </a:bodyPr>
              <a:lstStyle/>
              <a:p>
                <a:pPr lvl="0" algn="just"/>
                <a:r>
                  <a:rPr lang="en-US" dirty="0"/>
                  <a:t>Two successive translations are performed as: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𝑻</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𝑻</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𝟐</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𝟐</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𝟏</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𝟏</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486"/>
                </a:stretch>
              </a:blipFill>
            </p:spPr>
            <p:txBody>
              <a:bodyPr/>
              <a:lstStyle/>
              <a:p>
                <a:r>
                  <a:rPr lang="en-IN">
                    <a:noFill/>
                  </a:rPr>
                  <a:t> </a:t>
                </a:r>
              </a:p>
            </p:txBody>
          </p:sp>
        </mc:Fallback>
      </mc:AlternateContent>
    </p:spTree>
    <p:extLst>
      <p:ext uri="{BB962C8B-B14F-4D97-AF65-F5344CB8AC3E}">
        <p14:creationId xmlns:p14="http://schemas.microsoft.com/office/powerpoint/2010/main" val="266071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numCol="1">
                <a:normAutofit/>
              </a:bodyPr>
              <a:lstStyle/>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𝟐</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𝟐</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𝟏</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𝟏</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𝟐</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𝟐</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r>
                  <a:rPr lang="en-US" dirty="0"/>
                  <a:t>Here</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oMath>
                </a14:m>
                <a:r>
                  <a:rPr lang="en-US" b="1" dirty="0"/>
                  <a:t> </a:t>
                </a:r>
                <a:r>
                  <a:rPr lang="en-US" dirty="0"/>
                  <a:t>and </a:t>
                </a:r>
                <a14:m>
                  <m:oMath xmlns:m="http://schemas.openxmlformats.org/officeDocument/2006/math">
                    <m:r>
                      <a:rPr lang="en-US" b="1" i="1">
                        <a:latin typeface="Cambria Math" panose="02040503050406030204" pitchFamily="18" charset="0"/>
                      </a:rPr>
                      <m:t>𝑷</m:t>
                    </m:r>
                  </m:oMath>
                </a14:m>
                <a:r>
                  <a:rPr lang="en-US" b="1" dirty="0"/>
                  <a:t> </a:t>
                </a:r>
                <a:r>
                  <a:rPr lang="en-US" dirty="0"/>
                  <a:t>are column vector of final and initial point coordinate respectively.</a:t>
                </a:r>
              </a:p>
              <a:p>
                <a:pPr algn="just"/>
                <a:r>
                  <a:rPr lang="en-US" dirty="0"/>
                  <a:t>This concept can be extended for any number of successive translations.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229" r="-626"/>
                </a:stretch>
              </a:blipFill>
            </p:spPr>
            <p:txBody>
              <a:bodyPr/>
              <a:lstStyle/>
              <a:p>
                <a:r>
                  <a:rPr lang="en-IN">
                    <a:noFill/>
                  </a:rPr>
                  <a:t> </a:t>
                </a:r>
              </a:p>
            </p:txBody>
          </p:sp>
        </mc:Fallback>
      </mc:AlternateContent>
    </p:spTree>
    <p:extLst>
      <p:ext uri="{BB962C8B-B14F-4D97-AF65-F5344CB8AC3E}">
        <p14:creationId xmlns:p14="http://schemas.microsoft.com/office/powerpoint/2010/main" val="11159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Multiple Translations Example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r>
                  <a:rPr lang="en-US" b="1" dirty="0"/>
                  <a:t>Example:</a:t>
                </a:r>
                <a:r>
                  <a:rPr lang="en-US" dirty="0"/>
                  <a:t> Obtain the final coordinates after two translations on point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(2,3)</m:t>
                    </m:r>
                  </m:oMath>
                </a14:m>
                <a:r>
                  <a:rPr lang="en-US" dirty="0"/>
                  <a:t> with translation vector </a:t>
                </a:r>
                <a14:m>
                  <m:oMath xmlns:m="http://schemas.openxmlformats.org/officeDocument/2006/math">
                    <m:r>
                      <a:rPr lang="en-US" i="1" dirty="0" smtClean="0">
                        <a:latin typeface="Cambria Math" panose="02040503050406030204" pitchFamily="18" charset="0"/>
                      </a:rPr>
                      <m:t>(4, 3) </m:t>
                    </m:r>
                  </m:oMath>
                </a14:m>
                <a:r>
                  <a:rPr lang="en-US" dirty="0"/>
                  <a:t>and </a:t>
                </a:r>
                <a14:m>
                  <m:oMath xmlns:m="http://schemas.openxmlformats.org/officeDocument/2006/math">
                    <m:r>
                      <a:rPr lang="en-US" i="1" dirty="0" smtClean="0">
                        <a:latin typeface="Cambria Math" panose="02040503050406030204" pitchFamily="18" charset="0"/>
                      </a:rPr>
                      <m:t>(−1, 2) </m:t>
                    </m:r>
                  </m:oMath>
                </a14:m>
                <a:r>
                  <a:rPr lang="en-US" dirty="0"/>
                  <a:t>respectively.</a:t>
                </a:r>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𝑥</m:t>
                            </m:r>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𝑥</m:t>
                            </m:r>
                            <m:r>
                              <a:rPr lang="en-US" b="0" i="1">
                                <a:latin typeface="Cambria Math" panose="02040503050406030204" pitchFamily="18" charset="0"/>
                              </a:rPr>
                              <m:t>2</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𝑦</m:t>
                            </m:r>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𝑦</m:t>
                            </m:r>
                            <m:r>
                              <a:rPr lang="en-US" b="0" i="1">
                                <a:latin typeface="Cambria Math" panose="02040503050406030204" pitchFamily="18" charset="0"/>
                              </a:rPr>
                              <m:t>2</m:t>
                            </m:r>
                          </m:sub>
                        </m:sSub>
                      </m:e>
                    </m:d>
                    <m:r>
                      <a:rPr lang="en-US" b="0" i="1">
                        <a:latin typeface="Cambria Math" panose="02040503050406030204" pitchFamily="18" charset="0"/>
                      </a:rPr>
                      <m:t>∙</m:t>
                    </m:r>
                    <m:r>
                      <a:rPr lang="en-US" b="0"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a:latin typeface="Cambria Math" panose="02040503050406030204" pitchFamily="18" charset="0"/>
                                </a:rPr>
                                <m:t>1</m:t>
                              </m:r>
                            </m:e>
                            <m:e>
                              <m:r>
                                <a:rPr lang="en-US" b="0" i="1">
                                  <a:latin typeface="Cambria Math" panose="02040503050406030204" pitchFamily="18" charset="0"/>
                                </a:rPr>
                                <m:t>0</m:t>
                              </m:r>
                            </m:e>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𝑥</m:t>
                                      </m:r>
                                      <m:r>
                                        <a:rPr lang="en-US" b="0" i="1">
                                          <a:latin typeface="Cambria Math" panose="02040503050406030204" pitchFamily="18" charset="0"/>
                                        </a:rPr>
                                        <m:t>1</m:t>
                                      </m:r>
                                    </m:sub>
                                  </m:sSub>
                                  <m:r>
                                    <a:rPr lang="en-US" b="0" i="1">
                                      <a:latin typeface="Cambria Math" panose="02040503050406030204" pitchFamily="18" charset="0"/>
                                    </a:rPr>
                                    <m:t>+</m:t>
                                  </m:r>
                                  <m:r>
                                    <a:rPr lang="en-US" b="0" i="1">
                                      <a:latin typeface="Cambria Math" panose="02040503050406030204" pitchFamily="18" charset="0"/>
                                    </a:rPr>
                                    <m:t>𝑡</m:t>
                                  </m:r>
                                </m:e>
                                <m:sub>
                                  <m:r>
                                    <a:rPr lang="en-US" b="0" i="1">
                                      <a:latin typeface="Cambria Math" panose="02040503050406030204" pitchFamily="18" charset="0"/>
                                    </a:rPr>
                                    <m:t>𝑥</m:t>
                                  </m:r>
                                  <m:r>
                                    <a:rPr lang="en-US" b="0" i="1">
                                      <a:latin typeface="Cambria Math" panose="02040503050406030204" pitchFamily="18" charset="0"/>
                                    </a:rPr>
                                    <m:t>2</m:t>
                                  </m:r>
                                </m:sub>
                              </m:sSub>
                            </m:e>
                          </m:mr>
                          <m:mr>
                            <m:e>
                              <m:r>
                                <a:rPr lang="en-US" b="0" i="1">
                                  <a:latin typeface="Cambria Math" panose="02040503050406030204" pitchFamily="18" charset="0"/>
                                </a:rPr>
                                <m:t>0</m:t>
                              </m:r>
                            </m:e>
                            <m:e>
                              <m:r>
                                <a:rPr lang="en-US" b="0" i="1">
                                  <a:latin typeface="Cambria Math" panose="02040503050406030204" pitchFamily="18" charset="0"/>
                                </a:rPr>
                                <m:t>1</m:t>
                              </m:r>
                            </m:e>
                            <m:e>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𝑦</m:t>
                                  </m:r>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𝑦</m:t>
                                  </m:r>
                                  <m:r>
                                    <a:rPr lang="en-US" b="0" i="1">
                                      <a:latin typeface="Cambria Math" panose="02040503050406030204" pitchFamily="18" charset="0"/>
                                    </a:rPr>
                                    <m:t>2</m:t>
                                  </m:r>
                                </m:sub>
                              </m:sSub>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r>
                      <a:rPr lang="en-US" b="0" i="1">
                        <a:latin typeface="Cambria Math" panose="02040503050406030204" pitchFamily="18" charset="0"/>
                      </a:rPr>
                      <m:t>𝑃</m:t>
                    </m:r>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a:latin typeface="Cambria Math" panose="02040503050406030204" pitchFamily="18" charset="0"/>
                                </a:rPr>
                                <m:t>1</m:t>
                              </m:r>
                            </m:e>
                            <m:e>
                              <m:r>
                                <a:rPr lang="en-US" b="0" i="1">
                                  <a:latin typeface="Cambria Math" panose="02040503050406030204" pitchFamily="18" charset="0"/>
                                </a:rPr>
                                <m:t>0</m:t>
                              </m:r>
                            </m:e>
                            <m:e>
                              <m:r>
                                <a:rPr lang="en-US" b="0" i="1">
                                  <a:latin typeface="Cambria Math" panose="02040503050406030204" pitchFamily="18" charset="0"/>
                                </a:rPr>
                                <m:t>4+(−1)</m:t>
                              </m:r>
                            </m:e>
                          </m:mr>
                          <m:mr>
                            <m:e>
                              <m:r>
                                <a:rPr lang="en-US" b="0" i="1">
                                  <a:latin typeface="Cambria Math" panose="02040503050406030204" pitchFamily="18" charset="0"/>
                                </a:rPr>
                                <m:t>0</m:t>
                              </m:r>
                            </m:e>
                            <m:e>
                              <m:r>
                                <a:rPr lang="en-US" b="0" i="1">
                                  <a:latin typeface="Cambria Math" panose="02040503050406030204" pitchFamily="18" charset="0"/>
                                </a:rPr>
                                <m:t>1</m:t>
                              </m:r>
                            </m:e>
                            <m:e>
                              <m:r>
                                <a:rPr lang="en-US" b="0" i="1">
                                  <a:latin typeface="Cambria Math" panose="02040503050406030204" pitchFamily="18" charset="0"/>
                                </a:rPr>
                                <m:t>3+2</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2</m:t>
                              </m:r>
                            </m:e>
                          </m:mr>
                          <m:mr>
                            <m:e>
                              <m:r>
                                <a:rPr lang="en-US" b="0" i="1">
                                  <a:latin typeface="Cambria Math" panose="02040503050406030204" pitchFamily="18" charset="0"/>
                                </a:rPr>
                                <m:t>3</m:t>
                              </m:r>
                            </m:e>
                          </m:mr>
                          <m:mr>
                            <m:e>
                              <m:r>
                                <a:rPr lang="en-US" b="0"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smtClean="0">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a:latin typeface="Cambria Math" panose="02040503050406030204" pitchFamily="18" charset="0"/>
                                </a:rPr>
                                <m:t>1</m:t>
                              </m:r>
                            </m:e>
                            <m:e>
                              <m:r>
                                <a:rPr lang="en-US" b="0" i="1">
                                  <a:latin typeface="Cambria Math" panose="02040503050406030204" pitchFamily="18" charset="0"/>
                                </a:rPr>
                                <m:t>0</m:t>
                              </m:r>
                            </m:e>
                            <m:e>
                              <m:r>
                                <a:rPr lang="en-US" b="0" i="1" smtClean="0">
                                  <a:latin typeface="Cambria Math" panose="02040503050406030204" pitchFamily="18" charset="0"/>
                                </a:rPr>
                                <m:t>3</m:t>
                              </m:r>
                            </m:e>
                          </m:mr>
                          <m:mr>
                            <m:e>
                              <m:r>
                                <a:rPr lang="en-US" b="0" i="1">
                                  <a:latin typeface="Cambria Math" panose="02040503050406030204" pitchFamily="18" charset="0"/>
                                </a:rPr>
                                <m:t>0</m:t>
                              </m:r>
                            </m:e>
                            <m:e>
                              <m:r>
                                <a:rPr lang="en-US" b="0" i="1">
                                  <a:latin typeface="Cambria Math" panose="02040503050406030204" pitchFamily="18" charset="0"/>
                                </a:rPr>
                                <m:t>1</m:t>
                              </m:r>
                            </m:e>
                            <m:e>
                              <m:r>
                                <a:rPr lang="en-US" b="0" i="1" smtClean="0">
                                  <a:latin typeface="Cambria Math" panose="02040503050406030204" pitchFamily="18" charset="0"/>
                                </a:rPr>
                                <m:t>5</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mr>
                          <m:mr>
                            <m:e>
                              <m:r>
                                <a:rPr lang="en-US" b="0" i="1" smtClean="0">
                                  <a:latin typeface="Cambria Math" panose="02040503050406030204" pitchFamily="18" charset="0"/>
                                </a:rPr>
                                <m:t>3</m:t>
                              </m:r>
                            </m:e>
                          </m:mr>
                          <m:mr>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e>
                          </m:mr>
                          <m:mr>
                            <m:e>
                              <m:r>
                                <a:rPr lang="en-US" b="0" i="1" smtClean="0">
                                  <a:latin typeface="Cambria Math" panose="02040503050406030204" pitchFamily="18" charset="0"/>
                                </a:rPr>
                                <m:t>8</m:t>
                              </m:r>
                            </m:e>
                          </m:mr>
                          <m:mr>
                            <m:e>
                              <m:r>
                                <a:rPr lang="en-US" b="0" i="1" smtClean="0">
                                  <a:latin typeface="Cambria Math" panose="02040503050406030204" pitchFamily="18" charset="0"/>
                                </a:rPr>
                                <m:t>1</m:t>
                              </m:r>
                            </m:e>
                          </m:mr>
                        </m:m>
                      </m:e>
                    </m:d>
                  </m:oMath>
                </a14:m>
                <a:endParaRPr lang="en-US" dirty="0"/>
              </a:p>
              <a:p>
                <a:pPr algn="just"/>
                <a:r>
                  <a:rPr lang="en-US" dirty="0"/>
                  <a:t>Final Coordinates after translations are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(5, 8)</m:t>
                    </m:r>
                  </m:oMath>
                </a14:m>
                <a:r>
                  <a:rPr lang="en-US" dirty="0"/>
                  <a:t>.</a:t>
                </a:r>
              </a:p>
              <a:p>
                <a:pPr algn="just"/>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6849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Multiple Rotations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Two successive Rotations are performed as: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𝑹</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r>
                      <a:rPr lang="en-US" b="1" i="1">
                        <a:latin typeface="Cambria Math" panose="02040503050406030204" pitchFamily="18" charset="0"/>
                      </a:rPr>
                      <m:t>𝑹</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𝑹</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𝑹</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e>
                              <m:func>
                                <m:funcPr>
                                  <m:ctrlPr>
                                    <a:rPr lang="en-US" b="1" i="1">
                                      <a:latin typeface="Cambria Math" panose="02040503050406030204" pitchFamily="18" charset="0"/>
                                    </a:rPr>
                                  </m:ctrlPr>
                                </m:funcPr>
                                <m:fName>
                                  <m:r>
                                    <a:rPr lang="en-US" b="1" i="1">
                                      <a:latin typeface="Cambria Math" panose="02040503050406030204" pitchFamily="18" charset="0"/>
                                    </a:rPr>
                                    <m:t>−</m:t>
                                  </m:r>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func>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func>
                                  <m:r>
                                    <a:rPr lang="en-US" b="1" i="1">
                                      <a:latin typeface="Cambria Math" panose="02040503050406030204" pitchFamily="18" charset="0"/>
                                    </a:rPr>
                                    <m:t>−</m:t>
                                  </m:r>
                                </m:e>
                              </m:func>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e>
                                  </m:func>
                                  <m:r>
                                    <a:rPr lang="en-US" b="1" i="1">
                                      <a:latin typeface="Cambria Math" panose="02040503050406030204" pitchFamily="18" charset="0"/>
                                    </a:rPr>
                                    <m:t>+</m:t>
                                  </m:r>
                                </m:e>
                              </m:func>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𝟏</m:t>
                                              </m:r>
                                            </m:sub>
                                          </m:sSub>
                                        </m:e>
                                      </m:func>
                                    </m:e>
                                  </m:func>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func>
                                <m:funcPr>
                                  <m:ctrlPr>
                                    <a:rPr lang="en-US" b="1" i="1">
                                      <a:latin typeface="Cambria Math" panose="02040503050406030204" pitchFamily="18" charset="0"/>
                                    </a:rPr>
                                  </m:ctrlPr>
                                </m:funcPr>
                                <m:fName>
                                  <m:r>
                                    <a:rPr lang="en-US" b="1" i="1">
                                      <a:latin typeface="Cambria Math" panose="02040503050406030204" pitchFamily="18" charset="0"/>
                                    </a:rPr>
                                    <m:t>−</m:t>
                                  </m:r>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Tree>
    <p:extLst>
      <p:ext uri="{BB962C8B-B14F-4D97-AF65-F5344CB8AC3E}">
        <p14:creationId xmlns:p14="http://schemas.microsoft.com/office/powerpoint/2010/main" val="416359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a:t>
            </a:r>
          </a:p>
        </p:txBody>
      </p:sp>
      <p:sp>
        <p:nvSpPr>
          <p:cNvPr id="3" name="Content Placeholder 2"/>
          <p:cNvSpPr>
            <a:spLocks noGrp="1"/>
          </p:cNvSpPr>
          <p:nvPr>
            <p:ph type="body" idx="4294967295"/>
          </p:nvPr>
        </p:nvSpPr>
        <p:spPr>
          <a:xfrm>
            <a:off x="152400" y="1066800"/>
            <a:ext cx="8991600" cy="3340100"/>
          </a:xfrm>
        </p:spPr>
        <p:txBody>
          <a:bodyPr>
            <a:normAutofit/>
          </a:bodyPr>
          <a:lstStyle/>
          <a:p>
            <a:pPr algn="just"/>
            <a:endParaRPr lang="en-US" dirty="0"/>
          </a:p>
          <a:p>
            <a:pPr algn="just"/>
            <a:endParaRPr lang="en-US" dirty="0"/>
          </a:p>
          <a:p>
            <a:pPr algn="just"/>
            <a:r>
              <a:rPr lang="en-US" dirty="0"/>
              <a:t>Changing Position, shape, size, or orientation of an object is known as transformation.</a:t>
            </a:r>
          </a:p>
          <a:p>
            <a:pPr marL="0" indent="0">
              <a:buNone/>
            </a:pPr>
            <a:endParaRPr lang="en-US" b="1" dirty="0"/>
          </a:p>
        </p:txBody>
      </p:sp>
      <p:sp>
        <p:nvSpPr>
          <p:cNvPr id="6" name="Oval 5"/>
          <p:cNvSpPr/>
          <p:nvPr/>
        </p:nvSpPr>
        <p:spPr>
          <a:xfrm>
            <a:off x="914400" y="3124200"/>
            <a:ext cx="7620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6300" y="3137650"/>
            <a:ext cx="838200" cy="76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1295400" y="4128250"/>
            <a:ext cx="0" cy="83820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67000" y="3137650"/>
            <a:ext cx="12192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3200400" y="4163506"/>
            <a:ext cx="0" cy="83820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2514600" y="5347446"/>
            <a:ext cx="1371600" cy="685800"/>
          </a:xfrm>
          <a:prstGeom prst="parallelogram">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953000" y="3061450"/>
            <a:ext cx="762000" cy="762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5334000" y="4204450"/>
            <a:ext cx="0" cy="83820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a:spLocks noChangeAspect="1"/>
          </p:cNvSpPr>
          <p:nvPr/>
        </p:nvSpPr>
        <p:spPr>
          <a:xfrm>
            <a:off x="4733925" y="5347446"/>
            <a:ext cx="1285875" cy="1285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7010400" y="2985250"/>
            <a:ext cx="1371600" cy="1066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7620000" y="4253354"/>
            <a:ext cx="0" cy="838200"/>
          </a:xfrm>
          <a:prstGeom prst="straightConnector1">
            <a:avLst/>
          </a:prstGeom>
          <a:ln w="95250">
            <a:tailEnd type="triangle"/>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rot="5400000">
            <a:off x="6934200" y="5347450"/>
            <a:ext cx="1371600" cy="1066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45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3.33333E-6 -2.96296E-6 L 3.33333E-6 0.3 " pathEditMode="relative" rAng="0" ptsTypes="AA">
                                      <p:cBhvr>
                                        <p:cTn id="21" dur="2000" fill="hold"/>
                                        <p:tgtEl>
                                          <p:spTgt spid="7"/>
                                        </p:tgtEl>
                                        <p:attrNameLst>
                                          <p:attrName>ppt_x</p:attrName>
                                          <p:attrName>ppt_y</p:attrName>
                                        </p:attrNameLst>
                                      </p:cBhvr>
                                      <p:rCtr x="0" y="15000"/>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7" grpId="1" animBg="1"/>
      <p:bldP spid="11" grpId="0" animBg="1"/>
      <p:bldP spid="13" grpId="0" animBg="1"/>
      <p:bldP spid="14" grpId="0" animBg="1"/>
      <p:bldP spid="16" grpId="0" animBg="1"/>
      <p:bldP spid="17"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func>
                                <m:funcPr>
                                  <m:ctrlPr>
                                    <a:rPr lang="en-US" b="1" i="1">
                                      <a:latin typeface="Cambria Math" panose="02040503050406030204" pitchFamily="18" charset="0"/>
                                    </a:rPr>
                                  </m:ctrlPr>
                                </m:funcPr>
                                <m:fName>
                                  <m:r>
                                    <a:rPr lang="en-US" b="1" i="1">
                                      <a:latin typeface="Cambria Math" panose="02040503050406030204" pitchFamily="18" charset="0"/>
                                    </a:rPr>
                                    <m:t>−</m:t>
                                  </m:r>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𝑹</m:t>
                    </m:r>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𝜽</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𝟐</m:t>
                        </m:r>
                      </m:sub>
                    </m:sSub>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r>
                  <a:rPr lang="en-US" dirty="0"/>
                  <a:t>Here</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oMath>
                </a14:m>
                <a:r>
                  <a:rPr lang="en-US" b="1" dirty="0"/>
                  <a:t> </a:t>
                </a:r>
                <a:r>
                  <a:rPr lang="en-US" dirty="0"/>
                  <a:t>and </a:t>
                </a:r>
                <a14:m>
                  <m:oMath xmlns:m="http://schemas.openxmlformats.org/officeDocument/2006/math">
                    <m:r>
                      <a:rPr lang="en-US" b="1" i="1">
                        <a:latin typeface="Cambria Math" panose="02040503050406030204" pitchFamily="18" charset="0"/>
                      </a:rPr>
                      <m:t>𝑷</m:t>
                    </m:r>
                  </m:oMath>
                </a14:m>
                <a:r>
                  <a:rPr lang="en-US" b="1" dirty="0"/>
                  <a:t> </a:t>
                </a:r>
                <a:r>
                  <a:rPr lang="en-US" dirty="0"/>
                  <a:t>are column vector of final and initial point coordinate respectively.</a:t>
                </a:r>
              </a:p>
              <a:p>
                <a:pPr lvl="0" algn="just"/>
                <a:r>
                  <a:rPr lang="en-US" dirty="0"/>
                  <a:t>This concept can be extended for any number of successive rotations.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r="-1669"/>
                </a:stretch>
              </a:blipFill>
            </p:spPr>
            <p:txBody>
              <a:bodyPr/>
              <a:lstStyle/>
              <a:p>
                <a:r>
                  <a:rPr lang="en-IN">
                    <a:noFill/>
                  </a:rPr>
                  <a:t> </a:t>
                </a:r>
              </a:p>
            </p:txBody>
          </p:sp>
        </mc:Fallback>
      </mc:AlternateContent>
    </p:spTree>
    <p:extLst>
      <p:ext uri="{BB962C8B-B14F-4D97-AF65-F5344CB8AC3E}">
        <p14:creationId xmlns:p14="http://schemas.microsoft.com/office/powerpoint/2010/main" val="305813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Multiple Rotations Example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r>
                  <a:rPr lang="en-US" b="1" dirty="0"/>
                  <a:t>Example:</a:t>
                </a:r>
                <a:r>
                  <a:rPr lang="en-US" dirty="0"/>
                  <a:t> Obtain the final coordinates after two rotations on point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(6,9)</m:t>
                    </m:r>
                  </m:oMath>
                </a14:m>
                <a:r>
                  <a:rPr lang="en-US" dirty="0"/>
                  <a:t> with rotation angles are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30</m:t>
                        </m:r>
                      </m:e>
                      <m:sup>
                        <m:r>
                          <a:rPr lang="en-US" b="0" i="1" dirty="0" smtClean="0">
                            <a:latin typeface="Cambria Math" panose="02040503050406030204" pitchFamily="18" charset="0"/>
                          </a:rPr>
                          <m:t>𝑜</m:t>
                        </m:r>
                      </m:sup>
                    </m:sSup>
                    <m:r>
                      <a:rPr lang="en-US" i="1" dirty="0" smtClean="0">
                        <a:latin typeface="Cambria Math" panose="02040503050406030204" pitchFamily="18" charset="0"/>
                      </a:rPr>
                      <m:t> </m:t>
                    </m:r>
                  </m:oMath>
                </a14:m>
                <a:r>
                  <a:rPr lang="en-US" dirty="0"/>
                  <a:t>and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60</m:t>
                        </m:r>
                      </m:e>
                      <m:sup>
                        <m:r>
                          <a:rPr lang="en-US" b="0" i="1" dirty="0" smtClean="0">
                            <a:latin typeface="Cambria Math" panose="02040503050406030204" pitchFamily="18" charset="0"/>
                          </a:rPr>
                          <m:t>𝑜</m:t>
                        </m:r>
                      </m:sup>
                    </m:sSup>
                    <m:r>
                      <a:rPr lang="en-US" i="1" dirty="0" smtClean="0">
                        <a:latin typeface="Cambria Math" panose="02040503050406030204" pitchFamily="18" charset="0"/>
                      </a:rPr>
                      <m:t> </m:t>
                    </m:r>
                  </m:oMath>
                </a14:m>
                <a:r>
                  <a:rPr lang="en-US" dirty="0"/>
                  <a:t>respectively.</a:t>
                </a:r>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𝑅</m:t>
                    </m:r>
                    <m:sSub>
                      <m:sSubPr>
                        <m:ctrlPr>
                          <a:rPr lang="en-US" i="1">
                            <a:latin typeface="Cambria Math" panose="02040503050406030204" pitchFamily="18" charset="0"/>
                          </a:rPr>
                        </m:ctrlPr>
                      </m:sSubPr>
                      <m:e>
                        <m:r>
                          <a:rPr lang="en-US" b="0" i="1">
                            <a:latin typeface="Cambria Math" panose="02040503050406030204" pitchFamily="18" charset="0"/>
                          </a:rPr>
                          <m:t>(</m:t>
                        </m:r>
                        <m:r>
                          <a:rPr lang="en-US" b="0" i="1">
                            <a:latin typeface="Cambria Math" panose="02040503050406030204" pitchFamily="18" charset="0"/>
                          </a:rPr>
                          <m:t>𝜃</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2</m:t>
                        </m:r>
                      </m:sub>
                    </m:sSub>
                    <m:r>
                      <a:rPr lang="en-US" b="0" i="1">
                        <a:latin typeface="Cambria Math" panose="02040503050406030204" pitchFamily="18" charset="0"/>
                      </a:rPr>
                      <m:t>)∙</m:t>
                    </m:r>
                    <m:r>
                      <a:rPr lang="en-US" b="0"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unc>
                                <m:funcPr>
                                  <m:ctrlPr>
                                    <a:rPr lang="en-US" i="1">
                                      <a:latin typeface="Cambria Math" panose="02040503050406030204" pitchFamily="18" charset="0"/>
                                    </a:rPr>
                                  </m:ctrlPr>
                                </m:funcPr>
                                <m:fName>
                                  <m:r>
                                    <a:rPr lang="en-US" b="0" i="1">
                                      <a:latin typeface="Cambria Math" panose="02040503050406030204" pitchFamily="18" charset="0"/>
                                    </a:rPr>
                                    <m:t>𝑐𝑜𝑠</m:t>
                                  </m:r>
                                </m:fName>
                                <m:e>
                                  <m:sSub>
                                    <m:sSubPr>
                                      <m:ctrlPr>
                                        <a:rPr lang="en-US" i="1">
                                          <a:latin typeface="Cambria Math" panose="02040503050406030204" pitchFamily="18" charset="0"/>
                                        </a:rPr>
                                      </m:ctrlPr>
                                    </m:sSubPr>
                                    <m:e>
                                      <m:r>
                                        <a:rPr lang="en-US" b="0" i="1">
                                          <a:latin typeface="Cambria Math" panose="02040503050406030204" pitchFamily="18" charset="0"/>
                                        </a:rPr>
                                        <m:t>(</m:t>
                                      </m:r>
                                      <m:r>
                                        <a:rPr lang="en-US" b="0" i="1">
                                          <a:latin typeface="Cambria Math" panose="02040503050406030204" pitchFamily="18" charset="0"/>
                                        </a:rPr>
                                        <m:t>𝜃</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2</m:t>
                                      </m:r>
                                    </m:sub>
                                  </m:sSub>
                                  <m:r>
                                    <a:rPr lang="en-US" b="0" i="1">
                                      <a:latin typeface="Cambria Math" panose="02040503050406030204" pitchFamily="18" charset="0"/>
                                    </a:rPr>
                                    <m:t>)</m:t>
                                  </m:r>
                                </m:e>
                              </m:func>
                            </m:e>
                            <m:e>
                              <m:func>
                                <m:funcPr>
                                  <m:ctrlPr>
                                    <a:rPr lang="en-US" i="1">
                                      <a:latin typeface="Cambria Math" panose="02040503050406030204" pitchFamily="18" charset="0"/>
                                    </a:rPr>
                                  </m:ctrlPr>
                                </m:funcPr>
                                <m:fName>
                                  <m:r>
                                    <a:rPr lang="en-US" b="0" i="1">
                                      <a:latin typeface="Cambria Math" panose="02040503050406030204" pitchFamily="18" charset="0"/>
                                    </a:rPr>
                                    <m:t>−</m:t>
                                  </m:r>
                                  <m:r>
                                    <a:rPr lang="en-US" b="0" i="1">
                                      <a:latin typeface="Cambria Math" panose="02040503050406030204" pitchFamily="18" charset="0"/>
                                    </a:rPr>
                                    <m:t>𝑠𝑖𝑛</m:t>
                                  </m:r>
                                </m:fName>
                                <m:e>
                                  <m:sSub>
                                    <m:sSubPr>
                                      <m:ctrlPr>
                                        <a:rPr lang="en-US" i="1">
                                          <a:latin typeface="Cambria Math" panose="02040503050406030204" pitchFamily="18" charset="0"/>
                                        </a:rPr>
                                      </m:ctrlPr>
                                    </m:sSubPr>
                                    <m:e>
                                      <m:r>
                                        <a:rPr lang="en-US" b="0" i="1">
                                          <a:latin typeface="Cambria Math" panose="02040503050406030204" pitchFamily="18" charset="0"/>
                                        </a:rPr>
                                        <m:t>(</m:t>
                                      </m:r>
                                      <m:r>
                                        <a:rPr lang="en-US" b="0" i="1">
                                          <a:latin typeface="Cambria Math" panose="02040503050406030204" pitchFamily="18" charset="0"/>
                                        </a:rPr>
                                        <m:t>𝜃</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2</m:t>
                                      </m:r>
                                    </m:sub>
                                  </m:sSub>
                                  <m:r>
                                    <a:rPr lang="en-US" b="0" i="1">
                                      <a:latin typeface="Cambria Math" panose="02040503050406030204" pitchFamily="18" charset="0"/>
                                    </a:rPr>
                                    <m:t>)</m:t>
                                  </m:r>
                                </m:e>
                              </m:func>
                            </m:e>
                            <m:e>
                              <m:r>
                                <a:rPr lang="en-US" b="0" i="1">
                                  <a:latin typeface="Cambria Math" panose="02040503050406030204" pitchFamily="18" charset="0"/>
                                </a:rPr>
                                <m:t>0</m:t>
                              </m:r>
                            </m:e>
                          </m:mr>
                          <m:mr>
                            <m:e>
                              <m:func>
                                <m:funcPr>
                                  <m:ctrlPr>
                                    <a:rPr lang="en-US" i="1">
                                      <a:latin typeface="Cambria Math" panose="02040503050406030204" pitchFamily="18" charset="0"/>
                                    </a:rPr>
                                  </m:ctrlPr>
                                </m:funcPr>
                                <m:fName>
                                  <m:r>
                                    <a:rPr lang="en-US" b="0" i="1">
                                      <a:latin typeface="Cambria Math" panose="02040503050406030204" pitchFamily="18" charset="0"/>
                                    </a:rPr>
                                    <m:t>𝑠𝑖𝑛</m:t>
                                  </m:r>
                                </m:fName>
                                <m:e>
                                  <m:sSub>
                                    <m:sSubPr>
                                      <m:ctrlPr>
                                        <a:rPr lang="en-US" i="1">
                                          <a:latin typeface="Cambria Math" panose="02040503050406030204" pitchFamily="18" charset="0"/>
                                        </a:rPr>
                                      </m:ctrlPr>
                                    </m:sSubPr>
                                    <m:e>
                                      <m:r>
                                        <a:rPr lang="en-US" b="0" i="1">
                                          <a:latin typeface="Cambria Math" panose="02040503050406030204" pitchFamily="18" charset="0"/>
                                        </a:rPr>
                                        <m:t>(</m:t>
                                      </m:r>
                                      <m:r>
                                        <a:rPr lang="en-US" b="0" i="1">
                                          <a:latin typeface="Cambria Math" panose="02040503050406030204" pitchFamily="18" charset="0"/>
                                        </a:rPr>
                                        <m:t>𝜃</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2</m:t>
                                      </m:r>
                                    </m:sub>
                                  </m:sSub>
                                  <m:r>
                                    <a:rPr lang="en-US" b="0" i="1">
                                      <a:latin typeface="Cambria Math" panose="02040503050406030204" pitchFamily="18" charset="0"/>
                                    </a:rPr>
                                    <m:t>)</m:t>
                                  </m:r>
                                </m:e>
                              </m:func>
                            </m:e>
                            <m:e>
                              <m:func>
                                <m:funcPr>
                                  <m:ctrlPr>
                                    <a:rPr lang="en-US" i="1">
                                      <a:latin typeface="Cambria Math" panose="02040503050406030204" pitchFamily="18" charset="0"/>
                                    </a:rPr>
                                  </m:ctrlPr>
                                </m:funcPr>
                                <m:fName>
                                  <m:r>
                                    <a:rPr lang="en-US" b="0" i="1">
                                      <a:latin typeface="Cambria Math" panose="02040503050406030204" pitchFamily="18" charset="0"/>
                                    </a:rPr>
                                    <m:t>𝑐𝑜𝑠</m:t>
                                  </m:r>
                                </m:fName>
                                <m:e>
                                  <m:sSub>
                                    <m:sSubPr>
                                      <m:ctrlPr>
                                        <a:rPr lang="en-US" i="1">
                                          <a:latin typeface="Cambria Math" panose="02040503050406030204" pitchFamily="18" charset="0"/>
                                        </a:rPr>
                                      </m:ctrlPr>
                                    </m:sSubPr>
                                    <m:e>
                                      <m:r>
                                        <a:rPr lang="en-US" b="0" i="1">
                                          <a:latin typeface="Cambria Math" panose="02040503050406030204" pitchFamily="18" charset="0"/>
                                        </a:rPr>
                                        <m:t>(</m:t>
                                      </m:r>
                                      <m:r>
                                        <a:rPr lang="en-US" b="0" i="1">
                                          <a:latin typeface="Cambria Math" panose="02040503050406030204" pitchFamily="18" charset="0"/>
                                        </a:rPr>
                                        <m:t>𝜃</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𝜃</m:t>
                                      </m:r>
                                    </m:e>
                                    <m:sub>
                                      <m:r>
                                        <a:rPr lang="en-US" b="0" i="1">
                                          <a:latin typeface="Cambria Math" panose="02040503050406030204" pitchFamily="18" charset="0"/>
                                        </a:rPr>
                                        <m:t>2</m:t>
                                      </m:r>
                                    </m:sub>
                                  </m:sSub>
                                  <m:r>
                                    <a:rPr lang="en-US" b="0" i="1">
                                      <a:latin typeface="Cambria Math" panose="02040503050406030204" pitchFamily="18" charset="0"/>
                                    </a:rPr>
                                    <m:t>)</m:t>
                                  </m:r>
                                </m:e>
                              </m:func>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r>
                      <a:rPr lang="en-US" b="0" i="1">
                        <a:latin typeface="Cambria Math" panose="02040503050406030204" pitchFamily="18" charset="0"/>
                      </a:rPr>
                      <m:t>𝑃</m:t>
                    </m:r>
                  </m:oMath>
                </a14:m>
                <a:endParaRPr lang="en-US" i="1" dirty="0">
                  <a:latin typeface="Cambria Math" panose="02040503050406030204" pitchFamily="18" charset="0"/>
                </a:endParaRPr>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unc>
                                <m:funcPr>
                                  <m:ctrlPr>
                                    <a:rPr lang="en-US" i="1">
                                      <a:latin typeface="Cambria Math" panose="02040503050406030204" pitchFamily="18" charset="0"/>
                                    </a:rPr>
                                  </m:ctrlPr>
                                </m:funcPr>
                                <m:fName>
                                  <m:r>
                                    <a:rPr lang="en-US" b="0" i="1">
                                      <a:latin typeface="Cambria Math" panose="02040503050406030204" pitchFamily="18" charset="0"/>
                                    </a:rPr>
                                    <m:t>𝑐𝑜𝑠</m:t>
                                  </m:r>
                                </m:fName>
                                <m:e>
                                  <m:r>
                                    <a:rPr lang="en-US" b="0" i="1" smtClean="0">
                                      <a:latin typeface="Cambria Math" panose="02040503050406030204" pitchFamily="18" charset="0"/>
                                    </a:rPr>
                                    <m:t>(30+60)</m:t>
                                  </m:r>
                                </m:e>
                              </m:func>
                            </m:e>
                            <m:e>
                              <m:func>
                                <m:funcPr>
                                  <m:ctrlPr>
                                    <a:rPr lang="en-US" i="1">
                                      <a:latin typeface="Cambria Math" panose="02040503050406030204" pitchFamily="18" charset="0"/>
                                    </a:rPr>
                                  </m:ctrlPr>
                                </m:funcPr>
                                <m:fName>
                                  <m:r>
                                    <a:rPr lang="en-US" b="0" i="1">
                                      <a:latin typeface="Cambria Math" panose="02040503050406030204" pitchFamily="18" charset="0"/>
                                    </a:rPr>
                                    <m:t>−</m:t>
                                  </m:r>
                                  <m:r>
                                    <a:rPr lang="en-US" b="0" i="1">
                                      <a:latin typeface="Cambria Math" panose="02040503050406030204" pitchFamily="18" charset="0"/>
                                    </a:rPr>
                                    <m:t>𝑠𝑖𝑛</m:t>
                                  </m:r>
                                </m:fName>
                                <m:e>
                                  <m:r>
                                    <a:rPr lang="en-US" b="0" i="1">
                                      <a:latin typeface="Cambria Math" panose="02040503050406030204" pitchFamily="18" charset="0"/>
                                    </a:rPr>
                                    <m:t>(30+60)</m:t>
                                  </m:r>
                                </m:e>
                              </m:func>
                            </m:e>
                            <m:e>
                              <m:r>
                                <a:rPr lang="en-US" b="0" i="1">
                                  <a:latin typeface="Cambria Math" panose="02040503050406030204" pitchFamily="18" charset="0"/>
                                </a:rPr>
                                <m:t>0</m:t>
                              </m:r>
                            </m:e>
                          </m:mr>
                          <m:mr>
                            <m:e>
                              <m:func>
                                <m:funcPr>
                                  <m:ctrlPr>
                                    <a:rPr lang="en-US" i="1">
                                      <a:latin typeface="Cambria Math" panose="02040503050406030204" pitchFamily="18" charset="0"/>
                                    </a:rPr>
                                  </m:ctrlPr>
                                </m:funcPr>
                                <m:fName>
                                  <m:r>
                                    <a:rPr lang="en-US" b="0" i="1">
                                      <a:latin typeface="Cambria Math" panose="02040503050406030204" pitchFamily="18" charset="0"/>
                                    </a:rPr>
                                    <m:t>𝑠𝑖𝑛</m:t>
                                  </m:r>
                                </m:fName>
                                <m:e>
                                  <m:r>
                                    <a:rPr lang="en-US" b="0" i="1">
                                      <a:latin typeface="Cambria Math" panose="02040503050406030204" pitchFamily="18" charset="0"/>
                                    </a:rPr>
                                    <m:t>(30+60)</m:t>
                                  </m:r>
                                </m:e>
                              </m:func>
                            </m:e>
                            <m:e>
                              <m:func>
                                <m:funcPr>
                                  <m:ctrlPr>
                                    <a:rPr lang="en-US" i="1">
                                      <a:latin typeface="Cambria Math" panose="02040503050406030204" pitchFamily="18" charset="0"/>
                                    </a:rPr>
                                  </m:ctrlPr>
                                </m:funcPr>
                                <m:fName>
                                  <m:r>
                                    <a:rPr lang="en-US" b="0" i="1">
                                      <a:latin typeface="Cambria Math" panose="02040503050406030204" pitchFamily="18" charset="0"/>
                                    </a:rPr>
                                    <m:t>𝑐𝑜𝑠</m:t>
                                  </m:r>
                                </m:fName>
                                <m:e>
                                  <m:r>
                                    <a:rPr lang="en-US" b="0" i="1">
                                      <a:latin typeface="Cambria Math" panose="02040503050406030204" pitchFamily="18" charset="0"/>
                                    </a:rPr>
                                    <m:t>(30+60)</m:t>
                                  </m:r>
                                </m:e>
                              </m:func>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r>
                      <a:rPr lang="en-US" b="0"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6</m:t>
                              </m:r>
                            </m:e>
                          </m:mr>
                          <m:mr>
                            <m:e>
                              <m:r>
                                <a:rPr lang="en-US" b="0" i="1" smtClean="0">
                                  <a:latin typeface="Cambria Math" panose="02040503050406030204" pitchFamily="18" charset="0"/>
                                </a:rPr>
                                <m:t>9</m:t>
                              </m:r>
                            </m:e>
                          </m:mr>
                          <m:mr>
                            <m:e>
                              <m:r>
                                <a:rPr lang="en-US" b="0"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9</m:t>
                              </m:r>
                            </m:e>
                          </m:mr>
                          <m:mr>
                            <m:e>
                              <m:r>
                                <a:rPr lang="en-US" b="0" i="1" smtClean="0">
                                  <a:latin typeface="Cambria Math" panose="02040503050406030204" pitchFamily="18" charset="0"/>
                                </a:rPr>
                                <m:t>6</m:t>
                              </m:r>
                            </m:e>
                          </m:mr>
                          <m:mr>
                            <m:e>
                              <m:r>
                                <a:rPr lang="en-US" b="0" i="1" smtClean="0">
                                  <a:latin typeface="Cambria Math" panose="02040503050406030204" pitchFamily="18" charset="0"/>
                                </a:rPr>
                                <m:t>1</m:t>
                              </m:r>
                            </m:e>
                          </m:mr>
                        </m:m>
                      </m:e>
                    </m:d>
                  </m:oMath>
                </a14:m>
                <a:endParaRPr lang="en-US" dirty="0"/>
              </a:p>
              <a:p>
                <a:pPr algn="just"/>
                <a:r>
                  <a:rPr lang="en-US" dirty="0"/>
                  <a:t>Final Coordinates after rotations are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(−9, 6)</m:t>
                    </m:r>
                  </m:oMath>
                </a14:m>
                <a:r>
                  <a:rPr lang="en-US" dirty="0"/>
                  <a:t>.</a:t>
                </a:r>
              </a:p>
              <a:p>
                <a:pPr algn="just"/>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146825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Multiple Scaling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Two successive scaling are performed as: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𝑺</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𝟏</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𝟐</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𝟐</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𝟏</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𝟏</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𝟐</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𝟐</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Tree>
    <p:extLst>
      <p:ext uri="{BB962C8B-B14F-4D97-AF65-F5344CB8AC3E}">
        <p14:creationId xmlns:p14="http://schemas.microsoft.com/office/powerpoint/2010/main" val="259711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𝟐</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𝟐</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𝒔</m:t>
                            </m:r>
                          </m:e>
                          <m:sub>
                            <m:r>
                              <a:rPr lang="en-US" b="1" i="1">
                                <a:latin typeface="Cambria Math" panose="02040503050406030204" pitchFamily="18" charset="0"/>
                              </a:rPr>
                              <m:t>𝒚</m:t>
                            </m:r>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r>
                  <a:rPr lang="en-US" dirty="0"/>
                  <a:t>Here</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oMath>
                </a14:m>
                <a:r>
                  <a:rPr lang="en-US" b="1" dirty="0"/>
                  <a:t> </a:t>
                </a:r>
                <a:r>
                  <a:rPr lang="en-US" dirty="0"/>
                  <a:t>and </a:t>
                </a:r>
                <a14:m>
                  <m:oMath xmlns:m="http://schemas.openxmlformats.org/officeDocument/2006/math">
                    <m:r>
                      <a:rPr lang="en-US" b="1" i="1">
                        <a:latin typeface="Cambria Math" panose="02040503050406030204" pitchFamily="18" charset="0"/>
                      </a:rPr>
                      <m:t>𝑷</m:t>
                    </m:r>
                  </m:oMath>
                </a14:m>
                <a:r>
                  <a:rPr lang="en-US" b="1" dirty="0"/>
                  <a:t> </a:t>
                </a:r>
                <a:r>
                  <a:rPr lang="en-US" dirty="0"/>
                  <a:t>are column vector of final and initial point coordinate respectively.</a:t>
                </a:r>
              </a:p>
              <a:p>
                <a:pPr algn="just"/>
                <a:r>
                  <a:rPr lang="en-US" dirty="0"/>
                  <a:t>This concept can be extended for any number of successive scaling.</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r="-1669"/>
                </a:stretch>
              </a:blipFill>
            </p:spPr>
            <p:txBody>
              <a:bodyPr/>
              <a:lstStyle/>
              <a:p>
                <a:r>
                  <a:rPr lang="en-IN">
                    <a:noFill/>
                  </a:rPr>
                  <a:t> </a:t>
                </a:r>
              </a:p>
            </p:txBody>
          </p:sp>
        </mc:Fallback>
      </mc:AlternateContent>
    </p:spTree>
    <p:extLst>
      <p:ext uri="{BB962C8B-B14F-4D97-AF65-F5344CB8AC3E}">
        <p14:creationId xmlns:p14="http://schemas.microsoft.com/office/powerpoint/2010/main" val="15697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Multiple Scaling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r>
                  <a:rPr lang="en-US" b="1" dirty="0"/>
                  <a:t>Example:</a:t>
                </a:r>
                <a:r>
                  <a:rPr lang="en-US" dirty="0"/>
                  <a:t> Obtain the final coordinates after two scaling on line </a:t>
                </a:r>
                <a14:m>
                  <m:oMath xmlns:m="http://schemas.openxmlformats.org/officeDocument/2006/math">
                    <m:r>
                      <a:rPr lang="en-US" i="1" dirty="0" smtClean="0">
                        <a:latin typeface="Cambria Math" panose="02040503050406030204" pitchFamily="18" charset="0"/>
                      </a:rPr>
                      <m:t>𝑝𝑞</m:t>
                    </m:r>
                  </m:oMath>
                </a14:m>
                <a:r>
                  <a:rPr lang="en-US" dirty="0"/>
                  <a:t> </a:t>
                </a:r>
                <a14:m>
                  <m:oMath xmlns:m="http://schemas.openxmlformats.org/officeDocument/2006/math">
                    <m:r>
                      <a:rPr lang="en-US" b="0" i="0" dirty="0" smtClean="0">
                        <a:latin typeface="Cambria Math" panose="02040503050406030204" pitchFamily="18" charset="0"/>
                      </a:rPr>
                      <m:t>[</m:t>
                    </m:r>
                    <m:r>
                      <a:rPr lang="en-US" i="1" dirty="0" smtClean="0">
                        <a:latin typeface="Cambria Math" panose="02040503050406030204" pitchFamily="18" charset="0"/>
                      </a:rPr>
                      <m:t>𝑝</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2</m:t>
                        </m:r>
                        <m:r>
                          <a:rPr lang="en-US" i="1" dirty="0" smtClean="0">
                            <a:latin typeface="Cambria Math" panose="02040503050406030204" pitchFamily="18" charset="0"/>
                          </a:rPr>
                          <m:t>,</m:t>
                        </m:r>
                        <m:r>
                          <a:rPr lang="en-US" b="0" i="1" dirty="0" smtClean="0">
                            <a:latin typeface="Cambria Math" panose="02040503050406030204" pitchFamily="18" charset="0"/>
                          </a:rPr>
                          <m:t>2</m:t>
                        </m:r>
                      </m:e>
                    </m:d>
                    <m:r>
                      <a:rPr lang="en-US" b="0" i="1" dirty="0" smtClean="0">
                        <a:latin typeface="Cambria Math" panose="02040503050406030204" pitchFamily="18" charset="0"/>
                      </a:rPr>
                      <m:t>,  </m:t>
                    </m:r>
                    <m:r>
                      <a:rPr lang="en-US" b="0" i="1" dirty="0" smtClean="0">
                        <a:latin typeface="Cambria Math" panose="02040503050406030204" pitchFamily="18" charset="0"/>
                      </a:rPr>
                      <m:t>𝑞</m:t>
                    </m:r>
                    <m:r>
                      <a:rPr lang="en-US" b="0" i="1" dirty="0" smtClean="0">
                        <a:latin typeface="Cambria Math" panose="02040503050406030204" pitchFamily="18" charset="0"/>
                      </a:rPr>
                      <m:t>(8, 8)]</m:t>
                    </m:r>
                  </m:oMath>
                </a14:m>
                <a:r>
                  <a:rPr lang="en-US" dirty="0"/>
                  <a:t> with scaling factors are </a:t>
                </a:r>
                <a14:m>
                  <m:oMath xmlns:m="http://schemas.openxmlformats.org/officeDocument/2006/math">
                    <m:d>
                      <m:dPr>
                        <m:ctrlPr>
                          <a:rPr lang="en-US" b="0" i="1" dirty="0" smtClean="0">
                            <a:latin typeface="Cambria Math" panose="02040503050406030204" pitchFamily="18" charset="0"/>
                          </a:rPr>
                        </m:ctrlPr>
                      </m:dPr>
                      <m:e>
                        <m:r>
                          <a:rPr lang="en-US" b="0" i="0" dirty="0" smtClean="0">
                            <a:latin typeface="Cambria Math" panose="02040503050406030204" pitchFamily="18" charset="0"/>
                          </a:rPr>
                          <m:t>2, 2</m:t>
                        </m:r>
                      </m:e>
                    </m:d>
                  </m:oMath>
                </a14:m>
                <a:r>
                  <a:rPr lang="en-US" dirty="0"/>
                  <a:t> and </a:t>
                </a:r>
                <a14:m>
                  <m:oMath xmlns:m="http://schemas.openxmlformats.org/officeDocument/2006/math">
                    <m:r>
                      <a:rPr lang="en-US" b="0" i="1" dirty="0" smtClean="0">
                        <a:latin typeface="Cambria Math" panose="02040503050406030204" pitchFamily="18" charset="0"/>
                      </a:rPr>
                      <m:t>(3, 3)</m:t>
                    </m:r>
                    <m:r>
                      <a:rPr lang="en-US" i="1" dirty="0" smtClean="0">
                        <a:latin typeface="Cambria Math" panose="02040503050406030204" pitchFamily="18" charset="0"/>
                      </a:rPr>
                      <m:t> </m:t>
                    </m:r>
                  </m:oMath>
                </a14:m>
                <a:r>
                  <a:rPr lang="en-US" dirty="0"/>
                  <a:t>respectively.</a:t>
                </a:r>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r>
                      <a:rPr lang="en-US" b="0" i="1">
                        <a:latin typeface="Cambria Math" panose="02040503050406030204" pitchFamily="18" charset="0"/>
                      </a:rPr>
                      <m:t>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𝑥</m:t>
                            </m:r>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𝑥</m:t>
                            </m:r>
                            <m:r>
                              <a:rPr lang="en-US" b="0" i="1">
                                <a:latin typeface="Cambria Math" panose="02040503050406030204" pitchFamily="18" charset="0"/>
                              </a:rPr>
                              <m:t>2</m:t>
                            </m:r>
                          </m:sub>
                        </m:sSub>
                        <m:r>
                          <a:rPr lang="en-US" b="0"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𝑦</m:t>
                                </m:r>
                                <m:r>
                                  <a:rPr lang="en-US" b="0" i="1">
                                    <a:latin typeface="Cambria Math" panose="02040503050406030204" pitchFamily="18" charset="0"/>
                                  </a:rPr>
                                  <m:t>1</m:t>
                                </m:r>
                              </m:sub>
                            </m:sSub>
                            <m:r>
                              <a:rPr lang="en-US" b="0" i="1">
                                <a:latin typeface="Cambria Math" panose="02040503050406030204" pitchFamily="18" charset="0"/>
                              </a:rPr>
                              <m:t>∙</m:t>
                            </m:r>
                            <m:r>
                              <a:rPr lang="en-US" b="0" i="1">
                                <a:latin typeface="Cambria Math" panose="02040503050406030204" pitchFamily="18" charset="0"/>
                              </a:rPr>
                              <m:t>𝑠</m:t>
                            </m:r>
                          </m:e>
                          <m:sub>
                            <m:r>
                              <a:rPr lang="en-US" b="0" i="1">
                                <a:latin typeface="Cambria Math" panose="02040503050406030204" pitchFamily="18" charset="0"/>
                              </a:rPr>
                              <m:t>𝑦</m:t>
                            </m:r>
                            <m:r>
                              <a:rPr lang="en-US" b="0" i="1">
                                <a:latin typeface="Cambria Math" panose="02040503050406030204" pitchFamily="18" charset="0"/>
                              </a:rPr>
                              <m:t>2</m:t>
                            </m:r>
                          </m:sub>
                        </m:sSub>
                      </m:e>
                    </m:d>
                    <m:r>
                      <a:rPr lang="en-US" b="0" i="1">
                        <a:latin typeface="Cambria Math" panose="02040503050406030204" pitchFamily="18" charset="0"/>
                      </a:rPr>
                      <m:t>∙</m:t>
                    </m:r>
                    <m:r>
                      <a:rPr lang="en-US" b="0"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𝑥</m:t>
                                  </m:r>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𝑥</m:t>
                                  </m:r>
                                  <m:r>
                                    <a:rPr lang="en-US" b="0" i="1">
                                      <a:latin typeface="Cambria Math" panose="02040503050406030204" pitchFamily="18" charset="0"/>
                                    </a:rPr>
                                    <m:t>2</m:t>
                                  </m:r>
                                </m:sub>
                              </m:sSub>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𝑦</m:t>
                                  </m:r>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𝑠</m:t>
                                  </m:r>
                                </m:e>
                                <m:sub>
                                  <m:r>
                                    <a:rPr lang="en-US" b="0" i="1">
                                      <a:latin typeface="Cambria Math" panose="02040503050406030204" pitchFamily="18" charset="0"/>
                                    </a:rPr>
                                    <m:t>𝑦</m:t>
                                  </m:r>
                                  <m:r>
                                    <a:rPr lang="en-US" b="0" i="1">
                                      <a:latin typeface="Cambria Math" panose="02040503050406030204" pitchFamily="18" charset="0"/>
                                    </a:rPr>
                                    <m:t>2</m:t>
                                  </m:r>
                                </m:sub>
                              </m:sSub>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r>
                      <a:rPr lang="en-US" b="0" i="1">
                        <a:latin typeface="Cambria Math" panose="02040503050406030204" pitchFamily="18" charset="0"/>
                      </a:rPr>
                      <m:t>𝑃</m:t>
                    </m:r>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2</m:t>
                              </m:r>
                              <m:r>
                                <a:rPr lang="en-US" b="0" i="1">
                                  <a:latin typeface="Cambria Math" panose="02040503050406030204" pitchFamily="18" charset="0"/>
                                </a:rPr>
                                <m:t>∙</m:t>
                              </m:r>
                              <m:r>
                                <a:rPr lang="en-US" b="0" i="1" smtClean="0">
                                  <a:latin typeface="Cambria Math" panose="02040503050406030204" pitchFamily="18" charset="0"/>
                                </a:rPr>
                                <m:t>3</m:t>
                              </m:r>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r>
                                <m:rPr>
                                  <m:brk m:alnAt="7"/>
                                </m:rPr>
                                <a:rPr lang="en-US" b="0" i="1">
                                  <a:latin typeface="Cambria Math" panose="02040503050406030204" pitchFamily="18" charset="0"/>
                                </a:rPr>
                                <m:t>2</m:t>
                              </m:r>
                              <m:r>
                                <a:rPr lang="en-US" b="0" i="1">
                                  <a:latin typeface="Cambria Math" panose="02040503050406030204" pitchFamily="18" charset="0"/>
                                </a:rPr>
                                <m:t>∙3</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a:latin typeface="Cambria Math" panose="02040503050406030204" pitchFamily="18" charset="0"/>
                      </a:rPr>
                      <m:t>∙</m:t>
                    </m:r>
                    <m:r>
                      <a:rPr lang="en-US" b="0"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𝑃</m:t>
                        </m:r>
                      </m:e>
                      <m:sup>
                        <m:r>
                          <a:rPr lang="en-US" b="0" i="1">
                            <a:latin typeface="Cambria Math" panose="02040503050406030204" pitchFamily="18" charset="0"/>
                          </a:rPr>
                          <m:t>′</m:t>
                        </m:r>
                      </m:sup>
                    </m:sSup>
                    <m:r>
                      <a:rPr lang="en-US" b="0"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6</m:t>
                              </m:r>
                            </m:e>
                            <m:e>
                              <m:r>
                                <a:rPr lang="en-US" b="0" i="1">
                                  <a:latin typeface="Cambria Math" panose="02040503050406030204" pitchFamily="18" charset="0"/>
                                </a:rPr>
                                <m:t>0</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smtClean="0">
                                  <a:latin typeface="Cambria Math" panose="02040503050406030204" pitchFamily="18" charset="0"/>
                                </a:rPr>
                                <m:t>6</m:t>
                              </m:r>
                            </m:e>
                            <m:e>
                              <m:r>
                                <a:rPr lang="en-US" b="0" i="1">
                                  <a:latin typeface="Cambria Math" panose="02040503050406030204" pitchFamily="18" charset="0"/>
                                </a:rPr>
                                <m:t>0</m:t>
                              </m:r>
                            </m:e>
                          </m:mr>
                          <m:mr>
                            <m:e>
                              <m:r>
                                <a:rPr lang="en-US" b="0" i="1">
                                  <a:latin typeface="Cambria Math" panose="02040503050406030204" pitchFamily="18" charset="0"/>
                                </a:rPr>
                                <m:t>0</m:t>
                              </m:r>
                            </m:e>
                            <m:e>
                              <m:r>
                                <a:rPr lang="en-US" b="0" i="1">
                                  <a:latin typeface="Cambria Math" panose="02040503050406030204" pitchFamily="18" charset="0"/>
                                </a:rPr>
                                <m:t>0</m:t>
                              </m:r>
                            </m:e>
                            <m:e>
                              <m:r>
                                <a:rPr lang="en-US" b="0" i="1">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8</m:t>
                              </m:r>
                            </m:e>
                          </m:mr>
                          <m:mr>
                            <m:e>
                              <m:r>
                                <a:rPr lang="en-US" b="0" i="1" smtClean="0">
                                  <a:latin typeface="Cambria Math" panose="02040503050406030204" pitchFamily="18" charset="0"/>
                                </a:rPr>
                                <m:t>2</m:t>
                              </m:r>
                            </m:e>
                            <m:e>
                              <m:r>
                                <a:rPr lang="en-US" b="0" i="1" smtClean="0">
                                  <a:latin typeface="Cambria Math" panose="02040503050406030204" pitchFamily="18" charset="0"/>
                                </a:rPr>
                                <m:t>8</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2</m:t>
                              </m:r>
                            </m:e>
                            <m:e>
                              <m:r>
                                <a:rPr lang="en-US" b="0" i="1" smtClean="0">
                                  <a:latin typeface="Cambria Math" panose="02040503050406030204" pitchFamily="18" charset="0"/>
                                </a:rPr>
                                <m:t>48</m:t>
                              </m:r>
                            </m:e>
                          </m:mr>
                          <m:mr>
                            <m:e>
                              <m:r>
                                <a:rPr lang="en-US" b="0" i="1" smtClean="0">
                                  <a:latin typeface="Cambria Math" panose="02040503050406030204" pitchFamily="18" charset="0"/>
                                </a:rPr>
                                <m:t>12</m:t>
                              </m:r>
                            </m:e>
                            <m:e>
                              <m:r>
                                <a:rPr lang="en-US" b="0" i="1" smtClean="0">
                                  <a:latin typeface="Cambria Math" panose="02040503050406030204" pitchFamily="18" charset="0"/>
                                </a:rPr>
                                <m:t>48</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a14:m>
                <a:endParaRPr lang="en-US" dirty="0"/>
              </a:p>
              <a:p>
                <a:pPr algn="just"/>
                <a:r>
                  <a:rPr lang="en-US" dirty="0"/>
                  <a:t>Final Coordinates after rotations are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m:t>
                        </m:r>
                      </m:sup>
                    </m:sSup>
                    <m:r>
                      <a:rPr lang="en-US" b="0" i="1" smtClean="0">
                        <a:latin typeface="Cambria Math" panose="02040503050406030204" pitchFamily="18" charset="0"/>
                      </a:rPr>
                      <m:t>(12, 12)</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𝑞</m:t>
                        </m:r>
                      </m:e>
                      <m:sup>
                        <m:r>
                          <a:rPr lang="en-US" b="0" i="1">
                            <a:latin typeface="Cambria Math" panose="02040503050406030204" pitchFamily="18" charset="0"/>
                          </a:rPr>
                          <m:t>,</m:t>
                        </m:r>
                      </m:sup>
                    </m:sSup>
                    <m:d>
                      <m:dPr>
                        <m:ctrlPr>
                          <a:rPr lang="en-US" b="0" i="1">
                            <a:latin typeface="Cambria Math" panose="02040503050406030204" pitchFamily="18" charset="0"/>
                          </a:rPr>
                        </m:ctrlPr>
                      </m:dPr>
                      <m:e>
                        <m:r>
                          <a:rPr lang="en-US" b="0" i="1" smtClean="0">
                            <a:latin typeface="Cambria Math" panose="02040503050406030204" pitchFamily="18" charset="0"/>
                          </a:rPr>
                          <m:t>48</m:t>
                        </m:r>
                        <m:r>
                          <a:rPr lang="en-US" b="0" i="1">
                            <a:latin typeface="Cambria Math" panose="02040503050406030204" pitchFamily="18" charset="0"/>
                          </a:rPr>
                          <m:t>, </m:t>
                        </m:r>
                        <m:r>
                          <a:rPr lang="en-US" b="0" i="1" smtClean="0">
                            <a:latin typeface="Cambria Math" panose="02040503050406030204" pitchFamily="18" charset="0"/>
                          </a:rPr>
                          <m:t>48</m:t>
                        </m:r>
                      </m:e>
                    </m:d>
                  </m:oMath>
                </a14:m>
                <a:r>
                  <a:rPr lang="en-US" dirty="0"/>
                  <a:t>.</a:t>
                </a:r>
              </a:p>
              <a:p>
                <a:pPr algn="just"/>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Tree>
    <p:extLst>
      <p:ext uri="{BB962C8B-B14F-4D97-AF65-F5344CB8AC3E}">
        <p14:creationId xmlns:p14="http://schemas.microsoft.com/office/powerpoint/2010/main" val="20446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General Pivot-Point Rotation</a:t>
            </a:r>
            <a:endParaRPr lang="en-US" dirty="0"/>
          </a:p>
        </p:txBody>
      </p:sp>
      <p:sp>
        <p:nvSpPr>
          <p:cNvPr id="3" name="Content Placeholder 2"/>
          <p:cNvSpPr>
            <a:spLocks noGrp="1"/>
          </p:cNvSpPr>
          <p:nvPr>
            <p:ph idx="4294967295"/>
          </p:nvPr>
        </p:nvSpPr>
        <p:spPr>
          <a:xfrm>
            <a:off x="0" y="990600"/>
            <a:ext cx="8763000" cy="2819400"/>
          </a:xfrm>
        </p:spPr>
        <p:txBody>
          <a:bodyPr>
            <a:normAutofit/>
          </a:bodyPr>
          <a:lstStyle/>
          <a:p>
            <a:pPr lvl="0" algn="just"/>
            <a:r>
              <a:rPr lang="en-US" dirty="0"/>
              <a:t>For rotating object about arbitrary point called pivot point we need to apply following sequence of transformation.</a:t>
            </a:r>
          </a:p>
          <a:p>
            <a:pPr marL="857250" lvl="1" indent="-457200" algn="just">
              <a:buFont typeface="+mj-lt"/>
              <a:buAutoNum type="arabicPeriod"/>
            </a:pPr>
            <a:r>
              <a:rPr lang="en-US" dirty="0"/>
              <a:t>Translate the object so that the pivot-point coincides with the coordinate origin.</a:t>
            </a:r>
          </a:p>
          <a:p>
            <a:pPr marL="857250" lvl="1" indent="-457200" algn="just">
              <a:buFont typeface="+mj-lt"/>
              <a:buAutoNum type="arabicPeriod"/>
            </a:pPr>
            <a:r>
              <a:rPr lang="en-US" dirty="0"/>
              <a:t>Rotate the object about the coordinate origin with specified angle.</a:t>
            </a:r>
          </a:p>
          <a:p>
            <a:pPr marL="857250" lvl="1" indent="-457200" algn="just">
              <a:buFont typeface="+mj-lt"/>
              <a:buAutoNum type="arabicPeriod"/>
            </a:pPr>
            <a:r>
              <a:rPr lang="en-US" dirty="0"/>
              <a:t>Translate the object so that the pivot-point is returned to its original position (i.e. Inverse of step-1).</a:t>
            </a:r>
          </a:p>
        </p:txBody>
      </p:sp>
      <p:cxnSp>
        <p:nvCxnSpPr>
          <p:cNvPr id="5" name="Straight Arrow Connector 4"/>
          <p:cNvCxnSpPr/>
          <p:nvPr/>
        </p:nvCxnSpPr>
        <p:spPr>
          <a:xfrm flipV="1">
            <a:off x="4114800" y="3657600"/>
            <a:ext cx="0" cy="2667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95600" y="5410200"/>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661848" y="4114800"/>
            <a:ext cx="752901" cy="792137"/>
            <a:chOff x="3290248" y="4114800"/>
            <a:chExt cx="752901" cy="792137"/>
          </a:xfrm>
        </p:grpSpPr>
        <p:sp>
          <p:nvSpPr>
            <p:cNvPr id="8" name="Isosceles Triangle 7"/>
            <p:cNvSpPr/>
            <p:nvPr/>
          </p:nvSpPr>
          <p:spPr>
            <a:xfrm>
              <a:off x="3290248" y="4114800"/>
              <a:ext cx="752901" cy="79213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628712" y="4480560"/>
              <a:ext cx="91440" cy="9144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134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left)">
                                      <p:cBhvr>
                                        <p:cTn id="9" dur="500"/>
                                        <p:tgtEl>
                                          <p:spTgt spid="11"/>
                                        </p:tgtEl>
                                      </p:cBhvr>
                                    </p:animEffect>
                                  </p:childTnLst>
                                </p:cTn>
                              </p:par>
                              <p:par>
                                <p:cTn id="10" presetID="2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path" presetSubtype="0" accel="50000" decel="50000" fill="hold" nodeType="clickEffect">
                                  <p:stCondLst>
                                    <p:cond delay="0"/>
                                  </p:stCondLst>
                                  <p:childTnLst>
                                    <p:animMotion origin="layout" path="M -1.66667E-6 1.11111E-6 L -0.10104 0.13125 " pathEditMode="relative" rAng="0" ptsTypes="AA">
                                      <p:cBhvr>
                                        <p:cTn id="23" dur="2000" fill="hold"/>
                                        <p:tgtEl>
                                          <p:spTgt spid="11"/>
                                        </p:tgtEl>
                                        <p:attrNameLst>
                                          <p:attrName>ppt_x</p:attrName>
                                          <p:attrName>ppt_y</p:attrName>
                                        </p:attrNameLst>
                                      </p:cBhvr>
                                      <p:rCtr x="-5052" y="6551"/>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8" presetClass="emph" presetSubtype="0" fill="hold" nodeType="clickEffect">
                                  <p:stCondLst>
                                    <p:cond delay="0"/>
                                  </p:stCondLst>
                                  <p:childTnLst>
                                    <p:animRot by="5400000">
                                      <p:cBhvr>
                                        <p:cTn id="31" dur="2000" fill="hold"/>
                                        <p:tgtEl>
                                          <p:spTgt spid="11"/>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6" presetClass="path" presetSubtype="0" accel="50000" decel="50000" fill="hold" nodeType="clickEffect">
                                  <p:stCondLst>
                                    <p:cond delay="0"/>
                                  </p:stCondLst>
                                  <p:childTnLst>
                                    <p:animMotion origin="layout" path="M -0.10104 0.13125 L -1.66667E-6 1.11111E-6 " pathEditMode="relative" rAng="0" ptsTypes="AA">
                                      <p:cBhvr>
                                        <p:cTn id="39" dur="2000" fill="hold"/>
                                        <p:tgtEl>
                                          <p:spTgt spid="11"/>
                                        </p:tgtEl>
                                        <p:attrNameLst>
                                          <p:attrName>ppt_x</p:attrName>
                                          <p:attrName>ppt_y</p:attrName>
                                        </p:attrNameLst>
                                      </p:cBhvr>
                                      <p:rCtr x="5052" y="-6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General Pivot-Point Rotation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Let’s find matrix equation for this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𝑹</m:t>
                        </m:r>
                        <m:d>
                          <m:dPr>
                            <m:ctrlPr>
                              <a:rPr lang="en-US" b="1" i="1">
                                <a:latin typeface="Cambria Math" panose="02040503050406030204" pitchFamily="18" charset="0"/>
                              </a:rPr>
                            </m:ctrlPr>
                          </m:dPr>
                          <m:e>
                            <m:r>
                              <a:rPr lang="en-US" b="1" i="1">
                                <a:latin typeface="Cambria Math" panose="02040503050406030204" pitchFamily="18" charset="0"/>
                              </a:rPr>
                              <m:t>𝜽</m:t>
                            </m:r>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d>
                            <m:r>
                              <a:rPr lang="en-US" b="1" i="1">
                                <a:latin typeface="Cambria Math" panose="02040503050406030204" pitchFamily="18" charset="0"/>
                              </a:rPr>
                              <m:t>∙</m:t>
                            </m:r>
                            <m:r>
                              <a:rPr lang="en-US" b="1" i="1">
                                <a:latin typeface="Cambria Math" panose="02040503050406030204" pitchFamily="18" charset="0"/>
                              </a:rPr>
                              <m:t>𝑷</m:t>
                            </m:r>
                          </m:e>
                        </m:d>
                      </m:e>
                    </m:d>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d>
                    <m:r>
                      <a:rPr lang="en-US" b="1" i="1">
                        <a:latin typeface="Cambria Math" panose="02040503050406030204" pitchFamily="18" charset="0"/>
                      </a:rPr>
                      <m:t>∙ </m:t>
                    </m:r>
                    <m:r>
                      <a:rPr lang="en-US" b="1" i="1">
                        <a:latin typeface="Cambria Math" panose="02040503050406030204" pitchFamily="18" charset="0"/>
                      </a:rPr>
                      <m:t>𝑹</m:t>
                    </m:r>
                    <m:d>
                      <m:dPr>
                        <m:ctrlPr>
                          <a:rPr lang="en-US" b="1" i="1">
                            <a:latin typeface="Cambria Math" panose="02040503050406030204" pitchFamily="18" charset="0"/>
                          </a:rPr>
                        </m:ctrlPr>
                      </m:dPr>
                      <m:e>
                        <m:r>
                          <a:rPr lang="en-US" b="1" i="1">
                            <a:latin typeface="Cambria Math" panose="02040503050406030204" pitchFamily="18" charset="0"/>
                          </a:rPr>
                          <m:t>𝜽</m:t>
                        </m:r>
                      </m:e>
                    </m:d>
                    <m:r>
                      <a:rPr lang="en-US" b="1" i="1">
                        <a:latin typeface="Cambria Math" panose="02040503050406030204" pitchFamily="18" charset="0"/>
                      </a:rPr>
                      <m:t>∙ </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func>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func>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Tree>
    <p:extLst>
      <p:ext uri="{BB962C8B-B14F-4D97-AF65-F5344CB8AC3E}">
        <p14:creationId xmlns:p14="http://schemas.microsoft.com/office/powerpoint/2010/main" val="186464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func>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func>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r>
                      <a:rPr lang="en-US" b="1" i="1">
                        <a:latin typeface="Cambria Math" panose="02040503050406030204" pitchFamily="18" charset="0"/>
                      </a:rPr>
                      <m:t>𝑹</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r>
                          <a:rPr lang="en-US" b="1" i="1" smtClean="0">
                            <a:latin typeface="Cambria Math" panose="02040503050406030204" pitchFamily="18" charset="0"/>
                          </a:rPr>
                          <m:t>,</m:t>
                        </m:r>
                        <m:r>
                          <a:rPr lang="en-US" b="1" i="1">
                            <a:latin typeface="Cambria Math" panose="02040503050406030204" pitchFamily="18" charset="0"/>
                          </a:rPr>
                          <m:t>𝜽</m:t>
                        </m:r>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r>
                  <a:rPr lang="en-US" dirty="0"/>
                  <a:t>Here</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oMath>
                </a14:m>
                <a:r>
                  <a:rPr lang="en-US" b="1" dirty="0"/>
                  <a:t> </a:t>
                </a:r>
                <a:r>
                  <a:rPr lang="en-US" dirty="0"/>
                  <a:t>and </a:t>
                </a:r>
                <a14:m>
                  <m:oMath xmlns:m="http://schemas.openxmlformats.org/officeDocument/2006/math">
                    <m:r>
                      <a:rPr lang="en-US" b="1" i="1">
                        <a:latin typeface="Cambria Math" panose="02040503050406030204" pitchFamily="18" charset="0"/>
                      </a:rPr>
                      <m:t>𝑷</m:t>
                    </m:r>
                  </m:oMath>
                </a14:m>
                <a:r>
                  <a:rPr lang="en-US" b="1" dirty="0"/>
                  <a:t> </a:t>
                </a:r>
                <a:r>
                  <a:rPr lang="en-US" dirty="0"/>
                  <a:t>are column vector of final and initial point coordinate respectively and </a:t>
                </a:r>
                <a14:m>
                  <m:oMath xmlns:m="http://schemas.openxmlformats.org/officeDocument/2006/math">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m:t>
                            </m:r>
                          </m:sub>
                        </m:sSub>
                      </m:e>
                    </m:d>
                  </m:oMath>
                </a14:m>
                <a:r>
                  <a:rPr lang="en-US" b="1" dirty="0"/>
                  <a:t> </a:t>
                </a:r>
                <a:r>
                  <a:rPr lang="en-US" dirty="0"/>
                  <a:t>are the coordinates of pivot-point.</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143" r="-1669"/>
                </a:stretch>
              </a:blipFill>
            </p:spPr>
            <p:txBody>
              <a:bodyPr/>
              <a:lstStyle/>
              <a:p>
                <a:r>
                  <a:rPr lang="en-IN">
                    <a:noFill/>
                  </a:rPr>
                  <a:t> </a:t>
                </a:r>
              </a:p>
            </p:txBody>
          </p:sp>
        </mc:Fallback>
      </mc:AlternateContent>
    </p:spTree>
    <p:extLst>
      <p:ext uri="{BB962C8B-B14F-4D97-AF65-F5344CB8AC3E}">
        <p14:creationId xmlns:p14="http://schemas.microsoft.com/office/powerpoint/2010/main" val="3649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a:t>General Pivot-Point Rotation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Locate the new position of the triangle ABC</a:t>
                </a:r>
              </a:p>
              <a:p>
                <a:pPr marL="400050" lvl="1" indent="0" algn="just">
                  <a:buNone/>
                </a:pPr>
                <a:r>
                  <a:rPr lang="en-US" sz="2400" dirty="0"/>
                  <a:t>[A (5, 4), B (8, 3), C (8, 8)] after its rotation by 90</a:t>
                </a:r>
                <a:r>
                  <a:rPr lang="en-US" sz="2400" baseline="30000" dirty="0"/>
                  <a:t>o</a:t>
                </a:r>
                <a:r>
                  <a:rPr lang="en-US" sz="2400" dirty="0"/>
                  <a:t> clockwise about the centroid.</a:t>
                </a:r>
              </a:p>
              <a:p>
                <a:pPr algn="just"/>
                <a:r>
                  <a:rPr lang="en-US" dirty="0"/>
                  <a:t>Pivot point is centroid of the triangle so:</a:t>
                </a:r>
              </a:p>
              <a:p>
                <a:pPr algn="just"/>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5+8+8</m:t>
                        </m:r>
                      </m:num>
                      <m:den>
                        <m:r>
                          <a:rPr lang="en-US" i="1">
                            <a:latin typeface="Cambria Math" panose="02040503050406030204" pitchFamily="18" charset="0"/>
                          </a:rPr>
                          <m:t>3</m:t>
                        </m:r>
                      </m:den>
                    </m:f>
                    <m:r>
                      <a:rPr lang="en-US" i="1">
                        <a:latin typeface="Cambria Math" panose="02040503050406030204" pitchFamily="18" charset="0"/>
                      </a:rPr>
                      <m:t>=7 ,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4+3+8</m:t>
                        </m:r>
                      </m:num>
                      <m:den>
                        <m:r>
                          <a:rPr lang="en-US" i="1">
                            <a:latin typeface="Cambria Math" panose="02040503050406030204" pitchFamily="18" charset="0"/>
                          </a:rPr>
                          <m:t>3</m:t>
                        </m:r>
                      </m:den>
                    </m:f>
                    <m:r>
                      <a:rPr lang="en-US" i="1">
                        <a:latin typeface="Cambria Math" panose="02040503050406030204" pitchFamily="18" charset="0"/>
                      </a:rPr>
                      <m:t>=5</m:t>
                    </m:r>
                  </m:oMath>
                </a14:m>
                <a:endParaRPr lang="en-US" dirty="0"/>
              </a:p>
              <a:p>
                <a:pPr algn="just"/>
                <a:r>
                  <a:rPr lang="en-US" dirty="0"/>
                  <a:t>As rotation is clockwise we will take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90</m:t>
                        </m:r>
                      </m:e>
                      <m:sup>
                        <m:r>
                          <a:rPr lang="en-US" i="1">
                            <a:latin typeface="Cambria Math" panose="02040503050406030204" pitchFamily="18" charset="0"/>
                          </a:rPr>
                          <m:t>°</m:t>
                        </m:r>
                      </m:sup>
                    </m:sSup>
                  </m:oMath>
                </a14:m>
                <a:r>
                  <a:rPr lang="en-US" dirty="0"/>
                  <a:t>.</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𝑦</m:t>
                            </m:r>
                          </m:e>
                          <m:sub>
                            <m:r>
                              <a:rPr lang="en-US" i="1">
                                <a:latin typeface="Cambria Math" panose="02040503050406030204" pitchFamily="18" charset="0"/>
                              </a:rPr>
                              <m:t>𝑟</m:t>
                            </m:r>
                          </m:sub>
                        </m:sSub>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𝜃</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𝜃</m:t>
                                  </m:r>
                                </m:e>
                              </m:func>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𝜃</m:t>
                                      </m:r>
                                    </m:e>
                                  </m:func>
                                </m:e>
                              </m:func>
                            </m:e>
                          </m:mr>
                          <m:mr>
                            <m:e>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𝜃</m:t>
                                  </m:r>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𝜃</m:t>
                                  </m:r>
                                </m:e>
                              </m:func>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𝜃</m:t>
                                      </m:r>
                                    </m:e>
                                  </m:func>
                                </m:e>
                              </m:func>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974"/>
                </a:stretch>
              </a:blipFill>
            </p:spPr>
            <p:txBody>
              <a:bodyPr/>
              <a:lstStyle/>
              <a:p>
                <a:r>
                  <a:rPr lang="en-IN">
                    <a:noFill/>
                  </a:rPr>
                  <a:t> </a:t>
                </a:r>
              </a:p>
            </p:txBody>
          </p:sp>
        </mc:Fallback>
      </mc:AlternateContent>
    </p:spTree>
    <p:extLst>
      <p:ext uri="{BB962C8B-B14F-4D97-AF65-F5344CB8AC3E}">
        <p14:creationId xmlns:p14="http://schemas.microsoft.com/office/powerpoint/2010/main" val="128834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(−90)</m:t>
                                  </m:r>
                                </m:e>
                              </m:func>
                            </m:e>
                            <m:e>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(−90)</m:t>
                                  </m:r>
                                </m:e>
                              </m:func>
                            </m:e>
                            <m:e>
                              <m:r>
                                <a:rPr lang="en-US" i="1">
                                  <a:latin typeface="Cambria Math" panose="02040503050406030204" pitchFamily="18" charset="0"/>
                                </a:rPr>
                                <m:t>7(1−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(−90))+5</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(−90)</m:t>
                                      </m:r>
                                    </m:e>
                                  </m:func>
                                </m:e>
                              </m:func>
                            </m:e>
                          </m:mr>
                          <m:mr>
                            <m:e>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(−90)</m:t>
                                  </m:r>
                                </m:e>
                              </m:func>
                            </m:e>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(−90)</m:t>
                                  </m:r>
                                </m:e>
                              </m:func>
                            </m:e>
                            <m:e>
                              <m:r>
                                <a:rPr lang="en-US" i="1">
                                  <a:latin typeface="Cambria Math" panose="02040503050406030204" pitchFamily="18" charset="0"/>
                                </a:rPr>
                                <m:t>5(1−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(−90))−7</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r>
                                        <a:rPr lang="en-US" i="1">
                                          <a:latin typeface="Cambria Math" panose="02040503050406030204" pitchFamily="18" charset="0"/>
                                        </a:rPr>
                                        <m:t>(−90)</m:t>
                                      </m:r>
                                    </m:e>
                                  </m:func>
                                </m:e>
                              </m:func>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7(1−</m:t>
                              </m:r>
                              <m:func>
                                <m:funcPr>
                                  <m:ctrlPr>
                                    <a:rPr lang="en-US" i="1">
                                      <a:latin typeface="Cambria Math" panose="02040503050406030204" pitchFamily="18" charset="0"/>
                                    </a:rPr>
                                  </m:ctrlPr>
                                </m:funcPr>
                                <m:fName>
                                  <m:r>
                                    <a:rPr lang="en-US">
                                      <a:latin typeface="Cambria Math" panose="02040503050406030204" pitchFamily="18" charset="0"/>
                                    </a:rPr>
                                    <m:t>0</m:t>
                                  </m:r>
                                </m:fName>
                                <m:e>
                                  <m:r>
                                    <a:rPr lang="en-US" i="1">
                                      <a:latin typeface="Cambria Math" panose="02040503050406030204" pitchFamily="18" charset="0"/>
                                    </a:rPr>
                                    <m:t>)−5(1)</m:t>
                                  </m:r>
                                </m:e>
                              </m:func>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5(1−</m:t>
                              </m:r>
                              <m:func>
                                <m:funcPr>
                                  <m:ctrlPr>
                                    <a:rPr lang="en-US" i="1">
                                      <a:latin typeface="Cambria Math" panose="02040503050406030204" pitchFamily="18" charset="0"/>
                                    </a:rPr>
                                  </m:ctrlPr>
                                </m:funcPr>
                                <m:fName>
                                  <m:r>
                                    <a:rPr lang="en-US">
                                      <a:latin typeface="Cambria Math" panose="02040503050406030204" pitchFamily="18" charset="0"/>
                                    </a:rPr>
                                    <m:t>0</m:t>
                                  </m:r>
                                </m:fName>
                                <m:e>
                                  <m:r>
                                    <a:rPr lang="en-US" i="1">
                                      <a:latin typeface="Cambria Math" panose="02040503050406030204" pitchFamily="18" charset="0"/>
                                    </a:rPr>
                                    <m:t>)+7(1)</m:t>
                                  </m:r>
                                </m:e>
                              </m:func>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12</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5200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
            <a:ext cx="7772400" cy="1470025"/>
          </a:xfrm>
        </p:spPr>
        <p:txBody>
          <a:bodyPr>
            <a:normAutofit fontScale="90000"/>
          </a:bodyPr>
          <a:lstStyle/>
          <a:p>
            <a:r>
              <a:rPr lang="en-US" b="1" dirty="0"/>
              <a:t>Basic Transformation</a:t>
            </a:r>
            <a:endParaRPr lang="en-US" dirty="0"/>
          </a:p>
        </p:txBody>
      </p:sp>
      <p:sp>
        <p:nvSpPr>
          <p:cNvPr id="3" name="Content Placeholder 2"/>
          <p:cNvSpPr>
            <a:spLocks noGrp="1"/>
          </p:cNvSpPr>
          <p:nvPr>
            <p:ph type="subTitle" idx="1"/>
          </p:nvPr>
        </p:nvSpPr>
        <p:spPr>
          <a:xfrm>
            <a:off x="685800" y="1622425"/>
            <a:ext cx="7543800" cy="4854575"/>
          </a:xfrm>
        </p:spPr>
        <p:txBody>
          <a:bodyPr>
            <a:normAutofit/>
          </a:bodyPr>
          <a:lstStyle/>
          <a:p>
            <a:pPr lvl="0" algn="just"/>
            <a:r>
              <a:rPr lang="en-US" sz="2000" dirty="0">
                <a:solidFill>
                  <a:schemeClr val="tx1"/>
                </a:solidFill>
              </a:rPr>
              <a:t>includes three transformations :</a:t>
            </a:r>
          </a:p>
          <a:p>
            <a:pPr lvl="1" algn="just"/>
            <a:r>
              <a:rPr lang="en-US" sz="2000" b="1" dirty="0">
                <a:solidFill>
                  <a:schemeClr val="tx1"/>
                </a:solidFill>
              </a:rPr>
              <a:t>Translation</a:t>
            </a:r>
            <a:r>
              <a:rPr lang="en-US" sz="2000" dirty="0">
                <a:solidFill>
                  <a:schemeClr val="tx1"/>
                </a:solidFill>
              </a:rPr>
              <a:t>, </a:t>
            </a:r>
          </a:p>
          <a:p>
            <a:pPr lvl="1" algn="just"/>
            <a:r>
              <a:rPr lang="en-US" sz="2000" b="1" dirty="0">
                <a:solidFill>
                  <a:schemeClr val="tx1"/>
                </a:solidFill>
              </a:rPr>
              <a:t>Rotation</a:t>
            </a:r>
            <a:endParaRPr lang="en-US" sz="2000" dirty="0">
              <a:solidFill>
                <a:schemeClr val="tx1"/>
              </a:solidFill>
            </a:endParaRPr>
          </a:p>
          <a:p>
            <a:pPr lvl="1" algn="just"/>
            <a:r>
              <a:rPr lang="en-US" sz="2000" b="1" dirty="0">
                <a:solidFill>
                  <a:schemeClr val="tx1"/>
                </a:solidFill>
              </a:rPr>
              <a:t>Scaling</a:t>
            </a:r>
            <a:r>
              <a:rPr lang="en-US" sz="2000" dirty="0">
                <a:solidFill>
                  <a:schemeClr val="tx1"/>
                </a:solidFill>
              </a:rPr>
              <a:t>.</a:t>
            </a:r>
          </a:p>
          <a:p>
            <a:pPr algn="just"/>
            <a:r>
              <a:rPr lang="en-US" sz="2000" dirty="0">
                <a:solidFill>
                  <a:schemeClr val="tx1"/>
                </a:solidFill>
              </a:rPr>
              <a:t>These are known as basic transformation because with combination of them we can obtain any transformation.</a:t>
            </a:r>
          </a:p>
        </p:txBody>
      </p:sp>
    </p:spTree>
    <p:extLst>
      <p:ext uri="{BB962C8B-B14F-4D97-AF65-F5344CB8AC3E}">
        <p14:creationId xmlns:p14="http://schemas.microsoft.com/office/powerpoint/2010/main" val="331646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12</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5</m:t>
                              </m:r>
                            </m:e>
                            <m:e>
                              <m:r>
                                <a:rPr lang="en-US" i="1">
                                  <a:latin typeface="Cambria Math" panose="02040503050406030204" pitchFamily="18" charset="0"/>
                                </a:rPr>
                                <m:t>8</m:t>
                              </m:r>
                            </m:e>
                            <m:e>
                              <m:r>
                                <a:rPr lang="en-US" i="1">
                                  <a:latin typeface="Cambria Math" panose="02040503050406030204" pitchFamily="18" charset="0"/>
                                </a:rPr>
                                <m:t>8</m:t>
                              </m:r>
                            </m:e>
                          </m:mr>
                          <m:mr>
                            <m:e>
                              <m:r>
                                <a:rPr lang="en-US" i="1">
                                  <a:latin typeface="Cambria Math" panose="02040503050406030204" pitchFamily="18" charset="0"/>
                                </a:rPr>
                                <m:t>4</m:t>
                              </m:r>
                            </m:e>
                            <m:e>
                              <m:r>
                                <a:rPr lang="en-US" i="1">
                                  <a:latin typeface="Cambria Math" panose="02040503050406030204" pitchFamily="18" charset="0"/>
                                </a:rPr>
                                <m:t>3</m:t>
                              </m:r>
                            </m:e>
                            <m:e>
                              <m:r>
                                <a:rPr lang="en-US" i="1">
                                  <a:latin typeface="Cambria Math" panose="02040503050406030204" pitchFamily="18" charset="0"/>
                                </a:rPr>
                                <m:t>8</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6</m:t>
                              </m:r>
                            </m:e>
                            <m:e>
                              <m:r>
                                <a:rPr lang="en-US" b="0" i="1" smtClean="0">
                                  <a:latin typeface="Cambria Math" panose="02040503050406030204" pitchFamily="18" charset="0"/>
                                </a:rPr>
                                <m:t>5</m:t>
                              </m:r>
                            </m:e>
                            <m:e>
                              <m:r>
                                <a:rPr lang="en-US" i="1">
                                  <a:latin typeface="Cambria Math" panose="02040503050406030204" pitchFamily="18" charset="0"/>
                                </a:rPr>
                                <m:t>1</m:t>
                              </m:r>
                              <m:r>
                                <a:rPr lang="en-US" b="0" i="1" smtClean="0">
                                  <a:latin typeface="Cambria Math" panose="02040503050406030204" pitchFamily="18" charset="0"/>
                                </a:rPr>
                                <m:t>0</m:t>
                              </m:r>
                            </m:e>
                          </m:mr>
                          <m:mr>
                            <m:e>
                              <m:r>
                                <a:rPr lang="en-US" i="1">
                                  <a:latin typeface="Cambria Math" panose="02040503050406030204" pitchFamily="18" charset="0"/>
                                </a:rPr>
                                <m:t>7</m:t>
                              </m:r>
                            </m:e>
                            <m:e>
                              <m:r>
                                <a:rPr lang="en-US" i="1">
                                  <a:latin typeface="Cambria Math" panose="02040503050406030204" pitchFamily="18" charset="0"/>
                                </a:rPr>
                                <m:t>4</m:t>
                              </m:r>
                            </m:e>
                            <m:e>
                              <m:r>
                                <a:rPr lang="en-US" i="1">
                                  <a:latin typeface="Cambria Math" panose="02040503050406030204" pitchFamily="18" charset="0"/>
                                </a:rPr>
                                <m:t>4</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a:p>
                <a:pPr lvl="0" algn="just"/>
                <a:r>
                  <a:rPr lang="en-US" dirty="0"/>
                  <a:t>Final coordinates after rotation are [A</a:t>
                </a:r>
                <a:r>
                  <a:rPr lang="en-US" baseline="30000" dirty="0"/>
                  <a:t>’ </a:t>
                </a:r>
                <a:r>
                  <a:rPr lang="en-US" dirty="0"/>
                  <a:t>(6, 7), B</a:t>
                </a:r>
                <a:r>
                  <a:rPr lang="en-US" baseline="30000" dirty="0"/>
                  <a:t>’</a:t>
                </a:r>
                <a:r>
                  <a:rPr lang="en-US" dirty="0"/>
                  <a:t> (5, 4), C</a:t>
                </a:r>
                <a:r>
                  <a:rPr lang="en-US" baseline="30000" dirty="0"/>
                  <a:t>’</a:t>
                </a:r>
                <a:r>
                  <a:rPr lang="en-US" dirty="0"/>
                  <a:t> (10, 4)].</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r="-1669"/>
                </a:stretch>
              </a:blipFill>
            </p:spPr>
            <p:txBody>
              <a:bodyPr/>
              <a:lstStyle/>
              <a:p>
                <a:r>
                  <a:rPr lang="en-IN">
                    <a:noFill/>
                  </a:rPr>
                  <a:t> </a:t>
                </a:r>
              </a:p>
            </p:txBody>
          </p:sp>
        </mc:Fallback>
      </mc:AlternateContent>
    </p:spTree>
    <p:extLst>
      <p:ext uri="{BB962C8B-B14F-4D97-AF65-F5344CB8AC3E}">
        <p14:creationId xmlns:p14="http://schemas.microsoft.com/office/powerpoint/2010/main" val="223882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General Fixed-Point Scaling</a:t>
            </a:r>
            <a:endParaRPr lang="en-US" dirty="0"/>
          </a:p>
        </p:txBody>
      </p:sp>
      <p:sp>
        <p:nvSpPr>
          <p:cNvPr id="3" name="Content Placeholder 2"/>
          <p:cNvSpPr>
            <a:spLocks noGrp="1"/>
          </p:cNvSpPr>
          <p:nvPr>
            <p:ph idx="4294967295"/>
          </p:nvPr>
        </p:nvSpPr>
        <p:spPr>
          <a:xfrm>
            <a:off x="0" y="990600"/>
            <a:ext cx="8763000" cy="3352800"/>
          </a:xfrm>
        </p:spPr>
        <p:txBody>
          <a:bodyPr>
            <a:normAutofit/>
          </a:bodyPr>
          <a:lstStyle/>
          <a:p>
            <a:pPr lvl="0" algn="just"/>
            <a:r>
              <a:rPr lang="en-US" dirty="0"/>
              <a:t>For scaling object with position of one point called fixed point will remains same, we need to apply following sequence of transformation.</a:t>
            </a:r>
          </a:p>
          <a:p>
            <a:pPr marL="857250" lvl="1" indent="-457200" algn="just">
              <a:buFont typeface="+mj-lt"/>
              <a:buAutoNum type="arabicPeriod"/>
            </a:pPr>
            <a:r>
              <a:rPr lang="en-US" dirty="0"/>
              <a:t>Translate the object so that the fixed-point coincides with the coordinate origin.</a:t>
            </a:r>
          </a:p>
          <a:p>
            <a:pPr marL="857250" lvl="1" indent="-457200" algn="just">
              <a:buFont typeface="+mj-lt"/>
              <a:buAutoNum type="arabicPeriod"/>
            </a:pPr>
            <a:r>
              <a:rPr lang="en-US" dirty="0"/>
              <a:t>Scale the object with respect to the coordinate origin with specified scale factors.</a:t>
            </a:r>
          </a:p>
          <a:p>
            <a:pPr marL="857250" lvl="1" indent="-457200" algn="just">
              <a:buFont typeface="+mj-lt"/>
              <a:buAutoNum type="arabicPeriod"/>
            </a:pPr>
            <a:r>
              <a:rPr lang="en-US" dirty="0"/>
              <a:t>Translate the object so that the fixed-point is returned to its original position (i.e. Inverse of step-1).</a:t>
            </a:r>
          </a:p>
        </p:txBody>
      </p:sp>
      <p:cxnSp>
        <p:nvCxnSpPr>
          <p:cNvPr id="5" name="Straight Arrow Connector 4"/>
          <p:cNvCxnSpPr/>
          <p:nvPr/>
        </p:nvCxnSpPr>
        <p:spPr>
          <a:xfrm flipV="1">
            <a:off x="4648200" y="4114800"/>
            <a:ext cx="0" cy="2209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429000" y="5410200"/>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5195248" y="4114800"/>
            <a:ext cx="752901" cy="792137"/>
            <a:chOff x="3290248" y="4114800"/>
            <a:chExt cx="752901" cy="792137"/>
          </a:xfrm>
        </p:grpSpPr>
        <p:sp>
          <p:nvSpPr>
            <p:cNvPr id="8" name="Isosceles Triangle 7"/>
            <p:cNvSpPr/>
            <p:nvPr/>
          </p:nvSpPr>
          <p:spPr>
            <a:xfrm>
              <a:off x="3290248" y="4114800"/>
              <a:ext cx="752901" cy="79213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3628712" y="4480560"/>
              <a:ext cx="91440" cy="91440"/>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11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left)">
                                      <p:cBhvr>
                                        <p:cTn id="9" dur="500"/>
                                        <p:tgtEl>
                                          <p:spTgt spid="11"/>
                                        </p:tgtEl>
                                      </p:cBhvr>
                                    </p:animEffect>
                                  </p:childTnLst>
                                </p:cTn>
                              </p:par>
                              <p:par>
                                <p:cTn id="10" presetID="2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path" presetSubtype="0" accel="50000" decel="50000" fill="hold" nodeType="clickEffect">
                                  <p:stCondLst>
                                    <p:cond delay="0"/>
                                  </p:stCondLst>
                                  <p:childTnLst>
                                    <p:animMotion origin="layout" path="M 5E-6 1.11111E-6 L -0.10105 0.13125 " pathEditMode="relative" rAng="0" ptsTypes="AA">
                                      <p:cBhvr>
                                        <p:cTn id="23" dur="2000" fill="hold"/>
                                        <p:tgtEl>
                                          <p:spTgt spid="11"/>
                                        </p:tgtEl>
                                        <p:attrNameLst>
                                          <p:attrName>ppt_x</p:attrName>
                                          <p:attrName>ppt_y</p:attrName>
                                        </p:attrNameLst>
                                      </p:cBhvr>
                                      <p:rCtr x="-5052" y="6551"/>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000" fill="hold"/>
                                        <p:tgtEl>
                                          <p:spTgt spid="11"/>
                                        </p:tgtEl>
                                      </p:cBhvr>
                                      <p:by x="50000" y="50000"/>
                                    </p:animScale>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6" presetClass="path" presetSubtype="0" accel="50000" decel="50000" fill="hold" nodeType="clickEffect">
                                  <p:stCondLst>
                                    <p:cond delay="0"/>
                                  </p:stCondLst>
                                  <p:childTnLst>
                                    <p:animMotion origin="layout" path="M -0.10105 0.13125 L 5E-6 1.11111E-6 " pathEditMode="relative" rAng="0" ptsTypes="AA">
                                      <p:cBhvr>
                                        <p:cTn id="39" dur="2000" fill="hold"/>
                                        <p:tgtEl>
                                          <p:spTgt spid="11"/>
                                        </p:tgtEl>
                                        <p:attrNameLst>
                                          <p:attrName>ppt_x</p:attrName>
                                          <p:attrName>ppt_y</p:attrName>
                                        </p:attrNameLst>
                                      </p:cBhvr>
                                      <p:rCtr x="5052" y="-6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General Fixed-Point Scaling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Let’s find matrix equation for this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d>
                            <m:r>
                              <a:rPr lang="en-US" b="1" i="1">
                                <a:latin typeface="Cambria Math" panose="02040503050406030204" pitchFamily="18" charset="0"/>
                              </a:rPr>
                              <m:t>∙</m:t>
                            </m:r>
                            <m:r>
                              <a:rPr lang="en-US" b="1" i="1">
                                <a:latin typeface="Cambria Math" panose="02040503050406030204" pitchFamily="18" charset="0"/>
                              </a:rPr>
                              <m:t>𝑷</m:t>
                            </m:r>
                          </m:e>
                        </m:d>
                      </m:e>
                    </m:d>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d>
                    <m:r>
                      <a:rPr lang="en-US" b="1" i="1">
                        <a:latin typeface="Cambria Math" panose="02040503050406030204" pitchFamily="18" charset="0"/>
                      </a:rPr>
                      <m:t>∙ </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d>
                    <m:r>
                      <a:rPr lang="en-US" b="1" i="1">
                        <a:latin typeface="Cambria Math" panose="02040503050406030204" pitchFamily="18" charset="0"/>
                      </a:rPr>
                      <m:t>∙ </m:t>
                    </m:r>
                    <m:r>
                      <a:rPr lang="en-US" b="1" i="1">
                        <a:latin typeface="Cambria Math" panose="02040503050406030204" pitchFamily="18" charset="0"/>
                      </a:rPr>
                      <m:t>𝑻</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smtClean="0">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b="1" dirty="0"/>
              </a:p>
              <a:p>
                <a:pPr algn="just"/>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Tree>
    <p:extLst>
      <p:ext uri="{BB962C8B-B14F-4D97-AF65-F5344CB8AC3E}">
        <p14:creationId xmlns:p14="http://schemas.microsoft.com/office/powerpoint/2010/main" val="33656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e>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e>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r>
                                <a:rPr lang="en-US" b="1" i="1">
                                  <a:latin typeface="Cambria Math" panose="02040503050406030204" pitchFamily="18" charset="0"/>
                                </a:rPr>
                                <m:t>)</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b="1" dirty="0"/>
              </a:p>
              <a:p>
                <a:pPr algn="just"/>
                <a14:m>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r>
                  <a:rPr lang="en-US" dirty="0"/>
                  <a:t>Here</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oMath>
                </a14:m>
                <a:r>
                  <a:rPr lang="en-US" b="1" dirty="0"/>
                  <a:t> </a:t>
                </a:r>
                <a:r>
                  <a:rPr lang="en-US" dirty="0"/>
                  <a:t>and </a:t>
                </a:r>
                <a14:m>
                  <m:oMath xmlns:m="http://schemas.openxmlformats.org/officeDocument/2006/math">
                    <m:r>
                      <a:rPr lang="en-US" b="1" i="1">
                        <a:latin typeface="Cambria Math" panose="02040503050406030204" pitchFamily="18" charset="0"/>
                      </a:rPr>
                      <m:t>𝑷</m:t>
                    </m:r>
                  </m:oMath>
                </a14:m>
                <a:r>
                  <a:rPr lang="en-US" b="1" dirty="0"/>
                  <a:t> </a:t>
                </a:r>
                <a:r>
                  <a:rPr lang="en-US" dirty="0"/>
                  <a:t>are column vector of final and initial point coordinate respectively and </a:t>
                </a:r>
                <a14:m>
                  <m:oMath xmlns:m="http://schemas.openxmlformats.org/officeDocument/2006/math">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𝒇</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𝒇</m:t>
                            </m:r>
                          </m:sub>
                        </m:sSub>
                      </m:e>
                    </m:d>
                  </m:oMath>
                </a14:m>
                <a:r>
                  <a:rPr lang="en-US" b="1" dirty="0"/>
                  <a:t> </a:t>
                </a:r>
                <a:r>
                  <a:rPr lang="en-US" dirty="0"/>
                  <a:t>are the coordinates of fixed-point.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r="-1669"/>
                </a:stretch>
              </a:blipFill>
            </p:spPr>
            <p:txBody>
              <a:bodyPr/>
              <a:lstStyle/>
              <a:p>
                <a:r>
                  <a:rPr lang="en-IN">
                    <a:noFill/>
                  </a:rPr>
                  <a:t> </a:t>
                </a:r>
              </a:p>
            </p:txBody>
          </p:sp>
        </mc:Fallback>
      </mc:AlternateContent>
    </p:spTree>
    <p:extLst>
      <p:ext uri="{BB962C8B-B14F-4D97-AF65-F5344CB8AC3E}">
        <p14:creationId xmlns:p14="http://schemas.microsoft.com/office/powerpoint/2010/main" val="190651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General Fixed-Point Scaling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Consider square with left-bottom corner at (2, 2) and right-top corner at (6, 6) apply the transformation which makes its size half such that its center remains same.</a:t>
                </a:r>
              </a:p>
              <a:p>
                <a:pPr algn="just"/>
                <a:r>
                  <a:rPr lang="en-US" dirty="0"/>
                  <a:t>Fixed point is center of square so:</a:t>
                </a:r>
              </a:p>
              <a:p>
                <a:pPr algn="just"/>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m:t>
                        </m:r>
                        <m:r>
                          <a:rPr lang="en-IN" b="0" i="1" smtClean="0">
                            <a:latin typeface="Cambria Math" panose="02040503050406030204" pitchFamily="18" charset="0"/>
                          </a:rPr>
                          <m:t>+</m:t>
                        </m:r>
                        <m:r>
                          <a:rPr lang="en-US" i="1">
                            <a:latin typeface="Cambria Math" panose="02040503050406030204" pitchFamily="18" charset="0"/>
                          </a:rPr>
                          <m:t>2</m:t>
                        </m:r>
                      </m:num>
                      <m:den>
                        <m:r>
                          <a:rPr lang="en-US" i="1">
                            <a:latin typeface="Cambria Math" panose="02040503050406030204" pitchFamily="18" charset="0"/>
                          </a:rPr>
                          <m:t>2</m:t>
                        </m:r>
                      </m:den>
                    </m:f>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𝑓</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m:t>
                        </m:r>
                        <m:r>
                          <a:rPr lang="en-IN" b="0" i="1" smtClean="0">
                            <a:latin typeface="Cambria Math" panose="02040503050406030204" pitchFamily="18" charset="0"/>
                          </a:rPr>
                          <m:t>+</m:t>
                        </m:r>
                        <m:r>
                          <a:rPr lang="en-US" i="1">
                            <a:latin typeface="Cambria Math" panose="02040503050406030204" pitchFamily="18" charset="0"/>
                          </a:rPr>
                          <m:t>2</m:t>
                        </m:r>
                      </m:num>
                      <m:den>
                        <m:r>
                          <a:rPr lang="en-US" i="1">
                            <a:latin typeface="Cambria Math" panose="02040503050406030204" pitchFamily="18" charset="0"/>
                          </a:rPr>
                          <m:t>2</m:t>
                        </m:r>
                      </m:den>
                    </m:f>
                  </m:oMath>
                </a14:m>
                <a:endParaRPr lang="en-US" dirty="0"/>
              </a:p>
              <a:p>
                <a:pPr algn="just"/>
                <a:r>
                  <a:rPr lang="en-US" dirty="0"/>
                  <a:t>As we want size half so value of scale factor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i="1">
                        <a:latin typeface="Cambria Math" panose="02040503050406030204" pitchFamily="18" charset="0"/>
                      </a:rPr>
                      <m:t>=0.5,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r>
                      <a:rPr lang="en-US" i="1">
                        <a:latin typeface="Cambria Math" panose="02040503050406030204" pitchFamily="18" charset="0"/>
                      </a:rPr>
                      <m:t>=0.5</m:t>
                    </m:r>
                  </m:oMath>
                </a14:m>
                <a:r>
                  <a:rPr lang="en-US" dirty="0"/>
                  <a:t> and Coordinates of square are [A (2, 2), B (6, 2), C (6, 6), D (2, 6)].</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e>
                    </m:d>
                    <m:r>
                      <a:rPr lang="en-US" i="1">
                        <a:latin typeface="Cambria Math" panose="02040503050406030204" pitchFamily="18" charset="0"/>
                      </a:rPr>
                      <m:t>∙</m:t>
                    </m:r>
                    <m:r>
                      <a:rPr lang="en-US" i="1">
                        <a:latin typeface="Cambria Math" panose="02040503050406030204" pitchFamily="18" charset="0"/>
                      </a:rPr>
                      <m:t>𝑃</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409567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e>
                    </m:d>
                    <m:r>
                      <a:rPr lang="en-US" i="1">
                        <a:latin typeface="Cambria Math" panose="02040503050406030204" pitchFamily="18" charset="0"/>
                      </a:rPr>
                      <m:t>∙</m:t>
                    </m:r>
                    <m:r>
                      <a:rPr lang="en-US" i="1">
                        <a:latin typeface="Cambria Math" panose="02040503050406030204" pitchFamily="18" charset="0"/>
                      </a:rPr>
                      <m:t>𝑃</m:t>
                    </m:r>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i="1">
                                  <a:latin typeface="Cambria Math" panose="02040503050406030204" pitchFamily="18" charset="0"/>
                                </a:rPr>
                                <m:t>)</m:t>
                              </m:r>
                            </m:e>
                          </m:mr>
                          <m:mr>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𝑓</m:t>
                                  </m:r>
                                </m:sub>
                              </m:sSub>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r>
                                <a:rPr lang="en-US" i="1">
                                  <a:latin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2</m:t>
                              </m:r>
                            </m:e>
                            <m:e>
                              <m:r>
                                <a:rPr lang="en-US" i="1">
                                  <a:latin typeface="Cambria Math" panose="02040503050406030204" pitchFamily="18" charset="0"/>
                                </a:rPr>
                                <m:t>6</m:t>
                              </m:r>
                            </m:e>
                            <m:e>
                              <m:r>
                                <a:rPr lang="en-US" i="1">
                                  <a:latin typeface="Cambria Math" panose="02040503050406030204" pitchFamily="18" charset="0"/>
                                </a:rPr>
                                <m:t>6</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6</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2</m:t>
                              </m:r>
                            </m:e>
                          </m:mr>
                          <m:mr>
                            <m:e>
                              <m:r>
                                <a:rPr lang="en-US" i="1">
                                  <a:latin typeface="Cambria Math" panose="02040503050406030204" pitchFamily="18" charset="0"/>
                                </a:rPr>
                                <m:t>6</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0.5</m:t>
                              </m:r>
                            </m:e>
                            <m:e>
                              <m:r>
                                <a:rPr lang="en-US" i="1">
                                  <a:latin typeface="Cambria Math" panose="02040503050406030204" pitchFamily="18" charset="0"/>
                                </a:rPr>
                                <m:t>0</m:t>
                              </m:r>
                            </m:e>
                            <m:e>
                              <m:r>
                                <a:rPr lang="en-US" i="1">
                                  <a:latin typeface="Cambria Math" panose="02040503050406030204" pitchFamily="18" charset="0"/>
                                </a:rPr>
                                <m:t>4(1−0.5)</m:t>
                              </m:r>
                            </m:e>
                          </m:mr>
                          <m:mr>
                            <m:e>
                              <m:r>
                                <a:rPr lang="en-US" i="1">
                                  <a:latin typeface="Cambria Math" panose="02040503050406030204" pitchFamily="18" charset="0"/>
                                </a:rPr>
                                <m:t>0</m:t>
                              </m:r>
                            </m:e>
                            <m:e>
                              <m:r>
                                <a:rPr lang="en-US" i="1">
                                  <a:latin typeface="Cambria Math" panose="02040503050406030204" pitchFamily="18" charset="0"/>
                                </a:rPr>
                                <m:t>0.5</m:t>
                              </m:r>
                            </m:e>
                            <m:e>
                              <m:r>
                                <a:rPr lang="en-US" i="1">
                                  <a:latin typeface="Cambria Math" panose="02040503050406030204" pitchFamily="18" charset="0"/>
                                </a:rPr>
                                <m:t>4(1−0.5)</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2</m:t>
                              </m:r>
                            </m:e>
                            <m:e>
                              <m:r>
                                <a:rPr lang="en-US" i="1">
                                  <a:latin typeface="Cambria Math" panose="02040503050406030204" pitchFamily="18" charset="0"/>
                                </a:rPr>
                                <m:t>6</m:t>
                              </m:r>
                            </m:e>
                            <m:e>
                              <m:r>
                                <a:rPr lang="en-US" i="1">
                                  <a:latin typeface="Cambria Math" panose="02040503050406030204" pitchFamily="18" charset="0"/>
                                </a:rPr>
                                <m:t>6</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6</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2</m:t>
                              </m:r>
                            </m:e>
                          </m:mr>
                          <m:mr>
                            <m:e>
                              <m:r>
                                <a:rPr lang="en-US" i="1">
                                  <a:latin typeface="Cambria Math" panose="02040503050406030204" pitchFamily="18" charset="0"/>
                                </a:rPr>
                                <m:t>6</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0.5</m:t>
                              </m:r>
                            </m:e>
                            <m:e>
                              <m:r>
                                <a:rPr lang="en-US" i="1">
                                  <a:latin typeface="Cambria Math" panose="02040503050406030204" pitchFamily="18" charset="0"/>
                                </a:rPr>
                                <m:t>0</m:t>
                              </m:r>
                            </m:e>
                            <m:e>
                              <m:r>
                                <a:rPr lang="en-US" i="1">
                                  <a:latin typeface="Cambria Math" panose="02040503050406030204" pitchFamily="18" charset="0"/>
                                </a:rPr>
                                <m:t>2</m:t>
                              </m:r>
                            </m:e>
                          </m:mr>
                          <m:mr>
                            <m:e>
                              <m:r>
                                <a:rPr lang="en-US" i="1">
                                  <a:latin typeface="Cambria Math" panose="02040503050406030204" pitchFamily="18" charset="0"/>
                                </a:rPr>
                                <m:t>0</m:t>
                              </m:r>
                            </m:e>
                            <m:e>
                              <m:r>
                                <a:rPr lang="en-US" i="1">
                                  <a:latin typeface="Cambria Math" panose="02040503050406030204" pitchFamily="18" charset="0"/>
                                </a:rPr>
                                <m:t>0.5</m:t>
                              </m:r>
                            </m:e>
                            <m:e>
                              <m:r>
                                <a:rPr lang="en-US" i="1">
                                  <a:latin typeface="Cambria Math" panose="02040503050406030204" pitchFamily="18" charset="0"/>
                                </a:rPr>
                                <m:t>2</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2</m:t>
                              </m:r>
                            </m:e>
                            <m:e>
                              <m:r>
                                <a:rPr lang="en-US" i="1">
                                  <a:latin typeface="Cambria Math" panose="02040503050406030204" pitchFamily="18" charset="0"/>
                                </a:rPr>
                                <m:t>6</m:t>
                              </m:r>
                            </m:e>
                            <m:e>
                              <m:r>
                                <a:rPr lang="en-US" i="1">
                                  <a:latin typeface="Cambria Math" panose="02040503050406030204" pitchFamily="18" charset="0"/>
                                </a:rPr>
                                <m:t>6</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6</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2</m:t>
                              </m:r>
                            </m:e>
                          </m:mr>
                          <m:mr>
                            <m:e>
                              <m:r>
                                <a:rPr lang="en-US" i="1">
                                  <a:latin typeface="Cambria Math" panose="02040503050406030204" pitchFamily="18" charset="0"/>
                                </a:rPr>
                                <m:t>6</m:t>
                              </m:r>
                            </m:e>
                          </m:mr>
                          <m:mr>
                            <m:e>
                              <m:r>
                                <a:rPr lang="en-US" i="1">
                                  <a:latin typeface="Cambria Math" panose="02040503050406030204" pitchFamily="18" charset="0"/>
                                </a:rPr>
                                <m:t>1</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a:stretch>
              </a:blipFill>
            </p:spPr>
            <p:txBody>
              <a:bodyPr/>
              <a:lstStyle/>
              <a:p>
                <a:r>
                  <a:rPr lang="en-IN">
                    <a:noFill/>
                  </a:rPr>
                  <a:t> </a:t>
                </a:r>
              </a:p>
            </p:txBody>
          </p:sp>
        </mc:Fallback>
      </mc:AlternateContent>
    </p:spTree>
    <p:extLst>
      <p:ext uri="{BB962C8B-B14F-4D97-AF65-F5344CB8AC3E}">
        <p14:creationId xmlns:p14="http://schemas.microsoft.com/office/powerpoint/2010/main" val="192538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0.5</m:t>
                              </m:r>
                            </m:e>
                            <m:e>
                              <m:r>
                                <a:rPr lang="en-US" i="1">
                                  <a:latin typeface="Cambria Math" panose="02040503050406030204" pitchFamily="18" charset="0"/>
                                </a:rPr>
                                <m:t>0</m:t>
                              </m:r>
                            </m:e>
                            <m:e>
                              <m:r>
                                <a:rPr lang="en-US" i="1">
                                  <a:latin typeface="Cambria Math" panose="02040503050406030204" pitchFamily="18" charset="0"/>
                                </a:rPr>
                                <m:t>2</m:t>
                              </m:r>
                            </m:e>
                          </m:mr>
                          <m:mr>
                            <m:e>
                              <m:r>
                                <a:rPr lang="en-US" i="1">
                                  <a:latin typeface="Cambria Math" panose="02040503050406030204" pitchFamily="18" charset="0"/>
                                </a:rPr>
                                <m:t>0</m:t>
                              </m:r>
                            </m:e>
                            <m:e>
                              <m:r>
                                <a:rPr lang="en-US" i="1">
                                  <a:latin typeface="Cambria Math" panose="02040503050406030204" pitchFamily="18" charset="0"/>
                                </a:rPr>
                                <m:t>0.5</m:t>
                              </m:r>
                            </m:e>
                            <m:e>
                              <m:r>
                                <a:rPr lang="en-US" i="1">
                                  <a:latin typeface="Cambria Math" panose="02040503050406030204" pitchFamily="18" charset="0"/>
                                </a:rPr>
                                <m:t>2</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2</m:t>
                              </m:r>
                            </m:e>
                            <m:e>
                              <m:r>
                                <a:rPr lang="en-US" i="1">
                                  <a:latin typeface="Cambria Math" panose="02040503050406030204" pitchFamily="18" charset="0"/>
                                </a:rPr>
                                <m:t>6</m:t>
                              </m:r>
                            </m:e>
                            <m:e>
                              <m:r>
                                <a:rPr lang="en-US" i="1">
                                  <a:latin typeface="Cambria Math" panose="02040503050406030204" pitchFamily="18" charset="0"/>
                                </a:rPr>
                                <m:t>6</m:t>
                              </m:r>
                            </m:e>
                          </m:mr>
                          <m:mr>
                            <m:e>
                              <m:r>
                                <a:rPr lang="en-US" i="1">
                                  <a:latin typeface="Cambria Math" panose="02040503050406030204" pitchFamily="18" charset="0"/>
                                </a:rPr>
                                <m:t>2</m:t>
                              </m:r>
                            </m:e>
                            <m:e>
                              <m:r>
                                <a:rPr lang="en-US" i="1">
                                  <a:latin typeface="Cambria Math" panose="02040503050406030204" pitchFamily="18" charset="0"/>
                                </a:rPr>
                                <m:t>2</m:t>
                              </m:r>
                            </m:e>
                            <m:e>
                              <m:r>
                                <a:rPr lang="en-US" i="1">
                                  <a:latin typeface="Cambria Math" panose="02040503050406030204" pitchFamily="18" charset="0"/>
                                </a:rPr>
                                <m:t>6</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2</m:t>
                              </m:r>
                            </m:e>
                          </m:mr>
                          <m:mr>
                            <m:e>
                              <m:r>
                                <a:rPr lang="en-US" i="1">
                                  <a:latin typeface="Cambria Math" panose="02040503050406030204" pitchFamily="18" charset="0"/>
                                </a:rPr>
                                <m:t>6</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3</m:t>
                              </m:r>
                            </m:e>
                            <m:e>
                              <m:r>
                                <a:rPr lang="en-US" i="1">
                                  <a:latin typeface="Cambria Math" panose="02040503050406030204" pitchFamily="18" charset="0"/>
                                </a:rPr>
                                <m:t>5</m:t>
                              </m:r>
                            </m:e>
                            <m:e>
                              <m:r>
                                <a:rPr lang="en-US" i="1">
                                  <a:latin typeface="Cambria Math" panose="02040503050406030204" pitchFamily="18" charset="0"/>
                                </a:rPr>
                                <m:t>5</m:t>
                              </m:r>
                            </m:e>
                          </m:mr>
                          <m:mr>
                            <m:e>
                              <m:r>
                                <a:rPr lang="en-US" i="1">
                                  <a:latin typeface="Cambria Math" panose="02040503050406030204" pitchFamily="18" charset="0"/>
                                </a:rPr>
                                <m:t>3</m:t>
                              </m:r>
                            </m:e>
                            <m:e>
                              <m:r>
                                <a:rPr lang="en-US" i="1">
                                  <a:latin typeface="Cambria Math" panose="02040503050406030204" pitchFamily="18" charset="0"/>
                                </a:rPr>
                                <m:t>3</m:t>
                              </m:r>
                            </m:e>
                            <m:e>
                              <m:r>
                                <a:rPr lang="en-US" i="1">
                                  <a:latin typeface="Cambria Math" panose="02040503050406030204" pitchFamily="18" charset="0"/>
                                </a:rPr>
                                <m:t>5</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3</m:t>
                              </m:r>
                            </m:e>
                          </m:mr>
                          <m:mr>
                            <m:e>
                              <m:r>
                                <a:rPr lang="en-US" i="1">
                                  <a:latin typeface="Cambria Math" panose="02040503050406030204" pitchFamily="18" charset="0"/>
                                </a:rPr>
                                <m:t>5</m:t>
                              </m:r>
                            </m:e>
                          </m:mr>
                          <m:mr>
                            <m:e>
                              <m:r>
                                <a:rPr lang="en-US" i="1">
                                  <a:latin typeface="Cambria Math" panose="02040503050406030204" pitchFamily="18" charset="0"/>
                                </a:rPr>
                                <m:t>1</m:t>
                              </m:r>
                            </m:e>
                          </m:mr>
                        </m:m>
                      </m:e>
                    </m:d>
                  </m:oMath>
                </a14:m>
                <a:endParaRPr lang="en-US" dirty="0"/>
              </a:p>
              <a:p>
                <a:pPr algn="just"/>
                <a:r>
                  <a:rPr lang="en-US" dirty="0"/>
                  <a:t>Final coordinate after scaling are: </a:t>
                </a:r>
              </a:p>
              <a:p>
                <a:pPr marL="400050" lvl="1" indent="0" algn="just">
                  <a:buNone/>
                </a:pPr>
                <a:r>
                  <a:rPr lang="en-US" sz="2400" dirty="0"/>
                  <a:t>[A</a:t>
                </a:r>
                <a:r>
                  <a:rPr lang="en-US" sz="2400" baseline="30000" dirty="0"/>
                  <a:t>’ </a:t>
                </a:r>
                <a:r>
                  <a:rPr lang="en-US" sz="2400" dirty="0"/>
                  <a:t>(3, 3), B</a:t>
                </a:r>
                <a:r>
                  <a:rPr lang="en-US" sz="2400" baseline="30000" dirty="0"/>
                  <a:t>’</a:t>
                </a:r>
                <a:r>
                  <a:rPr lang="en-US" sz="2400" dirty="0"/>
                  <a:t> (5, 3), C</a:t>
                </a:r>
                <a:r>
                  <a:rPr lang="en-US" sz="2400" baseline="30000" dirty="0"/>
                  <a:t>’</a:t>
                </a:r>
                <a:r>
                  <a:rPr lang="en-US" sz="2400" dirty="0"/>
                  <a:t> (5, 5), D</a:t>
                </a:r>
                <a:r>
                  <a:rPr lang="en-US" sz="2400" baseline="30000" dirty="0"/>
                  <a:t>’</a:t>
                </a:r>
                <a:r>
                  <a:rPr lang="en-US" sz="2400" dirty="0"/>
                  <a:t> (3, 5)]</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a:stretch>
              </a:blipFill>
            </p:spPr>
            <p:txBody>
              <a:bodyPr/>
              <a:lstStyle/>
              <a:p>
                <a:r>
                  <a:rPr lang="en-IN">
                    <a:noFill/>
                  </a:rPr>
                  <a:t> </a:t>
                </a:r>
              </a:p>
            </p:txBody>
          </p:sp>
        </mc:Fallback>
      </mc:AlternateContent>
    </p:spTree>
    <p:extLst>
      <p:ext uri="{BB962C8B-B14F-4D97-AF65-F5344CB8AC3E}">
        <p14:creationId xmlns:p14="http://schemas.microsoft.com/office/powerpoint/2010/main" val="349098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General Scaling Directions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lstStyle/>
              <a:p>
                <a:pPr lvl="0" algn="just"/>
                <a:r>
                  <a:rPr lang="en-US" dirty="0"/>
                  <a:t>Parameter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oMath>
                </a14:m>
                <a:r>
                  <a:rPr lang="en-US" dirty="0"/>
                  <a:t> and</a:t>
                </a:r>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oMath>
                </a14:m>
                <a:r>
                  <a:rPr lang="en-US" b="1" dirty="0"/>
                  <a:t> </a:t>
                </a:r>
                <a:r>
                  <a:rPr lang="en-US" dirty="0"/>
                  <a:t>scale the object along </a:t>
                </a:r>
                <a14:m>
                  <m:oMath xmlns:m="http://schemas.openxmlformats.org/officeDocument/2006/math">
                    <m:r>
                      <a:rPr lang="en-US" b="1" i="1">
                        <a:latin typeface="Cambria Math" panose="02040503050406030204" pitchFamily="18" charset="0"/>
                      </a:rPr>
                      <m:t>𝒙</m:t>
                    </m:r>
                  </m:oMath>
                </a14:m>
                <a:r>
                  <a:rPr lang="en-US" dirty="0"/>
                  <a:t> and </a:t>
                </a:r>
                <a14:m>
                  <m:oMath xmlns:m="http://schemas.openxmlformats.org/officeDocument/2006/math">
                    <m:r>
                      <a:rPr lang="en-US" b="1" i="1">
                        <a:latin typeface="Cambria Math" panose="02040503050406030204" pitchFamily="18" charset="0"/>
                      </a:rPr>
                      <m:t>𝒚</m:t>
                    </m:r>
                  </m:oMath>
                </a14:m>
                <a:r>
                  <a:rPr lang="en-US" b="1" dirty="0"/>
                  <a:t> </a:t>
                </a:r>
                <a:r>
                  <a:rPr lang="en-US" dirty="0"/>
                  <a:t>directions. </a:t>
                </a:r>
              </a:p>
              <a:p>
                <a:pPr lvl="0" algn="just"/>
                <a:r>
                  <a:rPr lang="en-US" dirty="0"/>
                  <a:t>We can scale an object in other directions also.</a:t>
                </a:r>
              </a:p>
              <a:p>
                <a:pPr lvl="0" algn="just"/>
                <a:r>
                  <a:rPr lang="en-US" dirty="0"/>
                  <a:t>By rotating the object to align the desired scaling directions with the coordinate axes before applying the scaling transformation.</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371" r="-1669"/>
                </a:stretch>
              </a:blipFill>
            </p:spPr>
            <p:txBody>
              <a:bodyPr/>
              <a:lstStyle/>
              <a:p>
                <a:r>
                  <a:rPr lang="en-IN">
                    <a:noFill/>
                  </a:rPr>
                  <a:t> </a:t>
                </a:r>
              </a:p>
            </p:txBody>
          </p:sp>
        </mc:Fallback>
      </mc:AlternateContent>
    </p:spTree>
    <p:extLst>
      <p:ext uri="{BB962C8B-B14F-4D97-AF65-F5344CB8AC3E}">
        <p14:creationId xmlns:p14="http://schemas.microsoft.com/office/powerpoint/2010/main" val="250790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2819400"/>
              </a:xfrm>
            </p:spPr>
            <p:txBody>
              <a:bodyPr>
                <a:normAutofit/>
              </a:bodyPr>
              <a:lstStyle/>
              <a:p>
                <a:pPr lvl="0" algn="just"/>
                <a:r>
                  <a:rPr lang="en-US" dirty="0"/>
                  <a:t>Suppose we apply scaling factor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oMath>
                </a14:m>
                <a:r>
                  <a:rPr lang="en-US" dirty="0"/>
                  <a:t> in direction shown in figure than we will apply following transformations.</a:t>
                </a:r>
              </a:p>
              <a:p>
                <a:pPr marL="857250" lvl="1" indent="-457200" algn="just">
                  <a:buFont typeface="+mj-lt"/>
                  <a:buAutoNum type="arabicPeriod"/>
                </a:pPr>
                <a:r>
                  <a:rPr lang="en-US" dirty="0"/>
                  <a:t>Perform a rotation so that the direction for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oMath>
                </a14:m>
                <a:r>
                  <a:rPr lang="en-US" dirty="0"/>
                  <a:t> coincide with </a:t>
                </a:r>
                <a14:m>
                  <m:oMath xmlns:m="http://schemas.openxmlformats.org/officeDocument/2006/math">
                    <m:r>
                      <a:rPr lang="en-US" b="1" i="1">
                        <a:latin typeface="Cambria Math" panose="02040503050406030204" pitchFamily="18" charset="0"/>
                      </a:rPr>
                      <m:t>𝒙</m:t>
                    </m:r>
                  </m:oMath>
                </a14:m>
                <a:r>
                  <a:rPr lang="en-US" dirty="0"/>
                  <a:t> and </a:t>
                </a:r>
                <a14:m>
                  <m:oMath xmlns:m="http://schemas.openxmlformats.org/officeDocument/2006/math">
                    <m:r>
                      <a:rPr lang="en-US" b="1" i="1">
                        <a:latin typeface="Cambria Math" panose="02040503050406030204" pitchFamily="18" charset="0"/>
                      </a:rPr>
                      <m:t>𝒚</m:t>
                    </m:r>
                  </m:oMath>
                </a14:m>
                <a:r>
                  <a:rPr lang="en-US" b="1" dirty="0"/>
                  <a:t> </a:t>
                </a:r>
                <a:r>
                  <a:rPr lang="en-US" dirty="0"/>
                  <a:t>axes. </a:t>
                </a:r>
              </a:p>
              <a:p>
                <a:pPr marL="857250" lvl="1" indent="-457200" algn="just">
                  <a:buFont typeface="+mj-lt"/>
                  <a:buAutoNum type="arabicPeriod"/>
                </a:pPr>
                <a:r>
                  <a:rPr lang="en-US" dirty="0"/>
                  <a:t>Scale the object with specified scale factors.</a:t>
                </a:r>
              </a:p>
              <a:p>
                <a:pPr marL="857250" lvl="1" indent="-457200" algn="just">
                  <a:buFont typeface="+mj-lt"/>
                  <a:buAutoNum type="arabicPeriod"/>
                </a:pPr>
                <a:r>
                  <a:rPr lang="en-US" dirty="0"/>
                  <a:t>Perform opposite rotation to return points to their original orientations. (i.e. Inverse of step-1).</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2819400"/>
              </a:xfrm>
              <a:blipFill>
                <a:blip r:embed="rId2"/>
                <a:stretch>
                  <a:fillRect l="-278" t="-2381" r="-626"/>
                </a:stretch>
              </a:blipFill>
            </p:spPr>
            <p:txBody>
              <a:bodyPr/>
              <a:lstStyle/>
              <a:p>
                <a:r>
                  <a:rPr lang="en-IN">
                    <a:noFill/>
                  </a:rPr>
                  <a:t> </a:t>
                </a:r>
              </a:p>
            </p:txBody>
          </p:sp>
        </mc:Fallback>
      </mc:AlternateContent>
      <p:grpSp>
        <p:nvGrpSpPr>
          <p:cNvPr id="36" name="Group 35"/>
          <p:cNvGrpSpPr/>
          <p:nvPr/>
        </p:nvGrpSpPr>
        <p:grpSpPr>
          <a:xfrm>
            <a:off x="3048000" y="3385851"/>
            <a:ext cx="2743200" cy="2743200"/>
            <a:chOff x="6324600" y="3385851"/>
            <a:chExt cx="2743200" cy="2743200"/>
          </a:xfrm>
        </p:grpSpPr>
        <p:cxnSp>
          <p:nvCxnSpPr>
            <p:cNvPr id="33" name="Straight Connector 32"/>
            <p:cNvCxnSpPr/>
            <p:nvPr/>
          </p:nvCxnSpPr>
          <p:spPr>
            <a:xfrm>
              <a:off x="6324600" y="475814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6324600" y="4757451"/>
              <a:ext cx="2743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3057179" y="3384932"/>
            <a:ext cx="2743200" cy="2743200"/>
            <a:chOff x="6333779" y="3384932"/>
            <a:chExt cx="2743200" cy="2743200"/>
          </a:xfrm>
        </p:grpSpPr>
        <p:grpSp>
          <p:nvGrpSpPr>
            <p:cNvPr id="37" name="Group 36"/>
            <p:cNvGrpSpPr/>
            <p:nvPr/>
          </p:nvGrpSpPr>
          <p:grpSpPr>
            <a:xfrm rot="1800000">
              <a:off x="6333779" y="3384932"/>
              <a:ext cx="2743200" cy="2743200"/>
              <a:chOff x="6324600" y="3385851"/>
              <a:chExt cx="2743200" cy="2743200"/>
            </a:xfrm>
          </p:grpSpPr>
          <p:cxnSp>
            <p:nvCxnSpPr>
              <p:cNvPr id="38" name="Straight Connector 37"/>
              <p:cNvCxnSpPr/>
              <p:nvPr/>
            </p:nvCxnSpPr>
            <p:spPr>
              <a:xfrm>
                <a:off x="6324600" y="4758140"/>
                <a:ext cx="2743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6324600" y="4757451"/>
                <a:ext cx="2743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8229600" y="4267200"/>
              <a:ext cx="609600" cy="381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947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1"/>
                                        </p:tgtEl>
                                        <p:attrNameLst>
                                          <p:attrName>style.visibility</p:attrName>
                                        </p:attrNameLst>
                                      </p:cBhvr>
                                      <p:to>
                                        <p:strVal val="visible"/>
                                      </p:to>
                                    </p:set>
                                    <p:animEffect transition="in" filter="wipe(left)">
                                      <p:cBhvr>
                                        <p:cTn id="9" dur="500"/>
                                        <p:tgtEl>
                                          <p:spTgt spid="41"/>
                                        </p:tgtEl>
                                      </p:cBhvr>
                                    </p:animEffect>
                                  </p:childTnLst>
                                </p:cTn>
                              </p:par>
                              <p:par>
                                <p:cTn id="10" presetID="22" presetClass="entr" presetSubtype="8"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1800000">
                                      <p:cBhvr>
                                        <p:cTn id="20" dur="2000" fill="hold"/>
                                        <p:tgtEl>
                                          <p:spTgt spid="41"/>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41"/>
                                        </p:tgtEl>
                                      </p:cBhvr>
                                      <p:by x="50000" y="50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800000">
                                      <p:cBhvr>
                                        <p:cTn id="36" dur="2000" fill="hold"/>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a:t>General Scaling Directions Equation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Let’s find matrix equation for this</a:t>
                </a:r>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𝑹</m:t>
                        </m:r>
                      </m:e>
                      <m:sup>
                        <m:r>
                          <a:rPr lang="en-US" b="1" i="1">
                            <a:latin typeface="Cambria Math" panose="02040503050406030204" pitchFamily="18" charset="0"/>
                          </a:rPr>
                          <m:t>−</m:t>
                        </m:r>
                        <m:r>
                          <a:rPr lang="en-US" b="1" i="1">
                            <a:latin typeface="Cambria Math" panose="02040503050406030204" pitchFamily="18" charset="0"/>
                          </a:rPr>
                          <m:t>𝟏</m:t>
                        </m:r>
                      </m:sup>
                    </m:sSup>
                    <m:d>
                      <m:dPr>
                        <m:ctrlPr>
                          <a:rPr lang="en-US" b="1" i="1">
                            <a:latin typeface="Cambria Math" panose="02040503050406030204" pitchFamily="18" charset="0"/>
                          </a:rPr>
                        </m:ctrlPr>
                      </m:dPr>
                      <m:e>
                        <m:r>
                          <a:rPr lang="en-US" b="1" i="1">
                            <a:latin typeface="Cambria Math" panose="02040503050406030204" pitchFamily="18" charset="0"/>
                          </a:rPr>
                          <m:t>𝜽</m:t>
                        </m:r>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r>
                              <a:rPr lang="en-US" b="1" i="1">
                                <a:latin typeface="Cambria Math" panose="02040503050406030204" pitchFamily="18" charset="0"/>
                              </a:rPr>
                              <m:t>𝑹</m:t>
                            </m:r>
                            <m:d>
                              <m:dPr>
                                <m:ctrlPr>
                                  <a:rPr lang="en-US" b="1" i="1">
                                    <a:latin typeface="Cambria Math" panose="02040503050406030204" pitchFamily="18" charset="0"/>
                                  </a:rPr>
                                </m:ctrlPr>
                              </m:dPr>
                              <m:e>
                                <m:r>
                                  <a:rPr lang="en-US" b="1" i="1">
                                    <a:latin typeface="Cambria Math" panose="02040503050406030204" pitchFamily="18" charset="0"/>
                                  </a:rPr>
                                  <m:t>𝜽</m:t>
                                </m:r>
                              </m:e>
                            </m:d>
                            <m:r>
                              <a:rPr lang="en-US" b="1" i="1">
                                <a:latin typeface="Cambria Math" panose="02040503050406030204" pitchFamily="18" charset="0"/>
                              </a:rPr>
                              <m:t>∙</m:t>
                            </m:r>
                            <m:r>
                              <a:rPr lang="en-US" b="1" i="1">
                                <a:latin typeface="Cambria Math" panose="02040503050406030204" pitchFamily="18" charset="0"/>
                              </a:rPr>
                              <m:t>𝑷</m:t>
                            </m:r>
                          </m:e>
                        </m:d>
                      </m:e>
                    </m:d>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m:t>
                        </m:r>
                        <m:r>
                          <a:rPr lang="en-US" b="1" i="1">
                            <a:latin typeface="Cambria Math" panose="02040503050406030204" pitchFamily="18" charset="0"/>
                          </a:rPr>
                          <m:t>𝑹</m:t>
                        </m:r>
                      </m:e>
                      <m:sup>
                        <m:r>
                          <a:rPr lang="en-US" b="1" i="1">
                            <a:latin typeface="Cambria Math" panose="02040503050406030204" pitchFamily="18" charset="0"/>
                          </a:rPr>
                          <m:t>−</m:t>
                        </m:r>
                        <m:r>
                          <a:rPr lang="en-US" b="1" i="1">
                            <a:latin typeface="Cambria Math" panose="02040503050406030204" pitchFamily="18" charset="0"/>
                          </a:rPr>
                          <m:t>𝟏</m:t>
                        </m:r>
                      </m:sup>
                    </m:sSup>
                    <m:d>
                      <m:dPr>
                        <m:ctrlPr>
                          <a:rPr lang="en-US" b="1" i="1">
                            <a:latin typeface="Cambria Math" panose="02040503050406030204" pitchFamily="18" charset="0"/>
                          </a:rPr>
                        </m:ctrlPr>
                      </m:dPr>
                      <m:e>
                        <m:r>
                          <a:rPr lang="en-US" b="1" i="1">
                            <a:latin typeface="Cambria Math" panose="02040503050406030204" pitchFamily="18" charset="0"/>
                          </a:rPr>
                          <m:t>𝜽</m:t>
                        </m:r>
                      </m:e>
                    </m:d>
                    <m:r>
                      <a:rPr lang="en-US" b="1" i="1">
                        <a:latin typeface="Cambria Math" panose="02040503050406030204" pitchFamily="18" charset="0"/>
                      </a:rPr>
                      <m:t>∙</m:t>
                    </m:r>
                    <m:r>
                      <a:rPr lang="en-US" b="1" i="1">
                        <a:latin typeface="Cambria Math" panose="02040503050406030204" pitchFamily="18" charset="0"/>
                      </a:rPr>
                      <m:t>𝑺</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e>
                    </m:d>
                    <m:r>
                      <a:rPr lang="en-US" b="1" i="1">
                        <a:latin typeface="Cambria Math" panose="02040503050406030204" pitchFamily="18" charset="0"/>
                      </a:rPr>
                      <m:t>∙</m:t>
                    </m:r>
                    <m:r>
                      <a:rPr lang="en-US" b="1" i="1">
                        <a:latin typeface="Cambria Math" panose="02040503050406030204" pitchFamily="18" charset="0"/>
                      </a:rPr>
                      <m:t>𝑹</m:t>
                    </m:r>
                    <m:d>
                      <m:dPr>
                        <m:ctrlPr>
                          <a:rPr lang="en-US" b="1" i="1">
                            <a:latin typeface="Cambria Math" panose="02040503050406030204" pitchFamily="18" charset="0"/>
                          </a:rPr>
                        </m:ctrlPr>
                      </m:dPr>
                      <m:e>
                        <m:r>
                          <a:rPr lang="en-US" b="1" i="1">
                            <a:latin typeface="Cambria Math" panose="02040503050406030204" pitchFamily="18" charset="0"/>
                          </a:rPr>
                          <m:t>𝜽</m:t>
                        </m:r>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𝒙</m:t>
                                  </m:r>
                                </m:sub>
                              </m:sSub>
                            </m:e>
                            <m:e>
                              <m:r>
                                <a:rPr lang="en-US" b="1" i="1">
                                  <a:latin typeface="Cambria Math" panose="02040503050406030204" pitchFamily="18" charset="0"/>
                                </a:rPr>
                                <m:t>𝟎</m:t>
                              </m:r>
                            </m:e>
                            <m:e>
                              <m:r>
                                <a:rPr lang="en-US" b="1" i="1">
                                  <a:latin typeface="Cambria Math" panose="02040503050406030204" pitchFamily="18" charset="0"/>
                                </a:rPr>
                                <m:t>𝟎</m:t>
                              </m:r>
                            </m:e>
                          </m:mr>
                          <m:mr>
                            <m:e>
                              <m:r>
                                <a:rPr lang="en-US" b="1" i="1">
                                  <a:latin typeface="Cambria Math" panose="02040503050406030204" pitchFamily="18" charset="0"/>
                                </a:rPr>
                                <m:t>𝟎</m:t>
                              </m:r>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𝒚</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 </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func>
                                <m:funcPr>
                                  <m:ctrlPr>
                                    <a:rPr lang="en-US" b="1" i="1">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panose="02040503050406030204" pitchFamily="18" charset="0"/>
                                        </a:rPr>
                                        <m:t>𝐜𝐨𝐬</m:t>
                                      </m:r>
                                    </m:e>
                                    <m:sup>
                                      <m:r>
                                        <a:rPr lang="en-US" b="1" i="1">
                                          <a:latin typeface="Cambria Math" panose="02040503050406030204" pitchFamily="18" charset="0"/>
                                        </a:rPr>
                                        <m:t>𝟐</m:t>
                                      </m:r>
                                    </m:sup>
                                  </m:sSup>
                                </m:fName>
                                <m:e>
                                  <m:r>
                                    <a:rPr lang="en-US" b="1" i="1">
                                      <a:latin typeface="Cambria Math" panose="02040503050406030204" pitchFamily="18" charset="0"/>
                                    </a:rPr>
                                    <m:t>𝜽</m:t>
                                  </m:r>
                                </m:e>
                              </m:fun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panose="02040503050406030204" pitchFamily="18" charset="0"/>
                                        </a:rPr>
                                        <m:t>𝐬𝐢𝐧</m:t>
                                      </m:r>
                                    </m:e>
                                    <m:sup>
                                      <m:r>
                                        <a:rPr lang="en-US" b="1" i="1">
                                          <a:latin typeface="Cambria Math" panose="02040503050406030204" pitchFamily="18" charset="0"/>
                                        </a:rPr>
                                        <m:t>𝟐</m:t>
                                      </m:r>
                                    </m:sup>
                                  </m:sSup>
                                </m:fName>
                                <m:e>
                                  <m:r>
                                    <a:rPr lang="en-US" b="1" i="1">
                                      <a:latin typeface="Cambria Math" panose="02040503050406030204" pitchFamily="18" charset="0"/>
                                    </a:rPr>
                                    <m:t>𝜽</m:t>
                                  </m:r>
                                </m:e>
                              </m:func>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r>
                                <a:rPr lang="en-US" b="1" i="1">
                                  <a:latin typeface="Cambria Math" panose="02040503050406030204" pitchFamily="18" charset="0"/>
                                </a:rPr>
                                <m:t>)</m:t>
                              </m:r>
                              <m:func>
                                <m:funcPr>
                                  <m:ctrlPr>
                                    <a:rPr lang="en-US" b="1" i="1">
                                      <a:latin typeface="Cambria Math" panose="02040503050406030204" pitchFamily="18" charset="0"/>
                                    </a:rPr>
                                  </m:ctrlPr>
                                </m:funcPr>
                                <m:fName>
                                  <m:r>
                                    <a:rPr lang="en-US" b="1" i="1">
                                      <a:latin typeface="Cambria Math" panose="02040503050406030204" pitchFamily="18" charset="0"/>
                                    </a:rPr>
                                    <m:t>𝐜𝐨𝐬</m:t>
                                  </m:r>
                                </m:fName>
                                <m:e>
                                  <m:r>
                                    <a:rPr lang="en-US" b="1" i="1">
                                      <a:latin typeface="Cambria Math" panose="02040503050406030204" pitchFamily="18" charset="0"/>
                                    </a:rPr>
                                    <m:t>𝜽</m:t>
                                  </m:r>
                                </m:e>
                              </m:func>
                              <m:func>
                                <m:funcPr>
                                  <m:ctrlPr>
                                    <a:rPr lang="en-US" b="1" i="1">
                                      <a:latin typeface="Cambria Math" panose="02040503050406030204" pitchFamily="18" charset="0"/>
                                    </a:rPr>
                                  </m:ctrlPr>
                                </m:funcPr>
                                <m:fName>
                                  <m:r>
                                    <a:rPr lang="en-US" b="1" i="1">
                                      <a:latin typeface="Cambria Math" panose="02040503050406030204" pitchFamily="18" charset="0"/>
                                    </a:rPr>
                                    <m:t>𝐬𝐢𝐧</m:t>
                                  </m:r>
                                </m:fName>
                                <m:e>
                                  <m:r>
                                    <a:rPr lang="en-US" b="1" i="1">
                                      <a:latin typeface="Cambria Math" panose="02040503050406030204" pitchFamily="18" charset="0"/>
                                    </a:rPr>
                                    <m:t>𝜽</m:t>
                                  </m:r>
                                </m:e>
                              </m:func>
                            </m:e>
                            <m:e>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𝟏</m:t>
                                  </m:r>
                                </m:sub>
                              </m:sSub>
                              <m:func>
                                <m:funcPr>
                                  <m:ctrlPr>
                                    <a:rPr lang="en-US" b="1" i="1">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panose="02040503050406030204" pitchFamily="18" charset="0"/>
                                        </a:rPr>
                                        <m:t>𝐬𝐢𝐧</m:t>
                                      </m:r>
                                    </m:e>
                                    <m:sup>
                                      <m:r>
                                        <a:rPr lang="en-US" b="1" i="1">
                                          <a:latin typeface="Cambria Math" panose="02040503050406030204" pitchFamily="18" charset="0"/>
                                        </a:rPr>
                                        <m:t>𝟐</m:t>
                                      </m:r>
                                    </m:sup>
                                  </m:sSup>
                                </m:fName>
                                <m:e>
                                  <m:r>
                                    <a:rPr lang="en-US" b="1" i="1">
                                      <a:latin typeface="Cambria Math" panose="02040503050406030204" pitchFamily="18" charset="0"/>
                                    </a:rPr>
                                    <m:t>𝜽</m:t>
                                  </m:r>
                                </m:e>
                              </m:func>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m:t>
                                  </m:r>
                                </m:e>
                                <m:sub>
                                  <m:r>
                                    <a:rPr lang="en-US" b="1" i="1">
                                      <a:latin typeface="Cambria Math" panose="02040503050406030204" pitchFamily="18" charset="0"/>
                                    </a:rPr>
                                    <m:t>𝟐</m:t>
                                  </m:r>
                                </m:sub>
                              </m:sSub>
                              <m:func>
                                <m:funcPr>
                                  <m:ctrlPr>
                                    <a:rPr lang="en-US" b="1" i="1">
                                      <a:latin typeface="Cambria Math" panose="02040503050406030204" pitchFamily="18" charset="0"/>
                                    </a:rPr>
                                  </m:ctrlPr>
                                </m:funcPr>
                                <m:fName>
                                  <m:sSup>
                                    <m:sSupPr>
                                      <m:ctrlPr>
                                        <a:rPr lang="en-US" b="1" i="1">
                                          <a:latin typeface="Cambria Math" panose="02040503050406030204" pitchFamily="18" charset="0"/>
                                        </a:rPr>
                                      </m:ctrlPr>
                                    </m:sSupPr>
                                    <m:e>
                                      <m:r>
                                        <a:rPr lang="en-US" b="1" i="1">
                                          <a:latin typeface="Cambria Math" panose="02040503050406030204" pitchFamily="18" charset="0"/>
                                        </a:rPr>
                                        <m:t>𝐜𝐨𝐬</m:t>
                                      </m:r>
                                    </m:e>
                                    <m:sup>
                                      <m:r>
                                        <a:rPr lang="en-US" b="1" i="1">
                                          <a:latin typeface="Cambria Math" panose="02040503050406030204" pitchFamily="18" charset="0"/>
                                        </a:rPr>
                                        <m:t>𝟐</m:t>
                                      </m:r>
                                    </m:sup>
                                  </m:sSup>
                                </m:fName>
                                <m:e>
                                  <m:r>
                                    <a:rPr lang="en-US" b="1" i="1">
                                      <a:latin typeface="Cambria Math" panose="02040503050406030204" pitchFamily="18" charset="0"/>
                                    </a:rPr>
                                    <m:t>𝜽</m:t>
                                  </m:r>
                                </m:e>
                              </m:func>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r>
                      <a:rPr lang="en-US" b="1" i="1">
                        <a:latin typeface="Cambria Math" panose="02040503050406030204" pitchFamily="18" charset="0"/>
                      </a:rPr>
                      <m:t>∙</m:t>
                    </m:r>
                    <m:r>
                      <a:rPr lang="en-US" b="1" i="1">
                        <a:latin typeface="Cambria Math" panose="02040503050406030204" pitchFamily="18" charset="0"/>
                      </a:rPr>
                      <m:t>𝑷</m:t>
                    </m:r>
                  </m:oMath>
                </a14:m>
                <a:endParaRPr lang="en-US" dirty="0"/>
              </a:p>
              <a:p>
                <a:pPr algn="just"/>
                <a:r>
                  <a:rPr lang="en-US" dirty="0"/>
                  <a:t>Here</a:t>
                </a:r>
                <a:r>
                  <a:rPr lang="en-US" b="1" dirty="0"/>
                  <a:t>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oMath>
                </a14:m>
                <a:r>
                  <a:rPr lang="en-US" b="1" dirty="0"/>
                  <a:t> </a:t>
                </a:r>
                <a:r>
                  <a:rPr lang="en-US" dirty="0"/>
                  <a:t>and </a:t>
                </a:r>
                <a14:m>
                  <m:oMath xmlns:m="http://schemas.openxmlformats.org/officeDocument/2006/math">
                    <m:r>
                      <a:rPr lang="en-US" b="1" i="1">
                        <a:latin typeface="Cambria Math" panose="02040503050406030204" pitchFamily="18" charset="0"/>
                      </a:rPr>
                      <m:t>𝑷</m:t>
                    </m:r>
                  </m:oMath>
                </a14:m>
                <a:r>
                  <a:rPr lang="en-US" b="1" dirty="0"/>
                  <a:t> </a:t>
                </a:r>
                <a:r>
                  <a:rPr lang="en-US" dirty="0"/>
                  <a:t>are column vector of final and initial point coordinate respectively and </a:t>
                </a:r>
                <a14:m>
                  <m:oMath xmlns:m="http://schemas.openxmlformats.org/officeDocument/2006/math">
                    <m:r>
                      <a:rPr lang="en-US" b="1" i="1">
                        <a:latin typeface="Cambria Math" panose="02040503050406030204" pitchFamily="18" charset="0"/>
                      </a:rPr>
                      <m:t>𝜽</m:t>
                    </m:r>
                  </m:oMath>
                </a14:m>
                <a:r>
                  <a:rPr lang="en-US" b="1" dirty="0"/>
                  <a:t> </a:t>
                </a:r>
                <a:r>
                  <a:rPr lang="en-US" dirty="0"/>
                  <a:t>is the angle between actual scaling direction and our standard coordinate axes.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293536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Translation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935163"/>
                <a:ext cx="5829300" cy="4846637"/>
              </a:xfrm>
            </p:spPr>
            <p:txBody>
              <a:bodyPr>
                <a:normAutofit/>
              </a:bodyPr>
              <a:lstStyle/>
              <a:p>
                <a:pPr lvl="0" algn="just"/>
                <a:r>
                  <a:rPr lang="en-US" dirty="0"/>
                  <a:t>Transformation that used to reposition the object along the straight line path.</a:t>
                </a:r>
              </a:p>
              <a:p>
                <a:pPr lvl="0" algn="just"/>
                <a:r>
                  <a:rPr lang="en-US" dirty="0"/>
                  <a:t>Adding translation distance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oMath>
                </a14:m>
                <a:r>
                  <a:rPr lang="en-US" dirty="0"/>
                  <a:t>  and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oMath>
                </a14:m>
                <a:r>
                  <a:rPr lang="en-US" dirty="0"/>
                  <a:t> to the original coordinate position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oMath>
                </a14:m>
                <a:r>
                  <a:rPr lang="en-US" b="1" dirty="0"/>
                  <a:t> </a:t>
                </a:r>
                <a:r>
                  <a:rPr lang="en-US" dirty="0"/>
                  <a:t>respectively</a:t>
                </a:r>
                <a:r>
                  <a:rPr lang="en-US" b="1" dirty="0"/>
                  <a:t> </a:t>
                </a:r>
                <a:r>
                  <a:rPr lang="en-US" dirty="0"/>
                  <a:t>we move point at new position </a:t>
                </a:r>
                <a14:m>
                  <m:oMath xmlns:m="http://schemas.openxmlformats.org/officeDocument/2006/math">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oMath>
                </a14:m>
                <a:r>
                  <a:rPr lang="en-US" dirty="0"/>
                  <a:t>.</a:t>
                </a:r>
              </a:p>
              <a:p>
                <a:pPr algn="just"/>
                <a14:m>
                  <m:oMath xmlns:m="http://schemas.openxmlformats.org/officeDocument/2006/math">
                    <m:sSub>
                      <m:sSubPr>
                        <m:ctrlPr>
                          <a:rPr lang="en-US" b="1" i="1">
                            <a:latin typeface="Cambria Math" panose="02040503050406030204" pitchFamily="18" charset="0"/>
                          </a:rPr>
                        </m:ctrlPr>
                      </m:sSubP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𝒕</m:t>
                        </m:r>
                      </m:e>
                      <m:sub>
                        <m:r>
                          <a:rPr lang="en-US" b="1" i="1">
                            <a:latin typeface="Cambria Math" panose="02040503050406030204" pitchFamily="18" charset="0"/>
                          </a:rPr>
                          <m:t>𝒙</m:t>
                        </m:r>
                      </m:sub>
                    </m:sSub>
                  </m:oMath>
                </a14:m>
                <a:r>
                  <a:rPr lang="en-US" b="1" dirty="0"/>
                  <a:t> 	&amp; 	</a:t>
                </a:r>
                <a14:m>
                  <m:oMath xmlns:m="http://schemas.openxmlformats.org/officeDocument/2006/math">
                    <m:sSub>
                      <m:sSubPr>
                        <m:ctrlPr>
                          <a:rPr lang="en-US" b="1" i="1">
                            <a:latin typeface="Cambria Math" panose="02040503050406030204" pitchFamily="18" charset="0"/>
                          </a:rPr>
                        </m:ctrlPr>
                      </m:sSubP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𝒕</m:t>
                        </m:r>
                      </m:e>
                      <m:sub>
                        <m:r>
                          <a:rPr lang="en-US" b="1" i="1">
                            <a:latin typeface="Cambria Math" panose="02040503050406030204" pitchFamily="18" charset="0"/>
                          </a:rPr>
                          <m:t>𝒚</m:t>
                        </m:r>
                      </m:sub>
                    </m:sSub>
                  </m:oMath>
                </a14:m>
                <a:endParaRPr lang="en-US" dirty="0"/>
              </a:p>
              <a:p>
                <a:pPr lvl="0" algn="just"/>
                <a:r>
                  <a:rPr lang="en-US" dirty="0"/>
                  <a:t>Translation distance pair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𝒕</m:t>
                        </m:r>
                      </m:e>
                      <m:sub>
                        <m:r>
                          <a:rPr lang="en-US" b="1" i="1">
                            <a:latin typeface="Cambria Math" panose="02040503050406030204" pitchFamily="18" charset="0"/>
                          </a:rPr>
                          <m:t>𝒙</m:t>
                        </m:r>
                        <m:r>
                          <a:rPr lang="en-US" b="1" i="1">
                            <a:latin typeface="Cambria Math" panose="02040503050406030204" pitchFamily="18" charset="0"/>
                          </a:rPr>
                          <m:t>,</m:t>
                        </m:r>
                      </m:sub>
                    </m:sSub>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r>
                      <a:rPr lang="en-US" b="1" i="1">
                        <a:latin typeface="Cambria Math" panose="02040503050406030204" pitchFamily="18" charset="0"/>
                      </a:rPr>
                      <m:t>)</m:t>
                    </m:r>
                  </m:oMath>
                </a14:m>
                <a:r>
                  <a:rPr lang="en-US" b="1" dirty="0"/>
                  <a:t> </a:t>
                </a:r>
                <a:r>
                  <a:rPr lang="en-US" dirty="0"/>
                  <a:t>is called a </a:t>
                </a:r>
                <a:r>
                  <a:rPr lang="en-US" b="1" dirty="0"/>
                  <a:t>Translation Vector</a:t>
                </a:r>
                <a:r>
                  <a:rPr lang="en-US" dirty="0"/>
                  <a:t> or </a:t>
                </a:r>
                <a:r>
                  <a:rPr lang="en-US" b="1" dirty="0"/>
                  <a:t>Shift Vector</a:t>
                </a:r>
                <a:r>
                  <a:rPr lang="en-US" dirty="0"/>
                  <a:t>.</a:t>
                </a:r>
              </a:p>
              <a:p>
                <a:pPr algn="just"/>
                <a:r>
                  <a:rPr lang="en-US" dirty="0"/>
                  <a:t>It is rigid body transformation so we need to translate whole object.</a:t>
                </a:r>
              </a:p>
              <a:p>
                <a:pPr lvl="0"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935163"/>
                <a:ext cx="5829300" cy="4846637"/>
              </a:xfrm>
              <a:blipFill>
                <a:blip r:embed="rId2"/>
                <a:stretch>
                  <a:fillRect l="-418" t="-1256" r="-1046"/>
                </a:stretch>
              </a:blipFill>
            </p:spPr>
            <p:txBody>
              <a:bodyPr/>
              <a:lstStyle/>
              <a:p>
                <a:r>
                  <a:rPr lang="en-IN">
                    <a:noFill/>
                  </a:rPr>
                  <a:t> </a:t>
                </a:r>
              </a:p>
            </p:txBody>
          </p:sp>
        </mc:Fallback>
      </mc:AlternateContent>
      <p:sp>
        <p:nvSpPr>
          <p:cNvPr id="10" name="Rectangle 20"/>
          <p:cNvSpPr>
            <a:spLocks noChangeArrowheads="1"/>
          </p:cNvSpPr>
          <p:nvPr/>
        </p:nvSpPr>
        <p:spPr bwMode="auto">
          <a:xfrm>
            <a:off x="60198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AutoShape 19"/>
          <p:cNvSpPr>
            <a:spLocks noChangeAspect="1" noChangeArrowheads="1" noTextEdit="1"/>
          </p:cNvSpPr>
          <p:nvPr/>
        </p:nvSpPr>
        <p:spPr bwMode="auto">
          <a:xfrm>
            <a:off x="5715000" y="914400"/>
            <a:ext cx="3578962" cy="2895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8"/>
          <p:cNvSpPr>
            <a:spLocks noChangeArrowheads="1"/>
          </p:cNvSpPr>
          <p:nvPr/>
        </p:nvSpPr>
        <p:spPr bwMode="auto">
          <a:xfrm>
            <a:off x="6674023" y="2566930"/>
            <a:ext cx="691083" cy="3906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eaLnBrk="0" fontAlgn="base" hangingPunct="0">
              <a:spcBef>
                <a:spcPct val="0"/>
              </a:spcBef>
              <a:spcAft>
                <a:spcPct val="0"/>
              </a:spcAft>
            </a:pPr>
            <a:r>
              <a:rPr lang="en-US" sz="1600" dirty="0">
                <a:latin typeface="Cambria Math" panose="02040503050406030204" pitchFamily="18" charset="0"/>
                <a:ea typeface="Calibri" panose="020F0502020204030204" pitchFamily="34" charset="0"/>
                <a:cs typeface="Times New Roman" panose="02020603050405020304" pitchFamily="18" charset="0"/>
              </a:rPr>
              <a:t>(</a:t>
            </a:r>
            <a:r>
              <a:rPr lang="en-US" sz="1600" dirty="0" err="1">
                <a:latin typeface="Cambria Math" panose="02040503050406030204" pitchFamily="18" charset="0"/>
                <a:ea typeface="Calibri" panose="020F0502020204030204" pitchFamily="34" charset="0"/>
                <a:cs typeface="Times New Roman" panose="02020603050405020304" pitchFamily="18" charset="0"/>
              </a:rPr>
              <a:t>x,y</a:t>
            </a:r>
            <a:r>
              <a:rPr lang="en-US" sz="1600" dirty="0">
                <a:latin typeface="Cambria Math" panose="02040503050406030204" pitchFamily="18" charset="0"/>
                <a:ea typeface="Calibri" panose="020F0502020204030204" pitchFamily="34" charset="0"/>
                <a:cs typeface="Times New Roman" panose="02020603050405020304" pitchFamily="18" charset="0"/>
              </a:rPr>
              <a:t>)</a:t>
            </a:r>
          </a:p>
        </p:txBody>
      </p:sp>
      <p:sp>
        <p:nvSpPr>
          <p:cNvPr id="14" name="Rectangle 17"/>
          <p:cNvSpPr>
            <a:spLocks noChangeArrowheads="1"/>
          </p:cNvSpPr>
          <p:nvPr/>
        </p:nvSpPr>
        <p:spPr bwMode="auto">
          <a:xfrm>
            <a:off x="7577451" y="1632866"/>
            <a:ext cx="672552" cy="3689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sz="1600"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sz="1600"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sz="4000" u="none" strike="noStrike" cap="none" normalizeH="0" baseline="0" dirty="0">
              <a:ln>
                <a:noFill/>
              </a:ln>
              <a:solidFill>
                <a:schemeClr val="tx1"/>
              </a:solidFill>
              <a:effectLst/>
              <a:latin typeface="Arial" panose="020B0604020202020204" pitchFamily="34" charset="0"/>
            </a:endParaRPr>
          </a:p>
        </p:txBody>
      </p:sp>
      <p:sp>
        <p:nvSpPr>
          <p:cNvPr id="15" name="AutoShape 16"/>
          <p:cNvSpPr>
            <a:spLocks noChangeShapeType="1"/>
          </p:cNvSpPr>
          <p:nvPr/>
        </p:nvSpPr>
        <p:spPr bwMode="auto">
          <a:xfrm flipV="1">
            <a:off x="6206866" y="990600"/>
            <a:ext cx="772" cy="271959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5"/>
          <p:cNvSpPr>
            <a:spLocks noChangeShapeType="1"/>
          </p:cNvSpPr>
          <p:nvPr/>
        </p:nvSpPr>
        <p:spPr bwMode="auto">
          <a:xfrm>
            <a:off x="5960547" y="3483240"/>
            <a:ext cx="3097134" cy="7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2"/>
          <p:cNvSpPr>
            <a:spLocks noChangeShapeType="1"/>
          </p:cNvSpPr>
          <p:nvPr/>
        </p:nvSpPr>
        <p:spPr bwMode="auto">
          <a:xfrm>
            <a:off x="7235383" y="2888063"/>
            <a:ext cx="0" cy="595177"/>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1"/>
          <p:cNvSpPr>
            <a:spLocks noChangeShapeType="1"/>
          </p:cNvSpPr>
          <p:nvPr/>
        </p:nvSpPr>
        <p:spPr bwMode="auto">
          <a:xfrm flipH="1">
            <a:off x="6207638" y="2888063"/>
            <a:ext cx="1027745"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0"/>
          <p:cNvSpPr>
            <a:spLocks noChangeShapeType="1"/>
          </p:cNvSpPr>
          <p:nvPr/>
        </p:nvSpPr>
        <p:spPr bwMode="auto">
          <a:xfrm flipH="1">
            <a:off x="6206866" y="1950139"/>
            <a:ext cx="2048541" cy="77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9"/>
          <p:cNvSpPr>
            <a:spLocks noChangeShapeType="1"/>
          </p:cNvSpPr>
          <p:nvPr/>
        </p:nvSpPr>
        <p:spPr bwMode="auto">
          <a:xfrm>
            <a:off x="8255407" y="1950139"/>
            <a:ext cx="772" cy="154931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8"/>
          <p:cNvSpPr>
            <a:spLocks noChangeArrowheads="1"/>
          </p:cNvSpPr>
          <p:nvPr/>
        </p:nvSpPr>
        <p:spPr bwMode="auto">
          <a:xfrm>
            <a:off x="7541159" y="3094947"/>
            <a:ext cx="358282" cy="311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eaLnBrk="0" fontAlgn="base" hangingPunct="0">
              <a:spcBef>
                <a:spcPct val="0"/>
              </a:spcBef>
              <a:spcAft>
                <a:spcPct val="0"/>
              </a:spcAft>
            </a:pPr>
            <a:r>
              <a:rPr lang="en-US" dirty="0" err="1">
                <a:latin typeface="Cambria Math" panose="02040503050406030204" pitchFamily="18" charset="0"/>
                <a:ea typeface="Calibri" panose="020F0502020204030204" pitchFamily="34" charset="0"/>
                <a:cs typeface="Times New Roman" panose="02020603050405020304" pitchFamily="18" charset="0"/>
              </a:rPr>
              <a:t>t</a:t>
            </a:r>
            <a:r>
              <a:rPr lang="en-US" baseline="-25000" dirty="0" err="1">
                <a:latin typeface="Cambria Math" panose="02040503050406030204" pitchFamily="18" charset="0"/>
                <a:ea typeface="Calibri" panose="020F0502020204030204" pitchFamily="34" charset="0"/>
                <a:cs typeface="Times New Roman" panose="02020603050405020304" pitchFamily="18" charset="0"/>
              </a:rPr>
              <a:t>x</a:t>
            </a:r>
            <a:endParaRPr lang="en-US" baseline="-25000" dirty="0">
              <a:latin typeface="Cambria Math" panose="02040503050406030204" pitchFamily="18" charset="0"/>
              <a:ea typeface="Calibri" panose="020F0502020204030204" pitchFamily="34" charset="0"/>
              <a:cs typeface="Times New Roman" panose="02020603050405020304" pitchFamily="18" charset="0"/>
            </a:endParaRPr>
          </a:p>
        </p:txBody>
      </p:sp>
      <p:sp>
        <p:nvSpPr>
          <p:cNvPr id="24" name="Rectangle 7"/>
          <p:cNvSpPr>
            <a:spLocks noChangeArrowheads="1"/>
          </p:cNvSpPr>
          <p:nvPr/>
        </p:nvSpPr>
        <p:spPr bwMode="auto">
          <a:xfrm>
            <a:off x="6234664" y="2245797"/>
            <a:ext cx="358282" cy="321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t</a:t>
            </a:r>
            <a:r>
              <a:rPr kumimoji="0" lang="en-US" sz="1050" i="1"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y</a:t>
            </a:r>
            <a:endParaRPr kumimoji="0" lang="en-US" sz="2400" i="0" u="none" strike="noStrike" cap="none" normalizeH="0" baseline="0" dirty="0">
              <a:ln>
                <a:noFill/>
              </a:ln>
              <a:solidFill>
                <a:schemeClr val="tx1"/>
              </a:solidFill>
              <a:effectLst/>
              <a:latin typeface="Arial" panose="020B0604020202020204" pitchFamily="34" charset="0"/>
            </a:endParaRPr>
          </a:p>
        </p:txBody>
      </p:sp>
      <p:sp>
        <p:nvSpPr>
          <p:cNvPr id="25" name="AutoShape 6"/>
          <p:cNvSpPr>
            <a:spLocks noChangeShapeType="1"/>
          </p:cNvSpPr>
          <p:nvPr/>
        </p:nvSpPr>
        <p:spPr bwMode="auto">
          <a:xfrm>
            <a:off x="7855428" y="3275584"/>
            <a:ext cx="394574" cy="7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5"/>
          <p:cNvSpPr>
            <a:spLocks noChangeShapeType="1"/>
          </p:cNvSpPr>
          <p:nvPr/>
        </p:nvSpPr>
        <p:spPr bwMode="auto">
          <a:xfrm flipH="1" flipV="1">
            <a:off x="7249282" y="3270181"/>
            <a:ext cx="342067" cy="54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4"/>
          <p:cNvSpPr>
            <a:spLocks noChangeShapeType="1"/>
          </p:cNvSpPr>
          <p:nvPr/>
        </p:nvSpPr>
        <p:spPr bwMode="auto">
          <a:xfrm flipV="1">
            <a:off x="6381374" y="1935472"/>
            <a:ext cx="11582" cy="3103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3"/>
          <p:cNvSpPr>
            <a:spLocks noChangeShapeType="1"/>
          </p:cNvSpPr>
          <p:nvPr/>
        </p:nvSpPr>
        <p:spPr bwMode="auto">
          <a:xfrm>
            <a:off x="6381374" y="2566930"/>
            <a:ext cx="0" cy="3211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
          <p:cNvSpPr>
            <a:spLocks noChangeShapeType="1"/>
          </p:cNvSpPr>
          <p:nvPr/>
        </p:nvSpPr>
        <p:spPr bwMode="auto">
          <a:xfrm flipV="1">
            <a:off x="7235383" y="1950139"/>
            <a:ext cx="1020023" cy="937924"/>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13"/>
          <p:cNvSpPr>
            <a:spLocks noChangeArrowheads="1"/>
          </p:cNvSpPr>
          <p:nvPr/>
        </p:nvSpPr>
        <p:spPr bwMode="auto">
          <a:xfrm>
            <a:off x="8255407" y="4165765"/>
            <a:ext cx="377586" cy="528789"/>
          </a:xfrm>
          <a:prstGeom prst="triangle">
            <a:avLst>
              <a:gd name="adj" fmla="val 50000"/>
            </a:avLst>
          </a:prstGeom>
          <a:solidFill>
            <a:srgbClr val="FFFFFF"/>
          </a:solidFill>
          <a:ln w="25400">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6674023" y="5326784"/>
            <a:ext cx="691083" cy="3906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eaLnBrk="0" fontAlgn="base" hangingPunct="0">
              <a:spcBef>
                <a:spcPct val="0"/>
              </a:spcBef>
              <a:spcAft>
                <a:spcPct val="0"/>
              </a:spcAft>
            </a:pPr>
            <a:r>
              <a:rPr lang="en-US" sz="1600" dirty="0">
                <a:latin typeface="Cambria Math" panose="02040503050406030204" pitchFamily="18" charset="0"/>
                <a:ea typeface="Calibri" panose="020F0502020204030204" pitchFamily="34" charset="0"/>
                <a:cs typeface="Times New Roman" panose="02020603050405020304" pitchFamily="18" charset="0"/>
              </a:rPr>
              <a:t>(</a:t>
            </a:r>
            <a:r>
              <a:rPr lang="en-US" sz="1600" dirty="0" err="1">
                <a:latin typeface="Cambria Math" panose="02040503050406030204" pitchFamily="18" charset="0"/>
                <a:ea typeface="Calibri" panose="020F0502020204030204" pitchFamily="34" charset="0"/>
                <a:cs typeface="Times New Roman" panose="02020603050405020304" pitchFamily="18" charset="0"/>
              </a:rPr>
              <a:t>x,y</a:t>
            </a:r>
            <a:r>
              <a:rPr lang="en-US" sz="1600" dirty="0">
                <a:latin typeface="Cambria Math" panose="02040503050406030204" pitchFamily="18" charset="0"/>
                <a:ea typeface="Calibri" panose="020F0502020204030204" pitchFamily="34" charset="0"/>
                <a:cs typeface="Times New Roman" panose="02020603050405020304" pitchFamily="18" charset="0"/>
              </a:rPr>
              <a:t>)</a:t>
            </a:r>
          </a:p>
        </p:txBody>
      </p:sp>
      <p:sp>
        <p:nvSpPr>
          <p:cNvPr id="32" name="Rectangle 17"/>
          <p:cNvSpPr>
            <a:spLocks noChangeArrowheads="1"/>
          </p:cNvSpPr>
          <p:nvPr/>
        </p:nvSpPr>
        <p:spPr bwMode="auto">
          <a:xfrm>
            <a:off x="7577451" y="4392720"/>
            <a:ext cx="672552" cy="3689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sz="1600"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sz="1600"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sz="4000" u="none" strike="noStrike" cap="none" normalizeH="0" baseline="0" dirty="0">
              <a:ln>
                <a:noFill/>
              </a:ln>
              <a:solidFill>
                <a:schemeClr val="tx1"/>
              </a:solidFill>
              <a:effectLst/>
              <a:latin typeface="Arial" panose="020B0604020202020204" pitchFamily="34" charset="0"/>
            </a:endParaRPr>
          </a:p>
        </p:txBody>
      </p:sp>
      <p:sp>
        <p:nvSpPr>
          <p:cNvPr id="33" name="AutoShape 16"/>
          <p:cNvSpPr>
            <a:spLocks noChangeShapeType="1"/>
          </p:cNvSpPr>
          <p:nvPr/>
        </p:nvSpPr>
        <p:spPr bwMode="auto">
          <a:xfrm flipV="1">
            <a:off x="6206866" y="3750454"/>
            <a:ext cx="772" cy="271959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15"/>
          <p:cNvSpPr>
            <a:spLocks noChangeShapeType="1"/>
          </p:cNvSpPr>
          <p:nvPr/>
        </p:nvSpPr>
        <p:spPr bwMode="auto">
          <a:xfrm>
            <a:off x="5960547" y="6243094"/>
            <a:ext cx="3097134" cy="7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14"/>
          <p:cNvSpPr>
            <a:spLocks noChangeArrowheads="1"/>
          </p:cNvSpPr>
          <p:nvPr/>
        </p:nvSpPr>
        <p:spPr bwMode="auto">
          <a:xfrm>
            <a:off x="7235383" y="5119129"/>
            <a:ext cx="377586" cy="528789"/>
          </a:xfrm>
          <a:prstGeom prst="triangle">
            <a:avLst>
              <a:gd name="adj" fmla="val 50000"/>
            </a:avLst>
          </a:prstGeom>
          <a:solidFill>
            <a:srgbClr val="FFFFFF"/>
          </a:solid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AutoShape 12"/>
          <p:cNvSpPr>
            <a:spLocks noChangeShapeType="1"/>
          </p:cNvSpPr>
          <p:nvPr/>
        </p:nvSpPr>
        <p:spPr bwMode="auto">
          <a:xfrm>
            <a:off x="7235383" y="5647917"/>
            <a:ext cx="0" cy="595177"/>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AutoShape 11"/>
          <p:cNvSpPr>
            <a:spLocks noChangeShapeType="1"/>
          </p:cNvSpPr>
          <p:nvPr/>
        </p:nvSpPr>
        <p:spPr bwMode="auto">
          <a:xfrm flipH="1">
            <a:off x="6207638" y="5647917"/>
            <a:ext cx="1027745"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AutoShape 10"/>
          <p:cNvSpPr>
            <a:spLocks noChangeShapeType="1"/>
          </p:cNvSpPr>
          <p:nvPr/>
        </p:nvSpPr>
        <p:spPr bwMode="auto">
          <a:xfrm flipH="1">
            <a:off x="6206866" y="4709993"/>
            <a:ext cx="2048541" cy="77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AutoShape 9"/>
          <p:cNvSpPr>
            <a:spLocks noChangeShapeType="1"/>
          </p:cNvSpPr>
          <p:nvPr/>
        </p:nvSpPr>
        <p:spPr bwMode="auto">
          <a:xfrm>
            <a:off x="8255407" y="4709993"/>
            <a:ext cx="772" cy="1549312"/>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8"/>
          <p:cNvSpPr>
            <a:spLocks noChangeArrowheads="1"/>
          </p:cNvSpPr>
          <p:nvPr/>
        </p:nvSpPr>
        <p:spPr bwMode="auto">
          <a:xfrm>
            <a:off x="7541159" y="5854801"/>
            <a:ext cx="358282" cy="3118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eaLnBrk="0" fontAlgn="base" hangingPunct="0">
              <a:spcBef>
                <a:spcPct val="0"/>
              </a:spcBef>
              <a:spcAft>
                <a:spcPct val="0"/>
              </a:spcAft>
            </a:pPr>
            <a:r>
              <a:rPr lang="en-US" dirty="0" err="1">
                <a:latin typeface="Cambria Math" panose="02040503050406030204" pitchFamily="18" charset="0"/>
                <a:ea typeface="Calibri" panose="020F0502020204030204" pitchFamily="34" charset="0"/>
                <a:cs typeface="Times New Roman" panose="02020603050405020304" pitchFamily="18" charset="0"/>
              </a:rPr>
              <a:t>t</a:t>
            </a:r>
            <a:r>
              <a:rPr lang="en-US" baseline="-25000" dirty="0" err="1">
                <a:latin typeface="Cambria Math" panose="02040503050406030204" pitchFamily="18" charset="0"/>
                <a:ea typeface="Calibri" panose="020F0502020204030204" pitchFamily="34" charset="0"/>
                <a:cs typeface="Times New Roman" panose="02020603050405020304" pitchFamily="18" charset="0"/>
              </a:rPr>
              <a:t>x</a:t>
            </a:r>
            <a:endParaRPr lang="en-US" baseline="-25000" dirty="0">
              <a:latin typeface="Cambria Math" panose="02040503050406030204" pitchFamily="18" charset="0"/>
              <a:ea typeface="Calibri" panose="020F0502020204030204" pitchFamily="34" charset="0"/>
              <a:cs typeface="Times New Roman" panose="02020603050405020304" pitchFamily="18" charset="0"/>
            </a:endParaRPr>
          </a:p>
        </p:txBody>
      </p:sp>
      <p:sp>
        <p:nvSpPr>
          <p:cNvPr id="41" name="Rectangle 7"/>
          <p:cNvSpPr>
            <a:spLocks noChangeArrowheads="1"/>
          </p:cNvSpPr>
          <p:nvPr/>
        </p:nvSpPr>
        <p:spPr bwMode="auto">
          <a:xfrm>
            <a:off x="6234664" y="5005651"/>
            <a:ext cx="358282" cy="321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4981" tIns="37490" rIns="74981" bIns="3749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t</a:t>
            </a:r>
            <a:r>
              <a:rPr kumimoji="0" lang="en-US" sz="1050" i="1"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y</a:t>
            </a:r>
            <a:endParaRPr kumimoji="0" lang="en-US" sz="2400" i="0" u="none" strike="noStrike" cap="none" normalizeH="0" baseline="0" dirty="0">
              <a:ln>
                <a:noFill/>
              </a:ln>
              <a:solidFill>
                <a:schemeClr val="tx1"/>
              </a:solidFill>
              <a:effectLst/>
              <a:latin typeface="Arial" panose="020B0604020202020204" pitchFamily="34" charset="0"/>
            </a:endParaRPr>
          </a:p>
        </p:txBody>
      </p:sp>
      <p:sp>
        <p:nvSpPr>
          <p:cNvPr id="42" name="AutoShape 6"/>
          <p:cNvSpPr>
            <a:spLocks noChangeShapeType="1"/>
          </p:cNvSpPr>
          <p:nvPr/>
        </p:nvSpPr>
        <p:spPr bwMode="auto">
          <a:xfrm>
            <a:off x="7855428" y="6035438"/>
            <a:ext cx="394574" cy="77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AutoShape 5"/>
          <p:cNvSpPr>
            <a:spLocks noChangeShapeType="1"/>
          </p:cNvSpPr>
          <p:nvPr/>
        </p:nvSpPr>
        <p:spPr bwMode="auto">
          <a:xfrm flipH="1" flipV="1">
            <a:off x="7249282" y="6030035"/>
            <a:ext cx="342067" cy="540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AutoShape 4"/>
          <p:cNvSpPr>
            <a:spLocks noChangeShapeType="1"/>
          </p:cNvSpPr>
          <p:nvPr/>
        </p:nvSpPr>
        <p:spPr bwMode="auto">
          <a:xfrm flipV="1">
            <a:off x="6381374" y="4695326"/>
            <a:ext cx="11582" cy="31032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AutoShape 3"/>
          <p:cNvSpPr>
            <a:spLocks noChangeShapeType="1"/>
          </p:cNvSpPr>
          <p:nvPr/>
        </p:nvSpPr>
        <p:spPr bwMode="auto">
          <a:xfrm>
            <a:off x="6381374" y="5326784"/>
            <a:ext cx="0" cy="32113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AutoShape 2"/>
          <p:cNvSpPr>
            <a:spLocks noChangeShapeType="1"/>
          </p:cNvSpPr>
          <p:nvPr/>
        </p:nvSpPr>
        <p:spPr bwMode="auto">
          <a:xfrm flipV="1">
            <a:off x="7235383" y="4709993"/>
            <a:ext cx="1020023" cy="937924"/>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Flowchart: Connector 3"/>
          <p:cNvSpPr/>
          <p:nvPr/>
        </p:nvSpPr>
        <p:spPr>
          <a:xfrm>
            <a:off x="7196510" y="2855516"/>
            <a:ext cx="91440" cy="9144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35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repeatCount="indefinite" accel="50000" decel="50000" fill="hold" grpId="1" nodeType="clickEffect">
                                  <p:stCondLst>
                                    <p:cond delay="0"/>
                                  </p:stCondLst>
                                  <p:endCondLst>
                                    <p:cond evt="onNext" delay="0">
                                      <p:tgtEl>
                                        <p:sldTgt/>
                                      </p:tgtEl>
                                    </p:cond>
                                  </p:endCondLst>
                                  <p:childTnLst>
                                    <p:animMotion origin="layout" path="M -3.88889E-6 3.33333E-6 L 0.11164 -0.00093 " pathEditMode="relative" rAng="0" ptsTypes="AA">
                                      <p:cBhvr>
                                        <p:cTn id="50" dur="2000" fill="hold"/>
                                        <p:tgtEl>
                                          <p:spTgt spid="4"/>
                                        </p:tgtEl>
                                        <p:attrNameLst>
                                          <p:attrName>ppt_x</p:attrName>
                                          <p:attrName>ppt_y</p:attrName>
                                        </p:attrNameLst>
                                      </p:cBhvr>
                                      <p:rCtr x="5573" y="-46"/>
                                    </p:animMotion>
                                  </p:childTnLst>
                                </p:cTn>
                              </p:par>
                            </p:childTnLst>
                          </p:cTn>
                        </p:par>
                      </p:childTnLst>
                    </p:cTn>
                  </p:par>
                  <p:par>
                    <p:cTn id="51" fill="hold">
                      <p:stCondLst>
                        <p:cond delay="indefinite"/>
                      </p:stCondLst>
                      <p:childTnLst>
                        <p:par>
                          <p:cTn id="52" fill="hold">
                            <p:stCondLst>
                              <p:cond delay="0"/>
                            </p:stCondLst>
                            <p:childTnLst>
                              <p:par>
                                <p:cTn id="53" presetID="64" presetClass="path" presetSubtype="0" repeatCount="indefinite" accel="50000" decel="50000" fill="hold" grpId="2" nodeType="clickEffect">
                                  <p:stCondLst>
                                    <p:cond delay="0"/>
                                  </p:stCondLst>
                                  <p:childTnLst>
                                    <p:animMotion origin="layout" path="M 0.11094 3.33333E-6 L 0.11164 -0.13773 " pathEditMode="relative" rAng="0" ptsTypes="AA">
                                      <p:cBhvr>
                                        <p:cTn id="54" dur="2000" fill="hold"/>
                                        <p:tgtEl>
                                          <p:spTgt spid="4"/>
                                        </p:tgtEl>
                                        <p:attrNameLst>
                                          <p:attrName>ppt_x</p:attrName>
                                          <p:attrName>ppt_y</p:attrName>
                                        </p:attrNameLst>
                                      </p:cBhvr>
                                      <p:rCtr x="35" y="-6898"/>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repeatCount="indefinite" accel="50000" decel="50000" fill="hold" grpId="1" nodeType="clickEffect">
                                  <p:stCondLst>
                                    <p:cond delay="0"/>
                                  </p:stCondLst>
                                  <p:endCondLst>
                                    <p:cond evt="onNext" delay="0">
                                      <p:tgtEl>
                                        <p:sldTgt/>
                                      </p:tgtEl>
                                    </p:cond>
                                  </p:endCondLst>
                                  <p:childTnLst>
                                    <p:animMotion origin="layout" path="M 8.33333E-7 -3.7037E-6 L 0.11267 -0.00393 " pathEditMode="relative" rAng="0" ptsTypes="AA">
                                      <p:cBhvr>
                                        <p:cTn id="106" dur="2000" fill="hold"/>
                                        <p:tgtEl>
                                          <p:spTgt spid="35"/>
                                        </p:tgtEl>
                                        <p:attrNameLst>
                                          <p:attrName>ppt_x</p:attrName>
                                          <p:attrName>ppt_y</p:attrName>
                                        </p:attrNameLst>
                                      </p:cBhvr>
                                      <p:rCtr x="5625" y="-208"/>
                                    </p:animMotion>
                                  </p:childTnLst>
                                </p:cTn>
                              </p:par>
                            </p:childTnLst>
                          </p:cTn>
                        </p:par>
                      </p:childTnLst>
                    </p:cTn>
                  </p:par>
                  <p:par>
                    <p:cTn id="107" fill="hold">
                      <p:stCondLst>
                        <p:cond delay="indefinite"/>
                      </p:stCondLst>
                      <p:childTnLst>
                        <p:par>
                          <p:cTn id="108" fill="hold">
                            <p:stCondLst>
                              <p:cond delay="0"/>
                            </p:stCondLst>
                            <p:childTnLst>
                              <p:par>
                                <p:cTn id="109" presetID="64" presetClass="path" presetSubtype="0" repeatCount="indefinite" accel="50000" decel="50000" fill="hold" grpId="2" nodeType="clickEffect">
                                  <p:stCondLst>
                                    <p:cond delay="0"/>
                                  </p:stCondLst>
                                  <p:endCondLst>
                                    <p:cond evt="onNext" delay="0">
                                      <p:tgtEl>
                                        <p:sldTgt/>
                                      </p:tgtEl>
                                    </p:cond>
                                  </p:endCondLst>
                                  <p:childTnLst>
                                    <p:animMotion origin="layout" path="M 0.11267 -0.00601 L 0.11111 -0.13148 " pathEditMode="relative" rAng="0" ptsTypes="AA">
                                      <p:cBhvr>
                                        <p:cTn id="110" dur="2000" fill="hold"/>
                                        <p:tgtEl>
                                          <p:spTgt spid="35"/>
                                        </p:tgtEl>
                                        <p:attrNameLst>
                                          <p:attrName>ppt_x</p:attrName>
                                          <p:attrName>ppt_y</p:attrName>
                                        </p:attrNameLst>
                                      </p:cBhvr>
                                      <p:rCtr x="-87" y="-6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3" grpId="0" animBg="1"/>
      <p:bldP spid="14" grpId="0" animBg="1"/>
      <p:bldP spid="15" grpId="0" animBg="1"/>
      <p:bldP spid="16"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5" grpId="1" animBg="1"/>
      <p:bldP spid="35" grpId="2"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 grpId="0" animBg="1"/>
      <p:bldP spid="4" grpId="1" animBg="1"/>
      <p:bldP spid="4" grpId="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Other Transformation</a:t>
            </a:r>
          </a:p>
        </p:txBody>
      </p:sp>
      <p:sp>
        <p:nvSpPr>
          <p:cNvPr id="3" name="Content Placeholder 2"/>
          <p:cNvSpPr>
            <a:spLocks noGrp="1"/>
          </p:cNvSpPr>
          <p:nvPr>
            <p:ph idx="4294967295"/>
          </p:nvPr>
        </p:nvSpPr>
        <p:spPr>
          <a:xfrm>
            <a:off x="0" y="990600"/>
            <a:ext cx="8763000" cy="5334000"/>
          </a:xfrm>
        </p:spPr>
        <p:txBody>
          <a:bodyPr/>
          <a:lstStyle/>
          <a:p>
            <a:pPr algn="just"/>
            <a:r>
              <a:rPr lang="en-US" dirty="0"/>
              <a:t>Some package provides few additional transformations which are useful in certain applications. </a:t>
            </a:r>
          </a:p>
          <a:p>
            <a:pPr algn="just"/>
            <a:r>
              <a:rPr lang="en-US" dirty="0"/>
              <a:t>Two such transformations are:</a:t>
            </a:r>
          </a:p>
          <a:p>
            <a:pPr marL="857250" lvl="1" indent="-457200" algn="just">
              <a:buFont typeface="+mj-lt"/>
              <a:buAutoNum type="arabicPeriod"/>
            </a:pPr>
            <a:r>
              <a:rPr lang="en-US" dirty="0"/>
              <a:t>Reflection</a:t>
            </a:r>
          </a:p>
          <a:p>
            <a:pPr marL="857250" lvl="1" indent="-457200" algn="just">
              <a:buFont typeface="+mj-lt"/>
              <a:buAutoNum type="arabicPeriod"/>
            </a:pPr>
            <a:r>
              <a:rPr lang="en-US" dirty="0"/>
              <a:t>Shear.</a:t>
            </a:r>
          </a:p>
        </p:txBody>
      </p:sp>
    </p:spTree>
    <p:extLst>
      <p:ext uri="{BB962C8B-B14F-4D97-AF65-F5344CB8AC3E}">
        <p14:creationId xmlns:p14="http://schemas.microsoft.com/office/powerpoint/2010/main" val="23858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742950" indent="-742950">
              <a:buFont typeface="+mj-lt"/>
              <a:buAutoNum type="arabicPeriod"/>
            </a:pPr>
            <a:r>
              <a:rPr lang="en-US" b="1" dirty="0"/>
              <a:t>Reflection</a:t>
            </a:r>
          </a:p>
        </p:txBody>
      </p:sp>
      <p:sp>
        <p:nvSpPr>
          <p:cNvPr id="3" name="Content Placeholder 2"/>
          <p:cNvSpPr>
            <a:spLocks noGrp="1"/>
          </p:cNvSpPr>
          <p:nvPr>
            <p:ph idx="4294967295"/>
          </p:nvPr>
        </p:nvSpPr>
        <p:spPr>
          <a:xfrm>
            <a:off x="0" y="990600"/>
            <a:ext cx="8763000" cy="5334000"/>
          </a:xfrm>
        </p:spPr>
        <p:txBody>
          <a:bodyPr/>
          <a:lstStyle/>
          <a:p>
            <a:pPr lvl="0" algn="just"/>
            <a:r>
              <a:rPr lang="en-US" dirty="0"/>
              <a:t>A reflection is a transformation that produces a mirror image of an object. </a:t>
            </a:r>
          </a:p>
          <a:p>
            <a:pPr lvl="0" algn="just"/>
            <a:r>
              <a:rPr lang="en-US" dirty="0"/>
              <a:t>The mirror image for a two –dimensional reflection is generated relative to an </a:t>
            </a:r>
            <a:r>
              <a:rPr lang="en-US" b="1" dirty="0"/>
              <a:t>axis of reflection </a:t>
            </a:r>
            <a:r>
              <a:rPr lang="en-US" dirty="0"/>
              <a:t>by rotating the object 180</a:t>
            </a:r>
            <a:r>
              <a:rPr lang="en-US" baseline="30000" dirty="0"/>
              <a:t>o</a:t>
            </a:r>
            <a:r>
              <a:rPr lang="en-US" dirty="0"/>
              <a:t> about the reflection axis.</a:t>
            </a:r>
          </a:p>
          <a:p>
            <a:pPr lvl="0" algn="just"/>
            <a:r>
              <a:rPr lang="en-US" dirty="0"/>
              <a:t>Reflection gives image based on position of axis of reflection. Transformation matrix for few positions are discussed here.</a:t>
            </a:r>
          </a:p>
          <a:p>
            <a:pPr algn="just"/>
            <a:endParaRPr lang="en-US" dirty="0"/>
          </a:p>
        </p:txBody>
      </p:sp>
    </p:spTree>
    <p:extLst>
      <p:ext uri="{BB962C8B-B14F-4D97-AF65-F5344CB8AC3E}">
        <p14:creationId xmlns:p14="http://schemas.microsoft.com/office/powerpoint/2010/main" val="18752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Reflection About X-Axis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410200"/>
              </a:xfrm>
            </p:spPr>
            <p:txBody>
              <a:bodyPr>
                <a:normAutofit/>
              </a:bodyPr>
              <a:lstStyle/>
              <a:p>
                <a:pPr lvl="0" algn="just"/>
                <a:r>
                  <a:rPr lang="en-US" dirty="0"/>
                  <a:t>For reflection about the line</a:t>
                </a:r>
                <a14:m>
                  <m:oMath xmlns:m="http://schemas.openxmlformats.org/officeDocument/2006/math">
                    <m:r>
                      <a:rPr lang="en-US" i="1">
                        <a:latin typeface="Cambria Math" panose="02040503050406030204" pitchFamily="18" charset="0"/>
                      </a:rPr>
                      <m:t> </m:t>
                    </m:r>
                  </m:oMath>
                </a14:m>
                <a:endParaRPr lang="en-US" i="1" dirty="0"/>
              </a:p>
              <a:p>
                <a:pPr lvl="0" algn="just"/>
                <a14:m>
                  <m:oMath xmlns:m="http://schemas.openxmlformats.org/officeDocument/2006/math">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 , </m:t>
                    </m:r>
                    <m:r>
                      <a:rPr lang="en-US" b="1" i="1">
                        <a:latin typeface="Cambria Math" panose="02040503050406030204" pitchFamily="18" charset="0"/>
                      </a:rPr>
                      <m:t>𝒕𝒉𝒆</m:t>
                    </m:r>
                    <m:r>
                      <a:rPr lang="en-US" b="1" i="1">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 </m:t>
                    </m:r>
                    <m:r>
                      <a:rPr lang="en-US" b="1" i="1">
                        <a:latin typeface="Cambria Math" panose="02040503050406030204" pitchFamily="18" charset="0"/>
                      </a:rPr>
                      <m:t>𝒂𝒙𝒊𝒔</m:t>
                    </m:r>
                  </m:oMath>
                </a14:m>
                <a:endParaRPr lang="en-US" dirty="0"/>
              </a:p>
              <a:p>
                <a:pPr algn="just"/>
                <a:r>
                  <a:rPr lang="en-US" dirty="0"/>
                  <a:t>Transformation matrix:</a:t>
                </a:r>
              </a:p>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r>
                  <a:rPr lang="en-US" dirty="0"/>
                  <a:t> </a:t>
                </a:r>
              </a:p>
              <a:p>
                <a:pPr algn="just"/>
                <a:endParaRPr lang="en-US" dirty="0"/>
              </a:p>
              <a:p>
                <a:pPr algn="just"/>
                <a:endParaRPr lang="en-US" dirty="0"/>
              </a:p>
              <a:p>
                <a:pPr algn="just"/>
                <a:r>
                  <a:rPr lang="en-US" dirty="0"/>
                  <a:t>This transformation keeps </a:t>
                </a:r>
                <a14:m>
                  <m:oMath xmlns:m="http://schemas.openxmlformats.org/officeDocument/2006/math">
                    <m:r>
                      <a:rPr lang="en-US" i="1" dirty="0">
                        <a:latin typeface="Cambria Math" panose="02040503050406030204" pitchFamily="18" charset="0"/>
                      </a:rPr>
                      <m:t>𝑥</m:t>
                    </m:r>
                  </m:oMath>
                </a14:m>
                <a:r>
                  <a:rPr lang="en-US" dirty="0"/>
                  <a:t> values are same, but flips (Change the sign) </a:t>
                </a:r>
                <a14:m>
                  <m:oMath xmlns:m="http://schemas.openxmlformats.org/officeDocument/2006/math">
                    <m:r>
                      <a:rPr lang="en-US" i="1" dirty="0">
                        <a:latin typeface="Cambria Math" panose="02040503050406030204" pitchFamily="18" charset="0"/>
                      </a:rPr>
                      <m:t>𝑦</m:t>
                    </m:r>
                  </m:oMath>
                </a14:m>
                <a:r>
                  <a:rPr lang="en-US" dirty="0"/>
                  <a:t> values of coordinate positions.</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410200"/>
              </a:xfrm>
              <a:blipFill>
                <a:blip r:embed="rId2"/>
                <a:stretch>
                  <a:fillRect l="-278" t="-1240" r="-626"/>
                </a:stretch>
              </a:blipFill>
            </p:spPr>
            <p:txBody>
              <a:bodyPr/>
              <a:lstStyle/>
              <a:p>
                <a:r>
                  <a:rPr lang="en-IN">
                    <a:noFill/>
                  </a:rPr>
                  <a:t> </a:t>
                </a:r>
              </a:p>
            </p:txBody>
          </p:sp>
        </mc:Fallback>
      </mc:AlternateContent>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16"/>
          <p:cNvSpPr>
            <a:spLocks noChangeAspect="1" noChangeArrowheads="1" noTextEdit="1"/>
          </p:cNvSpPr>
          <p:nvPr/>
        </p:nvSpPr>
        <p:spPr bwMode="auto">
          <a:xfrm>
            <a:off x="4800600" y="990600"/>
            <a:ext cx="4259657" cy="3581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5"/>
          <p:cNvSpPr>
            <a:spLocks noChangeShapeType="1"/>
          </p:cNvSpPr>
          <p:nvPr/>
        </p:nvSpPr>
        <p:spPr bwMode="auto">
          <a:xfrm>
            <a:off x="5370952" y="1144793"/>
            <a:ext cx="0" cy="33151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p:cNvSpPr>
            <a:spLocks noChangeShapeType="1"/>
          </p:cNvSpPr>
          <p:nvPr/>
        </p:nvSpPr>
        <p:spPr bwMode="auto">
          <a:xfrm>
            <a:off x="5125341" y="2703175"/>
            <a:ext cx="34981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p:cNvSpPr>
            <a:spLocks noChangeArrowheads="1"/>
          </p:cNvSpPr>
          <p:nvPr/>
        </p:nvSpPr>
        <p:spPr bwMode="auto">
          <a:xfrm>
            <a:off x="6373950" y="1600200"/>
            <a:ext cx="430590" cy="525286"/>
          </a:xfrm>
          <a:prstGeom prst="triangle">
            <a:avLst>
              <a:gd name="adj" fmla="val 50000"/>
            </a:avLst>
          </a:prstGeom>
          <a:solidFill>
            <a:srgbClr val="FF0000"/>
          </a:solidFill>
          <a:ln w="9525">
            <a:no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11" name="Rectangle 11"/>
          <p:cNvSpPr>
            <a:spLocks noChangeArrowheads="1"/>
          </p:cNvSpPr>
          <p:nvPr/>
        </p:nvSpPr>
        <p:spPr bwMode="auto">
          <a:xfrm>
            <a:off x="8315202" y="2731958"/>
            <a:ext cx="400788" cy="4317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x</a:t>
            </a:r>
          </a:p>
        </p:txBody>
      </p:sp>
      <p:sp>
        <p:nvSpPr>
          <p:cNvPr id="12" name="Rectangle 10"/>
          <p:cNvSpPr>
            <a:spLocks noChangeArrowheads="1"/>
          </p:cNvSpPr>
          <p:nvPr/>
        </p:nvSpPr>
        <p:spPr bwMode="auto">
          <a:xfrm>
            <a:off x="4970164" y="990600"/>
            <a:ext cx="400788" cy="4317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y</a:t>
            </a:r>
          </a:p>
        </p:txBody>
      </p:sp>
      <p:sp>
        <p:nvSpPr>
          <p:cNvPr id="13" name="Rectangle 9"/>
          <p:cNvSpPr>
            <a:spLocks noChangeArrowheads="1"/>
          </p:cNvSpPr>
          <p:nvPr/>
        </p:nvSpPr>
        <p:spPr bwMode="auto">
          <a:xfrm>
            <a:off x="6388337" y="1268148"/>
            <a:ext cx="400788" cy="431742"/>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1</a:t>
            </a:r>
          </a:p>
        </p:txBody>
      </p:sp>
      <p:sp>
        <p:nvSpPr>
          <p:cNvPr id="14" name="Rectangle 8"/>
          <p:cNvSpPr>
            <a:spLocks noChangeArrowheads="1"/>
          </p:cNvSpPr>
          <p:nvPr/>
        </p:nvSpPr>
        <p:spPr bwMode="auto">
          <a:xfrm>
            <a:off x="5957747" y="2054535"/>
            <a:ext cx="400788" cy="4317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2</a:t>
            </a:r>
          </a:p>
        </p:txBody>
      </p:sp>
      <p:sp>
        <p:nvSpPr>
          <p:cNvPr id="15" name="Rectangle 7"/>
          <p:cNvSpPr>
            <a:spLocks noChangeArrowheads="1"/>
          </p:cNvSpPr>
          <p:nvPr/>
        </p:nvSpPr>
        <p:spPr bwMode="auto">
          <a:xfrm>
            <a:off x="6804540" y="2054535"/>
            <a:ext cx="400788" cy="4317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3</a:t>
            </a:r>
          </a:p>
        </p:txBody>
      </p:sp>
      <p:sp>
        <p:nvSpPr>
          <p:cNvPr id="16" name="Rectangle 6"/>
          <p:cNvSpPr>
            <a:spLocks noChangeArrowheads="1"/>
          </p:cNvSpPr>
          <p:nvPr/>
        </p:nvSpPr>
        <p:spPr bwMode="auto">
          <a:xfrm>
            <a:off x="6343120" y="3835458"/>
            <a:ext cx="493278" cy="4317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1’</a:t>
            </a:r>
          </a:p>
        </p:txBody>
      </p:sp>
      <p:sp>
        <p:nvSpPr>
          <p:cNvPr id="17" name="Rectangle 5"/>
          <p:cNvSpPr>
            <a:spLocks noChangeArrowheads="1"/>
          </p:cNvSpPr>
          <p:nvPr/>
        </p:nvSpPr>
        <p:spPr bwMode="auto">
          <a:xfrm>
            <a:off x="5865257" y="2964276"/>
            <a:ext cx="493278" cy="4317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2’</a:t>
            </a:r>
          </a:p>
        </p:txBody>
      </p:sp>
      <p:sp>
        <p:nvSpPr>
          <p:cNvPr id="18" name="Rectangle 4"/>
          <p:cNvSpPr>
            <a:spLocks noChangeArrowheads="1"/>
          </p:cNvSpPr>
          <p:nvPr/>
        </p:nvSpPr>
        <p:spPr bwMode="auto">
          <a:xfrm>
            <a:off x="6804540" y="2964276"/>
            <a:ext cx="493278" cy="43174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3’</a:t>
            </a:r>
          </a:p>
        </p:txBody>
      </p:sp>
      <p:sp>
        <p:nvSpPr>
          <p:cNvPr id="19" name="Rectangle 3"/>
          <p:cNvSpPr>
            <a:spLocks noChangeArrowheads="1"/>
          </p:cNvSpPr>
          <p:nvPr/>
        </p:nvSpPr>
        <p:spPr bwMode="auto">
          <a:xfrm>
            <a:off x="7143668" y="1345245"/>
            <a:ext cx="1171534" cy="787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Original Position</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20" name="Rectangle 2"/>
          <p:cNvSpPr>
            <a:spLocks noChangeArrowheads="1"/>
          </p:cNvSpPr>
          <p:nvPr/>
        </p:nvSpPr>
        <p:spPr bwMode="auto">
          <a:xfrm>
            <a:off x="7205328" y="3317893"/>
            <a:ext cx="1264024" cy="787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Reflected Position</a:t>
            </a:r>
          </a:p>
        </p:txBody>
      </p:sp>
      <p:sp>
        <p:nvSpPr>
          <p:cNvPr id="22" name="AutoShape 13"/>
          <p:cNvSpPr>
            <a:spLocks noChangeArrowheads="1"/>
          </p:cNvSpPr>
          <p:nvPr/>
        </p:nvSpPr>
        <p:spPr bwMode="auto">
          <a:xfrm rot="10800000">
            <a:off x="6373504" y="3333618"/>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23" name="AutoShape 13"/>
          <p:cNvSpPr>
            <a:spLocks noChangeArrowheads="1"/>
          </p:cNvSpPr>
          <p:nvPr/>
        </p:nvSpPr>
        <p:spPr bwMode="auto">
          <a:xfrm>
            <a:off x="6372690" y="1612261"/>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671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22" presetClass="entr" presetSubtype="8" fill="hold" grpId="2"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58" presetClass="path" presetSubtype="0" accel="50000" decel="50000" fill="hold" grpId="0" nodeType="clickEffect">
                                  <p:stCondLst>
                                    <p:cond delay="0"/>
                                  </p:stCondLst>
                                  <p:childTnLst>
                                    <p:animMotion origin="layout" path="M 3.88889E-6 0.00069 L 0.03993 0.06759 C 0.04895 0.08171 0.05399 0.10278 0.05399 0.12477 C 0.05399 0.14977 0.04895 0.16967 0.03993 0.18379 L 3.88889E-6 0.25069 " pathEditMode="relative" rAng="0" ptsTypes="AAAAA">
                                      <p:cBhvr>
                                        <p:cTn id="57" dur="2000" fill="hold"/>
                                        <p:tgtEl>
                                          <p:spTgt spid="9"/>
                                        </p:tgtEl>
                                        <p:attrNameLst>
                                          <p:attrName>ppt_x</p:attrName>
                                          <p:attrName>ppt_y</p:attrName>
                                        </p:attrNameLst>
                                      </p:cBhvr>
                                      <p:rCtr x="2691" y="12500"/>
                                    </p:animMotion>
                                  </p:childTnLst>
                                </p:cTn>
                              </p:par>
                              <p:par>
                                <p:cTn id="58" presetID="8" presetClass="emph" presetSubtype="0" fill="hold" grpId="1" nodeType="withEffect">
                                  <p:stCondLst>
                                    <p:cond delay="0"/>
                                  </p:stCondLst>
                                  <p:childTnLst>
                                    <p:animRot by="10800000">
                                      <p:cBhvr>
                                        <p:cTn id="59" dur="2000" fill="hold"/>
                                        <p:tgtEl>
                                          <p:spTgt spid="9"/>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2" end="2"/>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9" grpId="1" animBg="1"/>
      <p:bldP spid="9" grpId="2" animBg="1"/>
      <p:bldP spid="11" grpId="0" animBg="1"/>
      <p:bldP spid="12" grpId="0" animBg="1"/>
      <p:bldP spid="13" grpId="0"/>
      <p:bldP spid="14" grpId="0" animBg="1"/>
      <p:bldP spid="15" grpId="0" animBg="1"/>
      <p:bldP spid="16" grpId="0"/>
      <p:bldP spid="17" grpId="0"/>
      <p:bldP spid="18" grpId="0"/>
      <p:bldP spid="19" grpId="0" animBg="1"/>
      <p:bldP spid="20" grpId="0" animBg="1"/>
      <p:bldP spid="22" grpId="0" animBg="1"/>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Reflection About Y-Axis</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2514600"/>
              </a:xfrm>
            </p:spPr>
            <p:txBody>
              <a:bodyPr>
                <a:normAutofit/>
              </a:bodyPr>
              <a:lstStyle/>
              <a:p>
                <a:pPr lvl="0" algn="just"/>
                <a:r>
                  <a:rPr lang="en-US" dirty="0"/>
                  <a:t>For reflection about the line</a:t>
                </a:r>
                <a14:m>
                  <m:oMath xmlns:m="http://schemas.openxmlformats.org/officeDocument/2006/math">
                    <m:r>
                      <a:rPr lang="en-US" i="1">
                        <a:latin typeface="Cambria Math" panose="02040503050406030204" pitchFamily="18" charset="0"/>
                      </a:rPr>
                      <m:t> </m:t>
                    </m:r>
                    <m:r>
                      <a:rPr lang="en-US" b="1" i="1" smtClean="0">
                        <a:latin typeface="Cambria Math" panose="02040503050406030204" pitchFamily="18" charset="0"/>
                      </a:rPr>
                      <m:t> </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𝟎</m:t>
                    </m:r>
                    <m:r>
                      <a:rPr lang="en-US" b="1" i="1">
                        <a:latin typeface="Cambria Math" panose="02040503050406030204" pitchFamily="18" charset="0"/>
                      </a:rPr>
                      <m:t> , </m:t>
                    </m:r>
                    <m:r>
                      <a:rPr lang="en-US" b="1" i="1">
                        <a:latin typeface="Cambria Math" panose="02040503050406030204" pitchFamily="18" charset="0"/>
                      </a:rPr>
                      <m:t>𝒕𝒉𝒆</m:t>
                    </m:r>
                    <m:r>
                      <a:rPr lang="en-US" b="1" i="1">
                        <a:latin typeface="Cambria Math" panose="02040503050406030204" pitchFamily="18" charset="0"/>
                      </a:rPr>
                      <m:t> </m:t>
                    </m:r>
                    <m:r>
                      <a:rPr lang="en-US" b="1" i="1">
                        <a:latin typeface="Cambria Math" panose="02040503050406030204" pitchFamily="18" charset="0"/>
                      </a:rPr>
                      <m:t>𝒚</m:t>
                    </m:r>
                    <m:r>
                      <a:rPr lang="en-US" b="1" i="1">
                        <a:latin typeface="Cambria Math" panose="02040503050406030204" pitchFamily="18" charset="0"/>
                      </a:rPr>
                      <m:t> </m:t>
                    </m:r>
                    <m:r>
                      <a:rPr lang="en-US" b="1" i="1">
                        <a:latin typeface="Cambria Math" panose="02040503050406030204" pitchFamily="18" charset="0"/>
                      </a:rPr>
                      <m:t>𝒂𝒙𝒊𝒔</m:t>
                    </m:r>
                  </m:oMath>
                </a14:m>
                <a:endParaRPr lang="en-US" dirty="0"/>
              </a:p>
              <a:p>
                <a:pPr lvl="0" algn="just"/>
                <a:r>
                  <a:rPr lang="en-US" dirty="0"/>
                  <a:t>Transformation matrix:</a:t>
                </a:r>
                <a14:m>
                  <m:oMath xmlns:m="http://schemas.openxmlformats.org/officeDocument/2006/math">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𝑅𝑒𝑓</m:t>
                        </m:r>
                      </m:e>
                      <m:sub>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dirty="0"/>
              </a:p>
              <a:p>
                <a:pPr lvl="0" algn="just"/>
                <a:r>
                  <a:rPr lang="en-US" dirty="0"/>
                  <a:t>This transformation keeps </a:t>
                </a:r>
                <a14:m>
                  <m:oMath xmlns:m="http://schemas.openxmlformats.org/officeDocument/2006/math">
                    <m:r>
                      <a:rPr lang="en-US" i="1" dirty="0" smtClean="0">
                        <a:latin typeface="Cambria Math" panose="02040503050406030204" pitchFamily="18" charset="0"/>
                      </a:rPr>
                      <m:t>𝑦</m:t>
                    </m:r>
                  </m:oMath>
                </a14:m>
                <a:r>
                  <a:rPr lang="en-US" dirty="0"/>
                  <a:t> values are same, but flips (Change the sign) </a:t>
                </a:r>
                <a14:m>
                  <m:oMath xmlns:m="http://schemas.openxmlformats.org/officeDocument/2006/math">
                    <m:r>
                      <a:rPr lang="en-US" i="1" dirty="0" smtClean="0">
                        <a:latin typeface="Cambria Math" panose="02040503050406030204" pitchFamily="18" charset="0"/>
                      </a:rPr>
                      <m:t>𝑥</m:t>
                    </m:r>
                  </m:oMath>
                </a14:m>
                <a:r>
                  <a:rPr lang="en-US" dirty="0"/>
                  <a:t> values of coordinate positions.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2514600"/>
              </a:xfrm>
              <a:blipFill>
                <a:blip r:embed="rId2"/>
                <a:stretch>
                  <a:fillRect l="-278" t="-2670" r="-626"/>
                </a:stretch>
              </a:blipFill>
            </p:spPr>
            <p:txBody>
              <a:bodyPr/>
              <a:lstStyle/>
              <a:p>
                <a:r>
                  <a:rPr lang="en-IN">
                    <a:noFill/>
                  </a:rPr>
                  <a:t> </a:t>
                </a:r>
              </a:p>
            </p:txBody>
          </p:sp>
        </mc:Fallback>
      </mc:AlternateContent>
      <p:sp>
        <p:nvSpPr>
          <p:cNvPr id="4" name="Rectangle 17"/>
          <p:cNvSpPr>
            <a:spLocks noChangeArrowheads="1"/>
          </p:cNvSpPr>
          <p:nvPr/>
        </p:nvSpPr>
        <p:spPr bwMode="auto">
          <a:xfrm>
            <a:off x="152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7"/>
          <p:cNvSpPr>
            <a:spLocks noChangeArrowheads="1"/>
          </p:cNvSpPr>
          <p:nvPr/>
        </p:nvSpPr>
        <p:spPr bwMode="auto">
          <a:xfrm>
            <a:off x="1066800" y="4038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1"/>
          <p:cNvGrpSpPr>
            <a:grpSpLocks noChangeAspect="1"/>
          </p:cNvGrpSpPr>
          <p:nvPr/>
        </p:nvGrpSpPr>
        <p:grpSpPr bwMode="auto">
          <a:xfrm>
            <a:off x="-943285" y="3066420"/>
            <a:ext cx="9850498" cy="3258181"/>
            <a:chOff x="-745" y="8761"/>
            <a:chExt cx="7390" cy="2443"/>
          </a:xfrm>
        </p:grpSpPr>
        <p:sp>
          <p:nvSpPr>
            <p:cNvPr id="21" name="AutoShape 16"/>
            <p:cNvSpPr>
              <a:spLocks noChangeAspect="1" noChangeArrowheads="1" noTextEdit="1"/>
            </p:cNvSpPr>
            <p:nvPr/>
          </p:nvSpPr>
          <p:spPr bwMode="auto">
            <a:xfrm>
              <a:off x="-745" y="8761"/>
              <a:ext cx="6653" cy="21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5"/>
            <p:cNvSpPr>
              <a:spLocks noChangeShapeType="1"/>
            </p:cNvSpPr>
            <p:nvPr/>
          </p:nvSpPr>
          <p:spPr bwMode="auto">
            <a:xfrm>
              <a:off x="3390" y="9240"/>
              <a:ext cx="1" cy="17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4"/>
            <p:cNvSpPr>
              <a:spLocks noChangeShapeType="1"/>
            </p:cNvSpPr>
            <p:nvPr/>
          </p:nvSpPr>
          <p:spPr bwMode="auto">
            <a:xfrm>
              <a:off x="226" y="10756"/>
              <a:ext cx="6329"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3"/>
            <p:cNvSpPr>
              <a:spLocks noChangeArrowheads="1"/>
            </p:cNvSpPr>
            <p:nvPr/>
          </p:nvSpPr>
          <p:spPr bwMode="auto">
            <a:xfrm>
              <a:off x="4420" y="9776"/>
              <a:ext cx="419" cy="511"/>
            </a:xfrm>
            <a:prstGeom prst="triangle">
              <a:avLst>
                <a:gd name="adj" fmla="val 50000"/>
              </a:avLst>
            </a:prstGeom>
            <a:solidFill>
              <a:srgbClr val="FFFFFF"/>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7" name="Rectangle 12"/>
                <p:cNvSpPr>
                  <a:spLocks noChangeArrowheads="1"/>
                </p:cNvSpPr>
                <p:nvPr/>
              </p:nvSpPr>
              <p:spPr bwMode="auto">
                <a:xfrm>
                  <a:off x="6255" y="10784"/>
                  <a:ext cx="390" cy="420"/>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27" name="Rectangle 12"/>
                <p:cNvSpPr>
                  <a:spLocks noRot="1" noChangeAspect="1" noMove="1" noResize="1" noEditPoints="1" noAdjustHandles="1" noChangeArrowheads="1" noChangeShapeType="1" noTextEdit="1"/>
                </p:cNvSpPr>
                <p:nvPr/>
              </p:nvSpPr>
              <p:spPr bwMode="auto">
                <a:xfrm>
                  <a:off x="6255" y="10784"/>
                  <a:ext cx="390" cy="420"/>
                </a:xfrm>
                <a:prstGeom prst="rect">
                  <a:avLst/>
                </a:prstGeom>
                <a:blipFill rotWithShape="0">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11"/>
                <p:cNvSpPr>
                  <a:spLocks noChangeArrowheads="1"/>
                </p:cNvSpPr>
                <p:nvPr/>
              </p:nvSpPr>
              <p:spPr bwMode="auto">
                <a:xfrm>
                  <a:off x="2970" y="9090"/>
                  <a:ext cx="390" cy="420"/>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28" name="Rectangle 11"/>
                <p:cNvSpPr>
                  <a:spLocks noRot="1" noChangeAspect="1" noMove="1" noResize="1" noEditPoints="1" noAdjustHandles="1" noChangeArrowheads="1" noChangeShapeType="1" noTextEdit="1"/>
                </p:cNvSpPr>
                <p:nvPr/>
              </p:nvSpPr>
              <p:spPr bwMode="auto">
                <a:xfrm>
                  <a:off x="2970" y="9090"/>
                  <a:ext cx="390" cy="420"/>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9" name="Rectangle 10"/>
            <p:cNvSpPr>
              <a:spLocks noChangeArrowheads="1"/>
            </p:cNvSpPr>
            <p:nvPr/>
          </p:nvSpPr>
          <p:spPr bwMode="auto">
            <a:xfrm>
              <a:off x="4380" y="9360"/>
              <a:ext cx="390" cy="4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1</a:t>
              </a:r>
            </a:p>
          </p:txBody>
        </p:sp>
        <p:sp>
          <p:nvSpPr>
            <p:cNvPr id="30" name="Rectangle 9"/>
            <p:cNvSpPr>
              <a:spLocks noChangeArrowheads="1"/>
            </p:cNvSpPr>
            <p:nvPr/>
          </p:nvSpPr>
          <p:spPr bwMode="auto">
            <a:xfrm>
              <a:off x="3961" y="10125"/>
              <a:ext cx="390" cy="4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2</a:t>
              </a:r>
            </a:p>
          </p:txBody>
        </p:sp>
        <p:sp>
          <p:nvSpPr>
            <p:cNvPr id="31" name="Rectangle 8"/>
            <p:cNvSpPr>
              <a:spLocks noChangeArrowheads="1"/>
            </p:cNvSpPr>
            <p:nvPr/>
          </p:nvSpPr>
          <p:spPr bwMode="auto">
            <a:xfrm>
              <a:off x="4785" y="10125"/>
              <a:ext cx="390" cy="4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3</a:t>
              </a:r>
            </a:p>
          </p:txBody>
        </p:sp>
        <p:sp>
          <p:nvSpPr>
            <p:cNvPr id="32" name="Rectangle 7"/>
            <p:cNvSpPr>
              <a:spLocks noChangeArrowheads="1"/>
            </p:cNvSpPr>
            <p:nvPr/>
          </p:nvSpPr>
          <p:spPr bwMode="auto">
            <a:xfrm>
              <a:off x="5115" y="9435"/>
              <a:ext cx="1140" cy="76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Original Position</a:t>
              </a:r>
            </a:p>
          </p:txBody>
        </p:sp>
        <p:sp>
          <p:nvSpPr>
            <p:cNvPr id="33" name="Rectangle 6"/>
            <p:cNvSpPr>
              <a:spLocks noChangeArrowheads="1"/>
            </p:cNvSpPr>
            <p:nvPr/>
          </p:nvSpPr>
          <p:spPr bwMode="auto">
            <a:xfrm>
              <a:off x="226" y="9525"/>
              <a:ext cx="1230" cy="76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Reflected Position</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34" name="AutoShape 5"/>
            <p:cNvSpPr>
              <a:spLocks noChangeArrowheads="1"/>
            </p:cNvSpPr>
            <p:nvPr/>
          </p:nvSpPr>
          <p:spPr bwMode="auto">
            <a:xfrm>
              <a:off x="1981" y="9780"/>
              <a:ext cx="419" cy="511"/>
            </a:xfrm>
            <a:prstGeom prst="triangle">
              <a:avLst>
                <a:gd name="adj" fmla="val 50000"/>
              </a:avLst>
            </a:prstGeom>
            <a:solidFill>
              <a:srgbClr val="FFFFFF"/>
            </a:solidFill>
            <a:ln w="9525">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4"/>
            <p:cNvSpPr>
              <a:spLocks noChangeArrowheads="1"/>
            </p:cNvSpPr>
            <p:nvPr/>
          </p:nvSpPr>
          <p:spPr bwMode="auto">
            <a:xfrm>
              <a:off x="1830" y="9360"/>
              <a:ext cx="535" cy="4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1’</a:t>
              </a:r>
            </a:p>
          </p:txBody>
        </p:sp>
        <p:sp>
          <p:nvSpPr>
            <p:cNvPr id="36" name="Rectangle 3"/>
            <p:cNvSpPr>
              <a:spLocks noChangeArrowheads="1"/>
            </p:cNvSpPr>
            <p:nvPr/>
          </p:nvSpPr>
          <p:spPr bwMode="auto">
            <a:xfrm>
              <a:off x="1381" y="10125"/>
              <a:ext cx="465" cy="4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3’</a:t>
              </a:r>
            </a:p>
          </p:txBody>
        </p:sp>
        <p:sp>
          <p:nvSpPr>
            <p:cNvPr id="37" name="Rectangle 2"/>
            <p:cNvSpPr>
              <a:spLocks noChangeArrowheads="1"/>
            </p:cNvSpPr>
            <p:nvPr/>
          </p:nvSpPr>
          <p:spPr bwMode="auto">
            <a:xfrm>
              <a:off x="2280" y="10125"/>
              <a:ext cx="525" cy="42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2’</a:t>
              </a:r>
            </a:p>
          </p:txBody>
        </p:sp>
      </p:grpSp>
      <p:sp>
        <p:nvSpPr>
          <p:cNvPr id="38" name="AutoShape 13"/>
          <p:cNvSpPr>
            <a:spLocks noChangeArrowheads="1"/>
          </p:cNvSpPr>
          <p:nvPr/>
        </p:nvSpPr>
        <p:spPr bwMode="auto">
          <a:xfrm>
            <a:off x="5943600" y="4433047"/>
            <a:ext cx="558506" cy="681511"/>
          </a:xfrm>
          <a:prstGeom prst="triangle">
            <a:avLst>
              <a:gd name="adj" fmla="val 50000"/>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357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1"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35" presetClass="path" presetSubtype="0" accel="50000" decel="50000" fill="hold" grpId="0" nodeType="clickEffect">
                                  <p:stCondLst>
                                    <p:cond delay="0"/>
                                  </p:stCondLst>
                                  <p:childTnLst>
                                    <p:animMotion origin="layout" path="M 4.44444E-6 -7.40741E-7 L -0.35556 0.00093 " pathEditMode="relative" rAng="0" ptsTypes="AA">
                                      <p:cBhvr>
                                        <p:cTn id="24" dur="2000" fill="hold"/>
                                        <p:tgtEl>
                                          <p:spTgt spid="38"/>
                                        </p:tgtEl>
                                        <p:attrNameLst>
                                          <p:attrName>ppt_x</p:attrName>
                                          <p:attrName>ppt_y</p:attrName>
                                        </p:attrNameLst>
                                      </p:cBhvr>
                                      <p:rCtr x="-1777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 grpId="0" animBg="1"/>
      <p:bldP spid="38"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Reflection About Origin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reflection about the</a:t>
                </a:r>
                <a14:m>
                  <m:oMath xmlns:m="http://schemas.openxmlformats.org/officeDocument/2006/math">
                    <m:r>
                      <a:rPr lang="en-US" i="1">
                        <a:latin typeface="Cambria Math" panose="02040503050406030204" pitchFamily="18" charset="0"/>
                      </a:rPr>
                      <m:t> </m:t>
                    </m:r>
                    <m:r>
                      <a:rPr lang="en-US" b="1" i="1">
                        <a:latin typeface="Cambria Math" panose="02040503050406030204" pitchFamily="18" charset="0"/>
                      </a:rPr>
                      <m:t>𝑶𝒓𝒊𝒈𝒊𝒏</m:t>
                    </m:r>
                  </m:oMath>
                </a14:m>
                <a:r>
                  <a:rPr lang="en-US" dirty="0"/>
                  <a:t>.</a:t>
                </a:r>
              </a:p>
              <a:p>
                <a:pPr lvl="0" algn="just"/>
                <a:r>
                  <a:rPr lang="en-US" dirty="0"/>
                  <a:t>Transformation matrix:</a:t>
                </a:r>
              </a:p>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𝑅𝑒𝑓</m:t>
                        </m:r>
                      </m:e>
                      <m:sub>
                        <m:r>
                          <a:rPr lang="en-US" b="0" i="1" smtClean="0">
                            <a:latin typeface="Cambria Math" panose="02040503050406030204" pitchFamily="18" charset="0"/>
                          </a:rPr>
                          <m:t>𝑜𝑟𝑖𝑔𝑖𝑛</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dirty="0"/>
              </a:p>
              <a:p>
                <a:pPr lvl="0" algn="just"/>
                <a:endParaRPr lang="en-US" dirty="0"/>
              </a:p>
              <a:p>
                <a:pPr lvl="0" algn="just"/>
                <a:endParaRPr lang="en-US" dirty="0"/>
              </a:p>
              <a:p>
                <a:pPr lvl="0" algn="just"/>
                <a:endParaRPr lang="en-US" dirty="0"/>
              </a:p>
              <a:p>
                <a:pPr lvl="0" algn="just"/>
                <a:endParaRPr lang="en-US" dirty="0"/>
              </a:p>
              <a:p>
                <a:pPr lvl="0" algn="just"/>
                <a:r>
                  <a:rPr lang="en-US" dirty="0"/>
                  <a:t>This transformation flips (Change the sign)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both values of coordinate positions.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AutoShape 15"/>
          <p:cNvSpPr>
            <a:spLocks noChangeShapeType="1"/>
          </p:cNvSpPr>
          <p:nvPr/>
        </p:nvSpPr>
        <p:spPr bwMode="auto">
          <a:xfrm>
            <a:off x="6934200" y="1144793"/>
            <a:ext cx="0" cy="33151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p:cNvSpPr>
            <a:spLocks noChangeShapeType="1"/>
          </p:cNvSpPr>
          <p:nvPr/>
        </p:nvSpPr>
        <p:spPr bwMode="auto">
          <a:xfrm>
            <a:off x="5125341" y="2703175"/>
            <a:ext cx="34981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p:cNvSpPr>
            <a:spLocks noChangeArrowheads="1"/>
          </p:cNvSpPr>
          <p:nvPr/>
        </p:nvSpPr>
        <p:spPr bwMode="auto">
          <a:xfrm>
            <a:off x="7799010" y="1600200"/>
            <a:ext cx="430590" cy="525286"/>
          </a:xfrm>
          <a:prstGeom prst="triangle">
            <a:avLst>
              <a:gd name="adj" fmla="val 50000"/>
            </a:avLst>
          </a:prstGeom>
          <a:solidFill>
            <a:srgbClr val="FF0000"/>
          </a:solidFill>
          <a:ln w="9525">
            <a:no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Rectangle 11"/>
              <p:cNvSpPr>
                <a:spLocks noChangeArrowheads="1"/>
              </p:cNvSpPr>
              <p:nvPr/>
            </p:nvSpPr>
            <p:spPr bwMode="auto">
              <a:xfrm>
                <a:off x="8315202" y="2731958"/>
                <a:ext cx="400788" cy="431742"/>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1" name="Rectangle 11"/>
              <p:cNvSpPr>
                <a:spLocks noRot="1" noChangeAspect="1" noMove="1" noResize="1" noEditPoints="1" noAdjustHandles="1" noChangeArrowheads="1" noChangeShapeType="1" noTextEdit="1"/>
              </p:cNvSpPr>
              <p:nvPr/>
            </p:nvSpPr>
            <p:spPr bwMode="auto">
              <a:xfrm>
                <a:off x="8315202" y="2731958"/>
                <a:ext cx="400788" cy="431742"/>
              </a:xfrm>
              <a:prstGeom prst="rect">
                <a:avLst/>
              </a:prstGeom>
              <a:blipFill rotWithShape="0">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0"/>
              <p:cNvSpPr>
                <a:spLocks noChangeArrowheads="1"/>
              </p:cNvSpPr>
              <p:nvPr/>
            </p:nvSpPr>
            <p:spPr bwMode="auto">
              <a:xfrm>
                <a:off x="6533412" y="1042599"/>
                <a:ext cx="400788" cy="431742"/>
              </a:xfrm>
              <a:prstGeom prst="rect">
                <a:avLst/>
              </a:prstGeom>
              <a:solidFill>
                <a:srgbClr val="FFFFFF"/>
              </a:solidFill>
              <a:ln>
                <a:noFill/>
              </a:ln>
              <a:extLs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2" name="Rectangle 10"/>
              <p:cNvSpPr>
                <a:spLocks noRot="1" noChangeAspect="1" noMove="1" noResize="1" noEditPoints="1" noAdjustHandles="1" noChangeArrowheads="1" noChangeShapeType="1" noTextEdit="1"/>
              </p:cNvSpPr>
              <p:nvPr/>
            </p:nvSpPr>
            <p:spPr bwMode="auto">
              <a:xfrm>
                <a:off x="6533412" y="1042599"/>
                <a:ext cx="400788" cy="431742"/>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9" name="Rectangle 3"/>
          <p:cNvSpPr>
            <a:spLocks noChangeArrowheads="1"/>
          </p:cNvSpPr>
          <p:nvPr/>
        </p:nvSpPr>
        <p:spPr bwMode="auto">
          <a:xfrm>
            <a:off x="7743866" y="990600"/>
            <a:ext cx="1171534" cy="78741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Original Position</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20" name="Rectangle 2"/>
          <p:cNvSpPr>
            <a:spLocks noChangeArrowheads="1"/>
          </p:cNvSpPr>
          <p:nvPr/>
        </p:nvSpPr>
        <p:spPr bwMode="auto">
          <a:xfrm>
            <a:off x="5072646" y="4045685"/>
            <a:ext cx="1264024" cy="787415"/>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Reflected Position</a:t>
            </a:r>
          </a:p>
        </p:txBody>
      </p:sp>
      <p:sp>
        <p:nvSpPr>
          <p:cNvPr id="22" name="AutoShape 13"/>
          <p:cNvSpPr>
            <a:spLocks noChangeArrowheads="1"/>
          </p:cNvSpPr>
          <p:nvPr/>
        </p:nvSpPr>
        <p:spPr bwMode="auto">
          <a:xfrm rot="10800000">
            <a:off x="5804648" y="3360914"/>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23" name="AutoShape 13"/>
          <p:cNvSpPr>
            <a:spLocks noChangeArrowheads="1"/>
          </p:cNvSpPr>
          <p:nvPr/>
        </p:nvSpPr>
        <p:spPr bwMode="auto">
          <a:xfrm>
            <a:off x="7799010" y="1612261"/>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578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500"/>
                                        <p:tgtEl>
                                          <p:spTgt spid="2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58" presetClass="path" presetSubtype="0" accel="50000" decel="50000" fill="hold" grpId="0" nodeType="clickEffect">
                                  <p:stCondLst>
                                    <p:cond delay="0"/>
                                  </p:stCondLst>
                                  <p:childTnLst>
                                    <p:animMotion origin="layout" path="M -0.01615 -0.00371 L -0.00538 0.1537 C -0.00156 0.18819 -0.01007 0.22176 -0.02726 0.24444 C -0.04792 0.27106 -0.07257 0.27963 -0.09774 0.275 L -0.21719 0.25509 " pathEditMode="relative" rAng="2760000" ptsTypes="AAAAA">
                                      <p:cBhvr>
                                        <p:cTn id="37" dur="2000" fill="hold"/>
                                        <p:tgtEl>
                                          <p:spTgt spid="9"/>
                                        </p:tgtEl>
                                        <p:attrNameLst>
                                          <p:attrName>ppt_x</p:attrName>
                                          <p:attrName>ppt_y</p:attrName>
                                        </p:attrNameLst>
                                      </p:cBhvr>
                                      <p:rCtr x="-5677" y="18981"/>
                                    </p:animMotion>
                                  </p:childTnLst>
                                </p:cTn>
                              </p:par>
                              <p:par>
                                <p:cTn id="38" presetID="8" presetClass="emph" presetSubtype="0" fill="hold" grpId="1" nodeType="withEffect">
                                  <p:stCondLst>
                                    <p:cond delay="0"/>
                                  </p:stCondLst>
                                  <p:childTnLst>
                                    <p:animRot by="10800000">
                                      <p:cBhvr>
                                        <p:cTn id="39" dur="2000" fill="hold"/>
                                        <p:tgtEl>
                                          <p:spTgt spid="9"/>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9" grpId="1" animBg="1"/>
      <p:bldP spid="9" grpId="2" animBg="1"/>
      <p:bldP spid="11" grpId="0" animBg="1"/>
      <p:bldP spid="12" grpId="0" animBg="1"/>
      <p:bldP spid="19" grpId="0"/>
      <p:bldP spid="20" grpId="0"/>
      <p:bldP spid="22"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Reflection About X = Y Line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reflection about the line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𝒚</m:t>
                    </m:r>
                  </m:oMath>
                </a14:m>
                <a:r>
                  <a:rPr lang="en-US" dirty="0"/>
                  <a:t>.</a:t>
                </a:r>
              </a:p>
              <a:p>
                <a:pPr lvl="0" algn="just"/>
                <a:r>
                  <a:rPr lang="en-US" dirty="0"/>
                  <a:t>Transformation matrix:</a:t>
                </a:r>
              </a:p>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𝑅𝑒𝑓</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𝑙𝑖𝑛𝑒</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dirty="0"/>
              </a:p>
              <a:p>
                <a:pPr algn="just"/>
                <a:endParaRPr lang="en-US" dirty="0"/>
              </a:p>
              <a:p>
                <a:pPr algn="just"/>
                <a:endParaRPr lang="en-US" dirty="0"/>
              </a:p>
              <a:p>
                <a:pPr algn="just"/>
                <a:endParaRPr lang="en-US" dirty="0"/>
              </a:p>
              <a:p>
                <a:pPr algn="just"/>
                <a:r>
                  <a:rPr lang="en-US" dirty="0"/>
                  <a:t>This transformation interchange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values of coordinate positions.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AutoShape 15"/>
          <p:cNvSpPr>
            <a:spLocks noChangeShapeType="1"/>
          </p:cNvSpPr>
          <p:nvPr/>
        </p:nvSpPr>
        <p:spPr bwMode="auto">
          <a:xfrm>
            <a:off x="5638800" y="1144793"/>
            <a:ext cx="0" cy="33151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p:cNvSpPr>
            <a:spLocks noChangeShapeType="1"/>
          </p:cNvSpPr>
          <p:nvPr/>
        </p:nvSpPr>
        <p:spPr bwMode="auto">
          <a:xfrm>
            <a:off x="5125341" y="4114800"/>
            <a:ext cx="34981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p:cNvSpPr>
            <a:spLocks noChangeArrowheads="1"/>
          </p:cNvSpPr>
          <p:nvPr/>
        </p:nvSpPr>
        <p:spPr bwMode="auto">
          <a:xfrm rot="19375838">
            <a:off x="7526469" y="2956715"/>
            <a:ext cx="430590" cy="525286"/>
          </a:xfrm>
          <a:prstGeom prst="triangle">
            <a:avLst>
              <a:gd name="adj" fmla="val 50000"/>
            </a:avLst>
          </a:prstGeom>
          <a:solidFill>
            <a:srgbClr val="FF0000"/>
          </a:solidFill>
          <a:ln w="9525">
            <a:no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Rectangle 11"/>
              <p:cNvSpPr>
                <a:spLocks noChangeArrowheads="1"/>
              </p:cNvSpPr>
              <p:nvPr/>
            </p:nvSpPr>
            <p:spPr bwMode="auto">
              <a:xfrm>
                <a:off x="8251924" y="4149489"/>
                <a:ext cx="400788" cy="431742"/>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1" name="Rectangle 11"/>
              <p:cNvSpPr>
                <a:spLocks noRot="1" noChangeAspect="1" noMove="1" noResize="1" noEditPoints="1" noAdjustHandles="1" noChangeArrowheads="1" noChangeShapeType="1" noTextEdit="1"/>
              </p:cNvSpPr>
              <p:nvPr/>
            </p:nvSpPr>
            <p:spPr bwMode="auto">
              <a:xfrm>
                <a:off x="8251924" y="4149489"/>
                <a:ext cx="400788" cy="431742"/>
              </a:xfrm>
              <a:prstGeom prst="rect">
                <a:avLst/>
              </a:prstGeom>
              <a:blipFill rotWithShape="0">
                <a:blip r:embed="rId3"/>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0"/>
              <p:cNvSpPr>
                <a:spLocks noChangeArrowheads="1"/>
              </p:cNvSpPr>
              <p:nvPr/>
            </p:nvSpPr>
            <p:spPr bwMode="auto">
              <a:xfrm>
                <a:off x="5238012" y="1173095"/>
                <a:ext cx="400788" cy="431742"/>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2" name="Rectangle 10"/>
              <p:cNvSpPr>
                <a:spLocks noRot="1" noChangeAspect="1" noMove="1" noResize="1" noEditPoints="1" noAdjustHandles="1" noChangeArrowheads="1" noChangeShapeType="1" noTextEdit="1"/>
              </p:cNvSpPr>
              <p:nvPr/>
            </p:nvSpPr>
            <p:spPr bwMode="auto">
              <a:xfrm>
                <a:off x="5238012" y="1173095"/>
                <a:ext cx="400788" cy="431742"/>
              </a:xfrm>
              <a:prstGeom prst="rect">
                <a:avLst/>
              </a:prstGeom>
              <a:blipFill rotWithShape="0">
                <a:blip r:embed="rId4"/>
                <a:stretch>
                  <a:fillRect/>
                </a:stretch>
              </a:blipFill>
              <a:ln>
                <a:noFill/>
              </a:ln>
              <a:extLst/>
            </p:spPr>
            <p:txBody>
              <a:bodyPr/>
              <a:lstStyle/>
              <a:p>
                <a:r>
                  <a:rPr lang="en-US">
                    <a:noFill/>
                  </a:rPr>
                  <a:t> </a:t>
                </a:r>
              </a:p>
            </p:txBody>
          </p:sp>
        </mc:Fallback>
      </mc:AlternateContent>
      <p:sp>
        <p:nvSpPr>
          <p:cNvPr id="19" name="Rectangle 3"/>
          <p:cNvSpPr>
            <a:spLocks noChangeArrowheads="1"/>
          </p:cNvSpPr>
          <p:nvPr/>
        </p:nvSpPr>
        <p:spPr bwMode="auto">
          <a:xfrm>
            <a:off x="8088133" y="3362074"/>
            <a:ext cx="1171534" cy="78741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Original Position</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20" name="Rectangle 2"/>
          <p:cNvSpPr>
            <a:spLocks noChangeArrowheads="1"/>
          </p:cNvSpPr>
          <p:nvPr/>
        </p:nvSpPr>
        <p:spPr bwMode="auto">
          <a:xfrm>
            <a:off x="5672625" y="1075428"/>
            <a:ext cx="1264024" cy="787415"/>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Reflected Position</a:t>
            </a:r>
          </a:p>
        </p:txBody>
      </p:sp>
      <p:sp>
        <p:nvSpPr>
          <p:cNvPr id="23" name="AutoShape 13"/>
          <p:cNvSpPr>
            <a:spLocks noChangeArrowheads="1"/>
          </p:cNvSpPr>
          <p:nvPr/>
        </p:nvSpPr>
        <p:spPr bwMode="auto">
          <a:xfrm rot="19328712">
            <a:off x="7515295" y="2961893"/>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14" name="AutoShape 14"/>
          <p:cNvSpPr>
            <a:spLocks noChangeShapeType="1"/>
          </p:cNvSpPr>
          <p:nvPr/>
        </p:nvSpPr>
        <p:spPr bwMode="auto">
          <a:xfrm rot="18900000">
            <a:off x="4786533" y="3217987"/>
            <a:ext cx="34981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3"/>
          <p:cNvSpPr>
            <a:spLocks noChangeArrowheads="1"/>
          </p:cNvSpPr>
          <p:nvPr/>
        </p:nvSpPr>
        <p:spPr bwMode="auto">
          <a:xfrm rot="8520000">
            <a:off x="6122726" y="1734334"/>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5644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path" presetSubtype="0" accel="50000" decel="50000" fill="hold" grpId="0" nodeType="clickEffect">
                                  <p:stCondLst>
                                    <p:cond delay="0"/>
                                  </p:stCondLst>
                                  <p:childTnLst>
                                    <p:animMotion origin="layout" path="M 0.00035 0.03449 L -0.10712 0.06389 C -0.1309 0.07153 -0.15278 0.06459 -0.16615 0.04676 C -0.18195 0.025 -0.18525 -0.0037 -0.17986 -0.03426 L -0.15417 -0.1787 " pathEditMode="relative" rAng="8160000" ptsTypes="AAAAA">
                                      <p:cBhvr>
                                        <p:cTn id="40" dur="2000" fill="hold"/>
                                        <p:tgtEl>
                                          <p:spTgt spid="9"/>
                                        </p:tgtEl>
                                        <p:attrNameLst>
                                          <p:attrName>ppt_x</p:attrName>
                                          <p:attrName>ppt_y</p:attrName>
                                        </p:attrNameLst>
                                      </p:cBhvr>
                                      <p:rCtr x="-12257" y="-4815"/>
                                    </p:animMotion>
                                  </p:childTnLst>
                                </p:cTn>
                              </p:par>
                              <p:par>
                                <p:cTn id="41" presetID="8" presetClass="emph" presetSubtype="0" fill="hold" grpId="1" nodeType="withEffect">
                                  <p:stCondLst>
                                    <p:cond delay="0"/>
                                  </p:stCondLst>
                                  <p:childTnLst>
                                    <p:animRot by="10800000">
                                      <p:cBhvr>
                                        <p:cTn id="42" dur="2000" fill="hold"/>
                                        <p:tgtEl>
                                          <p:spTgt spid="9"/>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9" grpId="1" animBg="1"/>
      <p:bldP spid="9" grpId="2" animBg="1"/>
      <p:bldP spid="11" grpId="0"/>
      <p:bldP spid="12" grpId="0"/>
      <p:bldP spid="19" grpId="0"/>
      <p:bldP spid="20" grpId="0"/>
      <p:bldP spid="23"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utoShape 13"/>
          <p:cNvSpPr>
            <a:spLocks noChangeArrowheads="1"/>
          </p:cNvSpPr>
          <p:nvPr/>
        </p:nvSpPr>
        <p:spPr bwMode="auto">
          <a:xfrm rot="12900000">
            <a:off x="7093537" y="1626061"/>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457200" y="0"/>
            <a:ext cx="8229600" cy="1143000"/>
          </a:xfrm>
        </p:spPr>
        <p:txBody>
          <a:bodyPr>
            <a:normAutofit/>
          </a:bodyPr>
          <a:lstStyle/>
          <a:p>
            <a:r>
              <a:rPr lang="en-US" b="1" dirty="0"/>
              <a:t>Reflection About X = - Y Line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reflection about the line </a:t>
                </a:r>
                <a14:m>
                  <m:oMath xmlns:m="http://schemas.openxmlformats.org/officeDocument/2006/math">
                    <m:r>
                      <a:rPr lang="en-US" b="1" i="1" dirty="0" smtClean="0">
                        <a:latin typeface="Cambria Math" panose="02040503050406030204" pitchFamily="18" charset="0"/>
                      </a:rPr>
                      <m:t>𝒙</m:t>
                    </m:r>
                    <m:r>
                      <a:rPr lang="en-US" b="1" i="1" dirty="0" smtClean="0">
                        <a:latin typeface="Cambria Math" panose="02040503050406030204" pitchFamily="18" charset="0"/>
                      </a:rPr>
                      <m:t>=−</m:t>
                    </m:r>
                    <m:r>
                      <a:rPr lang="en-US" b="1" i="1" dirty="0" smtClean="0">
                        <a:latin typeface="Cambria Math" panose="02040503050406030204" pitchFamily="18" charset="0"/>
                      </a:rPr>
                      <m:t>𝒚</m:t>
                    </m:r>
                  </m:oMath>
                </a14:m>
                <a:r>
                  <a:rPr lang="en-US" dirty="0"/>
                  <a:t>.</a:t>
                </a:r>
              </a:p>
              <a:p>
                <a:pPr lvl="0" algn="just"/>
                <a:r>
                  <a:rPr lang="en-US" dirty="0"/>
                  <a:t>Transformation matrix:</a:t>
                </a:r>
              </a:p>
              <a:p>
                <a:pPr algn="just"/>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𝑅𝑒𝑓</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𝑙𝑖𝑛𝑒</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oMath>
                </a14:m>
                <a:endParaRPr lang="en-US" dirty="0"/>
              </a:p>
              <a:p>
                <a:pPr algn="just"/>
                <a:endParaRPr lang="en-US" dirty="0"/>
              </a:p>
              <a:p>
                <a:pPr algn="just"/>
                <a:endParaRPr lang="en-US" dirty="0"/>
              </a:p>
              <a:p>
                <a:pPr algn="just"/>
                <a:endParaRPr lang="en-US" dirty="0"/>
              </a:p>
              <a:p>
                <a:pPr algn="just"/>
                <a:r>
                  <a:rPr lang="en-US" dirty="0"/>
                  <a:t>This transformation interchange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values of coordinate positions.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sp>
        <p:nvSpPr>
          <p:cNvPr id="4"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AutoShape 15"/>
          <p:cNvSpPr>
            <a:spLocks noChangeShapeType="1"/>
          </p:cNvSpPr>
          <p:nvPr/>
        </p:nvSpPr>
        <p:spPr bwMode="auto">
          <a:xfrm>
            <a:off x="8305800" y="1099706"/>
            <a:ext cx="0" cy="331515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p:cNvSpPr>
            <a:spLocks noChangeShapeType="1"/>
          </p:cNvSpPr>
          <p:nvPr/>
        </p:nvSpPr>
        <p:spPr bwMode="auto">
          <a:xfrm>
            <a:off x="5125341" y="4114800"/>
            <a:ext cx="34981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3"/>
          <p:cNvSpPr>
            <a:spLocks noChangeArrowheads="1"/>
          </p:cNvSpPr>
          <p:nvPr/>
        </p:nvSpPr>
        <p:spPr bwMode="auto">
          <a:xfrm rot="12900000">
            <a:off x="7077586" y="1626061"/>
            <a:ext cx="430590" cy="525286"/>
          </a:xfrm>
          <a:prstGeom prst="triangle">
            <a:avLst>
              <a:gd name="adj" fmla="val 50000"/>
            </a:avLst>
          </a:prstGeom>
          <a:solidFill>
            <a:srgbClr val="FF0000"/>
          </a:solidFill>
          <a:ln w="9525">
            <a:no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1" name="Rectangle 11"/>
              <p:cNvSpPr>
                <a:spLocks noChangeArrowheads="1"/>
              </p:cNvSpPr>
              <p:nvPr/>
            </p:nvSpPr>
            <p:spPr bwMode="auto">
              <a:xfrm>
                <a:off x="5075567" y="4116287"/>
                <a:ext cx="400788" cy="431742"/>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1" name="Rectangle 11"/>
              <p:cNvSpPr>
                <a:spLocks noRot="1" noChangeAspect="1" noMove="1" noResize="1" noEditPoints="1" noAdjustHandles="1" noChangeArrowheads="1" noChangeShapeType="1" noTextEdit="1"/>
              </p:cNvSpPr>
              <p:nvPr/>
            </p:nvSpPr>
            <p:spPr bwMode="auto">
              <a:xfrm>
                <a:off x="5075567" y="4116287"/>
                <a:ext cx="400788" cy="431742"/>
              </a:xfrm>
              <a:prstGeom prst="rect">
                <a:avLst/>
              </a:prstGeom>
              <a:blipFill rotWithShape="0">
                <a:blip r:embed="rId3"/>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0"/>
              <p:cNvSpPr>
                <a:spLocks noChangeArrowheads="1"/>
              </p:cNvSpPr>
              <p:nvPr/>
            </p:nvSpPr>
            <p:spPr bwMode="auto">
              <a:xfrm>
                <a:off x="8346561" y="1075042"/>
                <a:ext cx="400788" cy="431742"/>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2" name="Rectangle 10"/>
              <p:cNvSpPr>
                <a:spLocks noRot="1" noChangeAspect="1" noMove="1" noResize="1" noEditPoints="1" noAdjustHandles="1" noChangeArrowheads="1" noChangeShapeType="1" noTextEdit="1"/>
              </p:cNvSpPr>
              <p:nvPr/>
            </p:nvSpPr>
            <p:spPr bwMode="auto">
              <a:xfrm>
                <a:off x="8346561" y="1075042"/>
                <a:ext cx="400788" cy="431742"/>
              </a:xfrm>
              <a:prstGeom prst="rect">
                <a:avLst/>
              </a:prstGeom>
              <a:blipFill rotWithShape="0">
                <a:blip r:embed="rId4"/>
                <a:stretch>
                  <a:fillRect/>
                </a:stretch>
              </a:blipFill>
              <a:ln>
                <a:noFill/>
              </a:ln>
              <a:extLst/>
            </p:spPr>
            <p:txBody>
              <a:bodyPr/>
              <a:lstStyle/>
              <a:p>
                <a:r>
                  <a:rPr lang="en-US">
                    <a:noFill/>
                  </a:rPr>
                  <a:t> </a:t>
                </a:r>
              </a:p>
            </p:txBody>
          </p:sp>
        </mc:Fallback>
      </mc:AlternateContent>
      <p:sp>
        <p:nvSpPr>
          <p:cNvPr id="19" name="Rectangle 3"/>
          <p:cNvSpPr>
            <a:spLocks noChangeArrowheads="1"/>
          </p:cNvSpPr>
          <p:nvPr/>
        </p:nvSpPr>
        <p:spPr bwMode="auto">
          <a:xfrm>
            <a:off x="7185903" y="2142455"/>
            <a:ext cx="1171534" cy="787415"/>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Original Position</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20" name="Rectangle 2"/>
          <p:cNvSpPr>
            <a:spLocks noChangeArrowheads="1"/>
          </p:cNvSpPr>
          <p:nvPr/>
        </p:nvSpPr>
        <p:spPr bwMode="auto">
          <a:xfrm>
            <a:off x="6150561" y="3168236"/>
            <a:ext cx="1264024" cy="787415"/>
          </a:xfrm>
          <a:prstGeom prst="rect">
            <a:avLst/>
          </a:prstGeom>
          <a:noFill/>
          <a:ln>
            <a:noFill/>
          </a:ln>
        </p:spPr>
        <p:txBody>
          <a:bodyPr vert="horz" wrap="square" lIns="91440" tIns="45720" rIns="91440" bIns="45720"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Reflected Position</a:t>
            </a:r>
          </a:p>
        </p:txBody>
      </p:sp>
      <p:sp>
        <p:nvSpPr>
          <p:cNvPr id="14" name="AutoShape 14"/>
          <p:cNvSpPr>
            <a:spLocks noChangeShapeType="1"/>
          </p:cNvSpPr>
          <p:nvPr/>
        </p:nvSpPr>
        <p:spPr bwMode="auto">
          <a:xfrm rot="2700000">
            <a:off x="5517555" y="3074003"/>
            <a:ext cx="349816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3"/>
          <p:cNvSpPr>
            <a:spLocks noChangeArrowheads="1"/>
          </p:cNvSpPr>
          <p:nvPr/>
        </p:nvSpPr>
        <p:spPr bwMode="auto">
          <a:xfrm rot="2022572">
            <a:off x="5839088" y="2863338"/>
            <a:ext cx="430590" cy="525286"/>
          </a:xfrm>
          <a:prstGeom prst="triangle">
            <a:avLst>
              <a:gd name="adj" fmla="val 50000"/>
            </a:avLst>
          </a:prstGeom>
          <a:noFill/>
          <a:ln w="9525">
            <a:solidFill>
              <a:srgbClr val="002060"/>
            </a:solidFill>
            <a:miter lim="800000"/>
            <a:headEnd/>
            <a:tailEnd/>
          </a:ln>
          <a:scene3d>
            <a:camera prst="orthographicFront">
              <a:rot lat="0" lon="0" rev="0"/>
            </a:camera>
            <a:lightRig rig="threePt" dir="t"/>
          </a:scene3d>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5858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grpId="2"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58" presetClass="path" presetSubtype="0" accel="50000" decel="50000" fill="hold" grpId="0" nodeType="clickEffect">
                                  <p:stCondLst>
                                    <p:cond delay="0"/>
                                  </p:stCondLst>
                                  <p:childTnLst>
                                    <p:animMotion origin="layout" path="M 5.55556E-7 -0.00764 L -0.01458 0.07083 C -0.01719 0.08773 -0.02535 0.10695 -0.03733 0.12477 C -0.05087 0.14306 -0.06493 0.15394 -0.07726 0.15857 L -0.13559 0.18009 " pathEditMode="relative" rAng="2640000" ptsTypes="AAAAA">
                                      <p:cBhvr>
                                        <p:cTn id="40" dur="2000" fill="hold"/>
                                        <p:tgtEl>
                                          <p:spTgt spid="9"/>
                                        </p:tgtEl>
                                        <p:attrNameLst>
                                          <p:attrName>ppt_x</p:attrName>
                                          <p:attrName>ppt_y</p:attrName>
                                        </p:attrNameLst>
                                      </p:cBhvr>
                                      <p:rCtr x="-5278" y="11319"/>
                                    </p:animMotion>
                                  </p:childTnLst>
                                </p:cTn>
                              </p:par>
                              <p:par>
                                <p:cTn id="41" presetID="8" presetClass="emph" presetSubtype="0" fill="hold" grpId="1" nodeType="withEffect">
                                  <p:stCondLst>
                                    <p:cond delay="0"/>
                                  </p:stCondLst>
                                  <p:childTnLst>
                                    <p:animRot by="10800000">
                                      <p:cBhvr>
                                        <p:cTn id="42" dur="2000" fill="hold"/>
                                        <p:tgtEl>
                                          <p:spTgt spid="9"/>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uiExpand="1" build="p"/>
      <p:bldP spid="7" grpId="0" animBg="1"/>
      <p:bldP spid="8" grpId="0" animBg="1"/>
      <p:bldP spid="9" grpId="0" animBg="1"/>
      <p:bldP spid="9" grpId="1" animBg="1"/>
      <p:bldP spid="9" grpId="2" animBg="1"/>
      <p:bldP spid="11" grpId="0"/>
      <p:bldP spid="12" grpId="0"/>
      <p:bldP spid="19" grpId="0"/>
      <p:bldP spid="20" grpId="0"/>
      <p:bldP spid="14" grpId="0" animBg="1"/>
      <p:bldP spid="1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Reflection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Find the coordinates after reflection of the triangle </a:t>
                </a:r>
              </a:p>
              <a:p>
                <a:pPr marL="400050" lvl="1" indent="0" algn="just">
                  <a:buNone/>
                </a:pPr>
                <a:r>
                  <a:rPr lang="en-US" sz="2400" dirty="0"/>
                  <a:t>[A (10, 10), B (15, 15), C (20, 10)] about </a:t>
                </a:r>
                <a14:m>
                  <m:oMath xmlns:m="http://schemas.openxmlformats.org/officeDocument/2006/math">
                    <m:r>
                      <a:rPr lang="en-US" sz="2400" i="1" dirty="0" smtClean="0">
                        <a:latin typeface="Cambria Math" panose="02040503050406030204" pitchFamily="18" charset="0"/>
                      </a:rPr>
                      <m:t>𝑥</m:t>
                    </m:r>
                  </m:oMath>
                </a14:m>
                <a:r>
                  <a:rPr lang="en-US" sz="2400" dirty="0"/>
                  <a:t> axis.</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10</m:t>
                              </m:r>
                            </m:e>
                            <m:e>
                              <m:r>
                                <a:rPr lang="en-US" i="1">
                                  <a:latin typeface="Cambria Math" panose="02040503050406030204" pitchFamily="18" charset="0"/>
                                </a:rPr>
                                <m:t>15</m:t>
                              </m:r>
                            </m:e>
                            <m:e>
                              <m:r>
                                <a:rPr lang="en-US" i="1">
                                  <a:latin typeface="Cambria Math" panose="02040503050406030204" pitchFamily="18" charset="0"/>
                                </a:rPr>
                                <m:t>20</m:t>
                              </m:r>
                            </m:e>
                          </m:mr>
                          <m:mr>
                            <m:e>
                              <m:r>
                                <a:rPr lang="en-US" i="1">
                                  <a:latin typeface="Cambria Math" panose="02040503050406030204" pitchFamily="18" charset="0"/>
                                </a:rPr>
                                <m:t>10</m:t>
                              </m:r>
                            </m:e>
                            <m:e>
                              <m:r>
                                <a:rPr lang="en-US" i="1">
                                  <a:latin typeface="Cambria Math" panose="02040503050406030204" pitchFamily="18" charset="0"/>
                                </a:rPr>
                                <m:t>15</m:t>
                              </m:r>
                            </m:e>
                            <m:e>
                              <m:r>
                                <a:rPr lang="en-US" i="1">
                                  <a:latin typeface="Cambria Math" panose="02040503050406030204" pitchFamily="18" charset="0"/>
                                </a:rPr>
                                <m:t>10</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10</m:t>
                              </m:r>
                            </m:e>
                            <m:e>
                              <m:r>
                                <a:rPr lang="en-US" i="1">
                                  <a:latin typeface="Cambria Math" panose="02040503050406030204" pitchFamily="18" charset="0"/>
                                </a:rPr>
                                <m:t>15</m:t>
                              </m:r>
                            </m:e>
                            <m:e>
                              <m:r>
                                <a:rPr lang="en-US" i="1">
                                  <a:latin typeface="Cambria Math" panose="02040503050406030204" pitchFamily="18" charset="0"/>
                                </a:rPr>
                                <m:t>20</m:t>
                              </m:r>
                            </m:e>
                          </m:mr>
                          <m:mr>
                            <m:e>
                              <m:r>
                                <a:rPr lang="en-US" i="1">
                                  <a:latin typeface="Cambria Math" panose="02040503050406030204" pitchFamily="18" charset="0"/>
                                </a:rPr>
                                <m:t>−10</m:t>
                              </m:r>
                            </m:e>
                            <m:e>
                              <m:r>
                                <a:rPr lang="en-US" i="1">
                                  <a:latin typeface="Cambria Math" panose="02040503050406030204" pitchFamily="18" charset="0"/>
                                </a:rPr>
                                <m:t>−15</m:t>
                              </m:r>
                            </m:e>
                            <m:e>
                              <m:r>
                                <a:rPr lang="en-US" i="1">
                                  <a:latin typeface="Cambria Math" panose="02040503050406030204" pitchFamily="18" charset="0"/>
                                </a:rPr>
                                <m:t>−10</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e>
                    </m:d>
                  </m:oMath>
                </a14:m>
                <a:endParaRPr lang="en-US" dirty="0"/>
              </a:p>
              <a:p>
                <a:pPr lvl="0" algn="just"/>
                <a:r>
                  <a:rPr lang="en-US" dirty="0"/>
                  <a:t>Final coordinate after reflection are:				 [A</a:t>
                </a:r>
                <a:r>
                  <a:rPr lang="en-US" baseline="30000" dirty="0"/>
                  <a:t>’ </a:t>
                </a:r>
                <a:r>
                  <a:rPr lang="en-US" dirty="0"/>
                  <a:t>(10, -10), B</a:t>
                </a:r>
                <a:r>
                  <a:rPr lang="en-US" baseline="30000" dirty="0"/>
                  <a:t>’</a:t>
                </a:r>
                <a:r>
                  <a:rPr lang="en-US" dirty="0"/>
                  <a:t> (15, -15), C</a:t>
                </a:r>
                <a:r>
                  <a:rPr lang="en-US" baseline="30000" dirty="0"/>
                  <a:t>’</a:t>
                </a:r>
                <a:r>
                  <a:rPr lang="en-US" dirty="0"/>
                  <a:t> (20, -10)]</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5159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marL="742950" indent="-742950">
              <a:buFont typeface="+mj-lt"/>
              <a:buAutoNum type="arabicPeriod" startAt="2"/>
            </a:pPr>
            <a:r>
              <a:rPr lang="en-US" b="1" dirty="0"/>
              <a:t>Shear</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2743200"/>
              </a:xfrm>
            </p:spPr>
            <p:txBody>
              <a:bodyPr>
                <a:normAutofit/>
              </a:bodyPr>
              <a:lstStyle/>
              <a:p>
                <a:pPr lvl="0" algn="just"/>
                <a:r>
                  <a:rPr lang="en-US" dirty="0"/>
                  <a:t>A transformation that distorts the shape of an object such that the transformed shape appears as if the object were composed of internal layers that had been caused to slide over each other is called </a:t>
                </a:r>
                <a:r>
                  <a:rPr lang="en-US" b="1" dirty="0"/>
                  <a:t>shear</a:t>
                </a:r>
                <a:r>
                  <a:rPr lang="en-US" dirty="0"/>
                  <a:t>.</a:t>
                </a:r>
              </a:p>
              <a:p>
                <a:pPr algn="just"/>
                <a:r>
                  <a:rPr lang="en-US" dirty="0"/>
                  <a:t>Two common shearing transformations are those that shift coordinate </a:t>
                </a:r>
                <a14:m>
                  <m:oMath xmlns:m="http://schemas.openxmlformats.org/officeDocument/2006/math">
                    <m:r>
                      <a:rPr lang="en-US" i="1" dirty="0" smtClean="0">
                        <a:latin typeface="Cambria Math" panose="02040503050406030204" pitchFamily="18" charset="0"/>
                      </a:rPr>
                      <m:t>𝑥</m:t>
                    </m:r>
                  </m:oMath>
                </a14:m>
                <a:r>
                  <a:rPr lang="en-US" dirty="0"/>
                  <a:t> values and those that shift </a:t>
                </a:r>
                <a14:m>
                  <m:oMath xmlns:m="http://schemas.openxmlformats.org/officeDocument/2006/math">
                    <m:r>
                      <a:rPr lang="en-US" i="1" dirty="0" smtClean="0">
                        <a:latin typeface="Cambria Math" panose="02040503050406030204" pitchFamily="18" charset="0"/>
                      </a:rPr>
                      <m:t>𝑦</m:t>
                    </m:r>
                  </m:oMath>
                </a14:m>
                <a:r>
                  <a:rPr lang="en-US" dirty="0"/>
                  <a:t> values.</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2743200"/>
              </a:xfrm>
              <a:blipFill>
                <a:blip r:embed="rId2"/>
                <a:stretch>
                  <a:fillRect l="-278" t="-2444" r="-626"/>
                </a:stretch>
              </a:blipFill>
            </p:spPr>
            <p:txBody>
              <a:bodyPr/>
              <a:lstStyle/>
              <a:p>
                <a:r>
                  <a:rPr lang="en-IN">
                    <a:noFill/>
                  </a:rPr>
                  <a:t> </a:t>
                </a:r>
              </a:p>
            </p:txBody>
          </p:sp>
        </mc:Fallback>
      </mc:AlternateContent>
      <p:sp>
        <p:nvSpPr>
          <p:cNvPr id="4" name="Rectangle 3"/>
          <p:cNvSpPr/>
          <p:nvPr/>
        </p:nvSpPr>
        <p:spPr>
          <a:xfrm>
            <a:off x="2743200" y="4343400"/>
            <a:ext cx="13716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ata 4"/>
          <p:cNvSpPr/>
          <p:nvPr/>
        </p:nvSpPr>
        <p:spPr>
          <a:xfrm>
            <a:off x="2743200" y="4343400"/>
            <a:ext cx="1676400" cy="914400"/>
          </a:xfrm>
          <a:prstGeom prst="flowChartInputOutpu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64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63" presetClass="path" presetSubtype="0" accel="50000" decel="50000" fill="hold" grpId="1" nodeType="withEffect">
                                  <p:stCondLst>
                                    <p:cond delay="0"/>
                                  </p:stCondLst>
                                  <p:childTnLst>
                                    <p:animMotion origin="layout" path="M 3.33333E-6 0 L 0.25 0 " pathEditMode="relative" rAng="0" ptsTypes="AA">
                                      <p:cBhvr>
                                        <p:cTn id="17" dur="500" fill="hold"/>
                                        <p:tgtEl>
                                          <p:spTgt spid="5"/>
                                        </p:tgtEl>
                                        <p:attrNameLst>
                                          <p:attrName>ppt_x</p:attrName>
                                          <p:attrName>ppt_y</p:attrName>
                                        </p:attrNameLst>
                                      </p:cBhvr>
                                      <p:rCtr x="12500" y="0"/>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P spid="5" grpId="1" uiExpan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1253" y="-3794"/>
                <a:ext cx="8229600" cy="1143000"/>
              </a:xfrm>
            </p:spPr>
            <p:txBody>
              <a:bodyPr/>
              <a:lstStyle/>
              <a:p>
                <a:r>
                  <a:rPr lang="en-US" b="1" dirty="0"/>
                  <a:t>Shear in </a:t>
                </a:r>
                <a14:m>
                  <m:oMath xmlns:m="http://schemas.openxmlformats.org/officeDocument/2006/math">
                    <m:r>
                      <a:rPr lang="en-US" b="1" i="0">
                        <a:latin typeface="Cambria Math" panose="02040503050406030204" pitchFamily="18" charset="0"/>
                      </a:rPr>
                      <m:t>𝐱</m:t>
                    </m:r>
                    <m:r>
                      <a:rPr lang="en-US" b="1" i="0">
                        <a:latin typeface="Cambria Math" panose="02040503050406030204" pitchFamily="18" charset="0"/>
                      </a:rPr>
                      <m:t>−</m:t>
                    </m:r>
                    <m:r>
                      <a:rPr lang="en-US" b="1" i="0" smtClean="0">
                        <a:latin typeface="Cambria Math" panose="02040503050406030204" pitchFamily="18" charset="0"/>
                      </a:rPr>
                      <m:t>𝐃</m:t>
                    </m:r>
                    <m:r>
                      <a:rPr lang="en-US" b="1" i="0">
                        <a:latin typeface="Cambria Math" panose="02040503050406030204" pitchFamily="18" charset="0"/>
                      </a:rPr>
                      <m:t>𝐢𝐫𝐞𝐜𝐭𝐢𝐨𝐧</m:t>
                    </m:r>
                    <m:r>
                      <a:rPr lang="en-US" b="1" i="0">
                        <a:latin typeface="Cambria Math" panose="02040503050406030204" pitchFamily="18" charset="0"/>
                      </a:rPr>
                      <m:t> </m:t>
                    </m:r>
                  </m:oMath>
                </a14:m>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1253" y="-3794"/>
                <a:ext cx="8229600" cy="1143000"/>
              </a:xfrm>
              <a:blipFill>
                <a:blip r:embed="rId2"/>
                <a:stretch>
                  <a:fillRect b="-90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3125788"/>
              </a:xfrm>
            </p:spPr>
            <p:txBody>
              <a:bodyPr>
                <a:normAutofit/>
              </a:bodyPr>
              <a:lstStyle/>
              <a:p>
                <a:pPr lvl="0" algn="just"/>
                <a:r>
                  <a:rPr lang="en-US" dirty="0"/>
                  <a:t>Shear relative to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𝑎𝑥𝑖𝑠</m:t>
                    </m:r>
                  </m:oMath>
                </a14:m>
                <a:r>
                  <a:rPr lang="en-US" dirty="0"/>
                  <a:t> that is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=0</m:t>
                    </m:r>
                  </m:oMath>
                </a14:m>
                <a:r>
                  <a:rPr lang="en-US" dirty="0"/>
                  <a:t> line can be produced by following equation:							</a:t>
                </a:r>
                <a14:m>
                  <m:oMath xmlns:m="http://schemas.openxmlformats.org/officeDocument/2006/math">
                    <m:r>
                      <a:rPr lang="en-US" b="0" i="0" smtClean="0">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𝒙</m:t>
                        </m:r>
                      </m:sub>
                    </m:sSub>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 ,            </m:t>
                    </m:r>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𝒚</m:t>
                    </m:r>
                  </m:oMath>
                </a14:m>
                <a:r>
                  <a:rPr lang="en-US" dirty="0"/>
                  <a:t> </a:t>
                </a:r>
              </a:p>
              <a:p>
                <a:pPr lvl="0" algn="just"/>
                <a:r>
                  <a:rPr lang="en-US" dirty="0"/>
                  <a:t>Transformation matrix for that 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𝑺𝒉𝒆𝒂𝒓</m:t>
                        </m:r>
                      </m:e>
                      <m:sub>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𝒅𝒊𝒓𝒆𝒄𝒕𝒊𝒐𝒏</m:t>
                        </m:r>
                      </m:sub>
                    </m:sSub>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𝒙</m:t>
                                  </m:r>
                                </m:sub>
                              </m:sSub>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𝟏</m:t>
                              </m:r>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oMath>
                </a14:m>
                <a:endParaRPr lang="en-US" dirty="0"/>
              </a:p>
              <a:p>
                <a:pPr algn="just"/>
                <a:r>
                  <a:rPr lang="en-US" dirty="0"/>
                  <a:t>Here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𝒙</m:t>
                        </m:r>
                      </m:sub>
                    </m:sSub>
                  </m:oMath>
                </a14:m>
                <a:r>
                  <a:rPr lang="en-US" b="1" dirty="0"/>
                  <a:t> </a:t>
                </a:r>
                <a:r>
                  <a:rPr lang="en-US" dirty="0"/>
                  <a:t>is shear parameter. </a:t>
                </a:r>
              </a:p>
              <a:p>
                <a:pPr algn="just"/>
                <a:r>
                  <a:rPr lang="en-US" dirty="0"/>
                  <a:t>We can assign any real value to</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 </m:t>
                        </m:r>
                        <m:r>
                          <a:rPr lang="en-US" b="1" i="1">
                            <a:latin typeface="Cambria Math" panose="02040503050406030204" pitchFamily="18" charset="0"/>
                          </a:rPr>
                          <m:t>𝒔𝒉</m:t>
                        </m:r>
                      </m:e>
                      <m:sub>
                        <m:r>
                          <a:rPr lang="en-US" b="1" i="1">
                            <a:latin typeface="Cambria Math" panose="02040503050406030204" pitchFamily="18" charset="0"/>
                          </a:rPr>
                          <m:t>𝒙</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3125788"/>
              </a:xfrm>
              <a:blipFill>
                <a:blip r:embed="rId3"/>
                <a:stretch>
                  <a:fillRect l="-278" t="-2148" r="-626"/>
                </a:stretch>
              </a:blipFill>
            </p:spPr>
            <p:txBody>
              <a:bodyPr/>
              <a:lstStyle/>
              <a:p>
                <a:r>
                  <a:rPr lang="en-IN">
                    <a:noFill/>
                  </a:rPr>
                  <a:t> </a:t>
                </a:r>
              </a:p>
            </p:txBody>
          </p:sp>
        </mc:Fallback>
      </mc:AlternateContent>
      <p:sp>
        <p:nvSpPr>
          <p:cNvPr id="4"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1"/>
          <p:cNvGrpSpPr>
            <a:grpSpLocks noChangeAspect="1"/>
          </p:cNvGrpSpPr>
          <p:nvPr/>
        </p:nvGrpSpPr>
        <p:grpSpPr bwMode="auto">
          <a:xfrm>
            <a:off x="2076450" y="4015126"/>
            <a:ext cx="4705350" cy="2432782"/>
            <a:chOff x="1590" y="2700"/>
            <a:chExt cx="5670" cy="2931"/>
          </a:xfrm>
        </p:grpSpPr>
        <p:sp>
          <p:nvSpPr>
            <p:cNvPr id="6" name="AutoShape 14"/>
            <p:cNvSpPr>
              <a:spLocks noChangeAspect="1" noChangeArrowheads="1" noTextEdit="1"/>
            </p:cNvSpPr>
            <p:nvPr/>
          </p:nvSpPr>
          <p:spPr bwMode="auto">
            <a:xfrm>
              <a:off x="1590" y="2700"/>
              <a:ext cx="5670" cy="29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3"/>
            <p:cNvSpPr>
              <a:spLocks noChangeShapeType="1"/>
            </p:cNvSpPr>
            <p:nvPr/>
          </p:nvSpPr>
          <p:spPr bwMode="auto">
            <a:xfrm>
              <a:off x="2265" y="3208"/>
              <a:ext cx="1" cy="196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p:cNvSpPr>
              <a:spLocks noChangeShapeType="1"/>
            </p:cNvSpPr>
            <p:nvPr/>
          </p:nvSpPr>
          <p:spPr bwMode="auto">
            <a:xfrm>
              <a:off x="1845" y="4860"/>
              <a:ext cx="2070"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p:nvSpPr>
          <p:spPr bwMode="auto">
            <a:xfrm>
              <a:off x="2265" y="3841"/>
              <a:ext cx="1049" cy="1019"/>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noChangeShapeType="1"/>
            </p:cNvSpPr>
            <p:nvPr/>
          </p:nvSpPr>
          <p:spPr bwMode="auto">
            <a:xfrm>
              <a:off x="5190" y="3328"/>
              <a:ext cx="1" cy="184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p:cNvSpPr>
              <a:spLocks noChangeShapeType="1"/>
            </p:cNvSpPr>
            <p:nvPr/>
          </p:nvSpPr>
          <p:spPr bwMode="auto">
            <a:xfrm>
              <a:off x="4770" y="4860"/>
              <a:ext cx="220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Arrowheads="1"/>
            </p:cNvSpPr>
            <p:nvPr/>
          </p:nvSpPr>
          <p:spPr bwMode="auto">
            <a:xfrm>
              <a:off x="5191" y="3841"/>
              <a:ext cx="1394" cy="1019"/>
            </a:xfrm>
            <a:prstGeom prst="parallelogram">
              <a:avLst>
                <a:gd name="adj" fmla="val 34200"/>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745" y="2865"/>
              <a:ext cx="1051" cy="73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Before Shear</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5790" y="2865"/>
              <a:ext cx="990" cy="73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After Shear</a:t>
              </a:r>
            </a:p>
          </p:txBody>
        </p:sp>
        <mc:AlternateContent xmlns:mc="http://schemas.openxmlformats.org/markup-compatibility/2006" xmlns:a14="http://schemas.microsoft.com/office/drawing/2010/main">
          <mc:Choice Requires="a14">
            <p:sp>
              <p:nvSpPr>
                <p:cNvPr id="15" name="Rectangle 5"/>
                <p:cNvSpPr>
                  <a:spLocks noChangeArrowheads="1"/>
                </p:cNvSpPr>
                <p:nvPr/>
              </p:nvSpPr>
              <p:spPr bwMode="auto">
                <a:xfrm>
                  <a:off x="3465" y="4950"/>
                  <a:ext cx="525" cy="480"/>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5" name="Rectangle 5"/>
                <p:cNvSpPr>
                  <a:spLocks noRot="1" noChangeAspect="1" noMove="1" noResize="1" noEditPoints="1" noAdjustHandles="1" noChangeArrowheads="1" noChangeShapeType="1" noTextEdit="1"/>
                </p:cNvSpPr>
                <p:nvPr/>
              </p:nvSpPr>
              <p:spPr bwMode="auto">
                <a:xfrm>
                  <a:off x="3465" y="4950"/>
                  <a:ext cx="525" cy="480"/>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4"/>
                <p:cNvSpPr>
                  <a:spLocks noChangeArrowheads="1"/>
                </p:cNvSpPr>
                <p:nvPr/>
              </p:nvSpPr>
              <p:spPr bwMode="auto">
                <a:xfrm>
                  <a:off x="6585" y="4950"/>
                  <a:ext cx="525" cy="480"/>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6" name="Rectangle 4"/>
                <p:cNvSpPr>
                  <a:spLocks noRot="1" noChangeAspect="1" noMove="1" noResize="1" noEditPoints="1" noAdjustHandles="1" noChangeArrowheads="1" noChangeShapeType="1" noTextEdit="1"/>
                </p:cNvSpPr>
                <p:nvPr/>
              </p:nvSpPr>
              <p:spPr bwMode="auto">
                <a:xfrm>
                  <a:off x="6585" y="4950"/>
                  <a:ext cx="525" cy="480"/>
                </a:xfrm>
                <a:prstGeom prst="rect">
                  <a:avLst/>
                </a:prstGeom>
                <a:blipFill rotWithShape="0">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
                <p:cNvSpPr>
                  <a:spLocks noChangeArrowheads="1"/>
                </p:cNvSpPr>
                <p:nvPr/>
              </p:nvSpPr>
              <p:spPr bwMode="auto">
                <a:xfrm>
                  <a:off x="1725" y="3120"/>
                  <a:ext cx="525" cy="480"/>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7" name="Rectangle 3"/>
                <p:cNvSpPr>
                  <a:spLocks noRot="1" noChangeAspect="1" noMove="1" noResize="1" noEditPoints="1" noAdjustHandles="1" noChangeArrowheads="1" noChangeShapeType="1" noTextEdit="1"/>
                </p:cNvSpPr>
                <p:nvPr/>
              </p:nvSpPr>
              <p:spPr bwMode="auto">
                <a:xfrm>
                  <a:off x="1725" y="3120"/>
                  <a:ext cx="525" cy="480"/>
                </a:xfrm>
                <a:prstGeom prst="rect">
                  <a:avLst/>
                </a:prstGeom>
                <a:blipFill rotWithShape="0">
                  <a:blip r:embed="rId6"/>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2"/>
                <p:cNvSpPr>
                  <a:spLocks noChangeArrowheads="1"/>
                </p:cNvSpPr>
                <p:nvPr/>
              </p:nvSpPr>
              <p:spPr bwMode="auto">
                <a:xfrm>
                  <a:off x="4590" y="3238"/>
                  <a:ext cx="525" cy="480"/>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8" name="Rectangle 2"/>
                <p:cNvSpPr>
                  <a:spLocks noRot="1" noChangeAspect="1" noMove="1" noResize="1" noEditPoints="1" noAdjustHandles="1" noChangeArrowheads="1" noChangeShapeType="1" noTextEdit="1"/>
                </p:cNvSpPr>
                <p:nvPr/>
              </p:nvSpPr>
              <p:spPr bwMode="auto">
                <a:xfrm>
                  <a:off x="4590" y="3238"/>
                  <a:ext cx="525" cy="480"/>
                </a:xfrm>
                <a:prstGeom prst="rect">
                  <a:avLst/>
                </a:prstGeom>
                <a:blipFill rotWithShape="0">
                  <a:blip r:embed="rId7"/>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Tree>
    <p:extLst>
      <p:ext uri="{BB962C8B-B14F-4D97-AF65-F5344CB8AC3E}">
        <p14:creationId xmlns:p14="http://schemas.microsoft.com/office/powerpoint/2010/main" val="352561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915400" cy="5715000"/>
              </a:xfrm>
            </p:spPr>
            <p:txBody>
              <a:bodyPr>
                <a:normAutofit/>
              </a:bodyPr>
              <a:lstStyle/>
              <a:p>
                <a:pPr lvl="0" algn="just"/>
                <a:r>
                  <a:rPr lang="en-US" dirty="0"/>
                  <a:t>We can represent it into single matrix equation in column vector as;</a:t>
                </a:r>
              </a:p>
              <a:p>
                <a:pPr marL="0" indent="0">
                  <a:buNone/>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𝑻</m:t>
                      </m:r>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e>
                            </m:mr>
                            <m:mr>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r>
                                  <a:rPr lang="en-US" b="1" i="1">
                                    <a:latin typeface="Cambria Math" panose="02040503050406030204" pitchFamily="18" charset="0"/>
                                  </a:rPr>
                                  <m:t>𝒙</m:t>
                                </m:r>
                              </m:e>
                            </m:mr>
                            <m:mr>
                              <m:e>
                                <m:r>
                                  <a:rPr lang="en-US" b="1" i="1">
                                    <a:latin typeface="Cambria Math" panose="02040503050406030204" pitchFamily="18" charset="0"/>
                                  </a:rPr>
                                  <m:t>𝒚</m:t>
                                </m:r>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e>
                            </m:mr>
                            <m:m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e>
                            </m:mr>
                          </m:m>
                        </m:e>
                      </m:d>
                    </m:oMath>
                  </m:oMathPara>
                </a14:m>
                <a:endParaRPr lang="en-US" dirty="0"/>
              </a:p>
              <a:p>
                <a:pPr lvl="0" algn="just"/>
                <a:r>
                  <a:rPr lang="en-US" dirty="0"/>
                  <a:t>We can also represent it in row vector form as:</a:t>
                </a:r>
              </a:p>
              <a:p>
                <a:pPr marL="0" indent="0" algn="just">
                  <a:buNone/>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𝑷</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𝑻</m:t>
                      </m:r>
                    </m:oMath>
                  </m:oMathPara>
                </a14:m>
                <a:endParaRPr lang="en-US"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e>
                              <m:e>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e>
                            </m:mr>
                          </m:m>
                        </m:e>
                      </m:d>
                      <m:r>
                        <a:rPr lang="en-US" b="1" i="1">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2"/>
                                    <m:mcJc m:val="center"/>
                                  </m:mcPr>
                                </m:mc>
                              </m:mcs>
                              <m:ctrlPr>
                                <a:rPr lang="en-US" b="1" i="1">
                                  <a:latin typeface="Cambria Math" panose="02040503050406030204" pitchFamily="18" charset="0"/>
                                </a:rPr>
                              </m:ctrlPr>
                            </m:mPr>
                            <m:mr>
                              <m:e>
                                <m:r>
                                  <a:rPr lang="en-US" b="1" i="1">
                                    <a:latin typeface="Cambria Math" panose="02040503050406030204" pitchFamily="18" charset="0"/>
                                  </a:rPr>
                                  <m:t>𝒙</m:t>
                                </m:r>
                              </m:e>
                              <m:e>
                                <m:r>
                                  <a:rPr lang="en-US" b="1" i="1">
                                    <a:latin typeface="Cambria Math" panose="02040503050406030204" pitchFamily="18" charset="0"/>
                                  </a:rPr>
                                  <m:t>𝒚</m:t>
                                </m:r>
                              </m:e>
                            </m:mr>
                          </m:m>
                        </m:e>
                      </m:d>
                      <m:r>
                        <a:rPr lang="en-US" b="1" i="1">
                          <a:latin typeface="Cambria Math" panose="02040503050406030204" pitchFamily="18" charset="0"/>
                        </a:rPr>
                        <m:t>+[</m:t>
                      </m:r>
                      <m:m>
                        <m:mPr>
                          <m:mcs>
                            <m:mc>
                              <m:mcPr>
                                <m:count m:val="2"/>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𝒙</m:t>
                                </m:r>
                              </m:sub>
                            </m:sSub>
                          </m:e>
                          <m:e>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𝒚</m:t>
                                </m:r>
                              </m:sub>
                            </m:sSub>
                          </m:e>
                        </m:mr>
                      </m:m>
                      <m:r>
                        <a:rPr lang="en-US" b="1" i="1">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915400" cy="5715000"/>
              </a:xfrm>
              <a:blipFill>
                <a:blip r:embed="rId2"/>
                <a:stretch>
                  <a:fillRect l="-1572" t="-1387" r="-1640"/>
                </a:stretch>
              </a:blipFill>
            </p:spPr>
            <p:txBody>
              <a:bodyPr/>
              <a:lstStyle/>
              <a:p>
                <a:r>
                  <a:rPr lang="en-IN">
                    <a:noFill/>
                  </a:rPr>
                  <a:t> </a:t>
                </a:r>
              </a:p>
            </p:txBody>
          </p:sp>
        </mc:Fallback>
      </mc:AlternateContent>
    </p:spTree>
    <p:extLst>
      <p:ext uri="{BB962C8B-B14F-4D97-AF65-F5344CB8AC3E}">
        <p14:creationId xmlns:p14="http://schemas.microsoft.com/office/powerpoint/2010/main" val="230858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12" y="51747"/>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2932113"/>
              </a:xfrm>
            </p:spPr>
            <p:txBody>
              <a:bodyPr>
                <a:normAutofit/>
              </a:bodyPr>
              <a:lstStyle/>
              <a:p>
                <a:pPr lvl="0" algn="just"/>
                <a:r>
                  <a:rPr lang="en-US" dirty="0"/>
                  <a:t>We can generate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𝑑𝑖𝑟𝑒𝑐𝑡𝑖𝑜𝑛</m:t>
                    </m:r>
                  </m:oMath>
                </a14:m>
                <a:r>
                  <a:rPr lang="en-US" dirty="0"/>
                  <a:t> shear relative to other reference line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𝑟𝑒𝑓</m:t>
                        </m:r>
                      </m:sub>
                    </m:sSub>
                  </m:oMath>
                </a14:m>
                <a:r>
                  <a:rPr lang="en-US" dirty="0"/>
                  <a:t> with following equation: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𝒙</m:t>
                        </m:r>
                      </m:sub>
                    </m:sSub>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𝒓𝒆𝒇</m:t>
                        </m:r>
                        <m:r>
                          <a:rPr lang="en-US" b="1" i="1">
                            <a:latin typeface="Cambria Math" panose="02040503050406030204" pitchFamily="18" charset="0"/>
                          </a:rPr>
                          <m:t>) </m:t>
                        </m:r>
                      </m:sub>
                    </m:sSub>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𝒚</m:t>
                    </m:r>
                  </m:oMath>
                </a14:m>
                <a:endParaRPr lang="en-US" dirty="0"/>
              </a:p>
              <a:p>
                <a:pPr lvl="0" algn="just"/>
                <a:r>
                  <a:rPr lang="en-US" dirty="0"/>
                  <a:t>Transformation matrix for that is: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𝑺𝒉𝒆𝒂𝒓</m:t>
                        </m:r>
                      </m:e>
                      <m:sub>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𝒅𝒊𝒓𝒆𝒄𝒕𝒊𝒐𝒏</m:t>
                        </m:r>
                      </m:sub>
                    </m:sSub>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𝒙</m:t>
                                  </m:r>
                                </m:sub>
                              </m:sSub>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𝒙</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𝒓𝒆𝒇</m:t>
                                  </m:r>
                                </m:sub>
                              </m:sSub>
                            </m:e>
                          </m:mr>
                          <m:mr>
                            <m:e>
                              <m:r>
                                <a:rPr lang="en-US" b="1" i="1">
                                  <a:latin typeface="Cambria Math" panose="02040503050406030204" pitchFamily="18" charset="0"/>
                                </a:rPr>
                                <m:t>𝟎</m:t>
                              </m:r>
                            </m:e>
                            <m:e>
                              <m:r>
                                <a:rPr lang="en-US" b="1" i="1">
                                  <a:latin typeface="Cambria Math" panose="02040503050406030204" pitchFamily="18" charset="0"/>
                                </a:rPr>
                                <m:t>𝟏</m:t>
                              </m:r>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oMath>
                </a14:m>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2932113"/>
              </a:xfrm>
              <a:blipFill>
                <a:blip r:embed="rId2"/>
                <a:stretch>
                  <a:fillRect l="-278" t="-2292"/>
                </a:stretch>
              </a:blipFill>
            </p:spPr>
            <p:txBody>
              <a:bodyPr/>
              <a:lstStyle/>
              <a:p>
                <a:r>
                  <a:rPr lang="en-IN">
                    <a:noFill/>
                  </a:rPr>
                  <a:t> </a:t>
                </a:r>
              </a:p>
            </p:txBody>
          </p:sp>
        </mc:Fallback>
      </mc:AlternateContent>
      <p:sp>
        <p:nvSpPr>
          <p:cNvPr id="4"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14"/>
          <p:cNvSpPr>
            <a:spLocks noChangeAspect="1" noChangeArrowheads="1" noTextEdit="1"/>
          </p:cNvSpPr>
          <p:nvPr/>
        </p:nvSpPr>
        <p:spPr bwMode="auto">
          <a:xfrm>
            <a:off x="2076450" y="4054522"/>
            <a:ext cx="4991100" cy="258052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5" name="Group 24"/>
          <p:cNvGrpSpPr/>
          <p:nvPr/>
        </p:nvGrpSpPr>
        <p:grpSpPr>
          <a:xfrm>
            <a:off x="1862050" y="4199792"/>
            <a:ext cx="5073460" cy="2258286"/>
            <a:chOff x="1862050" y="4199792"/>
            <a:chExt cx="5073460" cy="2258286"/>
          </a:xfrm>
        </p:grpSpPr>
        <p:sp>
          <p:nvSpPr>
            <p:cNvPr id="7" name="AutoShape 13"/>
            <p:cNvSpPr>
              <a:spLocks noChangeShapeType="1"/>
            </p:cNvSpPr>
            <p:nvPr/>
          </p:nvSpPr>
          <p:spPr bwMode="auto">
            <a:xfrm>
              <a:off x="2670629" y="4501777"/>
              <a:ext cx="880" cy="192020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p:cNvSpPr>
              <a:spLocks noChangeShapeType="1"/>
            </p:cNvSpPr>
            <p:nvPr/>
          </p:nvSpPr>
          <p:spPr bwMode="auto">
            <a:xfrm>
              <a:off x="2300917" y="5956237"/>
              <a:ext cx="1822148" cy="8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p:nvSpPr>
          <p:spPr bwMode="auto">
            <a:xfrm>
              <a:off x="2670629" y="5059085"/>
              <a:ext cx="923398" cy="897152"/>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noChangeShapeType="1"/>
            </p:cNvSpPr>
            <p:nvPr/>
          </p:nvSpPr>
          <p:spPr bwMode="auto">
            <a:xfrm>
              <a:off x="5245402" y="4607428"/>
              <a:ext cx="880" cy="18286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9"/>
            <p:cNvSpPr>
              <a:spLocks noChangeShapeType="1"/>
            </p:cNvSpPr>
            <p:nvPr/>
          </p:nvSpPr>
          <p:spPr bwMode="auto">
            <a:xfrm>
              <a:off x="4875691" y="5956237"/>
              <a:ext cx="1940983" cy="88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Arrowheads="1"/>
            </p:cNvSpPr>
            <p:nvPr/>
          </p:nvSpPr>
          <p:spPr bwMode="auto">
            <a:xfrm>
              <a:off x="5554711" y="5059085"/>
              <a:ext cx="1227089" cy="897152"/>
            </a:xfrm>
            <a:prstGeom prst="parallelogram">
              <a:avLst>
                <a:gd name="adj" fmla="val 34200"/>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3093156" y="4199792"/>
              <a:ext cx="871462" cy="6471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Before Shear</a:t>
              </a:r>
              <a:endParaRPr kumimoji="0" lang="en-US" i="0" u="none" strike="noStrike" cap="none" normalizeH="0" baseline="0" dirty="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5773561" y="4199792"/>
              <a:ext cx="871462" cy="64711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After Shear</a:t>
              </a:r>
            </a:p>
          </p:txBody>
        </p:sp>
        <mc:AlternateContent xmlns:mc="http://schemas.openxmlformats.org/markup-compatibility/2006" xmlns:a14="http://schemas.microsoft.com/office/drawing/2010/main">
          <mc:Choice Requires="a14">
            <p:sp>
              <p:nvSpPr>
                <p:cNvPr id="15" name="Rectangle 5"/>
                <p:cNvSpPr>
                  <a:spLocks noChangeArrowheads="1"/>
                </p:cNvSpPr>
                <p:nvPr/>
              </p:nvSpPr>
              <p:spPr bwMode="auto">
                <a:xfrm>
                  <a:off x="3726946" y="6035475"/>
                  <a:ext cx="462139" cy="422603"/>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5" name="Rectangle 5"/>
                <p:cNvSpPr>
                  <a:spLocks noRot="1" noChangeAspect="1" noMove="1" noResize="1" noEditPoints="1" noAdjustHandles="1" noChangeArrowheads="1" noChangeShapeType="1" noTextEdit="1"/>
                </p:cNvSpPr>
                <p:nvPr/>
              </p:nvSpPr>
              <p:spPr bwMode="auto">
                <a:xfrm>
                  <a:off x="3726946" y="6035475"/>
                  <a:ext cx="462139" cy="422603"/>
                </a:xfrm>
                <a:prstGeom prst="rect">
                  <a:avLst/>
                </a:prstGeom>
                <a:blipFill rotWithShape="0">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4"/>
                <p:cNvSpPr>
                  <a:spLocks noChangeArrowheads="1"/>
                </p:cNvSpPr>
                <p:nvPr/>
              </p:nvSpPr>
              <p:spPr bwMode="auto">
                <a:xfrm>
                  <a:off x="6473371" y="6035475"/>
                  <a:ext cx="462139" cy="422603"/>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6" name="Rectangle 4"/>
                <p:cNvSpPr>
                  <a:spLocks noRot="1" noChangeAspect="1" noMove="1" noResize="1" noEditPoints="1" noAdjustHandles="1" noChangeArrowheads="1" noChangeShapeType="1" noTextEdit="1"/>
                </p:cNvSpPr>
                <p:nvPr/>
              </p:nvSpPr>
              <p:spPr bwMode="auto">
                <a:xfrm>
                  <a:off x="6473371" y="6035475"/>
                  <a:ext cx="462139" cy="422603"/>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3"/>
                <p:cNvSpPr>
                  <a:spLocks noChangeArrowheads="1"/>
                </p:cNvSpPr>
                <p:nvPr/>
              </p:nvSpPr>
              <p:spPr bwMode="auto">
                <a:xfrm>
                  <a:off x="2195286" y="4424300"/>
                  <a:ext cx="462139" cy="422603"/>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7" name="Rectangle 3"/>
                <p:cNvSpPr>
                  <a:spLocks noRot="1" noChangeAspect="1" noMove="1" noResize="1" noEditPoints="1" noAdjustHandles="1" noChangeArrowheads="1" noChangeShapeType="1" noTextEdit="1"/>
                </p:cNvSpPr>
                <p:nvPr/>
              </p:nvSpPr>
              <p:spPr bwMode="auto">
                <a:xfrm>
                  <a:off x="2195286" y="4424300"/>
                  <a:ext cx="462139" cy="422603"/>
                </a:xfrm>
                <a:prstGeom prst="rect">
                  <a:avLst/>
                </a:prstGeom>
                <a:blipFill rotWithShape="0">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2"/>
                <p:cNvSpPr>
                  <a:spLocks noChangeArrowheads="1"/>
                </p:cNvSpPr>
                <p:nvPr/>
              </p:nvSpPr>
              <p:spPr bwMode="auto">
                <a:xfrm>
                  <a:off x="4717244" y="4528190"/>
                  <a:ext cx="462139" cy="422603"/>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18" name="Rectangle 2"/>
                <p:cNvSpPr>
                  <a:spLocks noRot="1" noChangeAspect="1" noMove="1" noResize="1" noEditPoints="1" noAdjustHandles="1" noChangeArrowheads="1" noChangeShapeType="1" noTextEdit="1"/>
                </p:cNvSpPr>
                <p:nvPr/>
              </p:nvSpPr>
              <p:spPr bwMode="auto">
                <a:xfrm>
                  <a:off x="4717244" y="4528190"/>
                  <a:ext cx="462139" cy="422603"/>
                </a:xfrm>
                <a:prstGeom prst="rect">
                  <a:avLst/>
                </a:prstGeom>
                <a:blipFill rotWithShape="0">
                  <a:blip r:embed="rId6"/>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20" name="Straight Connector 19"/>
            <p:cNvCxnSpPr/>
            <p:nvPr/>
          </p:nvCxnSpPr>
          <p:spPr>
            <a:xfrm>
              <a:off x="2300917" y="6233571"/>
              <a:ext cx="1051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891717" y="6234752"/>
              <a:ext cx="1051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3"/>
                <p:cNvSpPr>
                  <a:spLocks noChangeArrowheads="1"/>
                </p:cNvSpPr>
                <p:nvPr/>
              </p:nvSpPr>
              <p:spPr bwMode="auto">
                <a:xfrm>
                  <a:off x="1862050" y="6022269"/>
                  <a:ext cx="524049" cy="422603"/>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r>
                          <a:rPr lang="en-US" i="1" baseline="-25000" dirty="0" err="1" smtClean="0">
                            <a:latin typeface="Cambria Math" panose="02040503050406030204" pitchFamily="18" charset="0"/>
                            <a:ea typeface="Calibri" panose="020F0502020204030204" pitchFamily="34" charset="0"/>
                            <a:cs typeface="Times New Roman" panose="02020603050405020304" pitchFamily="18" charset="0"/>
                          </a:rPr>
                          <m:t>𝑟𝑒𝑓</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22" name="Rectangle 3"/>
                <p:cNvSpPr>
                  <a:spLocks noRot="1" noChangeAspect="1" noMove="1" noResize="1" noEditPoints="1" noAdjustHandles="1" noChangeArrowheads="1" noChangeShapeType="1" noTextEdit="1"/>
                </p:cNvSpPr>
                <p:nvPr/>
              </p:nvSpPr>
              <p:spPr bwMode="auto">
                <a:xfrm>
                  <a:off x="1862050" y="6022269"/>
                  <a:ext cx="524049" cy="422603"/>
                </a:xfrm>
                <a:prstGeom prst="rect">
                  <a:avLst/>
                </a:prstGeom>
                <a:blipFill rotWithShape="0">
                  <a:blip r:embed="rId7"/>
                  <a:stretch>
                    <a:fillRect l="-697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3"/>
                <p:cNvSpPr>
                  <a:spLocks noChangeArrowheads="1"/>
                </p:cNvSpPr>
                <p:nvPr/>
              </p:nvSpPr>
              <p:spPr bwMode="auto">
                <a:xfrm>
                  <a:off x="4450231" y="5997652"/>
                  <a:ext cx="524049" cy="422603"/>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r>
                          <a:rPr lang="en-US" i="1" baseline="-25000" dirty="0" err="1" smtClean="0">
                            <a:latin typeface="Cambria Math" panose="02040503050406030204" pitchFamily="18" charset="0"/>
                            <a:ea typeface="Calibri" panose="020F0502020204030204" pitchFamily="34" charset="0"/>
                            <a:cs typeface="Times New Roman" panose="02020603050405020304" pitchFamily="18" charset="0"/>
                          </a:rPr>
                          <m:t>𝑟𝑒𝑓</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23" name="Rectangle 3"/>
                <p:cNvSpPr>
                  <a:spLocks noRot="1" noChangeAspect="1" noMove="1" noResize="1" noEditPoints="1" noAdjustHandles="1" noChangeArrowheads="1" noChangeShapeType="1" noTextEdit="1"/>
                </p:cNvSpPr>
                <p:nvPr/>
              </p:nvSpPr>
              <p:spPr bwMode="auto">
                <a:xfrm>
                  <a:off x="4450231" y="5997652"/>
                  <a:ext cx="524049" cy="422603"/>
                </a:xfrm>
                <a:prstGeom prst="rect">
                  <a:avLst/>
                </a:prstGeom>
                <a:blipFill rotWithShape="0">
                  <a:blip r:embed="rId8"/>
                  <a:stretch>
                    <a:fillRect l="-814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Tree>
    <p:extLst>
      <p:ext uri="{BB962C8B-B14F-4D97-AF65-F5344CB8AC3E}">
        <p14:creationId xmlns:p14="http://schemas.microsoft.com/office/powerpoint/2010/main" val="109434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25"/>
                                        </p:tgtEl>
                                        <p:attrNameLst>
                                          <p:attrName>style.visibility</p:attrName>
                                        </p:attrNameLst>
                                      </p:cBhvr>
                                      <p:to>
                                        <p:strVal val="visible"/>
                                      </p:to>
                                    </p:set>
                                    <p:animEffect transition="in" filter="wipe(left)">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1000" y="-38100"/>
                <a:ext cx="8229600" cy="1143000"/>
              </a:xfrm>
            </p:spPr>
            <p:txBody>
              <a:bodyPr>
                <a:normAutofit/>
              </a:bodyPr>
              <a:lstStyle/>
              <a:p>
                <a:r>
                  <a:rPr lang="en-US" b="1" dirty="0"/>
                  <a:t>Shear in </a:t>
                </a:r>
                <a14:m>
                  <m:oMath xmlns:m="http://schemas.openxmlformats.org/officeDocument/2006/math">
                    <m:r>
                      <a:rPr lang="en-US" b="1">
                        <a:latin typeface="Cambria Math" panose="02040503050406030204" pitchFamily="18" charset="0"/>
                      </a:rPr>
                      <m:t>𝐱</m:t>
                    </m:r>
                    <m:r>
                      <a:rPr lang="en-US" b="1">
                        <a:latin typeface="Cambria Math" panose="02040503050406030204" pitchFamily="18" charset="0"/>
                      </a:rPr>
                      <m:t>−</m:t>
                    </m:r>
                    <m:r>
                      <a:rPr lang="en-US" b="1">
                        <a:latin typeface="Cambria Math" panose="02040503050406030204" pitchFamily="18" charset="0"/>
                      </a:rPr>
                      <m:t>𝐃𝐢𝐫𝐞𝐜𝐭𝐢𝐨𝐧</m:t>
                    </m:r>
                    <m:r>
                      <a:rPr lang="en-US" b="1" i="0" smtClean="0">
                        <a:latin typeface="Cambria Math" panose="02040503050406030204" pitchFamily="18" charset="0"/>
                      </a:rPr>
                      <m:t> </m:t>
                    </m:r>
                    <m:r>
                      <a:rPr lang="en-US" b="1" i="0" smtClean="0">
                        <a:latin typeface="Cambria Math" panose="02040503050406030204" pitchFamily="18" charset="0"/>
                      </a:rPr>
                      <m:t>𝐄𝐱𝐚𝐦𝐩𝐥𝐞</m:t>
                    </m:r>
                    <m:r>
                      <a:rPr lang="en-US" b="1">
                        <a:latin typeface="Cambria Math" panose="02040503050406030204" pitchFamily="18" charset="0"/>
                      </a:rPr>
                      <m:t> </m:t>
                    </m:r>
                  </m:oMath>
                </a14:m>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1000" y="-38100"/>
                <a:ext cx="8229600" cy="1143000"/>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Shear the unit square in </a:t>
                </a:r>
                <a14:m>
                  <m:oMath xmlns:m="http://schemas.openxmlformats.org/officeDocument/2006/math">
                    <m:r>
                      <a:rPr lang="en-US" i="1" dirty="0" smtClean="0">
                        <a:latin typeface="Cambria Math" panose="02040503050406030204" pitchFamily="18" charset="0"/>
                      </a:rPr>
                      <m:t>𝑥</m:t>
                    </m:r>
                  </m:oMath>
                </a14:m>
                <a:r>
                  <a:rPr lang="en-US" dirty="0"/>
                  <a:t> direction with shear parameter ½ relative to line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=−1</m:t>
                    </m:r>
                  </m:oMath>
                </a14:m>
                <a:r>
                  <a:rPr lang="en-US" dirty="0"/>
                  <a:t>.</a:t>
                </a:r>
              </a:p>
              <a:p>
                <a:pPr algn="just"/>
                <a:r>
                  <a:rPr lang="en-US" dirty="0"/>
                  <a:t>Here </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𝑟𝑒𝑓</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𝑠h</m:t>
                        </m:r>
                      </m:e>
                      <m:sub>
                        <m:r>
                          <a:rPr lang="en-US" i="1">
                            <a:latin typeface="Cambria Math" panose="02040503050406030204" pitchFamily="18" charset="0"/>
                          </a:rPr>
                          <m:t>𝑥</m:t>
                        </m:r>
                      </m:sub>
                    </m:sSub>
                    <m:r>
                      <a:rPr lang="en-US" i="1">
                        <a:latin typeface="Cambria Math" panose="02040503050406030204" pitchFamily="18" charset="0"/>
                      </a:rPr>
                      <m:t>=0.5</m:t>
                    </m:r>
                  </m:oMath>
                </a14:m>
                <a:endParaRPr lang="en-US" dirty="0"/>
              </a:p>
              <a:p>
                <a:pPr algn="just"/>
                <a:r>
                  <a:rPr lang="en-US" dirty="0"/>
                  <a:t>Coordinates of unit square are: [A (0, 0), B (1, 0), C (1, 1), D (0, 1)].</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sSub>
                                <m:sSubPr>
                                  <m:ctrlPr>
                                    <a:rPr lang="en-US" i="1">
                                      <a:latin typeface="Cambria Math" panose="02040503050406030204" pitchFamily="18" charset="0"/>
                                    </a:rPr>
                                  </m:ctrlPr>
                                </m:sSubPr>
                                <m:e>
                                  <m:r>
                                    <a:rPr lang="en-US" i="1">
                                      <a:latin typeface="Cambria Math" panose="02040503050406030204" pitchFamily="18" charset="0"/>
                                    </a:rPr>
                                    <m:t>𝑠h</m:t>
                                  </m:r>
                                </m:e>
                                <m:sub>
                                  <m:r>
                                    <a:rPr lang="en-US" i="1">
                                      <a:latin typeface="Cambria Math" panose="02040503050406030204" pitchFamily="18" charset="0"/>
                                    </a:rPr>
                                    <m:t>𝑥</m:t>
                                  </m:r>
                                </m:sub>
                              </m:sSub>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𝑠h</m:t>
                                  </m:r>
                                </m:e>
                                <m:sub>
                                  <m:r>
                                    <a:rPr lang="en-US" i="1">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𝑟𝑒𝑓</m:t>
                                  </m:r>
                                </m:sub>
                              </m:sSub>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0.5</m:t>
                              </m:r>
                            </m:e>
                            <m:e>
                              <m:r>
                                <a:rPr lang="en-US" i="1">
                                  <a:latin typeface="Cambria Math" panose="02040503050406030204" pitchFamily="18" charset="0"/>
                                </a:rPr>
                                <m:t>−0.5∙(−1)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3"/>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245946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0.5</m:t>
                              </m:r>
                            </m:e>
                            <m:e>
                              <m:r>
                                <a:rPr lang="en-US" i="1">
                                  <a:latin typeface="Cambria Math" panose="02040503050406030204" pitchFamily="18" charset="0"/>
                                </a:rPr>
                                <m:t>−0.5∙(−1)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0.5</m:t>
                              </m:r>
                            </m:e>
                            <m:e>
                              <m:r>
                                <a:rPr lang="en-US" i="1">
                                  <a:latin typeface="Cambria Math" panose="02040503050406030204" pitchFamily="18" charset="0"/>
                                </a:rPr>
                                <m:t>0.5</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0.5</m:t>
                              </m:r>
                            </m:e>
                            <m:e>
                              <m:r>
                                <a:rPr lang="en-US" i="1">
                                  <a:latin typeface="Cambria Math" panose="02040503050406030204" pitchFamily="18" charset="0"/>
                                </a:rPr>
                                <m:t>1.5</m:t>
                              </m:r>
                            </m:e>
                            <m:e>
                              <m:r>
                                <a:rPr lang="en-US" i="1">
                                  <a:latin typeface="Cambria Math" panose="02040503050406030204" pitchFamily="18" charset="0"/>
                                </a:rPr>
                                <m:t>2</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r>
                  <a:rPr lang="en-US" dirty="0"/>
                  <a:t>Final coordinate after shear are:</a:t>
                </a:r>
              </a:p>
              <a:p>
                <a:pPr marL="400050" lvl="1" indent="0" algn="just">
                  <a:buNone/>
                </a:pPr>
                <a:r>
                  <a:rPr lang="en-US" sz="2400" dirty="0"/>
                  <a:t>[A</a:t>
                </a:r>
                <a:r>
                  <a:rPr lang="en-US" sz="2400" baseline="30000" dirty="0"/>
                  <a:t>’ </a:t>
                </a:r>
                <a:r>
                  <a:rPr lang="en-US" sz="2400" dirty="0"/>
                  <a:t>(0.5, 0), B</a:t>
                </a:r>
                <a:r>
                  <a:rPr lang="en-US" sz="2400" baseline="30000" dirty="0"/>
                  <a:t>’</a:t>
                </a:r>
                <a:r>
                  <a:rPr lang="en-US" sz="2400" dirty="0"/>
                  <a:t> (1.5, 0), C</a:t>
                </a:r>
                <a:r>
                  <a:rPr lang="en-US" sz="2400" baseline="30000" dirty="0"/>
                  <a:t>’</a:t>
                </a:r>
                <a:r>
                  <a:rPr lang="en-US" sz="2400" dirty="0"/>
                  <a:t> (2, 1), D</a:t>
                </a:r>
                <a:r>
                  <a:rPr lang="en-US" sz="2400" baseline="30000" dirty="0"/>
                  <a:t>’</a:t>
                </a:r>
                <a:r>
                  <a:rPr lang="en-US" sz="2400" dirty="0"/>
                  <a:t> (1, 1)]</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a:stretch>
              </a:blipFill>
            </p:spPr>
            <p:txBody>
              <a:bodyPr/>
              <a:lstStyle/>
              <a:p>
                <a:r>
                  <a:rPr lang="en-IN">
                    <a:noFill/>
                  </a:rPr>
                  <a:t> </a:t>
                </a:r>
              </a:p>
            </p:txBody>
          </p:sp>
        </mc:Fallback>
      </mc:AlternateContent>
    </p:spTree>
    <p:extLst>
      <p:ext uri="{BB962C8B-B14F-4D97-AF65-F5344CB8AC3E}">
        <p14:creationId xmlns:p14="http://schemas.microsoft.com/office/powerpoint/2010/main" val="133062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113258"/>
                <a:ext cx="8229600" cy="1143000"/>
              </a:xfrm>
            </p:spPr>
            <p:txBody>
              <a:bodyPr/>
              <a:lstStyle/>
              <a:p>
                <a:r>
                  <a:rPr lang="en-US" b="1" dirty="0"/>
                  <a:t>Shear in </a:t>
                </a:r>
                <a14:m>
                  <m:oMath xmlns:m="http://schemas.openxmlformats.org/officeDocument/2006/math">
                    <m:r>
                      <a:rPr lang="en-US" b="1" i="0" smtClean="0">
                        <a:latin typeface="Cambria Math" panose="02040503050406030204" pitchFamily="18" charset="0"/>
                      </a:rPr>
                      <m:t>𝐲</m:t>
                    </m:r>
                    <m:r>
                      <a:rPr lang="en-US" b="1" i="0">
                        <a:latin typeface="Cambria Math" panose="02040503050406030204" pitchFamily="18" charset="0"/>
                      </a:rPr>
                      <m:t>−</m:t>
                    </m:r>
                    <m:r>
                      <a:rPr lang="en-US" b="1" i="0" smtClean="0">
                        <a:latin typeface="Cambria Math" panose="02040503050406030204" pitchFamily="18" charset="0"/>
                      </a:rPr>
                      <m:t>𝐃</m:t>
                    </m:r>
                    <m:r>
                      <a:rPr lang="en-US" b="1" i="0">
                        <a:latin typeface="Cambria Math" panose="02040503050406030204" pitchFamily="18" charset="0"/>
                      </a:rPr>
                      <m:t>𝐢𝐫𝐞𝐜𝐭𝐢𝐨𝐧</m:t>
                    </m:r>
                    <m:r>
                      <a:rPr lang="en-US" b="1" i="0">
                        <a:latin typeface="Cambria Math" panose="02040503050406030204" pitchFamily="18" charset="0"/>
                      </a:rPr>
                      <m:t> </m:t>
                    </m:r>
                  </m:oMath>
                </a14:m>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113258"/>
                <a:ext cx="8229600" cy="1143000"/>
              </a:xfrm>
              <a:blipFill>
                <a:blip r:embed="rId2"/>
                <a:stretch>
                  <a:fillRect b="-909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3352800"/>
              </a:xfrm>
            </p:spPr>
            <p:txBody>
              <a:bodyPr>
                <a:normAutofit/>
              </a:bodyPr>
              <a:lstStyle/>
              <a:p>
                <a:pPr lvl="0" algn="just"/>
                <a:r>
                  <a:rPr lang="en-US" dirty="0"/>
                  <a:t>Shear relative to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𝑎𝑥𝑖𝑠</m:t>
                    </m:r>
                  </m:oMath>
                </a14:m>
                <a:r>
                  <a:rPr lang="en-US" dirty="0"/>
                  <a:t> that is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=0</m:t>
                    </m:r>
                  </m:oMath>
                </a14:m>
                <a:r>
                  <a:rPr lang="en-US" dirty="0"/>
                  <a:t> line can be produced by following equation: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 ,            </m:t>
                    </m:r>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𝒚</m:t>
                        </m:r>
                      </m:sub>
                    </m:sSub>
                    <m:r>
                      <a:rPr lang="en-US" b="1" i="1">
                        <a:latin typeface="Cambria Math" panose="02040503050406030204" pitchFamily="18" charset="0"/>
                      </a:rPr>
                      <m:t>∙</m:t>
                    </m:r>
                    <m:r>
                      <a:rPr lang="en-US" b="1" i="1">
                        <a:latin typeface="Cambria Math" panose="02040503050406030204" pitchFamily="18" charset="0"/>
                      </a:rPr>
                      <m:t>𝒙</m:t>
                    </m:r>
                  </m:oMath>
                </a14:m>
                <a:endParaRPr lang="en-US" dirty="0"/>
              </a:p>
              <a:p>
                <a:pPr algn="just"/>
                <a:r>
                  <a:rPr lang="en-US" dirty="0"/>
                  <a:t>Transformation matrix for that 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𝑺𝒉𝒆𝒂𝒓</m:t>
                        </m:r>
                      </m:e>
                      <m:sub>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𝒅𝒊𝒓𝒆𝒄𝒕𝒊𝒐𝒏</m:t>
                        </m:r>
                      </m:sub>
                    </m:sSub>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r>
                                <a:rPr lang="en-US" b="1" i="1">
                                  <a:latin typeface="Cambria Math" panose="02040503050406030204" pitchFamily="18" charset="0"/>
                                </a:rPr>
                                <m:t>𝟎</m:t>
                              </m:r>
                            </m:e>
                          </m:mr>
                          <m:mr>
                            <m:e>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𝒚</m:t>
                                  </m:r>
                                </m:sub>
                              </m:sSub>
                            </m:e>
                            <m:e>
                              <m:r>
                                <a:rPr lang="en-US" b="1" i="1">
                                  <a:latin typeface="Cambria Math" panose="02040503050406030204" pitchFamily="18" charset="0"/>
                                </a:rPr>
                                <m:t>𝟏</m:t>
                              </m:r>
                            </m:e>
                            <m:e>
                              <m:r>
                                <a:rPr lang="en-US" b="1" i="1">
                                  <a:latin typeface="Cambria Math" panose="02040503050406030204" pitchFamily="18" charset="0"/>
                                </a:rPr>
                                <m:t>𝟎</m:t>
                              </m:r>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oMath>
                </a14:m>
                <a:endParaRPr lang="en-US" dirty="0"/>
              </a:p>
              <a:p>
                <a:pPr algn="just"/>
                <a:r>
                  <a:rPr lang="en-US" dirty="0"/>
                  <a:t>Here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𝒚</m:t>
                        </m:r>
                      </m:sub>
                    </m:sSub>
                  </m:oMath>
                </a14:m>
                <a:r>
                  <a:rPr lang="en-US" b="1" dirty="0"/>
                  <a:t> </a:t>
                </a:r>
                <a:r>
                  <a:rPr lang="en-US" dirty="0"/>
                  <a:t>is shear parameter. </a:t>
                </a:r>
              </a:p>
              <a:p>
                <a:pPr algn="just"/>
                <a:r>
                  <a:rPr lang="en-US" dirty="0"/>
                  <a:t>We can assign any real value to</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 </m:t>
                        </m:r>
                        <m:r>
                          <a:rPr lang="en-US" b="1" i="1">
                            <a:latin typeface="Cambria Math" panose="02040503050406030204" pitchFamily="18" charset="0"/>
                          </a:rPr>
                          <m:t>𝒔𝒉</m:t>
                        </m:r>
                      </m:e>
                      <m:sub>
                        <m:r>
                          <a:rPr lang="en-US" b="1" i="1">
                            <a:latin typeface="Cambria Math" panose="02040503050406030204" pitchFamily="18" charset="0"/>
                          </a:rPr>
                          <m:t>𝒚</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3352800"/>
              </a:xfrm>
              <a:blipFill>
                <a:blip r:embed="rId3"/>
                <a:stretch>
                  <a:fillRect l="-278" t="-2000" r="-626"/>
                </a:stretch>
              </a:blipFill>
            </p:spPr>
            <p:txBody>
              <a:bodyPr/>
              <a:lstStyle/>
              <a:p>
                <a:r>
                  <a:rPr lang="en-IN">
                    <a:noFill/>
                  </a:rPr>
                  <a:t> </a:t>
                </a:r>
              </a:p>
            </p:txBody>
          </p:sp>
        </mc:Fallback>
      </mc:AlternateContent>
      <p:sp>
        <p:nvSpPr>
          <p:cNvPr id="4"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19"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0" name="Group 1"/>
          <p:cNvGrpSpPr>
            <a:grpSpLocks noChangeAspect="1"/>
          </p:cNvGrpSpPr>
          <p:nvPr/>
        </p:nvGrpSpPr>
        <p:grpSpPr bwMode="auto">
          <a:xfrm>
            <a:off x="2514600" y="4191000"/>
            <a:ext cx="4429552" cy="2290188"/>
            <a:chOff x="3567" y="10929"/>
            <a:chExt cx="4773" cy="2467"/>
          </a:xfrm>
        </p:grpSpPr>
        <p:sp>
          <p:nvSpPr>
            <p:cNvPr id="21" name="AutoShape 14"/>
            <p:cNvSpPr>
              <a:spLocks noChangeAspect="1" noChangeArrowheads="1" noTextEdit="1"/>
            </p:cNvSpPr>
            <p:nvPr/>
          </p:nvSpPr>
          <p:spPr bwMode="auto">
            <a:xfrm>
              <a:off x="3567" y="10929"/>
              <a:ext cx="4773" cy="24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3"/>
            <p:cNvSpPr>
              <a:spLocks noChangeArrowheads="1"/>
            </p:cNvSpPr>
            <p:nvPr/>
          </p:nvSpPr>
          <p:spPr bwMode="auto">
            <a:xfrm>
              <a:off x="7407" y="11102"/>
              <a:ext cx="871" cy="6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After Shear</a:t>
              </a:r>
            </a:p>
          </p:txBody>
        </p:sp>
        <p:sp>
          <p:nvSpPr>
            <p:cNvPr id="23" name="AutoShape 12"/>
            <p:cNvSpPr>
              <a:spLocks noChangeShapeType="1"/>
            </p:cNvSpPr>
            <p:nvPr/>
          </p:nvSpPr>
          <p:spPr bwMode="auto">
            <a:xfrm>
              <a:off x="4135" y="11357"/>
              <a:ext cx="1" cy="16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1"/>
            <p:cNvSpPr>
              <a:spLocks noChangeShapeType="1"/>
            </p:cNvSpPr>
            <p:nvPr/>
          </p:nvSpPr>
          <p:spPr bwMode="auto">
            <a:xfrm>
              <a:off x="3782" y="12747"/>
              <a:ext cx="1742"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Rectangle 10"/>
            <p:cNvSpPr>
              <a:spLocks noChangeArrowheads="1"/>
            </p:cNvSpPr>
            <p:nvPr/>
          </p:nvSpPr>
          <p:spPr bwMode="auto">
            <a:xfrm>
              <a:off x="4135" y="11889"/>
              <a:ext cx="883" cy="858"/>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AutoShape 9"/>
            <p:cNvSpPr>
              <a:spLocks noChangeShapeType="1"/>
            </p:cNvSpPr>
            <p:nvPr/>
          </p:nvSpPr>
          <p:spPr bwMode="auto">
            <a:xfrm>
              <a:off x="6597" y="11458"/>
              <a:ext cx="1" cy="15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8"/>
            <p:cNvSpPr>
              <a:spLocks noChangeShapeType="1"/>
            </p:cNvSpPr>
            <p:nvPr/>
          </p:nvSpPr>
          <p:spPr bwMode="auto">
            <a:xfrm>
              <a:off x="6244" y="12747"/>
              <a:ext cx="1856"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7"/>
            <p:cNvSpPr>
              <a:spLocks noChangeArrowheads="1"/>
            </p:cNvSpPr>
            <p:nvPr/>
          </p:nvSpPr>
          <p:spPr bwMode="auto">
            <a:xfrm rot="-1126781">
              <a:off x="6437" y="11707"/>
              <a:ext cx="1174" cy="858"/>
            </a:xfrm>
            <a:prstGeom prst="parallelogram">
              <a:avLst>
                <a:gd name="adj" fmla="val 34207"/>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6"/>
            <p:cNvSpPr>
              <a:spLocks noChangeArrowheads="1"/>
            </p:cNvSpPr>
            <p:nvPr/>
          </p:nvSpPr>
          <p:spPr bwMode="auto">
            <a:xfrm>
              <a:off x="4539" y="11068"/>
              <a:ext cx="931" cy="6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Before Shear</a:t>
              </a:r>
              <a:endParaRPr kumimoji="0" lang="en-US"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0" name="Rectangle 5"/>
                <p:cNvSpPr>
                  <a:spLocks noChangeArrowheads="1"/>
                </p:cNvSpPr>
                <p:nvPr/>
              </p:nvSpPr>
              <p:spPr bwMode="auto">
                <a:xfrm>
                  <a:off x="5145" y="12823"/>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30" name="Rectangle 5"/>
                <p:cNvSpPr>
                  <a:spLocks noRot="1" noChangeAspect="1" noMove="1" noResize="1" noEditPoints="1" noAdjustHandles="1" noChangeArrowheads="1" noChangeShapeType="1" noTextEdit="1"/>
                </p:cNvSpPr>
                <p:nvPr/>
              </p:nvSpPr>
              <p:spPr bwMode="auto">
                <a:xfrm>
                  <a:off x="5145" y="12823"/>
                  <a:ext cx="442" cy="404"/>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4"/>
                <p:cNvSpPr>
                  <a:spLocks noChangeArrowheads="1"/>
                </p:cNvSpPr>
                <p:nvPr/>
              </p:nvSpPr>
              <p:spPr bwMode="auto">
                <a:xfrm>
                  <a:off x="7772" y="12823"/>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31" name="Rectangle 4"/>
                <p:cNvSpPr>
                  <a:spLocks noRot="1" noChangeAspect="1" noMove="1" noResize="1" noEditPoints="1" noAdjustHandles="1" noChangeArrowheads="1" noChangeShapeType="1" noTextEdit="1"/>
                </p:cNvSpPr>
                <p:nvPr/>
              </p:nvSpPr>
              <p:spPr bwMode="auto">
                <a:xfrm>
                  <a:off x="7772" y="12823"/>
                  <a:ext cx="442" cy="404"/>
                </a:xfrm>
                <a:prstGeom prst="rect">
                  <a:avLst/>
                </a:prstGeom>
                <a:blipFill rotWithShape="0">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
                <p:cNvSpPr>
                  <a:spLocks noChangeArrowheads="1"/>
                </p:cNvSpPr>
                <p:nvPr/>
              </p:nvSpPr>
              <p:spPr bwMode="auto">
                <a:xfrm>
                  <a:off x="3681" y="11283"/>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32" name="Rectangle 3"/>
                <p:cNvSpPr>
                  <a:spLocks noRot="1" noChangeAspect="1" noMove="1" noResize="1" noEditPoints="1" noAdjustHandles="1" noChangeArrowheads="1" noChangeShapeType="1" noTextEdit="1"/>
                </p:cNvSpPr>
                <p:nvPr/>
              </p:nvSpPr>
              <p:spPr bwMode="auto">
                <a:xfrm>
                  <a:off x="3681" y="11283"/>
                  <a:ext cx="442" cy="404"/>
                </a:xfrm>
                <a:prstGeom prst="rect">
                  <a:avLst/>
                </a:prstGeom>
                <a:blipFill rotWithShape="0">
                  <a:blip r:embed="rId6"/>
                  <a:stretch>
                    <a:fillRect b="-483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2"/>
                <p:cNvSpPr>
                  <a:spLocks noChangeArrowheads="1"/>
                </p:cNvSpPr>
                <p:nvPr/>
              </p:nvSpPr>
              <p:spPr bwMode="auto">
                <a:xfrm>
                  <a:off x="6092" y="11382"/>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33" name="Rectangle 2"/>
                <p:cNvSpPr>
                  <a:spLocks noRot="1" noChangeAspect="1" noMove="1" noResize="1" noEditPoints="1" noAdjustHandles="1" noChangeArrowheads="1" noChangeShapeType="1" noTextEdit="1"/>
                </p:cNvSpPr>
                <p:nvPr/>
              </p:nvSpPr>
              <p:spPr bwMode="auto">
                <a:xfrm>
                  <a:off x="6092" y="11382"/>
                  <a:ext cx="442" cy="404"/>
                </a:xfrm>
                <a:prstGeom prst="rect">
                  <a:avLst/>
                </a:prstGeom>
                <a:blipFill rotWithShape="0">
                  <a:blip r:embed="rId7"/>
                  <a:stretch>
                    <a:fillRect b="-483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Tree>
    <p:extLst>
      <p:ext uri="{BB962C8B-B14F-4D97-AF65-F5344CB8AC3E}">
        <p14:creationId xmlns:p14="http://schemas.microsoft.com/office/powerpoint/2010/main" val="10684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64"/>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2932113"/>
              </a:xfrm>
            </p:spPr>
            <p:txBody>
              <a:bodyPr>
                <a:normAutofit/>
              </a:bodyPr>
              <a:lstStyle/>
              <a:p>
                <a:pPr lvl="0" algn="just"/>
                <a:r>
                  <a:rPr lang="en-US" dirty="0"/>
                  <a:t>We can generate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𝑑𝑖𝑟𝑒𝑐𝑡𝑖𝑜𝑛</m:t>
                    </m:r>
                  </m:oMath>
                </a14:m>
                <a:r>
                  <a:rPr lang="en-US" dirty="0"/>
                  <a:t> shear relative to other reference line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𝑟𝑒𝑓</m:t>
                        </m:r>
                      </m:sub>
                    </m:sSub>
                  </m:oMath>
                </a14:m>
                <a:r>
                  <a:rPr lang="en-US" dirty="0"/>
                  <a:t> with following equation:				</a:t>
                </a:r>
                <a14:m>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𝒙</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            </m:t>
                    </m:r>
                    <m:sSup>
                      <m:sSupPr>
                        <m:ctrlPr>
                          <a:rPr lang="en-US" b="1" i="1">
                            <a:latin typeface="Cambria Math" panose="02040503050406030204" pitchFamily="18" charset="0"/>
                          </a:rPr>
                        </m:ctrlPr>
                      </m:sSupPr>
                      <m:e>
                        <m:r>
                          <a:rPr lang="en-US" b="1" i="1">
                            <a:latin typeface="Cambria Math" panose="02040503050406030204" pitchFamily="18" charset="0"/>
                          </a:rPr>
                          <m:t>𝒚</m:t>
                        </m:r>
                      </m:e>
                      <m:sup>
                        <m:r>
                          <a:rPr lang="en-US" b="1" i="1">
                            <a:latin typeface="Cambria Math" panose="02040503050406030204" pitchFamily="18" charset="0"/>
                          </a:rPr>
                          <m:t>′</m:t>
                        </m:r>
                      </m:sup>
                    </m:sSup>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𝒚</m:t>
                        </m:r>
                      </m:sub>
                    </m:sSub>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𝒓𝒆𝒇</m:t>
                        </m:r>
                        <m:r>
                          <a:rPr lang="en-US" b="1" i="1">
                            <a:latin typeface="Cambria Math" panose="02040503050406030204" pitchFamily="18" charset="0"/>
                          </a:rPr>
                          <m:t>) </m:t>
                        </m:r>
                      </m:sub>
                    </m:sSub>
                  </m:oMath>
                </a14:m>
                <a:endParaRPr lang="en-US" dirty="0"/>
              </a:p>
              <a:p>
                <a:pPr algn="just"/>
                <a:r>
                  <a:rPr lang="en-US" dirty="0"/>
                  <a:t>Transformation matrix for that is: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𝑺𝒉𝒆𝒂𝒓</m:t>
                        </m:r>
                      </m:e>
                      <m:sub>
                        <m:r>
                          <a:rPr lang="en-US" b="1" i="1" smtClean="0">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𝒅𝒊𝒓𝒆𝒄𝒕𝒊𝒐𝒏</m:t>
                        </m:r>
                      </m:sub>
                    </m:sSub>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3"/>
                                  <m:mcJc m:val="center"/>
                                </m:mcPr>
                              </m:mc>
                            </m:mcs>
                            <m:ctrlPr>
                              <a:rPr lang="en-US" b="1" i="1">
                                <a:latin typeface="Cambria Math" panose="02040503050406030204" pitchFamily="18" charset="0"/>
                              </a:rPr>
                            </m:ctrlPr>
                          </m:mPr>
                          <m:mr>
                            <m:e>
                              <m:r>
                                <a:rPr lang="en-US" b="1" i="1">
                                  <a:latin typeface="Cambria Math" panose="02040503050406030204" pitchFamily="18" charset="0"/>
                                </a:rPr>
                                <m:t>𝟏</m:t>
                              </m:r>
                            </m:e>
                            <m:e>
                              <m:r>
                                <a:rPr lang="en-US" b="1" i="1">
                                  <a:latin typeface="Cambria Math" panose="02040503050406030204" pitchFamily="18" charset="0"/>
                                </a:rPr>
                                <m:t>𝟎</m:t>
                              </m:r>
                            </m:e>
                            <m:e>
                              <m:r>
                                <a:rPr lang="en-US" b="1" i="1">
                                  <a:latin typeface="Cambria Math" panose="02040503050406030204" pitchFamily="18" charset="0"/>
                                </a:rPr>
                                <m:t>𝟎</m:t>
                              </m:r>
                            </m:e>
                          </m:mr>
                          <m:mr>
                            <m:e>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𝒚</m:t>
                                  </m:r>
                                </m:sub>
                              </m:sSub>
                            </m:e>
                            <m:e>
                              <m:r>
                                <a:rPr lang="en-US" b="1" i="1">
                                  <a:latin typeface="Cambria Math" panose="02040503050406030204" pitchFamily="18" charset="0"/>
                                </a:rPr>
                                <m:t>𝟏</m:t>
                              </m:r>
                            </m:e>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𝒔𝒉</m:t>
                                  </m:r>
                                </m:e>
                                <m:sub>
                                  <m:r>
                                    <a:rPr lang="en-US" b="1" i="1">
                                      <a:latin typeface="Cambria Math" panose="02040503050406030204" pitchFamily="18" charset="0"/>
                                    </a:rPr>
                                    <m:t>𝒚</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𝒓𝒆𝒇</m:t>
                                  </m:r>
                                </m:sub>
                              </m:sSub>
                            </m:e>
                          </m:mr>
                          <m:mr>
                            <m:e>
                              <m:r>
                                <a:rPr lang="en-US" b="1" i="1">
                                  <a:latin typeface="Cambria Math" panose="02040503050406030204" pitchFamily="18" charset="0"/>
                                </a:rPr>
                                <m:t>𝟎</m:t>
                              </m:r>
                            </m:e>
                            <m:e>
                              <m:r>
                                <a:rPr lang="en-US" b="1" i="1">
                                  <a:latin typeface="Cambria Math" panose="02040503050406030204" pitchFamily="18" charset="0"/>
                                </a:rPr>
                                <m:t>𝟎</m:t>
                              </m:r>
                            </m:e>
                            <m:e>
                              <m:r>
                                <a:rPr lang="en-US" b="1" i="1">
                                  <a:latin typeface="Cambria Math" panose="02040503050406030204" pitchFamily="18" charset="0"/>
                                </a:rPr>
                                <m:t>𝟏</m:t>
                              </m:r>
                            </m:e>
                          </m:mr>
                        </m:m>
                      </m:e>
                    </m:d>
                  </m:oMath>
                </a14:m>
                <a:endParaRPr lang="en-US" dirty="0"/>
              </a:p>
              <a:p>
                <a:pPr lvl="0" algn="just"/>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2932113"/>
              </a:xfrm>
              <a:blipFill>
                <a:blip r:embed="rId2"/>
                <a:stretch>
                  <a:fillRect l="-278" t="-2292"/>
                </a:stretch>
              </a:blipFill>
            </p:spPr>
            <p:txBody>
              <a:bodyPr/>
              <a:lstStyle/>
              <a:p>
                <a:r>
                  <a:rPr lang="en-IN">
                    <a:noFill/>
                  </a:rPr>
                  <a:t> </a:t>
                </a:r>
              </a:p>
            </p:txBody>
          </p:sp>
        </mc:Fallback>
      </mc:AlternateContent>
      <p:sp>
        <p:nvSpPr>
          <p:cNvPr id="4"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5" name="Rectangle 15"/>
          <p:cNvSpPr>
            <a:spLocks noChangeArrowheads="1"/>
          </p:cNvSpPr>
          <p:nvPr/>
        </p:nvSpPr>
        <p:spPr bwMode="auto">
          <a:xfrm>
            <a:off x="1371600" y="3923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8" name="Group 57"/>
          <p:cNvGrpSpPr/>
          <p:nvPr/>
        </p:nvGrpSpPr>
        <p:grpSpPr>
          <a:xfrm>
            <a:off x="2271258" y="4191000"/>
            <a:ext cx="4601484" cy="2290188"/>
            <a:chOff x="2342668" y="4191000"/>
            <a:chExt cx="4601484" cy="2290188"/>
          </a:xfrm>
        </p:grpSpPr>
        <p:grpSp>
          <p:nvGrpSpPr>
            <p:cNvPr id="38" name="Group 1"/>
            <p:cNvGrpSpPr>
              <a:grpSpLocks noChangeAspect="1"/>
            </p:cNvGrpSpPr>
            <p:nvPr/>
          </p:nvGrpSpPr>
          <p:grpSpPr bwMode="auto">
            <a:xfrm>
              <a:off x="2514600" y="4191000"/>
              <a:ext cx="4429552" cy="2290188"/>
              <a:chOff x="3567" y="10929"/>
              <a:chExt cx="4773" cy="2467"/>
            </a:xfrm>
          </p:grpSpPr>
          <p:sp>
            <p:nvSpPr>
              <p:cNvPr id="39" name="AutoShape 14"/>
              <p:cNvSpPr>
                <a:spLocks noChangeAspect="1" noChangeArrowheads="1" noTextEdit="1"/>
              </p:cNvSpPr>
              <p:nvPr/>
            </p:nvSpPr>
            <p:spPr bwMode="auto">
              <a:xfrm>
                <a:off x="3567" y="10929"/>
                <a:ext cx="4773" cy="24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13"/>
              <p:cNvSpPr>
                <a:spLocks noChangeArrowheads="1"/>
              </p:cNvSpPr>
              <p:nvPr/>
            </p:nvSpPr>
            <p:spPr bwMode="auto">
              <a:xfrm>
                <a:off x="7407" y="11102"/>
                <a:ext cx="871" cy="6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r>
                  <a:rPr lang="en-US" dirty="0">
                    <a:latin typeface="Arial" panose="020B0604020202020204" pitchFamily="34" charset="0"/>
                    <a:ea typeface="Calibri" panose="020F0502020204030204" pitchFamily="34" charset="0"/>
                    <a:cs typeface="Times New Roman" panose="02020603050405020304" pitchFamily="18" charset="0"/>
                  </a:rPr>
                  <a:t>After Shear</a:t>
                </a:r>
              </a:p>
            </p:txBody>
          </p:sp>
          <p:sp>
            <p:nvSpPr>
              <p:cNvPr id="41" name="AutoShape 12"/>
              <p:cNvSpPr>
                <a:spLocks noChangeShapeType="1"/>
              </p:cNvSpPr>
              <p:nvPr/>
            </p:nvSpPr>
            <p:spPr bwMode="auto">
              <a:xfrm>
                <a:off x="4135" y="11357"/>
                <a:ext cx="1" cy="165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AutoShape 11"/>
              <p:cNvSpPr>
                <a:spLocks noChangeShapeType="1"/>
              </p:cNvSpPr>
              <p:nvPr/>
            </p:nvSpPr>
            <p:spPr bwMode="auto">
              <a:xfrm>
                <a:off x="3567" y="12747"/>
                <a:ext cx="197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10"/>
              <p:cNvSpPr>
                <a:spLocks noChangeArrowheads="1"/>
              </p:cNvSpPr>
              <p:nvPr/>
            </p:nvSpPr>
            <p:spPr bwMode="auto">
              <a:xfrm>
                <a:off x="4135" y="11889"/>
                <a:ext cx="883" cy="858"/>
              </a:xfrm>
              <a:prstGeom prst="rect">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AutoShape 9"/>
              <p:cNvSpPr>
                <a:spLocks noChangeShapeType="1"/>
              </p:cNvSpPr>
              <p:nvPr/>
            </p:nvSpPr>
            <p:spPr bwMode="auto">
              <a:xfrm>
                <a:off x="6597" y="11458"/>
                <a:ext cx="1" cy="1554"/>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AutoShape 8"/>
              <p:cNvSpPr>
                <a:spLocks noChangeShapeType="1"/>
              </p:cNvSpPr>
              <p:nvPr/>
            </p:nvSpPr>
            <p:spPr bwMode="auto">
              <a:xfrm>
                <a:off x="6030" y="12747"/>
                <a:ext cx="1971"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AutoShape 7"/>
              <p:cNvSpPr>
                <a:spLocks noChangeArrowheads="1"/>
              </p:cNvSpPr>
              <p:nvPr/>
            </p:nvSpPr>
            <p:spPr bwMode="auto">
              <a:xfrm rot="20473219">
                <a:off x="6437" y="11423"/>
                <a:ext cx="1174" cy="858"/>
              </a:xfrm>
              <a:prstGeom prst="parallelogram">
                <a:avLst>
                  <a:gd name="adj" fmla="val 34207"/>
                </a:avLst>
              </a:prstGeom>
              <a:gradFill rotWithShape="1">
                <a:gsLst>
                  <a:gs pos="0">
                    <a:srgbClr val="FFFFFF"/>
                  </a:gs>
                  <a:gs pos="100000">
                    <a:srgbClr val="FFFFFF">
                      <a:gamma/>
                      <a:shade val="46275"/>
                      <a:invGamma/>
                    </a:srgbClr>
                  </a:gs>
                </a:gsLst>
                <a:lin ang="5400000" scaled="1"/>
              </a:gra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6"/>
              <p:cNvSpPr>
                <a:spLocks noChangeArrowheads="1"/>
              </p:cNvSpPr>
              <p:nvPr/>
            </p:nvSpPr>
            <p:spPr bwMode="auto">
              <a:xfrm>
                <a:off x="4539" y="11068"/>
                <a:ext cx="931" cy="61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Before Shear</a:t>
                </a:r>
                <a:endParaRPr kumimoji="0" lang="en-US"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8" name="Rectangle 5"/>
                  <p:cNvSpPr>
                    <a:spLocks noChangeArrowheads="1"/>
                  </p:cNvSpPr>
                  <p:nvPr/>
                </p:nvSpPr>
                <p:spPr bwMode="auto">
                  <a:xfrm>
                    <a:off x="5145" y="12823"/>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48" name="Rectangle 5"/>
                  <p:cNvSpPr>
                    <a:spLocks noRot="1" noChangeAspect="1" noMove="1" noResize="1" noEditPoints="1" noAdjustHandles="1" noChangeArrowheads="1" noChangeShapeType="1" noTextEdit="1"/>
                  </p:cNvSpPr>
                  <p:nvPr/>
                </p:nvSpPr>
                <p:spPr bwMode="auto">
                  <a:xfrm>
                    <a:off x="5145" y="12823"/>
                    <a:ext cx="442" cy="404"/>
                  </a:xfrm>
                  <a:prstGeom prst="rect">
                    <a:avLst/>
                  </a:prstGeom>
                  <a:blipFill rotWithShape="0">
                    <a:blip r:embed="rId4"/>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
                  <p:cNvSpPr>
                    <a:spLocks noChangeArrowheads="1"/>
                  </p:cNvSpPr>
                  <p:nvPr/>
                </p:nvSpPr>
                <p:spPr bwMode="auto">
                  <a:xfrm>
                    <a:off x="7772" y="12823"/>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49" name="Rectangle 4"/>
                  <p:cNvSpPr>
                    <a:spLocks noRot="1" noChangeAspect="1" noMove="1" noResize="1" noEditPoints="1" noAdjustHandles="1" noChangeArrowheads="1" noChangeShapeType="1" noTextEdit="1"/>
                  </p:cNvSpPr>
                  <p:nvPr/>
                </p:nvSpPr>
                <p:spPr bwMode="auto">
                  <a:xfrm>
                    <a:off x="7772" y="12823"/>
                    <a:ext cx="442" cy="404"/>
                  </a:xfrm>
                  <a:prstGeom prst="rect">
                    <a:avLst/>
                  </a:prstGeom>
                  <a:blipFill rotWithShape="0">
                    <a:blip r:embed="rId5"/>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3"/>
                  <p:cNvSpPr>
                    <a:spLocks noChangeArrowheads="1"/>
                  </p:cNvSpPr>
                  <p:nvPr/>
                </p:nvSpPr>
                <p:spPr bwMode="auto">
                  <a:xfrm>
                    <a:off x="3681" y="11283"/>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50" name="Rectangle 3"/>
                  <p:cNvSpPr>
                    <a:spLocks noRot="1" noChangeAspect="1" noMove="1" noResize="1" noEditPoints="1" noAdjustHandles="1" noChangeArrowheads="1" noChangeShapeType="1" noTextEdit="1"/>
                  </p:cNvSpPr>
                  <p:nvPr/>
                </p:nvSpPr>
                <p:spPr bwMode="auto">
                  <a:xfrm>
                    <a:off x="3681" y="11283"/>
                    <a:ext cx="442" cy="404"/>
                  </a:xfrm>
                  <a:prstGeom prst="rect">
                    <a:avLst/>
                  </a:prstGeom>
                  <a:blipFill rotWithShape="0">
                    <a:blip r:embed="rId6"/>
                    <a:stretch>
                      <a:fillRect b="-483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2"/>
                  <p:cNvSpPr>
                    <a:spLocks noChangeArrowheads="1"/>
                  </p:cNvSpPr>
                  <p:nvPr/>
                </p:nvSpPr>
                <p:spPr bwMode="auto">
                  <a:xfrm>
                    <a:off x="6092" y="11382"/>
                    <a:ext cx="442" cy="404"/>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𝑦</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51" name="Rectangle 2"/>
                  <p:cNvSpPr>
                    <a:spLocks noRot="1" noChangeAspect="1" noMove="1" noResize="1" noEditPoints="1" noAdjustHandles="1" noChangeArrowheads="1" noChangeShapeType="1" noTextEdit="1"/>
                  </p:cNvSpPr>
                  <p:nvPr/>
                </p:nvSpPr>
                <p:spPr bwMode="auto">
                  <a:xfrm>
                    <a:off x="6092" y="11382"/>
                    <a:ext cx="442" cy="404"/>
                  </a:xfrm>
                  <a:prstGeom prst="rect">
                    <a:avLst/>
                  </a:prstGeom>
                  <a:blipFill rotWithShape="0">
                    <a:blip r:embed="rId7"/>
                    <a:stretch>
                      <a:fillRect b="-483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
          <p:nvSpPr>
            <p:cNvPr id="52" name="AutoShape 12"/>
            <p:cNvSpPr>
              <a:spLocks noChangeShapeType="1"/>
            </p:cNvSpPr>
            <p:nvPr/>
          </p:nvSpPr>
          <p:spPr bwMode="auto">
            <a:xfrm>
              <a:off x="2667000" y="5588137"/>
              <a:ext cx="928" cy="54864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AutoShape 12"/>
            <p:cNvSpPr>
              <a:spLocks noChangeShapeType="1"/>
            </p:cNvSpPr>
            <p:nvPr/>
          </p:nvSpPr>
          <p:spPr bwMode="auto">
            <a:xfrm>
              <a:off x="4953000" y="5623560"/>
              <a:ext cx="928" cy="548640"/>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6" name="Rectangle 5"/>
                <p:cNvSpPr>
                  <a:spLocks noChangeArrowheads="1"/>
                </p:cNvSpPr>
                <p:nvPr/>
              </p:nvSpPr>
              <p:spPr bwMode="auto">
                <a:xfrm>
                  <a:off x="2342668" y="6030694"/>
                  <a:ext cx="564250" cy="375045"/>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r>
                          <a:rPr lang="en-US" i="1" baseline="-25000" dirty="0" err="1" smtClean="0">
                            <a:latin typeface="Cambria Math" panose="02040503050406030204" pitchFamily="18" charset="0"/>
                            <a:ea typeface="Calibri" panose="020F0502020204030204" pitchFamily="34" charset="0"/>
                            <a:cs typeface="Times New Roman" panose="02020603050405020304" pitchFamily="18" charset="0"/>
                          </a:rPr>
                          <m:t>𝑟𝑒𝑓</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56" name="Rectangle 5"/>
                <p:cNvSpPr>
                  <a:spLocks noRot="1" noChangeAspect="1" noMove="1" noResize="1" noEditPoints="1" noAdjustHandles="1" noChangeArrowheads="1" noChangeShapeType="1" noTextEdit="1"/>
                </p:cNvSpPr>
                <p:nvPr/>
              </p:nvSpPr>
              <p:spPr bwMode="auto">
                <a:xfrm>
                  <a:off x="2342668" y="6030694"/>
                  <a:ext cx="564250" cy="375045"/>
                </a:xfrm>
                <a:prstGeom prst="rect">
                  <a:avLst/>
                </a:prstGeom>
                <a:blipFill rotWithShape="0">
                  <a:blip r:embed="rId8"/>
                  <a:stretch>
                    <a:fillRect b="-967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
                <p:cNvSpPr>
                  <a:spLocks noChangeArrowheads="1"/>
                </p:cNvSpPr>
                <p:nvPr/>
              </p:nvSpPr>
              <p:spPr bwMode="auto">
                <a:xfrm>
                  <a:off x="4626781" y="6043775"/>
                  <a:ext cx="564250" cy="375045"/>
                </a:xfrm>
                <a:prstGeom prst="rect">
                  <a:avLst/>
                </a:prstGeom>
                <a:noFill/>
                <a:ln>
                  <a:noFill/>
                </a:ln>
                <a:extLst>
                  <a:ext uri="{91240B29-F687-4F45-9708-019B960494DF}">
                    <a14:hiddenLine w="9525">
                      <a:solidFill>
                        <a:srgbClr val="000000"/>
                      </a:solidFill>
                      <a:miter lim="800000"/>
                      <a:headEnd/>
                      <a:tailEnd/>
                    </a14:hiddenLine>
                  </a:ext>
                </a:extLst>
              </p:spPr>
              <p:txBody>
                <a:bodyPr vert="horz" wrap="square" lIns="76810" tIns="38405" rIns="76810" bIns="38405" numCol="1" anchor="t" anchorCtr="0" compatLnSpc="1">
                  <a:prstTxWarp prst="textNoShape">
                    <a:avLst/>
                  </a:prstTxWarp>
                </a:bodyPr>
                <a:lstStyle/>
                <a:p>
                  <a:pPr algn="ct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Times New Roman" panose="02020603050405020304" pitchFamily="18" charset="0"/>
                          </a:rPr>
                          <m:t>𝑥</m:t>
                        </m:r>
                        <m:r>
                          <a:rPr lang="en-US" i="1" baseline="-25000" dirty="0" err="1" smtClean="0">
                            <a:latin typeface="Cambria Math" panose="02040503050406030204" pitchFamily="18" charset="0"/>
                            <a:ea typeface="Calibri" panose="020F0502020204030204" pitchFamily="34" charset="0"/>
                            <a:cs typeface="Times New Roman" panose="02020603050405020304" pitchFamily="18" charset="0"/>
                          </a:rPr>
                          <m:t>𝑟𝑒𝑓</m:t>
                        </m:r>
                      </m:oMath>
                    </m:oMathPara>
                  </a14:m>
                  <a:endParaRPr lang="en-US" dirty="0">
                    <a:latin typeface="Arial" panose="020B0604020202020204" pitchFamily="34" charset="0"/>
                    <a:ea typeface="Calibri" panose="020F0502020204030204" pitchFamily="34" charset="0"/>
                    <a:cs typeface="Times New Roman" panose="02020603050405020304" pitchFamily="18" charset="0"/>
                  </a:endParaRPr>
                </a:p>
              </p:txBody>
            </p:sp>
          </mc:Choice>
          <mc:Fallback xmlns="">
            <p:sp>
              <p:nvSpPr>
                <p:cNvPr id="57" name="Rectangle 5"/>
                <p:cNvSpPr>
                  <a:spLocks noRot="1" noChangeAspect="1" noMove="1" noResize="1" noEditPoints="1" noAdjustHandles="1" noChangeArrowheads="1" noChangeShapeType="1" noTextEdit="1"/>
                </p:cNvSpPr>
                <p:nvPr/>
              </p:nvSpPr>
              <p:spPr bwMode="auto">
                <a:xfrm>
                  <a:off x="4626781" y="6043775"/>
                  <a:ext cx="564250" cy="375045"/>
                </a:xfrm>
                <a:prstGeom prst="rect">
                  <a:avLst/>
                </a:prstGeom>
                <a:blipFill rotWithShape="0">
                  <a:blip r:embed="rId9"/>
                  <a:stretch>
                    <a:fillRect b="-967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spTree>
    <p:extLst>
      <p:ext uri="{BB962C8B-B14F-4D97-AF65-F5344CB8AC3E}">
        <p14:creationId xmlns:p14="http://schemas.microsoft.com/office/powerpoint/2010/main" val="226467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8"/>
                                        </p:tgtEl>
                                        <p:attrNameLst>
                                          <p:attrName>style.visibility</p:attrName>
                                        </p:attrNameLst>
                                      </p:cBhvr>
                                      <p:to>
                                        <p:strVal val="visible"/>
                                      </p:to>
                                    </p:set>
                                    <p:animEffect transition="in" filter="wipe(left)">
                                      <p:cBhvr>
                                        <p:cTn id="9" dur="500"/>
                                        <p:tgtEl>
                                          <p:spTgt spid="5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0"/>
                <a:ext cx="8229600" cy="1143000"/>
              </a:xfrm>
            </p:spPr>
            <p:txBody>
              <a:bodyPr>
                <a:normAutofit/>
              </a:bodyPr>
              <a:lstStyle/>
              <a:p>
                <a:r>
                  <a:rPr lang="en-US" b="1" dirty="0"/>
                  <a:t>Shear in </a:t>
                </a:r>
                <a14:m>
                  <m:oMath xmlns:m="http://schemas.openxmlformats.org/officeDocument/2006/math">
                    <m:r>
                      <a:rPr lang="en-US" b="1" i="0" smtClean="0">
                        <a:latin typeface="Cambria Math" panose="02040503050406030204" pitchFamily="18" charset="0"/>
                      </a:rPr>
                      <m:t>𝐲</m:t>
                    </m:r>
                    <m:r>
                      <a:rPr lang="en-US" b="1">
                        <a:latin typeface="Cambria Math" panose="02040503050406030204" pitchFamily="18" charset="0"/>
                      </a:rPr>
                      <m:t>−</m:t>
                    </m:r>
                    <m:r>
                      <a:rPr lang="en-US" b="1">
                        <a:latin typeface="Cambria Math" panose="02040503050406030204" pitchFamily="18" charset="0"/>
                      </a:rPr>
                      <m:t>𝐃𝐢𝐫𝐞𝐜𝐭𝐢𝐨𝐧</m:t>
                    </m:r>
                    <m:r>
                      <a:rPr lang="en-US" b="1" i="0" smtClean="0">
                        <a:latin typeface="Cambria Math" panose="02040503050406030204" pitchFamily="18" charset="0"/>
                      </a:rPr>
                      <m:t> </m:t>
                    </m:r>
                    <m:r>
                      <a:rPr lang="en-US" b="1" i="0" smtClean="0">
                        <a:latin typeface="Cambria Math" panose="02040503050406030204" pitchFamily="18" charset="0"/>
                      </a:rPr>
                      <m:t>𝐄𝐱𝐚𝐦𝐩𝐥𝐞</m:t>
                    </m:r>
                    <m:r>
                      <a:rPr lang="en-US" b="1">
                        <a:latin typeface="Cambria Math" panose="02040503050406030204" pitchFamily="18" charset="0"/>
                      </a:rPr>
                      <m:t> </m:t>
                    </m:r>
                  </m:oMath>
                </a14:m>
                <a:endParaRPr lang="en-US"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0"/>
                <a:ext cx="8229600" cy="1143000"/>
              </a:xfr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b="1" dirty="0"/>
                  <a:t>Example</a:t>
                </a:r>
                <a:r>
                  <a:rPr lang="en-US" dirty="0"/>
                  <a:t>: - Shear the unit square in </a:t>
                </a:r>
                <a14:m>
                  <m:oMath xmlns:m="http://schemas.openxmlformats.org/officeDocument/2006/math">
                    <m:r>
                      <a:rPr lang="en-US" i="1" dirty="0" smtClean="0">
                        <a:latin typeface="Cambria Math" panose="02040503050406030204" pitchFamily="18" charset="0"/>
                      </a:rPr>
                      <m:t>𝑦</m:t>
                    </m:r>
                  </m:oMath>
                </a14:m>
                <a:r>
                  <a:rPr lang="en-US" dirty="0"/>
                  <a:t> direction with shear parameter ½ relative to line</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=−1</m:t>
                    </m:r>
                  </m:oMath>
                </a14:m>
                <a:r>
                  <a:rPr lang="en-US" dirty="0"/>
                  <a:t>.</a:t>
                </a:r>
              </a:p>
              <a:p>
                <a:pPr algn="just"/>
                <a:r>
                  <a:rPr lang="en-US" dirty="0"/>
                  <a:t>Here </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𝑟𝑒𝑓</m:t>
                        </m:r>
                      </m:sub>
                    </m:sSub>
                    <m:r>
                      <a:rPr lang="en-US" i="1">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𝑠h</m:t>
                        </m:r>
                      </m:e>
                      <m:sub>
                        <m:r>
                          <a:rPr lang="en-US" i="1">
                            <a:latin typeface="Cambria Math" panose="02040503050406030204" pitchFamily="18" charset="0"/>
                          </a:rPr>
                          <m:t>𝑦</m:t>
                        </m:r>
                      </m:sub>
                    </m:sSub>
                    <m:r>
                      <a:rPr lang="en-US" i="1">
                        <a:latin typeface="Cambria Math" panose="02040503050406030204" pitchFamily="18" charset="0"/>
                      </a:rPr>
                      <m:t>=0.5</m:t>
                    </m:r>
                  </m:oMath>
                </a14:m>
                <a:endParaRPr lang="en-US" dirty="0"/>
              </a:p>
              <a:p>
                <a:pPr algn="just"/>
                <a:r>
                  <a:rPr lang="en-US" dirty="0"/>
                  <a:t>Coordinates of unit square are [A (0, 0), B (1, 0), C (1, 1), D (0, 1)].</a:t>
                </a:r>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sSub>
                                <m:sSubPr>
                                  <m:ctrlPr>
                                    <a:rPr lang="en-US" i="1">
                                      <a:latin typeface="Cambria Math" panose="02040503050406030204" pitchFamily="18" charset="0"/>
                                    </a:rPr>
                                  </m:ctrlPr>
                                </m:sSubPr>
                                <m:e>
                                  <m:r>
                                    <a:rPr lang="en-US" i="1">
                                      <a:latin typeface="Cambria Math" panose="02040503050406030204" pitchFamily="18" charset="0"/>
                                    </a:rPr>
                                    <m:t>𝑠h</m:t>
                                  </m:r>
                                </m:e>
                                <m:sub>
                                  <m:r>
                                    <a:rPr lang="en-US" i="1">
                                      <a:latin typeface="Cambria Math" panose="02040503050406030204" pitchFamily="18" charset="0"/>
                                    </a:rPr>
                                    <m:t>𝑦</m:t>
                                  </m:r>
                                </m:sub>
                              </m:sSub>
                            </m:e>
                            <m:e>
                              <m:r>
                                <a:rPr lang="en-US" i="1">
                                  <a:latin typeface="Cambria Math" panose="02040503050406030204" pitchFamily="18" charset="0"/>
                                </a:rPr>
                                <m:t>1</m:t>
                              </m:r>
                            </m:e>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𝑠h</m:t>
                                  </m:r>
                                </m:e>
                                <m:sub>
                                  <m:r>
                                    <a:rPr lang="en-US" i="1">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𝑟𝑒𝑓</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0.5</m:t>
                              </m:r>
                            </m:e>
                            <m:e>
                              <m:r>
                                <a:rPr lang="en-US" i="1">
                                  <a:latin typeface="Cambria Math" panose="02040503050406030204" pitchFamily="18" charset="0"/>
                                </a:rPr>
                                <m:t>1</m:t>
                              </m:r>
                            </m:e>
                            <m:e>
                              <m:r>
                                <a:rPr lang="en-US" i="1">
                                  <a:latin typeface="Cambria Math" panose="02040503050406030204" pitchFamily="18" charset="0"/>
                                </a:rPr>
                                <m:t>−0.5∙(−1)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3"/>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191542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57662"/>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0.5</m:t>
                              </m:r>
                            </m:e>
                            <m:e>
                              <m:r>
                                <a:rPr lang="en-US" i="1">
                                  <a:latin typeface="Cambria Math" panose="02040503050406030204" pitchFamily="18" charset="0"/>
                                </a:rPr>
                                <m:t>1</m:t>
                              </m:r>
                            </m:e>
                            <m:e>
                              <m:r>
                                <a:rPr lang="en-US" i="1">
                                  <a:latin typeface="Cambria Math" panose="02040503050406030204" pitchFamily="18" charset="0"/>
                                </a:rPr>
                                <m:t>−0.5∙(−1)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0</m:t>
                              </m:r>
                            </m:e>
                            <m:e>
                              <m:r>
                                <a:rPr lang="en-US" i="1">
                                  <a:latin typeface="Cambria Math" panose="02040503050406030204" pitchFamily="18" charset="0"/>
                                </a:rPr>
                                <m:t>0</m:t>
                              </m:r>
                            </m:e>
                          </m:mr>
                          <m:mr>
                            <m:e>
                              <m:r>
                                <a:rPr lang="en-US" i="1">
                                  <a:latin typeface="Cambria Math" panose="02040503050406030204" pitchFamily="18" charset="0"/>
                                </a:rPr>
                                <m:t>0.5</m:t>
                              </m:r>
                            </m:e>
                            <m:e>
                              <m:r>
                                <a:rPr lang="en-US" i="1">
                                  <a:latin typeface="Cambria Math" panose="02040503050406030204" pitchFamily="18" charset="0"/>
                                </a:rPr>
                                <m:t>1</m:t>
                              </m:r>
                            </m:e>
                            <m:e>
                              <m:r>
                                <a:rPr lang="en-US" i="1">
                                  <a:latin typeface="Cambria Math" panose="02040503050406030204" pitchFamily="18" charset="0"/>
                                </a:rPr>
                                <m:t>0.5</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1</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m:t>
                              </m:r>
                            </m:e>
                          </m:mr>
                          <m:mr>
                            <m:e>
                              <m:r>
                                <a:rPr lang="en-US" i="1">
                                  <a:latin typeface="Cambria Math" panose="02040503050406030204" pitchFamily="18" charset="0"/>
                                </a:rPr>
                                <m:t>1</m:t>
                              </m:r>
                            </m:e>
                          </m:mr>
                        </m:m>
                      </m:e>
                    </m:d>
                  </m:oMath>
                </a14:m>
                <a:endParaRPr lang="en-US" dirty="0"/>
              </a:p>
              <a:p>
                <a:pPr algn="just"/>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0.5</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e>
                          </m:mr>
                          <m:mr>
                            <m:e>
                              <m:r>
                                <a:rPr lang="en-US" i="1">
                                  <a:latin typeface="Cambria Math" panose="02040503050406030204" pitchFamily="18" charset="0"/>
                                </a:rPr>
                                <m:t>1.5</m:t>
                              </m:r>
                            </m:e>
                          </m:mr>
                          <m:mr>
                            <m:e>
                              <m:r>
                                <a:rPr lang="en-US" i="1">
                                  <a:latin typeface="Cambria Math" panose="02040503050406030204" pitchFamily="18" charset="0"/>
                                </a:rPr>
                                <m:t>1</m:t>
                              </m:r>
                            </m:e>
                          </m:mr>
                        </m:m>
                      </m:e>
                    </m:d>
                  </m:oMath>
                </a14:m>
                <a:endParaRPr lang="en-US" dirty="0"/>
              </a:p>
              <a:p>
                <a:pPr algn="just"/>
                <a:r>
                  <a:rPr lang="en-US" dirty="0"/>
                  <a:t>Final coordinate after shear are:</a:t>
                </a:r>
              </a:p>
              <a:p>
                <a:pPr marL="400050" lvl="1" indent="0" algn="just">
                  <a:buNone/>
                </a:pPr>
                <a:r>
                  <a:rPr lang="en-US" sz="2400" dirty="0"/>
                  <a:t>[A</a:t>
                </a:r>
                <a:r>
                  <a:rPr lang="en-US" sz="2400" baseline="30000" dirty="0"/>
                  <a:t>’ </a:t>
                </a:r>
                <a:r>
                  <a:rPr lang="en-US" sz="2400" dirty="0"/>
                  <a:t>(0, 0.5), B</a:t>
                </a:r>
                <a:r>
                  <a:rPr lang="en-US" sz="2400" baseline="30000" dirty="0"/>
                  <a:t>’</a:t>
                </a:r>
                <a:r>
                  <a:rPr lang="en-US" sz="2400" dirty="0"/>
                  <a:t> (1, 1), C</a:t>
                </a:r>
                <a:r>
                  <a:rPr lang="en-US" sz="2400" baseline="30000" dirty="0"/>
                  <a:t>’</a:t>
                </a:r>
                <a:r>
                  <a:rPr lang="en-US" sz="2400" dirty="0"/>
                  <a:t> (1, 2), D</a:t>
                </a:r>
                <a:r>
                  <a:rPr lang="en-US" sz="2400" baseline="30000" dirty="0"/>
                  <a:t>’</a:t>
                </a:r>
                <a:r>
                  <a:rPr lang="en-US" sz="2400" dirty="0"/>
                  <a:t> (0, 1.5)]</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a:stretch>
              </a:blipFill>
            </p:spPr>
            <p:txBody>
              <a:bodyPr/>
              <a:lstStyle/>
              <a:p>
                <a:r>
                  <a:rPr lang="en-IN">
                    <a:noFill/>
                  </a:rPr>
                  <a:t> </a:t>
                </a:r>
              </a:p>
            </p:txBody>
          </p:sp>
        </mc:Fallback>
      </mc:AlternateContent>
    </p:spTree>
    <p:extLst>
      <p:ext uri="{BB962C8B-B14F-4D97-AF65-F5344CB8AC3E}">
        <p14:creationId xmlns:p14="http://schemas.microsoft.com/office/powerpoint/2010/main" val="31948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Window and Viewport</a:t>
            </a:r>
          </a:p>
        </p:txBody>
      </p:sp>
      <p:sp>
        <p:nvSpPr>
          <p:cNvPr id="3" name="Content Placeholder 2"/>
          <p:cNvSpPr>
            <a:spLocks noGrp="1"/>
          </p:cNvSpPr>
          <p:nvPr>
            <p:ph idx="4294967295"/>
          </p:nvPr>
        </p:nvSpPr>
        <p:spPr>
          <a:xfrm>
            <a:off x="0" y="990600"/>
            <a:ext cx="8763000" cy="1905000"/>
          </a:xfrm>
        </p:spPr>
        <p:txBody>
          <a:bodyPr>
            <a:normAutofit/>
          </a:bodyPr>
          <a:lstStyle/>
          <a:p>
            <a:pPr lvl="0" algn="just"/>
            <a:r>
              <a:rPr lang="en-US" b="1" dirty="0"/>
              <a:t>Window:</a:t>
            </a:r>
            <a:r>
              <a:rPr lang="en-US" dirty="0"/>
              <a:t> Area selected in world-coordinate for display is called window. It defines what is to be viewed.</a:t>
            </a:r>
          </a:p>
          <a:p>
            <a:pPr lvl="0" algn="just"/>
            <a:r>
              <a:rPr lang="en-US" b="1" dirty="0"/>
              <a:t>Viewport: </a:t>
            </a:r>
            <a:r>
              <a:rPr lang="en-US" dirty="0"/>
              <a:t>Area on a display device in which window image is display (mapped) is called viewport. It defines where to display.</a:t>
            </a:r>
          </a:p>
        </p:txBody>
      </p:sp>
      <p:sp>
        <p:nvSpPr>
          <p:cNvPr id="5" name="Rectangle 4"/>
          <p:cNvSpPr/>
          <p:nvPr/>
        </p:nvSpPr>
        <p:spPr>
          <a:xfrm>
            <a:off x="6324600" y="4404360"/>
            <a:ext cx="1371600" cy="1005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Right Arrow 5"/>
          <p:cNvSpPr/>
          <p:nvPr/>
        </p:nvSpPr>
        <p:spPr>
          <a:xfrm>
            <a:off x="304800" y="4038600"/>
            <a:ext cx="2971800" cy="777240"/>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a:spLocks noChangeAspect="1"/>
          </p:cNvSpPr>
          <p:nvPr/>
        </p:nvSpPr>
        <p:spPr>
          <a:xfrm>
            <a:off x="6356536" y="4739640"/>
            <a:ext cx="984174" cy="36576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95400" y="3505200"/>
            <a:ext cx="27432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95400" y="3124200"/>
            <a:ext cx="2743200" cy="400110"/>
          </a:xfrm>
          <a:prstGeom prst="rect">
            <a:avLst/>
          </a:prstGeom>
          <a:noFill/>
        </p:spPr>
        <p:txBody>
          <a:bodyPr wrap="square" rtlCol="0">
            <a:spAutoFit/>
          </a:bodyPr>
          <a:lstStyle/>
          <a:p>
            <a:pPr algn="ctr"/>
            <a:r>
              <a:rPr lang="en-US" sz="2000" dirty="0"/>
              <a:t>Window</a:t>
            </a:r>
          </a:p>
        </p:txBody>
      </p:sp>
      <p:sp>
        <p:nvSpPr>
          <p:cNvPr id="9" name="TextBox 8"/>
          <p:cNvSpPr txBox="1"/>
          <p:nvPr/>
        </p:nvSpPr>
        <p:spPr>
          <a:xfrm>
            <a:off x="6324600" y="4004250"/>
            <a:ext cx="1371600" cy="400110"/>
          </a:xfrm>
          <a:prstGeom prst="rect">
            <a:avLst/>
          </a:prstGeom>
          <a:noFill/>
        </p:spPr>
        <p:txBody>
          <a:bodyPr wrap="square" rtlCol="0">
            <a:spAutoFit/>
          </a:bodyPr>
          <a:lstStyle/>
          <a:p>
            <a:pPr algn="ctr"/>
            <a:r>
              <a:rPr lang="en-US" sz="2000" dirty="0"/>
              <a:t>Viewport</a:t>
            </a:r>
          </a:p>
        </p:txBody>
      </p:sp>
      <p:cxnSp>
        <p:nvCxnSpPr>
          <p:cNvPr id="11" name="Straight Arrow Connector 10"/>
          <p:cNvCxnSpPr/>
          <p:nvPr/>
        </p:nvCxnSpPr>
        <p:spPr>
          <a:xfrm flipV="1">
            <a:off x="838200" y="2895600"/>
            <a:ext cx="0" cy="304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4800" y="5715000"/>
            <a:ext cx="449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noChangeAspect="1"/>
          </p:cNvCxnSpPr>
          <p:nvPr/>
        </p:nvCxnSpPr>
        <p:spPr>
          <a:xfrm flipV="1">
            <a:off x="5960364" y="3870960"/>
            <a:ext cx="0" cy="2377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p:cNvCxnSpPr>
          <p:nvPr/>
        </p:nvCxnSpPr>
        <p:spPr>
          <a:xfrm>
            <a:off x="5426964" y="5699760"/>
            <a:ext cx="3031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81752" y="5341960"/>
            <a:ext cx="0" cy="4492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38600" y="5334000"/>
            <a:ext cx="0" cy="4492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85800" y="5334000"/>
            <a:ext cx="59595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85800" y="3491552"/>
            <a:ext cx="59595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728646" y="4390712"/>
            <a:ext cx="59595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5715000" y="5408608"/>
            <a:ext cx="59595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310952" y="5394960"/>
            <a:ext cx="0" cy="44924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96200" y="5394960"/>
            <a:ext cx="0" cy="4492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90601" y="5799159"/>
            <a:ext cx="838200" cy="400110"/>
          </a:xfrm>
          <a:prstGeom prst="rect">
            <a:avLst/>
          </a:prstGeom>
          <a:noFill/>
        </p:spPr>
        <p:txBody>
          <a:bodyPr wrap="square" rtlCol="0">
            <a:spAutoFit/>
          </a:bodyPr>
          <a:lstStyle/>
          <a:p>
            <a:r>
              <a:rPr lang="en-US" sz="2000" dirty="0" err="1"/>
              <a:t>X</a:t>
            </a:r>
            <a:r>
              <a:rPr lang="en-US" sz="2000" baseline="-25000" dirty="0" err="1"/>
              <a:t>Wmin</a:t>
            </a:r>
            <a:endParaRPr lang="en-US" sz="2000" baseline="-25000" dirty="0"/>
          </a:p>
        </p:txBody>
      </p:sp>
      <p:sp>
        <p:nvSpPr>
          <p:cNvPr id="31" name="TextBox 30"/>
          <p:cNvSpPr txBox="1"/>
          <p:nvPr/>
        </p:nvSpPr>
        <p:spPr>
          <a:xfrm>
            <a:off x="3712191" y="5783240"/>
            <a:ext cx="838200" cy="400110"/>
          </a:xfrm>
          <a:prstGeom prst="rect">
            <a:avLst/>
          </a:prstGeom>
          <a:noFill/>
        </p:spPr>
        <p:txBody>
          <a:bodyPr wrap="square" rtlCol="0">
            <a:spAutoFit/>
          </a:bodyPr>
          <a:lstStyle/>
          <a:p>
            <a:r>
              <a:rPr lang="en-US" sz="2000" dirty="0" err="1"/>
              <a:t>X</a:t>
            </a:r>
            <a:r>
              <a:rPr lang="en-US" sz="2000" baseline="-25000" dirty="0" err="1"/>
              <a:t>Wmax</a:t>
            </a:r>
            <a:endParaRPr lang="en-US" sz="2000" baseline="-25000" dirty="0"/>
          </a:p>
        </p:txBody>
      </p:sp>
      <p:sp>
        <p:nvSpPr>
          <p:cNvPr id="32" name="TextBox 31"/>
          <p:cNvSpPr txBox="1"/>
          <p:nvPr/>
        </p:nvSpPr>
        <p:spPr>
          <a:xfrm>
            <a:off x="109456" y="5196498"/>
            <a:ext cx="838200" cy="400110"/>
          </a:xfrm>
          <a:prstGeom prst="rect">
            <a:avLst/>
          </a:prstGeom>
          <a:noFill/>
        </p:spPr>
        <p:txBody>
          <a:bodyPr wrap="square" rtlCol="0">
            <a:spAutoFit/>
          </a:bodyPr>
          <a:lstStyle/>
          <a:p>
            <a:r>
              <a:rPr lang="en-US" sz="2000" dirty="0" err="1"/>
              <a:t>Y</a:t>
            </a:r>
            <a:r>
              <a:rPr lang="en-US" sz="2000" baseline="-25000" dirty="0" err="1"/>
              <a:t>Wmin</a:t>
            </a:r>
            <a:endParaRPr lang="en-US" sz="2000" baseline="-25000" dirty="0"/>
          </a:p>
        </p:txBody>
      </p:sp>
      <p:sp>
        <p:nvSpPr>
          <p:cNvPr id="33" name="TextBox 32"/>
          <p:cNvSpPr txBox="1"/>
          <p:nvPr/>
        </p:nvSpPr>
        <p:spPr>
          <a:xfrm>
            <a:off x="84583" y="3333690"/>
            <a:ext cx="838200" cy="400110"/>
          </a:xfrm>
          <a:prstGeom prst="rect">
            <a:avLst/>
          </a:prstGeom>
          <a:noFill/>
        </p:spPr>
        <p:txBody>
          <a:bodyPr wrap="square" rtlCol="0">
            <a:spAutoFit/>
          </a:bodyPr>
          <a:lstStyle/>
          <a:p>
            <a:r>
              <a:rPr lang="en-US" sz="2000" dirty="0" err="1"/>
              <a:t>Y</a:t>
            </a:r>
            <a:r>
              <a:rPr lang="en-US" sz="2000" baseline="-25000" dirty="0" err="1"/>
              <a:t>Wmax</a:t>
            </a:r>
            <a:endParaRPr lang="en-US" sz="2000" baseline="-25000" dirty="0"/>
          </a:p>
        </p:txBody>
      </p:sp>
      <p:sp>
        <p:nvSpPr>
          <p:cNvPr id="34" name="TextBox 33"/>
          <p:cNvSpPr txBox="1"/>
          <p:nvPr/>
        </p:nvSpPr>
        <p:spPr>
          <a:xfrm>
            <a:off x="5125281" y="4232850"/>
            <a:ext cx="838200" cy="400110"/>
          </a:xfrm>
          <a:prstGeom prst="rect">
            <a:avLst/>
          </a:prstGeom>
          <a:noFill/>
        </p:spPr>
        <p:txBody>
          <a:bodyPr wrap="square" rtlCol="0">
            <a:spAutoFit/>
          </a:bodyPr>
          <a:lstStyle/>
          <a:p>
            <a:r>
              <a:rPr lang="en-US" sz="2000" dirty="0" err="1"/>
              <a:t>Y</a:t>
            </a:r>
            <a:r>
              <a:rPr lang="en-US" sz="2000" baseline="-25000" dirty="0" err="1"/>
              <a:t>Vmax</a:t>
            </a:r>
            <a:endParaRPr lang="en-US" sz="2000" baseline="-25000" dirty="0"/>
          </a:p>
        </p:txBody>
      </p:sp>
      <p:sp>
        <p:nvSpPr>
          <p:cNvPr id="35" name="TextBox 34"/>
          <p:cNvSpPr txBox="1"/>
          <p:nvPr/>
        </p:nvSpPr>
        <p:spPr>
          <a:xfrm>
            <a:off x="5203631" y="5219470"/>
            <a:ext cx="838200" cy="400110"/>
          </a:xfrm>
          <a:prstGeom prst="rect">
            <a:avLst/>
          </a:prstGeom>
          <a:noFill/>
        </p:spPr>
        <p:txBody>
          <a:bodyPr wrap="square" rtlCol="0">
            <a:spAutoFit/>
          </a:bodyPr>
          <a:lstStyle/>
          <a:p>
            <a:r>
              <a:rPr lang="en-US" sz="2000" dirty="0" err="1"/>
              <a:t>Y</a:t>
            </a:r>
            <a:r>
              <a:rPr lang="en-US" sz="2000" baseline="-25000" dirty="0" err="1"/>
              <a:t>Vmin</a:t>
            </a:r>
            <a:endParaRPr lang="en-US" sz="2000" baseline="-25000" dirty="0"/>
          </a:p>
        </p:txBody>
      </p:sp>
      <p:sp>
        <p:nvSpPr>
          <p:cNvPr id="36" name="TextBox 35"/>
          <p:cNvSpPr txBox="1"/>
          <p:nvPr/>
        </p:nvSpPr>
        <p:spPr>
          <a:xfrm>
            <a:off x="5943600" y="5808718"/>
            <a:ext cx="838200" cy="400110"/>
          </a:xfrm>
          <a:prstGeom prst="rect">
            <a:avLst/>
          </a:prstGeom>
          <a:noFill/>
        </p:spPr>
        <p:txBody>
          <a:bodyPr wrap="square" rtlCol="0">
            <a:spAutoFit/>
          </a:bodyPr>
          <a:lstStyle/>
          <a:p>
            <a:r>
              <a:rPr lang="en-US" sz="2000" dirty="0" err="1"/>
              <a:t>X</a:t>
            </a:r>
            <a:r>
              <a:rPr lang="en-US" sz="2000" baseline="-25000" dirty="0" err="1"/>
              <a:t>Vmin</a:t>
            </a:r>
            <a:endParaRPr lang="en-US" sz="2000" baseline="-25000" dirty="0"/>
          </a:p>
        </p:txBody>
      </p:sp>
      <p:sp>
        <p:nvSpPr>
          <p:cNvPr id="37" name="TextBox 36"/>
          <p:cNvSpPr txBox="1"/>
          <p:nvPr/>
        </p:nvSpPr>
        <p:spPr>
          <a:xfrm>
            <a:off x="7197783" y="5790858"/>
            <a:ext cx="838200" cy="400110"/>
          </a:xfrm>
          <a:prstGeom prst="rect">
            <a:avLst/>
          </a:prstGeom>
          <a:noFill/>
        </p:spPr>
        <p:txBody>
          <a:bodyPr wrap="square" rtlCol="0">
            <a:spAutoFit/>
          </a:bodyPr>
          <a:lstStyle/>
          <a:p>
            <a:r>
              <a:rPr lang="en-US" sz="2000" dirty="0" err="1"/>
              <a:t>X</a:t>
            </a:r>
            <a:r>
              <a:rPr lang="en-US" sz="2000" baseline="-25000" dirty="0" err="1"/>
              <a:t>Vmax</a:t>
            </a:r>
            <a:endParaRPr lang="en-US" sz="2000" baseline="-25000" dirty="0"/>
          </a:p>
        </p:txBody>
      </p:sp>
    </p:spTree>
    <p:extLst>
      <p:ext uri="{BB962C8B-B14F-4D97-AF65-F5344CB8AC3E}">
        <p14:creationId xmlns:p14="http://schemas.microsoft.com/office/powerpoint/2010/main" val="271269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heel(1)">
                                      <p:cBhvr>
                                        <p:cTn id="46" dur="2000"/>
                                        <p:tgtEl>
                                          <p:spTgt spid="5"/>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4" grpId="0" animBg="1"/>
      <p:bldP spid="8" grpId="0"/>
      <p:bldP spid="9" grpId="0"/>
      <p:bldP spid="30" grpId="0"/>
      <p:bldP spid="31" grpId="0"/>
      <p:bldP spid="32" grpId="0"/>
      <p:bldP spid="33" grpId="0"/>
      <p:bldP spid="34" grpId="0"/>
      <p:bldP spid="35" grpId="0"/>
      <p:bldP spid="36" grpId="0"/>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Viewing Pipeline</a:t>
            </a:r>
          </a:p>
        </p:txBody>
      </p:sp>
      <p:sp>
        <p:nvSpPr>
          <p:cNvPr id="3" name="Content Placeholder 2"/>
          <p:cNvSpPr>
            <a:spLocks noGrp="1"/>
          </p:cNvSpPr>
          <p:nvPr>
            <p:ph idx="4294967295"/>
          </p:nvPr>
        </p:nvSpPr>
        <p:spPr>
          <a:xfrm>
            <a:off x="0" y="990600"/>
            <a:ext cx="8763000" cy="5410200"/>
          </a:xfrm>
        </p:spPr>
        <p:txBody>
          <a:bodyPr>
            <a:normAutofit/>
          </a:bodyPr>
          <a:lstStyle/>
          <a:p>
            <a:pPr lvl="0" algn="just"/>
            <a:r>
              <a:rPr lang="en-US" dirty="0"/>
              <a:t>In many case window and viewport are rectangle, also other shape may be used as window and viewport.</a:t>
            </a:r>
          </a:p>
          <a:p>
            <a:pPr lvl="0" algn="just"/>
            <a:r>
              <a:rPr lang="en-US" dirty="0"/>
              <a:t>In general finding device coordinates of viewport from word coordinates of window is called as </a:t>
            </a:r>
            <a:r>
              <a:rPr lang="en-US" b="1" dirty="0"/>
              <a:t>viewing transformation.</a:t>
            </a:r>
            <a:endParaRPr lang="en-US" dirty="0"/>
          </a:p>
          <a:p>
            <a:pPr algn="just"/>
            <a:r>
              <a:rPr lang="en-US" dirty="0"/>
              <a:t>Sometimes we consider this viewing transformation as window-to-viewport transformation but in general it involves more steps.</a:t>
            </a:r>
          </a:p>
          <a:p>
            <a:pPr algn="just"/>
            <a:r>
              <a:rPr lang="en-US" dirty="0"/>
              <a:t>Let’s see steps involved in viewing pipeline.</a:t>
            </a:r>
          </a:p>
        </p:txBody>
      </p:sp>
      <p:sp>
        <p:nvSpPr>
          <p:cNvPr id="23" name="Rectangle 4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043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p>
        </p:txBody>
      </p:sp>
      <p:sp>
        <p:nvSpPr>
          <p:cNvPr id="4" name="Right Arrow 3"/>
          <p:cNvSpPr/>
          <p:nvPr/>
        </p:nvSpPr>
        <p:spPr>
          <a:xfrm>
            <a:off x="773803" y="1980205"/>
            <a:ext cx="1207398"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MC</a:t>
            </a:r>
            <a:endParaRPr lang="en-US" dirty="0"/>
          </a:p>
        </p:txBody>
      </p:sp>
      <p:sp>
        <p:nvSpPr>
          <p:cNvPr id="5" name="Rectangle 4"/>
          <p:cNvSpPr/>
          <p:nvPr/>
        </p:nvSpPr>
        <p:spPr>
          <a:xfrm>
            <a:off x="1994848" y="1458890"/>
            <a:ext cx="2133600" cy="15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Construct World-Coordinate Scene Using Modeling-Coordinate Transformations</a:t>
            </a:r>
          </a:p>
        </p:txBody>
      </p:sp>
      <p:sp>
        <p:nvSpPr>
          <p:cNvPr id="6" name="Rectangle 5"/>
          <p:cNvSpPr/>
          <p:nvPr/>
        </p:nvSpPr>
        <p:spPr>
          <a:xfrm>
            <a:off x="5349493" y="1481497"/>
            <a:ext cx="1591672" cy="15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 World-Coordinate to Viewing Coordinates</a:t>
            </a:r>
          </a:p>
        </p:txBody>
      </p:sp>
      <p:sp>
        <p:nvSpPr>
          <p:cNvPr id="7" name="Rectangle 6"/>
          <p:cNvSpPr/>
          <p:nvPr/>
        </p:nvSpPr>
        <p:spPr>
          <a:xfrm>
            <a:off x="2058818" y="4419600"/>
            <a:ext cx="2107730" cy="158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Viewing Coordinate to Normalized Viewing Coordinates using Window-Viewport Specifications</a:t>
            </a:r>
          </a:p>
        </p:txBody>
      </p:sp>
      <p:sp>
        <p:nvSpPr>
          <p:cNvPr id="8" name="Rectangle 7"/>
          <p:cNvSpPr/>
          <p:nvPr/>
        </p:nvSpPr>
        <p:spPr>
          <a:xfrm>
            <a:off x="5349493" y="4419600"/>
            <a:ext cx="1371600" cy="15820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 Normalized Viewport to Device Coordinates</a:t>
            </a:r>
          </a:p>
        </p:txBody>
      </p:sp>
      <p:sp>
        <p:nvSpPr>
          <p:cNvPr id="9" name="Right Arrow 8"/>
          <p:cNvSpPr/>
          <p:nvPr/>
        </p:nvSpPr>
        <p:spPr>
          <a:xfrm>
            <a:off x="4128449" y="1980205"/>
            <a:ext cx="120555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WC</a:t>
            </a:r>
          </a:p>
        </p:txBody>
      </p:sp>
      <p:sp>
        <p:nvSpPr>
          <p:cNvPr id="10" name="Right Arrow 9"/>
          <p:cNvSpPr/>
          <p:nvPr/>
        </p:nvSpPr>
        <p:spPr>
          <a:xfrm>
            <a:off x="6719248" y="4986479"/>
            <a:ext cx="1053152"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p:txBody>
      </p:sp>
      <p:sp>
        <p:nvSpPr>
          <p:cNvPr id="14" name="Right Arrow 13"/>
          <p:cNvSpPr/>
          <p:nvPr/>
        </p:nvSpPr>
        <p:spPr>
          <a:xfrm>
            <a:off x="4166563" y="4953000"/>
            <a:ext cx="117171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NVC</a:t>
            </a:r>
          </a:p>
        </p:txBody>
      </p:sp>
      <p:sp>
        <p:nvSpPr>
          <p:cNvPr id="11" name="Bent-Up Arrow 10"/>
          <p:cNvSpPr/>
          <p:nvPr/>
        </p:nvSpPr>
        <p:spPr>
          <a:xfrm rot="5400000">
            <a:off x="661126" y="4156384"/>
            <a:ext cx="1711160" cy="101839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06584" y="3646223"/>
            <a:ext cx="5318016" cy="252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VC</a:t>
            </a:r>
          </a:p>
        </p:txBody>
      </p:sp>
      <p:sp>
        <p:nvSpPr>
          <p:cNvPr id="19" name="Rectangle 18"/>
          <p:cNvSpPr/>
          <p:nvPr/>
        </p:nvSpPr>
        <p:spPr>
          <a:xfrm>
            <a:off x="6019800" y="3057528"/>
            <a:ext cx="304800" cy="84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60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4" grpId="0" animBg="1"/>
      <p:bldP spid="11"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solidFill>
                  <a:prstClr val="black"/>
                </a:solidFill>
              </a:rPr>
              <a:t>Translation Example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991600" cy="5867400"/>
              </a:xfrm>
            </p:spPr>
            <p:txBody>
              <a:bodyPr>
                <a:normAutofit/>
              </a:bodyPr>
              <a:lstStyle/>
              <a:p>
                <a:pPr lvl="0" algn="just"/>
                <a:r>
                  <a:rPr lang="en-US" b="1" dirty="0"/>
                  <a:t>Example</a:t>
                </a:r>
                <a:r>
                  <a:rPr lang="en-US" dirty="0"/>
                  <a:t>: - Translate the triangle [A (10, 10), B (15, 15), C(20, 10)] 2 unit in </a:t>
                </a:r>
                <a14:m>
                  <m:oMath xmlns:m="http://schemas.openxmlformats.org/officeDocument/2006/math">
                    <m:r>
                      <a:rPr lang="en-US" i="1" dirty="0">
                        <a:latin typeface="Cambria Math" panose="02040503050406030204" pitchFamily="18" charset="0"/>
                      </a:rPr>
                      <m:t>𝑥</m:t>
                    </m:r>
                  </m:oMath>
                </a14:m>
                <a:r>
                  <a:rPr lang="en-US" dirty="0"/>
                  <a:t> direction and 1 unit in </a:t>
                </a:r>
                <a14:m>
                  <m:oMath xmlns:m="http://schemas.openxmlformats.org/officeDocument/2006/math">
                    <m:r>
                      <a:rPr lang="en-US" i="1" dirty="0">
                        <a:latin typeface="Cambria Math" panose="02040503050406030204" pitchFamily="18" charset="0"/>
                      </a:rPr>
                      <m:t>𝑦</m:t>
                    </m:r>
                  </m:oMath>
                </a14:m>
                <a:r>
                  <a:rPr lang="en-US" dirty="0"/>
                  <a:t> direction.</a:t>
                </a:r>
              </a:p>
              <a:p>
                <a:pPr marL="400050" lvl="1" indent="0" algn="just">
                  <a:buNone/>
                </a:pPr>
                <a:r>
                  <a:rPr lang="en-US" sz="2400" dirty="0"/>
                  <a:t>We know that </a:t>
                </a:r>
                <a14:m>
                  <m:oMath xmlns:m="http://schemas.openxmlformats.org/officeDocument/2006/math">
                    <m:r>
                      <a:rPr lang="en-US" sz="2400" b="0" i="0" smtClean="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𝑃</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a:latin typeface="Cambria Math" panose="02040503050406030204" pitchFamily="18" charset="0"/>
                      </a:rPr>
                      <m:t>𝑃</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𝑃</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𝑥</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𝑦</m:t>
                                  </m:r>
                                </m:sub>
                              </m:sSub>
                            </m:e>
                          </m:mr>
                        </m:m>
                      </m:e>
                    </m:d>
                  </m:oMath>
                </a14:m>
                <a:endParaRPr lang="en-US" sz="2400" dirty="0"/>
              </a:p>
              <a:p>
                <a:pPr marL="400050" lvl="1" indent="0" algn="just">
                  <a:buNone/>
                </a:pPr>
                <a:r>
                  <a:rPr lang="en-US" sz="2400" dirty="0"/>
                  <a:t>For point (10, 10)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𝐴</m:t>
                        </m:r>
                      </m:e>
                      <m:sup>
                        <m:r>
                          <a:rPr lang="en-US" sz="2400" i="1">
                            <a:latin typeface="Cambria Math" panose="02040503050406030204" pitchFamily="18" charset="0"/>
                          </a:rPr>
                          <m:t>′</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10</m:t>
                              </m:r>
                            </m:e>
                          </m:mr>
                          <m:mr>
                            <m:e>
                              <m:r>
                                <a:rPr lang="en-US" sz="2400" i="1">
                                  <a:latin typeface="Cambria Math" panose="02040503050406030204" pitchFamily="18" charset="0"/>
                                </a:rPr>
                                <m:t>10</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m:t>
                              </m:r>
                            </m:e>
                          </m:mr>
                          <m:mr>
                            <m:e>
                              <m:r>
                                <a:rPr lang="en-US" sz="2400" i="1">
                                  <a:latin typeface="Cambria Math" panose="02040503050406030204" pitchFamily="18" charset="0"/>
                                </a:rPr>
                                <m:t>1</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12</m:t>
                              </m:r>
                            </m:e>
                          </m:mr>
                          <m:mr>
                            <m:e>
                              <m:r>
                                <a:rPr lang="en-US" sz="2400" i="1">
                                  <a:latin typeface="Cambria Math" panose="02040503050406030204" pitchFamily="18" charset="0"/>
                                </a:rPr>
                                <m:t>11</m:t>
                              </m:r>
                            </m:e>
                          </m:mr>
                        </m:m>
                      </m:e>
                    </m:d>
                  </m:oMath>
                </a14:m>
                <a:endParaRPr lang="en-US" sz="2400" dirty="0"/>
              </a:p>
              <a:p>
                <a:pPr marL="400050" lvl="1" indent="0" algn="just">
                  <a:buNone/>
                </a:pPr>
                <a:r>
                  <a:rPr lang="en-US" sz="2400" dirty="0"/>
                  <a:t>For point (15, 15)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𝐵</m:t>
                        </m:r>
                      </m:e>
                      <m:sup>
                        <m:r>
                          <a:rPr lang="en-US" sz="2400" i="1">
                            <a:latin typeface="Cambria Math" panose="02040503050406030204" pitchFamily="18" charset="0"/>
                          </a:rPr>
                          <m:t>′</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15</m:t>
                              </m:r>
                            </m:e>
                          </m:mr>
                          <m:mr>
                            <m:e>
                              <m:r>
                                <a:rPr lang="en-US" sz="2400" i="1">
                                  <a:latin typeface="Cambria Math" panose="02040503050406030204" pitchFamily="18" charset="0"/>
                                </a:rPr>
                                <m:t>15</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m:t>
                              </m:r>
                            </m:e>
                          </m:mr>
                          <m:mr>
                            <m:e>
                              <m:r>
                                <a:rPr lang="en-US" sz="2400" i="1">
                                  <a:latin typeface="Cambria Math" panose="02040503050406030204" pitchFamily="18" charset="0"/>
                                </a:rPr>
                                <m:t>1</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17</m:t>
                              </m:r>
                            </m:e>
                          </m:mr>
                          <m:mr>
                            <m:e>
                              <m:r>
                                <a:rPr lang="en-US" sz="2400" i="1">
                                  <a:latin typeface="Cambria Math" panose="02040503050406030204" pitchFamily="18" charset="0"/>
                                </a:rPr>
                                <m:t>16</m:t>
                              </m:r>
                            </m:e>
                          </m:mr>
                        </m:m>
                      </m:e>
                    </m:d>
                  </m:oMath>
                </a14:m>
                <a:endParaRPr lang="en-US" sz="2400" dirty="0"/>
              </a:p>
              <a:p>
                <a:pPr marL="400050" lvl="1" indent="0" algn="just">
                  <a:buNone/>
                </a:pPr>
                <a:r>
                  <a:rPr lang="en-US" sz="2400" dirty="0"/>
                  <a:t>For point (10, 10)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𝐶</m:t>
                        </m:r>
                      </m:e>
                      <m:sup>
                        <m:r>
                          <a:rPr lang="en-US" sz="2400" i="1">
                            <a:latin typeface="Cambria Math" panose="02040503050406030204" pitchFamily="18" charset="0"/>
                          </a:rPr>
                          <m:t>′</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20</m:t>
                              </m:r>
                            </m:e>
                          </m:mr>
                          <m:mr>
                            <m:e>
                              <m:r>
                                <a:rPr lang="en-US" sz="2400" i="1">
                                  <a:latin typeface="Cambria Math" panose="02040503050406030204" pitchFamily="18" charset="0"/>
                                </a:rPr>
                                <m:t>10</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m:t>
                              </m:r>
                            </m:e>
                          </m:mr>
                          <m:mr>
                            <m:e>
                              <m:r>
                                <a:rPr lang="en-US" sz="2400" i="1">
                                  <a:latin typeface="Cambria Math" panose="02040503050406030204" pitchFamily="18" charset="0"/>
                                </a:rPr>
                                <m:t>1</m:t>
                              </m:r>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22</m:t>
                              </m:r>
                            </m:e>
                          </m:mr>
                          <m:mr>
                            <m:e>
                              <m:r>
                                <a:rPr lang="en-US" sz="2400" i="1">
                                  <a:latin typeface="Cambria Math" panose="02040503050406030204" pitchFamily="18" charset="0"/>
                                </a:rPr>
                                <m:t>11</m:t>
                              </m:r>
                            </m:e>
                          </m:mr>
                        </m:m>
                      </m:e>
                    </m:d>
                  </m:oMath>
                </a14:m>
                <a:endParaRPr lang="en-US" dirty="0"/>
              </a:p>
              <a:p>
                <a:pPr algn="just"/>
                <a:r>
                  <a:rPr lang="en-US" dirty="0"/>
                  <a:t>Final coordinates after translation are:</a:t>
                </a:r>
              </a:p>
              <a:p>
                <a:pPr marL="400050" lvl="1" indent="0" algn="just">
                  <a:buNone/>
                </a:pPr>
                <a:r>
                  <a:rPr lang="en-US" sz="2400" dirty="0"/>
                  <a:t>[A</a:t>
                </a:r>
                <a:r>
                  <a:rPr lang="en-US" sz="2400" baseline="30000" dirty="0"/>
                  <a:t>’ </a:t>
                </a:r>
                <a:r>
                  <a:rPr lang="en-US" sz="2400" dirty="0"/>
                  <a:t>(12, 11), B</a:t>
                </a:r>
                <a:r>
                  <a:rPr lang="en-US" sz="2400" baseline="30000" dirty="0"/>
                  <a:t>’</a:t>
                </a:r>
                <a:r>
                  <a:rPr lang="en-US" sz="2400" dirty="0"/>
                  <a:t> (17, 16), C</a:t>
                </a:r>
                <a:r>
                  <a:rPr lang="en-US" sz="2400" baseline="30000" dirty="0"/>
                  <a:t>’</a:t>
                </a:r>
                <a:r>
                  <a:rPr lang="en-US" sz="2400" dirty="0"/>
                  <a:t> (22, 11)]</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991600" cy="5867400"/>
              </a:xfrm>
              <a:blipFill>
                <a:blip r:embed="rId2"/>
                <a:stretch>
                  <a:fillRect l="-1559" t="-1351" r="-1695"/>
                </a:stretch>
              </a:blipFill>
            </p:spPr>
            <p:txBody>
              <a:bodyPr/>
              <a:lstStyle/>
              <a:p>
                <a:r>
                  <a:rPr lang="en-IN">
                    <a:noFill/>
                  </a:rPr>
                  <a:t> </a:t>
                </a:r>
              </a:p>
            </p:txBody>
          </p:sp>
        </mc:Fallback>
      </mc:AlternateContent>
    </p:spTree>
    <p:extLst>
      <p:ext uri="{BB962C8B-B14F-4D97-AF65-F5344CB8AC3E}">
        <p14:creationId xmlns:p14="http://schemas.microsoft.com/office/powerpoint/2010/main" val="417446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Viewing Coordinate Reference Frame</a:t>
            </a:r>
          </a:p>
        </p:txBody>
      </p:sp>
      <p:sp>
        <p:nvSpPr>
          <p:cNvPr id="3" name="Content Placeholder 2"/>
          <p:cNvSpPr>
            <a:spLocks noGrp="1"/>
          </p:cNvSpPr>
          <p:nvPr>
            <p:ph idx="4294967295"/>
          </p:nvPr>
        </p:nvSpPr>
        <p:spPr>
          <a:xfrm>
            <a:off x="0" y="990600"/>
            <a:ext cx="5753100" cy="2743200"/>
          </a:xfrm>
        </p:spPr>
        <p:txBody>
          <a:bodyPr>
            <a:normAutofit/>
          </a:bodyPr>
          <a:lstStyle/>
          <a:p>
            <a:pPr lvl="0" algn="just"/>
            <a:r>
              <a:rPr lang="en-US" dirty="0"/>
              <a:t>We can obtain reference frame in any direction and at any position.</a:t>
            </a:r>
          </a:p>
          <a:p>
            <a:pPr lvl="0" algn="just"/>
            <a:r>
              <a:rPr lang="en-US" dirty="0"/>
              <a:t>For handling such condition </a:t>
            </a:r>
          </a:p>
          <a:p>
            <a:pPr lvl="1" algn="just"/>
            <a:r>
              <a:rPr lang="en-US" dirty="0"/>
              <a:t>first of all we translate reference frame origin to standard reference frame origin. </a:t>
            </a:r>
          </a:p>
          <a:p>
            <a:pPr lvl="1" algn="just"/>
            <a:r>
              <a:rPr lang="en-US" dirty="0"/>
              <a:t>Then we rotate it to align it to standard axis.</a:t>
            </a:r>
          </a:p>
        </p:txBody>
      </p:sp>
      <p:grpSp>
        <p:nvGrpSpPr>
          <p:cNvPr id="46" name="Group 45"/>
          <p:cNvGrpSpPr/>
          <p:nvPr/>
        </p:nvGrpSpPr>
        <p:grpSpPr>
          <a:xfrm>
            <a:off x="6172200" y="1487838"/>
            <a:ext cx="2362200" cy="2362200"/>
            <a:chOff x="1905000" y="1676400"/>
            <a:chExt cx="2362200" cy="2362200"/>
          </a:xfrm>
        </p:grpSpPr>
        <p:cxnSp>
          <p:nvCxnSpPr>
            <p:cNvPr id="44" name="Straight Arrow Connector 43"/>
            <p:cNvCxnSpPr/>
            <p:nvPr/>
          </p:nvCxnSpPr>
          <p:spPr>
            <a:xfrm>
              <a:off x="1905000" y="3657600"/>
              <a:ext cx="2362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a:off x="1104899" y="2857500"/>
              <a:ext cx="2362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p:cNvGrpSpPr>
            <a:grpSpLocks noChangeAspect="1"/>
          </p:cNvGrpSpPr>
          <p:nvPr/>
        </p:nvGrpSpPr>
        <p:grpSpPr>
          <a:xfrm rot="1800000">
            <a:off x="7098060" y="1347804"/>
            <a:ext cx="1535430" cy="1535430"/>
            <a:chOff x="1905000" y="1676401"/>
            <a:chExt cx="2362200" cy="2362200"/>
          </a:xfrm>
        </p:grpSpPr>
        <p:cxnSp>
          <p:nvCxnSpPr>
            <p:cNvPr id="48" name="Straight Arrow Connector 47"/>
            <p:cNvCxnSpPr/>
            <p:nvPr/>
          </p:nvCxnSpPr>
          <p:spPr>
            <a:xfrm>
              <a:off x="1905000" y="3657600"/>
              <a:ext cx="236220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6200000">
              <a:off x="1104900" y="2857501"/>
              <a:ext cx="2362200"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a:grpSpLocks noChangeAspect="1"/>
          </p:cNvGrpSpPr>
          <p:nvPr/>
        </p:nvGrpSpPr>
        <p:grpSpPr>
          <a:xfrm rot="1800000">
            <a:off x="7095788" y="1350076"/>
            <a:ext cx="1535430" cy="1535430"/>
            <a:chOff x="1905000" y="1676401"/>
            <a:chExt cx="2362200" cy="2362200"/>
          </a:xfrm>
        </p:grpSpPr>
        <p:cxnSp>
          <p:nvCxnSpPr>
            <p:cNvPr id="11" name="Straight Arrow Connector 10"/>
            <p:cNvCxnSpPr/>
            <p:nvPr/>
          </p:nvCxnSpPr>
          <p:spPr>
            <a:xfrm>
              <a:off x="1905000" y="3657600"/>
              <a:ext cx="2362200" cy="0"/>
            </a:xfrm>
            <a:prstGeom prst="straightConnector1">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a:off x="1104900" y="2857501"/>
              <a:ext cx="2362200" cy="0"/>
            </a:xfrm>
            <a:prstGeom prst="straightConnector1">
              <a:avLst/>
            </a:prstGeom>
            <a:ln>
              <a:solidFill>
                <a:srgbClr val="002060"/>
              </a:solidFill>
              <a:prstDash val="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Content Placeholder 2"/>
              <p:cNvSpPr txBox="1">
                <a:spLocks/>
              </p:cNvSpPr>
              <p:nvPr/>
            </p:nvSpPr>
            <p:spPr>
              <a:xfrm>
                <a:off x="190500" y="3733800"/>
                <a:ext cx="8772427" cy="23622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In this way we can adjust window in any reference frame.</a:t>
                </a:r>
              </a:p>
              <a:p>
                <a:pPr algn="just"/>
                <a:r>
                  <a:rPr lang="en-US" dirty="0"/>
                  <a:t>It is illustrate by following transformation matrix: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𝑀</m:t>
                        </m:r>
                      </m:e>
                      <m:sub>
                        <m:r>
                          <a:rPr lang="en-US" b="0" i="1">
                            <a:latin typeface="Cambria Math" panose="02040503050406030204" pitchFamily="18" charset="0"/>
                          </a:rPr>
                          <m:t>𝑤𝑐</m:t>
                        </m:r>
                        <m:r>
                          <a:rPr lang="en-US" b="0" i="1">
                            <a:latin typeface="Cambria Math" panose="02040503050406030204" pitchFamily="18" charset="0"/>
                          </a:rPr>
                          <m:t>,</m:t>
                        </m:r>
                        <m:r>
                          <a:rPr lang="en-US" b="0" i="1">
                            <a:latin typeface="Cambria Math" panose="02040503050406030204" pitchFamily="18" charset="0"/>
                          </a:rPr>
                          <m:t>𝑣𝑐</m:t>
                        </m:r>
                      </m:sub>
                    </m:sSub>
                    <m:r>
                      <a:rPr lang="en-US" b="0" i="1">
                        <a:latin typeface="Cambria Math" panose="02040503050406030204" pitchFamily="18" charset="0"/>
                      </a:rPr>
                      <m:t>=</m:t>
                    </m:r>
                    <m:r>
                      <a:rPr lang="en-US" b="0" i="1">
                        <a:latin typeface="Cambria Math" panose="02040503050406030204" pitchFamily="18" charset="0"/>
                      </a:rPr>
                      <m:t>𝑅𝑇</m:t>
                    </m:r>
                  </m:oMath>
                </a14:m>
                <a:endParaRPr lang="en-US" i="1" dirty="0"/>
              </a:p>
              <a:p>
                <a:pPr algn="just"/>
                <a:r>
                  <a:rPr lang="en-US" dirty="0"/>
                  <a:t>Where T is translation matrix and R is rotation matrix.</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190500" y="3733800"/>
                <a:ext cx="8772427" cy="2362200"/>
              </a:xfrm>
              <a:prstGeom prst="rect">
                <a:avLst/>
              </a:prstGeom>
              <a:blipFill rotWithShape="0">
                <a:blip r:embed="rId2"/>
                <a:stretch>
                  <a:fillRect l="-903" t="-1034"/>
                </a:stretch>
              </a:blipFill>
            </p:spPr>
            <p:txBody>
              <a:bodyPr/>
              <a:lstStyle/>
              <a:p>
                <a:r>
                  <a:rPr lang="en-US">
                    <a:noFill/>
                  </a:rPr>
                  <a:t> </a:t>
                </a:r>
              </a:p>
            </p:txBody>
          </p:sp>
        </mc:Fallback>
      </mc:AlternateContent>
    </p:spTree>
    <p:extLst>
      <p:ext uri="{BB962C8B-B14F-4D97-AF65-F5344CB8AC3E}">
        <p14:creationId xmlns:p14="http://schemas.microsoft.com/office/powerpoint/2010/main" val="43078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wipe(left)">
                                      <p:cBhvr>
                                        <p:cTn id="9" dur="500"/>
                                        <p:tgtEl>
                                          <p:spTgt spid="47"/>
                                        </p:tgtEl>
                                      </p:cBhvr>
                                    </p:animEffect>
                                  </p:childTnLst>
                                </p:cTn>
                              </p:par>
                              <p:par>
                                <p:cTn id="10" presetID="22" presetClass="entr" presetSubtype="8"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5.55556E-7 -0.00185 L -0.06597 0.17037 " pathEditMode="relative" rAng="0" ptsTypes="AA">
                                      <p:cBhvr>
                                        <p:cTn id="27" dur="2000" fill="hold"/>
                                        <p:tgtEl>
                                          <p:spTgt spid="47"/>
                                        </p:tgtEl>
                                        <p:attrNameLst>
                                          <p:attrName>ppt_x</p:attrName>
                                          <p:attrName>ppt_y</p:attrName>
                                        </p:attrNameLst>
                                      </p:cBhvr>
                                      <p:rCtr x="-3299" y="8611"/>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800000">
                                      <p:cBhvr>
                                        <p:cTn id="35" dur="500" fill="hold"/>
                                        <p:tgtEl>
                                          <p:spTgt spid="47"/>
                                        </p:tgtEl>
                                        <p:attrNameLst>
                                          <p:attrName>r</p:attrName>
                                        </p:attrNameLst>
                                      </p:cBhvr>
                                    </p:animRot>
                                  </p:childTnLst>
                                </p:cTn>
                              </p:par>
                              <p:par>
                                <p:cTn id="36" presetID="56" presetClass="path" presetSubtype="0" accel="50000" decel="50000" fill="hold" nodeType="withEffect">
                                  <p:stCondLst>
                                    <p:cond delay="0"/>
                                  </p:stCondLst>
                                  <p:childTnLst>
                                    <p:animMotion origin="layout" path="M -0.06962 0.16621 L -0.08507 0.13982 " pathEditMode="relative" rAng="0" ptsTypes="AA">
                                      <p:cBhvr>
                                        <p:cTn id="37" dur="500" fill="hold"/>
                                        <p:tgtEl>
                                          <p:spTgt spid="47"/>
                                        </p:tgtEl>
                                        <p:attrNameLst>
                                          <p:attrName>ppt_x</p:attrName>
                                          <p:attrName>ppt_y</p:attrName>
                                        </p:attrNameLst>
                                      </p:cBhvr>
                                      <p:rCtr x="-781" y="-1319"/>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a:t>Window-To-Viewport Coordinate Transformation</a:t>
            </a:r>
          </a:p>
        </p:txBody>
      </p:sp>
      <p:sp>
        <p:nvSpPr>
          <p:cNvPr id="3" name="Content Placeholder 2"/>
          <p:cNvSpPr>
            <a:spLocks noGrp="1"/>
          </p:cNvSpPr>
          <p:nvPr>
            <p:ph idx="4294967295"/>
          </p:nvPr>
        </p:nvSpPr>
        <p:spPr>
          <a:xfrm>
            <a:off x="0" y="1179513"/>
            <a:ext cx="8763000" cy="2706687"/>
          </a:xfrm>
        </p:spPr>
        <p:txBody>
          <a:bodyPr>
            <a:normAutofit/>
          </a:bodyPr>
          <a:lstStyle/>
          <a:p>
            <a:pPr lvl="0" algn="just"/>
            <a:r>
              <a:rPr lang="en-US" dirty="0"/>
              <a:t>Mapping of window coordinate to viewport is called window to viewport transformation.</a:t>
            </a:r>
          </a:p>
          <a:p>
            <a:pPr lvl="0" algn="just"/>
            <a:r>
              <a:rPr lang="en-US" dirty="0"/>
              <a:t>We do this using transformation that maintains relative position of window coordinate into viewport.</a:t>
            </a:r>
          </a:p>
          <a:p>
            <a:pPr lvl="0" algn="just"/>
            <a:r>
              <a:rPr lang="en-US" dirty="0"/>
              <a:t>That means center coordinates in window must be remains at center position in viewport.</a:t>
            </a:r>
          </a:p>
        </p:txBody>
      </p:sp>
      <p:grpSp>
        <p:nvGrpSpPr>
          <p:cNvPr id="49" name="Group 48"/>
          <p:cNvGrpSpPr/>
          <p:nvPr/>
        </p:nvGrpSpPr>
        <p:grpSpPr>
          <a:xfrm>
            <a:off x="762000" y="3795867"/>
            <a:ext cx="7620000" cy="2452533"/>
            <a:chOff x="381000" y="838200"/>
            <a:chExt cx="7620000" cy="2452533"/>
          </a:xfrm>
        </p:grpSpPr>
        <p:sp>
          <p:nvSpPr>
            <p:cNvPr id="4" name="Rectangle 3"/>
            <p:cNvSpPr/>
            <p:nvPr/>
          </p:nvSpPr>
          <p:spPr>
            <a:xfrm>
              <a:off x="6100389" y="1901190"/>
              <a:ext cx="1221821" cy="708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379" y="1267691"/>
              <a:ext cx="2443642" cy="128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20379" y="955344"/>
              <a:ext cx="2443642" cy="281896"/>
            </a:xfrm>
            <a:prstGeom prst="rect">
              <a:avLst/>
            </a:prstGeom>
            <a:noFill/>
          </p:spPr>
          <p:txBody>
            <a:bodyPr wrap="square" rtlCol="0">
              <a:spAutoFit/>
            </a:bodyPr>
            <a:lstStyle/>
            <a:p>
              <a:pPr algn="ctr"/>
              <a:r>
                <a:rPr lang="en-US" sz="2000" dirty="0"/>
                <a:t>Window</a:t>
              </a:r>
            </a:p>
          </p:txBody>
        </p:sp>
        <p:sp>
          <p:nvSpPr>
            <p:cNvPr id="9" name="TextBox 8"/>
            <p:cNvSpPr txBox="1"/>
            <p:nvPr/>
          </p:nvSpPr>
          <p:spPr>
            <a:xfrm>
              <a:off x="6100389" y="1595808"/>
              <a:ext cx="1221821" cy="281896"/>
            </a:xfrm>
            <a:prstGeom prst="rect">
              <a:avLst/>
            </a:prstGeom>
            <a:noFill/>
          </p:spPr>
          <p:txBody>
            <a:bodyPr wrap="square" rtlCol="0">
              <a:spAutoFit/>
            </a:bodyPr>
            <a:lstStyle/>
            <a:p>
              <a:pPr algn="ctr"/>
              <a:r>
                <a:rPr lang="en-US" sz="2000" dirty="0"/>
                <a:t>Viewport</a:t>
              </a:r>
            </a:p>
          </p:txBody>
        </p:sp>
        <p:cxnSp>
          <p:nvCxnSpPr>
            <p:cNvPr id="10" name="Straight Arrow Connector 9"/>
            <p:cNvCxnSpPr/>
            <p:nvPr/>
          </p:nvCxnSpPr>
          <p:spPr>
            <a:xfrm flipV="1">
              <a:off x="1213105" y="838200"/>
              <a:ext cx="0" cy="214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37952" y="2824595"/>
              <a:ext cx="4004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noChangeAspect="1"/>
            </p:cNvCxnSpPr>
            <p:nvPr/>
          </p:nvCxnSpPr>
          <p:spPr>
            <a:xfrm flipV="1">
              <a:off x="5775928" y="1525385"/>
              <a:ext cx="0" cy="167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noChangeAspect="1"/>
            </p:cNvCxnSpPr>
            <p:nvPr/>
          </p:nvCxnSpPr>
          <p:spPr>
            <a:xfrm>
              <a:off x="5300775" y="2813858"/>
              <a:ext cx="2700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8221" y="2561772"/>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64021" y="2556163"/>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077347" y="2556163"/>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077347" y="1258075"/>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569514" y="1891574"/>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557358" y="2608728"/>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88232" y="2599113"/>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322211" y="2599113"/>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348863" y="2883889"/>
              <a:ext cx="886847" cy="400110"/>
            </a:xfrm>
            <a:prstGeom prst="rect">
              <a:avLst/>
            </a:prstGeom>
            <a:noFill/>
          </p:spPr>
          <p:txBody>
            <a:bodyPr wrap="square" rtlCol="0">
              <a:spAutoFit/>
            </a:bodyPr>
            <a:lstStyle/>
            <a:p>
              <a:r>
                <a:rPr lang="en-US" sz="2000" dirty="0" err="1"/>
                <a:t>X</a:t>
              </a:r>
              <a:r>
                <a:rPr lang="en-US" sz="2000" baseline="-25000" dirty="0" err="1"/>
                <a:t>Wmin</a:t>
              </a:r>
              <a:endParaRPr lang="en-US" sz="2000" baseline="-25000" dirty="0"/>
            </a:p>
          </p:txBody>
        </p:sp>
        <p:sp>
          <p:nvSpPr>
            <p:cNvPr id="23" name="TextBox 22"/>
            <p:cNvSpPr txBox="1"/>
            <p:nvPr/>
          </p:nvSpPr>
          <p:spPr>
            <a:xfrm>
              <a:off x="3657600" y="2872672"/>
              <a:ext cx="862324" cy="400110"/>
            </a:xfrm>
            <a:prstGeom prst="rect">
              <a:avLst/>
            </a:prstGeom>
            <a:noFill/>
          </p:spPr>
          <p:txBody>
            <a:bodyPr wrap="square" rtlCol="0">
              <a:spAutoFit/>
            </a:bodyPr>
            <a:lstStyle/>
            <a:p>
              <a:r>
                <a:rPr lang="en-US" sz="2000" dirty="0" err="1"/>
                <a:t>X</a:t>
              </a:r>
              <a:r>
                <a:rPr lang="en-US" sz="2000" baseline="-25000" dirty="0" err="1"/>
                <a:t>Wmax</a:t>
              </a:r>
              <a:endParaRPr lang="en-US" sz="2000" baseline="-25000" dirty="0"/>
            </a:p>
          </p:txBody>
        </p:sp>
        <p:sp>
          <p:nvSpPr>
            <p:cNvPr id="24" name="TextBox 23"/>
            <p:cNvSpPr txBox="1"/>
            <p:nvPr/>
          </p:nvSpPr>
          <p:spPr>
            <a:xfrm>
              <a:off x="381000" y="2459286"/>
              <a:ext cx="929608" cy="400110"/>
            </a:xfrm>
            <a:prstGeom prst="rect">
              <a:avLst/>
            </a:prstGeom>
            <a:noFill/>
          </p:spPr>
          <p:txBody>
            <a:bodyPr wrap="square" rtlCol="0">
              <a:spAutoFit/>
            </a:bodyPr>
            <a:lstStyle/>
            <a:p>
              <a:r>
                <a:rPr lang="en-US" sz="2000" dirty="0" err="1"/>
                <a:t>Y</a:t>
              </a:r>
              <a:r>
                <a:rPr lang="en-US" sz="2000" baseline="-25000" dirty="0" err="1"/>
                <a:t>Wmin</a:t>
              </a:r>
              <a:endParaRPr lang="en-US" sz="2000" baseline="-25000" dirty="0"/>
            </a:p>
          </p:txBody>
        </p:sp>
        <p:sp>
          <p:nvSpPr>
            <p:cNvPr id="25" name="TextBox 24"/>
            <p:cNvSpPr txBox="1"/>
            <p:nvPr/>
          </p:nvSpPr>
          <p:spPr>
            <a:xfrm>
              <a:off x="381000" y="1146854"/>
              <a:ext cx="907451" cy="400110"/>
            </a:xfrm>
            <a:prstGeom prst="rect">
              <a:avLst/>
            </a:prstGeom>
            <a:noFill/>
          </p:spPr>
          <p:txBody>
            <a:bodyPr wrap="square" rtlCol="0">
              <a:spAutoFit/>
            </a:bodyPr>
            <a:lstStyle/>
            <a:p>
              <a:r>
                <a:rPr lang="en-US" sz="2000" dirty="0" err="1"/>
                <a:t>Y</a:t>
              </a:r>
              <a:r>
                <a:rPr lang="en-US" sz="2000" baseline="-25000" dirty="0" err="1"/>
                <a:t>Wmax</a:t>
              </a:r>
              <a:endParaRPr lang="en-US" sz="2000" baseline="-25000" dirty="0"/>
            </a:p>
          </p:txBody>
        </p:sp>
        <p:sp>
          <p:nvSpPr>
            <p:cNvPr id="26" name="TextBox 25"/>
            <p:cNvSpPr txBox="1"/>
            <p:nvPr/>
          </p:nvSpPr>
          <p:spPr>
            <a:xfrm>
              <a:off x="5032036" y="1780353"/>
              <a:ext cx="746668" cy="400110"/>
            </a:xfrm>
            <a:prstGeom prst="rect">
              <a:avLst/>
            </a:prstGeom>
            <a:noFill/>
          </p:spPr>
          <p:txBody>
            <a:bodyPr wrap="square" rtlCol="0">
              <a:spAutoFit/>
            </a:bodyPr>
            <a:lstStyle/>
            <a:p>
              <a:r>
                <a:rPr lang="en-US" sz="2000" dirty="0" err="1"/>
                <a:t>Y</a:t>
              </a:r>
              <a:r>
                <a:rPr lang="en-US" sz="2000" baseline="-25000" dirty="0" err="1"/>
                <a:t>Vmax</a:t>
              </a:r>
              <a:endParaRPr lang="en-US" sz="2000" baseline="-25000" dirty="0"/>
            </a:p>
          </p:txBody>
        </p:sp>
        <p:sp>
          <p:nvSpPr>
            <p:cNvPr id="27" name="TextBox 26"/>
            <p:cNvSpPr txBox="1"/>
            <p:nvPr/>
          </p:nvSpPr>
          <p:spPr>
            <a:xfrm>
              <a:off x="5032036" y="2475471"/>
              <a:ext cx="816462" cy="400110"/>
            </a:xfrm>
            <a:prstGeom prst="rect">
              <a:avLst/>
            </a:prstGeom>
            <a:noFill/>
          </p:spPr>
          <p:txBody>
            <a:bodyPr wrap="square" rtlCol="0">
              <a:spAutoFit/>
            </a:bodyPr>
            <a:lstStyle/>
            <a:p>
              <a:r>
                <a:rPr lang="en-US" sz="2000" dirty="0" err="1"/>
                <a:t>Y</a:t>
              </a:r>
              <a:r>
                <a:rPr lang="en-US" sz="2000" baseline="-25000" dirty="0" err="1"/>
                <a:t>Vmin</a:t>
              </a:r>
              <a:endParaRPr lang="en-US" sz="2000" baseline="-25000" dirty="0"/>
            </a:p>
          </p:txBody>
        </p:sp>
        <p:sp>
          <p:nvSpPr>
            <p:cNvPr id="28" name="TextBox 27"/>
            <p:cNvSpPr txBox="1"/>
            <p:nvPr/>
          </p:nvSpPr>
          <p:spPr>
            <a:xfrm>
              <a:off x="5753901" y="2890623"/>
              <a:ext cx="753762" cy="400110"/>
            </a:xfrm>
            <a:prstGeom prst="rect">
              <a:avLst/>
            </a:prstGeom>
            <a:noFill/>
          </p:spPr>
          <p:txBody>
            <a:bodyPr wrap="square" rtlCol="0">
              <a:spAutoFit/>
            </a:bodyPr>
            <a:lstStyle/>
            <a:p>
              <a:r>
                <a:rPr lang="en-US" sz="2000" dirty="0" err="1"/>
                <a:t>X</a:t>
              </a:r>
              <a:r>
                <a:rPr lang="en-US" sz="2000" baseline="-25000" dirty="0" err="1"/>
                <a:t>Vmin</a:t>
              </a:r>
              <a:endParaRPr lang="en-US" sz="2000" baseline="-25000" dirty="0"/>
            </a:p>
          </p:txBody>
        </p:sp>
        <p:sp>
          <p:nvSpPr>
            <p:cNvPr id="29" name="TextBox 28"/>
            <p:cNvSpPr txBox="1"/>
            <p:nvPr/>
          </p:nvSpPr>
          <p:spPr>
            <a:xfrm>
              <a:off x="6878220" y="2878040"/>
              <a:ext cx="863419" cy="400110"/>
            </a:xfrm>
            <a:prstGeom prst="rect">
              <a:avLst/>
            </a:prstGeom>
            <a:noFill/>
          </p:spPr>
          <p:txBody>
            <a:bodyPr wrap="square" rtlCol="0">
              <a:spAutoFit/>
            </a:bodyPr>
            <a:lstStyle/>
            <a:p>
              <a:r>
                <a:rPr lang="en-US" sz="2000" dirty="0" err="1"/>
                <a:t>X</a:t>
              </a:r>
              <a:r>
                <a:rPr lang="en-US" sz="2000" baseline="-25000" dirty="0" err="1"/>
                <a:t>Vmax</a:t>
              </a:r>
              <a:endParaRPr lang="en-US" sz="2000" baseline="-25000" dirty="0"/>
            </a:p>
          </p:txBody>
        </p:sp>
        <p:sp>
          <p:nvSpPr>
            <p:cNvPr id="31" name="Flowchart: Connector 30"/>
            <p:cNvSpPr/>
            <p:nvPr/>
          </p:nvSpPr>
          <p:spPr>
            <a:xfrm>
              <a:off x="2792670" y="1839698"/>
              <a:ext cx="99060" cy="120211"/>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p:cNvSpPr/>
            <p:nvPr/>
          </p:nvSpPr>
          <p:spPr>
            <a:xfrm>
              <a:off x="6661769" y="2195458"/>
              <a:ext cx="99060" cy="120211"/>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1" idx="2"/>
              <a:endCxn id="7" idx="1"/>
            </p:cNvCxnSpPr>
            <p:nvPr/>
          </p:nvCxnSpPr>
          <p:spPr>
            <a:xfrm flipH="1">
              <a:off x="1620379" y="1899804"/>
              <a:ext cx="1172291" cy="121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1" idx="4"/>
              <a:endCxn id="7" idx="2"/>
            </p:cNvCxnSpPr>
            <p:nvPr/>
          </p:nvCxnSpPr>
          <p:spPr>
            <a:xfrm>
              <a:off x="2842200" y="1959909"/>
              <a:ext cx="0" cy="5962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 idx="1"/>
              <a:endCxn id="32" idx="2"/>
            </p:cNvCxnSpPr>
            <p:nvPr/>
          </p:nvCxnSpPr>
          <p:spPr>
            <a:xfrm>
              <a:off x="6100389" y="2255520"/>
              <a:ext cx="561380" cy="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4"/>
              <a:endCxn id="4" idx="2"/>
            </p:cNvCxnSpPr>
            <p:nvPr/>
          </p:nvCxnSpPr>
          <p:spPr>
            <a:xfrm>
              <a:off x="6711299" y="2315669"/>
              <a:ext cx="1" cy="29418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136857" y="1848819"/>
              <a:ext cx="469779" cy="400110"/>
            </a:xfrm>
            <a:prstGeom prst="rect">
              <a:avLst/>
            </a:prstGeom>
            <a:noFill/>
          </p:spPr>
          <p:txBody>
            <a:bodyPr wrap="square" rtlCol="0">
              <a:spAutoFit/>
            </a:bodyPr>
            <a:lstStyle/>
            <a:p>
              <a:r>
                <a:rPr lang="en-US" sz="2000" dirty="0"/>
                <a:t>Y</a:t>
              </a:r>
              <a:r>
                <a:rPr lang="en-US" sz="2000" baseline="-25000" dirty="0"/>
                <a:t>V</a:t>
              </a:r>
            </a:p>
          </p:txBody>
        </p:sp>
        <p:sp>
          <p:nvSpPr>
            <p:cNvPr id="46" name="Rectangle 45"/>
            <p:cNvSpPr/>
            <p:nvPr/>
          </p:nvSpPr>
          <p:spPr>
            <a:xfrm>
              <a:off x="6711298" y="2290009"/>
              <a:ext cx="391454" cy="369332"/>
            </a:xfrm>
            <a:prstGeom prst="rect">
              <a:avLst/>
            </a:prstGeom>
          </p:spPr>
          <p:txBody>
            <a:bodyPr wrap="none">
              <a:spAutoFit/>
            </a:bodyPr>
            <a:lstStyle/>
            <a:p>
              <a:r>
                <a:rPr lang="en-US" dirty="0"/>
                <a:t>X</a:t>
              </a:r>
              <a:r>
                <a:rPr lang="en-US" baseline="-25000" dirty="0"/>
                <a:t>V</a:t>
              </a:r>
              <a:endParaRPr lang="en-US" dirty="0"/>
            </a:p>
          </p:txBody>
        </p:sp>
        <p:sp>
          <p:nvSpPr>
            <p:cNvPr id="47" name="Rectangle 46"/>
            <p:cNvSpPr/>
            <p:nvPr/>
          </p:nvSpPr>
          <p:spPr>
            <a:xfrm>
              <a:off x="1952265" y="1539738"/>
              <a:ext cx="433132" cy="369332"/>
            </a:xfrm>
            <a:prstGeom prst="rect">
              <a:avLst/>
            </a:prstGeom>
          </p:spPr>
          <p:txBody>
            <a:bodyPr wrap="none">
              <a:spAutoFit/>
            </a:bodyPr>
            <a:lstStyle/>
            <a:p>
              <a:r>
                <a:rPr lang="en-US" dirty="0"/>
                <a:t>Y</a:t>
              </a:r>
              <a:r>
                <a:rPr lang="en-US" baseline="-25000" dirty="0"/>
                <a:t>W</a:t>
              </a:r>
              <a:endParaRPr lang="en-US" dirty="0"/>
            </a:p>
          </p:txBody>
        </p:sp>
        <p:sp>
          <p:nvSpPr>
            <p:cNvPr id="48" name="Rectangle 47"/>
            <p:cNvSpPr/>
            <p:nvPr/>
          </p:nvSpPr>
          <p:spPr>
            <a:xfrm>
              <a:off x="2839425" y="2026204"/>
              <a:ext cx="441146" cy="369332"/>
            </a:xfrm>
            <a:prstGeom prst="rect">
              <a:avLst/>
            </a:prstGeom>
          </p:spPr>
          <p:txBody>
            <a:bodyPr wrap="none">
              <a:spAutoFit/>
            </a:bodyPr>
            <a:lstStyle/>
            <a:p>
              <a:r>
                <a:rPr lang="en-US" dirty="0"/>
                <a:t>X</a:t>
              </a:r>
              <a:r>
                <a:rPr lang="en-US" baseline="-25000" dirty="0"/>
                <a:t>W</a:t>
              </a:r>
              <a:endParaRPr lang="en-US" dirty="0"/>
            </a:p>
          </p:txBody>
        </p:sp>
      </p:grpSp>
    </p:spTree>
    <p:extLst>
      <p:ext uri="{BB962C8B-B14F-4D97-AF65-F5344CB8AC3E}">
        <p14:creationId xmlns:p14="http://schemas.microsoft.com/office/powerpoint/2010/main" val="194948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591"/>
            <a:ext cx="8229600" cy="1143000"/>
          </a:xfrm>
        </p:spPr>
        <p:txBody>
          <a:bodyPr>
            <a:normAutofit/>
          </a:bodyPr>
          <a:lstStyle/>
          <a:p>
            <a:r>
              <a:rPr lang="en-US" sz="3600"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50913"/>
                <a:ext cx="8763000" cy="2706687"/>
              </a:xfrm>
            </p:spPr>
            <p:txBody>
              <a:bodyPr>
                <a:normAutofit/>
              </a:bodyPr>
              <a:lstStyle/>
              <a:p>
                <a:pPr lvl="0"/>
                <a:r>
                  <a:rPr lang="en-US" dirty="0"/>
                  <a:t>We find relative position by equation as follow:</a:t>
                </a:r>
              </a:p>
              <a:p>
                <a:pPr marL="0" lv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den>
                      </m:f>
                    </m:oMath>
                  </m:oMathPara>
                </a14:m>
                <a:endParaRPr lang="en-US" i="1" dirty="0">
                  <a:latin typeface="Cambria Math" panose="02040503050406030204" pitchFamily="18" charset="0"/>
                </a:endParaRPr>
              </a:p>
              <a:p>
                <a:r>
                  <a:rPr lang="en-US" i="1" dirty="0">
                    <a:latin typeface="Cambria Math" panose="02040503050406030204" pitchFamily="18" charset="0"/>
                  </a:rPr>
                  <a:t>Similarly </a:t>
                </a:r>
              </a:p>
              <a:p>
                <a:pPr marL="0" indent="0" algn="ctr">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𝑣</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𝑣𝑚𝑎𝑥</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𝑣𝑚𝑖𝑛</m:t>
                              </m:r>
                            </m:sub>
                          </m:sSub>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𝑤</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𝑤𝑚𝑖𝑛</m:t>
                              </m:r>
                            </m:sub>
                          </m:sSub>
                        </m:num>
                        <m:den>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𝑤𝑚𝑎𝑥</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𝑤𝑚𝑖𝑛</m:t>
                              </m:r>
                            </m:sub>
                          </m:sSub>
                        </m:den>
                      </m:f>
                    </m:oMath>
                  </m:oMathPara>
                </a14:m>
                <a:endParaRPr lang="en-US" i="1" dirty="0">
                  <a:latin typeface="Cambria Math" panose="02040503050406030204" pitchFamily="18" charset="0"/>
                </a:endParaRPr>
              </a:p>
              <a:p>
                <a:pPr lvl="0" algn="just"/>
                <a:endParaRPr lang="en-US" dirty="0"/>
              </a:p>
              <a:p>
                <a:pPr lvl="0"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50913"/>
                <a:ext cx="8763000" cy="2706687"/>
              </a:xfrm>
              <a:blipFill>
                <a:blip r:embed="rId2"/>
                <a:stretch>
                  <a:fillRect l="-278" t="-2477"/>
                </a:stretch>
              </a:blipFill>
            </p:spPr>
            <p:txBody>
              <a:bodyPr/>
              <a:lstStyle/>
              <a:p>
                <a:r>
                  <a:rPr lang="en-IN">
                    <a:noFill/>
                  </a:rPr>
                  <a:t> </a:t>
                </a:r>
              </a:p>
            </p:txBody>
          </p:sp>
        </mc:Fallback>
      </mc:AlternateContent>
      <p:grpSp>
        <p:nvGrpSpPr>
          <p:cNvPr id="39" name="Group 38"/>
          <p:cNvGrpSpPr/>
          <p:nvPr/>
        </p:nvGrpSpPr>
        <p:grpSpPr>
          <a:xfrm>
            <a:off x="762000" y="3795867"/>
            <a:ext cx="7620000" cy="2452533"/>
            <a:chOff x="381000" y="838200"/>
            <a:chExt cx="7620000" cy="2452533"/>
          </a:xfrm>
        </p:grpSpPr>
        <p:sp>
          <p:nvSpPr>
            <p:cNvPr id="40" name="Rectangle 39"/>
            <p:cNvSpPr/>
            <p:nvPr/>
          </p:nvSpPr>
          <p:spPr>
            <a:xfrm>
              <a:off x="6100389" y="1901190"/>
              <a:ext cx="1221821" cy="7086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620379" y="1267691"/>
              <a:ext cx="2443642" cy="128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620379" y="955344"/>
              <a:ext cx="2443642" cy="281896"/>
            </a:xfrm>
            <a:prstGeom prst="rect">
              <a:avLst/>
            </a:prstGeom>
            <a:noFill/>
          </p:spPr>
          <p:txBody>
            <a:bodyPr wrap="square" rtlCol="0">
              <a:spAutoFit/>
            </a:bodyPr>
            <a:lstStyle/>
            <a:p>
              <a:pPr algn="ctr"/>
              <a:r>
                <a:rPr lang="en-US" sz="2000" dirty="0"/>
                <a:t>Window</a:t>
              </a:r>
            </a:p>
          </p:txBody>
        </p:sp>
        <p:sp>
          <p:nvSpPr>
            <p:cNvPr id="50" name="TextBox 49"/>
            <p:cNvSpPr txBox="1"/>
            <p:nvPr/>
          </p:nvSpPr>
          <p:spPr>
            <a:xfrm>
              <a:off x="6100389" y="1595808"/>
              <a:ext cx="1221821" cy="281896"/>
            </a:xfrm>
            <a:prstGeom prst="rect">
              <a:avLst/>
            </a:prstGeom>
            <a:noFill/>
          </p:spPr>
          <p:txBody>
            <a:bodyPr wrap="square" rtlCol="0">
              <a:spAutoFit/>
            </a:bodyPr>
            <a:lstStyle/>
            <a:p>
              <a:pPr algn="ctr"/>
              <a:r>
                <a:rPr lang="en-US" sz="2000" dirty="0"/>
                <a:t>Viewport</a:t>
              </a:r>
            </a:p>
          </p:txBody>
        </p:sp>
        <p:cxnSp>
          <p:nvCxnSpPr>
            <p:cNvPr id="51" name="Straight Arrow Connector 50"/>
            <p:cNvCxnSpPr/>
            <p:nvPr/>
          </p:nvCxnSpPr>
          <p:spPr>
            <a:xfrm flipV="1">
              <a:off x="1213105" y="838200"/>
              <a:ext cx="0" cy="214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37952" y="2824595"/>
              <a:ext cx="4004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noChangeAspect="1"/>
            </p:cNvCxnSpPr>
            <p:nvPr/>
          </p:nvCxnSpPr>
          <p:spPr>
            <a:xfrm flipV="1">
              <a:off x="5775928" y="1525385"/>
              <a:ext cx="0" cy="1675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noChangeAspect="1"/>
            </p:cNvCxnSpPr>
            <p:nvPr/>
          </p:nvCxnSpPr>
          <p:spPr>
            <a:xfrm>
              <a:off x="5300775" y="2813858"/>
              <a:ext cx="2700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08221" y="2561772"/>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064021" y="2556163"/>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077347" y="2556163"/>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77347" y="1258075"/>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569514" y="1891574"/>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557358" y="2608728"/>
              <a:ext cx="53087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88232" y="2599113"/>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22211" y="2599113"/>
              <a:ext cx="0" cy="3165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348863" y="2883889"/>
              <a:ext cx="886847" cy="400110"/>
            </a:xfrm>
            <a:prstGeom prst="rect">
              <a:avLst/>
            </a:prstGeom>
            <a:noFill/>
          </p:spPr>
          <p:txBody>
            <a:bodyPr wrap="square" rtlCol="0">
              <a:spAutoFit/>
            </a:bodyPr>
            <a:lstStyle/>
            <a:p>
              <a:r>
                <a:rPr lang="en-US" sz="2000" dirty="0" err="1"/>
                <a:t>X</a:t>
              </a:r>
              <a:r>
                <a:rPr lang="en-US" sz="2000" baseline="-25000" dirty="0" err="1"/>
                <a:t>Wmin</a:t>
              </a:r>
              <a:endParaRPr lang="en-US" sz="2000" baseline="-25000" dirty="0"/>
            </a:p>
          </p:txBody>
        </p:sp>
        <p:sp>
          <p:nvSpPr>
            <p:cNvPr id="64" name="TextBox 63"/>
            <p:cNvSpPr txBox="1"/>
            <p:nvPr/>
          </p:nvSpPr>
          <p:spPr>
            <a:xfrm>
              <a:off x="3657600" y="2872672"/>
              <a:ext cx="862324" cy="400110"/>
            </a:xfrm>
            <a:prstGeom prst="rect">
              <a:avLst/>
            </a:prstGeom>
            <a:noFill/>
          </p:spPr>
          <p:txBody>
            <a:bodyPr wrap="square" rtlCol="0">
              <a:spAutoFit/>
            </a:bodyPr>
            <a:lstStyle/>
            <a:p>
              <a:r>
                <a:rPr lang="en-US" sz="2000" dirty="0" err="1"/>
                <a:t>X</a:t>
              </a:r>
              <a:r>
                <a:rPr lang="en-US" sz="2000" baseline="-25000" dirty="0" err="1"/>
                <a:t>Wmax</a:t>
              </a:r>
              <a:endParaRPr lang="en-US" sz="2000" baseline="-25000" dirty="0"/>
            </a:p>
          </p:txBody>
        </p:sp>
        <p:sp>
          <p:nvSpPr>
            <p:cNvPr id="65" name="TextBox 64"/>
            <p:cNvSpPr txBox="1"/>
            <p:nvPr/>
          </p:nvSpPr>
          <p:spPr>
            <a:xfrm>
              <a:off x="381000" y="2459286"/>
              <a:ext cx="929608" cy="400110"/>
            </a:xfrm>
            <a:prstGeom prst="rect">
              <a:avLst/>
            </a:prstGeom>
            <a:noFill/>
          </p:spPr>
          <p:txBody>
            <a:bodyPr wrap="square" rtlCol="0">
              <a:spAutoFit/>
            </a:bodyPr>
            <a:lstStyle/>
            <a:p>
              <a:r>
                <a:rPr lang="en-US" sz="2000" dirty="0" err="1"/>
                <a:t>Y</a:t>
              </a:r>
              <a:r>
                <a:rPr lang="en-US" sz="2000" baseline="-25000" dirty="0" err="1"/>
                <a:t>Wmin</a:t>
              </a:r>
              <a:endParaRPr lang="en-US" sz="2000" baseline="-25000" dirty="0"/>
            </a:p>
          </p:txBody>
        </p:sp>
        <p:sp>
          <p:nvSpPr>
            <p:cNvPr id="66" name="TextBox 65"/>
            <p:cNvSpPr txBox="1"/>
            <p:nvPr/>
          </p:nvSpPr>
          <p:spPr>
            <a:xfrm>
              <a:off x="381000" y="1146854"/>
              <a:ext cx="907451" cy="400110"/>
            </a:xfrm>
            <a:prstGeom prst="rect">
              <a:avLst/>
            </a:prstGeom>
            <a:noFill/>
          </p:spPr>
          <p:txBody>
            <a:bodyPr wrap="square" rtlCol="0">
              <a:spAutoFit/>
            </a:bodyPr>
            <a:lstStyle/>
            <a:p>
              <a:r>
                <a:rPr lang="en-US" sz="2000" dirty="0" err="1"/>
                <a:t>Y</a:t>
              </a:r>
              <a:r>
                <a:rPr lang="en-US" sz="2000" baseline="-25000" dirty="0" err="1"/>
                <a:t>Wmax</a:t>
              </a:r>
              <a:endParaRPr lang="en-US" sz="2000" baseline="-25000" dirty="0"/>
            </a:p>
          </p:txBody>
        </p:sp>
        <p:sp>
          <p:nvSpPr>
            <p:cNvPr id="67" name="TextBox 66"/>
            <p:cNvSpPr txBox="1"/>
            <p:nvPr/>
          </p:nvSpPr>
          <p:spPr>
            <a:xfrm>
              <a:off x="5032036" y="1780353"/>
              <a:ext cx="746668" cy="400110"/>
            </a:xfrm>
            <a:prstGeom prst="rect">
              <a:avLst/>
            </a:prstGeom>
            <a:noFill/>
          </p:spPr>
          <p:txBody>
            <a:bodyPr wrap="square" rtlCol="0">
              <a:spAutoFit/>
            </a:bodyPr>
            <a:lstStyle/>
            <a:p>
              <a:r>
                <a:rPr lang="en-US" sz="2000" dirty="0" err="1"/>
                <a:t>Y</a:t>
              </a:r>
              <a:r>
                <a:rPr lang="en-US" sz="2000" baseline="-25000" dirty="0" err="1"/>
                <a:t>Vmax</a:t>
              </a:r>
              <a:endParaRPr lang="en-US" sz="2000" baseline="-25000" dirty="0"/>
            </a:p>
          </p:txBody>
        </p:sp>
        <p:sp>
          <p:nvSpPr>
            <p:cNvPr id="68" name="TextBox 67"/>
            <p:cNvSpPr txBox="1"/>
            <p:nvPr/>
          </p:nvSpPr>
          <p:spPr>
            <a:xfrm>
              <a:off x="5032036" y="2475471"/>
              <a:ext cx="816462" cy="400110"/>
            </a:xfrm>
            <a:prstGeom prst="rect">
              <a:avLst/>
            </a:prstGeom>
            <a:noFill/>
          </p:spPr>
          <p:txBody>
            <a:bodyPr wrap="square" rtlCol="0">
              <a:spAutoFit/>
            </a:bodyPr>
            <a:lstStyle/>
            <a:p>
              <a:r>
                <a:rPr lang="en-US" sz="2000" dirty="0" err="1"/>
                <a:t>Y</a:t>
              </a:r>
              <a:r>
                <a:rPr lang="en-US" sz="2000" baseline="-25000" dirty="0" err="1"/>
                <a:t>Vmin</a:t>
              </a:r>
              <a:endParaRPr lang="en-US" sz="2000" baseline="-25000" dirty="0"/>
            </a:p>
          </p:txBody>
        </p:sp>
        <p:sp>
          <p:nvSpPr>
            <p:cNvPr id="69" name="TextBox 68"/>
            <p:cNvSpPr txBox="1"/>
            <p:nvPr/>
          </p:nvSpPr>
          <p:spPr>
            <a:xfrm>
              <a:off x="5753901" y="2890623"/>
              <a:ext cx="753762" cy="400110"/>
            </a:xfrm>
            <a:prstGeom prst="rect">
              <a:avLst/>
            </a:prstGeom>
            <a:noFill/>
          </p:spPr>
          <p:txBody>
            <a:bodyPr wrap="square" rtlCol="0">
              <a:spAutoFit/>
            </a:bodyPr>
            <a:lstStyle/>
            <a:p>
              <a:r>
                <a:rPr lang="en-US" sz="2000" dirty="0" err="1"/>
                <a:t>X</a:t>
              </a:r>
              <a:r>
                <a:rPr lang="en-US" sz="2000" baseline="-25000" dirty="0" err="1"/>
                <a:t>Vmin</a:t>
              </a:r>
              <a:endParaRPr lang="en-US" sz="2000" baseline="-25000" dirty="0"/>
            </a:p>
          </p:txBody>
        </p:sp>
        <p:sp>
          <p:nvSpPr>
            <p:cNvPr id="70" name="TextBox 69"/>
            <p:cNvSpPr txBox="1"/>
            <p:nvPr/>
          </p:nvSpPr>
          <p:spPr>
            <a:xfrm>
              <a:off x="6878220" y="2878040"/>
              <a:ext cx="863419" cy="400110"/>
            </a:xfrm>
            <a:prstGeom prst="rect">
              <a:avLst/>
            </a:prstGeom>
            <a:noFill/>
          </p:spPr>
          <p:txBody>
            <a:bodyPr wrap="square" rtlCol="0">
              <a:spAutoFit/>
            </a:bodyPr>
            <a:lstStyle/>
            <a:p>
              <a:r>
                <a:rPr lang="en-US" sz="2000" dirty="0" err="1"/>
                <a:t>X</a:t>
              </a:r>
              <a:r>
                <a:rPr lang="en-US" sz="2000" baseline="-25000" dirty="0" err="1"/>
                <a:t>Vmax</a:t>
              </a:r>
              <a:endParaRPr lang="en-US" sz="2000" baseline="-25000" dirty="0"/>
            </a:p>
          </p:txBody>
        </p:sp>
        <p:sp>
          <p:nvSpPr>
            <p:cNvPr id="71" name="Flowchart: Connector 70"/>
            <p:cNvSpPr/>
            <p:nvPr/>
          </p:nvSpPr>
          <p:spPr>
            <a:xfrm>
              <a:off x="2792670" y="1839698"/>
              <a:ext cx="99060" cy="120211"/>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nvSpPr>
          <p:spPr>
            <a:xfrm>
              <a:off x="6661769" y="2195458"/>
              <a:ext cx="99060" cy="120211"/>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p:cNvCxnSpPr>
              <a:stCxn id="71" idx="2"/>
              <a:endCxn id="42" idx="1"/>
            </p:cNvCxnSpPr>
            <p:nvPr/>
          </p:nvCxnSpPr>
          <p:spPr>
            <a:xfrm flipH="1">
              <a:off x="1620379" y="1899804"/>
              <a:ext cx="1172291" cy="121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4"/>
              <a:endCxn id="42" idx="2"/>
            </p:cNvCxnSpPr>
            <p:nvPr/>
          </p:nvCxnSpPr>
          <p:spPr>
            <a:xfrm>
              <a:off x="2842200" y="1959909"/>
              <a:ext cx="0" cy="59625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40" idx="1"/>
              <a:endCxn id="72" idx="2"/>
            </p:cNvCxnSpPr>
            <p:nvPr/>
          </p:nvCxnSpPr>
          <p:spPr>
            <a:xfrm>
              <a:off x="6100389" y="2255520"/>
              <a:ext cx="561380" cy="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2" idx="4"/>
              <a:endCxn id="40" idx="2"/>
            </p:cNvCxnSpPr>
            <p:nvPr/>
          </p:nvCxnSpPr>
          <p:spPr>
            <a:xfrm>
              <a:off x="6711299" y="2315669"/>
              <a:ext cx="1" cy="29418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136857" y="1848819"/>
              <a:ext cx="469779" cy="400110"/>
            </a:xfrm>
            <a:prstGeom prst="rect">
              <a:avLst/>
            </a:prstGeom>
            <a:noFill/>
          </p:spPr>
          <p:txBody>
            <a:bodyPr wrap="square" rtlCol="0">
              <a:spAutoFit/>
            </a:bodyPr>
            <a:lstStyle/>
            <a:p>
              <a:r>
                <a:rPr lang="en-US" sz="2000" dirty="0"/>
                <a:t>Y</a:t>
              </a:r>
              <a:r>
                <a:rPr lang="en-US" sz="2000" baseline="-25000" dirty="0"/>
                <a:t>V</a:t>
              </a:r>
            </a:p>
          </p:txBody>
        </p:sp>
        <p:sp>
          <p:nvSpPr>
            <p:cNvPr id="78" name="Rectangle 77"/>
            <p:cNvSpPr/>
            <p:nvPr/>
          </p:nvSpPr>
          <p:spPr>
            <a:xfrm>
              <a:off x="6711298" y="2290009"/>
              <a:ext cx="391454" cy="369332"/>
            </a:xfrm>
            <a:prstGeom prst="rect">
              <a:avLst/>
            </a:prstGeom>
          </p:spPr>
          <p:txBody>
            <a:bodyPr wrap="none">
              <a:spAutoFit/>
            </a:bodyPr>
            <a:lstStyle/>
            <a:p>
              <a:r>
                <a:rPr lang="en-US" dirty="0"/>
                <a:t>X</a:t>
              </a:r>
              <a:r>
                <a:rPr lang="en-US" baseline="-25000" dirty="0"/>
                <a:t>V</a:t>
              </a:r>
              <a:endParaRPr lang="en-US" dirty="0"/>
            </a:p>
          </p:txBody>
        </p:sp>
        <p:sp>
          <p:nvSpPr>
            <p:cNvPr id="79" name="Rectangle 78"/>
            <p:cNvSpPr/>
            <p:nvPr/>
          </p:nvSpPr>
          <p:spPr>
            <a:xfrm>
              <a:off x="1952265" y="1539738"/>
              <a:ext cx="433132" cy="369332"/>
            </a:xfrm>
            <a:prstGeom prst="rect">
              <a:avLst/>
            </a:prstGeom>
          </p:spPr>
          <p:txBody>
            <a:bodyPr wrap="none">
              <a:spAutoFit/>
            </a:bodyPr>
            <a:lstStyle/>
            <a:p>
              <a:r>
                <a:rPr lang="en-US" dirty="0"/>
                <a:t>Y</a:t>
              </a:r>
              <a:r>
                <a:rPr lang="en-US" baseline="-25000" dirty="0"/>
                <a:t>W</a:t>
              </a:r>
              <a:endParaRPr lang="en-US" dirty="0"/>
            </a:p>
          </p:txBody>
        </p:sp>
        <p:sp>
          <p:nvSpPr>
            <p:cNvPr id="80" name="Rectangle 79"/>
            <p:cNvSpPr/>
            <p:nvPr/>
          </p:nvSpPr>
          <p:spPr>
            <a:xfrm>
              <a:off x="2839425" y="2026204"/>
              <a:ext cx="441146" cy="369332"/>
            </a:xfrm>
            <a:prstGeom prst="rect">
              <a:avLst/>
            </a:prstGeom>
          </p:spPr>
          <p:txBody>
            <a:bodyPr wrap="none">
              <a:spAutoFit/>
            </a:bodyPr>
            <a:lstStyle/>
            <a:p>
              <a:r>
                <a:rPr lang="en-US" dirty="0"/>
                <a:t>X</a:t>
              </a:r>
              <a:r>
                <a:rPr lang="en-US" baseline="-25000" dirty="0"/>
                <a:t>W</a:t>
              </a:r>
              <a:endParaRPr lang="en-US" dirty="0"/>
            </a:p>
          </p:txBody>
        </p:sp>
      </p:grpSp>
    </p:spTree>
    <p:extLst>
      <p:ext uri="{BB962C8B-B14F-4D97-AF65-F5344CB8AC3E}">
        <p14:creationId xmlns:p14="http://schemas.microsoft.com/office/powerpoint/2010/main" val="14190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Solving for </a:t>
                </a:r>
                <a14:m>
                  <m:oMath xmlns:m="http://schemas.openxmlformats.org/officeDocument/2006/math">
                    <m:r>
                      <a:rPr lang="en-US" b="0" i="1" dirty="0" smtClean="0">
                        <a:latin typeface="Cambria Math" panose="02040503050406030204" pitchFamily="18" charset="0"/>
                      </a:rPr>
                      <m:t>𝑥</m:t>
                    </m:r>
                  </m:oMath>
                </a14:m>
                <a:r>
                  <a:rPr lang="en-US" dirty="0"/>
                  <a:t> direction by making viewport position as subject we obtain:</a:t>
                </a:r>
              </a:p>
              <a:p>
                <a:pPr marL="0" lv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den>
                      </m:f>
                    </m:oMath>
                  </m:oMathPara>
                </a14:m>
                <a:endParaRPr lang="en-US" dirty="0"/>
              </a:p>
              <a:p>
                <a:pPr marL="0" lvl="0" indent="0" algn="just">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e>
                      </m:d>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den>
                      </m:f>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oMath>
                  </m:oMathPara>
                </a14:m>
                <a:endParaRPr lang="en-US" dirty="0"/>
              </a:p>
              <a:p>
                <a:pPr algn="just"/>
                <a:r>
                  <a:rPr lang="en-US" i="1" dirty="0">
                    <a:latin typeface="Cambria Math" panose="02040503050406030204" pitchFamily="18" charset="0"/>
                  </a:rPr>
                  <a:t>Where</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𝑥</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399328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02485"/>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Similarly Solving for </a:t>
                </a:r>
                <a14:m>
                  <m:oMath xmlns:m="http://schemas.openxmlformats.org/officeDocument/2006/math">
                    <m:r>
                      <a:rPr lang="en-US" b="0" i="1" dirty="0" smtClean="0">
                        <a:latin typeface="Cambria Math" panose="02040503050406030204" pitchFamily="18" charset="0"/>
                      </a:rPr>
                      <m:t>𝑦</m:t>
                    </m:r>
                  </m:oMath>
                </a14:m>
                <a:r>
                  <a:rPr lang="en-US" dirty="0"/>
                  <a:t> direction by making viewport position as subject we obtain:</a:t>
                </a:r>
              </a:p>
              <a:p>
                <a:pPr marL="0" lvl="0" indent="0" algn="jus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𝑣𝑚𝑖𝑛</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den>
                      </m:f>
                    </m:oMath>
                  </m:oMathPara>
                </a14:m>
                <a:endParaRPr lang="en-US" dirty="0"/>
              </a:p>
              <a:p>
                <a:pPr marL="0" lvl="0" indent="0" algn="just">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𝑣𝑚𝑖𝑛</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e>
                      </m:d>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den>
                      </m:f>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𝑣𝑚𝑖𝑛</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e>
                      </m:d>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𝑦</m:t>
                          </m:r>
                        </m:sub>
                      </m:sSub>
                    </m:oMath>
                  </m:oMathPara>
                </a14:m>
                <a:endParaRPr lang="en-US" dirty="0"/>
              </a:p>
              <a:p>
                <a:pPr algn="just"/>
                <a:r>
                  <a:rPr lang="en-US" i="1" dirty="0">
                    <a:latin typeface="Cambria Math" panose="02040503050406030204" pitchFamily="18" charset="0"/>
                  </a:rPr>
                  <a:t>Where</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𝑦</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𝑣𝑚𝑖𝑛</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𝑤𝑚𝑎𝑥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Tree>
    <p:extLst>
      <p:ext uri="{BB962C8B-B14F-4D97-AF65-F5344CB8AC3E}">
        <p14:creationId xmlns:p14="http://schemas.microsoft.com/office/powerpoint/2010/main" val="91385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57662"/>
          </a:xfrm>
        </p:spPr>
        <p:txBody>
          <a:bodyPr>
            <a:normAutofit/>
          </a:bodyPr>
          <a:lstStyle/>
          <a:p>
            <a:r>
              <a:rPr lang="en-US" sz="3600"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We can also map window to viewport with the set of transformation:</a:t>
                </a:r>
              </a:p>
              <a:p>
                <a:pPr lvl="1" algn="just"/>
                <a:r>
                  <a:rPr lang="en-US" dirty="0"/>
                  <a:t>Perform a scaling transformation using a fixed-point position of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b="0" i="1" baseline="-25000" dirty="0" smtClean="0">
                        <a:latin typeface="Cambria Math" panose="02040503050406030204" pitchFamily="18" charset="0"/>
                      </a:rPr>
                      <m:t>𝑤</m:t>
                    </m:r>
                    <m:r>
                      <a:rPr lang="en-US" i="1" baseline="-25000" dirty="0" err="1">
                        <a:latin typeface="Cambria Math" panose="02040503050406030204" pitchFamily="18" charset="0"/>
                      </a:rPr>
                      <m:t>𝑚𝑖𝑛</m:t>
                    </m:r>
                    <m:r>
                      <a:rPr lang="en-US" i="1" dirty="0" err="1">
                        <a:latin typeface="Cambria Math" panose="02040503050406030204" pitchFamily="18" charset="0"/>
                      </a:rPr>
                      <m:t>,</m:t>
                    </m:r>
                    <m:r>
                      <a:rPr lang="en-US" i="1" dirty="0" err="1">
                        <a:latin typeface="Cambria Math" panose="02040503050406030204" pitchFamily="18" charset="0"/>
                      </a:rPr>
                      <m:t>𝑦𝑤𝑚𝑖𝑛</m:t>
                    </m:r>
                    <m:r>
                      <a:rPr lang="en-US" i="1" dirty="0">
                        <a:latin typeface="Cambria Math" panose="02040503050406030204" pitchFamily="18" charset="0"/>
                      </a:rPr>
                      <m:t>)</m:t>
                    </m:r>
                  </m:oMath>
                </a14:m>
                <a:r>
                  <a:rPr lang="en-US" dirty="0"/>
                  <a:t> that scales the window area to the size of the viewport.</a:t>
                </a:r>
              </a:p>
              <a:p>
                <a:pPr lvl="1" algn="just"/>
                <a:r>
                  <a:rPr lang="en-US" dirty="0"/>
                  <a:t>Translate the scaled window area to the position of the viewport.</a:t>
                </a:r>
              </a:p>
              <a:p>
                <a:pPr lvl="0" algn="just"/>
                <a:r>
                  <a:rPr lang="en-US" dirty="0"/>
                  <a:t>For maintaining relative proportions we take </a:t>
                </a:r>
                <a14:m>
                  <m:oMath xmlns:m="http://schemas.openxmlformats.org/officeDocument/2006/math">
                    <m:r>
                      <a:rPr lang="en-US" b="0" i="1" dirty="0" smtClean="0">
                        <a:latin typeface="Cambria Math" panose="02040503050406030204" pitchFamily="18" charset="0"/>
                      </a:rPr>
                      <m:t>(</m:t>
                    </m:r>
                    <m:r>
                      <a:rPr lang="en-US" b="0" i="1" dirty="0" err="1">
                        <a:latin typeface="Cambria Math" panose="02040503050406030204" pitchFamily="18" charset="0"/>
                      </a:rPr>
                      <m:t>𝑠</m:t>
                    </m:r>
                    <m:r>
                      <a:rPr lang="en-US" b="0" i="1" baseline="-25000" dirty="0" err="1">
                        <a:latin typeface="Cambria Math" panose="02040503050406030204" pitchFamily="18" charset="0"/>
                      </a:rPr>
                      <m:t>𝑥</m:t>
                    </m:r>
                    <m:r>
                      <a:rPr lang="en-US" b="0" i="1" dirty="0">
                        <a:latin typeface="Cambria Math" panose="02040503050406030204" pitchFamily="18" charset="0"/>
                      </a:rPr>
                      <m:t> = </m:t>
                    </m:r>
                    <m:r>
                      <a:rPr lang="en-US" b="0" i="1" dirty="0" err="1">
                        <a:latin typeface="Cambria Math" panose="02040503050406030204" pitchFamily="18" charset="0"/>
                      </a:rPr>
                      <m:t>𝑠</m:t>
                    </m:r>
                    <m:r>
                      <a:rPr lang="en-US" b="0" i="1" baseline="-25000" dirty="0" err="1">
                        <a:latin typeface="Cambria Math" panose="02040503050406030204" pitchFamily="18" charset="0"/>
                      </a:rPr>
                      <m:t>𝑦</m:t>
                    </m:r>
                    <m:r>
                      <a:rPr lang="en-US" b="0" i="1" dirty="0">
                        <a:latin typeface="Cambria Math" panose="02040503050406030204" pitchFamily="18" charset="0"/>
                      </a:rPr>
                      <m:t>)</m:t>
                    </m:r>
                  </m:oMath>
                </a14:m>
                <a:r>
                  <a:rPr lang="en-US" dirty="0"/>
                  <a:t>. </a:t>
                </a:r>
              </a:p>
              <a:p>
                <a:pPr lvl="0" algn="just"/>
                <a:r>
                  <a:rPr lang="en-US" dirty="0"/>
                  <a:t>If both are not equal then we get stretched or contracted in either the </a:t>
                </a:r>
                <a14:m>
                  <m:oMath xmlns:m="http://schemas.openxmlformats.org/officeDocument/2006/math">
                    <m:r>
                      <a:rPr lang="en-US" b="0" i="1" dirty="0" smtClean="0">
                        <a:latin typeface="Cambria Math" panose="02040503050406030204" pitchFamily="18" charset="0"/>
                      </a:rPr>
                      <m:t>𝑥</m:t>
                    </m:r>
                  </m:oMath>
                </a14:m>
                <a:r>
                  <a:rPr lang="en-US" dirty="0"/>
                  <a:t> or </a:t>
                </a:r>
                <a14:m>
                  <m:oMath xmlns:m="http://schemas.openxmlformats.org/officeDocument/2006/math">
                    <m:r>
                      <a:rPr lang="en-US" b="0" i="1" dirty="0" smtClean="0">
                        <a:latin typeface="Cambria Math" panose="02040503050406030204" pitchFamily="18" charset="0"/>
                      </a:rPr>
                      <m:t>𝑦</m:t>
                    </m:r>
                  </m:oMath>
                </a14:m>
                <a:r>
                  <a:rPr lang="en-US" dirty="0"/>
                  <a:t> direction when displayed on the output device.</a:t>
                </a:r>
              </a:p>
              <a:p>
                <a:pPr algn="just"/>
                <a:r>
                  <a:rPr lang="en-US" dirty="0"/>
                  <a:t>Characters are handle in two different way </a:t>
                </a:r>
              </a:p>
              <a:p>
                <a:pPr lvl="1" algn="just"/>
                <a:r>
                  <a:rPr lang="en-US" dirty="0"/>
                  <a:t>One way is simply maintain relative position like other primitive.</a:t>
                </a:r>
              </a:p>
              <a:p>
                <a:pPr lvl="1" algn="just"/>
                <a:r>
                  <a:rPr lang="en-US" dirty="0"/>
                  <a:t>Other is to maintain standard character size even though viewport size is enlarged or reduce.</a:t>
                </a:r>
              </a:p>
              <a:p>
                <a:pPr lvl="0"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487"/>
                </a:stretch>
              </a:blipFill>
            </p:spPr>
            <p:txBody>
              <a:bodyPr/>
              <a:lstStyle/>
              <a:p>
                <a:r>
                  <a:rPr lang="en-IN">
                    <a:noFill/>
                  </a:rPr>
                  <a:t> </a:t>
                </a:r>
              </a:p>
            </p:txBody>
          </p:sp>
        </mc:Fallback>
      </mc:AlternateContent>
    </p:spTree>
    <p:extLst>
      <p:ext uri="{BB962C8B-B14F-4D97-AF65-F5344CB8AC3E}">
        <p14:creationId xmlns:p14="http://schemas.microsoft.com/office/powerpoint/2010/main" val="280806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85"/>
            <a:ext cx="8229600" cy="1143000"/>
          </a:xfrm>
        </p:spPr>
        <p:txBody>
          <a:bodyPr>
            <a:normAutofit/>
          </a:bodyPr>
          <a:lstStyle/>
          <a:p>
            <a:r>
              <a:rPr lang="en-US" sz="3600" b="1" dirty="0"/>
              <a:t>Contd.</a:t>
            </a:r>
          </a:p>
        </p:txBody>
      </p:sp>
      <p:sp>
        <p:nvSpPr>
          <p:cNvPr id="3" name="Content Placeholder 2"/>
          <p:cNvSpPr>
            <a:spLocks noGrp="1"/>
          </p:cNvSpPr>
          <p:nvPr>
            <p:ph idx="4294967295"/>
          </p:nvPr>
        </p:nvSpPr>
        <p:spPr>
          <a:xfrm>
            <a:off x="0" y="833438"/>
            <a:ext cx="8763000" cy="3783012"/>
          </a:xfrm>
        </p:spPr>
        <p:txBody>
          <a:bodyPr>
            <a:normAutofit/>
          </a:bodyPr>
          <a:lstStyle/>
          <a:p>
            <a:pPr algn="just"/>
            <a:r>
              <a:rPr lang="en-US" dirty="0"/>
              <a:t>For each display device we can use different window to viewport transformation. This mapping is known as </a:t>
            </a:r>
            <a:r>
              <a:rPr lang="en-US" b="1" dirty="0"/>
              <a:t>workstation transformation.</a:t>
            </a:r>
            <a:endParaRPr lang="en-US" dirty="0"/>
          </a:p>
          <a:p>
            <a:pPr algn="just"/>
            <a:r>
              <a:rPr lang="en-US" dirty="0"/>
              <a:t>Also we can use two different displays devices and we map different window-to-viewport on each one.</a:t>
            </a:r>
          </a:p>
          <a:p>
            <a:pPr algn="just"/>
            <a:endParaRPr lang="en-US" dirty="0"/>
          </a:p>
          <a:p>
            <a:pPr marL="457200" lvl="1" indent="0" algn="just">
              <a:buNone/>
            </a:pPr>
            <a:endParaRPr lang="en-US" dirty="0"/>
          </a:p>
        </p:txBody>
      </p:sp>
      <p:sp>
        <p:nvSpPr>
          <p:cNvPr id="5" name="Rectangle 4"/>
          <p:cNvSpPr/>
          <p:nvPr/>
        </p:nvSpPr>
        <p:spPr>
          <a:xfrm>
            <a:off x="3711028" y="5022381"/>
            <a:ext cx="1721944" cy="13170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11028" y="4382869"/>
            <a:ext cx="1721944" cy="646331"/>
          </a:xfrm>
          <a:prstGeom prst="rect">
            <a:avLst/>
          </a:prstGeom>
          <a:noFill/>
        </p:spPr>
        <p:txBody>
          <a:bodyPr wrap="square" rtlCol="0">
            <a:spAutoFit/>
          </a:bodyPr>
          <a:lstStyle/>
          <a:p>
            <a:pPr algn="ctr"/>
            <a:r>
              <a:rPr lang="en-US" dirty="0"/>
              <a:t>Normalized Space</a:t>
            </a:r>
          </a:p>
        </p:txBody>
      </p:sp>
      <p:sp>
        <p:nvSpPr>
          <p:cNvPr id="7" name="Rectangle 6"/>
          <p:cNvSpPr/>
          <p:nvPr/>
        </p:nvSpPr>
        <p:spPr>
          <a:xfrm>
            <a:off x="4012691" y="5329182"/>
            <a:ext cx="1194818" cy="725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12691" y="5044406"/>
            <a:ext cx="1194818" cy="369332"/>
          </a:xfrm>
          <a:prstGeom prst="rect">
            <a:avLst/>
          </a:prstGeom>
          <a:noFill/>
        </p:spPr>
        <p:txBody>
          <a:bodyPr wrap="square" rtlCol="0">
            <a:spAutoFit/>
          </a:bodyPr>
          <a:lstStyle/>
          <a:p>
            <a:pPr algn="ctr"/>
            <a:r>
              <a:rPr lang="en-US" dirty="0"/>
              <a:t>Viewport</a:t>
            </a:r>
          </a:p>
        </p:txBody>
      </p:sp>
      <p:sp>
        <p:nvSpPr>
          <p:cNvPr id="9" name="Isosceles Triangle 8"/>
          <p:cNvSpPr/>
          <p:nvPr/>
        </p:nvSpPr>
        <p:spPr>
          <a:xfrm>
            <a:off x="4112985" y="5458745"/>
            <a:ext cx="281134" cy="46794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39192" y="5494515"/>
            <a:ext cx="351416" cy="378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681385" y="4891818"/>
            <a:ext cx="1124534" cy="1128928"/>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p:cNvSpPr/>
          <p:nvPr/>
        </p:nvSpPr>
        <p:spPr>
          <a:xfrm>
            <a:off x="7429500" y="4968121"/>
            <a:ext cx="1219200" cy="914400"/>
          </a:xfrm>
          <a:prstGeom prst="flowChartAlternate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052" y="5879068"/>
            <a:ext cx="1219200" cy="369332"/>
          </a:xfrm>
          <a:prstGeom prst="rect">
            <a:avLst/>
          </a:prstGeom>
          <a:noFill/>
        </p:spPr>
        <p:txBody>
          <a:bodyPr wrap="square" rtlCol="0">
            <a:spAutoFit/>
          </a:bodyPr>
          <a:lstStyle/>
          <a:p>
            <a:pPr algn="ctr"/>
            <a:r>
              <a:rPr lang="en-US" dirty="0"/>
              <a:t>Monitor 1</a:t>
            </a:r>
          </a:p>
        </p:txBody>
      </p:sp>
      <p:sp>
        <p:nvSpPr>
          <p:cNvPr id="14" name="TextBox 13"/>
          <p:cNvSpPr txBox="1"/>
          <p:nvPr/>
        </p:nvSpPr>
        <p:spPr>
          <a:xfrm>
            <a:off x="7429500" y="5882521"/>
            <a:ext cx="1219200" cy="369332"/>
          </a:xfrm>
          <a:prstGeom prst="rect">
            <a:avLst/>
          </a:prstGeom>
          <a:noFill/>
        </p:spPr>
        <p:txBody>
          <a:bodyPr wrap="square" rtlCol="0">
            <a:spAutoFit/>
          </a:bodyPr>
          <a:lstStyle/>
          <a:p>
            <a:pPr algn="ctr"/>
            <a:r>
              <a:rPr lang="en-US" dirty="0"/>
              <a:t>Monitor 2</a:t>
            </a:r>
          </a:p>
        </p:txBody>
      </p:sp>
      <p:sp>
        <p:nvSpPr>
          <p:cNvPr id="15" name="Isosceles Triangle 14"/>
          <p:cNvSpPr/>
          <p:nvPr/>
        </p:nvSpPr>
        <p:spPr>
          <a:xfrm>
            <a:off x="1032802" y="5246608"/>
            <a:ext cx="421700" cy="6526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18612" y="5172637"/>
            <a:ext cx="600032" cy="700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7" idx="0"/>
            <a:endCxn id="7" idx="2"/>
          </p:cNvCxnSpPr>
          <p:nvPr/>
        </p:nvCxnSpPr>
        <p:spPr>
          <a:xfrm>
            <a:off x="4610100" y="5329182"/>
            <a:ext cx="0" cy="725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4990628"/>
            <a:ext cx="1399997" cy="338554"/>
          </a:xfrm>
          <a:prstGeom prst="rect">
            <a:avLst/>
          </a:prstGeom>
          <a:noFill/>
        </p:spPr>
        <p:txBody>
          <a:bodyPr wrap="square" rtlCol="0">
            <a:spAutoFit/>
          </a:bodyPr>
          <a:lstStyle/>
          <a:p>
            <a:pPr algn="ctr"/>
            <a:r>
              <a:rPr lang="en-US" sz="1600" dirty="0"/>
              <a:t>W</a:t>
            </a:r>
            <a:r>
              <a:rPr lang="en-US" sz="1600" baseline="-25000" dirty="0"/>
              <a:t>S1</a:t>
            </a:r>
            <a:r>
              <a:rPr lang="en-US" sz="1600" dirty="0"/>
              <a:t> Viewport</a:t>
            </a:r>
          </a:p>
        </p:txBody>
      </p:sp>
      <p:sp>
        <p:nvSpPr>
          <p:cNvPr id="23" name="TextBox 22"/>
          <p:cNvSpPr txBox="1"/>
          <p:nvPr/>
        </p:nvSpPr>
        <p:spPr>
          <a:xfrm>
            <a:off x="7277100" y="4968121"/>
            <a:ext cx="1485900" cy="338554"/>
          </a:xfrm>
          <a:prstGeom prst="rect">
            <a:avLst/>
          </a:prstGeom>
          <a:noFill/>
        </p:spPr>
        <p:txBody>
          <a:bodyPr wrap="square" rtlCol="0">
            <a:spAutoFit/>
          </a:bodyPr>
          <a:lstStyle/>
          <a:p>
            <a:pPr algn="ctr"/>
            <a:r>
              <a:rPr lang="en-US" sz="1600" dirty="0"/>
              <a:t>W</a:t>
            </a:r>
            <a:r>
              <a:rPr lang="en-US" sz="1600" baseline="-25000" dirty="0"/>
              <a:t>S2</a:t>
            </a:r>
            <a:r>
              <a:rPr lang="en-US" sz="1600" dirty="0"/>
              <a:t> Viewport</a:t>
            </a:r>
          </a:p>
        </p:txBody>
      </p:sp>
      <p:sp>
        <p:nvSpPr>
          <p:cNvPr id="24" name="TextBox 23"/>
          <p:cNvSpPr txBox="1"/>
          <p:nvPr/>
        </p:nvSpPr>
        <p:spPr>
          <a:xfrm>
            <a:off x="2871590" y="6174608"/>
            <a:ext cx="1239924" cy="338554"/>
          </a:xfrm>
          <a:prstGeom prst="rect">
            <a:avLst/>
          </a:prstGeom>
          <a:noFill/>
        </p:spPr>
        <p:txBody>
          <a:bodyPr wrap="square" rtlCol="0">
            <a:spAutoFit/>
          </a:bodyPr>
          <a:lstStyle/>
          <a:p>
            <a:pPr algn="ctr"/>
            <a:r>
              <a:rPr lang="en-US" sz="1600" dirty="0"/>
              <a:t>W</a:t>
            </a:r>
            <a:r>
              <a:rPr lang="en-US" sz="1600" baseline="-25000" dirty="0"/>
              <a:t>S1</a:t>
            </a:r>
            <a:r>
              <a:rPr lang="en-US" sz="1600" dirty="0"/>
              <a:t> Window</a:t>
            </a:r>
          </a:p>
        </p:txBody>
      </p:sp>
      <p:sp>
        <p:nvSpPr>
          <p:cNvPr id="25" name="TextBox 24"/>
          <p:cNvSpPr txBox="1"/>
          <p:nvPr/>
        </p:nvSpPr>
        <p:spPr>
          <a:xfrm>
            <a:off x="5042870" y="6188270"/>
            <a:ext cx="1229960" cy="584775"/>
          </a:xfrm>
          <a:prstGeom prst="rect">
            <a:avLst/>
          </a:prstGeom>
          <a:noFill/>
        </p:spPr>
        <p:txBody>
          <a:bodyPr wrap="square" rtlCol="0">
            <a:spAutoFit/>
          </a:bodyPr>
          <a:lstStyle/>
          <a:p>
            <a:pPr algn="ctr"/>
            <a:r>
              <a:rPr lang="en-US" sz="1600" dirty="0"/>
              <a:t>W</a:t>
            </a:r>
            <a:r>
              <a:rPr lang="en-US" sz="1600" baseline="-25000" dirty="0"/>
              <a:t>S2</a:t>
            </a:r>
            <a:r>
              <a:rPr lang="en-US" sz="1600" dirty="0"/>
              <a:t> Window</a:t>
            </a:r>
          </a:p>
        </p:txBody>
      </p:sp>
      <p:cxnSp>
        <p:nvCxnSpPr>
          <p:cNvPr id="27" name="Straight Arrow Connector 26"/>
          <p:cNvCxnSpPr>
            <a:cxnSpLocks/>
            <a:stCxn id="24" idx="0"/>
            <a:endCxn id="7" idx="1"/>
          </p:cNvCxnSpPr>
          <p:nvPr/>
        </p:nvCxnSpPr>
        <p:spPr>
          <a:xfrm flipV="1">
            <a:off x="3491552" y="5691917"/>
            <a:ext cx="521139" cy="482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0"/>
            <a:endCxn id="7" idx="3"/>
          </p:cNvCxnSpPr>
          <p:nvPr/>
        </p:nvCxnSpPr>
        <p:spPr>
          <a:xfrm flipH="1" flipV="1">
            <a:off x="5207509" y="5691917"/>
            <a:ext cx="450341" cy="496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1"/>
            <a:endCxn id="11" idx="3"/>
          </p:cNvCxnSpPr>
          <p:nvPr/>
        </p:nvCxnSpPr>
        <p:spPr>
          <a:xfrm flipH="1" flipV="1">
            <a:off x="1805919" y="5456282"/>
            <a:ext cx="2377350" cy="236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a:stCxn id="10" idx="6"/>
            <a:endCxn id="12" idx="1"/>
          </p:cNvCxnSpPr>
          <p:nvPr/>
        </p:nvCxnSpPr>
        <p:spPr>
          <a:xfrm flipV="1">
            <a:off x="5090608" y="5425321"/>
            <a:ext cx="2338892" cy="258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EB91B6C-A5C1-4CBF-A76B-E687F1A7E868}"/>
              </a:ext>
            </a:extLst>
          </p:cNvPr>
          <p:cNvSpPr txBox="1"/>
          <p:nvPr/>
        </p:nvSpPr>
        <p:spPr>
          <a:xfrm>
            <a:off x="681385" y="5870095"/>
            <a:ext cx="1124534" cy="369332"/>
          </a:xfrm>
          <a:prstGeom prst="rect">
            <a:avLst/>
          </a:prstGeom>
          <a:noFill/>
        </p:spPr>
        <p:txBody>
          <a:bodyPr wrap="square" rtlCol="0">
            <a:spAutoFit/>
          </a:bodyPr>
          <a:lstStyle/>
          <a:p>
            <a:pPr algn="ctr"/>
            <a:r>
              <a:rPr lang="en-US" dirty="0"/>
              <a:t>Monitor 1</a:t>
            </a:r>
          </a:p>
        </p:txBody>
      </p:sp>
    </p:spTree>
    <p:extLst>
      <p:ext uri="{BB962C8B-B14F-4D97-AF65-F5344CB8AC3E}">
        <p14:creationId xmlns:p14="http://schemas.microsoft.com/office/powerpoint/2010/main" val="335388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P spid="7" grpId="0" animBg="1"/>
      <p:bldP spid="8" grpId="0"/>
      <p:bldP spid="9" grpId="0" animBg="1"/>
      <p:bldP spid="10" grpId="0" animBg="1"/>
      <p:bldP spid="11" grpId="0" animBg="1"/>
      <p:bldP spid="12" grpId="0" animBg="1"/>
      <p:bldP spid="13" grpId="0"/>
      <p:bldP spid="14" grpId="0"/>
      <p:bldP spid="15" grpId="0" animBg="1"/>
      <p:bldP spid="16" grpId="0" animBg="1"/>
      <p:bldP spid="22" grpId="0"/>
      <p:bldP spid="23" grpId="0"/>
      <p:bldP spid="24" grpId="0"/>
      <p:bldP spid="25" grpId="0"/>
      <p:bldP spid="2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Clipping</a:t>
            </a:r>
            <a:endParaRPr lang="en-US" dirty="0"/>
          </a:p>
        </p:txBody>
      </p:sp>
      <p:sp>
        <p:nvSpPr>
          <p:cNvPr id="3" name="Content Placeholder 2"/>
          <p:cNvSpPr>
            <a:spLocks noGrp="1"/>
          </p:cNvSpPr>
          <p:nvPr>
            <p:ph idx="4294967295"/>
          </p:nvPr>
        </p:nvSpPr>
        <p:spPr>
          <a:xfrm>
            <a:off x="0" y="990600"/>
            <a:ext cx="8763000" cy="2819400"/>
          </a:xfrm>
        </p:spPr>
        <p:txBody>
          <a:bodyPr>
            <a:normAutofit/>
          </a:bodyPr>
          <a:lstStyle/>
          <a:p>
            <a:pPr lvl="0" algn="just"/>
            <a:r>
              <a:rPr lang="en-US" dirty="0"/>
              <a:t>Any procedure that identifies those portions of a picture that are either inside or outside of a specified region of space is referred to as a </a:t>
            </a:r>
            <a:r>
              <a:rPr lang="en-US" b="1" dirty="0"/>
              <a:t>clipping algorithm</a:t>
            </a:r>
            <a:r>
              <a:rPr lang="en-US" dirty="0"/>
              <a:t>, or simply </a:t>
            </a:r>
            <a:r>
              <a:rPr lang="en-US" b="1" dirty="0"/>
              <a:t>clipping</a:t>
            </a:r>
            <a:r>
              <a:rPr lang="en-US" dirty="0"/>
              <a:t>. </a:t>
            </a:r>
          </a:p>
          <a:p>
            <a:pPr lvl="0" algn="just"/>
            <a:r>
              <a:rPr lang="en-US" dirty="0"/>
              <a:t>The region against which an object is to clip is called a </a:t>
            </a:r>
            <a:r>
              <a:rPr lang="en-US" b="1" dirty="0"/>
              <a:t>clip window.</a:t>
            </a:r>
            <a:endParaRPr lang="en-US" dirty="0"/>
          </a:p>
          <a:p>
            <a:pPr algn="just"/>
            <a:r>
              <a:rPr lang="en-US" dirty="0"/>
              <a:t>Clip window can be general polygon or it can be curved boundary.</a:t>
            </a:r>
          </a:p>
        </p:txBody>
      </p:sp>
      <p:pic>
        <p:nvPicPr>
          <p:cNvPr id="1026" name="Picture 2" descr="Image result for darshan institu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744" y="3962399"/>
            <a:ext cx="6153150" cy="21336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98344" y="3962399"/>
            <a:ext cx="4648200" cy="213360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62304" y="3913496"/>
            <a:ext cx="609600" cy="2209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67867" y="3924297"/>
            <a:ext cx="901037" cy="2209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722" y="3962399"/>
            <a:ext cx="3735444" cy="2133600"/>
          </a:xfrm>
          <a:prstGeom prst="rect">
            <a:avLst/>
          </a:prstGeom>
        </p:spPr>
      </p:pic>
      <p:sp>
        <p:nvSpPr>
          <p:cNvPr id="14" name="Oval 13"/>
          <p:cNvSpPr/>
          <p:nvPr/>
        </p:nvSpPr>
        <p:spPr>
          <a:xfrm>
            <a:off x="2756848" y="3921454"/>
            <a:ext cx="3505200" cy="213360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76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6"/>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4" grpId="1" animBg="1"/>
      <p:bldP spid="6" grpId="0" animBg="1"/>
      <p:bldP spid="6" grpId="1" animBg="1"/>
      <p:bldP spid="8" grpId="0" animBg="1"/>
      <p:bldP spid="8" grpId="1" animBg="1"/>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Application of Clipping</a:t>
            </a:r>
          </a:p>
        </p:txBody>
      </p:sp>
      <p:sp>
        <p:nvSpPr>
          <p:cNvPr id="3" name="Content Placeholder 2"/>
          <p:cNvSpPr>
            <a:spLocks noGrp="1"/>
          </p:cNvSpPr>
          <p:nvPr>
            <p:ph idx="4294967295"/>
          </p:nvPr>
        </p:nvSpPr>
        <p:spPr>
          <a:xfrm>
            <a:off x="0" y="990600"/>
            <a:ext cx="8763000" cy="5334000"/>
          </a:xfrm>
        </p:spPr>
        <p:txBody>
          <a:bodyPr/>
          <a:lstStyle/>
          <a:p>
            <a:pPr lvl="0" algn="just"/>
            <a:r>
              <a:rPr lang="en-US" dirty="0"/>
              <a:t>It can be used for displaying particular part of the picture on display screen.</a:t>
            </a:r>
          </a:p>
          <a:p>
            <a:pPr lvl="0" algn="just"/>
            <a:r>
              <a:rPr lang="en-US" dirty="0"/>
              <a:t>Identifying visible surface in 3D views.</a:t>
            </a:r>
          </a:p>
          <a:p>
            <a:pPr lvl="0" algn="just"/>
            <a:r>
              <a:rPr lang="en-US" dirty="0"/>
              <a:t>Antialiasing.</a:t>
            </a:r>
          </a:p>
          <a:p>
            <a:pPr lvl="0" algn="just"/>
            <a:r>
              <a:rPr lang="en-US" dirty="0"/>
              <a:t>Creating objects using solid-modeling procedures.</a:t>
            </a:r>
          </a:p>
          <a:p>
            <a:pPr lvl="0" algn="just"/>
            <a:r>
              <a:rPr lang="en-US" dirty="0"/>
              <a:t>Displaying multiple windows on same screen.</a:t>
            </a:r>
          </a:p>
          <a:p>
            <a:pPr algn="just"/>
            <a:r>
              <a:rPr lang="en-US" dirty="0"/>
              <a:t>Drawing and painting.</a:t>
            </a:r>
          </a:p>
        </p:txBody>
      </p:sp>
    </p:spTree>
    <p:extLst>
      <p:ext uri="{BB962C8B-B14F-4D97-AF65-F5344CB8AC3E}">
        <p14:creationId xmlns:p14="http://schemas.microsoft.com/office/powerpoint/2010/main" val="20821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Point Clipping</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3500438"/>
              </a:xfrm>
            </p:spPr>
            <p:txBody>
              <a:bodyPr>
                <a:normAutofit/>
              </a:bodyPr>
              <a:lstStyle/>
              <a:p>
                <a:pPr lvl="0" algn="just"/>
                <a:r>
                  <a:rPr lang="en-US" dirty="0"/>
                  <a:t>In point clipping we eliminate outside points and draw points which are inside the clipping window.</a:t>
                </a:r>
              </a:p>
              <a:p>
                <a:pPr lvl="0" algn="just"/>
                <a:r>
                  <a:rPr lang="en-US" dirty="0"/>
                  <a:t>Here we consider clipping window is rectangular boundary with edge </a:t>
                </a:r>
                <a14:m>
                  <m:oMath xmlns:m="http://schemas.openxmlformats.org/officeDocument/2006/math">
                    <m:r>
                      <a:rPr lang="en-US" i="1" dirty="0" smtClean="0">
                        <a:latin typeface="Cambria Math" panose="02040503050406030204" pitchFamily="18" charset="0"/>
                      </a:rPr>
                      <m:t>(</m:t>
                    </m:r>
                    <m:r>
                      <a:rPr lang="en-US" i="1" dirty="0" err="1" smtClean="0">
                        <a:latin typeface="Cambria Math" panose="02040503050406030204" pitchFamily="18" charset="0"/>
                      </a:rPr>
                      <m:t>𝑥</m:t>
                    </m:r>
                    <m:r>
                      <a:rPr lang="en-US" i="1" baseline="-25000" dirty="0" err="1" smtClean="0">
                        <a:latin typeface="Cambria Math" panose="02040503050406030204" pitchFamily="18" charset="0"/>
                      </a:rPr>
                      <m:t>𝑤𝑚𝑖𝑛</m:t>
                    </m:r>
                    <m:r>
                      <a:rPr lang="en-US" i="1" dirty="0" err="1" smtClean="0">
                        <a:latin typeface="Cambria Math" panose="02040503050406030204" pitchFamily="18" charset="0"/>
                      </a:rPr>
                      <m:t>,</m:t>
                    </m:r>
                    <m:r>
                      <a:rPr lang="en-US" i="1" dirty="0" err="1" smtClean="0">
                        <a:latin typeface="Cambria Math" panose="02040503050406030204" pitchFamily="18" charset="0"/>
                      </a:rPr>
                      <m:t>𝑥𝑤𝑚𝑎𝑥</m:t>
                    </m:r>
                    <m:r>
                      <a:rPr lang="en-US" i="1" dirty="0" err="1" smtClean="0">
                        <a:latin typeface="Cambria Math" panose="02040503050406030204" pitchFamily="18" charset="0"/>
                      </a:rPr>
                      <m:t>,</m:t>
                    </m:r>
                    <m:r>
                      <a:rPr lang="en-US" i="1" dirty="0" smtClean="0">
                        <a:latin typeface="Cambria Math" panose="02040503050406030204" pitchFamily="18" charset="0"/>
                      </a:rPr>
                      <m:t>𝑦</m:t>
                    </m:r>
                    <m:r>
                      <a:rPr lang="en-IN" b="0" i="1" baseline="-25000" dirty="0" smtClean="0">
                        <a:latin typeface="Cambria Math" panose="02040503050406030204" pitchFamily="18" charset="0"/>
                      </a:rPr>
                      <m:t>𝑤𝑚</m:t>
                    </m:r>
                    <m:r>
                      <a:rPr lang="en-US" i="1" baseline="-25000" dirty="0" err="1" smtClean="0">
                        <a:latin typeface="Cambria Math" panose="02040503050406030204" pitchFamily="18" charset="0"/>
                      </a:rPr>
                      <m:t>𝑖𝑛</m:t>
                    </m:r>
                    <m:r>
                      <a:rPr lang="en-US" i="1" dirty="0" err="1" smtClean="0">
                        <a:latin typeface="Cambria Math" panose="02040503050406030204" pitchFamily="18" charset="0"/>
                      </a:rPr>
                      <m:t>,</m:t>
                    </m:r>
                    <m:r>
                      <a:rPr lang="en-US" i="1" dirty="0" err="1" smtClean="0">
                        <a:latin typeface="Cambria Math" panose="02040503050406030204" pitchFamily="18" charset="0"/>
                      </a:rPr>
                      <m:t>𝑦𝑤𝑚𝑎𝑥</m:t>
                    </m:r>
                    <m:r>
                      <a:rPr lang="en-US" i="1" dirty="0">
                        <a:latin typeface="Cambria Math" panose="02040503050406030204" pitchFamily="18" charset="0"/>
                      </a:rPr>
                      <m:t>)</m:t>
                    </m:r>
                  </m:oMath>
                </a14:m>
                <a:r>
                  <a:rPr lang="en-US" dirty="0"/>
                  <a:t>.</a:t>
                </a:r>
              </a:p>
              <a:p>
                <a:pPr lvl="0" algn="just"/>
                <a:r>
                  <a:rPr lang="en-US" dirty="0"/>
                  <a:t>So for finding weather given point is inside or outside the clipping window we use following inequality: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𝒘𝒎𝒊𝒏</m:t>
                        </m:r>
                      </m:sub>
                    </m:sSub>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𝒘𝒂𝒎𝒙</m:t>
                        </m:r>
                      </m:sub>
                    </m:sSub>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𝒘𝒎𝒊𝒏</m:t>
                        </m:r>
                      </m:sub>
                    </m:sSub>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𝒘𝒂𝒎𝒙</m:t>
                        </m:r>
                      </m:sub>
                    </m:sSub>
                  </m:oMath>
                </a14:m>
                <a:endParaRPr lang="en-US" dirty="0"/>
              </a:p>
              <a:p>
                <a:pPr algn="just"/>
                <a:r>
                  <a:rPr lang="en-US" dirty="0"/>
                  <a:t>If above both inequality is satisfied then the point is inside otherwise the point is outside the clipping window.</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3500438"/>
              </a:xfrm>
              <a:blipFill>
                <a:blip r:embed="rId2"/>
                <a:stretch>
                  <a:fillRect l="-278" t="-1916" r="-626"/>
                </a:stretch>
              </a:blipFill>
            </p:spPr>
            <p:txBody>
              <a:bodyPr/>
              <a:lstStyle/>
              <a:p>
                <a:r>
                  <a:rPr lang="en-IN">
                    <a:noFill/>
                  </a:rPr>
                  <a:t> </a:t>
                </a:r>
              </a:p>
            </p:txBody>
          </p:sp>
        </mc:Fallback>
      </mc:AlternateContent>
      <p:sp>
        <p:nvSpPr>
          <p:cNvPr id="4" name="Rectangle 3"/>
          <p:cNvSpPr/>
          <p:nvPr/>
        </p:nvSpPr>
        <p:spPr>
          <a:xfrm>
            <a:off x="1447800" y="4419600"/>
            <a:ext cx="6248400" cy="1981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47800" y="6019800"/>
            <a:ext cx="6248400" cy="381000"/>
          </a:xfrm>
          <a:prstGeom prst="rect">
            <a:avLst/>
          </a:prstGeom>
          <a:noFill/>
        </p:spPr>
        <p:txBody>
          <a:bodyPr wrap="square" rtlCol="0">
            <a:spAutoFit/>
          </a:bodyPr>
          <a:lstStyle/>
          <a:p>
            <a:pPr algn="ctr"/>
            <a:r>
              <a:rPr lang="en-US" dirty="0"/>
              <a:t>Full Screen</a:t>
            </a:r>
          </a:p>
        </p:txBody>
      </p:sp>
      <p:sp>
        <p:nvSpPr>
          <p:cNvPr id="6" name="Rectangle 5"/>
          <p:cNvSpPr/>
          <p:nvPr/>
        </p:nvSpPr>
        <p:spPr>
          <a:xfrm>
            <a:off x="3200400" y="4800600"/>
            <a:ext cx="2743200" cy="990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00400" y="4419600"/>
            <a:ext cx="2743200" cy="369332"/>
          </a:xfrm>
          <a:prstGeom prst="rect">
            <a:avLst/>
          </a:prstGeom>
          <a:noFill/>
        </p:spPr>
        <p:txBody>
          <a:bodyPr wrap="square" rtlCol="0">
            <a:spAutoFit/>
          </a:bodyPr>
          <a:lstStyle/>
          <a:p>
            <a:pPr algn="ctr"/>
            <a:r>
              <a:rPr lang="en-US" dirty="0"/>
              <a:t>Clipping Window</a:t>
            </a:r>
          </a:p>
        </p:txBody>
      </p:sp>
      <p:sp>
        <p:nvSpPr>
          <p:cNvPr id="8" name="Flowchart: Connector 7"/>
          <p:cNvSpPr/>
          <p:nvPr/>
        </p:nvSpPr>
        <p:spPr>
          <a:xfrm>
            <a:off x="2247900" y="5059339"/>
            <a:ext cx="76200" cy="7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a:off x="5219700" y="5276839"/>
            <a:ext cx="76200" cy="7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6783506" y="5775278"/>
            <a:ext cx="76200" cy="7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3962400" y="5208032"/>
            <a:ext cx="76200" cy="762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800" y="5314939"/>
            <a:ext cx="184731" cy="369332"/>
          </a:xfrm>
          <a:prstGeom prst="rect">
            <a:avLst/>
          </a:prstGeom>
          <a:noFill/>
        </p:spPr>
        <p:txBody>
          <a:bodyPr wrap="none" rtlCol="0">
            <a:spAutoFit/>
          </a:bodyPr>
          <a:lstStyle/>
          <a:p>
            <a:endParaRPr lang="en-US" dirty="0"/>
          </a:p>
        </p:txBody>
      </p:sp>
      <p:sp>
        <p:nvSpPr>
          <p:cNvPr id="14" name="TextBox 13"/>
          <p:cNvSpPr txBox="1"/>
          <p:nvPr/>
        </p:nvSpPr>
        <p:spPr>
          <a:xfrm>
            <a:off x="5943600" y="5684271"/>
            <a:ext cx="800100" cy="369332"/>
          </a:xfrm>
          <a:prstGeom prst="rect">
            <a:avLst/>
          </a:prstGeom>
          <a:noFill/>
        </p:spPr>
        <p:txBody>
          <a:bodyPr wrap="square" rtlCol="0">
            <a:spAutoFit/>
          </a:bodyPr>
          <a:lstStyle/>
          <a:p>
            <a:r>
              <a:rPr lang="en-US" dirty="0" err="1"/>
              <a:t>x</a:t>
            </a:r>
            <a:r>
              <a:rPr lang="en-US" baseline="-25000" dirty="0" err="1"/>
              <a:t>wmax</a:t>
            </a:r>
            <a:endParaRPr lang="en-US" dirty="0"/>
          </a:p>
        </p:txBody>
      </p:sp>
      <p:sp>
        <p:nvSpPr>
          <p:cNvPr id="15" name="TextBox 14"/>
          <p:cNvSpPr txBox="1"/>
          <p:nvPr/>
        </p:nvSpPr>
        <p:spPr>
          <a:xfrm>
            <a:off x="3200400" y="5684271"/>
            <a:ext cx="800100" cy="369332"/>
          </a:xfrm>
          <a:prstGeom prst="rect">
            <a:avLst/>
          </a:prstGeom>
          <a:noFill/>
        </p:spPr>
        <p:txBody>
          <a:bodyPr wrap="square" rtlCol="0">
            <a:spAutoFit/>
          </a:bodyPr>
          <a:lstStyle/>
          <a:p>
            <a:r>
              <a:rPr lang="en-US" dirty="0" err="1"/>
              <a:t>x</a:t>
            </a:r>
            <a:r>
              <a:rPr lang="en-US" baseline="-25000" dirty="0" err="1"/>
              <a:t>wmin</a:t>
            </a:r>
            <a:endParaRPr lang="en-US" dirty="0"/>
          </a:p>
        </p:txBody>
      </p:sp>
      <p:sp>
        <p:nvSpPr>
          <p:cNvPr id="16" name="TextBox 15"/>
          <p:cNvSpPr txBox="1"/>
          <p:nvPr/>
        </p:nvSpPr>
        <p:spPr>
          <a:xfrm>
            <a:off x="2590800" y="5421868"/>
            <a:ext cx="685800" cy="369332"/>
          </a:xfrm>
          <a:prstGeom prst="rect">
            <a:avLst/>
          </a:prstGeom>
          <a:noFill/>
        </p:spPr>
        <p:txBody>
          <a:bodyPr wrap="square" rtlCol="0">
            <a:spAutoFit/>
          </a:bodyPr>
          <a:lstStyle/>
          <a:p>
            <a:r>
              <a:rPr lang="en-US" dirty="0" err="1"/>
              <a:t>y</a:t>
            </a:r>
            <a:r>
              <a:rPr lang="en-US" baseline="-25000" dirty="0" err="1"/>
              <a:t>wmin</a:t>
            </a:r>
            <a:endParaRPr lang="en-US" dirty="0"/>
          </a:p>
        </p:txBody>
      </p:sp>
      <p:sp>
        <p:nvSpPr>
          <p:cNvPr id="17" name="TextBox 16"/>
          <p:cNvSpPr txBox="1"/>
          <p:nvPr/>
        </p:nvSpPr>
        <p:spPr>
          <a:xfrm>
            <a:off x="2592506" y="4426035"/>
            <a:ext cx="800100" cy="369332"/>
          </a:xfrm>
          <a:prstGeom prst="rect">
            <a:avLst/>
          </a:prstGeom>
          <a:noFill/>
        </p:spPr>
        <p:txBody>
          <a:bodyPr wrap="square" rtlCol="0">
            <a:spAutoFit/>
          </a:bodyPr>
          <a:lstStyle/>
          <a:p>
            <a:r>
              <a:rPr lang="en-US" dirty="0" err="1"/>
              <a:t>y</a:t>
            </a:r>
            <a:r>
              <a:rPr lang="en-US" baseline="-25000" dirty="0" err="1"/>
              <a:t>wmax</a:t>
            </a:r>
            <a:endParaRPr lang="en-US" dirty="0"/>
          </a:p>
        </p:txBody>
      </p:sp>
    </p:spTree>
    <p:extLst>
      <p:ext uri="{BB962C8B-B14F-4D97-AF65-F5344CB8AC3E}">
        <p14:creationId xmlns:p14="http://schemas.microsoft.com/office/powerpoint/2010/main" val="17761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21" presetClass="entr" presetSubtype="1"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heel(1)">
                                      <p:cBhvr>
                                        <p:cTn id="43" dur="2000"/>
                                        <p:tgtEl>
                                          <p:spTgt spid="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8"/>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7" grpId="0"/>
      <p:bldP spid="8" grpId="0" animBg="1"/>
      <p:bldP spid="8" grpId="1" animBg="1"/>
      <p:bldP spid="9" grpId="0" animBg="1"/>
      <p:bldP spid="10" grpId="0" animBg="1"/>
      <p:bldP spid="10" grpId="1" animBg="1"/>
      <p:bldP spid="11" grpId="0" animBg="1"/>
      <p:bldP spid="14" grpId="0"/>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ChangeArrowheads="1"/>
          </p:cNvSpPr>
          <p:nvPr/>
        </p:nvSpPr>
        <p:spPr bwMode="auto">
          <a:xfrm>
            <a:off x="6134372" y="3724093"/>
            <a:ext cx="30168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1" name="AutoShape 9"/>
          <p:cNvSpPr>
            <a:spLocks noChangeShapeType="1"/>
          </p:cNvSpPr>
          <p:nvPr/>
        </p:nvSpPr>
        <p:spPr bwMode="auto">
          <a:xfrm flipV="1">
            <a:off x="5643403" y="3179257"/>
            <a:ext cx="2080182" cy="8079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457200" y="-152400"/>
            <a:ext cx="8229600" cy="1143000"/>
          </a:xfrm>
        </p:spPr>
        <p:txBody>
          <a:bodyPr/>
          <a:lstStyle/>
          <a:p>
            <a:r>
              <a:rPr lang="en-US" b="1" dirty="0"/>
              <a:t>Rotation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5363"/>
                <a:ext cx="8915400" cy="5454650"/>
              </a:xfrm>
            </p:spPr>
            <p:txBody>
              <a:bodyPr>
                <a:normAutofit/>
              </a:bodyPr>
              <a:lstStyle/>
              <a:p>
                <a:pPr lvl="0" algn="just"/>
                <a:r>
                  <a:rPr lang="en-US" dirty="0"/>
                  <a:t>It is a transformation that used to reposition the object along the circular path in </a:t>
                </a:r>
              </a:p>
              <a:p>
                <a:pPr marL="0" lvl="0" indent="0" algn="just">
                  <a:buNone/>
                </a:pPr>
                <a:r>
                  <a:rPr lang="en-US" dirty="0"/>
                  <a:t>     the </a:t>
                </a:r>
                <a14:m>
                  <m:oMath xmlns:m="http://schemas.openxmlformats.org/officeDocument/2006/math">
                    <m:r>
                      <a:rPr lang="en-US" b="0" i="1" dirty="0" smtClean="0">
                        <a:latin typeface="Cambria Math" panose="02040503050406030204" pitchFamily="18" charset="0"/>
                      </a:rPr>
                      <m:t>𝑥𝑦</m:t>
                    </m:r>
                    <m:r>
                      <a:rPr lang="en-US" i="1" dirty="0" smtClean="0">
                        <a:latin typeface="Cambria Math" panose="02040503050406030204" pitchFamily="18" charset="0"/>
                      </a:rPr>
                      <m:t> − </m:t>
                    </m:r>
                    <m:r>
                      <a:rPr lang="en-US" i="1" dirty="0" smtClean="0">
                        <a:latin typeface="Cambria Math" panose="02040503050406030204" pitchFamily="18" charset="0"/>
                      </a:rPr>
                      <m:t>𝑝𝑙𝑎𝑛𝑒</m:t>
                    </m:r>
                  </m:oMath>
                </a14:m>
                <a:r>
                  <a:rPr lang="en-US" dirty="0"/>
                  <a:t>.</a:t>
                </a:r>
              </a:p>
              <a:p>
                <a:pPr lvl="0" algn="just"/>
                <a:r>
                  <a:rPr lang="en-US" dirty="0"/>
                  <a:t>To generate a rotation we specify</a:t>
                </a:r>
              </a:p>
              <a:p>
                <a:pPr marL="0" lvl="0" indent="0" algn="just">
                  <a:buNone/>
                </a:pPr>
                <a:r>
                  <a:rPr lang="en-US" dirty="0"/>
                  <a:t>     a,</a:t>
                </a:r>
              </a:p>
              <a:p>
                <a:pPr lvl="1" algn="just"/>
                <a:r>
                  <a:rPr lang="en-US" b="1" dirty="0"/>
                  <a:t>Rotation angle </a:t>
                </a:r>
                <a14:m>
                  <m:oMath xmlns:m="http://schemas.openxmlformats.org/officeDocument/2006/math">
                    <m:r>
                      <a:rPr lang="en-US" b="1" i="1">
                        <a:latin typeface="Cambria Math" panose="02040503050406030204" pitchFamily="18" charset="0"/>
                      </a:rPr>
                      <m:t>𝜽</m:t>
                    </m:r>
                  </m:oMath>
                </a14:m>
                <a:r>
                  <a:rPr lang="en-US" dirty="0"/>
                  <a:t>.</a:t>
                </a:r>
              </a:p>
              <a:p>
                <a:pPr algn="just"/>
                <a:endParaRPr lang="en-US" dirty="0"/>
              </a:p>
              <a:p>
                <a:pPr algn="just"/>
                <a:r>
                  <a:rPr lang="en-US" dirty="0"/>
                  <a:t>+</a:t>
                </a:r>
                <a:r>
                  <a:rPr lang="en-US" dirty="0" err="1"/>
                  <a:t>ve</a:t>
                </a:r>
                <a:r>
                  <a:rPr lang="en-US" dirty="0"/>
                  <a:t> value of rotation angle defines counter clockwise rotation.</a:t>
                </a:r>
              </a:p>
              <a:p>
                <a:pPr algn="just"/>
                <a:r>
                  <a:rPr lang="en-US" dirty="0"/>
                  <a:t>-</a:t>
                </a:r>
                <a:r>
                  <a:rPr lang="en-US" dirty="0" err="1"/>
                  <a:t>ve</a:t>
                </a:r>
                <a:r>
                  <a:rPr lang="en-US" dirty="0"/>
                  <a:t> value of rotation angle defines clockwise rotation.</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5363"/>
                <a:ext cx="8915400" cy="5454650"/>
              </a:xfrm>
              <a:blipFill>
                <a:blip r:embed="rId2"/>
                <a:stretch>
                  <a:fillRect l="-273" t="-1117" r="-615"/>
                </a:stretch>
              </a:blipFill>
            </p:spPr>
            <p:txBody>
              <a:bodyPr/>
              <a:lstStyle/>
              <a:p>
                <a:r>
                  <a:rPr lang="en-IN">
                    <a:noFill/>
                  </a:rPr>
                  <a:t> </a:t>
                </a:r>
              </a:p>
            </p:txBody>
          </p:sp>
        </mc:Fallback>
      </mc:AlternateContent>
      <p:sp>
        <p:nvSpPr>
          <p:cNvPr id="4" name="Rectangle 15"/>
          <p:cNvSpPr>
            <a:spLocks noChangeArrowheads="1"/>
          </p:cNvSpPr>
          <p:nvPr/>
        </p:nvSpPr>
        <p:spPr bwMode="auto">
          <a:xfrm>
            <a:off x="5105400" y="1143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14"/>
          <p:cNvSpPr>
            <a:spLocks noChangeAspect="1" noChangeArrowheads="1" noTextEdit="1"/>
          </p:cNvSpPr>
          <p:nvPr/>
        </p:nvSpPr>
        <p:spPr bwMode="auto">
          <a:xfrm>
            <a:off x="5105400" y="1371600"/>
            <a:ext cx="3986536" cy="3124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3"/>
          <p:cNvSpPr>
            <a:spLocks noChangeArrowheads="1"/>
          </p:cNvSpPr>
          <p:nvPr/>
        </p:nvSpPr>
        <p:spPr bwMode="auto">
          <a:xfrm>
            <a:off x="6225940" y="3204591"/>
            <a:ext cx="301684" cy="380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θ</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9" name="AutoShape 11"/>
          <p:cNvSpPr>
            <a:spLocks noChangeShapeType="1"/>
          </p:cNvSpPr>
          <p:nvPr/>
        </p:nvSpPr>
        <p:spPr bwMode="auto">
          <a:xfrm flipV="1">
            <a:off x="5643403" y="1515293"/>
            <a:ext cx="718" cy="28452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noChangeShapeType="1"/>
          </p:cNvSpPr>
          <p:nvPr/>
        </p:nvSpPr>
        <p:spPr bwMode="auto">
          <a:xfrm>
            <a:off x="5266298" y="3991992"/>
            <a:ext cx="3491631" cy="457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ShapeType="1"/>
          </p:cNvSpPr>
          <p:nvPr/>
        </p:nvSpPr>
        <p:spPr bwMode="auto">
          <a:xfrm rot="19800000" flipV="1">
            <a:off x="5285776" y="2743307"/>
            <a:ext cx="2091346" cy="818758"/>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rc 7"/>
          <p:cNvSpPr>
            <a:spLocks/>
          </p:cNvSpPr>
          <p:nvPr/>
        </p:nvSpPr>
        <p:spPr bwMode="auto">
          <a:xfrm>
            <a:off x="6075098" y="3851870"/>
            <a:ext cx="102716" cy="1629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rc 6"/>
          <p:cNvSpPr>
            <a:spLocks/>
          </p:cNvSpPr>
          <p:nvPr/>
        </p:nvSpPr>
        <p:spPr bwMode="auto">
          <a:xfrm>
            <a:off x="6167040" y="3340853"/>
            <a:ext cx="231291" cy="3447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5"/>
          <p:cNvSpPr>
            <a:spLocks noChangeShapeType="1"/>
          </p:cNvSpPr>
          <p:nvPr/>
        </p:nvSpPr>
        <p:spPr bwMode="auto">
          <a:xfrm>
            <a:off x="7723584" y="3202806"/>
            <a:ext cx="0" cy="8146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p:cNvSpPr>
            <a:spLocks noChangeShapeType="1"/>
          </p:cNvSpPr>
          <p:nvPr/>
        </p:nvSpPr>
        <p:spPr bwMode="auto">
          <a:xfrm>
            <a:off x="7034021" y="2272480"/>
            <a:ext cx="718" cy="17488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3"/>
          <p:cNvSpPr>
            <a:spLocks noChangeArrowheads="1"/>
          </p:cNvSpPr>
          <p:nvPr/>
        </p:nvSpPr>
        <p:spPr bwMode="auto">
          <a:xfrm>
            <a:off x="6646142" y="1801736"/>
            <a:ext cx="86195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8" name="Rectangle 2"/>
          <p:cNvSpPr>
            <a:spLocks noChangeArrowheads="1"/>
          </p:cNvSpPr>
          <p:nvPr/>
        </p:nvSpPr>
        <p:spPr bwMode="auto">
          <a:xfrm>
            <a:off x="7421901" y="2738278"/>
            <a:ext cx="732661"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9" name="Flowchart: Connector 18"/>
          <p:cNvSpPr/>
          <p:nvPr/>
        </p:nvSpPr>
        <p:spPr>
          <a:xfrm>
            <a:off x="7668904" y="3124200"/>
            <a:ext cx="129294" cy="127840"/>
          </a:xfrm>
          <a:prstGeom prst="flowChartConnector">
            <a:avLst/>
          </a:prstGeom>
          <a:solidFill>
            <a:srgbClr val="FF0000"/>
          </a:solidFill>
          <a:ln>
            <a:solidFill>
              <a:srgbClr val="E40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91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22" presetClass="entr" presetSubtype="8"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51" presetClass="path" presetSubtype="0" repeatCount="indefinite" accel="50000" decel="50000" fill="hold" grpId="0" nodeType="clickEffect">
                                  <p:stCondLst>
                                    <p:cond delay="0"/>
                                  </p:stCondLst>
                                  <p:childTnLst>
                                    <p:animMotion origin="layout" path="M -0.00069 -0.00046 L -0.01215 -0.04444 C -0.01424 -0.05347 -0.01979 -0.06527 -0.02691 -0.07685 C -0.03403 -0.08935 -0.04167 -0.09861 -0.04844 -0.10416 L -0.07795 -0.12916 " pathEditMode="relative" rAng="8460000" ptsTypes="AAAAA">
                                      <p:cBhvr>
                                        <p:cTn id="53" dur="2000" fill="hold"/>
                                        <p:tgtEl>
                                          <p:spTgt spid="19"/>
                                        </p:tgtEl>
                                        <p:attrNameLst>
                                          <p:attrName>ppt_x</p:attrName>
                                          <p:attrName>ppt_y</p:attrName>
                                        </p:attrNameLst>
                                      </p:cBhvr>
                                      <p:rCtr x="-3264" y="-7083"/>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 grpId="0" uiExpand="1" build="p"/>
      <p:bldP spid="7"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0" animBg="1"/>
      <p:bldP spid="19" grpId="1"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Line Clipping</a:t>
            </a:r>
          </a:p>
        </p:txBody>
      </p:sp>
      <p:sp>
        <p:nvSpPr>
          <p:cNvPr id="3" name="Content Placeholder 2"/>
          <p:cNvSpPr>
            <a:spLocks noGrp="1"/>
          </p:cNvSpPr>
          <p:nvPr>
            <p:ph idx="4294967295"/>
          </p:nvPr>
        </p:nvSpPr>
        <p:spPr>
          <a:xfrm>
            <a:off x="0" y="990600"/>
            <a:ext cx="8763000" cy="1828800"/>
          </a:xfrm>
        </p:spPr>
        <p:txBody>
          <a:bodyPr>
            <a:normAutofit/>
          </a:bodyPr>
          <a:lstStyle/>
          <a:p>
            <a:pPr lvl="0" algn="just"/>
            <a:r>
              <a:rPr lang="en-US" dirty="0"/>
              <a:t>Line clipping involves several possible cases. </a:t>
            </a:r>
          </a:p>
          <a:p>
            <a:pPr marL="857250" lvl="1" indent="-457200" algn="just">
              <a:buFont typeface="+mj-lt"/>
              <a:buAutoNum type="arabicPeriod"/>
            </a:pPr>
            <a:r>
              <a:rPr lang="en-US" dirty="0"/>
              <a:t>Completely inside the clipping window.</a:t>
            </a:r>
          </a:p>
          <a:p>
            <a:pPr marL="857250" lvl="1" indent="-457200" algn="just">
              <a:buFont typeface="+mj-lt"/>
              <a:buAutoNum type="arabicPeriod"/>
            </a:pPr>
            <a:r>
              <a:rPr lang="en-US" dirty="0"/>
              <a:t>Completely outside the clipping window.</a:t>
            </a:r>
          </a:p>
          <a:p>
            <a:pPr marL="857250" lvl="1" indent="-457200" algn="just">
              <a:buFont typeface="+mj-lt"/>
              <a:buAutoNum type="arabicPeriod"/>
            </a:pPr>
            <a:r>
              <a:rPr lang="en-US" dirty="0"/>
              <a:t>Partially inside and partially outside the clipping window.</a:t>
            </a:r>
          </a:p>
        </p:txBody>
      </p:sp>
      <p:sp>
        <p:nvSpPr>
          <p:cNvPr id="4" name="Rectangle 3"/>
          <p:cNvSpPr/>
          <p:nvPr/>
        </p:nvSpPr>
        <p:spPr>
          <a:xfrm>
            <a:off x="190500" y="2819400"/>
            <a:ext cx="87630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0500" y="5867400"/>
            <a:ext cx="8763000" cy="369332"/>
          </a:xfrm>
          <a:prstGeom prst="rect">
            <a:avLst/>
          </a:prstGeom>
          <a:noFill/>
        </p:spPr>
        <p:txBody>
          <a:bodyPr wrap="square" rtlCol="0">
            <a:spAutoFit/>
          </a:bodyPr>
          <a:lstStyle/>
          <a:p>
            <a:pPr algn="ctr"/>
            <a:r>
              <a:rPr lang="en-US" dirty="0"/>
              <a:t>Full Screen</a:t>
            </a:r>
          </a:p>
        </p:txBody>
      </p:sp>
      <p:sp>
        <p:nvSpPr>
          <p:cNvPr id="6" name="Rectangle 5"/>
          <p:cNvSpPr/>
          <p:nvPr/>
        </p:nvSpPr>
        <p:spPr>
          <a:xfrm>
            <a:off x="2286000" y="3505200"/>
            <a:ext cx="4953000" cy="2057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609600" y="3276600"/>
            <a:ext cx="838200" cy="1219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971800" y="3739634"/>
            <a:ext cx="83820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598158" y="4572000"/>
            <a:ext cx="1726442" cy="5515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467600" y="3316406"/>
            <a:ext cx="1025004" cy="255099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324899" y="3465394"/>
            <a:ext cx="6655203" cy="224960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86000" y="3124200"/>
            <a:ext cx="4953000" cy="381000"/>
          </a:xfrm>
          <a:prstGeom prst="rect">
            <a:avLst/>
          </a:prstGeom>
          <a:noFill/>
        </p:spPr>
        <p:txBody>
          <a:bodyPr wrap="square" rtlCol="0">
            <a:spAutoFit/>
          </a:bodyPr>
          <a:lstStyle/>
          <a:p>
            <a:pPr algn="ctr"/>
            <a:r>
              <a:rPr lang="en-US" dirty="0"/>
              <a:t>Clipping Window</a:t>
            </a:r>
          </a:p>
        </p:txBody>
      </p:sp>
      <p:cxnSp>
        <p:nvCxnSpPr>
          <p:cNvPr id="18" name="Straight Connector 17"/>
          <p:cNvCxnSpPr/>
          <p:nvPr/>
        </p:nvCxnSpPr>
        <p:spPr>
          <a:xfrm flipV="1">
            <a:off x="5791200" y="3160594"/>
            <a:ext cx="914400" cy="276310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1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21"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par>
                                <p:cTn id="41" presetID="22" presetClass="entr" presetSubtype="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par>
                                <p:cTn id="53" presetID="22" presetClass="entr" presetSubtype="8"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animBg="1"/>
      <p:bldP spid="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Line Clipping</a:t>
            </a:r>
          </a:p>
        </p:txBody>
      </p:sp>
      <p:sp>
        <p:nvSpPr>
          <p:cNvPr id="3" name="Content Placeholder 2"/>
          <p:cNvSpPr>
            <a:spLocks noGrp="1"/>
          </p:cNvSpPr>
          <p:nvPr>
            <p:ph idx="4294967295"/>
          </p:nvPr>
        </p:nvSpPr>
        <p:spPr>
          <a:xfrm>
            <a:off x="0" y="990600"/>
            <a:ext cx="8763000" cy="5334000"/>
          </a:xfrm>
        </p:spPr>
        <p:txBody>
          <a:bodyPr/>
          <a:lstStyle/>
          <a:p>
            <a:pPr algn="just"/>
            <a:r>
              <a:rPr lang="en-US" dirty="0"/>
              <a:t>For line clipping several scientists tried different methods to solve this clipping procedure. </a:t>
            </a:r>
          </a:p>
          <a:p>
            <a:pPr algn="just"/>
            <a:r>
              <a:rPr lang="en-US" dirty="0"/>
              <a:t>Some of them we will discuss. Which are:</a:t>
            </a:r>
          </a:p>
          <a:p>
            <a:pPr marL="857250" lvl="1" indent="-457200" algn="just">
              <a:buFont typeface="+mj-lt"/>
              <a:buAutoNum type="arabicPeriod"/>
            </a:pPr>
            <a:r>
              <a:rPr lang="en-US" dirty="0"/>
              <a:t>Cohen-Sutherland Line Clipping</a:t>
            </a:r>
          </a:p>
          <a:p>
            <a:pPr marL="857250" lvl="1" indent="-457200" algn="just">
              <a:buFont typeface="+mj-lt"/>
              <a:buAutoNum type="arabicPeriod"/>
            </a:pPr>
            <a:r>
              <a:rPr lang="en-US" dirty="0"/>
              <a:t>Liang-</a:t>
            </a:r>
            <a:r>
              <a:rPr lang="en-US" dirty="0" err="1"/>
              <a:t>Barsky</a:t>
            </a:r>
            <a:r>
              <a:rPr lang="en-US" dirty="0"/>
              <a:t> Line Clipping</a:t>
            </a:r>
          </a:p>
          <a:p>
            <a:pPr marL="857250" lvl="1" indent="-457200" algn="just">
              <a:buFont typeface="+mj-lt"/>
              <a:buAutoNum type="arabicPeriod"/>
            </a:pPr>
            <a:r>
              <a:rPr lang="en-US" dirty="0" err="1"/>
              <a:t>Nicholl</a:t>
            </a:r>
            <a:r>
              <a:rPr lang="en-US" dirty="0"/>
              <a:t>-Lee-</a:t>
            </a:r>
            <a:r>
              <a:rPr lang="en-US" dirty="0" err="1"/>
              <a:t>Nicholl</a:t>
            </a:r>
            <a:r>
              <a:rPr lang="en-US" dirty="0"/>
              <a:t> Line Clipping</a:t>
            </a:r>
          </a:p>
        </p:txBody>
      </p:sp>
    </p:spTree>
    <p:extLst>
      <p:ext uri="{BB962C8B-B14F-4D97-AF65-F5344CB8AC3E}">
        <p14:creationId xmlns:p14="http://schemas.microsoft.com/office/powerpoint/2010/main" val="90204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b="1" dirty="0"/>
              <a:t>Region Code in Cohen-Sutherland Line Clipping</a:t>
            </a:r>
          </a:p>
        </p:txBody>
      </p:sp>
      <p:sp>
        <p:nvSpPr>
          <p:cNvPr id="3" name="Content Placeholder 2"/>
          <p:cNvSpPr>
            <a:spLocks noGrp="1"/>
          </p:cNvSpPr>
          <p:nvPr>
            <p:ph idx="4294967295"/>
          </p:nvPr>
        </p:nvSpPr>
        <p:spPr>
          <a:xfrm>
            <a:off x="0" y="990600"/>
            <a:ext cx="3695700" cy="5334000"/>
          </a:xfrm>
        </p:spPr>
        <p:txBody>
          <a:bodyPr>
            <a:normAutofit/>
          </a:bodyPr>
          <a:lstStyle/>
          <a:p>
            <a:pPr lvl="0" algn="just"/>
            <a:r>
              <a:rPr lang="en-US" dirty="0"/>
              <a:t>This is one of the oldest and most popular line-clipping procedures.</a:t>
            </a:r>
          </a:p>
          <a:p>
            <a:pPr algn="just"/>
            <a:r>
              <a:rPr lang="en-US" dirty="0"/>
              <a:t>In this we divide whole space into nine region and give 4 bit region code.</a:t>
            </a:r>
          </a:p>
          <a:p>
            <a:pPr lvl="0" algn="just"/>
            <a:r>
              <a:rPr lang="en-US" dirty="0"/>
              <a:t>Code is deriving by:</a:t>
            </a:r>
          </a:p>
          <a:p>
            <a:pPr lvl="1" algn="just"/>
            <a:r>
              <a:rPr lang="en-US" dirty="0"/>
              <a:t>Set bit 1: For left side of clipping window.</a:t>
            </a:r>
          </a:p>
          <a:p>
            <a:pPr lvl="1" algn="just"/>
            <a:r>
              <a:rPr lang="en-US" dirty="0"/>
              <a:t>Set bit 2: For right side of clipping window.</a:t>
            </a:r>
          </a:p>
          <a:p>
            <a:pPr lvl="1" algn="just"/>
            <a:r>
              <a:rPr lang="en-US" dirty="0"/>
              <a:t>Set bit 3: For below clipping window.</a:t>
            </a:r>
          </a:p>
          <a:p>
            <a:pPr lvl="1" algn="just"/>
            <a:r>
              <a:rPr lang="en-US" dirty="0"/>
              <a:t>Set bit 4: For above clipping window.</a:t>
            </a:r>
          </a:p>
        </p:txBody>
      </p:sp>
      <p:cxnSp>
        <p:nvCxnSpPr>
          <p:cNvPr id="5" name="Straight Connector 4"/>
          <p:cNvCxnSpPr/>
          <p:nvPr/>
        </p:nvCxnSpPr>
        <p:spPr>
          <a:xfrm>
            <a:off x="5334000" y="1371600"/>
            <a:ext cx="0" cy="41148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391400" y="1371600"/>
            <a:ext cx="0" cy="411480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91000" y="2514600"/>
            <a:ext cx="41148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43400" y="4495800"/>
            <a:ext cx="41148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334000" y="2514600"/>
            <a:ext cx="2057400" cy="369332"/>
          </a:xfrm>
          <a:prstGeom prst="rect">
            <a:avLst/>
          </a:prstGeom>
          <a:noFill/>
        </p:spPr>
        <p:txBody>
          <a:bodyPr wrap="square" rtlCol="0">
            <a:spAutoFit/>
          </a:bodyPr>
          <a:lstStyle/>
          <a:p>
            <a:pPr algn="ctr"/>
            <a:r>
              <a:rPr lang="en-US" dirty="0">
                <a:solidFill>
                  <a:srgbClr val="FF0000"/>
                </a:solidFill>
              </a:rPr>
              <a:t>Clipping Window</a:t>
            </a:r>
          </a:p>
        </p:txBody>
      </p:sp>
      <p:cxnSp>
        <p:nvCxnSpPr>
          <p:cNvPr id="60" name="Straight Connector 59"/>
          <p:cNvCxnSpPr/>
          <p:nvPr/>
        </p:nvCxnSpPr>
        <p:spPr>
          <a:xfrm>
            <a:off x="38100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810000" y="3364468"/>
            <a:ext cx="304800" cy="369332"/>
          </a:xfrm>
          <a:prstGeom prst="rect">
            <a:avLst/>
          </a:prstGeom>
          <a:noFill/>
        </p:spPr>
        <p:txBody>
          <a:bodyPr wrap="square" rtlCol="0">
            <a:spAutoFit/>
          </a:bodyPr>
          <a:lstStyle/>
          <a:p>
            <a:r>
              <a:rPr lang="en-US" dirty="0">
                <a:solidFill>
                  <a:srgbClr val="FF0000"/>
                </a:solidFill>
              </a:rPr>
              <a:t>0</a:t>
            </a:r>
          </a:p>
        </p:txBody>
      </p:sp>
      <p:cxnSp>
        <p:nvCxnSpPr>
          <p:cNvPr id="62" name="Straight Connector 61"/>
          <p:cNvCxnSpPr/>
          <p:nvPr/>
        </p:nvCxnSpPr>
        <p:spPr>
          <a:xfrm>
            <a:off x="4191000" y="37315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191000" y="3364468"/>
            <a:ext cx="304800" cy="369332"/>
          </a:xfrm>
          <a:prstGeom prst="rect">
            <a:avLst/>
          </a:prstGeom>
          <a:noFill/>
        </p:spPr>
        <p:txBody>
          <a:bodyPr wrap="square" rtlCol="0">
            <a:spAutoFit/>
          </a:bodyPr>
          <a:lstStyle/>
          <a:p>
            <a:r>
              <a:rPr lang="en-US" dirty="0">
                <a:solidFill>
                  <a:srgbClr val="FF0000"/>
                </a:solidFill>
              </a:rPr>
              <a:t>0</a:t>
            </a:r>
          </a:p>
        </p:txBody>
      </p:sp>
      <p:cxnSp>
        <p:nvCxnSpPr>
          <p:cNvPr id="64" name="Straight Connector 63"/>
          <p:cNvCxnSpPr/>
          <p:nvPr/>
        </p:nvCxnSpPr>
        <p:spPr>
          <a:xfrm>
            <a:off x="4572000" y="37315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72000" y="3364468"/>
            <a:ext cx="304800" cy="369332"/>
          </a:xfrm>
          <a:prstGeom prst="rect">
            <a:avLst/>
          </a:prstGeom>
          <a:noFill/>
        </p:spPr>
        <p:txBody>
          <a:bodyPr wrap="square" rtlCol="0">
            <a:spAutoFit/>
          </a:bodyPr>
          <a:lstStyle/>
          <a:p>
            <a:r>
              <a:rPr lang="en-US" dirty="0">
                <a:solidFill>
                  <a:srgbClr val="FF0000"/>
                </a:solidFill>
              </a:rPr>
              <a:t>0</a:t>
            </a:r>
          </a:p>
        </p:txBody>
      </p:sp>
      <p:cxnSp>
        <p:nvCxnSpPr>
          <p:cNvPr id="66" name="Straight Connector 65"/>
          <p:cNvCxnSpPr/>
          <p:nvPr/>
        </p:nvCxnSpPr>
        <p:spPr>
          <a:xfrm>
            <a:off x="4953000" y="37315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953000" y="3364468"/>
            <a:ext cx="304800" cy="369332"/>
          </a:xfrm>
          <a:prstGeom prst="rect">
            <a:avLst/>
          </a:prstGeom>
          <a:noFill/>
        </p:spPr>
        <p:txBody>
          <a:bodyPr wrap="square" rtlCol="0">
            <a:spAutoFit/>
          </a:bodyPr>
          <a:lstStyle/>
          <a:p>
            <a:r>
              <a:rPr lang="en-US" dirty="0">
                <a:solidFill>
                  <a:srgbClr val="FF0000"/>
                </a:solidFill>
              </a:rPr>
              <a:t>1</a:t>
            </a:r>
          </a:p>
        </p:txBody>
      </p:sp>
      <p:cxnSp>
        <p:nvCxnSpPr>
          <p:cNvPr id="68" name="Straight Connector 67"/>
          <p:cNvCxnSpPr/>
          <p:nvPr/>
        </p:nvCxnSpPr>
        <p:spPr>
          <a:xfrm>
            <a:off x="5638800" y="372213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638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70" name="Straight Connector 69"/>
          <p:cNvCxnSpPr/>
          <p:nvPr/>
        </p:nvCxnSpPr>
        <p:spPr>
          <a:xfrm>
            <a:off x="6019800" y="37198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019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72" name="Straight Connector 71"/>
          <p:cNvCxnSpPr/>
          <p:nvPr/>
        </p:nvCxnSpPr>
        <p:spPr>
          <a:xfrm>
            <a:off x="6400800" y="37198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400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74" name="Straight Connector 73"/>
          <p:cNvCxnSpPr/>
          <p:nvPr/>
        </p:nvCxnSpPr>
        <p:spPr>
          <a:xfrm>
            <a:off x="6781800" y="37198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6781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76" name="Straight Connector 75"/>
          <p:cNvCxnSpPr/>
          <p:nvPr/>
        </p:nvCxnSpPr>
        <p:spPr>
          <a:xfrm>
            <a:off x="7543800" y="372213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543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78" name="Straight Connector 77"/>
          <p:cNvCxnSpPr/>
          <p:nvPr/>
        </p:nvCxnSpPr>
        <p:spPr>
          <a:xfrm>
            <a:off x="7924800" y="37198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924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80" name="Straight Connector 79"/>
          <p:cNvCxnSpPr/>
          <p:nvPr/>
        </p:nvCxnSpPr>
        <p:spPr>
          <a:xfrm>
            <a:off x="8305800" y="37198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8305800" y="3352800"/>
            <a:ext cx="304800" cy="369332"/>
          </a:xfrm>
          <a:prstGeom prst="rect">
            <a:avLst/>
          </a:prstGeom>
          <a:noFill/>
        </p:spPr>
        <p:txBody>
          <a:bodyPr wrap="square" rtlCol="0">
            <a:spAutoFit/>
          </a:bodyPr>
          <a:lstStyle/>
          <a:p>
            <a:r>
              <a:rPr lang="en-US" dirty="0">
                <a:solidFill>
                  <a:srgbClr val="FF0000"/>
                </a:solidFill>
              </a:rPr>
              <a:t>1</a:t>
            </a:r>
          </a:p>
        </p:txBody>
      </p:sp>
      <p:cxnSp>
        <p:nvCxnSpPr>
          <p:cNvPr id="82" name="Straight Connector 81"/>
          <p:cNvCxnSpPr/>
          <p:nvPr/>
        </p:nvCxnSpPr>
        <p:spPr>
          <a:xfrm>
            <a:off x="8686800" y="37198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8686800" y="3352800"/>
            <a:ext cx="304800" cy="369332"/>
          </a:xfrm>
          <a:prstGeom prst="rect">
            <a:avLst/>
          </a:prstGeom>
          <a:noFill/>
        </p:spPr>
        <p:txBody>
          <a:bodyPr wrap="square" rtlCol="0">
            <a:spAutoFit/>
          </a:bodyPr>
          <a:lstStyle/>
          <a:p>
            <a:r>
              <a:rPr lang="en-US" dirty="0">
                <a:solidFill>
                  <a:srgbClr val="FF0000"/>
                </a:solidFill>
              </a:rPr>
              <a:t>0</a:t>
            </a:r>
          </a:p>
        </p:txBody>
      </p:sp>
      <p:cxnSp>
        <p:nvCxnSpPr>
          <p:cNvPr id="85" name="Straight Connector 84"/>
          <p:cNvCxnSpPr/>
          <p:nvPr/>
        </p:nvCxnSpPr>
        <p:spPr>
          <a:xfrm>
            <a:off x="3810000" y="51816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810000" y="4812268"/>
            <a:ext cx="304800" cy="369332"/>
          </a:xfrm>
          <a:prstGeom prst="rect">
            <a:avLst/>
          </a:prstGeom>
          <a:noFill/>
        </p:spPr>
        <p:txBody>
          <a:bodyPr wrap="square" rtlCol="0">
            <a:spAutoFit/>
          </a:bodyPr>
          <a:lstStyle/>
          <a:p>
            <a:r>
              <a:rPr lang="en-US" dirty="0">
                <a:solidFill>
                  <a:srgbClr val="FF0000"/>
                </a:solidFill>
              </a:rPr>
              <a:t>0</a:t>
            </a:r>
          </a:p>
        </p:txBody>
      </p:sp>
      <p:cxnSp>
        <p:nvCxnSpPr>
          <p:cNvPr id="87" name="Straight Connector 86"/>
          <p:cNvCxnSpPr/>
          <p:nvPr/>
        </p:nvCxnSpPr>
        <p:spPr>
          <a:xfrm>
            <a:off x="4191000" y="51793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191000" y="4812268"/>
            <a:ext cx="304800" cy="369332"/>
          </a:xfrm>
          <a:prstGeom prst="rect">
            <a:avLst/>
          </a:prstGeom>
          <a:noFill/>
        </p:spPr>
        <p:txBody>
          <a:bodyPr wrap="square" rtlCol="0">
            <a:spAutoFit/>
          </a:bodyPr>
          <a:lstStyle/>
          <a:p>
            <a:r>
              <a:rPr lang="en-US" dirty="0">
                <a:solidFill>
                  <a:srgbClr val="FF0000"/>
                </a:solidFill>
              </a:rPr>
              <a:t>1</a:t>
            </a:r>
          </a:p>
        </p:txBody>
      </p:sp>
      <p:cxnSp>
        <p:nvCxnSpPr>
          <p:cNvPr id="89" name="Straight Connector 88"/>
          <p:cNvCxnSpPr/>
          <p:nvPr/>
        </p:nvCxnSpPr>
        <p:spPr>
          <a:xfrm>
            <a:off x="4572000" y="51793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572000" y="4812268"/>
            <a:ext cx="304800" cy="369332"/>
          </a:xfrm>
          <a:prstGeom prst="rect">
            <a:avLst/>
          </a:prstGeom>
          <a:noFill/>
        </p:spPr>
        <p:txBody>
          <a:bodyPr wrap="square" rtlCol="0">
            <a:spAutoFit/>
          </a:bodyPr>
          <a:lstStyle/>
          <a:p>
            <a:r>
              <a:rPr lang="en-US" dirty="0">
                <a:solidFill>
                  <a:srgbClr val="FF0000"/>
                </a:solidFill>
              </a:rPr>
              <a:t>0</a:t>
            </a:r>
          </a:p>
        </p:txBody>
      </p:sp>
      <p:cxnSp>
        <p:nvCxnSpPr>
          <p:cNvPr id="91" name="Straight Connector 90"/>
          <p:cNvCxnSpPr/>
          <p:nvPr/>
        </p:nvCxnSpPr>
        <p:spPr>
          <a:xfrm>
            <a:off x="4953000" y="51793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4953000" y="4812268"/>
            <a:ext cx="304800" cy="369332"/>
          </a:xfrm>
          <a:prstGeom prst="rect">
            <a:avLst/>
          </a:prstGeom>
          <a:noFill/>
        </p:spPr>
        <p:txBody>
          <a:bodyPr wrap="square" rtlCol="0">
            <a:spAutoFit/>
          </a:bodyPr>
          <a:lstStyle/>
          <a:p>
            <a:r>
              <a:rPr lang="en-US" dirty="0">
                <a:solidFill>
                  <a:srgbClr val="FF0000"/>
                </a:solidFill>
              </a:rPr>
              <a:t>1</a:t>
            </a:r>
          </a:p>
        </p:txBody>
      </p:sp>
      <p:cxnSp>
        <p:nvCxnSpPr>
          <p:cNvPr id="93" name="Straight Connector 92"/>
          <p:cNvCxnSpPr/>
          <p:nvPr/>
        </p:nvCxnSpPr>
        <p:spPr>
          <a:xfrm>
            <a:off x="5638800" y="516993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38800" y="4800600"/>
            <a:ext cx="304800" cy="369332"/>
          </a:xfrm>
          <a:prstGeom prst="rect">
            <a:avLst/>
          </a:prstGeom>
          <a:noFill/>
        </p:spPr>
        <p:txBody>
          <a:bodyPr wrap="square" rtlCol="0">
            <a:spAutoFit/>
          </a:bodyPr>
          <a:lstStyle/>
          <a:p>
            <a:r>
              <a:rPr lang="en-US" dirty="0">
                <a:solidFill>
                  <a:srgbClr val="FF0000"/>
                </a:solidFill>
              </a:rPr>
              <a:t>0</a:t>
            </a:r>
          </a:p>
        </p:txBody>
      </p:sp>
      <p:cxnSp>
        <p:nvCxnSpPr>
          <p:cNvPr id="95" name="Straight Connector 94"/>
          <p:cNvCxnSpPr/>
          <p:nvPr/>
        </p:nvCxnSpPr>
        <p:spPr>
          <a:xfrm>
            <a:off x="6019800" y="5167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019800" y="4800600"/>
            <a:ext cx="304800" cy="369332"/>
          </a:xfrm>
          <a:prstGeom prst="rect">
            <a:avLst/>
          </a:prstGeom>
          <a:noFill/>
        </p:spPr>
        <p:txBody>
          <a:bodyPr wrap="square" rtlCol="0">
            <a:spAutoFit/>
          </a:bodyPr>
          <a:lstStyle/>
          <a:p>
            <a:r>
              <a:rPr lang="en-US" dirty="0">
                <a:solidFill>
                  <a:srgbClr val="FF0000"/>
                </a:solidFill>
              </a:rPr>
              <a:t>1</a:t>
            </a:r>
          </a:p>
        </p:txBody>
      </p:sp>
      <p:cxnSp>
        <p:nvCxnSpPr>
          <p:cNvPr id="97" name="Straight Connector 96"/>
          <p:cNvCxnSpPr/>
          <p:nvPr/>
        </p:nvCxnSpPr>
        <p:spPr>
          <a:xfrm>
            <a:off x="6400800" y="5167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400800" y="4800600"/>
            <a:ext cx="304800" cy="369332"/>
          </a:xfrm>
          <a:prstGeom prst="rect">
            <a:avLst/>
          </a:prstGeom>
          <a:noFill/>
        </p:spPr>
        <p:txBody>
          <a:bodyPr wrap="square" rtlCol="0">
            <a:spAutoFit/>
          </a:bodyPr>
          <a:lstStyle/>
          <a:p>
            <a:r>
              <a:rPr lang="en-US" dirty="0">
                <a:solidFill>
                  <a:srgbClr val="FF0000"/>
                </a:solidFill>
              </a:rPr>
              <a:t>0</a:t>
            </a:r>
          </a:p>
        </p:txBody>
      </p:sp>
      <p:cxnSp>
        <p:nvCxnSpPr>
          <p:cNvPr id="99" name="Straight Connector 98"/>
          <p:cNvCxnSpPr/>
          <p:nvPr/>
        </p:nvCxnSpPr>
        <p:spPr>
          <a:xfrm>
            <a:off x="6781800" y="5167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781800" y="4800600"/>
            <a:ext cx="304800" cy="369332"/>
          </a:xfrm>
          <a:prstGeom prst="rect">
            <a:avLst/>
          </a:prstGeom>
          <a:noFill/>
        </p:spPr>
        <p:txBody>
          <a:bodyPr wrap="square" rtlCol="0">
            <a:spAutoFit/>
          </a:bodyPr>
          <a:lstStyle/>
          <a:p>
            <a:r>
              <a:rPr lang="en-US" dirty="0">
                <a:solidFill>
                  <a:srgbClr val="FF0000"/>
                </a:solidFill>
              </a:rPr>
              <a:t>0</a:t>
            </a:r>
          </a:p>
        </p:txBody>
      </p:sp>
      <p:cxnSp>
        <p:nvCxnSpPr>
          <p:cNvPr id="101" name="Straight Connector 100"/>
          <p:cNvCxnSpPr/>
          <p:nvPr/>
        </p:nvCxnSpPr>
        <p:spPr>
          <a:xfrm>
            <a:off x="7543800" y="516993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7543800" y="4800600"/>
            <a:ext cx="304800" cy="369332"/>
          </a:xfrm>
          <a:prstGeom prst="rect">
            <a:avLst/>
          </a:prstGeom>
          <a:noFill/>
        </p:spPr>
        <p:txBody>
          <a:bodyPr wrap="square" rtlCol="0">
            <a:spAutoFit/>
          </a:bodyPr>
          <a:lstStyle/>
          <a:p>
            <a:r>
              <a:rPr lang="en-US" dirty="0">
                <a:solidFill>
                  <a:srgbClr val="FF0000"/>
                </a:solidFill>
              </a:rPr>
              <a:t>0</a:t>
            </a:r>
          </a:p>
        </p:txBody>
      </p:sp>
      <p:cxnSp>
        <p:nvCxnSpPr>
          <p:cNvPr id="103" name="Straight Connector 102"/>
          <p:cNvCxnSpPr/>
          <p:nvPr/>
        </p:nvCxnSpPr>
        <p:spPr>
          <a:xfrm>
            <a:off x="7924800" y="5167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7924800" y="4800600"/>
            <a:ext cx="304800" cy="369332"/>
          </a:xfrm>
          <a:prstGeom prst="rect">
            <a:avLst/>
          </a:prstGeom>
          <a:noFill/>
        </p:spPr>
        <p:txBody>
          <a:bodyPr wrap="square" rtlCol="0">
            <a:spAutoFit/>
          </a:bodyPr>
          <a:lstStyle/>
          <a:p>
            <a:r>
              <a:rPr lang="en-US" dirty="0">
                <a:solidFill>
                  <a:srgbClr val="FF0000"/>
                </a:solidFill>
              </a:rPr>
              <a:t>1</a:t>
            </a:r>
          </a:p>
        </p:txBody>
      </p:sp>
      <p:cxnSp>
        <p:nvCxnSpPr>
          <p:cNvPr id="105" name="Straight Connector 104"/>
          <p:cNvCxnSpPr/>
          <p:nvPr/>
        </p:nvCxnSpPr>
        <p:spPr>
          <a:xfrm>
            <a:off x="8305800" y="5167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8305800" y="4800600"/>
            <a:ext cx="304800" cy="369332"/>
          </a:xfrm>
          <a:prstGeom prst="rect">
            <a:avLst/>
          </a:prstGeom>
          <a:noFill/>
        </p:spPr>
        <p:txBody>
          <a:bodyPr wrap="square" rtlCol="0">
            <a:spAutoFit/>
          </a:bodyPr>
          <a:lstStyle/>
          <a:p>
            <a:r>
              <a:rPr lang="en-US" dirty="0">
                <a:solidFill>
                  <a:srgbClr val="FF0000"/>
                </a:solidFill>
              </a:rPr>
              <a:t>1</a:t>
            </a:r>
          </a:p>
        </p:txBody>
      </p:sp>
      <p:cxnSp>
        <p:nvCxnSpPr>
          <p:cNvPr id="107" name="Straight Connector 106"/>
          <p:cNvCxnSpPr/>
          <p:nvPr/>
        </p:nvCxnSpPr>
        <p:spPr>
          <a:xfrm>
            <a:off x="8686800" y="5167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8686800" y="4800600"/>
            <a:ext cx="304800" cy="369332"/>
          </a:xfrm>
          <a:prstGeom prst="rect">
            <a:avLst/>
          </a:prstGeom>
          <a:noFill/>
        </p:spPr>
        <p:txBody>
          <a:bodyPr wrap="square" rtlCol="0">
            <a:spAutoFit/>
          </a:bodyPr>
          <a:lstStyle/>
          <a:p>
            <a:r>
              <a:rPr lang="en-US" dirty="0">
                <a:solidFill>
                  <a:srgbClr val="FF0000"/>
                </a:solidFill>
              </a:rPr>
              <a:t>0</a:t>
            </a:r>
          </a:p>
        </p:txBody>
      </p:sp>
      <p:cxnSp>
        <p:nvCxnSpPr>
          <p:cNvPr id="134" name="Straight Connector 133"/>
          <p:cNvCxnSpPr/>
          <p:nvPr/>
        </p:nvCxnSpPr>
        <p:spPr>
          <a:xfrm>
            <a:off x="3810000" y="21336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3810000" y="1764268"/>
            <a:ext cx="304800" cy="369332"/>
          </a:xfrm>
          <a:prstGeom prst="rect">
            <a:avLst/>
          </a:prstGeom>
          <a:noFill/>
        </p:spPr>
        <p:txBody>
          <a:bodyPr wrap="square" rtlCol="0">
            <a:spAutoFit/>
          </a:bodyPr>
          <a:lstStyle/>
          <a:p>
            <a:r>
              <a:rPr lang="en-US" dirty="0">
                <a:solidFill>
                  <a:srgbClr val="FF0000"/>
                </a:solidFill>
              </a:rPr>
              <a:t>1</a:t>
            </a:r>
          </a:p>
        </p:txBody>
      </p:sp>
      <p:cxnSp>
        <p:nvCxnSpPr>
          <p:cNvPr id="136" name="Straight Connector 135"/>
          <p:cNvCxnSpPr/>
          <p:nvPr/>
        </p:nvCxnSpPr>
        <p:spPr>
          <a:xfrm>
            <a:off x="4191000" y="21313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191000" y="1764268"/>
            <a:ext cx="304800" cy="369332"/>
          </a:xfrm>
          <a:prstGeom prst="rect">
            <a:avLst/>
          </a:prstGeom>
          <a:noFill/>
        </p:spPr>
        <p:txBody>
          <a:bodyPr wrap="square" rtlCol="0">
            <a:spAutoFit/>
          </a:bodyPr>
          <a:lstStyle/>
          <a:p>
            <a:r>
              <a:rPr lang="en-US" dirty="0">
                <a:solidFill>
                  <a:srgbClr val="FF0000"/>
                </a:solidFill>
              </a:rPr>
              <a:t>0</a:t>
            </a:r>
          </a:p>
        </p:txBody>
      </p:sp>
      <p:cxnSp>
        <p:nvCxnSpPr>
          <p:cNvPr id="138" name="Straight Connector 137"/>
          <p:cNvCxnSpPr/>
          <p:nvPr/>
        </p:nvCxnSpPr>
        <p:spPr>
          <a:xfrm>
            <a:off x="4572000" y="21313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4572000" y="1764268"/>
            <a:ext cx="304800" cy="369332"/>
          </a:xfrm>
          <a:prstGeom prst="rect">
            <a:avLst/>
          </a:prstGeom>
          <a:noFill/>
        </p:spPr>
        <p:txBody>
          <a:bodyPr wrap="square" rtlCol="0">
            <a:spAutoFit/>
          </a:bodyPr>
          <a:lstStyle/>
          <a:p>
            <a:r>
              <a:rPr lang="en-US" dirty="0">
                <a:solidFill>
                  <a:srgbClr val="FF0000"/>
                </a:solidFill>
              </a:rPr>
              <a:t>0</a:t>
            </a:r>
          </a:p>
        </p:txBody>
      </p:sp>
      <p:cxnSp>
        <p:nvCxnSpPr>
          <p:cNvPr id="140" name="Straight Connector 139"/>
          <p:cNvCxnSpPr/>
          <p:nvPr/>
        </p:nvCxnSpPr>
        <p:spPr>
          <a:xfrm>
            <a:off x="4953000" y="2131325"/>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4953000" y="1764268"/>
            <a:ext cx="304800" cy="369332"/>
          </a:xfrm>
          <a:prstGeom prst="rect">
            <a:avLst/>
          </a:prstGeom>
          <a:noFill/>
        </p:spPr>
        <p:txBody>
          <a:bodyPr wrap="square" rtlCol="0">
            <a:spAutoFit/>
          </a:bodyPr>
          <a:lstStyle/>
          <a:p>
            <a:r>
              <a:rPr lang="en-US" dirty="0">
                <a:solidFill>
                  <a:srgbClr val="FF0000"/>
                </a:solidFill>
              </a:rPr>
              <a:t>1</a:t>
            </a:r>
          </a:p>
        </p:txBody>
      </p:sp>
      <p:cxnSp>
        <p:nvCxnSpPr>
          <p:cNvPr id="142" name="Straight Connector 141"/>
          <p:cNvCxnSpPr/>
          <p:nvPr/>
        </p:nvCxnSpPr>
        <p:spPr>
          <a:xfrm>
            <a:off x="5638800" y="212193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5638800" y="1752600"/>
            <a:ext cx="304800" cy="369332"/>
          </a:xfrm>
          <a:prstGeom prst="rect">
            <a:avLst/>
          </a:prstGeom>
          <a:noFill/>
        </p:spPr>
        <p:txBody>
          <a:bodyPr wrap="square" rtlCol="0">
            <a:spAutoFit/>
          </a:bodyPr>
          <a:lstStyle/>
          <a:p>
            <a:r>
              <a:rPr lang="en-US" dirty="0">
                <a:solidFill>
                  <a:srgbClr val="FF0000"/>
                </a:solidFill>
              </a:rPr>
              <a:t>1</a:t>
            </a:r>
          </a:p>
        </p:txBody>
      </p:sp>
      <p:cxnSp>
        <p:nvCxnSpPr>
          <p:cNvPr id="144" name="Straight Connector 143"/>
          <p:cNvCxnSpPr/>
          <p:nvPr/>
        </p:nvCxnSpPr>
        <p:spPr>
          <a:xfrm>
            <a:off x="6019800" y="2119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019800" y="1752600"/>
            <a:ext cx="304800" cy="369332"/>
          </a:xfrm>
          <a:prstGeom prst="rect">
            <a:avLst/>
          </a:prstGeom>
          <a:noFill/>
        </p:spPr>
        <p:txBody>
          <a:bodyPr wrap="square" rtlCol="0">
            <a:spAutoFit/>
          </a:bodyPr>
          <a:lstStyle/>
          <a:p>
            <a:r>
              <a:rPr lang="en-US" dirty="0">
                <a:solidFill>
                  <a:srgbClr val="FF0000"/>
                </a:solidFill>
              </a:rPr>
              <a:t>0</a:t>
            </a:r>
          </a:p>
        </p:txBody>
      </p:sp>
      <p:cxnSp>
        <p:nvCxnSpPr>
          <p:cNvPr id="146" name="Straight Connector 145"/>
          <p:cNvCxnSpPr/>
          <p:nvPr/>
        </p:nvCxnSpPr>
        <p:spPr>
          <a:xfrm>
            <a:off x="6400800" y="2119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400800" y="1752600"/>
            <a:ext cx="304800" cy="369332"/>
          </a:xfrm>
          <a:prstGeom prst="rect">
            <a:avLst/>
          </a:prstGeom>
          <a:noFill/>
        </p:spPr>
        <p:txBody>
          <a:bodyPr wrap="square" rtlCol="0">
            <a:spAutoFit/>
          </a:bodyPr>
          <a:lstStyle/>
          <a:p>
            <a:r>
              <a:rPr lang="en-US" dirty="0">
                <a:solidFill>
                  <a:srgbClr val="FF0000"/>
                </a:solidFill>
              </a:rPr>
              <a:t>0</a:t>
            </a:r>
          </a:p>
        </p:txBody>
      </p:sp>
      <p:cxnSp>
        <p:nvCxnSpPr>
          <p:cNvPr id="148" name="Straight Connector 147"/>
          <p:cNvCxnSpPr/>
          <p:nvPr/>
        </p:nvCxnSpPr>
        <p:spPr>
          <a:xfrm>
            <a:off x="6781800" y="2119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6781800" y="1752600"/>
            <a:ext cx="304800" cy="369332"/>
          </a:xfrm>
          <a:prstGeom prst="rect">
            <a:avLst/>
          </a:prstGeom>
          <a:noFill/>
        </p:spPr>
        <p:txBody>
          <a:bodyPr wrap="square" rtlCol="0">
            <a:spAutoFit/>
          </a:bodyPr>
          <a:lstStyle/>
          <a:p>
            <a:r>
              <a:rPr lang="en-US" dirty="0">
                <a:solidFill>
                  <a:srgbClr val="FF0000"/>
                </a:solidFill>
              </a:rPr>
              <a:t>0</a:t>
            </a:r>
          </a:p>
        </p:txBody>
      </p:sp>
      <p:cxnSp>
        <p:nvCxnSpPr>
          <p:cNvPr id="150" name="Straight Connector 149"/>
          <p:cNvCxnSpPr/>
          <p:nvPr/>
        </p:nvCxnSpPr>
        <p:spPr>
          <a:xfrm>
            <a:off x="7543800" y="2121932"/>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7543800" y="1752600"/>
            <a:ext cx="304800" cy="369332"/>
          </a:xfrm>
          <a:prstGeom prst="rect">
            <a:avLst/>
          </a:prstGeom>
          <a:noFill/>
        </p:spPr>
        <p:txBody>
          <a:bodyPr wrap="square" rtlCol="0">
            <a:spAutoFit/>
          </a:bodyPr>
          <a:lstStyle/>
          <a:p>
            <a:r>
              <a:rPr lang="en-US" dirty="0">
                <a:solidFill>
                  <a:srgbClr val="FF0000"/>
                </a:solidFill>
              </a:rPr>
              <a:t>1</a:t>
            </a:r>
          </a:p>
        </p:txBody>
      </p:sp>
      <p:cxnSp>
        <p:nvCxnSpPr>
          <p:cNvPr id="152" name="Straight Connector 151"/>
          <p:cNvCxnSpPr/>
          <p:nvPr/>
        </p:nvCxnSpPr>
        <p:spPr>
          <a:xfrm>
            <a:off x="7924800" y="2119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7924800" y="1752600"/>
            <a:ext cx="304800" cy="369332"/>
          </a:xfrm>
          <a:prstGeom prst="rect">
            <a:avLst/>
          </a:prstGeom>
          <a:noFill/>
        </p:spPr>
        <p:txBody>
          <a:bodyPr wrap="square" rtlCol="0">
            <a:spAutoFit/>
          </a:bodyPr>
          <a:lstStyle/>
          <a:p>
            <a:r>
              <a:rPr lang="en-US" dirty="0">
                <a:solidFill>
                  <a:srgbClr val="FF0000"/>
                </a:solidFill>
              </a:rPr>
              <a:t>0</a:t>
            </a:r>
          </a:p>
        </p:txBody>
      </p:sp>
      <p:cxnSp>
        <p:nvCxnSpPr>
          <p:cNvPr id="154" name="Straight Connector 153"/>
          <p:cNvCxnSpPr/>
          <p:nvPr/>
        </p:nvCxnSpPr>
        <p:spPr>
          <a:xfrm>
            <a:off x="8305800" y="2119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8305800" y="1752600"/>
            <a:ext cx="304800" cy="369332"/>
          </a:xfrm>
          <a:prstGeom prst="rect">
            <a:avLst/>
          </a:prstGeom>
          <a:noFill/>
        </p:spPr>
        <p:txBody>
          <a:bodyPr wrap="square" rtlCol="0">
            <a:spAutoFit/>
          </a:bodyPr>
          <a:lstStyle/>
          <a:p>
            <a:r>
              <a:rPr lang="en-US" dirty="0">
                <a:solidFill>
                  <a:srgbClr val="FF0000"/>
                </a:solidFill>
              </a:rPr>
              <a:t>1</a:t>
            </a:r>
          </a:p>
        </p:txBody>
      </p:sp>
      <p:cxnSp>
        <p:nvCxnSpPr>
          <p:cNvPr id="156" name="Straight Connector 155"/>
          <p:cNvCxnSpPr/>
          <p:nvPr/>
        </p:nvCxnSpPr>
        <p:spPr>
          <a:xfrm>
            <a:off x="8686800" y="2119657"/>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8686800" y="1752600"/>
            <a:ext cx="304800" cy="369332"/>
          </a:xfrm>
          <a:prstGeom prst="rect">
            <a:avLst/>
          </a:prstGeom>
          <a:noFill/>
        </p:spPr>
        <p:txBody>
          <a:bodyPr wrap="square" rtlCol="0">
            <a:spAutoFit/>
          </a:bodyPr>
          <a:lstStyle/>
          <a:p>
            <a:r>
              <a:rPr lang="en-US" dirty="0">
                <a:solidFill>
                  <a:srgbClr val="FF0000"/>
                </a:solidFill>
              </a:rPr>
              <a:t>0</a:t>
            </a:r>
          </a:p>
        </p:txBody>
      </p:sp>
      <p:sp>
        <p:nvSpPr>
          <p:cNvPr id="4" name="TextBox 3"/>
          <p:cNvSpPr txBox="1"/>
          <p:nvPr/>
        </p:nvSpPr>
        <p:spPr>
          <a:xfrm>
            <a:off x="4114800" y="5915163"/>
            <a:ext cx="4800600" cy="430887"/>
          </a:xfrm>
          <a:prstGeom prst="rect">
            <a:avLst/>
          </a:prstGeom>
          <a:noFill/>
        </p:spPr>
        <p:txBody>
          <a:bodyPr wrap="square" rtlCol="0">
            <a:spAutoFit/>
          </a:bodyPr>
          <a:lstStyle/>
          <a:p>
            <a:r>
              <a:rPr lang="en-US" sz="2200" dirty="0">
                <a:solidFill>
                  <a:srgbClr val="002060"/>
                </a:solidFill>
                <a:latin typeface="+mj-lt"/>
                <a:ea typeface="Times New Roman" panose="02020603050405020304" pitchFamily="18" charset="0"/>
                <a:cs typeface="Times New Roman" panose="02020603050405020304" pitchFamily="18" charset="0"/>
              </a:rPr>
              <a:t>Put all other zero (Reset remaining bit)</a:t>
            </a:r>
          </a:p>
        </p:txBody>
      </p:sp>
    </p:spTree>
    <p:extLst>
      <p:ext uri="{BB962C8B-B14F-4D97-AF65-F5344CB8AC3E}">
        <p14:creationId xmlns:p14="http://schemas.microsoft.com/office/powerpoint/2010/main" val="11061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wipe(left)">
                                      <p:cBhvr>
                                        <p:cTn id="32" dur="500"/>
                                        <p:tgtEl>
                                          <p:spTgt spid="134"/>
                                        </p:tgtEl>
                                      </p:cBhvr>
                                    </p:animEffect>
                                  </p:childTnLst>
                                </p:cTn>
                              </p:par>
                              <p:par>
                                <p:cTn id="33" presetID="22" presetClass="entr" presetSubtype="8" fill="hold" nodeType="withEffect">
                                  <p:stCondLst>
                                    <p:cond delay="0"/>
                                  </p:stCondLst>
                                  <p:childTnLst>
                                    <p:set>
                                      <p:cBhvr>
                                        <p:cTn id="34" dur="1" fill="hold">
                                          <p:stCondLst>
                                            <p:cond delay="0"/>
                                          </p:stCondLst>
                                        </p:cTn>
                                        <p:tgtEl>
                                          <p:spTgt spid="136"/>
                                        </p:tgtEl>
                                        <p:attrNameLst>
                                          <p:attrName>style.visibility</p:attrName>
                                        </p:attrNameLst>
                                      </p:cBhvr>
                                      <p:to>
                                        <p:strVal val="visible"/>
                                      </p:to>
                                    </p:set>
                                    <p:animEffect transition="in" filter="wipe(left)">
                                      <p:cBhvr>
                                        <p:cTn id="35" dur="500"/>
                                        <p:tgtEl>
                                          <p:spTgt spid="136"/>
                                        </p:tgtEl>
                                      </p:cBhvr>
                                    </p:animEffect>
                                  </p:childTnLst>
                                </p:cTn>
                              </p:par>
                              <p:par>
                                <p:cTn id="36" presetID="22" presetClass="entr" presetSubtype="8" fill="hold" nodeType="withEffect">
                                  <p:stCondLst>
                                    <p:cond delay="0"/>
                                  </p:stCondLst>
                                  <p:childTnLst>
                                    <p:set>
                                      <p:cBhvr>
                                        <p:cTn id="37" dur="1" fill="hold">
                                          <p:stCondLst>
                                            <p:cond delay="0"/>
                                          </p:stCondLst>
                                        </p:cTn>
                                        <p:tgtEl>
                                          <p:spTgt spid="138"/>
                                        </p:tgtEl>
                                        <p:attrNameLst>
                                          <p:attrName>style.visibility</p:attrName>
                                        </p:attrNameLst>
                                      </p:cBhvr>
                                      <p:to>
                                        <p:strVal val="visible"/>
                                      </p:to>
                                    </p:set>
                                    <p:animEffect transition="in" filter="wipe(left)">
                                      <p:cBhvr>
                                        <p:cTn id="38" dur="500"/>
                                        <p:tgtEl>
                                          <p:spTgt spid="138"/>
                                        </p:tgtEl>
                                      </p:cBhvr>
                                    </p:animEffect>
                                  </p:childTnLst>
                                </p:cTn>
                              </p:par>
                              <p:par>
                                <p:cTn id="39" presetID="22" presetClass="entr" presetSubtype="8" fill="hold" nodeType="withEffect">
                                  <p:stCondLst>
                                    <p:cond delay="0"/>
                                  </p:stCondLst>
                                  <p:childTnLst>
                                    <p:set>
                                      <p:cBhvr>
                                        <p:cTn id="40" dur="1" fill="hold">
                                          <p:stCondLst>
                                            <p:cond delay="0"/>
                                          </p:stCondLst>
                                        </p:cTn>
                                        <p:tgtEl>
                                          <p:spTgt spid="140"/>
                                        </p:tgtEl>
                                        <p:attrNameLst>
                                          <p:attrName>style.visibility</p:attrName>
                                        </p:attrNameLst>
                                      </p:cBhvr>
                                      <p:to>
                                        <p:strVal val="visible"/>
                                      </p:to>
                                    </p:set>
                                    <p:animEffect transition="in" filter="wipe(left)">
                                      <p:cBhvr>
                                        <p:cTn id="41" dur="500"/>
                                        <p:tgtEl>
                                          <p:spTgt spid="140"/>
                                        </p:tgtEl>
                                      </p:cBhvr>
                                    </p:animEffect>
                                  </p:childTnLst>
                                </p:cTn>
                              </p:par>
                              <p:par>
                                <p:cTn id="42" presetID="22" presetClass="entr" presetSubtype="8" fill="hold" nodeType="withEffect">
                                  <p:stCondLst>
                                    <p:cond delay="0"/>
                                  </p:stCondLst>
                                  <p:childTnLst>
                                    <p:set>
                                      <p:cBhvr>
                                        <p:cTn id="43" dur="1" fill="hold">
                                          <p:stCondLst>
                                            <p:cond delay="0"/>
                                          </p:stCondLst>
                                        </p:cTn>
                                        <p:tgtEl>
                                          <p:spTgt spid="142"/>
                                        </p:tgtEl>
                                        <p:attrNameLst>
                                          <p:attrName>style.visibility</p:attrName>
                                        </p:attrNameLst>
                                      </p:cBhvr>
                                      <p:to>
                                        <p:strVal val="visible"/>
                                      </p:to>
                                    </p:set>
                                    <p:animEffect transition="in" filter="wipe(left)">
                                      <p:cBhvr>
                                        <p:cTn id="44" dur="500"/>
                                        <p:tgtEl>
                                          <p:spTgt spid="142"/>
                                        </p:tgtEl>
                                      </p:cBhvr>
                                    </p:animEffect>
                                  </p:childTnLst>
                                </p:cTn>
                              </p:par>
                              <p:par>
                                <p:cTn id="45" presetID="22" presetClass="entr" presetSubtype="8" fill="hold" nodeType="withEffect">
                                  <p:stCondLst>
                                    <p:cond delay="0"/>
                                  </p:stCondLst>
                                  <p:childTnLst>
                                    <p:set>
                                      <p:cBhvr>
                                        <p:cTn id="46" dur="1" fill="hold">
                                          <p:stCondLst>
                                            <p:cond delay="0"/>
                                          </p:stCondLst>
                                        </p:cTn>
                                        <p:tgtEl>
                                          <p:spTgt spid="144"/>
                                        </p:tgtEl>
                                        <p:attrNameLst>
                                          <p:attrName>style.visibility</p:attrName>
                                        </p:attrNameLst>
                                      </p:cBhvr>
                                      <p:to>
                                        <p:strVal val="visible"/>
                                      </p:to>
                                    </p:set>
                                    <p:animEffect transition="in" filter="wipe(left)">
                                      <p:cBhvr>
                                        <p:cTn id="47" dur="500"/>
                                        <p:tgtEl>
                                          <p:spTgt spid="144"/>
                                        </p:tgtEl>
                                      </p:cBhvr>
                                    </p:animEffect>
                                  </p:childTnLst>
                                </p:cTn>
                              </p:par>
                              <p:par>
                                <p:cTn id="48" presetID="22" presetClass="entr" presetSubtype="8"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animEffect transition="in" filter="wipe(left)">
                                      <p:cBhvr>
                                        <p:cTn id="50" dur="500"/>
                                        <p:tgtEl>
                                          <p:spTgt spid="146"/>
                                        </p:tgtEl>
                                      </p:cBhvr>
                                    </p:animEffect>
                                  </p:childTnLst>
                                </p:cTn>
                              </p:par>
                              <p:par>
                                <p:cTn id="51" presetID="22" presetClass="entr" presetSubtype="8" fill="hold" nodeType="withEffect">
                                  <p:stCondLst>
                                    <p:cond delay="0"/>
                                  </p:stCondLst>
                                  <p:childTnLst>
                                    <p:set>
                                      <p:cBhvr>
                                        <p:cTn id="52" dur="1" fill="hold">
                                          <p:stCondLst>
                                            <p:cond delay="0"/>
                                          </p:stCondLst>
                                        </p:cTn>
                                        <p:tgtEl>
                                          <p:spTgt spid="148"/>
                                        </p:tgtEl>
                                        <p:attrNameLst>
                                          <p:attrName>style.visibility</p:attrName>
                                        </p:attrNameLst>
                                      </p:cBhvr>
                                      <p:to>
                                        <p:strVal val="visible"/>
                                      </p:to>
                                    </p:set>
                                    <p:animEffect transition="in" filter="wipe(left)">
                                      <p:cBhvr>
                                        <p:cTn id="53" dur="500"/>
                                        <p:tgtEl>
                                          <p:spTgt spid="148"/>
                                        </p:tgtEl>
                                      </p:cBhvr>
                                    </p:animEffect>
                                  </p:childTnLst>
                                </p:cTn>
                              </p:par>
                              <p:par>
                                <p:cTn id="54" presetID="22" presetClass="entr" presetSubtype="8" fill="hold" nodeType="withEffect">
                                  <p:stCondLst>
                                    <p:cond delay="0"/>
                                  </p:stCondLst>
                                  <p:childTnLst>
                                    <p:set>
                                      <p:cBhvr>
                                        <p:cTn id="55" dur="1" fill="hold">
                                          <p:stCondLst>
                                            <p:cond delay="0"/>
                                          </p:stCondLst>
                                        </p:cTn>
                                        <p:tgtEl>
                                          <p:spTgt spid="150"/>
                                        </p:tgtEl>
                                        <p:attrNameLst>
                                          <p:attrName>style.visibility</p:attrName>
                                        </p:attrNameLst>
                                      </p:cBhvr>
                                      <p:to>
                                        <p:strVal val="visible"/>
                                      </p:to>
                                    </p:set>
                                    <p:animEffect transition="in" filter="wipe(left)">
                                      <p:cBhvr>
                                        <p:cTn id="56" dur="500"/>
                                        <p:tgtEl>
                                          <p:spTgt spid="150"/>
                                        </p:tgtEl>
                                      </p:cBhvr>
                                    </p:animEffect>
                                  </p:childTnLst>
                                </p:cTn>
                              </p:par>
                              <p:par>
                                <p:cTn id="57" presetID="22" presetClass="entr" presetSubtype="8" fill="hold" nodeType="withEffect">
                                  <p:stCondLst>
                                    <p:cond delay="0"/>
                                  </p:stCondLst>
                                  <p:childTnLst>
                                    <p:set>
                                      <p:cBhvr>
                                        <p:cTn id="58" dur="1" fill="hold">
                                          <p:stCondLst>
                                            <p:cond delay="0"/>
                                          </p:stCondLst>
                                        </p:cTn>
                                        <p:tgtEl>
                                          <p:spTgt spid="152"/>
                                        </p:tgtEl>
                                        <p:attrNameLst>
                                          <p:attrName>style.visibility</p:attrName>
                                        </p:attrNameLst>
                                      </p:cBhvr>
                                      <p:to>
                                        <p:strVal val="visible"/>
                                      </p:to>
                                    </p:set>
                                    <p:animEffect transition="in" filter="wipe(left)">
                                      <p:cBhvr>
                                        <p:cTn id="59" dur="500"/>
                                        <p:tgtEl>
                                          <p:spTgt spid="152"/>
                                        </p:tgtEl>
                                      </p:cBhvr>
                                    </p:animEffect>
                                  </p:childTnLst>
                                </p:cTn>
                              </p:par>
                              <p:par>
                                <p:cTn id="60" presetID="22" presetClass="entr" presetSubtype="8" fill="hold" nodeType="withEffect">
                                  <p:stCondLst>
                                    <p:cond delay="0"/>
                                  </p:stCondLst>
                                  <p:childTnLst>
                                    <p:set>
                                      <p:cBhvr>
                                        <p:cTn id="61" dur="1" fill="hold">
                                          <p:stCondLst>
                                            <p:cond delay="0"/>
                                          </p:stCondLst>
                                        </p:cTn>
                                        <p:tgtEl>
                                          <p:spTgt spid="154"/>
                                        </p:tgtEl>
                                        <p:attrNameLst>
                                          <p:attrName>style.visibility</p:attrName>
                                        </p:attrNameLst>
                                      </p:cBhvr>
                                      <p:to>
                                        <p:strVal val="visible"/>
                                      </p:to>
                                    </p:set>
                                    <p:animEffect transition="in" filter="wipe(left)">
                                      <p:cBhvr>
                                        <p:cTn id="62" dur="500"/>
                                        <p:tgtEl>
                                          <p:spTgt spid="154"/>
                                        </p:tgtEl>
                                      </p:cBhvr>
                                    </p:animEffect>
                                  </p:childTnLst>
                                </p:cTn>
                              </p:par>
                              <p:par>
                                <p:cTn id="63" presetID="22" presetClass="entr" presetSubtype="8" fill="hold" nodeType="withEffect">
                                  <p:stCondLst>
                                    <p:cond delay="0"/>
                                  </p:stCondLst>
                                  <p:childTnLst>
                                    <p:set>
                                      <p:cBhvr>
                                        <p:cTn id="64" dur="1" fill="hold">
                                          <p:stCondLst>
                                            <p:cond delay="0"/>
                                          </p:stCondLst>
                                        </p:cTn>
                                        <p:tgtEl>
                                          <p:spTgt spid="156"/>
                                        </p:tgtEl>
                                        <p:attrNameLst>
                                          <p:attrName>style.visibility</p:attrName>
                                        </p:attrNameLst>
                                      </p:cBhvr>
                                      <p:to>
                                        <p:strVal val="visible"/>
                                      </p:to>
                                    </p:set>
                                    <p:animEffect transition="in" filter="wipe(left)">
                                      <p:cBhvr>
                                        <p:cTn id="65" dur="500"/>
                                        <p:tgtEl>
                                          <p:spTgt spid="156"/>
                                        </p:tgtEl>
                                      </p:cBhvr>
                                    </p:animEffect>
                                  </p:childTnLst>
                                </p:cTn>
                              </p:par>
                              <p:par>
                                <p:cTn id="66" presetID="22" presetClass="entr" presetSubtype="8" fill="hold"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ipe(left)">
                                      <p:cBhvr>
                                        <p:cTn id="68" dur="500"/>
                                        <p:tgtEl>
                                          <p:spTgt spid="60"/>
                                        </p:tgtEl>
                                      </p:cBhvr>
                                    </p:animEffect>
                                  </p:childTnLst>
                                </p:cTn>
                              </p:par>
                              <p:par>
                                <p:cTn id="69" presetID="22" presetClass="entr" presetSubtype="8"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left)">
                                      <p:cBhvr>
                                        <p:cTn id="71" dur="500"/>
                                        <p:tgtEl>
                                          <p:spTgt spid="62"/>
                                        </p:tgtEl>
                                      </p:cBhvr>
                                    </p:animEffect>
                                  </p:childTnLst>
                                </p:cTn>
                              </p:par>
                              <p:par>
                                <p:cTn id="72" presetID="22" presetClass="entr" presetSubtype="8" fill="hold"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wipe(left)">
                                      <p:cBhvr>
                                        <p:cTn id="74" dur="500"/>
                                        <p:tgtEl>
                                          <p:spTgt spid="64"/>
                                        </p:tgtEl>
                                      </p:cBhvr>
                                    </p:animEffect>
                                  </p:childTnLst>
                                </p:cTn>
                              </p:par>
                              <p:par>
                                <p:cTn id="75" presetID="22" presetClass="entr" presetSubtype="8"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wipe(left)">
                                      <p:cBhvr>
                                        <p:cTn id="77" dur="500"/>
                                        <p:tgtEl>
                                          <p:spTgt spid="66"/>
                                        </p:tgtEl>
                                      </p:cBhvr>
                                    </p:animEffect>
                                  </p:childTnLst>
                                </p:cTn>
                              </p:par>
                              <p:par>
                                <p:cTn id="78" presetID="22" presetClass="entr" presetSubtype="8" fill="hold" nodeType="with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par>
                                <p:cTn id="81" presetID="22" presetClass="entr" presetSubtype="8"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left)">
                                      <p:cBhvr>
                                        <p:cTn id="83" dur="500"/>
                                        <p:tgtEl>
                                          <p:spTgt spid="70"/>
                                        </p:tgtEl>
                                      </p:cBhvr>
                                    </p:animEffect>
                                  </p:childTnLst>
                                </p:cTn>
                              </p:par>
                              <p:par>
                                <p:cTn id="84" presetID="22" presetClass="entr" presetSubtype="8" fill="hold" nodeType="withEffect">
                                  <p:stCondLst>
                                    <p:cond delay="0"/>
                                  </p:stCondLst>
                                  <p:childTnLst>
                                    <p:set>
                                      <p:cBhvr>
                                        <p:cTn id="85" dur="1" fill="hold">
                                          <p:stCondLst>
                                            <p:cond delay="0"/>
                                          </p:stCondLst>
                                        </p:cTn>
                                        <p:tgtEl>
                                          <p:spTgt spid="72"/>
                                        </p:tgtEl>
                                        <p:attrNameLst>
                                          <p:attrName>style.visibility</p:attrName>
                                        </p:attrNameLst>
                                      </p:cBhvr>
                                      <p:to>
                                        <p:strVal val="visible"/>
                                      </p:to>
                                    </p:set>
                                    <p:animEffect transition="in" filter="wipe(left)">
                                      <p:cBhvr>
                                        <p:cTn id="86" dur="500"/>
                                        <p:tgtEl>
                                          <p:spTgt spid="72"/>
                                        </p:tgtEl>
                                      </p:cBhvr>
                                    </p:animEffect>
                                  </p:childTnLst>
                                </p:cTn>
                              </p:par>
                              <p:par>
                                <p:cTn id="87" presetID="22" presetClass="entr" presetSubtype="8" fill="hold" nodeType="with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wipe(left)">
                                      <p:cBhvr>
                                        <p:cTn id="89" dur="500"/>
                                        <p:tgtEl>
                                          <p:spTgt spid="74"/>
                                        </p:tgtEl>
                                      </p:cBhvr>
                                    </p:animEffect>
                                  </p:childTnLst>
                                </p:cTn>
                              </p:par>
                              <p:par>
                                <p:cTn id="90" presetID="22" presetClass="entr" presetSubtype="8" fill="hold" nodeType="withEffect">
                                  <p:stCondLst>
                                    <p:cond delay="0"/>
                                  </p:stCondLst>
                                  <p:childTnLst>
                                    <p:set>
                                      <p:cBhvr>
                                        <p:cTn id="91" dur="1" fill="hold">
                                          <p:stCondLst>
                                            <p:cond delay="0"/>
                                          </p:stCondLst>
                                        </p:cTn>
                                        <p:tgtEl>
                                          <p:spTgt spid="76"/>
                                        </p:tgtEl>
                                        <p:attrNameLst>
                                          <p:attrName>style.visibility</p:attrName>
                                        </p:attrNameLst>
                                      </p:cBhvr>
                                      <p:to>
                                        <p:strVal val="visible"/>
                                      </p:to>
                                    </p:set>
                                    <p:animEffect transition="in" filter="wipe(left)">
                                      <p:cBhvr>
                                        <p:cTn id="92" dur="500"/>
                                        <p:tgtEl>
                                          <p:spTgt spid="76"/>
                                        </p:tgtEl>
                                      </p:cBhvr>
                                    </p:animEffect>
                                  </p:childTnLst>
                                </p:cTn>
                              </p:par>
                              <p:par>
                                <p:cTn id="93" presetID="22" presetClass="entr" presetSubtype="8"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animEffect transition="in" filter="wipe(left)">
                                      <p:cBhvr>
                                        <p:cTn id="95" dur="500"/>
                                        <p:tgtEl>
                                          <p:spTgt spid="78"/>
                                        </p:tgtEl>
                                      </p:cBhvr>
                                    </p:animEffect>
                                  </p:childTnLst>
                                </p:cTn>
                              </p:par>
                              <p:par>
                                <p:cTn id="96" presetID="22" presetClass="entr" presetSubtype="8" fill="hold" nodeType="with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wipe(left)">
                                      <p:cBhvr>
                                        <p:cTn id="98" dur="500"/>
                                        <p:tgtEl>
                                          <p:spTgt spid="80"/>
                                        </p:tgtEl>
                                      </p:cBhvr>
                                    </p:animEffect>
                                  </p:childTnLst>
                                </p:cTn>
                              </p:par>
                              <p:par>
                                <p:cTn id="99" presetID="22" presetClass="entr" presetSubtype="8" fill="hold" nodeType="with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wipe(left)">
                                      <p:cBhvr>
                                        <p:cTn id="101" dur="500"/>
                                        <p:tgtEl>
                                          <p:spTgt spid="82"/>
                                        </p:tgtEl>
                                      </p:cBhvr>
                                    </p:animEffect>
                                  </p:childTnLst>
                                </p:cTn>
                              </p:par>
                              <p:par>
                                <p:cTn id="102" presetID="22" presetClass="entr" presetSubtype="8" fill="hold" nodeType="withEffect">
                                  <p:stCondLst>
                                    <p:cond delay="0"/>
                                  </p:stCondLst>
                                  <p:childTnLst>
                                    <p:set>
                                      <p:cBhvr>
                                        <p:cTn id="103" dur="1" fill="hold">
                                          <p:stCondLst>
                                            <p:cond delay="0"/>
                                          </p:stCondLst>
                                        </p:cTn>
                                        <p:tgtEl>
                                          <p:spTgt spid="107"/>
                                        </p:tgtEl>
                                        <p:attrNameLst>
                                          <p:attrName>style.visibility</p:attrName>
                                        </p:attrNameLst>
                                      </p:cBhvr>
                                      <p:to>
                                        <p:strVal val="visible"/>
                                      </p:to>
                                    </p:set>
                                    <p:animEffect transition="in" filter="wipe(left)">
                                      <p:cBhvr>
                                        <p:cTn id="104" dur="500"/>
                                        <p:tgtEl>
                                          <p:spTgt spid="107"/>
                                        </p:tgtEl>
                                      </p:cBhvr>
                                    </p:animEffect>
                                  </p:childTnLst>
                                </p:cTn>
                              </p:par>
                              <p:par>
                                <p:cTn id="105" presetID="22" presetClass="entr" presetSubtype="8" fill="hold" nodeType="withEffect">
                                  <p:stCondLst>
                                    <p:cond delay="0"/>
                                  </p:stCondLst>
                                  <p:childTnLst>
                                    <p:set>
                                      <p:cBhvr>
                                        <p:cTn id="106" dur="1" fill="hold">
                                          <p:stCondLst>
                                            <p:cond delay="0"/>
                                          </p:stCondLst>
                                        </p:cTn>
                                        <p:tgtEl>
                                          <p:spTgt spid="105"/>
                                        </p:tgtEl>
                                        <p:attrNameLst>
                                          <p:attrName>style.visibility</p:attrName>
                                        </p:attrNameLst>
                                      </p:cBhvr>
                                      <p:to>
                                        <p:strVal val="visible"/>
                                      </p:to>
                                    </p:set>
                                    <p:animEffect transition="in" filter="wipe(left)">
                                      <p:cBhvr>
                                        <p:cTn id="107" dur="500"/>
                                        <p:tgtEl>
                                          <p:spTgt spid="105"/>
                                        </p:tgtEl>
                                      </p:cBhvr>
                                    </p:animEffect>
                                  </p:childTnLst>
                                </p:cTn>
                              </p:par>
                              <p:par>
                                <p:cTn id="108" presetID="22" presetClass="entr" presetSubtype="8" fill="hold" nodeType="withEffect">
                                  <p:stCondLst>
                                    <p:cond delay="0"/>
                                  </p:stCondLst>
                                  <p:childTnLst>
                                    <p:set>
                                      <p:cBhvr>
                                        <p:cTn id="109" dur="1" fill="hold">
                                          <p:stCondLst>
                                            <p:cond delay="0"/>
                                          </p:stCondLst>
                                        </p:cTn>
                                        <p:tgtEl>
                                          <p:spTgt spid="103"/>
                                        </p:tgtEl>
                                        <p:attrNameLst>
                                          <p:attrName>style.visibility</p:attrName>
                                        </p:attrNameLst>
                                      </p:cBhvr>
                                      <p:to>
                                        <p:strVal val="visible"/>
                                      </p:to>
                                    </p:set>
                                    <p:animEffect transition="in" filter="wipe(left)">
                                      <p:cBhvr>
                                        <p:cTn id="110" dur="500"/>
                                        <p:tgtEl>
                                          <p:spTgt spid="103"/>
                                        </p:tgtEl>
                                      </p:cBhvr>
                                    </p:animEffect>
                                  </p:childTnLst>
                                </p:cTn>
                              </p:par>
                              <p:par>
                                <p:cTn id="111" presetID="22" presetClass="entr" presetSubtype="8" fill="hold" nodeType="withEffect">
                                  <p:stCondLst>
                                    <p:cond delay="0"/>
                                  </p:stCondLst>
                                  <p:childTnLst>
                                    <p:set>
                                      <p:cBhvr>
                                        <p:cTn id="112" dur="1" fill="hold">
                                          <p:stCondLst>
                                            <p:cond delay="0"/>
                                          </p:stCondLst>
                                        </p:cTn>
                                        <p:tgtEl>
                                          <p:spTgt spid="101"/>
                                        </p:tgtEl>
                                        <p:attrNameLst>
                                          <p:attrName>style.visibility</p:attrName>
                                        </p:attrNameLst>
                                      </p:cBhvr>
                                      <p:to>
                                        <p:strVal val="visible"/>
                                      </p:to>
                                    </p:set>
                                    <p:animEffect transition="in" filter="wipe(left)">
                                      <p:cBhvr>
                                        <p:cTn id="113" dur="500"/>
                                        <p:tgtEl>
                                          <p:spTgt spid="101"/>
                                        </p:tgtEl>
                                      </p:cBhvr>
                                    </p:animEffect>
                                  </p:childTnLst>
                                </p:cTn>
                              </p:par>
                              <p:par>
                                <p:cTn id="114" presetID="22" presetClass="entr" presetSubtype="8" fill="hold" nodeType="withEffect">
                                  <p:stCondLst>
                                    <p:cond delay="0"/>
                                  </p:stCondLst>
                                  <p:childTnLst>
                                    <p:set>
                                      <p:cBhvr>
                                        <p:cTn id="115" dur="1" fill="hold">
                                          <p:stCondLst>
                                            <p:cond delay="0"/>
                                          </p:stCondLst>
                                        </p:cTn>
                                        <p:tgtEl>
                                          <p:spTgt spid="99"/>
                                        </p:tgtEl>
                                        <p:attrNameLst>
                                          <p:attrName>style.visibility</p:attrName>
                                        </p:attrNameLst>
                                      </p:cBhvr>
                                      <p:to>
                                        <p:strVal val="visible"/>
                                      </p:to>
                                    </p:set>
                                    <p:animEffect transition="in" filter="wipe(left)">
                                      <p:cBhvr>
                                        <p:cTn id="116" dur="500"/>
                                        <p:tgtEl>
                                          <p:spTgt spid="99"/>
                                        </p:tgtEl>
                                      </p:cBhvr>
                                    </p:animEffect>
                                  </p:childTnLst>
                                </p:cTn>
                              </p:par>
                              <p:par>
                                <p:cTn id="117" presetID="22" presetClass="entr" presetSubtype="8"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left)">
                                      <p:cBhvr>
                                        <p:cTn id="119" dur="500"/>
                                        <p:tgtEl>
                                          <p:spTgt spid="97"/>
                                        </p:tgtEl>
                                      </p:cBhvr>
                                    </p:animEffect>
                                  </p:childTnLst>
                                </p:cTn>
                              </p:par>
                              <p:par>
                                <p:cTn id="120" presetID="22" presetClass="entr" presetSubtype="8" fill="hold" nodeType="withEffect">
                                  <p:stCondLst>
                                    <p:cond delay="0"/>
                                  </p:stCondLst>
                                  <p:childTnLst>
                                    <p:set>
                                      <p:cBhvr>
                                        <p:cTn id="121" dur="1" fill="hold">
                                          <p:stCondLst>
                                            <p:cond delay="0"/>
                                          </p:stCondLst>
                                        </p:cTn>
                                        <p:tgtEl>
                                          <p:spTgt spid="95"/>
                                        </p:tgtEl>
                                        <p:attrNameLst>
                                          <p:attrName>style.visibility</p:attrName>
                                        </p:attrNameLst>
                                      </p:cBhvr>
                                      <p:to>
                                        <p:strVal val="visible"/>
                                      </p:to>
                                    </p:set>
                                    <p:animEffect transition="in" filter="wipe(left)">
                                      <p:cBhvr>
                                        <p:cTn id="122" dur="500"/>
                                        <p:tgtEl>
                                          <p:spTgt spid="95"/>
                                        </p:tgtEl>
                                      </p:cBhvr>
                                    </p:animEffect>
                                  </p:childTnLst>
                                </p:cTn>
                              </p:par>
                              <p:par>
                                <p:cTn id="123" presetID="22" presetClass="entr" presetSubtype="8" fill="hold" nodeType="withEffect">
                                  <p:stCondLst>
                                    <p:cond delay="0"/>
                                  </p:stCondLst>
                                  <p:childTnLst>
                                    <p:set>
                                      <p:cBhvr>
                                        <p:cTn id="124" dur="1" fill="hold">
                                          <p:stCondLst>
                                            <p:cond delay="0"/>
                                          </p:stCondLst>
                                        </p:cTn>
                                        <p:tgtEl>
                                          <p:spTgt spid="93"/>
                                        </p:tgtEl>
                                        <p:attrNameLst>
                                          <p:attrName>style.visibility</p:attrName>
                                        </p:attrNameLst>
                                      </p:cBhvr>
                                      <p:to>
                                        <p:strVal val="visible"/>
                                      </p:to>
                                    </p:set>
                                    <p:animEffect transition="in" filter="wipe(left)">
                                      <p:cBhvr>
                                        <p:cTn id="125" dur="500"/>
                                        <p:tgtEl>
                                          <p:spTgt spid="93"/>
                                        </p:tgtEl>
                                      </p:cBhvr>
                                    </p:animEffect>
                                  </p:childTnLst>
                                </p:cTn>
                              </p:par>
                              <p:par>
                                <p:cTn id="126" presetID="22" presetClass="entr" presetSubtype="8" fill="hold" nodeType="withEffect">
                                  <p:stCondLst>
                                    <p:cond delay="0"/>
                                  </p:stCondLst>
                                  <p:childTnLst>
                                    <p:set>
                                      <p:cBhvr>
                                        <p:cTn id="127" dur="1" fill="hold">
                                          <p:stCondLst>
                                            <p:cond delay="0"/>
                                          </p:stCondLst>
                                        </p:cTn>
                                        <p:tgtEl>
                                          <p:spTgt spid="91"/>
                                        </p:tgtEl>
                                        <p:attrNameLst>
                                          <p:attrName>style.visibility</p:attrName>
                                        </p:attrNameLst>
                                      </p:cBhvr>
                                      <p:to>
                                        <p:strVal val="visible"/>
                                      </p:to>
                                    </p:set>
                                    <p:animEffect transition="in" filter="wipe(left)">
                                      <p:cBhvr>
                                        <p:cTn id="128" dur="500"/>
                                        <p:tgtEl>
                                          <p:spTgt spid="91"/>
                                        </p:tgtEl>
                                      </p:cBhvr>
                                    </p:animEffect>
                                  </p:childTnLst>
                                </p:cTn>
                              </p:par>
                              <p:par>
                                <p:cTn id="129" presetID="22" presetClass="entr" presetSubtype="8" fill="hold" nodeType="withEffect">
                                  <p:stCondLst>
                                    <p:cond delay="0"/>
                                  </p:stCondLst>
                                  <p:childTnLst>
                                    <p:set>
                                      <p:cBhvr>
                                        <p:cTn id="130" dur="1" fill="hold">
                                          <p:stCondLst>
                                            <p:cond delay="0"/>
                                          </p:stCondLst>
                                        </p:cTn>
                                        <p:tgtEl>
                                          <p:spTgt spid="89"/>
                                        </p:tgtEl>
                                        <p:attrNameLst>
                                          <p:attrName>style.visibility</p:attrName>
                                        </p:attrNameLst>
                                      </p:cBhvr>
                                      <p:to>
                                        <p:strVal val="visible"/>
                                      </p:to>
                                    </p:set>
                                    <p:animEffect transition="in" filter="wipe(left)">
                                      <p:cBhvr>
                                        <p:cTn id="131" dur="500"/>
                                        <p:tgtEl>
                                          <p:spTgt spid="89"/>
                                        </p:tgtEl>
                                      </p:cBhvr>
                                    </p:animEffect>
                                  </p:childTnLst>
                                </p:cTn>
                              </p:par>
                              <p:par>
                                <p:cTn id="132" presetID="22" presetClass="entr" presetSubtype="8" fill="hold" nodeType="with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wipe(left)">
                                      <p:cBhvr>
                                        <p:cTn id="134" dur="500"/>
                                        <p:tgtEl>
                                          <p:spTgt spid="87"/>
                                        </p:tgtEl>
                                      </p:cBhvr>
                                    </p:animEffect>
                                  </p:childTnLst>
                                </p:cTn>
                              </p:par>
                              <p:par>
                                <p:cTn id="135" presetID="22" presetClass="entr" presetSubtype="8" fill="hold" nodeType="withEffect">
                                  <p:stCondLst>
                                    <p:cond delay="0"/>
                                  </p:stCondLst>
                                  <p:childTnLst>
                                    <p:set>
                                      <p:cBhvr>
                                        <p:cTn id="136" dur="1" fill="hold">
                                          <p:stCondLst>
                                            <p:cond delay="0"/>
                                          </p:stCondLst>
                                        </p:cTn>
                                        <p:tgtEl>
                                          <p:spTgt spid="85"/>
                                        </p:tgtEl>
                                        <p:attrNameLst>
                                          <p:attrName>style.visibility</p:attrName>
                                        </p:attrNameLst>
                                      </p:cBhvr>
                                      <p:to>
                                        <p:strVal val="visible"/>
                                      </p:to>
                                    </p:set>
                                    <p:animEffect transition="in" filter="wipe(left)">
                                      <p:cBhvr>
                                        <p:cTn id="137" dur="500"/>
                                        <p:tgtEl>
                                          <p:spTgt spid="85"/>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grpId="0" nodeType="clickEffect">
                                  <p:stCondLst>
                                    <p:cond delay="0"/>
                                  </p:stCondLst>
                                  <p:childTnLst>
                                    <p:set>
                                      <p:cBhvr>
                                        <p:cTn id="149" dur="1" fill="hold">
                                          <p:stCondLst>
                                            <p:cond delay="0"/>
                                          </p:stCondLst>
                                        </p:cTn>
                                        <p:tgtEl>
                                          <p:spTgt spid="141"/>
                                        </p:tgtEl>
                                        <p:attrNameLst>
                                          <p:attrName>style.visibility</p:attrName>
                                        </p:attrNameLst>
                                      </p:cBhvr>
                                      <p:to>
                                        <p:strVal val="visible"/>
                                      </p:to>
                                    </p:set>
                                    <p:animEffect transition="in" filter="wipe(down)">
                                      <p:cBhvr>
                                        <p:cTn id="150" dur="500"/>
                                        <p:tgtEl>
                                          <p:spTgt spid="14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67"/>
                                        </p:tgtEl>
                                        <p:attrNameLst>
                                          <p:attrName>style.visibility</p:attrName>
                                        </p:attrNameLst>
                                      </p:cBhvr>
                                      <p:to>
                                        <p:strVal val="visible"/>
                                      </p:to>
                                    </p:set>
                                    <p:animEffect transition="in" filter="wipe(down)">
                                      <p:cBhvr>
                                        <p:cTn id="155" dur="500"/>
                                        <p:tgtEl>
                                          <p:spTgt spid="67"/>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92"/>
                                        </p:tgtEl>
                                        <p:attrNameLst>
                                          <p:attrName>style.visibility</p:attrName>
                                        </p:attrNameLst>
                                      </p:cBhvr>
                                      <p:to>
                                        <p:strVal val="visible"/>
                                      </p:to>
                                    </p:set>
                                    <p:animEffect transition="in" filter="wipe(down)">
                                      <p:cBhvr>
                                        <p:cTn id="160" dur="500"/>
                                        <p:tgtEl>
                                          <p:spTgt spid="92"/>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155"/>
                                        </p:tgtEl>
                                        <p:attrNameLst>
                                          <p:attrName>style.visibility</p:attrName>
                                        </p:attrNameLst>
                                      </p:cBhvr>
                                      <p:to>
                                        <p:strVal val="visible"/>
                                      </p:to>
                                    </p:set>
                                    <p:animEffect transition="in" filter="wipe(left)">
                                      <p:cBhvr>
                                        <p:cTn id="169" dur="500"/>
                                        <p:tgtEl>
                                          <p:spTgt spid="155"/>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81"/>
                                        </p:tgtEl>
                                        <p:attrNameLst>
                                          <p:attrName>style.visibility</p:attrName>
                                        </p:attrNameLst>
                                      </p:cBhvr>
                                      <p:to>
                                        <p:strVal val="visible"/>
                                      </p:to>
                                    </p:set>
                                    <p:animEffect transition="in" filter="wipe(left)">
                                      <p:cBhvr>
                                        <p:cTn id="174" dur="500"/>
                                        <p:tgtEl>
                                          <p:spTgt spid="81"/>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106"/>
                                        </p:tgtEl>
                                        <p:attrNameLst>
                                          <p:attrName>style.visibility</p:attrName>
                                        </p:attrNameLst>
                                      </p:cBhvr>
                                      <p:to>
                                        <p:strVal val="visible"/>
                                      </p:to>
                                    </p:set>
                                    <p:animEffect transition="in" filter="wipe(left)">
                                      <p:cBhvr>
                                        <p:cTn id="179" dur="500"/>
                                        <p:tgtEl>
                                          <p:spTgt spid="106"/>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0" nodeType="clickEffect">
                                  <p:stCondLst>
                                    <p:cond delay="0"/>
                                  </p:stCondLst>
                                  <p:childTnLst>
                                    <p:set>
                                      <p:cBhvr>
                                        <p:cTn id="187" dur="1" fill="hold">
                                          <p:stCondLst>
                                            <p:cond delay="0"/>
                                          </p:stCondLst>
                                        </p:cTn>
                                        <p:tgtEl>
                                          <p:spTgt spid="88"/>
                                        </p:tgtEl>
                                        <p:attrNameLst>
                                          <p:attrName>style.visibility</p:attrName>
                                        </p:attrNameLst>
                                      </p:cBhvr>
                                      <p:to>
                                        <p:strVal val="visible"/>
                                      </p:to>
                                    </p:set>
                                    <p:animEffect transition="in" filter="wipe(down)">
                                      <p:cBhvr>
                                        <p:cTn id="188" dur="500"/>
                                        <p:tgtEl>
                                          <p:spTgt spid="8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96"/>
                                        </p:tgtEl>
                                        <p:attrNameLst>
                                          <p:attrName>style.visibility</p:attrName>
                                        </p:attrNameLst>
                                      </p:cBhvr>
                                      <p:to>
                                        <p:strVal val="visible"/>
                                      </p:to>
                                    </p:set>
                                    <p:animEffect transition="in" filter="wipe(down)">
                                      <p:cBhvr>
                                        <p:cTn id="193" dur="500"/>
                                        <p:tgtEl>
                                          <p:spTgt spid="96"/>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0" nodeType="clickEffect">
                                  <p:stCondLst>
                                    <p:cond delay="0"/>
                                  </p:stCondLst>
                                  <p:childTnLst>
                                    <p:set>
                                      <p:cBhvr>
                                        <p:cTn id="197" dur="1" fill="hold">
                                          <p:stCondLst>
                                            <p:cond delay="0"/>
                                          </p:stCondLst>
                                        </p:cTn>
                                        <p:tgtEl>
                                          <p:spTgt spid="104"/>
                                        </p:tgtEl>
                                        <p:attrNameLst>
                                          <p:attrName>style.visibility</p:attrName>
                                        </p:attrNameLst>
                                      </p:cBhvr>
                                      <p:to>
                                        <p:strVal val="visible"/>
                                      </p:to>
                                    </p:set>
                                    <p:animEffect transition="in" filter="wipe(down)">
                                      <p:cBhvr>
                                        <p:cTn id="198" dur="500"/>
                                        <p:tgtEl>
                                          <p:spTgt spid="104"/>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animEffect transition="in" filter="wipe(down)">
                                      <p:cBhvr>
                                        <p:cTn id="207" dur="500"/>
                                        <p:tgtEl>
                                          <p:spTgt spid="135"/>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143"/>
                                        </p:tgtEl>
                                        <p:attrNameLst>
                                          <p:attrName>style.visibility</p:attrName>
                                        </p:attrNameLst>
                                      </p:cBhvr>
                                      <p:to>
                                        <p:strVal val="visible"/>
                                      </p:to>
                                    </p:set>
                                    <p:animEffect transition="in" filter="wipe(down)">
                                      <p:cBhvr>
                                        <p:cTn id="212" dur="500"/>
                                        <p:tgtEl>
                                          <p:spTgt spid="143"/>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151"/>
                                        </p:tgtEl>
                                        <p:attrNameLst>
                                          <p:attrName>style.visibility</p:attrName>
                                        </p:attrNameLst>
                                      </p:cBhvr>
                                      <p:to>
                                        <p:strVal val="visible"/>
                                      </p:to>
                                    </p:set>
                                    <p:animEffect transition="in" filter="wipe(down)">
                                      <p:cBhvr>
                                        <p:cTn id="217" dur="500"/>
                                        <p:tgtEl>
                                          <p:spTgt spid="151"/>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ntr" presetSubtype="0" fill="hold" grpId="0" nodeType="clickEffect">
                                  <p:stCondLst>
                                    <p:cond delay="0"/>
                                  </p:stCondLst>
                                  <p:childTnLst>
                                    <p:set>
                                      <p:cBhvr>
                                        <p:cTn id="221" dur="1" fill="hold">
                                          <p:stCondLst>
                                            <p:cond delay="0"/>
                                          </p:stCondLst>
                                        </p:cTn>
                                        <p:tgtEl>
                                          <p:spTgt spid="4"/>
                                        </p:tgtEl>
                                        <p:attrNameLst>
                                          <p:attrName>style.visibility</p:attrName>
                                        </p:attrNameLst>
                                      </p:cBhvr>
                                      <p:to>
                                        <p:strVal val="visible"/>
                                      </p:to>
                                    </p:set>
                                  </p:childTnLst>
                                </p:cTn>
                              </p:par>
                            </p:childTnLst>
                          </p:cTn>
                        </p:par>
                      </p:childTnLst>
                    </p:cTn>
                  </p:par>
                  <p:par>
                    <p:cTn id="222" fill="hold">
                      <p:stCondLst>
                        <p:cond delay="indefinite"/>
                      </p:stCondLst>
                      <p:childTnLst>
                        <p:par>
                          <p:cTn id="223" fill="hold">
                            <p:stCondLst>
                              <p:cond delay="0"/>
                            </p:stCondLst>
                            <p:childTnLst>
                              <p:par>
                                <p:cTn id="224" presetID="22" presetClass="entr" presetSubtype="8" fill="hold" grpId="0" nodeType="clickEffect">
                                  <p:stCondLst>
                                    <p:cond delay="0"/>
                                  </p:stCondLst>
                                  <p:childTnLst>
                                    <p:set>
                                      <p:cBhvr>
                                        <p:cTn id="225" dur="1" fill="hold">
                                          <p:stCondLst>
                                            <p:cond delay="0"/>
                                          </p:stCondLst>
                                        </p:cTn>
                                        <p:tgtEl>
                                          <p:spTgt spid="137"/>
                                        </p:tgtEl>
                                        <p:attrNameLst>
                                          <p:attrName>style.visibility</p:attrName>
                                        </p:attrNameLst>
                                      </p:cBhvr>
                                      <p:to>
                                        <p:strVal val="visible"/>
                                      </p:to>
                                    </p:set>
                                    <p:animEffect transition="in" filter="wipe(left)">
                                      <p:cBhvr>
                                        <p:cTn id="226" dur="500"/>
                                        <p:tgtEl>
                                          <p:spTgt spid="137"/>
                                        </p:tgtEl>
                                      </p:cBhvr>
                                    </p:animEffect>
                                  </p:childTnLst>
                                </p:cTn>
                              </p:par>
                              <p:par>
                                <p:cTn id="227" presetID="22" presetClass="entr" presetSubtype="8" fill="hold" grpId="0" nodeType="withEffect">
                                  <p:stCondLst>
                                    <p:cond delay="0"/>
                                  </p:stCondLst>
                                  <p:childTnLst>
                                    <p:set>
                                      <p:cBhvr>
                                        <p:cTn id="228" dur="1" fill="hold">
                                          <p:stCondLst>
                                            <p:cond delay="0"/>
                                          </p:stCondLst>
                                        </p:cTn>
                                        <p:tgtEl>
                                          <p:spTgt spid="139"/>
                                        </p:tgtEl>
                                        <p:attrNameLst>
                                          <p:attrName>style.visibility</p:attrName>
                                        </p:attrNameLst>
                                      </p:cBhvr>
                                      <p:to>
                                        <p:strVal val="visible"/>
                                      </p:to>
                                    </p:set>
                                    <p:animEffect transition="in" filter="wipe(left)">
                                      <p:cBhvr>
                                        <p:cTn id="229" dur="500"/>
                                        <p:tgtEl>
                                          <p:spTgt spid="139"/>
                                        </p:tgtEl>
                                      </p:cBhvr>
                                    </p:animEffect>
                                  </p:childTnLst>
                                </p:cTn>
                              </p:par>
                              <p:par>
                                <p:cTn id="230" presetID="22" presetClass="entr" presetSubtype="8" fill="hold" grpId="0" nodeType="withEffect">
                                  <p:stCondLst>
                                    <p:cond delay="0"/>
                                  </p:stCondLst>
                                  <p:childTnLst>
                                    <p:set>
                                      <p:cBhvr>
                                        <p:cTn id="231" dur="1" fill="hold">
                                          <p:stCondLst>
                                            <p:cond delay="0"/>
                                          </p:stCondLst>
                                        </p:cTn>
                                        <p:tgtEl>
                                          <p:spTgt spid="145"/>
                                        </p:tgtEl>
                                        <p:attrNameLst>
                                          <p:attrName>style.visibility</p:attrName>
                                        </p:attrNameLst>
                                      </p:cBhvr>
                                      <p:to>
                                        <p:strVal val="visible"/>
                                      </p:to>
                                    </p:set>
                                    <p:animEffect transition="in" filter="wipe(left)">
                                      <p:cBhvr>
                                        <p:cTn id="232" dur="500"/>
                                        <p:tgtEl>
                                          <p:spTgt spid="145"/>
                                        </p:tgtEl>
                                      </p:cBhvr>
                                    </p:animEffect>
                                  </p:childTnLst>
                                </p:cTn>
                              </p:par>
                              <p:par>
                                <p:cTn id="233" presetID="22" presetClass="entr" presetSubtype="8" fill="hold" grpId="0" nodeType="withEffect">
                                  <p:stCondLst>
                                    <p:cond delay="0"/>
                                  </p:stCondLst>
                                  <p:childTnLst>
                                    <p:set>
                                      <p:cBhvr>
                                        <p:cTn id="234" dur="1" fill="hold">
                                          <p:stCondLst>
                                            <p:cond delay="0"/>
                                          </p:stCondLst>
                                        </p:cTn>
                                        <p:tgtEl>
                                          <p:spTgt spid="147"/>
                                        </p:tgtEl>
                                        <p:attrNameLst>
                                          <p:attrName>style.visibility</p:attrName>
                                        </p:attrNameLst>
                                      </p:cBhvr>
                                      <p:to>
                                        <p:strVal val="visible"/>
                                      </p:to>
                                    </p:set>
                                    <p:animEffect transition="in" filter="wipe(left)">
                                      <p:cBhvr>
                                        <p:cTn id="235" dur="500"/>
                                        <p:tgtEl>
                                          <p:spTgt spid="147"/>
                                        </p:tgtEl>
                                      </p:cBhvr>
                                    </p:animEffect>
                                  </p:childTnLst>
                                </p:cTn>
                              </p:par>
                              <p:par>
                                <p:cTn id="236" presetID="22" presetClass="entr" presetSubtype="8" fill="hold" grpId="0" nodeType="withEffect">
                                  <p:stCondLst>
                                    <p:cond delay="0"/>
                                  </p:stCondLst>
                                  <p:childTnLst>
                                    <p:set>
                                      <p:cBhvr>
                                        <p:cTn id="237" dur="1" fill="hold">
                                          <p:stCondLst>
                                            <p:cond delay="0"/>
                                          </p:stCondLst>
                                        </p:cTn>
                                        <p:tgtEl>
                                          <p:spTgt spid="153"/>
                                        </p:tgtEl>
                                        <p:attrNameLst>
                                          <p:attrName>style.visibility</p:attrName>
                                        </p:attrNameLst>
                                      </p:cBhvr>
                                      <p:to>
                                        <p:strVal val="visible"/>
                                      </p:to>
                                    </p:set>
                                    <p:animEffect transition="in" filter="wipe(left)">
                                      <p:cBhvr>
                                        <p:cTn id="238" dur="500"/>
                                        <p:tgtEl>
                                          <p:spTgt spid="153"/>
                                        </p:tgtEl>
                                      </p:cBhvr>
                                    </p:animEffect>
                                  </p:childTnLst>
                                </p:cTn>
                              </p:par>
                              <p:par>
                                <p:cTn id="239" presetID="22" presetClass="entr" presetSubtype="8" fill="hold" grpId="0" nodeType="withEffect">
                                  <p:stCondLst>
                                    <p:cond delay="0"/>
                                  </p:stCondLst>
                                  <p:childTnLst>
                                    <p:set>
                                      <p:cBhvr>
                                        <p:cTn id="240" dur="1" fill="hold">
                                          <p:stCondLst>
                                            <p:cond delay="0"/>
                                          </p:stCondLst>
                                        </p:cTn>
                                        <p:tgtEl>
                                          <p:spTgt spid="149"/>
                                        </p:tgtEl>
                                        <p:attrNameLst>
                                          <p:attrName>style.visibility</p:attrName>
                                        </p:attrNameLst>
                                      </p:cBhvr>
                                      <p:to>
                                        <p:strVal val="visible"/>
                                      </p:to>
                                    </p:set>
                                    <p:animEffect transition="in" filter="wipe(left)">
                                      <p:cBhvr>
                                        <p:cTn id="241" dur="500"/>
                                        <p:tgtEl>
                                          <p:spTgt spid="149"/>
                                        </p:tgtEl>
                                      </p:cBhvr>
                                    </p:animEffect>
                                  </p:childTnLst>
                                </p:cTn>
                              </p:par>
                              <p:par>
                                <p:cTn id="242" presetID="22" presetClass="entr" presetSubtype="8" fill="hold" grpId="0" nodeType="withEffect">
                                  <p:stCondLst>
                                    <p:cond delay="0"/>
                                  </p:stCondLst>
                                  <p:childTnLst>
                                    <p:set>
                                      <p:cBhvr>
                                        <p:cTn id="243" dur="1" fill="hold">
                                          <p:stCondLst>
                                            <p:cond delay="0"/>
                                          </p:stCondLst>
                                        </p:cTn>
                                        <p:tgtEl>
                                          <p:spTgt spid="157"/>
                                        </p:tgtEl>
                                        <p:attrNameLst>
                                          <p:attrName>style.visibility</p:attrName>
                                        </p:attrNameLst>
                                      </p:cBhvr>
                                      <p:to>
                                        <p:strVal val="visible"/>
                                      </p:to>
                                    </p:set>
                                    <p:animEffect transition="in" filter="wipe(left)">
                                      <p:cBhvr>
                                        <p:cTn id="244" dur="500"/>
                                        <p:tgtEl>
                                          <p:spTgt spid="157"/>
                                        </p:tgtEl>
                                      </p:cBhvr>
                                    </p:animEffect>
                                  </p:childTnLst>
                                </p:cTn>
                              </p:par>
                              <p:par>
                                <p:cTn id="245" presetID="22" presetClass="entr" presetSubtype="8" fill="hold" grpId="0" nodeType="withEffect">
                                  <p:stCondLst>
                                    <p:cond delay="0"/>
                                  </p:stCondLst>
                                  <p:childTnLst>
                                    <p:set>
                                      <p:cBhvr>
                                        <p:cTn id="246" dur="1" fill="hold">
                                          <p:stCondLst>
                                            <p:cond delay="0"/>
                                          </p:stCondLst>
                                        </p:cTn>
                                        <p:tgtEl>
                                          <p:spTgt spid="61"/>
                                        </p:tgtEl>
                                        <p:attrNameLst>
                                          <p:attrName>style.visibility</p:attrName>
                                        </p:attrNameLst>
                                      </p:cBhvr>
                                      <p:to>
                                        <p:strVal val="visible"/>
                                      </p:to>
                                    </p:set>
                                    <p:animEffect transition="in" filter="wipe(left)">
                                      <p:cBhvr>
                                        <p:cTn id="247" dur="500"/>
                                        <p:tgtEl>
                                          <p:spTgt spid="61"/>
                                        </p:tgtEl>
                                      </p:cBhvr>
                                    </p:animEffect>
                                  </p:childTnLst>
                                </p:cTn>
                              </p:par>
                              <p:par>
                                <p:cTn id="248" presetID="22" presetClass="entr" presetSubtype="8" fill="hold" grpId="0" nodeType="withEffect">
                                  <p:stCondLst>
                                    <p:cond delay="0"/>
                                  </p:stCondLst>
                                  <p:childTnLst>
                                    <p:set>
                                      <p:cBhvr>
                                        <p:cTn id="249" dur="1" fill="hold">
                                          <p:stCondLst>
                                            <p:cond delay="0"/>
                                          </p:stCondLst>
                                        </p:cTn>
                                        <p:tgtEl>
                                          <p:spTgt spid="63"/>
                                        </p:tgtEl>
                                        <p:attrNameLst>
                                          <p:attrName>style.visibility</p:attrName>
                                        </p:attrNameLst>
                                      </p:cBhvr>
                                      <p:to>
                                        <p:strVal val="visible"/>
                                      </p:to>
                                    </p:set>
                                    <p:animEffect transition="in" filter="wipe(left)">
                                      <p:cBhvr>
                                        <p:cTn id="250" dur="500"/>
                                        <p:tgtEl>
                                          <p:spTgt spid="63"/>
                                        </p:tgtEl>
                                      </p:cBhvr>
                                    </p:animEffect>
                                  </p:childTnLst>
                                </p:cTn>
                              </p:par>
                              <p:par>
                                <p:cTn id="251" presetID="22" presetClass="entr" presetSubtype="8" fill="hold" grpId="0" nodeType="withEffect">
                                  <p:stCondLst>
                                    <p:cond delay="0"/>
                                  </p:stCondLst>
                                  <p:childTnLst>
                                    <p:set>
                                      <p:cBhvr>
                                        <p:cTn id="252" dur="1" fill="hold">
                                          <p:stCondLst>
                                            <p:cond delay="0"/>
                                          </p:stCondLst>
                                        </p:cTn>
                                        <p:tgtEl>
                                          <p:spTgt spid="65"/>
                                        </p:tgtEl>
                                        <p:attrNameLst>
                                          <p:attrName>style.visibility</p:attrName>
                                        </p:attrNameLst>
                                      </p:cBhvr>
                                      <p:to>
                                        <p:strVal val="visible"/>
                                      </p:to>
                                    </p:set>
                                    <p:animEffect transition="in" filter="wipe(left)">
                                      <p:cBhvr>
                                        <p:cTn id="253" dur="500"/>
                                        <p:tgtEl>
                                          <p:spTgt spid="65"/>
                                        </p:tgtEl>
                                      </p:cBhvr>
                                    </p:animEffect>
                                  </p:childTnLst>
                                </p:cTn>
                              </p:par>
                              <p:par>
                                <p:cTn id="254" presetID="22" presetClass="entr" presetSubtype="8" fill="hold" grpId="0" nodeType="withEffect">
                                  <p:stCondLst>
                                    <p:cond delay="0"/>
                                  </p:stCondLst>
                                  <p:childTnLst>
                                    <p:set>
                                      <p:cBhvr>
                                        <p:cTn id="255" dur="1" fill="hold">
                                          <p:stCondLst>
                                            <p:cond delay="0"/>
                                          </p:stCondLst>
                                        </p:cTn>
                                        <p:tgtEl>
                                          <p:spTgt spid="69"/>
                                        </p:tgtEl>
                                        <p:attrNameLst>
                                          <p:attrName>style.visibility</p:attrName>
                                        </p:attrNameLst>
                                      </p:cBhvr>
                                      <p:to>
                                        <p:strVal val="visible"/>
                                      </p:to>
                                    </p:set>
                                    <p:animEffect transition="in" filter="wipe(left)">
                                      <p:cBhvr>
                                        <p:cTn id="256" dur="500"/>
                                        <p:tgtEl>
                                          <p:spTgt spid="69"/>
                                        </p:tgtEl>
                                      </p:cBhvr>
                                    </p:animEffect>
                                  </p:childTnLst>
                                </p:cTn>
                              </p:par>
                              <p:par>
                                <p:cTn id="257" presetID="22" presetClass="entr" presetSubtype="8" fill="hold" grpId="0" nodeType="withEffect">
                                  <p:stCondLst>
                                    <p:cond delay="0"/>
                                  </p:stCondLst>
                                  <p:childTnLst>
                                    <p:set>
                                      <p:cBhvr>
                                        <p:cTn id="258" dur="1" fill="hold">
                                          <p:stCondLst>
                                            <p:cond delay="0"/>
                                          </p:stCondLst>
                                        </p:cTn>
                                        <p:tgtEl>
                                          <p:spTgt spid="71"/>
                                        </p:tgtEl>
                                        <p:attrNameLst>
                                          <p:attrName>style.visibility</p:attrName>
                                        </p:attrNameLst>
                                      </p:cBhvr>
                                      <p:to>
                                        <p:strVal val="visible"/>
                                      </p:to>
                                    </p:set>
                                    <p:animEffect transition="in" filter="wipe(left)">
                                      <p:cBhvr>
                                        <p:cTn id="259" dur="500"/>
                                        <p:tgtEl>
                                          <p:spTgt spid="71"/>
                                        </p:tgtEl>
                                      </p:cBhvr>
                                    </p:animEffect>
                                  </p:childTnLst>
                                </p:cTn>
                              </p:par>
                              <p:par>
                                <p:cTn id="260" presetID="22" presetClass="entr" presetSubtype="8" fill="hold" grpId="0" nodeType="withEffect">
                                  <p:stCondLst>
                                    <p:cond delay="0"/>
                                  </p:stCondLst>
                                  <p:childTnLst>
                                    <p:set>
                                      <p:cBhvr>
                                        <p:cTn id="261" dur="1" fill="hold">
                                          <p:stCondLst>
                                            <p:cond delay="0"/>
                                          </p:stCondLst>
                                        </p:cTn>
                                        <p:tgtEl>
                                          <p:spTgt spid="73"/>
                                        </p:tgtEl>
                                        <p:attrNameLst>
                                          <p:attrName>style.visibility</p:attrName>
                                        </p:attrNameLst>
                                      </p:cBhvr>
                                      <p:to>
                                        <p:strVal val="visible"/>
                                      </p:to>
                                    </p:set>
                                    <p:animEffect transition="in" filter="wipe(left)">
                                      <p:cBhvr>
                                        <p:cTn id="262" dur="500"/>
                                        <p:tgtEl>
                                          <p:spTgt spid="73"/>
                                        </p:tgtEl>
                                      </p:cBhvr>
                                    </p:animEffect>
                                  </p:childTnLst>
                                </p:cTn>
                              </p:par>
                              <p:par>
                                <p:cTn id="263" presetID="22" presetClass="entr" presetSubtype="8" fill="hold" grpId="0" nodeType="withEffect">
                                  <p:stCondLst>
                                    <p:cond delay="0"/>
                                  </p:stCondLst>
                                  <p:childTnLst>
                                    <p:set>
                                      <p:cBhvr>
                                        <p:cTn id="264" dur="1" fill="hold">
                                          <p:stCondLst>
                                            <p:cond delay="0"/>
                                          </p:stCondLst>
                                        </p:cTn>
                                        <p:tgtEl>
                                          <p:spTgt spid="75"/>
                                        </p:tgtEl>
                                        <p:attrNameLst>
                                          <p:attrName>style.visibility</p:attrName>
                                        </p:attrNameLst>
                                      </p:cBhvr>
                                      <p:to>
                                        <p:strVal val="visible"/>
                                      </p:to>
                                    </p:set>
                                    <p:animEffect transition="in" filter="wipe(left)">
                                      <p:cBhvr>
                                        <p:cTn id="265" dur="500"/>
                                        <p:tgtEl>
                                          <p:spTgt spid="75"/>
                                        </p:tgtEl>
                                      </p:cBhvr>
                                    </p:animEffect>
                                  </p:childTnLst>
                                </p:cTn>
                              </p:par>
                              <p:par>
                                <p:cTn id="266" presetID="22" presetClass="entr" presetSubtype="8" fill="hold" grpId="0" nodeType="withEffect">
                                  <p:stCondLst>
                                    <p:cond delay="0"/>
                                  </p:stCondLst>
                                  <p:childTnLst>
                                    <p:set>
                                      <p:cBhvr>
                                        <p:cTn id="267" dur="1" fill="hold">
                                          <p:stCondLst>
                                            <p:cond delay="0"/>
                                          </p:stCondLst>
                                        </p:cTn>
                                        <p:tgtEl>
                                          <p:spTgt spid="77"/>
                                        </p:tgtEl>
                                        <p:attrNameLst>
                                          <p:attrName>style.visibility</p:attrName>
                                        </p:attrNameLst>
                                      </p:cBhvr>
                                      <p:to>
                                        <p:strVal val="visible"/>
                                      </p:to>
                                    </p:set>
                                    <p:animEffect transition="in" filter="wipe(left)">
                                      <p:cBhvr>
                                        <p:cTn id="268" dur="500"/>
                                        <p:tgtEl>
                                          <p:spTgt spid="77"/>
                                        </p:tgtEl>
                                      </p:cBhvr>
                                    </p:animEffect>
                                  </p:childTnLst>
                                </p:cTn>
                              </p:par>
                              <p:par>
                                <p:cTn id="269" presetID="22" presetClass="entr" presetSubtype="8" fill="hold" grpId="0" nodeType="withEffect">
                                  <p:stCondLst>
                                    <p:cond delay="0"/>
                                  </p:stCondLst>
                                  <p:childTnLst>
                                    <p:set>
                                      <p:cBhvr>
                                        <p:cTn id="270" dur="1" fill="hold">
                                          <p:stCondLst>
                                            <p:cond delay="0"/>
                                          </p:stCondLst>
                                        </p:cTn>
                                        <p:tgtEl>
                                          <p:spTgt spid="79"/>
                                        </p:tgtEl>
                                        <p:attrNameLst>
                                          <p:attrName>style.visibility</p:attrName>
                                        </p:attrNameLst>
                                      </p:cBhvr>
                                      <p:to>
                                        <p:strVal val="visible"/>
                                      </p:to>
                                    </p:set>
                                    <p:animEffect transition="in" filter="wipe(left)">
                                      <p:cBhvr>
                                        <p:cTn id="271" dur="500"/>
                                        <p:tgtEl>
                                          <p:spTgt spid="79"/>
                                        </p:tgtEl>
                                      </p:cBhvr>
                                    </p:animEffect>
                                  </p:childTnLst>
                                </p:cTn>
                              </p:par>
                              <p:par>
                                <p:cTn id="272" presetID="22" presetClass="entr" presetSubtype="8" fill="hold" grpId="0" nodeType="withEffect">
                                  <p:stCondLst>
                                    <p:cond delay="0"/>
                                  </p:stCondLst>
                                  <p:childTnLst>
                                    <p:set>
                                      <p:cBhvr>
                                        <p:cTn id="273" dur="1" fill="hold">
                                          <p:stCondLst>
                                            <p:cond delay="0"/>
                                          </p:stCondLst>
                                        </p:cTn>
                                        <p:tgtEl>
                                          <p:spTgt spid="83"/>
                                        </p:tgtEl>
                                        <p:attrNameLst>
                                          <p:attrName>style.visibility</p:attrName>
                                        </p:attrNameLst>
                                      </p:cBhvr>
                                      <p:to>
                                        <p:strVal val="visible"/>
                                      </p:to>
                                    </p:set>
                                    <p:animEffect transition="in" filter="wipe(left)">
                                      <p:cBhvr>
                                        <p:cTn id="274" dur="500"/>
                                        <p:tgtEl>
                                          <p:spTgt spid="83"/>
                                        </p:tgtEl>
                                      </p:cBhvr>
                                    </p:animEffect>
                                  </p:childTnLst>
                                </p:cTn>
                              </p:par>
                              <p:par>
                                <p:cTn id="275" presetID="22" presetClass="entr" presetSubtype="8" fill="hold" grpId="0" nodeType="withEffect">
                                  <p:stCondLst>
                                    <p:cond delay="0"/>
                                  </p:stCondLst>
                                  <p:childTnLst>
                                    <p:set>
                                      <p:cBhvr>
                                        <p:cTn id="276" dur="1" fill="hold">
                                          <p:stCondLst>
                                            <p:cond delay="0"/>
                                          </p:stCondLst>
                                        </p:cTn>
                                        <p:tgtEl>
                                          <p:spTgt spid="108"/>
                                        </p:tgtEl>
                                        <p:attrNameLst>
                                          <p:attrName>style.visibility</p:attrName>
                                        </p:attrNameLst>
                                      </p:cBhvr>
                                      <p:to>
                                        <p:strVal val="visible"/>
                                      </p:to>
                                    </p:set>
                                    <p:animEffect transition="in" filter="wipe(left)">
                                      <p:cBhvr>
                                        <p:cTn id="277" dur="500"/>
                                        <p:tgtEl>
                                          <p:spTgt spid="108"/>
                                        </p:tgtEl>
                                      </p:cBhvr>
                                    </p:animEffect>
                                  </p:childTnLst>
                                </p:cTn>
                              </p:par>
                              <p:par>
                                <p:cTn id="278" presetID="22" presetClass="entr" presetSubtype="8" fill="hold" grpId="0" nodeType="withEffect">
                                  <p:stCondLst>
                                    <p:cond delay="0"/>
                                  </p:stCondLst>
                                  <p:childTnLst>
                                    <p:set>
                                      <p:cBhvr>
                                        <p:cTn id="279" dur="1" fill="hold">
                                          <p:stCondLst>
                                            <p:cond delay="0"/>
                                          </p:stCondLst>
                                        </p:cTn>
                                        <p:tgtEl>
                                          <p:spTgt spid="102"/>
                                        </p:tgtEl>
                                        <p:attrNameLst>
                                          <p:attrName>style.visibility</p:attrName>
                                        </p:attrNameLst>
                                      </p:cBhvr>
                                      <p:to>
                                        <p:strVal val="visible"/>
                                      </p:to>
                                    </p:set>
                                    <p:animEffect transition="in" filter="wipe(left)">
                                      <p:cBhvr>
                                        <p:cTn id="280" dur="500"/>
                                        <p:tgtEl>
                                          <p:spTgt spid="102"/>
                                        </p:tgtEl>
                                      </p:cBhvr>
                                    </p:animEffect>
                                  </p:childTnLst>
                                </p:cTn>
                              </p:par>
                              <p:par>
                                <p:cTn id="281" presetID="22" presetClass="entr" presetSubtype="8" fill="hold" grpId="0" nodeType="withEffect">
                                  <p:stCondLst>
                                    <p:cond delay="0"/>
                                  </p:stCondLst>
                                  <p:childTnLst>
                                    <p:set>
                                      <p:cBhvr>
                                        <p:cTn id="282" dur="1" fill="hold">
                                          <p:stCondLst>
                                            <p:cond delay="0"/>
                                          </p:stCondLst>
                                        </p:cTn>
                                        <p:tgtEl>
                                          <p:spTgt spid="100"/>
                                        </p:tgtEl>
                                        <p:attrNameLst>
                                          <p:attrName>style.visibility</p:attrName>
                                        </p:attrNameLst>
                                      </p:cBhvr>
                                      <p:to>
                                        <p:strVal val="visible"/>
                                      </p:to>
                                    </p:set>
                                    <p:animEffect transition="in" filter="wipe(left)">
                                      <p:cBhvr>
                                        <p:cTn id="283" dur="500"/>
                                        <p:tgtEl>
                                          <p:spTgt spid="100"/>
                                        </p:tgtEl>
                                      </p:cBhvr>
                                    </p:animEffect>
                                  </p:childTnLst>
                                </p:cTn>
                              </p:par>
                              <p:par>
                                <p:cTn id="284" presetID="22" presetClass="entr" presetSubtype="8" fill="hold" grpId="0" nodeType="withEffect">
                                  <p:stCondLst>
                                    <p:cond delay="0"/>
                                  </p:stCondLst>
                                  <p:childTnLst>
                                    <p:set>
                                      <p:cBhvr>
                                        <p:cTn id="285" dur="1" fill="hold">
                                          <p:stCondLst>
                                            <p:cond delay="0"/>
                                          </p:stCondLst>
                                        </p:cTn>
                                        <p:tgtEl>
                                          <p:spTgt spid="98"/>
                                        </p:tgtEl>
                                        <p:attrNameLst>
                                          <p:attrName>style.visibility</p:attrName>
                                        </p:attrNameLst>
                                      </p:cBhvr>
                                      <p:to>
                                        <p:strVal val="visible"/>
                                      </p:to>
                                    </p:set>
                                    <p:animEffect transition="in" filter="wipe(left)">
                                      <p:cBhvr>
                                        <p:cTn id="286" dur="500"/>
                                        <p:tgtEl>
                                          <p:spTgt spid="98"/>
                                        </p:tgtEl>
                                      </p:cBhvr>
                                    </p:animEffect>
                                  </p:childTnLst>
                                </p:cTn>
                              </p:par>
                              <p:par>
                                <p:cTn id="287" presetID="22" presetClass="entr" presetSubtype="8" fill="hold" grpId="0" nodeType="withEffect">
                                  <p:stCondLst>
                                    <p:cond delay="0"/>
                                  </p:stCondLst>
                                  <p:childTnLst>
                                    <p:set>
                                      <p:cBhvr>
                                        <p:cTn id="288" dur="1" fill="hold">
                                          <p:stCondLst>
                                            <p:cond delay="0"/>
                                          </p:stCondLst>
                                        </p:cTn>
                                        <p:tgtEl>
                                          <p:spTgt spid="94"/>
                                        </p:tgtEl>
                                        <p:attrNameLst>
                                          <p:attrName>style.visibility</p:attrName>
                                        </p:attrNameLst>
                                      </p:cBhvr>
                                      <p:to>
                                        <p:strVal val="visible"/>
                                      </p:to>
                                    </p:set>
                                    <p:animEffect transition="in" filter="wipe(left)">
                                      <p:cBhvr>
                                        <p:cTn id="289" dur="500"/>
                                        <p:tgtEl>
                                          <p:spTgt spid="94"/>
                                        </p:tgtEl>
                                      </p:cBhvr>
                                    </p:animEffect>
                                  </p:childTnLst>
                                </p:cTn>
                              </p:par>
                              <p:par>
                                <p:cTn id="290" presetID="22" presetClass="entr" presetSubtype="8" fill="hold" grpId="0" nodeType="withEffect">
                                  <p:stCondLst>
                                    <p:cond delay="0"/>
                                  </p:stCondLst>
                                  <p:childTnLst>
                                    <p:set>
                                      <p:cBhvr>
                                        <p:cTn id="291" dur="1" fill="hold">
                                          <p:stCondLst>
                                            <p:cond delay="0"/>
                                          </p:stCondLst>
                                        </p:cTn>
                                        <p:tgtEl>
                                          <p:spTgt spid="90"/>
                                        </p:tgtEl>
                                        <p:attrNameLst>
                                          <p:attrName>style.visibility</p:attrName>
                                        </p:attrNameLst>
                                      </p:cBhvr>
                                      <p:to>
                                        <p:strVal val="visible"/>
                                      </p:to>
                                    </p:set>
                                    <p:animEffect transition="in" filter="wipe(left)">
                                      <p:cBhvr>
                                        <p:cTn id="292" dur="500"/>
                                        <p:tgtEl>
                                          <p:spTgt spid="90"/>
                                        </p:tgtEl>
                                      </p:cBhvr>
                                    </p:animEffect>
                                  </p:childTnLst>
                                </p:cTn>
                              </p:par>
                              <p:par>
                                <p:cTn id="293" presetID="22" presetClass="entr" presetSubtype="8" fill="hold" grpId="0" nodeType="withEffect">
                                  <p:stCondLst>
                                    <p:cond delay="0"/>
                                  </p:stCondLst>
                                  <p:childTnLst>
                                    <p:set>
                                      <p:cBhvr>
                                        <p:cTn id="294" dur="1" fill="hold">
                                          <p:stCondLst>
                                            <p:cond delay="0"/>
                                          </p:stCondLst>
                                        </p:cTn>
                                        <p:tgtEl>
                                          <p:spTgt spid="86"/>
                                        </p:tgtEl>
                                        <p:attrNameLst>
                                          <p:attrName>style.visibility</p:attrName>
                                        </p:attrNameLst>
                                      </p:cBhvr>
                                      <p:to>
                                        <p:strVal val="visible"/>
                                      </p:to>
                                    </p:set>
                                    <p:animEffect transition="in" filter="wipe(left)">
                                      <p:cBhvr>
                                        <p:cTn id="29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61" grpId="0"/>
      <p:bldP spid="63" grpId="0"/>
      <p:bldP spid="65" grpId="0"/>
      <p:bldP spid="67" grpId="0"/>
      <p:bldP spid="69" grpId="0"/>
      <p:bldP spid="71" grpId="0"/>
      <p:bldP spid="73" grpId="0"/>
      <p:bldP spid="75" grpId="0"/>
      <p:bldP spid="77" grpId="0"/>
      <p:bldP spid="79" grpId="0"/>
      <p:bldP spid="81" grpId="0"/>
      <p:bldP spid="83" grpId="0"/>
      <p:bldP spid="86" grpId="0"/>
      <p:bldP spid="88" grpId="0"/>
      <p:bldP spid="90" grpId="0"/>
      <p:bldP spid="92" grpId="0"/>
      <p:bldP spid="94" grpId="0"/>
      <p:bldP spid="96" grpId="0"/>
      <p:bldP spid="98" grpId="0"/>
      <p:bldP spid="100" grpId="0"/>
      <p:bldP spid="102" grpId="0"/>
      <p:bldP spid="104" grpId="0"/>
      <p:bldP spid="106" grpId="0"/>
      <p:bldP spid="108" grpId="0"/>
      <p:bldP spid="135" grpId="0"/>
      <p:bldP spid="137" grpId="0"/>
      <p:bldP spid="139" grpId="0"/>
      <p:bldP spid="141" grpId="0"/>
      <p:bldP spid="143" grpId="0"/>
      <p:bldP spid="145" grpId="0"/>
      <p:bldP spid="147" grpId="0"/>
      <p:bldP spid="149" grpId="0"/>
      <p:bldP spid="151" grpId="0"/>
      <p:bldP spid="153" grpId="0"/>
      <p:bldP spid="155" grpId="0"/>
      <p:bldP spid="157" grpId="0"/>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88900"/>
            <a:ext cx="8534400" cy="6616700"/>
          </a:xfrm>
        </p:spPr>
        <p:txBody>
          <a:bodyPr>
            <a:normAutofit fontScale="85000" lnSpcReduction="10000"/>
          </a:bodyPr>
          <a:lstStyle/>
          <a:p>
            <a:pPr marL="0" indent="0">
              <a:buNone/>
            </a:pPr>
            <a:r>
              <a:rPr lang="en-US" sz="2800" b="1" dirty="0"/>
              <a:t>Steps Cohen-Sutherland Line Clipping</a:t>
            </a:r>
          </a:p>
          <a:p>
            <a:pPr marL="0" indent="0">
              <a:buNone/>
            </a:pPr>
            <a:r>
              <a:rPr lang="en-US" b="1" dirty="0"/>
              <a:t>Step-1:</a:t>
            </a:r>
          </a:p>
          <a:p>
            <a:pPr marL="0" indent="0">
              <a:buNone/>
            </a:pPr>
            <a:r>
              <a:rPr lang="en-US" dirty="0"/>
              <a:t>Assign region code to both endpoint of a line depending on the position where the line endpoint is located.</a:t>
            </a:r>
          </a:p>
          <a:p>
            <a:pPr marL="0" indent="0">
              <a:buNone/>
            </a:pPr>
            <a:r>
              <a:rPr lang="en-US" b="1" dirty="0"/>
              <a:t>Step-2:</a:t>
            </a:r>
          </a:p>
          <a:p>
            <a:pPr marL="0" indent="0">
              <a:buNone/>
            </a:pPr>
            <a:r>
              <a:rPr lang="en-US" dirty="0"/>
              <a:t>If both endpoint have code ‘0000’ </a:t>
            </a:r>
          </a:p>
          <a:p>
            <a:pPr marL="0" indent="0">
              <a:buNone/>
            </a:pPr>
            <a:r>
              <a:rPr lang="en-US" dirty="0"/>
              <a:t>	Then line is completely inside.</a:t>
            </a:r>
          </a:p>
          <a:p>
            <a:pPr marL="0" indent="0">
              <a:buNone/>
            </a:pPr>
            <a:r>
              <a:rPr lang="en-US" dirty="0"/>
              <a:t>Otherwise </a:t>
            </a:r>
          </a:p>
          <a:p>
            <a:pPr marL="0" indent="0">
              <a:buNone/>
            </a:pPr>
            <a:r>
              <a:rPr lang="en-US" dirty="0"/>
              <a:t>	Perform logical ending between this two codes. </a:t>
            </a:r>
          </a:p>
          <a:p>
            <a:pPr marL="0" indent="0">
              <a:buNone/>
            </a:pPr>
            <a:r>
              <a:rPr lang="en-US" dirty="0"/>
              <a:t>	</a:t>
            </a:r>
          </a:p>
          <a:p>
            <a:pPr marL="0" indent="0">
              <a:buNone/>
            </a:pPr>
            <a:r>
              <a:rPr lang="en-US" dirty="0"/>
              <a:t>	If result of logical ending is non-zero </a:t>
            </a:r>
          </a:p>
          <a:p>
            <a:pPr marL="0" indent="0">
              <a:buNone/>
            </a:pPr>
            <a:r>
              <a:rPr lang="en-US" dirty="0"/>
              <a:t>		Line is completely outside the clipping window.</a:t>
            </a:r>
          </a:p>
          <a:p>
            <a:pPr marL="0" indent="0">
              <a:buNone/>
            </a:pPr>
            <a:r>
              <a:rPr lang="en-US" dirty="0"/>
              <a:t>	Otherwise </a:t>
            </a:r>
          </a:p>
          <a:p>
            <a:pPr marL="0" lvl="0" indent="0">
              <a:buNone/>
            </a:pPr>
            <a:r>
              <a:rPr lang="en-US" dirty="0"/>
              <a:t>		Calculate the intersection point with the boundary one by one.</a:t>
            </a:r>
          </a:p>
          <a:p>
            <a:pPr marL="0" lvl="0" indent="0">
              <a:buNone/>
            </a:pPr>
            <a:r>
              <a:rPr lang="en-US" dirty="0"/>
              <a:t>		Divide the line into two parts from intersection point.</a:t>
            </a:r>
          </a:p>
          <a:p>
            <a:pPr marL="0" lvl="0" indent="0">
              <a:buNone/>
            </a:pPr>
            <a:r>
              <a:rPr lang="en-US" dirty="0"/>
              <a:t>		Repeat from Step-1 for both line segments.</a:t>
            </a:r>
          </a:p>
          <a:p>
            <a:pPr marL="0" indent="0">
              <a:buNone/>
            </a:pPr>
            <a:r>
              <a:rPr lang="en-US" b="1" dirty="0"/>
              <a:t>Step-3:</a:t>
            </a:r>
          </a:p>
          <a:p>
            <a:pPr marL="0" indent="0">
              <a:buNone/>
            </a:pPr>
            <a:r>
              <a:rPr lang="en-US" dirty="0"/>
              <a:t>Draw line segment which are completely inside and eliminate other line segment which found completely outside.</a:t>
            </a:r>
          </a:p>
        </p:txBody>
      </p:sp>
    </p:spTree>
    <p:extLst>
      <p:ext uri="{BB962C8B-B14F-4D97-AF65-F5344CB8AC3E}">
        <p14:creationId xmlns:p14="http://schemas.microsoft.com/office/powerpoint/2010/main" val="41832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b="1" dirty="0"/>
              <a:t>Intersection points- Cohen-Sutherland Algorithm</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intersection calculation we use line equation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𝑚𝑥</m:t>
                    </m:r>
                    <m:r>
                      <a:rPr lang="en-US" i="1">
                        <a:latin typeface="Cambria Math" panose="02040503050406030204" pitchFamily="18" charset="0"/>
                      </a:rPr>
                      <m:t>+</m:t>
                    </m:r>
                    <m:r>
                      <a:rPr lang="en-US" i="1">
                        <a:latin typeface="Cambria Math" panose="02040503050406030204" pitchFamily="18" charset="0"/>
                      </a:rPr>
                      <m:t>𝑏</m:t>
                    </m:r>
                  </m:oMath>
                </a14:m>
                <a:r>
                  <a:rPr lang="en-US" dirty="0"/>
                  <a:t>”.</a:t>
                </a:r>
              </a:p>
              <a:p>
                <a:pPr lvl="0" algn="just"/>
                <a:r>
                  <a:rPr lang="en-US" dirty="0"/>
                  <a:t>“</a:t>
                </a:r>
                <a14:m>
                  <m:oMath xmlns:m="http://schemas.openxmlformats.org/officeDocument/2006/math">
                    <m:r>
                      <a:rPr lang="en-US" i="1" dirty="0" smtClean="0">
                        <a:latin typeface="Cambria Math" panose="02040503050406030204" pitchFamily="18" charset="0"/>
                      </a:rPr>
                      <m:t>𝑥</m:t>
                    </m:r>
                  </m:oMath>
                </a14:m>
                <a:r>
                  <a:rPr lang="en-US" dirty="0"/>
                  <a:t>” is constant for left and right boundary which is: </a:t>
                </a:r>
              </a:p>
              <a:p>
                <a:pPr lvl="1" algn="just"/>
                <a:r>
                  <a:rPr lang="en-US" dirty="0"/>
                  <a:t>for left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𝑤𝑚𝑖𝑛</m:t>
                        </m:r>
                      </m:sub>
                    </m:sSub>
                  </m:oMath>
                </a14:m>
                <a:r>
                  <a:rPr lang="en-US" dirty="0"/>
                  <a:t>”</a:t>
                </a:r>
              </a:p>
              <a:p>
                <a:pPr lvl="1" algn="just"/>
                <a:r>
                  <a:rPr lang="en-US" dirty="0"/>
                  <a:t>for right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𝑤𝑚𝑎𝑥</m:t>
                        </m:r>
                      </m:sub>
                    </m:sSub>
                  </m:oMath>
                </a14:m>
                <a:r>
                  <a:rPr lang="en-US" dirty="0"/>
                  <a:t>”</a:t>
                </a:r>
              </a:p>
              <a:p>
                <a:pPr lvl="0" algn="just"/>
                <a:r>
                  <a:rPr lang="en-US" dirty="0"/>
                  <a:t>So we calculate </a:t>
                </a:r>
                <a14:m>
                  <m:oMath xmlns:m="http://schemas.openxmlformats.org/officeDocument/2006/math">
                    <m:r>
                      <a:rPr lang="en-US" i="1" dirty="0" smtClean="0">
                        <a:latin typeface="Cambria Math" panose="02040503050406030204" pitchFamily="18" charset="0"/>
                      </a:rPr>
                      <m:t>𝑦</m:t>
                    </m:r>
                  </m:oMath>
                </a14:m>
                <a:r>
                  <a:rPr lang="en-US" dirty="0"/>
                  <a:t> coordinate of intersection for this boundary by putting values of </a:t>
                </a:r>
                <a14:m>
                  <m:oMath xmlns:m="http://schemas.openxmlformats.org/officeDocument/2006/math">
                    <m:r>
                      <a:rPr lang="en-US" i="1" dirty="0" smtClean="0">
                        <a:latin typeface="Cambria Math" panose="02040503050406030204" pitchFamily="18" charset="0"/>
                      </a:rPr>
                      <m:t>𝑥</m:t>
                    </m:r>
                  </m:oMath>
                </a14:m>
                <a:r>
                  <a:rPr lang="en-US" dirty="0"/>
                  <a:t> depending on boundary is left or right in below equation.</a:t>
                </a:r>
              </a:p>
              <a:p>
                <a:pPr marL="0" indent="0" algn="just">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𝒎</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486" r="-1669"/>
                </a:stretch>
              </a:blipFill>
            </p:spPr>
            <p:txBody>
              <a:bodyPr/>
              <a:lstStyle/>
              <a:p>
                <a:r>
                  <a:rPr lang="en-IN">
                    <a:noFill/>
                  </a:rPr>
                  <a:t> </a:t>
                </a:r>
              </a:p>
            </p:txBody>
          </p:sp>
        </mc:Fallback>
      </mc:AlternateContent>
    </p:spTree>
    <p:extLst>
      <p:ext uri="{BB962C8B-B14F-4D97-AF65-F5344CB8AC3E}">
        <p14:creationId xmlns:p14="http://schemas.microsoft.com/office/powerpoint/2010/main" val="2365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endParaRPr lang="en-US" dirty="0"/>
              </a:p>
              <a:p>
                <a:pPr lvl="0" algn="just"/>
                <a:endParaRPr lang="en-US" dirty="0"/>
              </a:p>
              <a:p>
                <a:pPr lvl="0" algn="just"/>
                <a:r>
                  <a:rPr lang="en-US" dirty="0"/>
                  <a:t>“</a:t>
                </a:r>
                <a14:m>
                  <m:oMath xmlns:m="http://schemas.openxmlformats.org/officeDocument/2006/math">
                    <m:r>
                      <a:rPr lang="en-US" i="1" dirty="0" smtClean="0">
                        <a:latin typeface="Cambria Math" panose="02040503050406030204" pitchFamily="18" charset="0"/>
                      </a:rPr>
                      <m:t>𝑦</m:t>
                    </m:r>
                  </m:oMath>
                </a14:m>
                <a:r>
                  <a:rPr lang="en-US" dirty="0"/>
                  <a:t>” coordinate is constant for top and bottom boundary which is:</a:t>
                </a:r>
              </a:p>
              <a:p>
                <a:pPr lvl="1" algn="just"/>
                <a:r>
                  <a:rPr lang="en-US" dirty="0"/>
                  <a:t>for top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𝑤𝑚𝑎𝑥</m:t>
                        </m:r>
                      </m:sub>
                    </m:sSub>
                  </m:oMath>
                </a14:m>
                <a:r>
                  <a:rPr lang="en-US" dirty="0"/>
                  <a:t>”</a:t>
                </a:r>
              </a:p>
              <a:p>
                <a:pPr lvl="1" algn="just"/>
                <a:r>
                  <a:rPr lang="en-US" dirty="0"/>
                  <a:t>for bottom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𝑤𝑚𝑖𝑛</m:t>
                        </m:r>
                      </m:sub>
                    </m:sSub>
                  </m:oMath>
                </a14:m>
                <a:r>
                  <a:rPr lang="en-US" dirty="0"/>
                  <a:t>”</a:t>
                </a:r>
              </a:p>
              <a:p>
                <a:pPr lvl="0" algn="just"/>
                <a:r>
                  <a:rPr lang="en-US" dirty="0"/>
                  <a:t>So we calculate </a:t>
                </a:r>
                <a14:m>
                  <m:oMath xmlns:m="http://schemas.openxmlformats.org/officeDocument/2006/math">
                    <m:r>
                      <a:rPr lang="en-US" i="1" dirty="0" smtClean="0">
                        <a:latin typeface="Cambria Math" panose="02040503050406030204" pitchFamily="18" charset="0"/>
                      </a:rPr>
                      <m:t>𝑥</m:t>
                    </m:r>
                  </m:oMath>
                </a14:m>
                <a:r>
                  <a:rPr lang="en-US" dirty="0"/>
                  <a:t> coordinate of intersection for this boundary by putting values of </a:t>
                </a:r>
                <a14:m>
                  <m:oMath xmlns:m="http://schemas.openxmlformats.org/officeDocument/2006/math">
                    <m:r>
                      <a:rPr lang="en-US" i="1" dirty="0" smtClean="0">
                        <a:latin typeface="Cambria Math" panose="02040503050406030204" pitchFamily="18" charset="0"/>
                      </a:rPr>
                      <m:t>𝑦</m:t>
                    </m:r>
                  </m:oMath>
                </a14:m>
                <a:r>
                  <a:rPr lang="en-US" dirty="0"/>
                  <a:t> depending on boundary is top or bottom in below equation. </a:t>
                </a:r>
                <a:endParaRPr lang="en-US" b="1" i="1" dirty="0"/>
              </a:p>
              <a:p>
                <a:pPr marL="0" lvl="0" indent="0" algn="just">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𝒚</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𝟏</m:t>
                              </m:r>
                            </m:sub>
                          </m:sSub>
                        </m:num>
                        <m:den>
                          <m:r>
                            <a:rPr lang="en-US" b="1" i="1">
                              <a:latin typeface="Cambria Math" panose="02040503050406030204" pitchFamily="18" charset="0"/>
                            </a:rPr>
                            <m:t>𝒎</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r="-626"/>
                </a:stretch>
              </a:blipFill>
            </p:spPr>
            <p:txBody>
              <a:bodyPr/>
              <a:lstStyle/>
              <a:p>
                <a:r>
                  <a:rPr lang="en-IN">
                    <a:noFill/>
                  </a:rPr>
                  <a:t> </a:t>
                </a:r>
              </a:p>
            </p:txBody>
          </p:sp>
        </mc:Fallback>
      </mc:AlternateContent>
    </p:spTree>
    <p:extLst>
      <p:ext uri="{BB962C8B-B14F-4D97-AF65-F5344CB8AC3E}">
        <p14:creationId xmlns:p14="http://schemas.microsoft.com/office/powerpoint/2010/main" val="72036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12838"/>
          </a:xfrm>
        </p:spPr>
        <p:txBody>
          <a:bodyPr/>
          <a:lstStyle/>
          <a:p>
            <a:r>
              <a:rPr lang="en-US" b="1" dirty="0"/>
              <a:t>Liang-</a:t>
            </a:r>
            <a:r>
              <a:rPr lang="en-US" b="1" dirty="0" err="1"/>
              <a:t>Barsky</a:t>
            </a:r>
            <a:r>
              <a:rPr lang="en-US" b="1" dirty="0"/>
              <a:t> Line Clipping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lstStyle/>
              <a:p>
                <a:pPr lvl="0" algn="just"/>
                <a:r>
                  <a:rPr lang="en-US" dirty="0"/>
                  <a:t>Line clipping approach is given by the Liang and </a:t>
                </a:r>
                <a:r>
                  <a:rPr lang="en-US" dirty="0" err="1"/>
                  <a:t>Barsky</a:t>
                </a:r>
                <a:r>
                  <a:rPr lang="en-US" dirty="0"/>
                  <a:t> is faster then </a:t>
                </a:r>
                <a:r>
                  <a:rPr lang="en-US" dirty="0" err="1"/>
                  <a:t>cohen-sutherland</a:t>
                </a:r>
                <a:r>
                  <a:rPr lang="en-US" dirty="0"/>
                  <a:t> line clipping. </a:t>
                </a:r>
              </a:p>
              <a:p>
                <a:pPr lvl="0" algn="just"/>
                <a:r>
                  <a:rPr lang="en-US" dirty="0"/>
                  <a:t>Which is based on analysis of the parametric equation of the line which are,</a:t>
                </a:r>
              </a:p>
              <a:p>
                <a:pPr marL="0" indent="0" algn="just">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𝑥</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1</m:t>
                          </m:r>
                        </m:sub>
                      </m:sSub>
                      <m:r>
                        <a:rPr lang="en-US" b="0" i="1">
                          <a:latin typeface="Cambria Math" panose="02040503050406030204" pitchFamily="18" charset="0"/>
                        </a:rPr>
                        <m:t>+</m:t>
                      </m:r>
                      <m:r>
                        <a:rPr lang="en-US" b="0" i="1">
                          <a:latin typeface="Cambria Math" panose="02040503050406030204" pitchFamily="18" charset="0"/>
                        </a:rPr>
                        <m:t>𝑢</m:t>
                      </m:r>
                      <m:r>
                        <a:rPr lang="en-US" b="0" i="1">
                          <a:latin typeface="Cambria Math" panose="02040503050406030204" pitchFamily="18" charset="0"/>
                        </a:rPr>
                        <m:t>∆</m:t>
                      </m:r>
                      <m:r>
                        <a:rPr lang="en-US" b="0" i="1">
                          <a:latin typeface="Cambria Math" panose="02040503050406030204" pitchFamily="18" charset="0"/>
                        </a:rPr>
                        <m:t>𝑥</m:t>
                      </m:r>
                    </m:oMath>
                  </m:oMathPara>
                </a14:m>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𝑦</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1</m:t>
                          </m:r>
                        </m:sub>
                      </m:sSub>
                      <m:r>
                        <a:rPr lang="en-US" b="0" i="1">
                          <a:latin typeface="Cambria Math" panose="02040503050406030204" pitchFamily="18" charset="0"/>
                        </a:rPr>
                        <m:t>+</m:t>
                      </m:r>
                      <m:r>
                        <a:rPr lang="en-US" b="0" i="1">
                          <a:latin typeface="Cambria Math" panose="02040503050406030204" pitchFamily="18" charset="0"/>
                        </a:rPr>
                        <m:t>𝑢</m:t>
                      </m:r>
                      <m:r>
                        <a:rPr lang="en-US" b="0" i="1">
                          <a:latin typeface="Cambria Math" panose="02040503050406030204" pitchFamily="18" charset="0"/>
                        </a:rPr>
                        <m:t>∆</m:t>
                      </m:r>
                      <m:r>
                        <a:rPr lang="en-US" b="0" i="1">
                          <a:latin typeface="Cambria Math" panose="02040503050406030204" pitchFamily="18" charset="0"/>
                        </a:rPr>
                        <m:t>𝑦</m:t>
                      </m:r>
                    </m:oMath>
                  </m:oMathPara>
                </a14:m>
                <a:endParaRPr lang="en-US" dirty="0"/>
              </a:p>
              <a:p>
                <a:pPr algn="just"/>
                <a:r>
                  <a:rPr lang="en-US" dirty="0"/>
                  <a:t>Where</a:t>
                </a:r>
                <a14:m>
                  <m:oMath xmlns:m="http://schemas.openxmlformats.org/officeDocument/2006/math">
                    <m:r>
                      <a:rPr lang="en-US" i="1">
                        <a:latin typeface="Cambria Math" panose="02040503050406030204" pitchFamily="18" charset="0"/>
                      </a:rPr>
                      <m:t> 0≤</m:t>
                    </m:r>
                    <m:r>
                      <a:rPr lang="en-US" i="1">
                        <a:latin typeface="Cambria Math" panose="02040503050406030204" pitchFamily="18" charset="0"/>
                      </a:rPr>
                      <m:t>𝑢</m:t>
                    </m:r>
                    <m:r>
                      <a:rPr lang="en-US" i="1">
                        <a:latin typeface="Cambria Math" panose="02040503050406030204" pitchFamily="18" charset="0"/>
                      </a:rPr>
                      <m:t>≤1</m:t>
                    </m:r>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and</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486" r="-1669"/>
                </a:stretch>
              </a:blipFill>
            </p:spPr>
            <p:txBody>
              <a:bodyPr/>
              <a:lstStyle/>
              <a:p>
                <a:r>
                  <a:rPr lang="en-IN">
                    <a:noFill/>
                  </a:rPr>
                  <a:t> </a:t>
                </a:r>
              </a:p>
            </p:txBody>
          </p:sp>
        </mc:Fallback>
      </mc:AlternateContent>
    </p:spTree>
    <p:extLst>
      <p:ext uri="{BB962C8B-B14F-4D97-AF65-F5344CB8AC3E}">
        <p14:creationId xmlns:p14="http://schemas.microsoft.com/office/powerpoint/2010/main" val="419699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pPr lvl="0"/>
            <a:r>
              <a:rPr lang="en-US" b="1" dirty="0"/>
              <a:t>Liang-</a:t>
            </a:r>
            <a:r>
              <a:rPr lang="en-US" b="1" dirty="0" err="1"/>
              <a:t>Barsky</a:t>
            </a:r>
            <a:r>
              <a:rPr lang="en-US" b="1" dirty="0"/>
              <a:t> Line Clipping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lstStyle/>
              <a:p>
                <a:pPr marL="457200" lvl="0" indent="-457200">
                  <a:buFont typeface="+mj-lt"/>
                  <a:buAutoNum type="arabicPeriod"/>
                </a:pPr>
                <a:r>
                  <a:rPr lang="en-US" dirty="0">
                    <a:solidFill>
                      <a:prstClr val="black"/>
                    </a:solidFill>
                  </a:rPr>
                  <a:t>Read two end points of line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𝑃</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𝑦</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oMath>
                </a14:m>
                <a:r>
                  <a:rPr lang="en-US" dirty="0">
                    <a:solidFill>
                      <a:prstClr val="black"/>
                    </a:solidFill>
                  </a:rPr>
                  <a:t> and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𝑃</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𝑦</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oMath>
                </a14:m>
                <a:r>
                  <a:rPr lang="en-US" dirty="0">
                    <a:solidFill>
                      <a:prstClr val="black"/>
                    </a:solidFill>
                  </a:rPr>
                  <a:t>.</a:t>
                </a:r>
              </a:p>
              <a:p>
                <a:pPr marL="457200" lvl="0" indent="-457200">
                  <a:buFont typeface="+mj-lt"/>
                  <a:buAutoNum type="arabicPeriod"/>
                </a:pPr>
                <a:r>
                  <a:rPr lang="en-US" dirty="0">
                    <a:solidFill>
                      <a:prstClr val="black"/>
                    </a:solidFill>
                  </a:rPr>
                  <a:t>Read two corner vertices, left top and right bottom of window: </a:t>
                </a:r>
                <a14:m>
                  <m:oMath xmlns:m="http://schemas.openxmlformats.org/officeDocument/2006/math">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𝑤𝑚𝑖𝑛</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𝑦</m:t>
                        </m:r>
                      </m:e>
                      <m:sub>
                        <m:r>
                          <a:rPr lang="en-US" i="1">
                            <a:solidFill>
                              <a:prstClr val="black"/>
                            </a:solidFill>
                            <a:latin typeface="Cambria Math" panose="02040503050406030204" pitchFamily="18" charset="0"/>
                          </a:rPr>
                          <m:t>𝑤𝑚𝑎𝑥</m:t>
                        </m:r>
                      </m:sub>
                    </m:sSub>
                    <m:r>
                      <a:rPr lang="en-US" i="1">
                        <a:solidFill>
                          <a:prstClr val="black"/>
                        </a:solidFill>
                        <a:latin typeface="Cambria Math" panose="02040503050406030204" pitchFamily="18" charset="0"/>
                      </a:rPr>
                      <m:t>)</m:t>
                    </m:r>
                  </m:oMath>
                </a14:m>
                <a:r>
                  <a:rPr lang="en-US" dirty="0">
                    <a:solidFill>
                      <a:prstClr val="black"/>
                    </a:solidFill>
                  </a:rPr>
                  <a:t> and </a:t>
                </a:r>
                <a14:m>
                  <m:oMath xmlns:m="http://schemas.openxmlformats.org/officeDocument/2006/math">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𝑥</m:t>
                        </m:r>
                      </m:e>
                      <m:sub>
                        <m:r>
                          <a:rPr lang="en-US" i="1">
                            <a:solidFill>
                              <a:prstClr val="black"/>
                            </a:solidFill>
                            <a:latin typeface="Cambria Math" panose="02040503050406030204" pitchFamily="18" charset="0"/>
                          </a:rPr>
                          <m:t>𝑤𝑚𝑎𝑥</m:t>
                        </m:r>
                      </m:sub>
                    </m:sSub>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𝑦</m:t>
                        </m:r>
                      </m:e>
                      <m:sub>
                        <m:r>
                          <a:rPr lang="en-US" i="1">
                            <a:solidFill>
                              <a:prstClr val="black"/>
                            </a:solidFill>
                            <a:latin typeface="Cambria Math" panose="02040503050406030204" pitchFamily="18" charset="0"/>
                          </a:rPr>
                          <m:t>𝑤𝑚𝑖𝑛</m:t>
                        </m:r>
                      </m:sub>
                    </m:sSub>
                    <m:r>
                      <a:rPr lang="en-US" i="1">
                        <a:solidFill>
                          <a:prstClr val="black"/>
                        </a:solidFill>
                        <a:latin typeface="Cambria Math" panose="02040503050406030204" pitchFamily="18" charset="0"/>
                      </a:rPr>
                      <m:t>)</m:t>
                    </m:r>
                  </m:oMath>
                </a14:m>
                <a:r>
                  <a:rPr lang="en-US" dirty="0">
                    <a:solidFill>
                      <a:prstClr val="black"/>
                    </a:solidFill>
                  </a:rPr>
                  <a:t>.</a:t>
                </a:r>
              </a:p>
              <a:p>
                <a:pPr marL="457200" lvl="0" indent="-457200">
                  <a:buFont typeface="+mj-lt"/>
                  <a:buAutoNum type="arabicPeriod"/>
                </a:pPr>
                <a:r>
                  <a:rPr lang="en-US" dirty="0">
                    <a:solidFill>
                      <a:prstClr val="black"/>
                    </a:solidFill>
                  </a:rPr>
                  <a:t>Calculate values of parameters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𝑝</m:t>
                        </m:r>
                      </m:e>
                      <m:sub>
                        <m:r>
                          <a:rPr lang="en-US" i="1">
                            <a:solidFill>
                              <a:prstClr val="black"/>
                            </a:solidFill>
                            <a:latin typeface="Cambria Math" panose="02040503050406030204" pitchFamily="18" charset="0"/>
                          </a:rPr>
                          <m:t>𝑘</m:t>
                        </m:r>
                      </m:sub>
                    </m:sSub>
                  </m:oMath>
                </a14:m>
                <a:r>
                  <a:rPr lang="en-US" dirty="0">
                    <a:solidFill>
                      <a:prstClr val="black"/>
                    </a:solidFill>
                  </a:rPr>
                  <a:t> and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𝑞</m:t>
                        </m:r>
                      </m:e>
                      <m:sub>
                        <m:r>
                          <a:rPr lang="en-US" i="1">
                            <a:solidFill>
                              <a:prstClr val="black"/>
                            </a:solidFill>
                            <a:latin typeface="Cambria Math" panose="02040503050406030204" pitchFamily="18" charset="0"/>
                          </a:rPr>
                          <m:t>𝑘</m:t>
                        </m:r>
                      </m:sub>
                    </m:sSub>
                  </m:oMath>
                </a14:m>
                <a:r>
                  <a:rPr lang="en-US" dirty="0">
                    <a:solidFill>
                      <a:prstClr val="black"/>
                    </a:solidFill>
                  </a:rPr>
                  <a:t> for </a:t>
                </a:r>
                <a14:m>
                  <m:oMath xmlns:m="http://schemas.openxmlformats.org/officeDocument/2006/math">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𝑘</m:t>
                    </m:r>
                    <m:r>
                      <a:rPr lang="en-US" i="1">
                        <a:solidFill>
                          <a:prstClr val="black"/>
                        </a:solidFill>
                        <a:latin typeface="Cambria Math" panose="02040503050406030204" pitchFamily="18" charset="0"/>
                      </a:rPr>
                      <m:t>=1, 2, 3, 4</m:t>
                    </m:r>
                  </m:oMath>
                </a14:m>
                <a:r>
                  <a:rPr lang="en-US" dirty="0">
                    <a:solidFill>
                      <a:prstClr val="black"/>
                    </a:solidFill>
                  </a:rPr>
                  <a:t> such that,</a:t>
                </a:r>
              </a:p>
              <a:p>
                <a:pPr marL="400050" lvl="1" indent="0">
                  <a:buNone/>
                </a:pPr>
                <a14:m>
                  <m:oMathPara xmlns:m="http://schemas.openxmlformats.org/officeDocument/2006/math">
                    <m:oMathParaPr>
                      <m:jc m:val="left"/>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𝑥</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𝑞</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𝑥</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𝑥</m:t>
                          </m:r>
                        </m:e>
                        <m:sub>
                          <m:r>
                            <a:rPr lang="en-US" sz="2400" i="1">
                              <a:solidFill>
                                <a:prstClr val="black"/>
                              </a:solidFill>
                              <a:latin typeface="Cambria Math" panose="02040503050406030204" pitchFamily="18" charset="0"/>
                            </a:rPr>
                            <m:t>𝑤𝑚𝑖𝑛</m:t>
                          </m:r>
                        </m:sub>
                      </m:sSub>
                    </m:oMath>
                  </m:oMathPara>
                </a14:m>
                <a:endParaRPr lang="en-US" sz="2400" dirty="0">
                  <a:solidFill>
                    <a:prstClr val="black"/>
                  </a:solidFill>
                </a:endParaRPr>
              </a:p>
              <a:p>
                <a:pPr marL="400050" lvl="1" indent="0">
                  <a:buNone/>
                </a:pPr>
                <a14:m>
                  <m:oMathPara xmlns:m="http://schemas.openxmlformats.org/officeDocument/2006/math">
                    <m:oMathParaPr>
                      <m:jc m:val="left"/>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2</m:t>
                          </m:r>
                        </m:sub>
                      </m:sSub>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𝑥</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𝑞</m:t>
                          </m:r>
                        </m:e>
                        <m:sub>
                          <m:r>
                            <a:rPr lang="en-US" sz="2400" i="1">
                              <a:solidFill>
                                <a:prstClr val="black"/>
                              </a:solidFill>
                              <a:latin typeface="Cambria Math" panose="02040503050406030204" pitchFamily="18" charset="0"/>
                            </a:rPr>
                            <m:t>2</m:t>
                          </m:r>
                        </m:sub>
                      </m:sSub>
                      <m:r>
                        <a:rPr lang="en-US" sz="2400" i="1" smtClean="0">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𝑥</m:t>
                          </m:r>
                        </m:e>
                        <m:sub>
                          <m:r>
                            <a:rPr lang="en-US" sz="2400" i="1">
                              <a:solidFill>
                                <a:prstClr val="black"/>
                              </a:solidFill>
                              <a:latin typeface="Cambria Math" panose="02040503050406030204" pitchFamily="18" charset="0"/>
                            </a:rPr>
                            <m:t>𝑤𝑚𝑎𝑥</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𝑥</m:t>
                          </m:r>
                        </m:e>
                        <m:sub>
                          <m:r>
                            <a:rPr lang="en-US" sz="2400" i="1">
                              <a:solidFill>
                                <a:prstClr val="black"/>
                              </a:solidFill>
                              <a:latin typeface="Cambria Math" panose="02040503050406030204" pitchFamily="18" charset="0"/>
                            </a:rPr>
                            <m:t>1</m:t>
                          </m:r>
                        </m:sub>
                      </m:sSub>
                    </m:oMath>
                  </m:oMathPara>
                </a14:m>
                <a:endParaRPr lang="en-US" sz="2400" dirty="0">
                  <a:solidFill>
                    <a:prstClr val="black"/>
                  </a:solidFill>
                </a:endParaRPr>
              </a:p>
              <a:p>
                <a:pPr marL="400050" lvl="1" indent="0">
                  <a:buNone/>
                </a:pPr>
                <a14:m>
                  <m:oMathPara xmlns:m="http://schemas.openxmlformats.org/officeDocument/2006/math">
                    <m:oMathParaPr>
                      <m:jc m:val="left"/>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3</m:t>
                          </m:r>
                        </m:sub>
                      </m:sSub>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𝑦</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𝑞</m:t>
                          </m:r>
                        </m:e>
                        <m:sub>
                          <m:r>
                            <a:rPr lang="en-US" sz="2400" i="1">
                              <a:solidFill>
                                <a:prstClr val="black"/>
                              </a:solidFill>
                              <a:latin typeface="Cambria Math" panose="02040503050406030204" pitchFamily="18" charset="0"/>
                            </a:rPr>
                            <m:t>3</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𝑦</m:t>
                          </m:r>
                        </m:e>
                        <m:sub>
                          <m:r>
                            <a:rPr lang="en-US" sz="2400" i="1">
                              <a:solidFill>
                                <a:prstClr val="black"/>
                              </a:solidFill>
                              <a:latin typeface="Cambria Math" panose="02040503050406030204" pitchFamily="18" charset="0"/>
                            </a:rPr>
                            <m:t>1</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𝑦</m:t>
                          </m:r>
                        </m:e>
                        <m:sub>
                          <m:r>
                            <a:rPr lang="en-US" sz="2400" i="1">
                              <a:solidFill>
                                <a:prstClr val="black"/>
                              </a:solidFill>
                              <a:latin typeface="Cambria Math" panose="02040503050406030204" pitchFamily="18" charset="0"/>
                            </a:rPr>
                            <m:t>𝑤𝑚𝑖𝑛</m:t>
                          </m:r>
                        </m:sub>
                      </m:sSub>
                    </m:oMath>
                  </m:oMathPara>
                </a14:m>
                <a:endParaRPr lang="en-US" sz="2400" dirty="0">
                  <a:solidFill>
                    <a:prstClr val="black"/>
                  </a:solidFill>
                </a:endParaRPr>
              </a:p>
              <a:p>
                <a:pPr marL="400050" lvl="1" indent="0">
                  <a:buNone/>
                </a:pPr>
                <a14:m>
                  <m:oMathPara xmlns:m="http://schemas.openxmlformats.org/officeDocument/2006/math">
                    <m:oMathParaPr>
                      <m:jc m:val="left"/>
                    </m:oMathParaPr>
                    <m:oMath xmlns:m="http://schemas.openxmlformats.org/officeDocument/2006/math">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𝑝</m:t>
                          </m:r>
                        </m:e>
                        <m:sub>
                          <m:r>
                            <a:rPr lang="en-US" sz="2400" i="1">
                              <a:solidFill>
                                <a:prstClr val="black"/>
                              </a:solidFill>
                              <a:latin typeface="Cambria Math" panose="02040503050406030204" pitchFamily="18" charset="0"/>
                            </a:rPr>
                            <m:t>4</m:t>
                          </m:r>
                        </m:sub>
                      </m:sSub>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𝑦</m:t>
                      </m:r>
                      <m:r>
                        <a:rPr lang="en-US" sz="2400" i="1">
                          <a:solidFill>
                            <a:prstClr val="black"/>
                          </a:solidFill>
                          <a:latin typeface="Cambria Math" panose="02040503050406030204" pitchFamily="18" charset="0"/>
                        </a:rPr>
                        <m:t>,      </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𝑞</m:t>
                          </m:r>
                        </m:e>
                        <m:sub>
                          <m:r>
                            <a:rPr lang="en-US" sz="2400" i="1">
                              <a:solidFill>
                                <a:prstClr val="black"/>
                              </a:solidFill>
                              <a:latin typeface="Cambria Math" panose="02040503050406030204" pitchFamily="18" charset="0"/>
                            </a:rPr>
                            <m:t>4</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𝑦</m:t>
                          </m:r>
                        </m:e>
                        <m:sub>
                          <m:r>
                            <a:rPr lang="en-US" sz="2400" i="1">
                              <a:solidFill>
                                <a:prstClr val="black"/>
                              </a:solidFill>
                              <a:latin typeface="Cambria Math" panose="02040503050406030204" pitchFamily="18" charset="0"/>
                            </a:rPr>
                            <m:t>𝑤𝑚𝑎𝑥</m:t>
                          </m:r>
                        </m:sub>
                      </m:sSub>
                      <m:r>
                        <a:rPr lang="en-US" sz="2400" i="1">
                          <a:solidFill>
                            <a:prstClr val="black"/>
                          </a:solidFill>
                          <a:latin typeface="Cambria Math" panose="02040503050406030204" pitchFamily="18" charset="0"/>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𝑦</m:t>
                          </m:r>
                        </m:e>
                        <m:sub>
                          <m:r>
                            <a:rPr lang="en-US" sz="2400" i="1">
                              <a:solidFill>
                                <a:prstClr val="black"/>
                              </a:solidFill>
                              <a:latin typeface="Cambria Math" panose="02040503050406030204" pitchFamily="18" charset="0"/>
                            </a:rPr>
                            <m:t>1</m:t>
                          </m:r>
                        </m:sub>
                      </m:sSub>
                    </m:oMath>
                  </m:oMathPara>
                </a14:m>
                <a:endParaRPr lang="en-US" dirty="0">
                  <a:solidFill>
                    <a:prstClr val="black"/>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808" t="-1714"/>
                </a:stretch>
              </a:blipFill>
            </p:spPr>
            <p:txBody>
              <a:bodyPr/>
              <a:lstStyle/>
              <a:p>
                <a:r>
                  <a:rPr lang="en-IN">
                    <a:noFill/>
                  </a:rPr>
                  <a:t> </a:t>
                </a:r>
              </a:p>
            </p:txBody>
          </p:sp>
        </mc:Fallback>
      </mc:AlternateContent>
    </p:spTree>
    <p:extLst>
      <p:ext uri="{BB962C8B-B14F-4D97-AF65-F5344CB8AC3E}">
        <p14:creationId xmlns:p14="http://schemas.microsoft.com/office/powerpoint/2010/main" val="27544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4294967295"/>
              </p:nvPr>
            </p:nvSpPr>
            <p:spPr>
              <a:xfrm>
                <a:off x="0" y="120650"/>
                <a:ext cx="8763000" cy="6616700"/>
              </a:xfrm>
            </p:spPr>
            <p:txBody>
              <a:bodyPr>
                <a:normAutofit/>
              </a:bodyPr>
              <a:lstStyle/>
              <a:p>
                <a:pPr marL="0" indent="0">
                  <a:buNone/>
                </a:pPr>
                <a:r>
                  <a:rPr lang="en-US" b="1" dirty="0"/>
                  <a:t>Contd.</a:t>
                </a:r>
              </a:p>
              <a:p>
                <a:pPr marL="457200" lvl="0" indent="-457200">
                  <a:buFont typeface="+mj-lt"/>
                  <a:buAutoNum type="arabicPeriod" startAt="4"/>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i="1">
                        <a:latin typeface="Cambria Math" panose="02040503050406030204" pitchFamily="18" charset="0"/>
                      </a:rPr>
                      <m:t> = 0</m:t>
                    </m:r>
                  </m:oMath>
                </a14:m>
                <a:r>
                  <a:rPr lang="en-US" dirty="0"/>
                  <a:t> for any value of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=1, 2, 3, 4</m:t>
                    </m:r>
                  </m:oMath>
                </a14:m>
                <a:r>
                  <a:rPr lang="en-US" dirty="0"/>
                  <a:t> then,</a:t>
                </a:r>
              </a:p>
              <a:p>
                <a:pPr marL="0" indent="0">
                  <a:buNone/>
                </a:pPr>
                <a:r>
                  <a:rPr lang="en-US" dirty="0"/>
                  <a:t>	Line is parallel to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i="1">
                            <a:latin typeface="Cambria Math" panose="02040503050406030204" pitchFamily="18" charset="0"/>
                          </a:rPr>
                          <m:t>𝑡h</m:t>
                        </m:r>
                      </m:sup>
                    </m:sSup>
                  </m:oMath>
                </a14:m>
                <a:r>
                  <a:rPr lang="en-US" dirty="0"/>
                  <a:t>  boundary.</a:t>
                </a:r>
              </a:p>
              <a:p>
                <a:pPr marL="0" indent="0">
                  <a:buNone/>
                </a:pPr>
                <a:r>
                  <a:rPr lang="en-US" dirty="0"/>
                  <a:t>	</a:t>
                </a:r>
              </a:p>
              <a:p>
                <a:pPr marL="0" indent="0">
                  <a:buNone/>
                </a:pPr>
                <a:r>
                  <a:rPr lang="en-US" dirty="0"/>
                  <a:t>	If corresponding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𝑘</m:t>
                        </m:r>
                      </m:sub>
                    </m:sSub>
                    <m:r>
                      <a:rPr lang="en-US" i="1">
                        <a:latin typeface="Cambria Math" panose="02040503050406030204" pitchFamily="18" charset="0"/>
                      </a:rPr>
                      <m:t>&lt; 0</m:t>
                    </m:r>
                  </m:oMath>
                </a14:m>
                <a:r>
                  <a:rPr lang="en-US" dirty="0"/>
                  <a:t> then,</a:t>
                </a:r>
              </a:p>
              <a:p>
                <a:pPr marL="0" indent="0">
                  <a:buNone/>
                </a:pPr>
                <a:r>
                  <a:rPr lang="en-US" dirty="0"/>
                  <a:t>		Line is completely outside the boundary. Therefore, discard 		line segment and Go to Step 8.</a:t>
                </a:r>
              </a:p>
              <a:p>
                <a:pPr marL="0" indent="0">
                  <a:buNone/>
                </a:pPr>
                <a:r>
                  <a:rPr lang="en-US" dirty="0"/>
                  <a:t>	Otherwise</a:t>
                </a:r>
              </a:p>
              <a:p>
                <a:pPr marL="0" indent="0">
                  <a:buNone/>
                </a:pPr>
                <a:r>
                  <a:rPr lang="en-US" dirty="0"/>
                  <a:t>		Check line is horizontal or vertical and accordingly check 		line end points with corresponding boundaries. </a:t>
                </a:r>
              </a:p>
              <a:p>
                <a:pPr marL="0" indent="0">
                  <a:buNone/>
                </a:pPr>
                <a:endParaRPr lang="en-US" dirty="0"/>
              </a:p>
              <a:p>
                <a:pPr marL="0" indent="0">
                  <a:buNone/>
                </a:pPr>
                <a:r>
                  <a:rPr lang="en-US" dirty="0"/>
                  <a:t>		If line endpoints lie within the bounded area </a:t>
                </a:r>
              </a:p>
              <a:p>
                <a:pPr marL="0" indent="0">
                  <a:buNone/>
                </a:pPr>
                <a:r>
                  <a:rPr lang="en-US" dirty="0"/>
                  <a:t>			Then use them to draw line. </a:t>
                </a:r>
              </a:p>
              <a:p>
                <a:pPr marL="0" indent="0">
                  <a:buNone/>
                </a:pPr>
                <a:r>
                  <a:rPr lang="en-US" dirty="0"/>
                  <a:t>		Otherwise </a:t>
                </a:r>
              </a:p>
              <a:p>
                <a:pPr marL="0" indent="0">
                  <a:buNone/>
                </a:pPr>
                <a:r>
                  <a:rPr lang="en-US" dirty="0"/>
                  <a:t>			Use boundary coordinates to draw line. </a:t>
                </a:r>
              </a:p>
              <a:p>
                <a:pPr marL="0" indent="0">
                  <a:buNone/>
                </a:pPr>
                <a:r>
                  <a:rPr lang="en-US" dirty="0"/>
                  <a:t>			And go to Step 8.</a:t>
                </a:r>
                <a:endParaRPr lang="en-US" dirty="0">
                  <a:solidFill>
                    <a:prstClr val="black"/>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4294967295"/>
              </p:nvPr>
            </p:nvSpPr>
            <p:spPr>
              <a:xfrm>
                <a:off x="0" y="120650"/>
                <a:ext cx="8763000" cy="6616700"/>
              </a:xfrm>
              <a:blipFill>
                <a:blip r:embed="rId2"/>
                <a:stretch>
                  <a:fillRect l="-695" t="-1014" r="-1182"/>
                </a:stretch>
              </a:blipFill>
            </p:spPr>
            <p:txBody>
              <a:bodyPr/>
              <a:lstStyle/>
              <a:p>
                <a:r>
                  <a:rPr lang="en-IN">
                    <a:noFill/>
                  </a:rPr>
                  <a:t> </a:t>
                </a:r>
              </a:p>
            </p:txBody>
          </p:sp>
        </mc:Fallback>
      </mc:AlternateContent>
    </p:spTree>
    <p:extLst>
      <p:ext uri="{BB962C8B-B14F-4D97-AF65-F5344CB8AC3E}">
        <p14:creationId xmlns:p14="http://schemas.microsoft.com/office/powerpoint/2010/main" val="68550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4294967295"/>
              </p:nvPr>
            </p:nvSpPr>
            <p:spPr>
              <a:xfrm>
                <a:off x="0" y="228600"/>
                <a:ext cx="8610600" cy="6477000"/>
              </a:xfrm>
            </p:spPr>
            <p:txBody>
              <a:bodyPr>
                <a:normAutofit/>
              </a:bodyPr>
              <a:lstStyle/>
              <a:p>
                <a:pPr marL="0" indent="0">
                  <a:buNone/>
                </a:pPr>
                <a:r>
                  <a:rPr lang="en-US" b="1" dirty="0"/>
                  <a:t>Contd.</a:t>
                </a:r>
              </a:p>
              <a:p>
                <a:pPr marL="457200" lvl="0" indent="-457200">
                  <a:buFont typeface="+mj-lt"/>
                  <a:buAutoNum type="arabicPeriod" startAt="5"/>
                </a:pPr>
                <a:r>
                  <a:rPr lang="en-US" dirty="0"/>
                  <a:t>For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 1,2,3,4</m:t>
                    </m:r>
                  </m:oMath>
                </a14:m>
                <a:r>
                  <a:rPr lang="en-US" dirty="0"/>
                  <a:t> calculate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oMath>
                </a14:m>
                <a:r>
                  <a:rPr lang="en-US" dirty="0"/>
                  <a:t> for nonzero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𝑘</m:t>
                        </m:r>
                      </m:sub>
                    </m:sSub>
                  </m:oMath>
                </a14:m>
                <a:r>
                  <a:rPr lang="en-US" dirty="0"/>
                  <a:t> as follows:</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𝑘</m:t>
                            </m:r>
                          </m:sub>
                        </m:sSub>
                      </m:num>
                      <m:den>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den>
                    </m:f>
                    <m:r>
                      <a:rPr lang="en-US" i="1">
                        <a:latin typeface="Cambria Math" panose="02040503050406030204" pitchFamily="18" charset="0"/>
                      </a:rPr>
                      <m:t> , </m:t>
                    </m:r>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=1,2,3,4</m:t>
                    </m:r>
                  </m:oMath>
                </a14:m>
                <a:endParaRPr lang="en-US" dirty="0"/>
              </a:p>
              <a:p>
                <a:pPr marL="457200" lvl="0" indent="-457200">
                  <a:buFont typeface="+mj-lt"/>
                  <a:buAutoNum type="arabicPeriod" startAt="6"/>
                </a:pPr>
                <a:r>
                  <a:rPr lang="en-US" dirty="0"/>
                  <a:t>Find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1 </m:t>
                        </m:r>
                      </m:sub>
                    </m:sSub>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oMath>
                </a14:m>
                <a:r>
                  <a:rPr lang="en-US" dirty="0"/>
                  <a:t> as given below:</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r>
                      <m:rPr>
                        <m:sty m:val="p"/>
                      </m:rPr>
                      <a:rPr lang="en-US">
                        <a:latin typeface="Cambria Math" panose="02040503050406030204" pitchFamily="18" charset="0"/>
                      </a:rPr>
                      <m:t>max</m:t>
                    </m:r>
                    <m:r>
                      <a:rPr lang="en-US">
                        <a:latin typeface="Cambria Math" panose="02040503050406030204" pitchFamily="18" charset="0"/>
                      </a:rPr>
                      <m:t>⁡</m:t>
                    </m:r>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𝑡𝑎𝑘𝑒𝑠</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𝑣𝑎𝑙𝑢𝑒𝑠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𝑤h𝑖𝑐h</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i="1">
                        <a:latin typeface="Cambria Math" panose="02040503050406030204" pitchFamily="18" charset="0"/>
                      </a:rPr>
                      <m:t>&lt;0} </m:t>
                    </m:r>
                  </m:oMath>
                </a14:m>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r>
                      <a:rPr lang="en-US" i="1">
                        <a:latin typeface="Cambria Math" panose="02040503050406030204" pitchFamily="18" charset="0"/>
                      </a:rPr>
                      <m:t>=</m:t>
                    </m:r>
                    <m:r>
                      <m:rPr>
                        <m:sty m:val="p"/>
                      </m:rPr>
                      <a:rPr lang="en-US">
                        <a:latin typeface="Cambria Math" panose="02040503050406030204" pitchFamily="18" charset="0"/>
                      </a:rPr>
                      <m:t>min</m:t>
                    </m:r>
                    <m:r>
                      <a:rPr lang="en-US">
                        <a:latin typeface="Cambria Math" panose="02040503050406030204" pitchFamily="18" charset="0"/>
                      </a:rPr>
                      <m:t>⁡</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𝑘</m:t>
                    </m:r>
                    <m:r>
                      <a:rPr lang="en-US" i="1">
                        <a:latin typeface="Cambria Math" panose="02040503050406030204" pitchFamily="18" charset="0"/>
                      </a:rPr>
                      <m:t> </m:t>
                    </m:r>
                    <m:r>
                      <a:rPr lang="en-US" i="1">
                        <a:latin typeface="Cambria Math" panose="02040503050406030204" pitchFamily="18" charset="0"/>
                      </a:rPr>
                      <m:t>𝑡𝑎𝑘𝑒𝑠</m:t>
                    </m:r>
                    <m:r>
                      <a:rPr lang="en-US" i="1">
                        <a:latin typeface="Cambria Math" panose="02040503050406030204" pitchFamily="18" charset="0"/>
                      </a:rPr>
                      <m:t> </m:t>
                    </m:r>
                    <m:r>
                      <a:rPr lang="en-US" i="1">
                        <a:latin typeface="Cambria Math" panose="02040503050406030204" pitchFamily="18" charset="0"/>
                      </a:rPr>
                      <m:t>𝑎𝑙𝑙</m:t>
                    </m:r>
                    <m:r>
                      <a:rPr lang="en-US" i="1">
                        <a:latin typeface="Cambria Math" panose="02040503050406030204" pitchFamily="18" charset="0"/>
                      </a:rPr>
                      <m:t> </m:t>
                    </m:r>
                    <m:r>
                      <a:rPr lang="en-US" i="1">
                        <a:latin typeface="Cambria Math" panose="02040503050406030204" pitchFamily="18" charset="0"/>
                      </a:rPr>
                      <m:t>𝑣𝑎𝑙𝑢𝑒𝑠</m:t>
                    </m:r>
                    <m:r>
                      <a:rPr lang="en-US" i="1">
                        <a:latin typeface="Cambria Math" panose="02040503050406030204" pitchFamily="18" charset="0"/>
                      </a:rPr>
                      <m:t> </m:t>
                    </m:r>
                    <m:r>
                      <a:rPr lang="en-US" i="1">
                        <a:latin typeface="Cambria Math" panose="02040503050406030204" pitchFamily="18" charset="0"/>
                      </a:rPr>
                      <m:t>𝑓𝑜𝑟</m:t>
                    </m:r>
                    <m:r>
                      <a:rPr lang="en-US" i="1">
                        <a:latin typeface="Cambria Math" panose="02040503050406030204" pitchFamily="18" charset="0"/>
                      </a:rPr>
                      <m:t> </m:t>
                    </m:r>
                    <m:r>
                      <a:rPr lang="en-US" i="1">
                        <a:latin typeface="Cambria Math" panose="02040503050406030204" pitchFamily="18" charset="0"/>
                      </a:rPr>
                      <m:t>𝑤h𝑖𝑐h</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𝑘</m:t>
                        </m:r>
                      </m:sub>
                    </m:sSub>
                    <m:r>
                      <a:rPr lang="en-US" i="1">
                        <a:latin typeface="Cambria Math" panose="02040503050406030204" pitchFamily="18" charset="0"/>
                      </a:rPr>
                      <m:t>&gt;0}</m:t>
                    </m:r>
                  </m:oMath>
                </a14:m>
                <a:endParaRPr lang="en-US" dirty="0"/>
              </a:p>
              <a:p>
                <a:pPr marL="457200" lvl="0" indent="-457200">
                  <a:buFont typeface="+mj-lt"/>
                  <a:buAutoNum type="arabicPeriod" startAt="7"/>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oMath>
                </a14:m>
                <a:r>
                  <a:rPr lang="en-US" dirty="0"/>
                  <a:t> then</a:t>
                </a:r>
              </a:p>
              <a:p>
                <a:pPr marL="0" indent="0">
                  <a:buNone/>
                </a:pPr>
                <a:r>
                  <a:rPr lang="en-US" dirty="0"/>
                  <a:t>	Calculate endpoints of clipped line:</a:t>
                </a:r>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𝑥</m:t>
                    </m:r>
                  </m:oMath>
                </a14:m>
                <a:endParaRPr lang="en-US" dirty="0"/>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𝑦</m:t>
                    </m:r>
                  </m:oMath>
                </a14:m>
                <a:endParaRPr lang="en-US" dirty="0"/>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𝑥</m:t>
                    </m:r>
                  </m:oMath>
                </a14:m>
                <a:endParaRPr lang="en-US" dirty="0"/>
              </a:p>
              <a:p>
                <a:pPr marL="0" indent="0">
                  <a:buNone/>
                </a:pPr>
                <a:r>
                  <a:rPr lang="en-US" dirty="0"/>
                  <a:t>	</a:t>
                </a:r>
                <a14:m>
                  <m:oMath xmlns:m="http://schemas.openxmlformats.org/officeDocument/2006/math">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𝑦</m:t>
                    </m:r>
                  </m:oMath>
                </a14:m>
                <a:endParaRPr lang="en-US" dirty="0"/>
              </a:p>
              <a:p>
                <a:pPr marL="0" indent="0">
                  <a:buNone/>
                </a:pPr>
                <a:r>
                  <a:rPr lang="en-US" dirty="0"/>
                  <a:t>	Draw line</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sup>
                        <m:r>
                          <a:rPr lang="en-US" i="1">
                            <a:latin typeface="Cambria Math" panose="02040503050406030204" pitchFamily="18" charset="0"/>
                          </a:rPr>
                          <m:t>′</m:t>
                        </m:r>
                      </m:sup>
                    </m:sSup>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1</m:t>
                            </m:r>
                          </m:sub>
                        </m:sSub>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sub>
                        </m:sSub>
                      </m:e>
                      <m:sup>
                        <m:r>
                          <a:rPr lang="en-US" i="1">
                            <a:latin typeface="Cambria Math" panose="02040503050406030204" pitchFamily="18" charset="0"/>
                          </a:rPr>
                          <m:t>′</m:t>
                        </m:r>
                      </m:sup>
                    </m:sSup>
                    <m:r>
                      <a:rPr lang="en-US" i="1">
                        <a:latin typeface="Cambria Math" panose="02040503050406030204" pitchFamily="18" charset="0"/>
                      </a:rPr>
                      <m:t>)</m:t>
                    </m:r>
                  </m:oMath>
                </a14:m>
                <a:r>
                  <a:rPr lang="en-US" dirty="0"/>
                  <a:t>;</a:t>
                </a:r>
              </a:p>
              <a:p>
                <a:pPr marL="457200" lvl="0" indent="-457200">
                  <a:buFont typeface="+mj-lt"/>
                  <a:buAutoNum type="arabicPeriod" startAt="8"/>
                </a:pPr>
                <a:r>
                  <a:rPr lang="en-US" dirty="0"/>
                  <a:t>Stop.</a:t>
                </a:r>
              </a:p>
            </p:txBody>
          </p:sp>
        </mc:Choice>
        <mc:Fallback xmlns="">
          <p:sp>
            <p:nvSpPr>
              <p:cNvPr id="2" name="Content Placeholder 1"/>
              <p:cNvSpPr>
                <a:spLocks noGrp="1" noRot="1" noChangeAspect="1" noMove="1" noResize="1" noEditPoints="1" noAdjustHandles="1" noChangeArrowheads="1" noChangeShapeType="1" noTextEdit="1"/>
              </p:cNvSpPr>
              <p:nvPr>
                <p:ph idx="4294967295"/>
              </p:nvPr>
            </p:nvSpPr>
            <p:spPr>
              <a:xfrm>
                <a:off x="0" y="228600"/>
                <a:ext cx="8610600" cy="6477000"/>
              </a:xfrm>
              <a:blipFill>
                <a:blip r:embed="rId2"/>
                <a:stretch>
                  <a:fillRect l="-708" t="-1036"/>
                </a:stretch>
              </a:blipFill>
            </p:spPr>
            <p:txBody>
              <a:bodyPr/>
              <a:lstStyle/>
              <a:p>
                <a:r>
                  <a:rPr lang="en-IN">
                    <a:noFill/>
                  </a:rPr>
                  <a:t> </a:t>
                </a:r>
              </a:p>
            </p:txBody>
          </p:sp>
        </mc:Fallback>
      </mc:AlternateContent>
    </p:spTree>
    <p:extLst>
      <p:ext uri="{BB962C8B-B14F-4D97-AF65-F5344CB8AC3E}">
        <p14:creationId xmlns:p14="http://schemas.microsoft.com/office/powerpoint/2010/main" val="12921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2"/>
          <p:cNvSpPr>
            <a:spLocks noChangeArrowheads="1"/>
          </p:cNvSpPr>
          <p:nvPr/>
        </p:nvSpPr>
        <p:spPr bwMode="auto">
          <a:xfrm>
            <a:off x="5500636" y="4105093"/>
            <a:ext cx="30168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1" name="AutoShape 9"/>
          <p:cNvSpPr>
            <a:spLocks noChangeShapeType="1"/>
          </p:cNvSpPr>
          <p:nvPr/>
        </p:nvSpPr>
        <p:spPr bwMode="auto">
          <a:xfrm flipV="1">
            <a:off x="5009667" y="3560257"/>
            <a:ext cx="2080182" cy="8079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457200" y="-76200"/>
            <a:ext cx="8229600" cy="1143000"/>
          </a:xfrm>
        </p:spPr>
        <p:txBody>
          <a:bodyPr/>
          <a:lstStyle/>
          <a:p>
            <a:r>
              <a:rPr lang="en-US" b="1" dirty="0"/>
              <a:t>Rotation Equation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We first find the equation of rotation when pivot point is at coordinate origin</a:t>
                </a:r>
              </a:p>
              <a:p>
                <a:pPr marL="0" lvl="0" indent="0" algn="just">
                  <a:buNone/>
                </a:pPr>
                <a:r>
                  <a:rPr lang="en-US" b="0" dirty="0"/>
                  <a:t>   </a:t>
                </a:r>
                <a14:m>
                  <m:oMath xmlns:m="http://schemas.openxmlformats.org/officeDocument/2006/math">
                    <m:r>
                      <a:rPr lang="en-US" b="0" i="1">
                        <a:latin typeface="Cambria Math" panose="02040503050406030204" pitchFamily="18" charset="0"/>
                      </a:rPr>
                      <m:t>(0,0)</m:t>
                    </m:r>
                  </m:oMath>
                </a14:m>
                <a:r>
                  <a:rPr lang="en-US" dirty="0"/>
                  <a:t>.</a:t>
                </a:r>
              </a:p>
              <a:p>
                <a:pPr lvl="0"/>
                <a:r>
                  <a:rPr lang="en-US" dirty="0"/>
                  <a:t>From figure we can write.</a:t>
                </a:r>
              </a:p>
              <a:p>
                <a:pPr marL="400050" lvl="1" indent="0">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𝒙</m:t>
                      </m:r>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𝐜𝐨𝐬</m:t>
                          </m:r>
                        </m:fName>
                        <m:e>
                          <m:r>
                            <a:rPr lang="en-US" sz="2400" b="1" i="1">
                              <a:latin typeface="Cambria Math" panose="02040503050406030204" pitchFamily="18" charset="0"/>
                            </a:rPr>
                            <m:t>∅</m:t>
                          </m:r>
                        </m:e>
                      </m:func>
                    </m:oMath>
                  </m:oMathPara>
                </a14:m>
                <a:endParaRPr lang="en-US" sz="2400" dirty="0"/>
              </a:p>
              <a:p>
                <a:pPr marL="400050" lvl="1" indent="0">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𝒚</m:t>
                      </m:r>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𝐬𝐢𝐧</m:t>
                          </m:r>
                        </m:fName>
                        <m:e>
                          <m:r>
                            <a:rPr lang="en-US" sz="2400" b="1" i="1">
                              <a:latin typeface="Cambria Math" panose="02040503050406030204" pitchFamily="18" charset="0"/>
                            </a:rPr>
                            <m:t>∅</m:t>
                          </m:r>
                        </m:e>
                      </m:func>
                    </m:oMath>
                  </m:oMathPara>
                </a14:m>
                <a:endParaRPr lang="en-US" sz="2400" dirty="0"/>
              </a:p>
              <a:p>
                <a:pPr marL="400050" lvl="1" indent="0">
                  <a:buNone/>
                </a:pPr>
                <a:endParaRPr lang="en-US" sz="2400" dirty="0"/>
              </a:p>
              <a:p>
                <a:pPr marL="400050" lvl="1" indent="0">
                  <a:buNone/>
                </a:pPr>
                <a:endParaRPr lang="en-US" sz="2400" dirty="0"/>
              </a:p>
              <a:p>
                <a:pPr marL="400050" lvl="1" indent="0">
                  <a:buNone/>
                </a:pPr>
                <a:endParaRPr lang="en-US" sz="2400" dirty="0"/>
              </a:p>
              <a:p>
                <a:pPr marL="400050" lvl="1" indent="0">
                  <a:buNone/>
                </a:pPr>
                <a:r>
                  <a:rPr lang="en-US" sz="2400" dirty="0"/>
                  <a:t>&amp;</a:t>
                </a:r>
              </a:p>
              <a:p>
                <a:pPr marL="400050" lvl="1" indent="0">
                  <a:buNone/>
                </a:pPr>
                <a14:m>
                  <m:oMathPara xmlns:m="http://schemas.openxmlformats.org/officeDocument/2006/math">
                    <m:oMathParaPr>
                      <m:jc m:val="left"/>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𝒙</m:t>
                          </m:r>
                        </m:e>
                        <m:sup>
                          <m:r>
                            <a:rPr lang="en-US" sz="2400" b="1" i="1">
                              <a:latin typeface="Cambria Math" panose="02040503050406030204" pitchFamily="18" charset="0"/>
                            </a:rPr>
                            <m:t>′</m:t>
                          </m:r>
                        </m:sup>
                      </m:sSup>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𝐜𝐨𝐬</m:t>
                          </m:r>
                        </m:fName>
                        <m:e>
                          <m:d>
                            <m:dPr>
                              <m:ctrlPr>
                                <a:rPr lang="en-US" sz="2400" b="1" i="1">
                                  <a:latin typeface="Cambria Math" panose="02040503050406030204" pitchFamily="18" charset="0"/>
                                </a:rPr>
                              </m:ctrlPr>
                            </m:dPr>
                            <m:e>
                              <m:r>
                                <a:rPr lang="en-US" sz="2400" b="1" i="1">
                                  <a:latin typeface="Cambria Math" panose="02040503050406030204" pitchFamily="18" charset="0"/>
                                </a:rPr>
                                <m:t>𝜽</m:t>
                              </m:r>
                              <m:r>
                                <a:rPr lang="en-US" sz="2400" b="1" i="1">
                                  <a:latin typeface="Cambria Math" panose="02040503050406030204" pitchFamily="18" charset="0"/>
                                </a:rPr>
                                <m:t>+∅</m:t>
                              </m:r>
                            </m:e>
                          </m:d>
                        </m:e>
                      </m:func>
                      <m:r>
                        <a:rPr lang="en-US" sz="2400" b="1" i="1">
                          <a:latin typeface="Cambria Math" panose="02040503050406030204" pitchFamily="18" charset="0"/>
                        </a:rPr>
                        <m:t>=</m:t>
                      </m:r>
                      <m:func>
                        <m:funcPr>
                          <m:ctrlPr>
                            <a:rPr lang="en-US" sz="2400" b="1" i="1">
                              <a:latin typeface="Cambria Math" panose="02040503050406030204" pitchFamily="18" charset="0"/>
                            </a:rPr>
                          </m:ctrlPr>
                        </m:funcPr>
                        <m:fName>
                          <m:r>
                            <a:rPr lang="en-US" sz="2400" b="1" i="1">
                              <a:latin typeface="Cambria Math" panose="02040503050406030204" pitchFamily="18" charset="0"/>
                            </a:rPr>
                            <m:t>𝒓</m:t>
                          </m:r>
                        </m:fName>
                        <m:e>
                          <m:func>
                            <m:funcPr>
                              <m:ctrlPr>
                                <a:rPr lang="en-US" sz="2400" b="1" i="1">
                                  <a:latin typeface="Cambria Math" panose="02040503050406030204" pitchFamily="18" charset="0"/>
                                </a:rPr>
                              </m:ctrlPr>
                            </m:funcPr>
                            <m:fName>
                              <m:r>
                                <a:rPr lang="en-US" sz="2400" b="1" i="1">
                                  <a:latin typeface="Cambria Math" panose="02040503050406030204" pitchFamily="18" charset="0"/>
                                </a:rPr>
                                <m:t>𝐜𝐨𝐬</m:t>
                              </m:r>
                            </m:fName>
                            <m:e>
                              <m:r>
                                <a:rPr lang="en-US" sz="2400" b="1" i="1">
                                  <a:latin typeface="Cambria Math" panose="02040503050406030204" pitchFamily="18" charset="0"/>
                                </a:rPr>
                                <m:t>∅</m:t>
                              </m:r>
                            </m:e>
                          </m:func>
                          <m:func>
                            <m:funcPr>
                              <m:ctrlPr>
                                <a:rPr lang="en-US" sz="2400" b="1" i="1">
                                  <a:latin typeface="Cambria Math" panose="02040503050406030204" pitchFamily="18" charset="0"/>
                                </a:rPr>
                              </m:ctrlPr>
                            </m:funcPr>
                            <m:fName>
                              <m:r>
                                <a:rPr lang="en-US" sz="2400" b="1" i="1">
                                  <a:latin typeface="Cambria Math" panose="02040503050406030204" pitchFamily="18" charset="0"/>
                                </a:rPr>
                                <m:t>𝐜𝐨𝐬</m:t>
                              </m:r>
                            </m:fName>
                            <m:e>
                              <m:r>
                                <a:rPr lang="en-US" sz="2400" b="1" i="1">
                                  <a:latin typeface="Cambria Math" panose="02040503050406030204" pitchFamily="18" charset="0"/>
                                </a:rPr>
                                <m:t>𝜽</m:t>
                              </m:r>
                            </m:e>
                          </m:func>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𝐬𝐢𝐧</m:t>
                              </m:r>
                            </m:fName>
                            <m:e>
                              <m:r>
                                <a:rPr lang="en-US" sz="2400" b="1" i="1">
                                  <a:latin typeface="Cambria Math" panose="02040503050406030204" pitchFamily="18" charset="0"/>
                                </a:rPr>
                                <m:t>∅</m:t>
                              </m:r>
                            </m:e>
                          </m:func>
                          <m:func>
                            <m:funcPr>
                              <m:ctrlPr>
                                <a:rPr lang="en-US" sz="2400" b="1" i="1">
                                  <a:latin typeface="Cambria Math" panose="02040503050406030204" pitchFamily="18" charset="0"/>
                                </a:rPr>
                              </m:ctrlPr>
                            </m:funcPr>
                            <m:fName>
                              <m:r>
                                <a:rPr lang="en-US" sz="2400" b="1" i="1">
                                  <a:latin typeface="Cambria Math" panose="02040503050406030204" pitchFamily="18" charset="0"/>
                                </a:rPr>
                                <m:t>𝐬𝐢𝐧</m:t>
                              </m:r>
                            </m:fName>
                            <m:e>
                              <m:r>
                                <a:rPr lang="en-US" sz="2400" b="1" i="1">
                                  <a:latin typeface="Cambria Math" panose="02040503050406030204" pitchFamily="18" charset="0"/>
                                </a:rPr>
                                <m:t>𝜽</m:t>
                              </m:r>
                            </m:e>
                          </m:func>
                        </m:e>
                      </m:func>
                    </m:oMath>
                  </m:oMathPara>
                </a14:m>
                <a:endParaRPr lang="en-US" sz="2400" b="1" i="1" dirty="0">
                  <a:latin typeface="Cambria Math" panose="02040503050406030204" pitchFamily="18" charset="0"/>
                </a:endParaRPr>
              </a:p>
              <a:p>
                <a:pPr marL="400050" lvl="1" indent="0">
                  <a:buNone/>
                </a:pPr>
                <a14:m>
                  <m:oMathPara xmlns:m="http://schemas.openxmlformats.org/officeDocument/2006/math">
                    <m:oMathParaPr>
                      <m:jc m:val="left"/>
                    </m:oMathParaPr>
                    <m:oMath xmlns:m="http://schemas.openxmlformats.org/officeDocument/2006/math">
                      <m:sSup>
                        <m:sSupPr>
                          <m:ctrlPr>
                            <a:rPr lang="en-US" sz="2400" b="1" i="1">
                              <a:latin typeface="Cambria Math" panose="02040503050406030204" pitchFamily="18" charset="0"/>
                            </a:rPr>
                          </m:ctrlPr>
                        </m:sSupPr>
                        <m:e>
                          <m:r>
                            <a:rPr lang="en-US" sz="2400" b="1" i="1">
                              <a:latin typeface="Cambria Math" panose="02040503050406030204" pitchFamily="18" charset="0"/>
                            </a:rPr>
                            <m:t>𝒚</m:t>
                          </m:r>
                        </m:e>
                        <m:sup>
                          <m:r>
                            <a:rPr lang="en-US" sz="2400" b="1" i="1">
                              <a:latin typeface="Cambria Math" panose="02040503050406030204" pitchFamily="18" charset="0"/>
                            </a:rPr>
                            <m:t>′</m:t>
                          </m:r>
                        </m:sup>
                      </m:sSup>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𝐬𝐢𝐧</m:t>
                          </m:r>
                        </m:fName>
                        <m:e>
                          <m:r>
                            <a:rPr lang="en-US" sz="2400" b="1" i="1">
                              <a:latin typeface="Cambria Math" panose="02040503050406030204" pitchFamily="18" charset="0"/>
                            </a:rPr>
                            <m:t>(∅+</m:t>
                          </m:r>
                          <m:r>
                            <a:rPr lang="en-US" sz="2400" b="1" i="1">
                              <a:latin typeface="Cambria Math" panose="02040503050406030204" pitchFamily="18" charset="0"/>
                            </a:rPr>
                            <m:t>𝜽</m:t>
                          </m:r>
                          <m:r>
                            <a:rPr lang="en-US" sz="2400" b="1" i="1">
                              <a:latin typeface="Cambria Math" panose="02040503050406030204" pitchFamily="18" charset="0"/>
                            </a:rPr>
                            <m:t>)</m:t>
                          </m:r>
                        </m:e>
                      </m:func>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𝐜𝐨𝐬</m:t>
                          </m:r>
                        </m:fName>
                        <m:e>
                          <m:r>
                            <a:rPr lang="en-US" sz="2400" b="1" i="1">
                              <a:latin typeface="Cambria Math" panose="02040503050406030204" pitchFamily="18" charset="0"/>
                            </a:rPr>
                            <m:t>∅</m:t>
                          </m:r>
                        </m:e>
                      </m:func>
                      <m:func>
                        <m:funcPr>
                          <m:ctrlPr>
                            <a:rPr lang="en-US" sz="2400" b="1" i="1">
                              <a:latin typeface="Cambria Math" panose="02040503050406030204" pitchFamily="18" charset="0"/>
                            </a:rPr>
                          </m:ctrlPr>
                        </m:funcPr>
                        <m:fName>
                          <m:r>
                            <a:rPr lang="en-US" sz="2400" b="1" i="1">
                              <a:latin typeface="Cambria Math" panose="02040503050406030204" pitchFamily="18" charset="0"/>
                            </a:rPr>
                            <m:t>𝐬𝐢𝐧</m:t>
                          </m:r>
                        </m:fName>
                        <m:e>
                          <m:r>
                            <a:rPr lang="en-US" sz="2400" b="1" i="1">
                              <a:latin typeface="Cambria Math" panose="02040503050406030204" pitchFamily="18" charset="0"/>
                            </a:rPr>
                            <m:t>𝜽</m:t>
                          </m:r>
                        </m:e>
                      </m:func>
                      <m:r>
                        <a:rPr lang="en-US" sz="2400" b="1" i="1">
                          <a:latin typeface="Cambria Math" panose="02040503050406030204" pitchFamily="18" charset="0"/>
                        </a:rPr>
                        <m:t>+</m:t>
                      </m:r>
                      <m:r>
                        <a:rPr lang="en-US" sz="2400" b="1" i="1">
                          <a:latin typeface="Cambria Math" panose="02040503050406030204" pitchFamily="18" charset="0"/>
                        </a:rPr>
                        <m:t>𝒓</m:t>
                      </m:r>
                      <m:func>
                        <m:funcPr>
                          <m:ctrlPr>
                            <a:rPr lang="en-US" sz="2400" b="1" i="1">
                              <a:latin typeface="Cambria Math" panose="02040503050406030204" pitchFamily="18" charset="0"/>
                            </a:rPr>
                          </m:ctrlPr>
                        </m:funcPr>
                        <m:fName>
                          <m:r>
                            <a:rPr lang="en-US" sz="2400" b="1" i="1">
                              <a:latin typeface="Cambria Math" panose="02040503050406030204" pitchFamily="18" charset="0"/>
                            </a:rPr>
                            <m:t>𝐬𝐢𝐧</m:t>
                          </m:r>
                        </m:fName>
                        <m:e>
                          <m:r>
                            <a:rPr lang="en-US" sz="2400" b="1" i="1">
                              <a:latin typeface="Cambria Math" panose="02040503050406030204" pitchFamily="18" charset="0"/>
                            </a:rPr>
                            <m:t>∅</m:t>
                          </m:r>
                        </m:e>
                      </m:func>
                      <m:func>
                        <m:funcPr>
                          <m:ctrlPr>
                            <a:rPr lang="en-US" sz="2400" b="1" i="1">
                              <a:latin typeface="Cambria Math" panose="02040503050406030204" pitchFamily="18" charset="0"/>
                            </a:rPr>
                          </m:ctrlPr>
                        </m:funcPr>
                        <m:fName>
                          <m:r>
                            <a:rPr lang="en-US" sz="2400" b="1" i="1">
                              <a:latin typeface="Cambria Math" panose="02040503050406030204" pitchFamily="18" charset="0"/>
                            </a:rPr>
                            <m:t>𝐜𝐨𝐬</m:t>
                          </m:r>
                        </m:fName>
                        <m:e>
                          <m:r>
                            <a:rPr lang="en-US" sz="2400" b="1" i="1">
                              <a:latin typeface="Cambria Math" panose="02040503050406030204" pitchFamily="18" charset="0"/>
                            </a:rPr>
                            <m:t>𝜽</m:t>
                          </m:r>
                        </m:e>
                      </m:func>
                    </m:oMath>
                  </m:oMathPara>
                </a14:m>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sp>
        <p:nvSpPr>
          <p:cNvPr id="4" name="Rectangle 15"/>
          <p:cNvSpPr>
            <a:spLocks noChangeArrowheads="1"/>
          </p:cNvSpPr>
          <p:nvPr/>
        </p:nvSpPr>
        <p:spPr bwMode="auto">
          <a:xfrm>
            <a:off x="5105400" y="1143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14"/>
          <p:cNvSpPr>
            <a:spLocks noChangeAspect="1" noChangeArrowheads="1" noTextEdit="1"/>
          </p:cNvSpPr>
          <p:nvPr/>
        </p:nvSpPr>
        <p:spPr bwMode="auto">
          <a:xfrm>
            <a:off x="4471664" y="1676400"/>
            <a:ext cx="3986536" cy="3124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3"/>
          <p:cNvSpPr>
            <a:spLocks noChangeArrowheads="1"/>
          </p:cNvSpPr>
          <p:nvPr/>
        </p:nvSpPr>
        <p:spPr bwMode="auto">
          <a:xfrm>
            <a:off x="5592204" y="3560257"/>
            <a:ext cx="30168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θ</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9" name="AutoShape 11"/>
          <p:cNvSpPr>
            <a:spLocks noChangeShapeType="1"/>
          </p:cNvSpPr>
          <p:nvPr/>
        </p:nvSpPr>
        <p:spPr bwMode="auto">
          <a:xfrm flipV="1">
            <a:off x="5009667" y="1881089"/>
            <a:ext cx="718" cy="28218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p:cNvSpPr>
            <a:spLocks noChangeShapeType="1"/>
          </p:cNvSpPr>
          <p:nvPr/>
        </p:nvSpPr>
        <p:spPr bwMode="auto">
          <a:xfrm>
            <a:off x="4632562" y="4368239"/>
            <a:ext cx="3491631" cy="143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p:cNvSpPr>
            <a:spLocks noChangeShapeType="1"/>
          </p:cNvSpPr>
          <p:nvPr/>
        </p:nvSpPr>
        <p:spPr bwMode="auto">
          <a:xfrm rot="19800000" flipV="1">
            <a:off x="4654111" y="3108505"/>
            <a:ext cx="2080900" cy="8065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rc 7"/>
          <p:cNvSpPr>
            <a:spLocks/>
          </p:cNvSpPr>
          <p:nvPr/>
        </p:nvSpPr>
        <p:spPr bwMode="auto">
          <a:xfrm>
            <a:off x="5441362" y="4206643"/>
            <a:ext cx="102716" cy="16159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rc 6"/>
          <p:cNvSpPr>
            <a:spLocks/>
          </p:cNvSpPr>
          <p:nvPr/>
        </p:nvSpPr>
        <p:spPr bwMode="auto">
          <a:xfrm>
            <a:off x="5533304" y="3721853"/>
            <a:ext cx="231291" cy="34473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5"/>
          <p:cNvSpPr>
            <a:spLocks noChangeShapeType="1"/>
          </p:cNvSpPr>
          <p:nvPr/>
        </p:nvSpPr>
        <p:spPr bwMode="auto">
          <a:xfrm>
            <a:off x="7089848" y="3560257"/>
            <a:ext cx="0" cy="8079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p:cNvSpPr>
            <a:spLocks noChangeShapeType="1"/>
          </p:cNvSpPr>
          <p:nvPr/>
        </p:nvSpPr>
        <p:spPr bwMode="auto">
          <a:xfrm>
            <a:off x="6393461" y="2633770"/>
            <a:ext cx="718" cy="17344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3"/>
          <p:cNvSpPr>
            <a:spLocks noChangeArrowheads="1"/>
          </p:cNvSpPr>
          <p:nvPr/>
        </p:nvSpPr>
        <p:spPr bwMode="auto">
          <a:xfrm>
            <a:off x="6012406" y="2182736"/>
            <a:ext cx="861954"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8" name="Rectangle 2"/>
          <p:cNvSpPr>
            <a:spLocks noChangeArrowheads="1"/>
          </p:cNvSpPr>
          <p:nvPr/>
        </p:nvSpPr>
        <p:spPr bwMode="auto">
          <a:xfrm>
            <a:off x="6788165" y="3119278"/>
            <a:ext cx="732661" cy="377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622" tIns="34811" rIns="69622" bIns="34811"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r>
              <a:rPr kumimoji="0" lang="en-US" u="none" strike="noStrike" cap="none" normalizeH="0" baseline="0" dirty="0" err="1">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x,y</a:t>
            </a:r>
            <a:r>
              <a:rPr kumimoji="0" lang="en-US"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a:t>)</a:t>
            </a:r>
            <a:endParaRPr kumimoji="0" lang="en-US" u="none" strike="noStrike" cap="none" normalizeH="0" baseline="0" dirty="0">
              <a:ln>
                <a:noFill/>
              </a:ln>
              <a:solidFill>
                <a:schemeClr val="tx1"/>
              </a:solidFill>
              <a:effectLst/>
              <a:latin typeface="Arial" panose="020B0604020202020204" pitchFamily="34" charset="0"/>
            </a:endParaRPr>
          </a:p>
        </p:txBody>
      </p:sp>
      <p:sp>
        <p:nvSpPr>
          <p:cNvPr id="19" name="Flowchart: Connector 18"/>
          <p:cNvSpPr/>
          <p:nvPr/>
        </p:nvSpPr>
        <p:spPr>
          <a:xfrm>
            <a:off x="7035168" y="3505200"/>
            <a:ext cx="129294" cy="127840"/>
          </a:xfrm>
          <a:prstGeom prst="flowChartConnector">
            <a:avLst/>
          </a:prstGeom>
          <a:solidFill>
            <a:srgbClr val="FF0000"/>
          </a:solidFill>
          <a:ln>
            <a:solidFill>
              <a:srgbClr val="E40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13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22" presetClass="entr" presetSubtype="8"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2" end="2"/>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3" grpId="0" uiExpand="1" build="p"/>
      <p:bldP spid="7" grpId="0" animBg="1"/>
      <p:bldP spid="9" grpId="0" animBg="1"/>
      <p:bldP spid="10" grpId="0" animBg="1"/>
      <p:bldP spid="12" grpId="0" animBg="1"/>
      <p:bldP spid="13" grpId="0" animBg="1"/>
      <p:bldP spid="14" grpId="0" animBg="1"/>
      <p:bldP spid="15" grpId="0" animBg="1"/>
      <p:bldP spid="16" grpId="0" animBg="1"/>
      <p:bldP spid="17" grpId="0" animBg="1"/>
      <p:bldP spid="18" grpId="0" animBg="1"/>
      <p:bldP spid="19"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Liang-</a:t>
            </a:r>
            <a:r>
              <a:rPr lang="en-US" b="1" dirty="0" err="1"/>
              <a:t>Barsky</a:t>
            </a:r>
            <a:r>
              <a:rPr lang="en-US" b="1" dirty="0"/>
              <a:t> Line Clipping </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81000" y="1528763"/>
                <a:ext cx="8763000" cy="5334000"/>
              </a:xfrm>
            </p:spPr>
            <p:txBody>
              <a:bodyPr/>
              <a:lstStyle/>
              <a:p>
                <a:pPr marL="457200" lvl="0" indent="-457200">
                  <a:buFont typeface="+mj-lt"/>
                  <a:buAutoNum type="arabicPeriod"/>
                </a:pPr>
                <a:r>
                  <a:rPr lang="en-US" dirty="0"/>
                  <a:t>More efficient.</a:t>
                </a:r>
              </a:p>
              <a:p>
                <a:pPr marL="457200" lvl="0" indent="-457200">
                  <a:buFont typeface="+mj-lt"/>
                  <a:buAutoNum type="arabicPeriod"/>
                </a:pPr>
                <a:r>
                  <a:rPr lang="en-US" dirty="0"/>
                  <a:t>Only requires one division to update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1</m:t>
                        </m:r>
                      </m:sub>
                    </m:sSub>
                  </m:oMath>
                </a14:m>
                <a:r>
                  <a:rPr lang="en-US" dirty="0"/>
                  <a:t> and</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𝑢</m:t>
                        </m:r>
                      </m:e>
                      <m:sub>
                        <m:r>
                          <a:rPr lang="en-US" i="1">
                            <a:latin typeface="Cambria Math" panose="02040503050406030204" pitchFamily="18" charset="0"/>
                          </a:rPr>
                          <m:t>2</m:t>
                        </m:r>
                      </m:sub>
                    </m:sSub>
                  </m:oMath>
                </a14:m>
                <a:r>
                  <a:rPr lang="en-US" dirty="0"/>
                  <a:t>.</a:t>
                </a:r>
              </a:p>
              <a:p>
                <a:pPr marL="457200" lvl="0" indent="-457200">
                  <a:buFont typeface="+mj-lt"/>
                  <a:buAutoNum type="arabicPeriod"/>
                </a:pPr>
                <a:r>
                  <a:rPr lang="en-US" dirty="0"/>
                  <a:t>Window intersections of line are calculated just once.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81000" y="1528482"/>
                <a:ext cx="8763000" cy="5334000"/>
              </a:xfrm>
              <a:blipFill>
                <a:blip r:embed="rId2"/>
                <a:stretch>
                  <a:fillRect l="-1879" t="-1829"/>
                </a:stretch>
              </a:blipFill>
            </p:spPr>
            <p:txBody>
              <a:bodyPr/>
              <a:lstStyle/>
              <a:p>
                <a:r>
                  <a:rPr lang="en-IN">
                    <a:noFill/>
                  </a:rPr>
                  <a:t> </a:t>
                </a:r>
              </a:p>
            </p:txBody>
          </p:sp>
        </mc:Fallback>
      </mc:AlternateContent>
    </p:spTree>
    <p:extLst>
      <p:ext uri="{BB962C8B-B14F-4D97-AF65-F5344CB8AC3E}">
        <p14:creationId xmlns:p14="http://schemas.microsoft.com/office/powerpoint/2010/main" val="227520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b="1" dirty="0" err="1"/>
              <a:t>Nicholl</a:t>
            </a:r>
            <a:r>
              <a:rPr lang="en-US" b="1" dirty="0"/>
              <a:t>-Lee-</a:t>
            </a:r>
            <a:r>
              <a:rPr lang="en-US" b="1" dirty="0" err="1"/>
              <a:t>Nicholl</a:t>
            </a:r>
            <a:r>
              <a:rPr lang="en-US" b="1" dirty="0"/>
              <a:t> Line (NLN) Clipping</a:t>
            </a:r>
            <a:endParaRPr lang="en-US" dirty="0"/>
          </a:p>
        </p:txBody>
      </p:sp>
      <p:sp>
        <p:nvSpPr>
          <p:cNvPr id="3" name="Content Placeholder 2"/>
          <p:cNvSpPr>
            <a:spLocks noGrp="1"/>
          </p:cNvSpPr>
          <p:nvPr>
            <p:ph idx="4294967295"/>
          </p:nvPr>
        </p:nvSpPr>
        <p:spPr>
          <a:xfrm>
            <a:off x="0" y="1371600"/>
            <a:ext cx="8763000" cy="5334000"/>
          </a:xfrm>
        </p:spPr>
        <p:txBody>
          <a:bodyPr>
            <a:normAutofit/>
          </a:bodyPr>
          <a:lstStyle/>
          <a:p>
            <a:pPr lvl="0" algn="just"/>
            <a:r>
              <a:rPr lang="en-US" dirty="0"/>
              <a:t>By creating more regions around the clip window the NLN algorithm avoids multiple clipping of an individual line segment.</a:t>
            </a:r>
          </a:p>
          <a:p>
            <a:pPr lvl="0" algn="just"/>
            <a:r>
              <a:rPr lang="en-US" dirty="0"/>
              <a:t>In Cohen-</a:t>
            </a:r>
            <a:r>
              <a:rPr lang="en-US" dirty="0" err="1"/>
              <a:t>Sutherlan</a:t>
            </a:r>
            <a:r>
              <a:rPr lang="en-US" dirty="0"/>
              <a:t> line clipping sometimes multiple calculation of intersection point of a line is done before actual window boundary intersection.</a:t>
            </a:r>
          </a:p>
          <a:p>
            <a:pPr lvl="0" algn="just"/>
            <a:r>
              <a:rPr lang="en-US" dirty="0"/>
              <a:t>These multiple intersection calculation is avoided in NLN line clipping procedure.</a:t>
            </a:r>
          </a:p>
          <a:p>
            <a:pPr lvl="0" algn="just"/>
            <a:r>
              <a:rPr lang="en-US" dirty="0"/>
              <a:t> NLN line clipping perform the fewer comparisons and divisions so it is more efficient.</a:t>
            </a:r>
          </a:p>
          <a:p>
            <a:pPr lvl="0" algn="just"/>
            <a:r>
              <a:rPr lang="en-US" dirty="0"/>
              <a:t>But NLN line clipping cannot be extended for three dimensions.</a:t>
            </a:r>
          </a:p>
        </p:txBody>
      </p:sp>
    </p:spTree>
    <p:extLst>
      <p:ext uri="{BB962C8B-B14F-4D97-AF65-F5344CB8AC3E}">
        <p14:creationId xmlns:p14="http://schemas.microsoft.com/office/powerpoint/2010/main" val="350914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Contd.</a:t>
            </a:r>
            <a:endParaRPr lang="en-US" dirty="0"/>
          </a:p>
        </p:txBody>
      </p:sp>
      <p:sp>
        <p:nvSpPr>
          <p:cNvPr id="3" name="Content Placeholder 2"/>
          <p:cNvSpPr>
            <a:spLocks noGrp="1"/>
          </p:cNvSpPr>
          <p:nvPr>
            <p:ph idx="4294967295"/>
          </p:nvPr>
        </p:nvSpPr>
        <p:spPr>
          <a:xfrm>
            <a:off x="0" y="990600"/>
            <a:ext cx="8763000" cy="5334000"/>
          </a:xfrm>
        </p:spPr>
        <p:txBody>
          <a:bodyPr>
            <a:normAutofit/>
          </a:bodyPr>
          <a:lstStyle/>
          <a:p>
            <a:pPr algn="just"/>
            <a:r>
              <a:rPr lang="en-US" dirty="0"/>
              <a:t>For given line we find first point falls in which region out of nine region shown in figure.</a:t>
            </a:r>
          </a:p>
          <a:p>
            <a:pPr algn="just"/>
            <a:r>
              <a:rPr lang="en-US" dirty="0"/>
              <a:t>Only three region are considered which are.</a:t>
            </a:r>
          </a:p>
          <a:p>
            <a:pPr lvl="1" algn="just"/>
            <a:r>
              <a:rPr lang="en-US" dirty="0"/>
              <a:t>Window region</a:t>
            </a:r>
          </a:p>
          <a:p>
            <a:pPr lvl="1" algn="just"/>
            <a:r>
              <a:rPr lang="en-US" dirty="0"/>
              <a:t>Edge region</a:t>
            </a:r>
          </a:p>
          <a:p>
            <a:pPr lvl="1" algn="just"/>
            <a:r>
              <a:rPr lang="en-US" dirty="0"/>
              <a:t>Corner region</a:t>
            </a:r>
          </a:p>
          <a:p>
            <a:pPr algn="just"/>
            <a:endParaRPr lang="en-US" dirty="0"/>
          </a:p>
          <a:p>
            <a:pPr algn="just"/>
            <a:endParaRPr lang="en-US" dirty="0"/>
          </a:p>
          <a:p>
            <a:pPr algn="just"/>
            <a:r>
              <a:rPr lang="en-US" dirty="0"/>
              <a:t>If point falls in other region than we transfer that point in one of the three region by using transformations.</a:t>
            </a:r>
          </a:p>
          <a:p>
            <a:pPr algn="just"/>
            <a:r>
              <a:rPr lang="en-US" dirty="0"/>
              <a:t>We can also extend this procedure for all nine regions.</a:t>
            </a:r>
          </a:p>
          <a:p>
            <a:pPr algn="just"/>
            <a:endParaRPr lang="en-US" dirty="0"/>
          </a:p>
        </p:txBody>
      </p:sp>
      <p:cxnSp>
        <p:nvCxnSpPr>
          <p:cNvPr id="5" name="Straight Connector 4"/>
          <p:cNvCxnSpPr/>
          <p:nvPr/>
        </p:nvCxnSpPr>
        <p:spPr>
          <a:xfrm>
            <a:off x="5334000" y="2667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324600" y="2667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24400" y="32004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724400" y="40386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347648" y="3214048"/>
            <a:ext cx="963304" cy="810904"/>
          </a:xfrm>
          <a:prstGeom prst="rect">
            <a:avLst/>
          </a:prstGeom>
          <a:pattFill prst="wdDnDiag">
            <a:fgClr>
              <a:srgbClr val="FF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724400" y="3214048"/>
            <a:ext cx="609600" cy="810904"/>
          </a:xfrm>
          <a:prstGeom prst="rect">
            <a:avLst/>
          </a:prstGeom>
          <a:pattFill prst="wdDnDiag">
            <a:fgClr>
              <a:srgbClr val="00B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2666998"/>
            <a:ext cx="609600" cy="533401"/>
          </a:xfrm>
          <a:prstGeom prst="rect">
            <a:avLst/>
          </a:prstGeom>
          <a:pattFill prst="wdDnDiag">
            <a:fgClr>
              <a:srgbClr val="00206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20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animBg="1"/>
      <p:bldP spid="33" grpId="0" animBg="1"/>
      <p:bldP spid="3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Dividing Region in NLN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r>
                  <a:rPr lang="en-US" dirty="0"/>
                  <a:t>Based on position of first point out of three region highlighted we divide whole space in new regions.</a:t>
                </a:r>
              </a:p>
              <a:p>
                <a:r>
                  <a:rPr lang="en-US" dirty="0"/>
                  <a:t>Regions are name in such a way that name in which region p2 falls is gives the window edge which intersects the line.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is in window region</a:t>
                </a:r>
              </a:p>
              <a:p>
                <a:endParaRPr lang="en-US" dirty="0"/>
              </a:p>
              <a:p>
                <a:endParaRPr lang="en-US" dirty="0"/>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is in edge region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1043"/>
                </a:stretch>
              </a:blipFill>
            </p:spPr>
            <p:txBody>
              <a:bodyPr/>
              <a:lstStyle/>
              <a:p>
                <a:r>
                  <a:rPr lang="en-IN">
                    <a:noFill/>
                  </a:rPr>
                  <a:t> </a:t>
                </a:r>
              </a:p>
            </p:txBody>
          </p:sp>
        </mc:Fallback>
      </mc:AlternateContent>
      <p:cxnSp>
        <p:nvCxnSpPr>
          <p:cNvPr id="19" name="Straight Connector 18"/>
          <p:cNvCxnSpPr>
            <a:stCxn id="11" idx="1"/>
          </p:cNvCxnSpPr>
          <p:nvPr/>
        </p:nvCxnSpPr>
        <p:spPr>
          <a:xfrm flipH="1">
            <a:off x="3611092" y="3946234"/>
            <a:ext cx="966353" cy="10067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4136409" y="3048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127009" y="3048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526809" y="35814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526809" y="44196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Flowchart: Connector 10"/>
          <p:cNvSpPr/>
          <p:nvPr/>
        </p:nvSpPr>
        <p:spPr>
          <a:xfrm>
            <a:off x="4570749" y="3939538"/>
            <a:ext cx="45720" cy="457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7"/>
          </p:cNvCxnSpPr>
          <p:nvPr/>
        </p:nvCxnSpPr>
        <p:spPr>
          <a:xfrm flipV="1">
            <a:off x="4609773" y="3282434"/>
            <a:ext cx="966817" cy="6638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93609" y="3974063"/>
            <a:ext cx="982981" cy="79427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1"/>
          </p:cNvCxnSpPr>
          <p:nvPr/>
        </p:nvCxnSpPr>
        <p:spPr>
          <a:xfrm flipH="1" flipV="1">
            <a:off x="3657600" y="3170382"/>
            <a:ext cx="919845" cy="7758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4418350" y="3974063"/>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418350" y="3974063"/>
                <a:ext cx="457200" cy="369332"/>
              </a:xfrm>
              <a:prstGeom prst="rect">
                <a:avLst/>
              </a:prstGeom>
              <a:blipFill rotWithShape="0">
                <a:blip r:embed="rId3"/>
                <a:stretch>
                  <a:fillRect b="-6667"/>
                </a:stretch>
              </a:blipFill>
            </p:spPr>
            <p:txBody>
              <a:bodyPr/>
              <a:lstStyle/>
              <a:p>
                <a:r>
                  <a:rPr lang="en-US">
                    <a:noFill/>
                  </a:rPr>
                  <a:t> </a:t>
                </a:r>
              </a:p>
            </p:txBody>
          </p:sp>
        </mc:Fallback>
      </mc:AlternateContent>
      <p:sp>
        <p:nvSpPr>
          <p:cNvPr id="21" name="TextBox 20"/>
          <p:cNvSpPr txBox="1"/>
          <p:nvPr/>
        </p:nvSpPr>
        <p:spPr>
          <a:xfrm>
            <a:off x="3505200" y="3830767"/>
            <a:ext cx="304800" cy="369332"/>
          </a:xfrm>
          <a:prstGeom prst="rect">
            <a:avLst/>
          </a:prstGeom>
          <a:noFill/>
        </p:spPr>
        <p:txBody>
          <a:bodyPr wrap="square" rtlCol="0">
            <a:spAutoFit/>
          </a:bodyPr>
          <a:lstStyle/>
          <a:p>
            <a:r>
              <a:rPr lang="en-US" dirty="0"/>
              <a:t>L</a:t>
            </a:r>
          </a:p>
        </p:txBody>
      </p:sp>
      <p:sp>
        <p:nvSpPr>
          <p:cNvPr id="22" name="TextBox 21"/>
          <p:cNvSpPr txBox="1"/>
          <p:nvPr/>
        </p:nvSpPr>
        <p:spPr>
          <a:xfrm>
            <a:off x="5195590" y="3815833"/>
            <a:ext cx="381000" cy="369332"/>
          </a:xfrm>
          <a:prstGeom prst="rect">
            <a:avLst/>
          </a:prstGeom>
          <a:noFill/>
        </p:spPr>
        <p:txBody>
          <a:bodyPr wrap="square" rtlCol="0">
            <a:spAutoFit/>
          </a:bodyPr>
          <a:lstStyle/>
          <a:p>
            <a:r>
              <a:rPr lang="en-US" dirty="0"/>
              <a:t>R</a:t>
            </a:r>
          </a:p>
        </p:txBody>
      </p:sp>
      <p:sp>
        <p:nvSpPr>
          <p:cNvPr id="23" name="TextBox 22"/>
          <p:cNvSpPr txBox="1"/>
          <p:nvPr/>
        </p:nvSpPr>
        <p:spPr>
          <a:xfrm>
            <a:off x="4493164" y="3173966"/>
            <a:ext cx="320963" cy="369332"/>
          </a:xfrm>
          <a:prstGeom prst="rect">
            <a:avLst/>
          </a:prstGeom>
          <a:noFill/>
        </p:spPr>
        <p:txBody>
          <a:bodyPr wrap="square" rtlCol="0">
            <a:spAutoFit/>
          </a:bodyPr>
          <a:lstStyle/>
          <a:p>
            <a:r>
              <a:rPr lang="en-US" dirty="0"/>
              <a:t>T</a:t>
            </a:r>
          </a:p>
        </p:txBody>
      </p:sp>
      <p:sp>
        <p:nvSpPr>
          <p:cNvPr id="24" name="TextBox 23"/>
          <p:cNvSpPr txBox="1"/>
          <p:nvPr/>
        </p:nvSpPr>
        <p:spPr>
          <a:xfrm>
            <a:off x="4418350" y="4583668"/>
            <a:ext cx="457200" cy="369332"/>
          </a:xfrm>
          <a:prstGeom prst="rect">
            <a:avLst/>
          </a:prstGeom>
          <a:noFill/>
        </p:spPr>
        <p:txBody>
          <a:bodyPr wrap="square" rtlCol="0">
            <a:spAutoFit/>
          </a:bodyPr>
          <a:lstStyle/>
          <a:p>
            <a:r>
              <a:rPr lang="en-US" dirty="0"/>
              <a:t>B</a:t>
            </a:r>
          </a:p>
        </p:txBody>
      </p:sp>
      <p:cxnSp>
        <p:nvCxnSpPr>
          <p:cNvPr id="36" name="Straight Connector 35"/>
          <p:cNvCxnSpPr/>
          <p:nvPr/>
        </p:nvCxnSpPr>
        <p:spPr>
          <a:xfrm>
            <a:off x="6810104" y="4191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00704" y="4191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200504" y="47244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200504" y="55626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Flowchart: Connector 39"/>
          <p:cNvSpPr/>
          <p:nvPr/>
        </p:nvSpPr>
        <p:spPr>
          <a:xfrm>
            <a:off x="6331295" y="5082538"/>
            <a:ext cx="45720" cy="457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40" idx="7"/>
          </p:cNvCxnSpPr>
          <p:nvPr/>
        </p:nvCxnSpPr>
        <p:spPr>
          <a:xfrm flipV="1">
            <a:off x="6370319" y="4114800"/>
            <a:ext cx="1186083" cy="9744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0" idx="7"/>
          </p:cNvCxnSpPr>
          <p:nvPr/>
        </p:nvCxnSpPr>
        <p:spPr>
          <a:xfrm>
            <a:off x="6370319" y="5089234"/>
            <a:ext cx="2106372" cy="6751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337991" y="4439084"/>
            <a:ext cx="2577409" cy="6637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7"/>
          </p:cNvCxnSpPr>
          <p:nvPr/>
        </p:nvCxnSpPr>
        <p:spPr>
          <a:xfrm>
            <a:off x="6370319" y="5089234"/>
            <a:ext cx="1247506" cy="12412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p:cNvSpPr txBox="1"/>
              <p:nvPr/>
            </p:nvSpPr>
            <p:spPr>
              <a:xfrm>
                <a:off x="6148415" y="510090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6148415" y="5100901"/>
                <a:ext cx="457200" cy="369332"/>
              </a:xfrm>
              <a:prstGeom prst="rect">
                <a:avLst/>
              </a:prstGeom>
              <a:blipFill rotWithShape="0">
                <a:blip r:embed="rId4"/>
                <a:stretch>
                  <a:fillRect b="-6667"/>
                </a:stretch>
              </a:blipFill>
            </p:spPr>
            <p:txBody>
              <a:bodyPr/>
              <a:lstStyle/>
              <a:p>
                <a:r>
                  <a:rPr lang="en-US">
                    <a:noFill/>
                  </a:rPr>
                  <a:t> </a:t>
                </a:r>
              </a:p>
            </p:txBody>
          </p:sp>
        </mc:Fallback>
      </mc:AlternateContent>
      <p:sp>
        <p:nvSpPr>
          <p:cNvPr id="46" name="TextBox 45"/>
          <p:cNvSpPr txBox="1"/>
          <p:nvPr/>
        </p:nvSpPr>
        <p:spPr>
          <a:xfrm>
            <a:off x="7142037" y="4949761"/>
            <a:ext cx="304800" cy="369332"/>
          </a:xfrm>
          <a:prstGeom prst="rect">
            <a:avLst/>
          </a:prstGeom>
          <a:noFill/>
        </p:spPr>
        <p:txBody>
          <a:bodyPr wrap="square" rtlCol="0">
            <a:spAutoFit/>
          </a:bodyPr>
          <a:lstStyle/>
          <a:p>
            <a:r>
              <a:rPr lang="en-US" dirty="0"/>
              <a:t>L</a:t>
            </a:r>
          </a:p>
        </p:txBody>
      </p:sp>
      <p:sp>
        <p:nvSpPr>
          <p:cNvPr id="47" name="TextBox 46"/>
          <p:cNvSpPr txBox="1"/>
          <p:nvPr/>
        </p:nvSpPr>
        <p:spPr>
          <a:xfrm>
            <a:off x="7869285" y="4958833"/>
            <a:ext cx="422448" cy="369332"/>
          </a:xfrm>
          <a:prstGeom prst="rect">
            <a:avLst/>
          </a:prstGeom>
          <a:noFill/>
        </p:spPr>
        <p:txBody>
          <a:bodyPr wrap="square" rtlCol="0">
            <a:spAutoFit/>
          </a:bodyPr>
          <a:lstStyle/>
          <a:p>
            <a:r>
              <a:rPr lang="en-US" dirty="0"/>
              <a:t>LR</a:t>
            </a:r>
          </a:p>
        </p:txBody>
      </p:sp>
      <p:sp>
        <p:nvSpPr>
          <p:cNvPr id="48" name="TextBox 47"/>
          <p:cNvSpPr txBox="1"/>
          <p:nvPr/>
        </p:nvSpPr>
        <p:spPr>
          <a:xfrm>
            <a:off x="7166859" y="4316966"/>
            <a:ext cx="407439" cy="369332"/>
          </a:xfrm>
          <a:prstGeom prst="rect">
            <a:avLst/>
          </a:prstGeom>
          <a:noFill/>
        </p:spPr>
        <p:txBody>
          <a:bodyPr wrap="square" rtlCol="0">
            <a:spAutoFit/>
          </a:bodyPr>
          <a:lstStyle/>
          <a:p>
            <a:r>
              <a:rPr lang="en-US" dirty="0"/>
              <a:t>LT</a:t>
            </a:r>
          </a:p>
        </p:txBody>
      </p:sp>
      <p:sp>
        <p:nvSpPr>
          <p:cNvPr id="49" name="TextBox 48"/>
          <p:cNvSpPr txBox="1"/>
          <p:nvPr/>
        </p:nvSpPr>
        <p:spPr>
          <a:xfrm>
            <a:off x="7296143" y="5680640"/>
            <a:ext cx="457200" cy="369332"/>
          </a:xfrm>
          <a:prstGeom prst="rect">
            <a:avLst/>
          </a:prstGeom>
          <a:noFill/>
        </p:spPr>
        <p:txBody>
          <a:bodyPr wrap="square" rtlCol="0">
            <a:spAutoFit/>
          </a:bodyPr>
          <a:lstStyle/>
          <a:p>
            <a:r>
              <a:rPr lang="en-US" dirty="0"/>
              <a:t>LB</a:t>
            </a:r>
          </a:p>
        </p:txBody>
      </p:sp>
      <p:sp>
        <p:nvSpPr>
          <p:cNvPr id="58" name="TextBox 57"/>
          <p:cNvSpPr txBox="1"/>
          <p:nvPr/>
        </p:nvSpPr>
        <p:spPr>
          <a:xfrm>
            <a:off x="6800636" y="4654702"/>
            <a:ext cx="304800" cy="369332"/>
          </a:xfrm>
          <a:prstGeom prst="rect">
            <a:avLst/>
          </a:prstGeom>
          <a:noFill/>
        </p:spPr>
        <p:txBody>
          <a:bodyPr wrap="square" rtlCol="0">
            <a:spAutoFit/>
          </a:bodyPr>
          <a:lstStyle/>
          <a:p>
            <a:r>
              <a:rPr lang="en-US" dirty="0"/>
              <a:t>L</a:t>
            </a:r>
          </a:p>
        </p:txBody>
      </p:sp>
      <p:sp>
        <p:nvSpPr>
          <p:cNvPr id="59" name="TextBox 58"/>
          <p:cNvSpPr txBox="1"/>
          <p:nvPr/>
        </p:nvSpPr>
        <p:spPr>
          <a:xfrm>
            <a:off x="6841025" y="5239652"/>
            <a:ext cx="304800" cy="369332"/>
          </a:xfrm>
          <a:prstGeom prst="rect">
            <a:avLst/>
          </a:prstGeom>
          <a:noFill/>
        </p:spPr>
        <p:txBody>
          <a:bodyPr wrap="square" rtlCol="0">
            <a:spAutoFit/>
          </a:bodyPr>
          <a:lstStyle/>
          <a:p>
            <a:r>
              <a:rPr lang="en-US" dirty="0"/>
              <a:t>L</a:t>
            </a:r>
          </a:p>
        </p:txBody>
      </p:sp>
    </p:spTree>
    <p:extLst>
      <p:ext uri="{BB962C8B-B14F-4D97-AF65-F5344CB8AC3E}">
        <p14:creationId xmlns:p14="http://schemas.microsoft.com/office/powerpoint/2010/main" val="415376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20" grpId="0"/>
      <p:bldP spid="21" grpId="0"/>
      <p:bldP spid="22" grpId="0"/>
      <p:bldP spid="23" grpId="0"/>
      <p:bldP spid="24" grpId="0"/>
      <p:bldP spid="40" grpId="0" animBg="1"/>
      <p:bldP spid="45" grpId="0"/>
      <p:bldP spid="46" grpId="0"/>
      <p:bldP spid="47" grpId="0"/>
      <p:bldP spid="48" grpId="0"/>
      <p:bldP spid="49" grpId="0"/>
      <p:bldP spid="58" grpId="0"/>
      <p:bldP spid="5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oMath>
                </a14:m>
                <a:r>
                  <a:rPr lang="en-US" dirty="0"/>
                  <a:t>is in Corner region (one of the two possible sets of region can be generated)</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t="-1371"/>
                </a:stretch>
              </a:blipFill>
            </p:spPr>
            <p:txBody>
              <a:bodyPr/>
              <a:lstStyle/>
              <a:p>
                <a:r>
                  <a:rPr lang="en-IN">
                    <a:noFill/>
                  </a:rPr>
                  <a:t> </a:t>
                </a:r>
              </a:p>
            </p:txBody>
          </p:sp>
        </mc:Fallback>
      </mc:AlternateContent>
      <p:cxnSp>
        <p:nvCxnSpPr>
          <p:cNvPr id="61" name="Straight Connector 60"/>
          <p:cNvCxnSpPr/>
          <p:nvPr/>
        </p:nvCxnSpPr>
        <p:spPr>
          <a:xfrm>
            <a:off x="1752600" y="2078619"/>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743200" y="2078619"/>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143000" y="2612019"/>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143000" y="3450219"/>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Flowchart: Connector 64"/>
          <p:cNvSpPr/>
          <p:nvPr/>
        </p:nvSpPr>
        <p:spPr>
          <a:xfrm>
            <a:off x="1373776" y="2459619"/>
            <a:ext cx="45720" cy="457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stCxn id="65" idx="7"/>
          </p:cNvCxnSpPr>
          <p:nvPr/>
        </p:nvCxnSpPr>
        <p:spPr>
          <a:xfrm>
            <a:off x="1412800" y="2466315"/>
            <a:ext cx="2403895" cy="2792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5" idx="4"/>
          </p:cNvCxnSpPr>
          <p:nvPr/>
        </p:nvCxnSpPr>
        <p:spPr>
          <a:xfrm>
            <a:off x="1396636" y="2505339"/>
            <a:ext cx="2072314" cy="14322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5" idx="5"/>
          </p:cNvCxnSpPr>
          <p:nvPr/>
        </p:nvCxnSpPr>
        <p:spPr>
          <a:xfrm>
            <a:off x="1412800" y="2498643"/>
            <a:ext cx="2403895" cy="7857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5" idx="3"/>
          </p:cNvCxnSpPr>
          <p:nvPr/>
        </p:nvCxnSpPr>
        <p:spPr>
          <a:xfrm>
            <a:off x="1380472" y="2498643"/>
            <a:ext cx="648625" cy="155926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p:cNvSpPr txBox="1"/>
              <p:nvPr/>
            </p:nvSpPr>
            <p:spPr>
              <a:xfrm>
                <a:off x="1280005" y="20574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1280005" y="2057400"/>
                <a:ext cx="457200" cy="369332"/>
              </a:xfrm>
              <a:prstGeom prst="rect">
                <a:avLst/>
              </a:prstGeom>
              <a:blipFill rotWithShape="0">
                <a:blip r:embed="rId3"/>
                <a:stretch>
                  <a:fillRect b="-6667"/>
                </a:stretch>
              </a:blipFill>
            </p:spPr>
            <p:txBody>
              <a:bodyPr/>
              <a:lstStyle/>
              <a:p>
                <a:r>
                  <a:rPr lang="en-US">
                    <a:noFill/>
                  </a:rPr>
                  <a:t> </a:t>
                </a:r>
              </a:p>
            </p:txBody>
          </p:sp>
        </mc:Fallback>
      </mc:AlternateContent>
      <p:sp>
        <p:nvSpPr>
          <p:cNvPr id="71" name="TextBox 70"/>
          <p:cNvSpPr txBox="1"/>
          <p:nvPr/>
        </p:nvSpPr>
        <p:spPr>
          <a:xfrm>
            <a:off x="2453796" y="2592281"/>
            <a:ext cx="304800" cy="369332"/>
          </a:xfrm>
          <a:prstGeom prst="rect">
            <a:avLst/>
          </a:prstGeom>
          <a:noFill/>
        </p:spPr>
        <p:txBody>
          <a:bodyPr wrap="square" rtlCol="0">
            <a:spAutoFit/>
          </a:bodyPr>
          <a:lstStyle/>
          <a:p>
            <a:r>
              <a:rPr lang="en-US" dirty="0"/>
              <a:t>T</a:t>
            </a:r>
          </a:p>
        </p:txBody>
      </p:sp>
      <p:sp>
        <p:nvSpPr>
          <p:cNvPr id="72" name="TextBox 71"/>
          <p:cNvSpPr txBox="1"/>
          <p:nvPr/>
        </p:nvSpPr>
        <p:spPr>
          <a:xfrm>
            <a:off x="2800467" y="3086934"/>
            <a:ext cx="422448" cy="369332"/>
          </a:xfrm>
          <a:prstGeom prst="rect">
            <a:avLst/>
          </a:prstGeom>
          <a:noFill/>
        </p:spPr>
        <p:txBody>
          <a:bodyPr wrap="square" rtlCol="0">
            <a:spAutoFit/>
          </a:bodyPr>
          <a:lstStyle/>
          <a:p>
            <a:r>
              <a:rPr lang="en-US" dirty="0"/>
              <a:t>LR</a:t>
            </a:r>
          </a:p>
        </p:txBody>
      </p:sp>
      <p:sp>
        <p:nvSpPr>
          <p:cNvPr id="73" name="TextBox 72"/>
          <p:cNvSpPr txBox="1"/>
          <p:nvPr/>
        </p:nvSpPr>
        <p:spPr>
          <a:xfrm>
            <a:off x="2858982" y="2682501"/>
            <a:ext cx="517695" cy="369332"/>
          </a:xfrm>
          <a:prstGeom prst="rect">
            <a:avLst/>
          </a:prstGeom>
          <a:noFill/>
        </p:spPr>
        <p:txBody>
          <a:bodyPr wrap="square" rtlCol="0">
            <a:spAutoFit/>
          </a:bodyPr>
          <a:lstStyle/>
          <a:p>
            <a:r>
              <a:rPr lang="en-US" dirty="0"/>
              <a:t>TR</a:t>
            </a:r>
          </a:p>
        </p:txBody>
      </p:sp>
      <p:sp>
        <p:nvSpPr>
          <p:cNvPr id="74" name="TextBox 73"/>
          <p:cNvSpPr txBox="1"/>
          <p:nvPr/>
        </p:nvSpPr>
        <p:spPr>
          <a:xfrm>
            <a:off x="2238639" y="3568259"/>
            <a:ext cx="457200" cy="369332"/>
          </a:xfrm>
          <a:prstGeom prst="rect">
            <a:avLst/>
          </a:prstGeom>
          <a:noFill/>
        </p:spPr>
        <p:txBody>
          <a:bodyPr wrap="square" rtlCol="0">
            <a:spAutoFit/>
          </a:bodyPr>
          <a:lstStyle/>
          <a:p>
            <a:r>
              <a:rPr lang="en-US" dirty="0"/>
              <a:t>LB</a:t>
            </a:r>
          </a:p>
        </p:txBody>
      </p:sp>
      <p:sp>
        <p:nvSpPr>
          <p:cNvPr id="75" name="TextBox 74"/>
          <p:cNvSpPr txBox="1"/>
          <p:nvPr/>
        </p:nvSpPr>
        <p:spPr>
          <a:xfrm>
            <a:off x="1988514" y="2678943"/>
            <a:ext cx="304800" cy="369332"/>
          </a:xfrm>
          <a:prstGeom prst="rect">
            <a:avLst/>
          </a:prstGeom>
          <a:noFill/>
        </p:spPr>
        <p:txBody>
          <a:bodyPr wrap="square" rtlCol="0">
            <a:spAutoFit/>
          </a:bodyPr>
          <a:lstStyle/>
          <a:p>
            <a:r>
              <a:rPr lang="en-US" dirty="0"/>
              <a:t>L</a:t>
            </a:r>
          </a:p>
        </p:txBody>
      </p:sp>
      <p:sp>
        <p:nvSpPr>
          <p:cNvPr id="76" name="TextBox 75"/>
          <p:cNvSpPr txBox="1"/>
          <p:nvPr/>
        </p:nvSpPr>
        <p:spPr>
          <a:xfrm>
            <a:off x="1823953" y="2962848"/>
            <a:ext cx="304800" cy="369332"/>
          </a:xfrm>
          <a:prstGeom prst="rect">
            <a:avLst/>
          </a:prstGeom>
          <a:noFill/>
        </p:spPr>
        <p:txBody>
          <a:bodyPr wrap="square" rtlCol="0">
            <a:spAutoFit/>
          </a:bodyPr>
          <a:lstStyle/>
          <a:p>
            <a:r>
              <a:rPr lang="en-US" dirty="0"/>
              <a:t>L</a:t>
            </a:r>
          </a:p>
        </p:txBody>
      </p:sp>
      <p:cxnSp>
        <p:nvCxnSpPr>
          <p:cNvPr id="94" name="Straight Connector 93"/>
          <p:cNvCxnSpPr/>
          <p:nvPr/>
        </p:nvCxnSpPr>
        <p:spPr>
          <a:xfrm>
            <a:off x="6123296" y="2038038"/>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113896" y="2038038"/>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513696" y="2571438"/>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513696" y="3409638"/>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Flowchart: Connector 97"/>
          <p:cNvSpPr/>
          <p:nvPr/>
        </p:nvSpPr>
        <p:spPr>
          <a:xfrm>
            <a:off x="5996613" y="2232652"/>
            <a:ext cx="45720" cy="457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a:stCxn id="98" idx="7"/>
          </p:cNvCxnSpPr>
          <p:nvPr/>
        </p:nvCxnSpPr>
        <p:spPr>
          <a:xfrm>
            <a:off x="6035637" y="2239348"/>
            <a:ext cx="2041563" cy="6416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98" idx="4"/>
          </p:cNvCxnSpPr>
          <p:nvPr/>
        </p:nvCxnSpPr>
        <p:spPr>
          <a:xfrm>
            <a:off x="6019473" y="2278372"/>
            <a:ext cx="677979" cy="16840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8" idx="5"/>
          </p:cNvCxnSpPr>
          <p:nvPr/>
        </p:nvCxnSpPr>
        <p:spPr>
          <a:xfrm>
            <a:off x="6035637" y="2271676"/>
            <a:ext cx="1557974" cy="16576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8" idx="3"/>
          </p:cNvCxnSpPr>
          <p:nvPr/>
        </p:nvCxnSpPr>
        <p:spPr>
          <a:xfrm>
            <a:off x="6003309" y="2271676"/>
            <a:ext cx="193828" cy="16713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TextBox 102"/>
              <p:cNvSpPr txBox="1"/>
              <p:nvPr/>
            </p:nvSpPr>
            <p:spPr>
              <a:xfrm>
                <a:off x="5638800" y="1981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5638800" y="1981200"/>
                <a:ext cx="457200" cy="369332"/>
              </a:xfrm>
              <a:prstGeom prst="rect">
                <a:avLst/>
              </a:prstGeom>
              <a:blipFill rotWithShape="0">
                <a:blip r:embed="rId4"/>
                <a:stretch>
                  <a:fillRect b="-4918"/>
                </a:stretch>
              </a:blipFill>
            </p:spPr>
            <p:txBody>
              <a:bodyPr/>
              <a:lstStyle/>
              <a:p>
                <a:r>
                  <a:rPr lang="en-US">
                    <a:noFill/>
                  </a:rPr>
                  <a:t> </a:t>
                </a:r>
              </a:p>
            </p:txBody>
          </p:sp>
        </mc:Fallback>
      </mc:AlternateContent>
      <p:sp>
        <p:nvSpPr>
          <p:cNvPr id="104" name="TextBox 103"/>
          <p:cNvSpPr txBox="1"/>
          <p:nvPr/>
        </p:nvSpPr>
        <p:spPr>
          <a:xfrm>
            <a:off x="6781800" y="2636520"/>
            <a:ext cx="304800" cy="369332"/>
          </a:xfrm>
          <a:prstGeom prst="rect">
            <a:avLst/>
          </a:prstGeom>
          <a:noFill/>
        </p:spPr>
        <p:txBody>
          <a:bodyPr wrap="square" rtlCol="0">
            <a:spAutoFit/>
          </a:bodyPr>
          <a:lstStyle/>
          <a:p>
            <a:r>
              <a:rPr lang="en-US" dirty="0"/>
              <a:t>T</a:t>
            </a:r>
          </a:p>
        </p:txBody>
      </p:sp>
      <p:sp>
        <p:nvSpPr>
          <p:cNvPr id="105" name="TextBox 104"/>
          <p:cNvSpPr txBox="1"/>
          <p:nvPr/>
        </p:nvSpPr>
        <p:spPr>
          <a:xfrm>
            <a:off x="6189576" y="3535937"/>
            <a:ext cx="422448" cy="369332"/>
          </a:xfrm>
          <a:prstGeom prst="rect">
            <a:avLst/>
          </a:prstGeom>
          <a:noFill/>
        </p:spPr>
        <p:txBody>
          <a:bodyPr wrap="square" rtlCol="0">
            <a:spAutoFit/>
          </a:bodyPr>
          <a:lstStyle/>
          <a:p>
            <a:r>
              <a:rPr lang="en-US" dirty="0"/>
              <a:t>LB</a:t>
            </a:r>
          </a:p>
        </p:txBody>
      </p:sp>
      <p:sp>
        <p:nvSpPr>
          <p:cNvPr id="106" name="TextBox 105"/>
          <p:cNvSpPr txBox="1"/>
          <p:nvPr/>
        </p:nvSpPr>
        <p:spPr>
          <a:xfrm>
            <a:off x="7229678" y="2907268"/>
            <a:ext cx="517695" cy="369332"/>
          </a:xfrm>
          <a:prstGeom prst="rect">
            <a:avLst/>
          </a:prstGeom>
          <a:noFill/>
        </p:spPr>
        <p:txBody>
          <a:bodyPr wrap="square" rtlCol="0">
            <a:spAutoFit/>
          </a:bodyPr>
          <a:lstStyle/>
          <a:p>
            <a:r>
              <a:rPr lang="en-US" dirty="0"/>
              <a:t>TR</a:t>
            </a:r>
          </a:p>
        </p:txBody>
      </p:sp>
      <p:sp>
        <p:nvSpPr>
          <p:cNvPr id="107" name="TextBox 106"/>
          <p:cNvSpPr txBox="1"/>
          <p:nvPr/>
        </p:nvSpPr>
        <p:spPr>
          <a:xfrm>
            <a:off x="6609335" y="3527678"/>
            <a:ext cx="457200" cy="369332"/>
          </a:xfrm>
          <a:prstGeom prst="rect">
            <a:avLst/>
          </a:prstGeom>
          <a:noFill/>
        </p:spPr>
        <p:txBody>
          <a:bodyPr wrap="square" rtlCol="0">
            <a:spAutoFit/>
          </a:bodyPr>
          <a:lstStyle/>
          <a:p>
            <a:r>
              <a:rPr lang="en-US" dirty="0"/>
              <a:t>TB</a:t>
            </a:r>
          </a:p>
        </p:txBody>
      </p:sp>
      <p:sp>
        <p:nvSpPr>
          <p:cNvPr id="108" name="TextBox 107"/>
          <p:cNvSpPr txBox="1"/>
          <p:nvPr/>
        </p:nvSpPr>
        <p:spPr>
          <a:xfrm>
            <a:off x="6359210" y="2800588"/>
            <a:ext cx="304800" cy="369332"/>
          </a:xfrm>
          <a:prstGeom prst="rect">
            <a:avLst/>
          </a:prstGeom>
          <a:noFill/>
        </p:spPr>
        <p:txBody>
          <a:bodyPr wrap="square" rtlCol="0">
            <a:spAutoFit/>
          </a:bodyPr>
          <a:lstStyle/>
          <a:p>
            <a:r>
              <a:rPr lang="en-US" dirty="0"/>
              <a:t>T</a:t>
            </a:r>
          </a:p>
        </p:txBody>
      </p:sp>
      <p:sp>
        <p:nvSpPr>
          <p:cNvPr id="109" name="TextBox 108"/>
          <p:cNvSpPr txBox="1"/>
          <p:nvPr/>
        </p:nvSpPr>
        <p:spPr>
          <a:xfrm>
            <a:off x="6096000" y="2922267"/>
            <a:ext cx="304800" cy="369332"/>
          </a:xfrm>
          <a:prstGeom prst="rect">
            <a:avLst/>
          </a:prstGeom>
          <a:noFill/>
        </p:spPr>
        <p:txBody>
          <a:bodyPr wrap="square" rtlCol="0">
            <a:spAutoFit/>
          </a:bodyPr>
          <a:lstStyle/>
          <a:p>
            <a:r>
              <a:rPr lang="en-US" dirty="0"/>
              <a:t>L</a:t>
            </a:r>
          </a:p>
        </p:txBody>
      </p:sp>
    </p:spTree>
    <p:extLst>
      <p:ext uri="{BB962C8B-B14F-4D97-AF65-F5344CB8AC3E}">
        <p14:creationId xmlns:p14="http://schemas.microsoft.com/office/powerpoint/2010/main" val="28524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5" grpId="0" animBg="1"/>
      <p:bldP spid="70" grpId="0"/>
      <p:bldP spid="71" grpId="0"/>
      <p:bldP spid="72" grpId="0"/>
      <p:bldP spid="73" grpId="0"/>
      <p:bldP spid="74" grpId="0"/>
      <p:bldP spid="75" grpId="0"/>
      <p:bldP spid="76" grpId="0"/>
      <p:bldP spid="98" grpId="0" animBg="1"/>
      <p:bldP spid="103" grpId="0"/>
      <p:bldP spid="104" grpId="0"/>
      <p:bldP spid="105" grpId="0"/>
      <p:bldP spid="106" grpId="0"/>
      <p:bldP spid="107" grpId="0"/>
      <p:bldP spid="108" grpId="0"/>
      <p:bldP spid="10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a:t>Finding Region of Given Line in NLN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For finding that in which region line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𝟏</m:t>
                        </m:r>
                      </m:sub>
                    </m:sSub>
                    <m:sSub>
                      <m:sSubPr>
                        <m:ctrlPr>
                          <a:rPr lang="en-US" b="1" i="1">
                            <a:latin typeface="Cambria Math" panose="02040503050406030204" pitchFamily="18" charset="0"/>
                          </a:rPr>
                        </m:ctrlPr>
                      </m:sSubPr>
                      <m:e>
                        <m:r>
                          <a:rPr lang="en-US" b="1" i="1">
                            <a:latin typeface="Cambria Math" panose="02040503050406030204" pitchFamily="18" charset="0"/>
                          </a:rPr>
                          <m:t>𝒑</m:t>
                        </m:r>
                      </m:e>
                      <m:sub>
                        <m:r>
                          <a:rPr lang="en-US" b="1" i="1">
                            <a:latin typeface="Cambria Math" panose="02040503050406030204" pitchFamily="18" charset="0"/>
                          </a:rPr>
                          <m:t>𝟐</m:t>
                        </m:r>
                      </m:sub>
                    </m:sSub>
                  </m:oMath>
                </a14:m>
                <a:r>
                  <a:rPr lang="en-US" dirty="0"/>
                  <a:t> falls we compare the slope of the line to the slope of the boundaries:</a:t>
                </a:r>
                <a:endParaRPr lang="en-US" b="1" i="1" dirty="0">
                  <a:latin typeface="Cambria Math" panose="02040503050406030204" pitchFamily="18" charset="0"/>
                </a:endParaRPr>
              </a:p>
              <a:p>
                <a:pPr marL="400050" lvl="1" indent="0" algn="just">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𝒔𝒍𝒐𝒑𝒆</m:t>
                      </m:r>
                      <m:r>
                        <a:rPr lang="en-US" sz="2400" b="1"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smtClean="0">
                                  <a:latin typeface="Cambria Math" panose="02040503050406030204" pitchFamily="18" charset="0"/>
                                </a:rPr>
                                <m:t>𝑩</m:t>
                              </m:r>
                              <m:r>
                                <a:rPr lang="en-US" sz="2400" b="1" i="1" smtClean="0">
                                  <a:latin typeface="Cambria Math" panose="02040503050406030204" pitchFamily="18" charset="0"/>
                                </a:rPr>
                                <m:t>𝟏</m:t>
                              </m:r>
                            </m:sub>
                          </m:sSub>
                        </m:e>
                      </m:bar>
                      <m:r>
                        <a:rPr lang="en-US" sz="2400" b="1" i="1">
                          <a:latin typeface="Cambria Math" panose="02040503050406030204" pitchFamily="18" charset="0"/>
                        </a:rPr>
                        <m:t>&lt;</m:t>
                      </m:r>
                      <m:r>
                        <a:rPr lang="en-US" sz="2400" b="1" i="1">
                          <a:latin typeface="Cambria Math" panose="02040503050406030204" pitchFamily="18" charset="0"/>
                        </a:rPr>
                        <m:t>𝒔𝒍𝒐𝒑𝒆</m:t>
                      </m:r>
                      <m:r>
                        <a:rPr lang="en-US" sz="2400" b="1"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𝟐</m:t>
                              </m:r>
                            </m:sub>
                          </m:sSub>
                        </m:e>
                      </m:bar>
                      <m:r>
                        <a:rPr lang="en-US" sz="2400" b="1" i="1">
                          <a:latin typeface="Cambria Math" panose="02040503050406030204" pitchFamily="18" charset="0"/>
                        </a:rPr>
                        <m:t>&lt;</m:t>
                      </m:r>
                      <m:r>
                        <a:rPr lang="en-US" sz="2400" i="1">
                          <a:latin typeface="Cambria Math" panose="02040503050406030204" pitchFamily="18" charset="0"/>
                        </a:rPr>
                        <m:t>𝑠𝑙𝑜𝑝𝑒</m:t>
                      </m:r>
                      <m:r>
                        <a:rPr lang="en-US" sz="2400"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smtClean="0">
                                  <a:latin typeface="Cambria Math" panose="02040503050406030204" pitchFamily="18" charset="0"/>
                                </a:rPr>
                                <m:t>𝑩</m:t>
                              </m:r>
                              <m:r>
                                <a:rPr lang="en-US" sz="2400" b="1" i="1" smtClean="0">
                                  <a:latin typeface="Cambria Math" panose="02040503050406030204" pitchFamily="18" charset="0"/>
                                </a:rPr>
                                <m:t>𝟐</m:t>
                              </m:r>
                            </m:sub>
                          </m:sSub>
                        </m:e>
                      </m:bar>
                    </m:oMath>
                  </m:oMathPara>
                </a14:m>
                <a:endParaRPr lang="en-US" sz="2400" b="1" dirty="0"/>
              </a:p>
              <a:p>
                <a:pPr marL="400050" lvl="1" indent="0" algn="just">
                  <a:buNone/>
                </a:pPr>
                <a:r>
                  <a:rPr lang="en-US" sz="2400" dirty="0"/>
                  <a:t>Where </a:t>
                </a:r>
                <a14:m>
                  <m:oMath xmlns:m="http://schemas.openxmlformats.org/officeDocument/2006/math">
                    <m:r>
                      <a:rPr lang="en-US" sz="2400" b="1"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𝑩</m:t>
                            </m:r>
                            <m:r>
                              <a:rPr lang="en-US" sz="2400" b="1" i="1">
                                <a:latin typeface="Cambria Math" panose="02040503050406030204" pitchFamily="18" charset="0"/>
                              </a:rPr>
                              <m:t>𝟏</m:t>
                            </m:r>
                          </m:sub>
                        </m:sSub>
                      </m:e>
                    </m:bar>
                  </m:oMath>
                </a14:m>
                <a:r>
                  <a:rPr lang="en-US" sz="2400" dirty="0"/>
                  <a:t> and </a:t>
                </a:r>
                <a14:m>
                  <m:oMath xmlns:m="http://schemas.openxmlformats.org/officeDocument/2006/math">
                    <m:r>
                      <a:rPr lang="en-US" sz="2400" b="1"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𝑩</m:t>
                            </m:r>
                            <m:r>
                              <a:rPr lang="en-US" sz="2400" b="1" i="1" smtClean="0">
                                <a:latin typeface="Cambria Math" panose="02040503050406030204" pitchFamily="18" charset="0"/>
                              </a:rPr>
                              <m:t>𝟐</m:t>
                            </m:r>
                          </m:sub>
                        </m:sSub>
                      </m:e>
                    </m:bar>
                  </m:oMath>
                </a14:m>
                <a:r>
                  <a:rPr lang="en-US" sz="2400" dirty="0"/>
                  <a:t> are boundary lines.</a:t>
                </a:r>
              </a:p>
              <a:p>
                <a:pPr lvl="0" algn="just"/>
                <a:r>
                  <a:rPr lang="en-US" dirty="0"/>
                  <a:t>For example p1 is in edge region and for checking whether p2 is in region LT we use </a:t>
                </a:r>
              </a:p>
              <a:p>
                <a:pPr marL="0" lvl="0" indent="0" algn="just">
                  <a:buNone/>
                </a:pPr>
                <a:r>
                  <a:rPr lang="en-US" dirty="0"/>
                  <a:t>    following equation.</a:t>
                </a:r>
              </a:p>
              <a:p>
                <a:pPr marL="400050" lvl="1" indent="0" algn="just">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𝒔𝒍𝒐𝒑𝒆</m:t>
                      </m:r>
                      <m:r>
                        <a:rPr lang="en-US" sz="2400" b="1"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𝑻𝑹</m:t>
                              </m:r>
                            </m:sub>
                          </m:sSub>
                        </m:e>
                      </m:bar>
                      <m:r>
                        <a:rPr lang="en-US" sz="2400" b="1" i="1">
                          <a:latin typeface="Cambria Math" panose="02040503050406030204" pitchFamily="18" charset="0"/>
                        </a:rPr>
                        <m:t>&lt;</m:t>
                      </m:r>
                      <m:r>
                        <a:rPr lang="en-US" sz="2400" b="1" i="1">
                          <a:latin typeface="Cambria Math" panose="02040503050406030204" pitchFamily="18" charset="0"/>
                        </a:rPr>
                        <m:t>𝒔𝒍𝒐𝒑𝒆</m:t>
                      </m:r>
                      <m:r>
                        <a:rPr lang="en-US" sz="2400" b="1"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𝟐</m:t>
                              </m:r>
                            </m:sub>
                          </m:sSub>
                        </m:e>
                      </m:bar>
                      <m:r>
                        <a:rPr lang="en-US" sz="2400" b="1" i="1">
                          <a:latin typeface="Cambria Math" panose="02040503050406030204" pitchFamily="18" charset="0"/>
                        </a:rPr>
                        <m:t>&lt;</m:t>
                      </m:r>
                      <m:r>
                        <a:rPr lang="en-US" sz="2400" i="1">
                          <a:latin typeface="Cambria Math" panose="02040503050406030204" pitchFamily="18" charset="0"/>
                        </a:rPr>
                        <m:t>𝑠𝑙𝑜𝑝𝑒</m:t>
                      </m:r>
                      <m:r>
                        <a:rPr lang="en-US" sz="2400" i="1">
                          <a:latin typeface="Cambria Math" panose="02040503050406030204" pitchFamily="18" charset="0"/>
                        </a:rPr>
                        <m:t> </m:t>
                      </m:r>
                      <m:bar>
                        <m:barPr>
                          <m:pos m:val="top"/>
                          <m:ctrlPr>
                            <a:rPr lang="en-US" sz="2400" b="1" i="1">
                              <a:latin typeface="Cambria Math" panose="02040503050406030204" pitchFamily="18" charset="0"/>
                            </a:rPr>
                          </m:ctrlPr>
                        </m:barPr>
                        <m:e>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𝟏</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𝒑</m:t>
                              </m:r>
                            </m:e>
                            <m:sub>
                              <m:r>
                                <a:rPr lang="en-US" sz="2400" b="1" i="1">
                                  <a:latin typeface="Cambria Math" panose="02040503050406030204" pitchFamily="18" charset="0"/>
                                </a:rPr>
                                <m:t>𝑻𝑳</m:t>
                              </m:r>
                            </m:sub>
                          </m:sSub>
                        </m:e>
                      </m:bar>
                    </m:oMath>
                  </m:oMathPara>
                </a14:m>
                <a:endParaRPr lang="en-US" sz="2400" dirty="0"/>
              </a:p>
              <a:p>
                <a:pPr marL="400050" lvl="1" indent="0" algn="just">
                  <a:buNone/>
                </a:pPr>
                <a14:m>
                  <m:oMathPara xmlns:m="http://schemas.openxmlformats.org/officeDocument/2006/math">
                    <m:oMathParaPr>
                      <m:jc m:val="left"/>
                    </m:oMathParaPr>
                    <m:oMath xmlns:m="http://schemas.openxmlformats.org/officeDocument/2006/math">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𝑻</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𝑹</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den>
                      </m:f>
                      <m:r>
                        <a:rPr lang="en-US" sz="2400" b="1" i="1">
                          <a:latin typeface="Cambria Math" panose="02040503050406030204" pitchFamily="18" charset="0"/>
                        </a:rPr>
                        <m:t>&lt;</m:t>
                      </m:r>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den>
                      </m:f>
                      <m:r>
                        <a:rPr lang="en-US" sz="2400" b="1" i="1" smtClean="0">
                          <a:latin typeface="Cambria Math" panose="02040503050406030204" pitchFamily="18" charset="0"/>
                        </a:rPr>
                        <m:t>&lt;</m:t>
                      </m:r>
                      <m:f>
                        <m:fPr>
                          <m:ctrlPr>
                            <a:rPr lang="en-US" sz="2400" b="1" i="1" smtClean="0">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𝑻</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𝑳</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r="-626"/>
                </a:stretch>
              </a:blipFill>
            </p:spPr>
            <p:txBody>
              <a:bodyPr/>
              <a:lstStyle/>
              <a:p>
                <a:r>
                  <a:rPr lang="en-IN">
                    <a:noFill/>
                  </a:rPr>
                  <a:t> </a:t>
                </a:r>
              </a:p>
            </p:txBody>
          </p:sp>
        </mc:Fallback>
      </mc:AlternateContent>
      <p:grpSp>
        <p:nvGrpSpPr>
          <p:cNvPr id="20" name="Group 19"/>
          <p:cNvGrpSpPr/>
          <p:nvPr/>
        </p:nvGrpSpPr>
        <p:grpSpPr>
          <a:xfrm>
            <a:off x="6172200" y="4114800"/>
            <a:ext cx="2766985" cy="2215635"/>
            <a:chOff x="6172200" y="4114800"/>
            <a:chExt cx="2766985" cy="2215635"/>
          </a:xfrm>
        </p:grpSpPr>
        <p:cxnSp>
          <p:nvCxnSpPr>
            <p:cNvPr id="4" name="Straight Connector 3"/>
            <p:cNvCxnSpPr/>
            <p:nvPr/>
          </p:nvCxnSpPr>
          <p:spPr>
            <a:xfrm>
              <a:off x="6833889" y="4191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824489" y="4191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4289" y="47244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24289" y="55626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6355080" y="5082538"/>
              <a:ext cx="45720" cy="457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7"/>
            </p:cNvCxnSpPr>
            <p:nvPr/>
          </p:nvCxnSpPr>
          <p:spPr>
            <a:xfrm flipV="1">
              <a:off x="6394104" y="4114800"/>
              <a:ext cx="1186083" cy="9744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a:off x="6394104" y="5089234"/>
              <a:ext cx="2106372" cy="6751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361776" y="4439084"/>
              <a:ext cx="2577409" cy="6637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7"/>
            </p:cNvCxnSpPr>
            <p:nvPr/>
          </p:nvCxnSpPr>
          <p:spPr>
            <a:xfrm>
              <a:off x="6394104" y="5089234"/>
              <a:ext cx="1247506" cy="12412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6172200" y="510090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172200" y="5100901"/>
                  <a:ext cx="457200" cy="369332"/>
                </a:xfrm>
                <a:prstGeom prst="rect">
                  <a:avLst/>
                </a:prstGeom>
                <a:blipFill rotWithShape="0">
                  <a:blip r:embed="rId3"/>
                  <a:stretch>
                    <a:fillRect b="-6667"/>
                  </a:stretch>
                </a:blipFill>
              </p:spPr>
              <p:txBody>
                <a:bodyPr/>
                <a:lstStyle/>
                <a:p>
                  <a:r>
                    <a:rPr lang="en-US">
                      <a:noFill/>
                    </a:rPr>
                    <a:t> </a:t>
                  </a:r>
                </a:p>
              </p:txBody>
            </p:sp>
          </mc:Fallback>
        </mc:AlternateContent>
        <p:sp>
          <p:nvSpPr>
            <p:cNvPr id="14" name="TextBox 13"/>
            <p:cNvSpPr txBox="1"/>
            <p:nvPr/>
          </p:nvSpPr>
          <p:spPr>
            <a:xfrm>
              <a:off x="7165822" y="4949761"/>
              <a:ext cx="304800" cy="369332"/>
            </a:xfrm>
            <a:prstGeom prst="rect">
              <a:avLst/>
            </a:prstGeom>
            <a:noFill/>
          </p:spPr>
          <p:txBody>
            <a:bodyPr wrap="square" rtlCol="0">
              <a:spAutoFit/>
            </a:bodyPr>
            <a:lstStyle/>
            <a:p>
              <a:r>
                <a:rPr lang="en-US" dirty="0"/>
                <a:t>L</a:t>
              </a:r>
            </a:p>
          </p:txBody>
        </p:sp>
        <p:sp>
          <p:nvSpPr>
            <p:cNvPr id="15" name="TextBox 14"/>
            <p:cNvSpPr txBox="1"/>
            <p:nvPr/>
          </p:nvSpPr>
          <p:spPr>
            <a:xfrm>
              <a:off x="7893070" y="4958833"/>
              <a:ext cx="422448" cy="369332"/>
            </a:xfrm>
            <a:prstGeom prst="rect">
              <a:avLst/>
            </a:prstGeom>
            <a:noFill/>
          </p:spPr>
          <p:txBody>
            <a:bodyPr wrap="square" rtlCol="0">
              <a:spAutoFit/>
            </a:bodyPr>
            <a:lstStyle/>
            <a:p>
              <a:r>
                <a:rPr lang="en-US" dirty="0"/>
                <a:t>LR</a:t>
              </a:r>
            </a:p>
          </p:txBody>
        </p:sp>
        <p:sp>
          <p:nvSpPr>
            <p:cNvPr id="16" name="TextBox 15"/>
            <p:cNvSpPr txBox="1"/>
            <p:nvPr/>
          </p:nvSpPr>
          <p:spPr>
            <a:xfrm>
              <a:off x="7190644" y="4316966"/>
              <a:ext cx="407439" cy="369332"/>
            </a:xfrm>
            <a:prstGeom prst="rect">
              <a:avLst/>
            </a:prstGeom>
            <a:noFill/>
          </p:spPr>
          <p:txBody>
            <a:bodyPr wrap="square" rtlCol="0">
              <a:spAutoFit/>
            </a:bodyPr>
            <a:lstStyle/>
            <a:p>
              <a:r>
                <a:rPr lang="en-US" dirty="0"/>
                <a:t>LT</a:t>
              </a:r>
            </a:p>
          </p:txBody>
        </p:sp>
        <p:sp>
          <p:nvSpPr>
            <p:cNvPr id="17" name="TextBox 16"/>
            <p:cNvSpPr txBox="1"/>
            <p:nvPr/>
          </p:nvSpPr>
          <p:spPr>
            <a:xfrm>
              <a:off x="7319928" y="5680640"/>
              <a:ext cx="457200" cy="369332"/>
            </a:xfrm>
            <a:prstGeom prst="rect">
              <a:avLst/>
            </a:prstGeom>
            <a:noFill/>
          </p:spPr>
          <p:txBody>
            <a:bodyPr wrap="square" rtlCol="0">
              <a:spAutoFit/>
            </a:bodyPr>
            <a:lstStyle/>
            <a:p>
              <a:r>
                <a:rPr lang="en-US" dirty="0"/>
                <a:t>LB</a:t>
              </a:r>
            </a:p>
          </p:txBody>
        </p:sp>
        <p:sp>
          <p:nvSpPr>
            <p:cNvPr id="18" name="TextBox 17"/>
            <p:cNvSpPr txBox="1"/>
            <p:nvPr/>
          </p:nvSpPr>
          <p:spPr>
            <a:xfrm>
              <a:off x="6824421" y="4654702"/>
              <a:ext cx="304800" cy="369332"/>
            </a:xfrm>
            <a:prstGeom prst="rect">
              <a:avLst/>
            </a:prstGeom>
            <a:noFill/>
          </p:spPr>
          <p:txBody>
            <a:bodyPr wrap="square" rtlCol="0">
              <a:spAutoFit/>
            </a:bodyPr>
            <a:lstStyle/>
            <a:p>
              <a:r>
                <a:rPr lang="en-US" dirty="0"/>
                <a:t>L</a:t>
              </a:r>
            </a:p>
          </p:txBody>
        </p:sp>
        <p:sp>
          <p:nvSpPr>
            <p:cNvPr id="19" name="TextBox 18"/>
            <p:cNvSpPr txBox="1"/>
            <p:nvPr/>
          </p:nvSpPr>
          <p:spPr>
            <a:xfrm>
              <a:off x="6864810" y="5239652"/>
              <a:ext cx="304800" cy="369332"/>
            </a:xfrm>
            <a:prstGeom prst="rect">
              <a:avLst/>
            </a:prstGeom>
            <a:noFill/>
          </p:spPr>
          <p:txBody>
            <a:bodyPr wrap="square" rtlCol="0">
              <a:spAutoFit/>
            </a:bodyPr>
            <a:lstStyle/>
            <a:p>
              <a:r>
                <a:rPr lang="en-US" dirty="0"/>
                <a:t>L</a:t>
              </a:r>
            </a:p>
          </p:txBody>
        </p:sp>
      </p:grpSp>
    </p:spTree>
    <p:extLst>
      <p:ext uri="{BB962C8B-B14F-4D97-AF65-F5344CB8AC3E}">
        <p14:creationId xmlns:p14="http://schemas.microsoft.com/office/powerpoint/2010/main" val="300363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Contd</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r>
                  <a:rPr lang="en-US" dirty="0"/>
                  <a:t>After checking slope condition we need to check weather it crossing zero, one or two edges.</a:t>
                </a:r>
              </a:p>
              <a:p>
                <a:r>
                  <a:rPr lang="en-US" dirty="0"/>
                  <a:t>This can be done by comparing coordinates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n-US" dirty="0"/>
                  <a:t> with coordinates of window boundary.</a:t>
                </a:r>
              </a:p>
              <a:p>
                <a:r>
                  <a:rPr lang="en-US" dirty="0"/>
                  <a:t>For left and right boundary we compare </a:t>
                </a:r>
                <a14:m>
                  <m:oMath xmlns:m="http://schemas.openxmlformats.org/officeDocument/2006/math">
                    <m:r>
                      <a:rPr lang="en-US" i="1" dirty="0" smtClean="0">
                        <a:latin typeface="Cambria Math" panose="02040503050406030204" pitchFamily="18" charset="0"/>
                      </a:rPr>
                      <m:t>𝑥</m:t>
                    </m:r>
                  </m:oMath>
                </a14:m>
                <a:r>
                  <a:rPr lang="en-US" dirty="0"/>
                  <a:t> coordinates and for top and bottom boundary we compare </a:t>
                </a:r>
                <a14:m>
                  <m:oMath xmlns:m="http://schemas.openxmlformats.org/officeDocument/2006/math">
                    <m:r>
                      <a:rPr lang="en-US" i="1" dirty="0" smtClean="0">
                        <a:latin typeface="Cambria Math" panose="02040503050406030204" pitchFamily="18" charset="0"/>
                      </a:rPr>
                      <m:t>𝑦</m:t>
                    </m:r>
                  </m:oMath>
                </a14:m>
                <a:r>
                  <a:rPr lang="en-US" dirty="0"/>
                  <a:t> coordinates.</a:t>
                </a:r>
              </a:p>
              <a:p>
                <a:r>
                  <a:rPr lang="en-US" dirty="0"/>
                  <a:t>If line is not fall in any defined region than clip entire line.</a:t>
                </a:r>
              </a:p>
              <a:p>
                <a:r>
                  <a:rPr lang="en-US" dirty="0"/>
                  <a:t>Otherwise calculate intersection.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278" t="-1257"/>
                </a:stretch>
              </a:blipFill>
            </p:spPr>
            <p:txBody>
              <a:bodyPr/>
              <a:lstStyle/>
              <a:p>
                <a:r>
                  <a:rPr lang="en-IN">
                    <a:noFill/>
                  </a:rPr>
                  <a:t> </a:t>
                </a:r>
              </a:p>
            </p:txBody>
          </p:sp>
        </mc:Fallback>
      </mc:AlternateContent>
      <p:cxnSp>
        <p:nvCxnSpPr>
          <p:cNvPr id="4" name="Straight Connector 3"/>
          <p:cNvCxnSpPr/>
          <p:nvPr/>
        </p:nvCxnSpPr>
        <p:spPr>
          <a:xfrm>
            <a:off x="6833889" y="4191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7824489" y="4191000"/>
            <a:ext cx="0"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24289" y="4724400"/>
            <a:ext cx="2209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24289" y="5562600"/>
            <a:ext cx="2209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6355080" y="5082538"/>
            <a:ext cx="45720" cy="4572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7"/>
          </p:cNvCxnSpPr>
          <p:nvPr/>
        </p:nvCxnSpPr>
        <p:spPr>
          <a:xfrm flipV="1">
            <a:off x="6394104" y="4114800"/>
            <a:ext cx="1186083" cy="9744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7"/>
          </p:cNvCxnSpPr>
          <p:nvPr/>
        </p:nvCxnSpPr>
        <p:spPr>
          <a:xfrm>
            <a:off x="6394104" y="5089234"/>
            <a:ext cx="2106372" cy="6751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361776" y="4439084"/>
            <a:ext cx="2577409" cy="6637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7"/>
          </p:cNvCxnSpPr>
          <p:nvPr/>
        </p:nvCxnSpPr>
        <p:spPr>
          <a:xfrm>
            <a:off x="6394104" y="5089234"/>
            <a:ext cx="1247506" cy="12412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6172200" y="510090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172200" y="5100901"/>
                <a:ext cx="457200" cy="369332"/>
              </a:xfrm>
              <a:prstGeom prst="rect">
                <a:avLst/>
              </a:prstGeom>
              <a:blipFill rotWithShape="0">
                <a:blip r:embed="rId3"/>
                <a:stretch>
                  <a:fillRect b="-6667"/>
                </a:stretch>
              </a:blipFill>
            </p:spPr>
            <p:txBody>
              <a:bodyPr/>
              <a:lstStyle/>
              <a:p>
                <a:r>
                  <a:rPr lang="en-US">
                    <a:noFill/>
                  </a:rPr>
                  <a:t> </a:t>
                </a:r>
              </a:p>
            </p:txBody>
          </p:sp>
        </mc:Fallback>
      </mc:AlternateContent>
      <p:sp>
        <p:nvSpPr>
          <p:cNvPr id="14" name="TextBox 13"/>
          <p:cNvSpPr txBox="1"/>
          <p:nvPr/>
        </p:nvSpPr>
        <p:spPr>
          <a:xfrm>
            <a:off x="7165822" y="4949761"/>
            <a:ext cx="304800" cy="369332"/>
          </a:xfrm>
          <a:prstGeom prst="rect">
            <a:avLst/>
          </a:prstGeom>
          <a:noFill/>
        </p:spPr>
        <p:txBody>
          <a:bodyPr wrap="square" rtlCol="0">
            <a:spAutoFit/>
          </a:bodyPr>
          <a:lstStyle/>
          <a:p>
            <a:r>
              <a:rPr lang="en-US" dirty="0"/>
              <a:t>L</a:t>
            </a:r>
          </a:p>
        </p:txBody>
      </p:sp>
      <p:sp>
        <p:nvSpPr>
          <p:cNvPr id="15" name="TextBox 14"/>
          <p:cNvSpPr txBox="1"/>
          <p:nvPr/>
        </p:nvSpPr>
        <p:spPr>
          <a:xfrm>
            <a:off x="7893070" y="4958833"/>
            <a:ext cx="422448" cy="369332"/>
          </a:xfrm>
          <a:prstGeom prst="rect">
            <a:avLst/>
          </a:prstGeom>
          <a:noFill/>
        </p:spPr>
        <p:txBody>
          <a:bodyPr wrap="square" rtlCol="0">
            <a:spAutoFit/>
          </a:bodyPr>
          <a:lstStyle/>
          <a:p>
            <a:r>
              <a:rPr lang="en-US" dirty="0"/>
              <a:t>LR</a:t>
            </a:r>
          </a:p>
        </p:txBody>
      </p:sp>
      <p:sp>
        <p:nvSpPr>
          <p:cNvPr id="16" name="TextBox 15"/>
          <p:cNvSpPr txBox="1"/>
          <p:nvPr/>
        </p:nvSpPr>
        <p:spPr>
          <a:xfrm>
            <a:off x="7190644" y="4316966"/>
            <a:ext cx="407439" cy="369332"/>
          </a:xfrm>
          <a:prstGeom prst="rect">
            <a:avLst/>
          </a:prstGeom>
          <a:noFill/>
        </p:spPr>
        <p:txBody>
          <a:bodyPr wrap="square" rtlCol="0">
            <a:spAutoFit/>
          </a:bodyPr>
          <a:lstStyle/>
          <a:p>
            <a:r>
              <a:rPr lang="en-US" dirty="0"/>
              <a:t>LT</a:t>
            </a:r>
          </a:p>
        </p:txBody>
      </p:sp>
      <p:sp>
        <p:nvSpPr>
          <p:cNvPr id="17" name="TextBox 16"/>
          <p:cNvSpPr txBox="1"/>
          <p:nvPr/>
        </p:nvSpPr>
        <p:spPr>
          <a:xfrm>
            <a:off x="7319928" y="5680640"/>
            <a:ext cx="457200" cy="369332"/>
          </a:xfrm>
          <a:prstGeom prst="rect">
            <a:avLst/>
          </a:prstGeom>
          <a:noFill/>
        </p:spPr>
        <p:txBody>
          <a:bodyPr wrap="square" rtlCol="0">
            <a:spAutoFit/>
          </a:bodyPr>
          <a:lstStyle/>
          <a:p>
            <a:r>
              <a:rPr lang="en-US" dirty="0"/>
              <a:t>LB</a:t>
            </a:r>
          </a:p>
        </p:txBody>
      </p:sp>
      <p:sp>
        <p:nvSpPr>
          <p:cNvPr id="18" name="TextBox 17"/>
          <p:cNvSpPr txBox="1"/>
          <p:nvPr/>
        </p:nvSpPr>
        <p:spPr>
          <a:xfrm>
            <a:off x="6824421" y="4654702"/>
            <a:ext cx="304800" cy="369332"/>
          </a:xfrm>
          <a:prstGeom prst="rect">
            <a:avLst/>
          </a:prstGeom>
          <a:noFill/>
        </p:spPr>
        <p:txBody>
          <a:bodyPr wrap="square" rtlCol="0">
            <a:spAutoFit/>
          </a:bodyPr>
          <a:lstStyle/>
          <a:p>
            <a:r>
              <a:rPr lang="en-US" dirty="0"/>
              <a:t>L</a:t>
            </a:r>
          </a:p>
        </p:txBody>
      </p:sp>
      <p:sp>
        <p:nvSpPr>
          <p:cNvPr id="19" name="TextBox 18"/>
          <p:cNvSpPr txBox="1"/>
          <p:nvPr/>
        </p:nvSpPr>
        <p:spPr>
          <a:xfrm>
            <a:off x="6864810" y="5239652"/>
            <a:ext cx="304800" cy="369332"/>
          </a:xfrm>
          <a:prstGeom prst="rect">
            <a:avLst/>
          </a:prstGeom>
          <a:noFill/>
        </p:spPr>
        <p:txBody>
          <a:bodyPr wrap="square" rtlCol="0">
            <a:spAutoFit/>
          </a:bodyPr>
          <a:lstStyle/>
          <a:p>
            <a:r>
              <a:rPr lang="en-US" dirty="0"/>
              <a:t>L</a:t>
            </a:r>
          </a:p>
        </p:txBody>
      </p:sp>
    </p:spTree>
    <p:extLst>
      <p:ext uri="{BB962C8B-B14F-4D97-AF65-F5344CB8AC3E}">
        <p14:creationId xmlns:p14="http://schemas.microsoft.com/office/powerpoint/2010/main" val="51425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Intersection Calculation in NLN</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After finding region we calculate intersection point using parametric equation which are:</a:t>
                </a:r>
              </a:p>
              <a:p>
                <a:pPr marL="400050" lvl="1" indent="0" algn="just">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𝒙</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r>
                        <a:rPr lang="en-US" sz="2400" b="1" i="1">
                          <a:latin typeface="Cambria Math" panose="02040503050406030204" pitchFamily="18" charset="0"/>
                        </a:rPr>
                        <m:t>+</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e>
                      </m:d>
                      <m:r>
                        <a:rPr lang="en-US" sz="2400" b="1" i="1">
                          <a:latin typeface="Cambria Math" panose="02040503050406030204" pitchFamily="18" charset="0"/>
                        </a:rPr>
                        <m:t>𝒖</m:t>
                      </m:r>
                    </m:oMath>
                  </m:oMathPara>
                </a14:m>
                <a:endParaRPr lang="en-US" sz="2400" dirty="0"/>
              </a:p>
              <a:p>
                <a:pPr marL="400050" lvl="1" indent="0" algn="just">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𝒚</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r>
                        <a:rPr lang="en-US" sz="2400" b="1" i="1">
                          <a:latin typeface="Cambria Math" panose="02040503050406030204" pitchFamily="18" charset="0"/>
                        </a:rPr>
                        <m:t>+</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e>
                      </m:d>
                      <m:r>
                        <a:rPr lang="en-US" sz="2400" b="1" i="1">
                          <a:latin typeface="Cambria Math" panose="02040503050406030204" pitchFamily="18" charset="0"/>
                        </a:rPr>
                        <m:t>𝒖</m:t>
                      </m:r>
                    </m:oMath>
                  </m:oMathPara>
                </a14:m>
                <a:endParaRPr lang="en-US" sz="2400" dirty="0"/>
              </a:p>
              <a:p>
                <a:pPr lvl="0" algn="just"/>
                <a:r>
                  <a:rPr lang="en-US" dirty="0"/>
                  <a:t>For left or right boundary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𝑙</m:t>
                        </m:r>
                      </m:sub>
                    </m:sSub>
                    <m:r>
                      <a:rPr lang="en-US" b="0"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𝑟</m:t>
                        </m:r>
                      </m:sub>
                    </m:sSub>
                  </m:oMath>
                </a14:m>
                <a:r>
                  <a:rPr lang="en-US" dirty="0"/>
                  <a:t> respectively, with </a:t>
                </a:r>
                <a14:m>
                  <m:oMath xmlns:m="http://schemas.openxmlformats.org/officeDocument/2006/math">
                    <m:r>
                      <a:rPr lang="en-US" i="1" dirty="0" smtClean="0">
                        <a:latin typeface="Cambria Math" panose="02040503050406030204" pitchFamily="18" charset="0"/>
                      </a:rPr>
                      <m:t>𝑢</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𝑙</m:t>
                        </m:r>
                        <m:r>
                          <a:rPr lang="en-US" b="0" i="1" dirty="0" smtClean="0">
                            <a:latin typeface="Cambria Math" panose="02040503050406030204" pitchFamily="18" charset="0"/>
                          </a:rPr>
                          <m:t>/</m:t>
                        </m:r>
                        <m:r>
                          <a:rPr lang="en-US" b="0" i="1" dirty="0" smtClean="0">
                            <a:latin typeface="Cambria Math" panose="02040503050406030204" pitchFamily="18" charset="0"/>
                          </a:rPr>
                          <m:t>𝑟</m:t>
                        </m:r>
                      </m:sub>
                    </m:sSub>
                    <m:r>
                      <a:rPr lang="en-US" i="1" baseline="-25000" dirty="0">
                        <a:latin typeface="Cambria Math" panose="02040503050406030204" pitchFamily="18" charset="0"/>
                      </a:rPr>
                      <m:t> </m:t>
                    </m:r>
                    <m:r>
                      <a:rPr lang="en-US" i="1" dirty="0">
                        <a:latin typeface="Cambria Math" panose="02040503050406030204" pitchFamily="18" charset="0"/>
                      </a:rPr>
                      <m:t>– </m:t>
                    </m:r>
                    <m:r>
                      <a:rPr lang="en-US" i="1" dirty="0">
                        <a:latin typeface="Cambria Math" panose="02040503050406030204" pitchFamily="18" charset="0"/>
                      </a:rPr>
                      <m:t>𝑥</m:t>
                    </m:r>
                    <m:r>
                      <a:rPr lang="en-US" i="1" baseline="-25000" dirty="0">
                        <a:latin typeface="Cambria Math" panose="02040503050406030204" pitchFamily="18" charset="0"/>
                      </a:rPr>
                      <m:t>1</m:t>
                    </m:r>
                    <m:r>
                      <a:rPr lang="en-US" i="1" dirty="0">
                        <a:latin typeface="Cambria Math" panose="02040503050406030204" pitchFamily="18" charset="0"/>
                      </a:rPr>
                      <m:t>)/ (</m:t>
                    </m:r>
                    <m:r>
                      <a:rPr lang="en-US" i="1" dirty="0">
                        <a:latin typeface="Cambria Math" panose="02040503050406030204" pitchFamily="18" charset="0"/>
                      </a:rPr>
                      <m:t>𝑥</m:t>
                    </m:r>
                    <m:r>
                      <a:rPr lang="en-US" i="1" baseline="-25000" dirty="0">
                        <a:latin typeface="Cambria Math" panose="02040503050406030204" pitchFamily="18" charset="0"/>
                      </a:rPr>
                      <m:t>2 </m:t>
                    </m:r>
                    <m:r>
                      <a:rPr lang="en-US" i="1" dirty="0">
                        <a:latin typeface="Cambria Math" panose="02040503050406030204" pitchFamily="18" charset="0"/>
                      </a:rPr>
                      <m:t>– </m:t>
                    </m:r>
                    <m:r>
                      <a:rPr lang="en-US" i="1" dirty="0">
                        <a:latin typeface="Cambria Math" panose="02040503050406030204" pitchFamily="18" charset="0"/>
                      </a:rPr>
                      <m:t>𝑥</m:t>
                    </m:r>
                    <m:r>
                      <a:rPr lang="en-US" i="1" baseline="-25000" dirty="0">
                        <a:latin typeface="Cambria Math" panose="02040503050406030204" pitchFamily="18" charset="0"/>
                      </a:rPr>
                      <m:t>1</m:t>
                    </m:r>
                    <m:r>
                      <a:rPr lang="en-US" i="1" dirty="0">
                        <a:latin typeface="Cambria Math" panose="02040503050406030204" pitchFamily="18" charset="0"/>
                      </a:rPr>
                      <m:t>)</m:t>
                    </m:r>
                  </m:oMath>
                </a14:m>
                <a:r>
                  <a:rPr lang="en-US" dirty="0"/>
                  <a:t>, so that </a:t>
                </a:r>
                <a14:m>
                  <m:oMath xmlns:m="http://schemas.openxmlformats.org/officeDocument/2006/math">
                    <m:r>
                      <a:rPr lang="en-US" i="1" dirty="0" smtClean="0">
                        <a:latin typeface="Cambria Math" panose="02040503050406030204" pitchFamily="18" charset="0"/>
                      </a:rPr>
                      <m:t>𝑦</m:t>
                    </m:r>
                  </m:oMath>
                </a14:m>
                <a:r>
                  <a:rPr lang="en-US" dirty="0"/>
                  <a:t> can be obtain from parametric equation as below:</a:t>
                </a:r>
              </a:p>
              <a:p>
                <a:pPr marL="400050" lvl="1" indent="0" algn="just">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𝒚</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r>
                        <a:rPr lang="en-US" sz="2400" b="1" i="1">
                          <a:latin typeface="Cambria Math" panose="02040503050406030204" pitchFamily="18" charset="0"/>
                        </a:rPr>
                        <m:t>+</m:t>
                      </m:r>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den>
                      </m:f>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𝑳</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e>
                      </m:d>
                    </m:oMath>
                  </m:oMathPara>
                </a14:m>
                <a:endParaRPr lang="en-US" sz="2400" b="1" dirty="0"/>
              </a:p>
              <a:p>
                <a:pPr algn="just"/>
                <a:r>
                  <a:rPr lang="en-US" dirty="0"/>
                  <a:t>Keep the portion which is inside and clip the rest.</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486" r="-1669" b="-571"/>
                </a:stretch>
              </a:blipFill>
            </p:spPr>
            <p:txBody>
              <a:bodyPr/>
              <a:lstStyle/>
              <a:p>
                <a:r>
                  <a:rPr lang="en-IN">
                    <a:noFill/>
                  </a:rPr>
                  <a:t> </a:t>
                </a:r>
              </a:p>
            </p:txBody>
          </p:sp>
        </mc:Fallback>
      </mc:AlternateContent>
    </p:spTree>
    <p:extLst>
      <p:ext uri="{BB962C8B-B14F-4D97-AF65-F5344CB8AC3E}">
        <p14:creationId xmlns:p14="http://schemas.microsoft.com/office/powerpoint/2010/main" val="189201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Contd.</a:t>
            </a:r>
          </a:p>
        </p:txBody>
      </p:sp>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990600"/>
                <a:ext cx="8763000" cy="5334000"/>
              </a:xfrm>
            </p:spPr>
            <p:txBody>
              <a:bodyPr>
                <a:normAutofit/>
              </a:bodyPr>
              <a:lstStyle/>
              <a:p>
                <a:pPr lvl="0" algn="just"/>
                <a:r>
                  <a:rPr lang="en-US" dirty="0"/>
                  <a:t>Similarly for top or bottom boundary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𝑏</m:t>
                        </m:r>
                      </m:sub>
                    </m:sSub>
                  </m:oMath>
                </a14:m>
                <a:r>
                  <a:rPr lang="en-US" dirty="0"/>
                  <a:t> respectively, and </a:t>
                </a:r>
                <a14:m>
                  <m:oMath xmlns:m="http://schemas.openxmlformats.org/officeDocument/2006/math">
                    <m:r>
                      <a:rPr lang="en-US" i="1" dirty="0" smtClean="0">
                        <a:latin typeface="Cambria Math" panose="02040503050406030204" pitchFamily="18" charset="0"/>
                      </a:rPr>
                      <m:t>𝑢</m:t>
                    </m:r>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𝑏</m:t>
                        </m:r>
                      </m:sub>
                    </m:sSub>
                    <m:r>
                      <a:rPr lang="en-US" i="1" dirty="0">
                        <a:latin typeface="Cambria Math" panose="02040503050406030204" pitchFamily="18" charset="0"/>
                      </a:rPr>
                      <m:t> – </m:t>
                    </m:r>
                    <m:r>
                      <a:rPr lang="en-US" i="1" dirty="0">
                        <a:latin typeface="Cambria Math" panose="02040503050406030204" pitchFamily="18" charset="0"/>
                      </a:rPr>
                      <m:t>𝑦</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𝑦</m:t>
                    </m:r>
                    <m:r>
                      <a:rPr lang="en-US" i="1" baseline="-25000" dirty="0">
                        <a:latin typeface="Cambria Math" panose="02040503050406030204" pitchFamily="18" charset="0"/>
                      </a:rPr>
                      <m:t>2</m:t>
                    </m:r>
                    <m:r>
                      <a:rPr lang="en-US" i="1" dirty="0">
                        <a:latin typeface="Cambria Math" panose="02040503050406030204" pitchFamily="18" charset="0"/>
                      </a:rPr>
                      <m:t> – </m:t>
                    </m:r>
                    <m:r>
                      <a:rPr lang="en-US" i="1" dirty="0">
                        <a:latin typeface="Cambria Math" panose="02040503050406030204" pitchFamily="18" charset="0"/>
                      </a:rPr>
                      <m:t>𝑦</m:t>
                    </m:r>
                    <m:r>
                      <a:rPr lang="en-US" i="1" baseline="-25000" dirty="0">
                        <a:latin typeface="Cambria Math" panose="02040503050406030204" pitchFamily="18" charset="0"/>
                      </a:rPr>
                      <m:t>1</m:t>
                    </m:r>
                    <m:r>
                      <a:rPr lang="en-US" i="1" dirty="0">
                        <a:latin typeface="Cambria Math" panose="02040503050406030204" pitchFamily="18" charset="0"/>
                      </a:rPr>
                      <m:t>)</m:t>
                    </m:r>
                  </m:oMath>
                </a14:m>
                <a:r>
                  <a:rPr lang="en-US" dirty="0"/>
                  <a:t> , so that we can calculate </a:t>
                </a:r>
                <a14:m>
                  <m:oMath xmlns:m="http://schemas.openxmlformats.org/officeDocument/2006/math">
                    <m:r>
                      <a:rPr lang="en-US" i="1" dirty="0" smtClean="0">
                        <a:latin typeface="Cambria Math" panose="02040503050406030204" pitchFamily="18" charset="0"/>
                      </a:rPr>
                      <m:t>𝑥</m:t>
                    </m:r>
                  </m:oMath>
                </a14:m>
                <a:r>
                  <a:rPr lang="en-US" dirty="0"/>
                  <a:t> intercept as follow:</a:t>
                </a:r>
              </a:p>
              <a:p>
                <a:pPr marL="400050" lvl="1" indent="0" algn="just">
                  <a:buNone/>
                </a:pPr>
                <a14:m>
                  <m:oMathPara xmlns:m="http://schemas.openxmlformats.org/officeDocument/2006/math">
                    <m:oMathParaPr>
                      <m:jc m:val="left"/>
                    </m:oMathParaPr>
                    <m:oMath xmlns:m="http://schemas.openxmlformats.org/officeDocument/2006/math">
                      <m:r>
                        <a:rPr lang="en-US" sz="2400" b="1" i="1">
                          <a:latin typeface="Cambria Math" panose="02040503050406030204" pitchFamily="18" charset="0"/>
                        </a:rPr>
                        <m:t>𝒙</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r>
                        <a:rPr lang="en-US" sz="2400" b="1" i="1">
                          <a:latin typeface="Cambria Math" panose="02040503050406030204" pitchFamily="18" charset="0"/>
                        </a:rPr>
                        <m:t>+</m:t>
                      </m:r>
                      <m:f>
                        <m:fPr>
                          <m:ctrlPr>
                            <a:rPr lang="en-US" sz="2400" b="1" i="1">
                              <a:latin typeface="Cambria Math" panose="02040503050406030204" pitchFamily="18" charset="0"/>
                            </a:rPr>
                          </m:ctrlPr>
                        </m:fPr>
                        <m:num>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1" i="1">
                                  <a:latin typeface="Cambria Math" panose="02040503050406030204" pitchFamily="18" charset="0"/>
                                </a:rPr>
                                <m:t>𝟏</m:t>
                              </m:r>
                            </m:sub>
                          </m:sSub>
                        </m:num>
                        <m:den>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den>
                      </m:f>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𝑻</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𝒚</m:t>
                          </m:r>
                        </m:e>
                        <m:sub>
                          <m:r>
                            <a:rPr lang="en-US" sz="2400" b="1" i="1">
                              <a:latin typeface="Cambria Math" panose="02040503050406030204" pitchFamily="18" charset="0"/>
                            </a:rPr>
                            <m:t>𝟏</m:t>
                          </m:r>
                        </m:sub>
                      </m:sSub>
                      <m:r>
                        <a:rPr lang="en-US" sz="2400" b="1" i="1">
                          <a:latin typeface="Cambria Math" panose="02040503050406030204" pitchFamily="18" charset="0"/>
                        </a:rPr>
                        <m:t>)</m:t>
                      </m:r>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990600"/>
                <a:ext cx="8763000" cy="5334000"/>
              </a:xfrm>
              <a:blipFill>
                <a:blip r:embed="rId2"/>
                <a:stretch>
                  <a:fillRect l="-1599" t="-1371" r="-1669"/>
                </a:stretch>
              </a:blipFill>
            </p:spPr>
            <p:txBody>
              <a:bodyPr/>
              <a:lstStyle/>
              <a:p>
                <a:r>
                  <a:rPr lang="en-IN">
                    <a:noFill/>
                  </a:rPr>
                  <a:t> </a:t>
                </a:r>
              </a:p>
            </p:txBody>
          </p:sp>
        </mc:Fallback>
      </mc:AlternateContent>
    </p:spTree>
    <p:extLst>
      <p:ext uri="{BB962C8B-B14F-4D97-AF65-F5344CB8AC3E}">
        <p14:creationId xmlns:p14="http://schemas.microsoft.com/office/powerpoint/2010/main" val="346140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Polygon Clipping</a:t>
            </a:r>
            <a:endParaRPr lang="en-US" dirty="0"/>
          </a:p>
        </p:txBody>
      </p:sp>
      <p:sp>
        <p:nvSpPr>
          <p:cNvPr id="3" name="Content Placeholder 2"/>
          <p:cNvSpPr>
            <a:spLocks noGrp="1"/>
          </p:cNvSpPr>
          <p:nvPr>
            <p:ph idx="4294967295"/>
          </p:nvPr>
        </p:nvSpPr>
        <p:spPr>
          <a:xfrm>
            <a:off x="0" y="990600"/>
            <a:ext cx="8763000" cy="5334000"/>
          </a:xfrm>
        </p:spPr>
        <p:txBody>
          <a:bodyPr>
            <a:normAutofit/>
          </a:bodyPr>
          <a:lstStyle/>
          <a:p>
            <a:pPr algn="just"/>
            <a:r>
              <a:rPr lang="en-US" dirty="0"/>
              <a:t>For polygon clipping we need to modify the line clipping procedure.</a:t>
            </a:r>
          </a:p>
          <a:p>
            <a:pPr algn="just"/>
            <a:r>
              <a:rPr lang="en-US" dirty="0"/>
              <a:t>In line clipping we need to consider about only line segment.</a:t>
            </a:r>
          </a:p>
          <a:p>
            <a:pPr algn="just"/>
            <a:r>
              <a:rPr lang="en-US" dirty="0"/>
              <a:t>In polygon clipping we need to consider the area and the new boundary of the polygon after clipping.</a:t>
            </a:r>
          </a:p>
          <a:p>
            <a:pPr algn="just"/>
            <a:r>
              <a:rPr lang="en-US" dirty="0"/>
              <a:t>Various algorithm available for polygon clipping are:</a:t>
            </a:r>
          </a:p>
          <a:p>
            <a:pPr marL="457200" indent="-457200" algn="just">
              <a:buFont typeface="+mj-lt"/>
              <a:buAutoNum type="arabicPeriod"/>
            </a:pPr>
            <a:r>
              <a:rPr lang="en-US" dirty="0"/>
              <a:t>Sutherland-Hodgeman Polygon Clipping</a:t>
            </a:r>
          </a:p>
          <a:p>
            <a:pPr marL="457200" indent="-457200" algn="just">
              <a:buFont typeface="+mj-lt"/>
              <a:buAutoNum type="arabicPeriod"/>
            </a:pPr>
            <a:r>
              <a:rPr lang="en-US" dirty="0" err="1"/>
              <a:t>Weiler</a:t>
            </a:r>
            <a:r>
              <a:rPr lang="en-US" dirty="0"/>
              <a:t>-Atherton Polygon Clipping etc.</a:t>
            </a:r>
          </a:p>
        </p:txBody>
      </p:sp>
      <p:sp>
        <p:nvSpPr>
          <p:cNvPr id="5" name="Isosceles Triangle 4"/>
          <p:cNvSpPr/>
          <p:nvPr/>
        </p:nvSpPr>
        <p:spPr>
          <a:xfrm>
            <a:off x="6477000" y="3962400"/>
            <a:ext cx="1676400" cy="2133600"/>
          </a:xfrm>
          <a:prstGeom prst="triangl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553200" y="4724400"/>
            <a:ext cx="1600200" cy="90075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7010400" y="4724400"/>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70344" y="5625152"/>
            <a:ext cx="1295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553200" y="3951008"/>
            <a:ext cx="1600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79192" y="5641306"/>
            <a:ext cx="18288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6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4" grpId="0" animBg="1"/>
      <p:bldP spid="12"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7250</TotalTime>
  <Words>6822</Words>
  <Application>Microsoft Office PowerPoint</Application>
  <PresentationFormat>On-screen Show (4:3)</PresentationFormat>
  <Paragraphs>979</Paragraphs>
  <Slides>108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108</vt:i4>
      </vt:variant>
    </vt:vector>
  </HeadingPairs>
  <TitlesOfParts>
    <vt:vector size="118" baseType="lpstr">
      <vt:lpstr>Arial</vt:lpstr>
      <vt:lpstr>Calibri</vt:lpstr>
      <vt:lpstr>Cambria Math</vt:lpstr>
      <vt:lpstr>Open Sans</vt:lpstr>
      <vt:lpstr>Open Sans Semibold</vt:lpstr>
      <vt:lpstr>Rockwell</vt:lpstr>
      <vt:lpstr>Rockwell Condensed</vt:lpstr>
      <vt:lpstr>Times New Roman</vt:lpstr>
      <vt:lpstr>Wingdings</vt:lpstr>
      <vt:lpstr>Wood Type</vt:lpstr>
      <vt:lpstr>PowerPoint Presentation</vt:lpstr>
      <vt:lpstr>Outline</vt:lpstr>
      <vt:lpstr>Transformation</vt:lpstr>
      <vt:lpstr>Basic Transformation</vt:lpstr>
      <vt:lpstr>Translation</vt:lpstr>
      <vt:lpstr>Contd.</vt:lpstr>
      <vt:lpstr>Translation Example</vt:lpstr>
      <vt:lpstr>Rotation</vt:lpstr>
      <vt:lpstr>Rotation Equation</vt:lpstr>
      <vt:lpstr>Contd.</vt:lpstr>
      <vt:lpstr>Rotation Example</vt:lpstr>
      <vt:lpstr>Scaling</vt:lpstr>
      <vt:lpstr>Contd.</vt:lpstr>
      <vt:lpstr>Contd.</vt:lpstr>
      <vt:lpstr>Fixed Point Scaling</vt:lpstr>
      <vt:lpstr>Fixed Point Scaling Equation</vt:lpstr>
      <vt:lpstr>Scaling Example</vt:lpstr>
      <vt:lpstr>Matrix Representation and Homogeneous Coordinates</vt:lpstr>
      <vt:lpstr>Contd.</vt:lpstr>
      <vt:lpstr>Contd.</vt:lpstr>
      <vt:lpstr>Contd.</vt:lpstr>
      <vt:lpstr>Homogeneous Matrix for Translation</vt:lpstr>
      <vt:lpstr>Homogeneous Matrix for Rotation  </vt:lpstr>
      <vt:lpstr>Homogeneous Matrix for Scaling</vt:lpstr>
      <vt:lpstr>Composite Transformation</vt:lpstr>
      <vt:lpstr>Multiple Translations</vt:lpstr>
      <vt:lpstr>Contd.</vt:lpstr>
      <vt:lpstr>Multiple Translations Example</vt:lpstr>
      <vt:lpstr>Multiple Rotations</vt:lpstr>
      <vt:lpstr>Contd.</vt:lpstr>
      <vt:lpstr>Multiple Rotations Example</vt:lpstr>
      <vt:lpstr>Multiple Scaling</vt:lpstr>
      <vt:lpstr>Contd.</vt:lpstr>
      <vt:lpstr>Multiple Scaling Example</vt:lpstr>
      <vt:lpstr>General Pivot-Point Rotation</vt:lpstr>
      <vt:lpstr>General Pivot-Point Rotation Equation</vt:lpstr>
      <vt:lpstr>Contd.</vt:lpstr>
      <vt:lpstr>General Pivot-Point Rotation Example</vt:lpstr>
      <vt:lpstr>Contd.</vt:lpstr>
      <vt:lpstr>Contd.</vt:lpstr>
      <vt:lpstr>General Fixed-Point Scaling</vt:lpstr>
      <vt:lpstr>General Fixed-Point Scaling Equation</vt:lpstr>
      <vt:lpstr>Contd.</vt:lpstr>
      <vt:lpstr>General Fixed-Point Scaling Example</vt:lpstr>
      <vt:lpstr>Contd.</vt:lpstr>
      <vt:lpstr>Contd.</vt:lpstr>
      <vt:lpstr>General Scaling Directions</vt:lpstr>
      <vt:lpstr>Contd.</vt:lpstr>
      <vt:lpstr>General Scaling Directions Equation</vt:lpstr>
      <vt:lpstr>Other Transformation</vt:lpstr>
      <vt:lpstr>Reflection</vt:lpstr>
      <vt:lpstr>Reflection About X-Axis</vt:lpstr>
      <vt:lpstr>Reflection About Y-Axis</vt:lpstr>
      <vt:lpstr>Reflection About Origin</vt:lpstr>
      <vt:lpstr>Reflection About X = Y Line</vt:lpstr>
      <vt:lpstr>Reflection About X = - Y Line</vt:lpstr>
      <vt:lpstr>Reflection Example</vt:lpstr>
      <vt:lpstr>Shear</vt:lpstr>
      <vt:lpstr>Shear in x-Direction </vt:lpstr>
      <vt:lpstr>Contd.</vt:lpstr>
      <vt:lpstr>Shear in x-Direction Example </vt:lpstr>
      <vt:lpstr>Contd.</vt:lpstr>
      <vt:lpstr>Shear in y-Direction </vt:lpstr>
      <vt:lpstr>Contd.</vt:lpstr>
      <vt:lpstr>Shear in y-Direction Example </vt:lpstr>
      <vt:lpstr>Contd.</vt:lpstr>
      <vt:lpstr>Window and Viewport</vt:lpstr>
      <vt:lpstr>The Viewing Pipeline</vt:lpstr>
      <vt:lpstr>Contd.</vt:lpstr>
      <vt:lpstr>Viewing Coordinate Reference Frame</vt:lpstr>
      <vt:lpstr>Window-To-Viewport Coordinate Transformation</vt:lpstr>
      <vt:lpstr>Contd.</vt:lpstr>
      <vt:lpstr>Contd.</vt:lpstr>
      <vt:lpstr>Contd.</vt:lpstr>
      <vt:lpstr>Contd.</vt:lpstr>
      <vt:lpstr>Contd.</vt:lpstr>
      <vt:lpstr>Clipping</vt:lpstr>
      <vt:lpstr>Application of Clipping</vt:lpstr>
      <vt:lpstr>Point Clipping</vt:lpstr>
      <vt:lpstr>Line Clipping</vt:lpstr>
      <vt:lpstr>Line Clipping</vt:lpstr>
      <vt:lpstr>Region Code in Cohen-Sutherland Line Clipping</vt:lpstr>
      <vt:lpstr>PowerPoint Presentation</vt:lpstr>
      <vt:lpstr>Intersection points- Cohen-Sutherland Algorithm</vt:lpstr>
      <vt:lpstr>Contd.</vt:lpstr>
      <vt:lpstr>Liang-Barsky Line Clipping</vt:lpstr>
      <vt:lpstr>Liang-Barsky Line Clipping Algorithm</vt:lpstr>
      <vt:lpstr>PowerPoint Presentation</vt:lpstr>
      <vt:lpstr>PowerPoint Presentation</vt:lpstr>
      <vt:lpstr>Advantages of Liang-Barsky Line Clipping </vt:lpstr>
      <vt:lpstr>Nicholl-Lee-Nicholl Line (NLN) Clipping</vt:lpstr>
      <vt:lpstr>Contd.</vt:lpstr>
      <vt:lpstr>Dividing Region in NLN</vt:lpstr>
      <vt:lpstr>Contd.</vt:lpstr>
      <vt:lpstr>Finding Region of Given Line in NLN</vt:lpstr>
      <vt:lpstr>Contd.</vt:lpstr>
      <vt:lpstr>Intersection Calculation in NLN</vt:lpstr>
      <vt:lpstr>Contd.</vt:lpstr>
      <vt:lpstr>Polygon Clipping</vt:lpstr>
      <vt:lpstr>Sutherland-Hodgeman Polygon Clipping</vt:lpstr>
      <vt:lpstr>Processing Steps</vt:lpstr>
      <vt:lpstr>Example</vt:lpstr>
      <vt:lpstr>Contd.</vt:lpstr>
      <vt:lpstr>Limitatin of Sutherlan-Hodgeman Algorithm</vt:lpstr>
      <vt:lpstr>Weiler-Atherton Polygon Clipping</vt:lpstr>
      <vt:lpstr>Example</vt:lpstr>
      <vt:lpstr>Contd.</vt:lpstr>
      <vt:lpstr>Thank You</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Nikhil Durgapal</cp:lastModifiedBy>
  <cp:revision>1032</cp:revision>
  <dcterms:created xsi:type="dcterms:W3CDTF">2013-05-17T03:00:03Z</dcterms:created>
  <dcterms:modified xsi:type="dcterms:W3CDTF">2024-03-12T05:35:00Z</dcterms:modified>
</cp:coreProperties>
</file>