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AA3A-F053-4BA6-816F-7C06EAAC09E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6EA26-2CAC-4F10-A7E1-05B531406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8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0E9D-B0CB-4B94-BE67-DED8455A1369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1450-E2FB-4038-974B-62EC7168E75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0156-ED9A-4A96-AF5D-59EAFAB5E635}" type="datetime1">
              <a:rPr lang="en-US" smtClean="0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0094-DBF5-4EF8-A324-B2A34163D75B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746E-488B-487B-BD67-EDA1C687BDA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508" y="914400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943" y="129032"/>
            <a:ext cx="1079563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536" y="2555875"/>
            <a:ext cx="11526926" cy="2715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56250" y="6447975"/>
            <a:ext cx="108077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2710-3316-427F-99CE-32B9F2ECE7D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Nicholl-</a:t>
            </a:r>
            <a:r>
              <a:rPr spc="-375" dirty="0"/>
              <a:t>Lee-</a:t>
            </a:r>
            <a:r>
              <a:rPr spc="-315" dirty="0"/>
              <a:t>Nicholl</a:t>
            </a:r>
            <a:r>
              <a:rPr spc="-350" dirty="0"/>
              <a:t> </a:t>
            </a:r>
            <a:r>
              <a:rPr spc="-340" dirty="0"/>
              <a:t>Line</a:t>
            </a:r>
            <a:r>
              <a:rPr spc="-335" dirty="0"/>
              <a:t> </a:t>
            </a:r>
            <a:r>
              <a:rPr spc="-330" dirty="0"/>
              <a:t>(NLN)</a:t>
            </a:r>
            <a:r>
              <a:rPr spc="-315" dirty="0"/>
              <a:t> </a:t>
            </a:r>
            <a:r>
              <a:rPr spc="-33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004061"/>
            <a:ext cx="6531609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80"/>
              </a:spcBef>
              <a:buFont typeface="Wingdings"/>
              <a:buChar char=""/>
              <a:tabLst>
                <a:tab pos="355600" algn="l"/>
                <a:tab pos="844550" algn="l"/>
                <a:tab pos="3295015" algn="l"/>
                <a:tab pos="3985895" algn="l"/>
                <a:tab pos="5217160" algn="l"/>
              </a:tabLst>
            </a:pP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Cohen-Sutherland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line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clipping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sometimes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calculation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intersection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3" y="1764233"/>
            <a:ext cx="653415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  <a:tabLst>
                <a:tab pos="905510" algn="l"/>
                <a:tab pos="1842770" algn="l"/>
                <a:tab pos="2967355" algn="l"/>
                <a:tab pos="4040504" algn="l"/>
                <a:tab pos="5366385" algn="l"/>
              </a:tabLst>
            </a:pP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done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actual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window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boundary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latin typeface="Times New Roman"/>
                <a:cs typeface="Times New Roman"/>
              </a:rPr>
              <a:t>intersection.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3699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These</a:t>
            </a:r>
            <a:r>
              <a:rPr sz="2400" spc="1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multiple</a:t>
            </a:r>
            <a:r>
              <a:rPr sz="2400" spc="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intersection</a:t>
            </a:r>
            <a:r>
              <a:rPr sz="24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calculation</a:t>
            </a:r>
            <a:r>
              <a:rPr sz="2400" spc="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avoided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NLN line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clipping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procedure.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4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r>
              <a:rPr sz="2400" spc="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creating</a:t>
            </a:r>
            <a:r>
              <a:rPr sz="2400" spc="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more</a:t>
            </a:r>
            <a:r>
              <a:rPr sz="240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regions</a:t>
            </a:r>
            <a:r>
              <a:rPr sz="240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around</a:t>
            </a:r>
            <a:r>
              <a:rPr sz="2400" spc="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spc="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clip</a:t>
            </a:r>
            <a:r>
              <a:rPr sz="2400" spc="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window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spc="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NLN</a:t>
            </a:r>
            <a:r>
              <a:rPr sz="2400" spc="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algorithm</a:t>
            </a:r>
            <a:r>
              <a:rPr sz="2400" spc="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avoids</a:t>
            </a:r>
            <a:r>
              <a:rPr sz="2400" spc="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multiple</a:t>
            </a:r>
            <a:r>
              <a:rPr sz="2400" spc="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clipping</a:t>
            </a:r>
            <a:r>
              <a:rPr sz="2400" spc="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individual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line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segment.</a:t>
            </a:r>
            <a:endParaRPr sz="24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4200"/>
              </a:lnSpc>
              <a:spcBef>
                <a:spcPts val="56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NLN</a:t>
            </a:r>
            <a:r>
              <a:rPr sz="2400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line</a:t>
            </a:r>
            <a:r>
              <a:rPr sz="2400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clipping</a:t>
            </a:r>
            <a:r>
              <a:rPr sz="2400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perform</a:t>
            </a:r>
            <a:r>
              <a:rPr sz="24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fewer</a:t>
            </a:r>
            <a:r>
              <a:rPr sz="2400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comparisons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divisions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so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it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more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efficient.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3800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But  NLN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line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clipping</a:t>
            </a:r>
            <a:r>
              <a:rPr sz="2400" spc="5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cannot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be  extended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three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dimensions.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32966" y="1541525"/>
          <a:ext cx="4014467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FF66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0020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0020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0020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0020" marB="0">
                    <a:lnR w="28575">
                      <a:solidFill>
                        <a:srgbClr val="006FC0"/>
                      </a:solidFill>
                      <a:prstDash val="solid"/>
                    </a:lnR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FF66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L w="28575">
                      <a:solidFill>
                        <a:srgbClr val="006FC0"/>
                      </a:solidFill>
                      <a:prstDash val="solid"/>
                    </a:lnL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R w="28575">
                      <a:solidFill>
                        <a:srgbClr val="006FC0"/>
                      </a:solidFill>
                      <a:prstDash val="solid"/>
                    </a:lnR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FF66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L w="28575">
                      <a:solidFill>
                        <a:srgbClr val="006FC0"/>
                      </a:solidFill>
                      <a:prstDash val="solid"/>
                    </a:lnL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2865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7955" marB="0">
                    <a:lnB w="28575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28575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4175" marR="297815" indent="1968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Clipping Window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13055">
                        <a:lnSpc>
                          <a:spcPts val="1260"/>
                        </a:lnSpc>
                        <a:tabLst>
                          <a:tab pos="589280" algn="l"/>
                          <a:tab pos="866140" algn="l"/>
                          <a:tab pos="1143000" algn="l"/>
                        </a:tabLst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L w="28575">
                      <a:solidFill>
                        <a:srgbClr val="006FC0"/>
                      </a:solidFill>
                      <a:prstDash val="solid"/>
                    </a:lnL>
                    <a:lnR w="28575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006FC0"/>
                      </a:solidFill>
                      <a:prstDash val="solid"/>
                    </a:lnL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28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28575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4620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FFC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4620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4620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4620" marB="0">
                    <a:lnR w="28575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6FC0"/>
                      </a:solidFill>
                      <a:prstDash val="solid"/>
                    </a:lnL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FFC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R w="28575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6FC0"/>
                      </a:solidFill>
                      <a:prstDash val="solid"/>
                    </a:lnL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FFC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2865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T w="38100">
                      <a:solidFill>
                        <a:srgbClr val="006F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844028" y="3902964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1068" y="38892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8435" y="38892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84280" y="38892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028" y="5350764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1395" y="53477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7240" y="53477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4607" y="53477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71431" y="5338571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48800" y="53370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24643" y="53370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02011" y="53370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55223" y="5338571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31068" y="53370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08435" y="53370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84280" y="533704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44028" y="2302764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1395" y="2289048"/>
            <a:ext cx="2655570" cy="1610995"/>
          </a:xfrm>
          <a:custGeom>
            <a:avLst/>
            <a:gdLst/>
            <a:ahLst/>
            <a:cxnLst/>
            <a:rect l="l" t="t" r="r" b="b"/>
            <a:pathLst>
              <a:path w="2655570" h="1610995">
                <a:moveTo>
                  <a:pt x="0" y="1610868"/>
                </a:moveTo>
                <a:lnTo>
                  <a:pt x="221233" y="1610868"/>
                </a:lnTo>
              </a:path>
              <a:path w="2655570" h="1610995">
                <a:moveTo>
                  <a:pt x="275844" y="1610868"/>
                </a:moveTo>
                <a:lnTo>
                  <a:pt x="497077" y="1610868"/>
                </a:lnTo>
              </a:path>
              <a:path w="2655570" h="1610995">
                <a:moveTo>
                  <a:pt x="553211" y="1610868"/>
                </a:moveTo>
                <a:lnTo>
                  <a:pt x="774446" y="1610868"/>
                </a:lnTo>
              </a:path>
              <a:path w="2655570" h="1610995">
                <a:moveTo>
                  <a:pt x="1050035" y="1601724"/>
                </a:moveTo>
                <a:lnTo>
                  <a:pt x="1271270" y="1601724"/>
                </a:lnTo>
              </a:path>
              <a:path w="2655570" h="1610995">
                <a:moveTo>
                  <a:pt x="1327403" y="1600200"/>
                </a:moveTo>
                <a:lnTo>
                  <a:pt x="1548637" y="1600200"/>
                </a:lnTo>
              </a:path>
              <a:path w="2655570" h="1610995">
                <a:moveTo>
                  <a:pt x="1603248" y="1600200"/>
                </a:moveTo>
                <a:lnTo>
                  <a:pt x="1824481" y="1600200"/>
                </a:lnTo>
              </a:path>
              <a:path w="2655570" h="1610995">
                <a:moveTo>
                  <a:pt x="1880615" y="1600200"/>
                </a:moveTo>
                <a:lnTo>
                  <a:pt x="2101850" y="1600200"/>
                </a:lnTo>
              </a:path>
              <a:path w="2655570" h="1610995">
                <a:moveTo>
                  <a:pt x="2433828" y="1601724"/>
                </a:moveTo>
                <a:lnTo>
                  <a:pt x="2655061" y="1601724"/>
                </a:lnTo>
              </a:path>
              <a:path w="2655570" h="1610995">
                <a:moveTo>
                  <a:pt x="0" y="10667"/>
                </a:moveTo>
                <a:lnTo>
                  <a:pt x="221233" y="10667"/>
                </a:lnTo>
              </a:path>
              <a:path w="2655570" h="1610995">
                <a:moveTo>
                  <a:pt x="275844" y="10667"/>
                </a:moveTo>
                <a:lnTo>
                  <a:pt x="497077" y="10667"/>
                </a:lnTo>
              </a:path>
              <a:path w="2655570" h="1610995">
                <a:moveTo>
                  <a:pt x="553211" y="10667"/>
                </a:moveTo>
                <a:lnTo>
                  <a:pt x="774446" y="10667"/>
                </a:lnTo>
              </a:path>
              <a:path w="2655570" h="1610995">
                <a:moveTo>
                  <a:pt x="1050035" y="1524"/>
                </a:moveTo>
                <a:lnTo>
                  <a:pt x="1271270" y="1524"/>
                </a:lnTo>
              </a:path>
              <a:path w="2655570" h="1610995">
                <a:moveTo>
                  <a:pt x="1327403" y="0"/>
                </a:moveTo>
                <a:lnTo>
                  <a:pt x="1548637" y="0"/>
                </a:lnTo>
              </a:path>
              <a:path w="2655570" h="1610995">
                <a:moveTo>
                  <a:pt x="1603248" y="0"/>
                </a:moveTo>
                <a:lnTo>
                  <a:pt x="1824481" y="0"/>
                </a:lnTo>
              </a:path>
              <a:path w="2655570" h="1610995">
                <a:moveTo>
                  <a:pt x="1880615" y="0"/>
                </a:moveTo>
                <a:lnTo>
                  <a:pt x="2101850" y="0"/>
                </a:lnTo>
              </a:path>
              <a:path w="2655570" h="1610995">
                <a:moveTo>
                  <a:pt x="2433828" y="1524"/>
                </a:moveTo>
                <a:lnTo>
                  <a:pt x="2655061" y="152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31068" y="2289048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08435" y="2289048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84280" y="2289048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23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4941" y="4866259"/>
            <a:ext cx="768857" cy="20751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8816" y="1534541"/>
            <a:ext cx="1116329" cy="207391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8231885" y="1739645"/>
            <a:ext cx="2426335" cy="3137535"/>
          </a:xfrm>
          <a:custGeom>
            <a:avLst/>
            <a:gdLst/>
            <a:ahLst/>
            <a:cxnLst/>
            <a:rect l="l" t="t" r="r" b="b"/>
            <a:pathLst>
              <a:path w="2426334" h="3137535">
                <a:moveTo>
                  <a:pt x="0" y="3137408"/>
                </a:moveTo>
                <a:lnTo>
                  <a:pt x="2426081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29041" y="5890361"/>
            <a:ext cx="292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Sutherland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Clipping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Polygon</a:t>
            </a:r>
            <a:r>
              <a:rPr spc="-325" dirty="0"/>
              <a:t> </a:t>
            </a:r>
            <a:r>
              <a:rPr spc="-33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906526"/>
            <a:ext cx="11527790" cy="33851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clipping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modify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clipping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procedure.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clipping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segment.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199"/>
              </a:lnSpc>
              <a:spcBef>
                <a:spcPts val="57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clipping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clipping.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35" dirty="0">
                <a:latin typeface="Times New Roman"/>
                <a:cs typeface="Times New Roman"/>
              </a:rPr>
              <a:t>Various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clipping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Sutherland-Hodgeman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Clipping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69265" algn="l"/>
              </a:tabLst>
            </a:pPr>
            <a:r>
              <a:rPr sz="2400" spc="-45" dirty="0">
                <a:latin typeface="Times New Roman"/>
                <a:cs typeface="Times New Roman"/>
              </a:rPr>
              <a:t>Weiler-</a:t>
            </a:r>
            <a:r>
              <a:rPr sz="2400" dirty="0">
                <a:latin typeface="Times New Roman"/>
                <a:cs typeface="Times New Roman"/>
              </a:rPr>
              <a:t>Atherton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Clipping </a:t>
            </a:r>
            <a:r>
              <a:rPr sz="2400" spc="-2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03464" y="3950461"/>
            <a:ext cx="1828800" cy="2453640"/>
            <a:chOff x="7903464" y="3950461"/>
            <a:chExt cx="1828800" cy="2453640"/>
          </a:xfrm>
        </p:grpSpPr>
        <p:sp>
          <p:nvSpPr>
            <p:cNvPr id="5" name="object 5"/>
            <p:cNvSpPr/>
            <p:nvPr/>
          </p:nvSpPr>
          <p:spPr>
            <a:xfrm>
              <a:off x="8001762" y="3963161"/>
              <a:ext cx="1676400" cy="2133600"/>
            </a:xfrm>
            <a:custGeom>
              <a:avLst/>
              <a:gdLst/>
              <a:ahLst/>
              <a:cxnLst/>
              <a:rect l="l" t="t" r="r" b="b"/>
              <a:pathLst>
                <a:path w="1676400" h="2133600">
                  <a:moveTo>
                    <a:pt x="838200" y="0"/>
                  </a:moveTo>
                  <a:lnTo>
                    <a:pt x="0" y="2133600"/>
                  </a:lnTo>
                  <a:lnTo>
                    <a:pt x="1676400" y="21336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1762" y="3963161"/>
              <a:ext cx="1676400" cy="2133600"/>
            </a:xfrm>
            <a:custGeom>
              <a:avLst/>
              <a:gdLst/>
              <a:ahLst/>
              <a:cxnLst/>
              <a:rect l="l" t="t" r="r" b="b"/>
              <a:pathLst>
                <a:path w="1676400" h="2133600">
                  <a:moveTo>
                    <a:pt x="0" y="2133600"/>
                  </a:moveTo>
                  <a:lnTo>
                    <a:pt x="838200" y="0"/>
                  </a:lnTo>
                  <a:lnTo>
                    <a:pt x="1676400" y="2133600"/>
                  </a:lnTo>
                  <a:lnTo>
                    <a:pt x="0" y="2133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7962" y="4725161"/>
              <a:ext cx="1600200" cy="901065"/>
            </a:xfrm>
            <a:custGeom>
              <a:avLst/>
              <a:gdLst/>
              <a:ahLst/>
              <a:cxnLst/>
              <a:rect l="l" t="t" r="r" b="b"/>
              <a:pathLst>
                <a:path w="1600200" h="901064">
                  <a:moveTo>
                    <a:pt x="0" y="900684"/>
                  </a:moveTo>
                  <a:lnTo>
                    <a:pt x="1600200" y="900684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90068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5162" y="4725796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5310" y="5625845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>
                  <a:moveTo>
                    <a:pt x="0" y="0"/>
                  </a:moveTo>
                  <a:lnTo>
                    <a:pt x="129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03464" y="3951731"/>
              <a:ext cx="1828800" cy="2452370"/>
            </a:xfrm>
            <a:custGeom>
              <a:avLst/>
              <a:gdLst/>
              <a:ahLst/>
              <a:cxnLst/>
              <a:rect l="l" t="t" r="r" b="b"/>
              <a:pathLst>
                <a:path w="1828800" h="2452370">
                  <a:moveTo>
                    <a:pt x="1773936" y="0"/>
                  </a:moveTo>
                  <a:lnTo>
                    <a:pt x="173736" y="0"/>
                  </a:lnTo>
                  <a:lnTo>
                    <a:pt x="173736" y="762000"/>
                  </a:lnTo>
                  <a:lnTo>
                    <a:pt x="1773936" y="762000"/>
                  </a:lnTo>
                  <a:lnTo>
                    <a:pt x="1773936" y="0"/>
                  </a:lnTo>
                  <a:close/>
                </a:path>
                <a:path w="1828800" h="2452370">
                  <a:moveTo>
                    <a:pt x="1828800" y="1690128"/>
                  </a:moveTo>
                  <a:lnTo>
                    <a:pt x="0" y="1690128"/>
                  </a:lnTo>
                  <a:lnTo>
                    <a:pt x="0" y="2452116"/>
                  </a:lnTo>
                  <a:lnTo>
                    <a:pt x="1828800" y="2452116"/>
                  </a:lnTo>
                  <a:lnTo>
                    <a:pt x="1828800" y="1690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Sutherland-</a:t>
            </a:r>
            <a:r>
              <a:rPr spc="-315" dirty="0"/>
              <a:t>Hodgeman</a:t>
            </a:r>
            <a:r>
              <a:rPr spc="-355" dirty="0"/>
              <a:t> </a:t>
            </a:r>
            <a:r>
              <a:rPr spc="-330" dirty="0"/>
              <a:t>Polygon</a:t>
            </a:r>
            <a:r>
              <a:rPr spc="-325" dirty="0"/>
              <a:t> </a:t>
            </a:r>
            <a:r>
              <a:rPr spc="-33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979677"/>
            <a:ext cx="1152715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correctly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whole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edge.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done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rectangle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9" y="3166363"/>
            <a:ext cx="22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0346" y="3166363"/>
            <a:ext cx="38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001F5F"/>
                </a:solidFill>
                <a:latin typeface="Arial"/>
                <a:cs typeface="Arial"/>
              </a:rPr>
              <a:t>out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051" y="2971800"/>
            <a:ext cx="998219" cy="736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5885" marR="87630" indent="191770">
              <a:lnSpc>
                <a:spcPct val="100000"/>
              </a:lnSpc>
              <a:spcBef>
                <a:spcPts val="305"/>
              </a:spcBef>
            </a:pPr>
            <a:r>
              <a:rPr sz="2000" spc="-20" dirty="0">
                <a:solidFill>
                  <a:srgbClr val="001F5F"/>
                </a:solidFill>
                <a:latin typeface="Arial"/>
                <a:cs typeface="Arial"/>
              </a:rPr>
              <a:t>Left 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Clipper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7052" y="2971800"/>
            <a:ext cx="1054735" cy="736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3825" marR="116205" indent="106680">
              <a:lnSpc>
                <a:spcPct val="100000"/>
              </a:lnSpc>
              <a:spcBef>
                <a:spcPts val="305"/>
              </a:spcBef>
            </a:pP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Right Clipper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2388" y="2971800"/>
            <a:ext cx="1087120" cy="736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40335" marR="131445" indent="1270">
              <a:lnSpc>
                <a:spcPct val="100000"/>
              </a:lnSpc>
              <a:spcBef>
                <a:spcPts val="305"/>
              </a:spcBef>
            </a:pP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Bottom Clipper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9728" y="2971800"/>
            <a:ext cx="1079500" cy="736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37160" marR="127000" indent="198120">
              <a:lnSpc>
                <a:spcPct val="100000"/>
              </a:lnSpc>
              <a:spcBef>
                <a:spcPts val="305"/>
              </a:spcBef>
            </a:pPr>
            <a:r>
              <a:rPr sz="2000" spc="-25" dirty="0">
                <a:solidFill>
                  <a:srgbClr val="001F5F"/>
                </a:solidFill>
                <a:latin typeface="Arial"/>
                <a:cs typeface="Arial"/>
              </a:rPr>
              <a:t>Top 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Clipper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2323" y="3303778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5" h="76200">
                <a:moveTo>
                  <a:pt x="414506" y="44412"/>
                </a:moveTo>
                <a:lnTo>
                  <a:pt x="414400" y="76200"/>
                </a:lnTo>
                <a:lnTo>
                  <a:pt x="478433" y="44450"/>
                </a:lnTo>
                <a:lnTo>
                  <a:pt x="427227" y="44450"/>
                </a:lnTo>
                <a:lnTo>
                  <a:pt x="414506" y="44412"/>
                </a:lnTo>
                <a:close/>
              </a:path>
              <a:path w="490855" h="76200">
                <a:moveTo>
                  <a:pt x="414549" y="31712"/>
                </a:moveTo>
                <a:lnTo>
                  <a:pt x="414506" y="44412"/>
                </a:lnTo>
                <a:lnTo>
                  <a:pt x="427227" y="44450"/>
                </a:lnTo>
                <a:lnTo>
                  <a:pt x="427227" y="31750"/>
                </a:lnTo>
                <a:lnTo>
                  <a:pt x="414549" y="31712"/>
                </a:lnTo>
                <a:close/>
              </a:path>
              <a:path w="490855" h="76200">
                <a:moveTo>
                  <a:pt x="414655" y="0"/>
                </a:moveTo>
                <a:lnTo>
                  <a:pt x="414549" y="31712"/>
                </a:lnTo>
                <a:lnTo>
                  <a:pt x="427227" y="31750"/>
                </a:lnTo>
                <a:lnTo>
                  <a:pt x="427227" y="44450"/>
                </a:lnTo>
                <a:lnTo>
                  <a:pt x="478433" y="44450"/>
                </a:lnTo>
                <a:lnTo>
                  <a:pt x="490727" y="38354"/>
                </a:lnTo>
                <a:lnTo>
                  <a:pt x="414655" y="0"/>
                </a:lnTo>
                <a:close/>
              </a:path>
              <a:path w="490855" h="76200">
                <a:moveTo>
                  <a:pt x="0" y="30480"/>
                </a:moveTo>
                <a:lnTo>
                  <a:pt x="0" y="43180"/>
                </a:lnTo>
                <a:lnTo>
                  <a:pt x="414506" y="44412"/>
                </a:lnTo>
                <a:lnTo>
                  <a:pt x="414549" y="31712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1271" y="3303778"/>
            <a:ext cx="525780" cy="76200"/>
          </a:xfrm>
          <a:custGeom>
            <a:avLst/>
            <a:gdLst/>
            <a:ahLst/>
            <a:cxnLst/>
            <a:rect l="l" t="t" r="r" b="b"/>
            <a:pathLst>
              <a:path w="525779" h="76200">
                <a:moveTo>
                  <a:pt x="449558" y="44538"/>
                </a:moveTo>
                <a:lnTo>
                  <a:pt x="449452" y="76200"/>
                </a:lnTo>
                <a:lnTo>
                  <a:pt x="513229" y="44576"/>
                </a:lnTo>
                <a:lnTo>
                  <a:pt x="462279" y="44576"/>
                </a:lnTo>
                <a:lnTo>
                  <a:pt x="449558" y="44538"/>
                </a:lnTo>
                <a:close/>
              </a:path>
              <a:path w="525779" h="76200">
                <a:moveTo>
                  <a:pt x="449600" y="31838"/>
                </a:moveTo>
                <a:lnTo>
                  <a:pt x="449558" y="44538"/>
                </a:lnTo>
                <a:lnTo>
                  <a:pt x="462279" y="44576"/>
                </a:lnTo>
                <a:lnTo>
                  <a:pt x="462279" y="31876"/>
                </a:lnTo>
                <a:lnTo>
                  <a:pt x="449600" y="31838"/>
                </a:lnTo>
                <a:close/>
              </a:path>
              <a:path w="525779" h="76200">
                <a:moveTo>
                  <a:pt x="449706" y="0"/>
                </a:moveTo>
                <a:lnTo>
                  <a:pt x="449600" y="31838"/>
                </a:lnTo>
                <a:lnTo>
                  <a:pt x="462279" y="31876"/>
                </a:lnTo>
                <a:lnTo>
                  <a:pt x="462279" y="44576"/>
                </a:lnTo>
                <a:lnTo>
                  <a:pt x="513229" y="44576"/>
                </a:lnTo>
                <a:lnTo>
                  <a:pt x="525779" y="38354"/>
                </a:lnTo>
                <a:lnTo>
                  <a:pt x="449706" y="0"/>
                </a:lnTo>
                <a:close/>
              </a:path>
              <a:path w="525779" h="76200">
                <a:moveTo>
                  <a:pt x="0" y="30480"/>
                </a:moveTo>
                <a:lnTo>
                  <a:pt x="0" y="43180"/>
                </a:lnTo>
                <a:lnTo>
                  <a:pt x="449558" y="44538"/>
                </a:lnTo>
                <a:lnTo>
                  <a:pt x="449600" y="31838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1659" y="3303778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414506" y="44412"/>
                </a:moveTo>
                <a:lnTo>
                  <a:pt x="414400" y="76200"/>
                </a:lnTo>
                <a:lnTo>
                  <a:pt x="478433" y="44450"/>
                </a:lnTo>
                <a:lnTo>
                  <a:pt x="427227" y="44450"/>
                </a:lnTo>
                <a:lnTo>
                  <a:pt x="414506" y="44412"/>
                </a:lnTo>
                <a:close/>
              </a:path>
              <a:path w="490854" h="76200">
                <a:moveTo>
                  <a:pt x="414549" y="31712"/>
                </a:moveTo>
                <a:lnTo>
                  <a:pt x="414506" y="44412"/>
                </a:lnTo>
                <a:lnTo>
                  <a:pt x="427227" y="44450"/>
                </a:lnTo>
                <a:lnTo>
                  <a:pt x="427227" y="31750"/>
                </a:lnTo>
                <a:lnTo>
                  <a:pt x="414549" y="31712"/>
                </a:lnTo>
                <a:close/>
              </a:path>
              <a:path w="490854" h="76200">
                <a:moveTo>
                  <a:pt x="414654" y="0"/>
                </a:moveTo>
                <a:lnTo>
                  <a:pt x="414549" y="31712"/>
                </a:lnTo>
                <a:lnTo>
                  <a:pt x="427227" y="31750"/>
                </a:lnTo>
                <a:lnTo>
                  <a:pt x="427227" y="44450"/>
                </a:lnTo>
                <a:lnTo>
                  <a:pt x="478433" y="44450"/>
                </a:lnTo>
                <a:lnTo>
                  <a:pt x="490727" y="38354"/>
                </a:lnTo>
                <a:lnTo>
                  <a:pt x="414654" y="0"/>
                </a:lnTo>
                <a:close/>
              </a:path>
              <a:path w="490854" h="76200">
                <a:moveTo>
                  <a:pt x="0" y="30480"/>
                </a:moveTo>
                <a:lnTo>
                  <a:pt x="0" y="43180"/>
                </a:lnTo>
                <a:lnTo>
                  <a:pt x="414506" y="44412"/>
                </a:lnTo>
                <a:lnTo>
                  <a:pt x="414549" y="31712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9000" y="3303778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414506" y="44412"/>
                </a:moveTo>
                <a:lnTo>
                  <a:pt x="414400" y="76200"/>
                </a:lnTo>
                <a:lnTo>
                  <a:pt x="478433" y="44450"/>
                </a:lnTo>
                <a:lnTo>
                  <a:pt x="427227" y="44450"/>
                </a:lnTo>
                <a:lnTo>
                  <a:pt x="414506" y="44412"/>
                </a:lnTo>
                <a:close/>
              </a:path>
              <a:path w="490854" h="76200">
                <a:moveTo>
                  <a:pt x="414549" y="31712"/>
                </a:moveTo>
                <a:lnTo>
                  <a:pt x="414506" y="44412"/>
                </a:lnTo>
                <a:lnTo>
                  <a:pt x="427227" y="44450"/>
                </a:lnTo>
                <a:lnTo>
                  <a:pt x="427227" y="31750"/>
                </a:lnTo>
                <a:lnTo>
                  <a:pt x="414549" y="31712"/>
                </a:lnTo>
                <a:close/>
              </a:path>
              <a:path w="490854" h="76200">
                <a:moveTo>
                  <a:pt x="414654" y="0"/>
                </a:moveTo>
                <a:lnTo>
                  <a:pt x="414549" y="31712"/>
                </a:lnTo>
                <a:lnTo>
                  <a:pt x="427227" y="31750"/>
                </a:lnTo>
                <a:lnTo>
                  <a:pt x="427227" y="44450"/>
                </a:lnTo>
                <a:lnTo>
                  <a:pt x="478433" y="44450"/>
                </a:lnTo>
                <a:lnTo>
                  <a:pt x="490727" y="38354"/>
                </a:lnTo>
                <a:lnTo>
                  <a:pt x="414654" y="0"/>
                </a:lnTo>
                <a:close/>
              </a:path>
              <a:path w="490854" h="76200">
                <a:moveTo>
                  <a:pt x="0" y="30480"/>
                </a:moveTo>
                <a:lnTo>
                  <a:pt x="0" y="43180"/>
                </a:lnTo>
                <a:lnTo>
                  <a:pt x="414506" y="44412"/>
                </a:lnTo>
                <a:lnTo>
                  <a:pt x="414549" y="31712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8719" y="3303778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59" h="76200">
                <a:moveTo>
                  <a:pt x="416030" y="44412"/>
                </a:moveTo>
                <a:lnTo>
                  <a:pt x="415925" y="76200"/>
                </a:lnTo>
                <a:lnTo>
                  <a:pt x="479957" y="44450"/>
                </a:lnTo>
                <a:lnTo>
                  <a:pt x="428751" y="44450"/>
                </a:lnTo>
                <a:lnTo>
                  <a:pt x="416030" y="44412"/>
                </a:lnTo>
                <a:close/>
              </a:path>
              <a:path w="492759" h="76200">
                <a:moveTo>
                  <a:pt x="416073" y="31712"/>
                </a:moveTo>
                <a:lnTo>
                  <a:pt x="416030" y="44412"/>
                </a:lnTo>
                <a:lnTo>
                  <a:pt x="428751" y="44450"/>
                </a:lnTo>
                <a:lnTo>
                  <a:pt x="428751" y="31750"/>
                </a:lnTo>
                <a:lnTo>
                  <a:pt x="416073" y="31712"/>
                </a:lnTo>
                <a:close/>
              </a:path>
              <a:path w="492759" h="76200">
                <a:moveTo>
                  <a:pt x="416178" y="0"/>
                </a:moveTo>
                <a:lnTo>
                  <a:pt x="416073" y="31712"/>
                </a:lnTo>
                <a:lnTo>
                  <a:pt x="428751" y="31750"/>
                </a:lnTo>
                <a:lnTo>
                  <a:pt x="428751" y="44450"/>
                </a:lnTo>
                <a:lnTo>
                  <a:pt x="479957" y="44450"/>
                </a:lnTo>
                <a:lnTo>
                  <a:pt x="492251" y="38354"/>
                </a:lnTo>
                <a:lnTo>
                  <a:pt x="416178" y="0"/>
                </a:lnTo>
                <a:close/>
              </a:path>
              <a:path w="492759" h="76200">
                <a:moveTo>
                  <a:pt x="0" y="30480"/>
                </a:moveTo>
                <a:lnTo>
                  <a:pt x="0" y="43180"/>
                </a:lnTo>
                <a:lnTo>
                  <a:pt x="416030" y="44412"/>
                </a:lnTo>
                <a:lnTo>
                  <a:pt x="416073" y="31712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256532" y="4023359"/>
            <a:ext cx="2847340" cy="2315210"/>
            <a:chOff x="4256532" y="4023359"/>
            <a:chExt cx="2847340" cy="2315210"/>
          </a:xfrm>
        </p:grpSpPr>
        <p:sp>
          <p:nvSpPr>
            <p:cNvPr id="16" name="object 16"/>
            <p:cNvSpPr/>
            <p:nvPr/>
          </p:nvSpPr>
          <p:spPr>
            <a:xfrm>
              <a:off x="4419600" y="4038599"/>
              <a:ext cx="2590800" cy="2057400"/>
            </a:xfrm>
            <a:custGeom>
              <a:avLst/>
              <a:gdLst/>
              <a:ahLst/>
              <a:cxnLst/>
              <a:rect l="l" t="t" r="r" b="b"/>
              <a:pathLst>
                <a:path w="2590800" h="2057400">
                  <a:moveTo>
                    <a:pt x="1295400" y="0"/>
                  </a:moveTo>
                  <a:lnTo>
                    <a:pt x="989584" y="785876"/>
                  </a:lnTo>
                  <a:lnTo>
                    <a:pt x="0" y="785876"/>
                  </a:lnTo>
                  <a:lnTo>
                    <a:pt x="800608" y="1271524"/>
                  </a:lnTo>
                  <a:lnTo>
                    <a:pt x="494791" y="2057400"/>
                  </a:lnTo>
                  <a:lnTo>
                    <a:pt x="1295400" y="1571701"/>
                  </a:lnTo>
                  <a:lnTo>
                    <a:pt x="2096007" y="2057400"/>
                  </a:lnTo>
                  <a:lnTo>
                    <a:pt x="1790191" y="1271524"/>
                  </a:lnTo>
                  <a:lnTo>
                    <a:pt x="2590800" y="785876"/>
                  </a:lnTo>
                  <a:lnTo>
                    <a:pt x="1601215" y="785876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6532" y="4023359"/>
              <a:ext cx="2847340" cy="2315210"/>
            </a:xfrm>
            <a:custGeom>
              <a:avLst/>
              <a:gdLst/>
              <a:ahLst/>
              <a:cxnLst/>
              <a:rect l="l" t="t" r="r" b="b"/>
              <a:pathLst>
                <a:path w="2847340" h="2315210">
                  <a:moveTo>
                    <a:pt x="533400" y="458736"/>
                  </a:moveTo>
                  <a:lnTo>
                    <a:pt x="0" y="458736"/>
                  </a:lnTo>
                  <a:lnTo>
                    <a:pt x="0" y="1830324"/>
                  </a:lnTo>
                  <a:lnTo>
                    <a:pt x="533400" y="1830324"/>
                  </a:lnTo>
                  <a:lnTo>
                    <a:pt x="533400" y="458736"/>
                  </a:lnTo>
                  <a:close/>
                </a:path>
                <a:path w="2847340" h="2315210">
                  <a:moveTo>
                    <a:pt x="2296668" y="0"/>
                  </a:moveTo>
                  <a:lnTo>
                    <a:pt x="530352" y="0"/>
                  </a:lnTo>
                  <a:lnTo>
                    <a:pt x="530352" y="457200"/>
                  </a:lnTo>
                  <a:lnTo>
                    <a:pt x="2296668" y="457200"/>
                  </a:lnTo>
                  <a:lnTo>
                    <a:pt x="2296668" y="0"/>
                  </a:lnTo>
                  <a:close/>
                </a:path>
                <a:path w="2847340" h="2315210">
                  <a:moveTo>
                    <a:pt x="2310384" y="1857756"/>
                  </a:moveTo>
                  <a:lnTo>
                    <a:pt x="544068" y="1857756"/>
                  </a:lnTo>
                  <a:lnTo>
                    <a:pt x="544068" y="2314956"/>
                  </a:lnTo>
                  <a:lnTo>
                    <a:pt x="2310384" y="2314956"/>
                  </a:lnTo>
                  <a:lnTo>
                    <a:pt x="2310384" y="1857756"/>
                  </a:lnTo>
                  <a:close/>
                </a:path>
                <a:path w="2847340" h="2315210">
                  <a:moveTo>
                    <a:pt x="2846832" y="472440"/>
                  </a:moveTo>
                  <a:lnTo>
                    <a:pt x="2313432" y="472440"/>
                  </a:lnTo>
                  <a:lnTo>
                    <a:pt x="2313432" y="1844040"/>
                  </a:lnTo>
                  <a:lnTo>
                    <a:pt x="2846832" y="1844040"/>
                  </a:lnTo>
                  <a:lnTo>
                    <a:pt x="2846832" y="472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256532" y="4023359"/>
          <a:ext cx="292354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Processing</a:t>
            </a:r>
            <a:r>
              <a:rPr spc="-355" dirty="0"/>
              <a:t> </a:t>
            </a:r>
            <a:r>
              <a:rPr spc="-450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494" y="979677"/>
            <a:ext cx="6054090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880744" algn="l"/>
                <a:tab pos="1926589" algn="l"/>
                <a:tab pos="3002915" algn="l"/>
                <a:tab pos="3368675" algn="l"/>
                <a:tab pos="4615180" algn="l"/>
                <a:tab pos="4998085" algn="l"/>
                <a:tab pos="5262880" algn="l"/>
              </a:tabLst>
            </a:pPr>
            <a:r>
              <a:rPr sz="2400" spc="-2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vertices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sequence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closed polygon.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0700" y="995172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3494" y="2376042"/>
            <a:ext cx="8607425" cy="403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indent="-45402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6725" algn="l"/>
              </a:tabLst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If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both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vertices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are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inside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window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we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add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only</a:t>
            </a:r>
            <a:r>
              <a:rPr sz="2400" b="1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second</a:t>
            </a:r>
            <a:r>
              <a:rPr sz="2400" b="1" u="heavy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vertex</a:t>
            </a:r>
            <a:endParaRPr sz="2400">
              <a:latin typeface="Carlito"/>
              <a:cs typeface="Carlito"/>
            </a:endParaRPr>
          </a:p>
          <a:p>
            <a:pPr marL="469900" algn="just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to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output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list.</a:t>
            </a:r>
            <a:endParaRPr sz="2400">
              <a:latin typeface="Carlito"/>
              <a:cs typeface="Carlito"/>
            </a:endParaRPr>
          </a:p>
          <a:p>
            <a:pPr marL="466725" marR="6985" indent="-454025" algn="just">
              <a:lnSpc>
                <a:spcPct val="104200"/>
              </a:lnSpc>
              <a:spcBef>
                <a:spcPts val="560"/>
              </a:spcBef>
              <a:buAutoNum type="arabicPeriod" startAt="2"/>
              <a:tabLst>
                <a:tab pos="469900" algn="l"/>
              </a:tabLst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If</a:t>
            </a:r>
            <a:r>
              <a:rPr sz="2400" spc="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first</a:t>
            </a:r>
            <a:r>
              <a:rPr sz="2400" spc="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vertex</a:t>
            </a:r>
            <a:r>
              <a:rPr sz="2400" spc="7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is</a:t>
            </a:r>
            <a:r>
              <a:rPr sz="2400" spc="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inside</a:t>
            </a:r>
            <a:r>
              <a:rPr sz="2400" spc="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the</a:t>
            </a:r>
            <a:r>
              <a:rPr sz="2400" spc="7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boundary</a:t>
            </a:r>
            <a:r>
              <a:rPr sz="2400" spc="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and</a:t>
            </a:r>
            <a:r>
              <a:rPr sz="2400" spc="7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second</a:t>
            </a:r>
            <a:r>
              <a:rPr sz="2400" spc="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vertex</a:t>
            </a:r>
            <a:r>
              <a:rPr sz="2400" spc="7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is</a:t>
            </a:r>
            <a:r>
              <a:rPr sz="2400" spc="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outside 	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the</a:t>
            </a:r>
            <a:r>
              <a:rPr sz="2400" spc="165" dirty="0">
                <a:solidFill>
                  <a:srgbClr val="00AFEF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boundary</a:t>
            </a:r>
            <a:r>
              <a:rPr sz="2400" spc="165" dirty="0">
                <a:solidFill>
                  <a:srgbClr val="00AFEF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only</a:t>
            </a:r>
            <a:r>
              <a:rPr sz="2400" spc="165" dirty="0">
                <a:solidFill>
                  <a:srgbClr val="00AFEF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the</a:t>
            </a:r>
            <a:r>
              <a:rPr sz="2400" spc="165" dirty="0">
                <a:solidFill>
                  <a:srgbClr val="00AFEF"/>
                </a:solidFill>
                <a:latin typeface="Carlito"/>
                <a:cs typeface="Carlito"/>
              </a:rPr>
              <a:t>  </a:t>
            </a:r>
            <a:r>
              <a:rPr sz="2400" b="1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edge</a:t>
            </a:r>
            <a:r>
              <a:rPr sz="2400" b="1" u="heavy" spc="16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  </a:t>
            </a:r>
            <a:r>
              <a:rPr sz="2400" b="1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intersection</a:t>
            </a:r>
            <a:r>
              <a:rPr sz="2400" b="1" u="none" spc="165" dirty="0">
                <a:solidFill>
                  <a:srgbClr val="00AFEF"/>
                </a:solidFill>
                <a:latin typeface="Carlito"/>
                <a:cs typeface="Carlito"/>
              </a:rPr>
              <a:t> 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with</a:t>
            </a:r>
            <a:r>
              <a:rPr sz="2400" u="none" spc="165" dirty="0">
                <a:solidFill>
                  <a:srgbClr val="00AFEF"/>
                </a:solidFill>
                <a:latin typeface="Carlito"/>
                <a:cs typeface="Carlito"/>
              </a:rPr>
              <a:t> 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the</a:t>
            </a:r>
            <a:r>
              <a:rPr sz="2400" u="none" spc="165" dirty="0">
                <a:solidFill>
                  <a:srgbClr val="00AFEF"/>
                </a:solidFill>
                <a:latin typeface="Carlito"/>
                <a:cs typeface="Carlito"/>
              </a:rPr>
              <a:t>  </a:t>
            </a:r>
            <a:r>
              <a:rPr sz="2400" u="none" spc="-10" dirty="0">
                <a:solidFill>
                  <a:srgbClr val="00AFEF"/>
                </a:solidFill>
                <a:latin typeface="Carlito"/>
                <a:cs typeface="Carlito"/>
              </a:rPr>
              <a:t>window 	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boundary</a:t>
            </a:r>
            <a:r>
              <a:rPr sz="2400" u="none" spc="-5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is</a:t>
            </a:r>
            <a:r>
              <a:rPr sz="2400" u="none" spc="-5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added</a:t>
            </a:r>
            <a:r>
              <a:rPr sz="2400" u="none" spc="-5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to</a:t>
            </a:r>
            <a:r>
              <a:rPr sz="2400" u="none" spc="-5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the</a:t>
            </a:r>
            <a:r>
              <a:rPr sz="2400" u="none" spc="-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output</a:t>
            </a:r>
            <a:r>
              <a:rPr sz="2400" u="none" spc="-5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AFEF"/>
                </a:solidFill>
                <a:latin typeface="Carlito"/>
                <a:cs typeface="Carlito"/>
              </a:rPr>
              <a:t>vertex</a:t>
            </a:r>
            <a:r>
              <a:rPr sz="2400" u="none" spc="-5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u="none" spc="-10" dirty="0">
                <a:solidFill>
                  <a:srgbClr val="00AFEF"/>
                </a:solidFill>
                <a:latin typeface="Carlito"/>
                <a:cs typeface="Carlito"/>
              </a:rPr>
              <a:t>list.</a:t>
            </a:r>
            <a:endParaRPr sz="2400">
              <a:latin typeface="Carlito"/>
              <a:cs typeface="Carlito"/>
            </a:endParaRPr>
          </a:p>
          <a:p>
            <a:pPr marL="466725" marR="5715" indent="-454025" algn="just">
              <a:lnSpc>
                <a:spcPct val="104200"/>
              </a:lnSpc>
              <a:spcBef>
                <a:spcPts val="565"/>
              </a:spcBef>
              <a:buAutoNum type="arabicPeriod" startAt="2"/>
              <a:tabLst>
                <a:tab pos="469900" algn="l"/>
              </a:tabLst>
            </a:pP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If</a:t>
            </a:r>
            <a:r>
              <a:rPr sz="2400" spc="545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both</a:t>
            </a:r>
            <a:r>
              <a:rPr sz="2400" spc="545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vertices</a:t>
            </a:r>
            <a:r>
              <a:rPr sz="2400" spc="555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are</a:t>
            </a:r>
            <a:r>
              <a:rPr sz="2400" spc="540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outside</a:t>
            </a:r>
            <a:r>
              <a:rPr sz="2400" spc="555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the</a:t>
            </a:r>
            <a:r>
              <a:rPr sz="2400" spc="540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window</a:t>
            </a:r>
            <a:r>
              <a:rPr sz="2400" spc="550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66FF"/>
                </a:solidFill>
                <a:latin typeface="Carlito"/>
                <a:cs typeface="Carlito"/>
              </a:rPr>
              <a:t>boundary</a:t>
            </a:r>
            <a:r>
              <a:rPr sz="2400" spc="560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b="1" u="heavy" dirty="0">
                <a:solidFill>
                  <a:srgbClr val="FF66FF"/>
                </a:solidFill>
                <a:uFill>
                  <a:solidFill>
                    <a:srgbClr val="FF66FF"/>
                  </a:solidFill>
                </a:uFill>
                <a:latin typeface="Carlito"/>
                <a:cs typeface="Carlito"/>
              </a:rPr>
              <a:t>nothing</a:t>
            </a:r>
            <a:r>
              <a:rPr sz="2400" b="1" u="heavy" spc="545" dirty="0">
                <a:solidFill>
                  <a:srgbClr val="FF66FF"/>
                </a:solidFill>
                <a:uFill>
                  <a:solidFill>
                    <a:srgbClr val="FF66FF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25" dirty="0">
                <a:solidFill>
                  <a:srgbClr val="FF66FF"/>
                </a:solidFill>
                <a:uFill>
                  <a:solidFill>
                    <a:srgbClr val="FF66FF"/>
                  </a:solidFill>
                </a:uFill>
                <a:latin typeface="Carlito"/>
                <a:cs typeface="Carlito"/>
              </a:rPr>
              <a:t>is</a:t>
            </a:r>
            <a:r>
              <a:rPr sz="2400" b="1" u="none" spc="-25" dirty="0">
                <a:solidFill>
                  <a:srgbClr val="FF66FF"/>
                </a:solidFill>
                <a:latin typeface="Carlito"/>
                <a:cs typeface="Carlito"/>
              </a:rPr>
              <a:t> 	</a:t>
            </a:r>
            <a:r>
              <a:rPr sz="2400" b="1" u="heavy" dirty="0">
                <a:solidFill>
                  <a:srgbClr val="FF66FF"/>
                </a:solidFill>
                <a:uFill>
                  <a:solidFill>
                    <a:srgbClr val="FF66FF"/>
                  </a:solidFill>
                </a:uFill>
                <a:latin typeface="Carlito"/>
                <a:cs typeface="Carlito"/>
              </a:rPr>
              <a:t>added</a:t>
            </a:r>
            <a:r>
              <a:rPr sz="2400" b="1" u="none" spc="-45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FF66FF"/>
                </a:solidFill>
                <a:latin typeface="Carlito"/>
                <a:cs typeface="Carlito"/>
              </a:rPr>
              <a:t>to</a:t>
            </a:r>
            <a:r>
              <a:rPr sz="2400" u="none" spc="-60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FF66FF"/>
                </a:solidFill>
                <a:latin typeface="Carlito"/>
                <a:cs typeface="Carlito"/>
              </a:rPr>
              <a:t>window</a:t>
            </a:r>
            <a:r>
              <a:rPr sz="2400" u="none" spc="-45" dirty="0">
                <a:solidFill>
                  <a:srgbClr val="FF66FF"/>
                </a:solidFill>
                <a:latin typeface="Carlito"/>
                <a:cs typeface="Carlito"/>
              </a:rPr>
              <a:t> </a:t>
            </a:r>
            <a:r>
              <a:rPr sz="2400" u="none" spc="-10" dirty="0">
                <a:solidFill>
                  <a:srgbClr val="FF66FF"/>
                </a:solidFill>
                <a:latin typeface="Carlito"/>
                <a:cs typeface="Carlito"/>
              </a:rPr>
              <a:t>boundary.</a:t>
            </a:r>
            <a:endParaRPr sz="2400">
              <a:latin typeface="Carlito"/>
              <a:cs typeface="Carlito"/>
            </a:endParaRPr>
          </a:p>
          <a:p>
            <a:pPr marL="466725" marR="5715" indent="-454025" algn="just">
              <a:lnSpc>
                <a:spcPct val="104000"/>
              </a:lnSpc>
              <a:spcBef>
                <a:spcPts val="570"/>
              </a:spcBef>
              <a:buAutoNum type="arabicPeriod" startAt="2"/>
              <a:tabLst>
                <a:tab pos="469900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first</a:t>
            </a:r>
            <a:r>
              <a:rPr sz="2400" spc="2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vertex</a:t>
            </a:r>
            <a:r>
              <a:rPr sz="2400" spc="229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</a:t>
            </a:r>
            <a:r>
              <a:rPr sz="2400" spc="2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outside</a:t>
            </a:r>
            <a:r>
              <a:rPr sz="2400" spc="2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2400" spc="2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second</a:t>
            </a:r>
            <a:r>
              <a:rPr sz="2400" spc="229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vertex</a:t>
            </a:r>
            <a:r>
              <a:rPr sz="2400" spc="2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</a:t>
            </a:r>
            <a:r>
              <a:rPr sz="2400" spc="2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inside</a:t>
            </a:r>
            <a:r>
              <a:rPr sz="2400" spc="2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r>
              <a:rPr sz="2400" spc="2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boundary, 	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then</a:t>
            </a:r>
            <a:r>
              <a:rPr sz="2400" spc="3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adds</a:t>
            </a:r>
            <a:r>
              <a:rPr sz="2400" spc="3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both</a:t>
            </a:r>
            <a:r>
              <a:rPr sz="2400" spc="3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intersection</a:t>
            </a:r>
            <a:r>
              <a:rPr sz="2400" spc="3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point</a:t>
            </a:r>
            <a:r>
              <a:rPr sz="2400" spc="3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with</a:t>
            </a:r>
            <a:r>
              <a:rPr sz="2400" spc="3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window</a:t>
            </a:r>
            <a:r>
              <a:rPr sz="2400" spc="3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boundary,</a:t>
            </a:r>
            <a:r>
              <a:rPr sz="2400" spc="3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and 	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second</a:t>
            </a:r>
            <a:r>
              <a:rPr sz="2400" b="1" u="heavy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vertex</a:t>
            </a:r>
            <a:r>
              <a:rPr sz="2400" b="1" u="heavy" spc="-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6FC0"/>
                </a:solidFill>
                <a:latin typeface="Carlito"/>
                <a:cs typeface="Carlito"/>
              </a:rPr>
              <a:t>to</a:t>
            </a:r>
            <a:r>
              <a:rPr sz="2400" u="none" spc="-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r>
              <a:rPr sz="2400" u="none" spc="-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u="none" dirty="0">
                <a:solidFill>
                  <a:srgbClr val="006FC0"/>
                </a:solidFill>
                <a:latin typeface="Carlito"/>
                <a:cs typeface="Carlito"/>
              </a:rPr>
              <a:t>output</a:t>
            </a:r>
            <a:r>
              <a:rPr sz="2400" u="none" spc="-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u="none" spc="-10" dirty="0">
                <a:solidFill>
                  <a:srgbClr val="006FC0"/>
                </a:solidFill>
                <a:latin typeface="Carlito"/>
                <a:cs typeface="Carlito"/>
              </a:rPr>
              <a:t>list.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18880" y="1525269"/>
            <a:ext cx="1177290" cy="698500"/>
            <a:chOff x="8818880" y="1525269"/>
            <a:chExt cx="1177290" cy="698500"/>
          </a:xfrm>
        </p:grpSpPr>
        <p:sp>
          <p:nvSpPr>
            <p:cNvPr id="7" name="object 7"/>
            <p:cNvSpPr/>
            <p:nvPr/>
          </p:nvSpPr>
          <p:spPr>
            <a:xfrm>
              <a:off x="8839962" y="1538477"/>
              <a:ext cx="1143000" cy="672465"/>
            </a:xfrm>
            <a:custGeom>
              <a:avLst/>
              <a:gdLst/>
              <a:ahLst/>
              <a:cxnLst/>
              <a:rect l="l" t="t" r="r" b="b"/>
              <a:pathLst>
                <a:path w="1143000" h="672464">
                  <a:moveTo>
                    <a:pt x="0" y="0"/>
                  </a:moveTo>
                  <a:lnTo>
                    <a:pt x="1143000" y="0"/>
                  </a:lnTo>
                  <a:lnTo>
                    <a:pt x="914400" y="672084"/>
                  </a:lnTo>
                  <a:lnTo>
                    <a:pt x="228600" y="67208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18880" y="1525269"/>
              <a:ext cx="261620" cy="682625"/>
            </a:xfrm>
            <a:custGeom>
              <a:avLst/>
              <a:gdLst/>
              <a:ahLst/>
              <a:cxnLst/>
              <a:rect l="l" t="t" r="r" b="b"/>
              <a:pathLst>
                <a:path w="261620" h="682625">
                  <a:moveTo>
                    <a:pt x="195078" y="588755"/>
                  </a:moveTo>
                  <a:lnTo>
                    <a:pt x="161925" y="599947"/>
                  </a:lnTo>
                  <a:lnTo>
                    <a:pt x="245110" y="682497"/>
                  </a:lnTo>
                  <a:lnTo>
                    <a:pt x="255839" y="605281"/>
                  </a:lnTo>
                  <a:lnTo>
                    <a:pt x="200660" y="605281"/>
                  </a:lnTo>
                  <a:lnTo>
                    <a:pt x="195078" y="588755"/>
                  </a:lnTo>
                  <a:close/>
                </a:path>
                <a:path w="261620" h="682625">
                  <a:moveTo>
                    <a:pt x="228106" y="577605"/>
                  </a:moveTo>
                  <a:lnTo>
                    <a:pt x="195078" y="588755"/>
                  </a:lnTo>
                  <a:lnTo>
                    <a:pt x="200660" y="605281"/>
                  </a:lnTo>
                  <a:lnTo>
                    <a:pt x="233679" y="594105"/>
                  </a:lnTo>
                  <a:lnTo>
                    <a:pt x="228106" y="577605"/>
                  </a:lnTo>
                  <a:close/>
                </a:path>
                <a:path w="261620" h="682625">
                  <a:moveTo>
                    <a:pt x="261239" y="566419"/>
                  </a:moveTo>
                  <a:lnTo>
                    <a:pt x="228106" y="577605"/>
                  </a:lnTo>
                  <a:lnTo>
                    <a:pt x="233679" y="594105"/>
                  </a:lnTo>
                  <a:lnTo>
                    <a:pt x="200660" y="605281"/>
                  </a:lnTo>
                  <a:lnTo>
                    <a:pt x="255839" y="605281"/>
                  </a:lnTo>
                  <a:lnTo>
                    <a:pt x="261239" y="566419"/>
                  </a:lnTo>
                  <a:close/>
                </a:path>
                <a:path w="261620" h="682625">
                  <a:moveTo>
                    <a:pt x="33020" y="0"/>
                  </a:moveTo>
                  <a:lnTo>
                    <a:pt x="0" y="11175"/>
                  </a:lnTo>
                  <a:lnTo>
                    <a:pt x="195078" y="588755"/>
                  </a:lnTo>
                  <a:lnTo>
                    <a:pt x="228106" y="577605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37803" y="211962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0942" y="2161285"/>
            <a:ext cx="704215" cy="104775"/>
          </a:xfrm>
          <a:custGeom>
            <a:avLst/>
            <a:gdLst/>
            <a:ahLst/>
            <a:cxnLst/>
            <a:rect l="l" t="t" r="r" b="b"/>
            <a:pathLst>
              <a:path w="704215" h="104775">
                <a:moveTo>
                  <a:pt x="599185" y="69846"/>
                </a:moveTo>
                <a:lnTo>
                  <a:pt x="599185" y="104775"/>
                </a:lnTo>
                <a:lnTo>
                  <a:pt x="668951" y="69850"/>
                </a:lnTo>
                <a:lnTo>
                  <a:pt x="599185" y="69846"/>
                </a:lnTo>
                <a:close/>
              </a:path>
              <a:path w="704215" h="104775">
                <a:moveTo>
                  <a:pt x="599185" y="34921"/>
                </a:moveTo>
                <a:lnTo>
                  <a:pt x="599185" y="69846"/>
                </a:lnTo>
                <a:lnTo>
                  <a:pt x="616711" y="69850"/>
                </a:lnTo>
                <a:lnTo>
                  <a:pt x="616711" y="34925"/>
                </a:lnTo>
                <a:lnTo>
                  <a:pt x="599185" y="34921"/>
                </a:lnTo>
                <a:close/>
              </a:path>
              <a:path w="704215" h="104775">
                <a:moveTo>
                  <a:pt x="599185" y="0"/>
                </a:moveTo>
                <a:lnTo>
                  <a:pt x="599185" y="34921"/>
                </a:lnTo>
                <a:lnTo>
                  <a:pt x="616711" y="34925"/>
                </a:lnTo>
                <a:lnTo>
                  <a:pt x="616711" y="69850"/>
                </a:lnTo>
                <a:lnTo>
                  <a:pt x="668958" y="69846"/>
                </a:lnTo>
                <a:lnTo>
                  <a:pt x="703960" y="52324"/>
                </a:lnTo>
                <a:lnTo>
                  <a:pt x="599185" y="0"/>
                </a:lnTo>
                <a:close/>
              </a:path>
              <a:path w="704215" h="104775">
                <a:moveTo>
                  <a:pt x="0" y="34798"/>
                </a:moveTo>
                <a:lnTo>
                  <a:pt x="0" y="69723"/>
                </a:lnTo>
                <a:lnTo>
                  <a:pt x="599185" y="69846"/>
                </a:lnTo>
                <a:lnTo>
                  <a:pt x="599185" y="34921"/>
                </a:lnTo>
                <a:lnTo>
                  <a:pt x="0" y="347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67061" y="216814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39376" y="1529333"/>
            <a:ext cx="262890" cy="690880"/>
          </a:xfrm>
          <a:custGeom>
            <a:avLst/>
            <a:gdLst/>
            <a:ahLst/>
            <a:cxnLst/>
            <a:rect l="l" t="t" r="r" b="b"/>
            <a:pathLst>
              <a:path w="262890" h="690880">
                <a:moveTo>
                  <a:pt x="196375" y="93779"/>
                </a:moveTo>
                <a:lnTo>
                  <a:pt x="0" y="679323"/>
                </a:lnTo>
                <a:lnTo>
                  <a:pt x="33020" y="690371"/>
                </a:lnTo>
                <a:lnTo>
                  <a:pt x="229543" y="104877"/>
                </a:lnTo>
                <a:lnTo>
                  <a:pt x="196375" y="93779"/>
                </a:lnTo>
                <a:close/>
              </a:path>
              <a:path w="262890" h="690880">
                <a:moveTo>
                  <a:pt x="257163" y="77215"/>
                </a:moveTo>
                <a:lnTo>
                  <a:pt x="201929" y="77215"/>
                </a:lnTo>
                <a:lnTo>
                  <a:pt x="235076" y="88391"/>
                </a:lnTo>
                <a:lnTo>
                  <a:pt x="229543" y="104877"/>
                </a:lnTo>
                <a:lnTo>
                  <a:pt x="262635" y="115950"/>
                </a:lnTo>
                <a:lnTo>
                  <a:pt x="257163" y="77215"/>
                </a:lnTo>
                <a:close/>
              </a:path>
              <a:path w="262890" h="690880">
                <a:moveTo>
                  <a:pt x="201929" y="77215"/>
                </a:moveTo>
                <a:lnTo>
                  <a:pt x="196375" y="93779"/>
                </a:lnTo>
                <a:lnTo>
                  <a:pt x="229543" y="104877"/>
                </a:lnTo>
                <a:lnTo>
                  <a:pt x="235076" y="88391"/>
                </a:lnTo>
                <a:lnTo>
                  <a:pt x="201929" y="77215"/>
                </a:lnTo>
                <a:close/>
              </a:path>
              <a:path w="262890" h="690880">
                <a:moveTo>
                  <a:pt x="246252" y="0"/>
                </a:moveTo>
                <a:lnTo>
                  <a:pt x="163195" y="82676"/>
                </a:lnTo>
                <a:lnTo>
                  <a:pt x="196375" y="93779"/>
                </a:lnTo>
                <a:lnTo>
                  <a:pt x="201929" y="77215"/>
                </a:lnTo>
                <a:lnTo>
                  <a:pt x="257163" y="77215"/>
                </a:lnTo>
                <a:lnTo>
                  <a:pt x="246252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74709" y="957834"/>
            <a:ext cx="2031364" cy="7543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0"/>
              </a:spcBef>
              <a:tabLst>
                <a:tab pos="1028065" algn="l"/>
              </a:tabLst>
            </a:pPr>
            <a:r>
              <a:rPr sz="2400" spc="-10" dirty="0">
                <a:latin typeface="Carlito"/>
                <a:cs typeface="Carlito"/>
              </a:rPr>
              <a:t>Inside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3600" spc="-15" baseline="1157" dirty="0">
                <a:latin typeface="Carlito"/>
                <a:cs typeface="Carlito"/>
              </a:rPr>
              <a:t>Outside</a:t>
            </a:r>
            <a:endParaRPr sz="3600" baseline="1157">
              <a:latin typeface="Carlito"/>
              <a:cs typeface="Carlito"/>
            </a:endParaRPr>
          </a:p>
          <a:p>
            <a:pPr marL="190500">
              <a:lnSpc>
                <a:spcPct val="100000"/>
              </a:lnSpc>
              <a:spcBef>
                <a:spcPts val="300"/>
              </a:spcBef>
              <a:tabLst>
                <a:tab pos="1561465" algn="l"/>
              </a:tabLst>
            </a:pPr>
            <a:r>
              <a:rPr sz="1800" spc="-5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2700" spc="-75" baseline="-6172" dirty="0">
                <a:latin typeface="Carlito"/>
                <a:cs typeface="Carlito"/>
              </a:rPr>
              <a:t>D</a:t>
            </a:r>
            <a:endParaRPr sz="2700" baseline="-6172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44533" y="1481963"/>
            <a:ext cx="1134110" cy="104775"/>
          </a:xfrm>
          <a:custGeom>
            <a:avLst/>
            <a:gdLst/>
            <a:ahLst/>
            <a:cxnLst/>
            <a:rect l="l" t="t" r="r" b="b"/>
            <a:pathLst>
              <a:path w="1134109" h="104775">
                <a:moveTo>
                  <a:pt x="105029" y="0"/>
                </a:moveTo>
                <a:lnTo>
                  <a:pt x="0" y="51942"/>
                </a:lnTo>
                <a:lnTo>
                  <a:pt x="104521" y="104775"/>
                </a:lnTo>
                <a:lnTo>
                  <a:pt x="104690" y="69792"/>
                </a:lnTo>
                <a:lnTo>
                  <a:pt x="87249" y="69723"/>
                </a:lnTo>
                <a:lnTo>
                  <a:pt x="87375" y="34798"/>
                </a:lnTo>
                <a:lnTo>
                  <a:pt x="104860" y="34798"/>
                </a:lnTo>
                <a:lnTo>
                  <a:pt x="105029" y="0"/>
                </a:lnTo>
                <a:close/>
              </a:path>
              <a:path w="1134109" h="104775">
                <a:moveTo>
                  <a:pt x="104859" y="34868"/>
                </a:moveTo>
                <a:lnTo>
                  <a:pt x="104690" y="69792"/>
                </a:lnTo>
                <a:lnTo>
                  <a:pt x="1133729" y="73913"/>
                </a:lnTo>
                <a:lnTo>
                  <a:pt x="1133983" y="38988"/>
                </a:lnTo>
                <a:lnTo>
                  <a:pt x="104859" y="34868"/>
                </a:lnTo>
                <a:close/>
              </a:path>
              <a:path w="1134109" h="104775">
                <a:moveTo>
                  <a:pt x="87375" y="34798"/>
                </a:moveTo>
                <a:lnTo>
                  <a:pt x="87249" y="69723"/>
                </a:lnTo>
                <a:lnTo>
                  <a:pt x="104690" y="69792"/>
                </a:lnTo>
                <a:lnTo>
                  <a:pt x="104859" y="34868"/>
                </a:lnTo>
                <a:lnTo>
                  <a:pt x="87375" y="34798"/>
                </a:lnTo>
                <a:close/>
              </a:path>
              <a:path w="1134109" h="104775">
                <a:moveTo>
                  <a:pt x="104860" y="34798"/>
                </a:moveTo>
                <a:lnTo>
                  <a:pt x="87375" y="34798"/>
                </a:lnTo>
                <a:lnTo>
                  <a:pt x="104859" y="3486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2957" y="1054861"/>
            <a:ext cx="2304415" cy="2235200"/>
            <a:chOff x="4612957" y="1054861"/>
            <a:chExt cx="2304415" cy="2235200"/>
          </a:xfrm>
        </p:grpSpPr>
        <p:sp>
          <p:nvSpPr>
            <p:cNvPr id="4" name="object 4"/>
            <p:cNvSpPr/>
            <p:nvPr/>
          </p:nvSpPr>
          <p:spPr>
            <a:xfrm>
              <a:off x="5304282" y="1067561"/>
              <a:ext cx="1600200" cy="2209800"/>
            </a:xfrm>
            <a:custGeom>
              <a:avLst/>
              <a:gdLst/>
              <a:ahLst/>
              <a:cxnLst/>
              <a:rect l="l" t="t" r="r" b="b"/>
              <a:pathLst>
                <a:path w="1600200" h="2209800">
                  <a:moveTo>
                    <a:pt x="0" y="2209800"/>
                  </a:moveTo>
                  <a:lnTo>
                    <a:pt x="1600200" y="2209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0" y="1371599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228600" y="990600"/>
                  </a:moveTo>
                  <a:lnTo>
                    <a:pt x="0" y="304800"/>
                  </a:lnTo>
                </a:path>
                <a:path w="1676400" h="1524000">
                  <a:moveTo>
                    <a:pt x="0" y="304800"/>
                  </a:moveTo>
                  <a:lnTo>
                    <a:pt x="990600" y="0"/>
                  </a:lnTo>
                </a:path>
                <a:path w="1676400" h="1524000">
                  <a:moveTo>
                    <a:pt x="990600" y="0"/>
                  </a:moveTo>
                  <a:lnTo>
                    <a:pt x="1676400" y="838200"/>
                  </a:lnTo>
                </a:path>
                <a:path w="1676400" h="1524000">
                  <a:moveTo>
                    <a:pt x="1676400" y="838200"/>
                  </a:moveTo>
                  <a:lnTo>
                    <a:pt x="1143000" y="1524000"/>
                  </a:lnTo>
                </a:path>
                <a:path w="1676400" h="1524000">
                  <a:moveTo>
                    <a:pt x="1143000" y="1524000"/>
                  </a:moveTo>
                  <a:lnTo>
                    <a:pt x="0" y="1219200"/>
                  </a:lnTo>
                </a:path>
                <a:path w="1676400" h="1524000">
                  <a:moveTo>
                    <a:pt x="0" y="1219200"/>
                  </a:moveTo>
                  <a:lnTo>
                    <a:pt x="228600" y="990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20514" y="2123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2775" y="15054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1783" y="20434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28315" algn="ctr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  <a:p>
            <a:pPr marR="360680" algn="ctr">
              <a:lnSpc>
                <a:spcPct val="100000"/>
              </a:lnSpc>
              <a:spcBef>
                <a:spcPts val="20"/>
              </a:spcBef>
            </a:pPr>
            <a:r>
              <a:rPr spc="-50" dirty="0"/>
              <a:t>5</a:t>
            </a: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pc="-50" dirty="0"/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boundary.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Vertices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boundary.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vertex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inside,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intersection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both </a:t>
            </a:r>
            <a:r>
              <a:rPr sz="2400" dirty="0">
                <a:latin typeface="Times New Roman"/>
                <a:cs typeface="Times New Roman"/>
              </a:rPr>
              <a:t>intersection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list.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8283" y="1515617"/>
            <a:ext cx="20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1’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5826" y="1109598"/>
            <a:ext cx="31115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2’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19637" y="1054861"/>
            <a:ext cx="2304415" cy="2235200"/>
            <a:chOff x="4719637" y="1054861"/>
            <a:chExt cx="2304415" cy="2235200"/>
          </a:xfrm>
        </p:grpSpPr>
        <p:sp>
          <p:nvSpPr>
            <p:cNvPr id="4" name="object 4"/>
            <p:cNvSpPr/>
            <p:nvPr/>
          </p:nvSpPr>
          <p:spPr>
            <a:xfrm>
              <a:off x="5410962" y="1067561"/>
              <a:ext cx="1600200" cy="2209800"/>
            </a:xfrm>
            <a:custGeom>
              <a:avLst/>
              <a:gdLst/>
              <a:ahLst/>
              <a:cxnLst/>
              <a:rect l="l" t="t" r="r" b="b"/>
              <a:pathLst>
                <a:path w="1600200" h="2209800">
                  <a:moveTo>
                    <a:pt x="0" y="2209800"/>
                  </a:moveTo>
                  <a:lnTo>
                    <a:pt x="1600199" y="2209800"/>
                  </a:lnTo>
                  <a:lnTo>
                    <a:pt x="1600199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4400" y="1371599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228600" y="990600"/>
                  </a:moveTo>
                  <a:lnTo>
                    <a:pt x="0" y="304800"/>
                  </a:lnTo>
                </a:path>
                <a:path w="1676400" h="1524000">
                  <a:moveTo>
                    <a:pt x="0" y="304800"/>
                  </a:moveTo>
                  <a:lnTo>
                    <a:pt x="990600" y="0"/>
                  </a:lnTo>
                </a:path>
                <a:path w="1676400" h="1524000">
                  <a:moveTo>
                    <a:pt x="990600" y="0"/>
                  </a:moveTo>
                  <a:lnTo>
                    <a:pt x="1676400" y="838200"/>
                  </a:lnTo>
                </a:path>
                <a:path w="1676400" h="1524000">
                  <a:moveTo>
                    <a:pt x="1676400" y="838200"/>
                  </a:moveTo>
                  <a:lnTo>
                    <a:pt x="1143000" y="1524000"/>
                  </a:lnTo>
                </a:path>
                <a:path w="1676400" h="1524000">
                  <a:moveTo>
                    <a:pt x="1143000" y="1524000"/>
                  </a:moveTo>
                  <a:lnTo>
                    <a:pt x="0" y="1219200"/>
                  </a:lnTo>
                </a:path>
                <a:path w="1676400" h="1524000">
                  <a:moveTo>
                    <a:pt x="0" y="1219200"/>
                  </a:moveTo>
                  <a:lnTo>
                    <a:pt x="228600" y="990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6685" y="2123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8820" y="15054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7828" y="20434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43" y="2832608"/>
            <a:ext cx="11527790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986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vertex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vertex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vertex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Similarly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intersection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Finally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anything.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3275" y="25558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4328" y="1515617"/>
            <a:ext cx="20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1’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1871" y="1109598"/>
            <a:ext cx="31115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2’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2670" y="2091893"/>
            <a:ext cx="200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3’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4148" y="2597658"/>
            <a:ext cx="20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4’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6934" y="2444622"/>
            <a:ext cx="20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5’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/>
              <a:t>Limitatin</a:t>
            </a:r>
            <a:r>
              <a:rPr sz="4000" spc="-260" dirty="0"/>
              <a:t> </a:t>
            </a:r>
            <a:r>
              <a:rPr sz="4000" spc="-175" dirty="0"/>
              <a:t>of</a:t>
            </a:r>
            <a:r>
              <a:rPr sz="4000" spc="-254" dirty="0"/>
              <a:t> </a:t>
            </a:r>
            <a:r>
              <a:rPr sz="4000" spc="-245" dirty="0"/>
              <a:t>Sutherlan-</a:t>
            </a:r>
            <a:r>
              <a:rPr sz="4000" spc="-285" dirty="0"/>
              <a:t>Hodgeman</a:t>
            </a:r>
            <a:r>
              <a:rPr sz="4000" spc="-215" dirty="0"/>
              <a:t> </a:t>
            </a:r>
            <a:r>
              <a:rPr sz="4000" spc="-28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32943" y="1031494"/>
            <a:ext cx="546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10" dirty="0">
                <a:latin typeface="Times New Roman"/>
                <a:cs typeface="Times New Roman"/>
              </a:rPr>
              <a:t> properly.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3" y="4902464"/>
            <a:ext cx="11527790" cy="1349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convex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one.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Another approach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Weiler-</a:t>
            </a:r>
            <a:r>
              <a:rPr sz="2400" dirty="0">
                <a:latin typeface="Times New Roman"/>
                <a:cs typeface="Times New Roman"/>
              </a:rPr>
              <a:t>Atherton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2965" y="3853941"/>
            <a:ext cx="28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6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1022" y="2775737"/>
            <a:ext cx="1123950" cy="5492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1</a:t>
            </a:r>
            <a:endParaRPr sz="1575" baseline="-23809">
              <a:latin typeface="Arial"/>
              <a:cs typeface="Arial"/>
            </a:endParaRPr>
          </a:p>
          <a:p>
            <a:pPr marL="861694">
              <a:lnSpc>
                <a:spcPct val="100000"/>
              </a:lnSpc>
              <a:spcBef>
                <a:spcPts val="140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4</a:t>
            </a:r>
            <a:endParaRPr sz="1575" baseline="-2380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02645" y="1779841"/>
            <a:ext cx="2994025" cy="2416175"/>
            <a:chOff x="4402645" y="1779841"/>
            <a:chExt cx="2994025" cy="2416175"/>
          </a:xfrm>
        </p:grpSpPr>
        <p:sp>
          <p:nvSpPr>
            <p:cNvPr id="8" name="object 8"/>
            <p:cNvSpPr/>
            <p:nvPr/>
          </p:nvSpPr>
          <p:spPr>
            <a:xfrm>
              <a:off x="5506212" y="1784604"/>
              <a:ext cx="1885314" cy="2406650"/>
            </a:xfrm>
            <a:custGeom>
              <a:avLst/>
              <a:gdLst/>
              <a:ahLst/>
              <a:cxnLst/>
              <a:rect l="l" t="t" r="r" b="b"/>
              <a:pathLst>
                <a:path w="1885315" h="2406650">
                  <a:moveTo>
                    <a:pt x="0" y="2406396"/>
                  </a:moveTo>
                  <a:lnTo>
                    <a:pt x="1885188" y="2406396"/>
                  </a:lnTo>
                  <a:lnTo>
                    <a:pt x="1885188" y="0"/>
                  </a:lnTo>
                  <a:lnTo>
                    <a:pt x="0" y="0"/>
                  </a:lnTo>
                  <a:lnTo>
                    <a:pt x="0" y="24063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7408" y="2098548"/>
              <a:ext cx="1689100" cy="1844039"/>
            </a:xfrm>
            <a:custGeom>
              <a:avLst/>
              <a:gdLst/>
              <a:ahLst/>
              <a:cxnLst/>
              <a:rect l="l" t="t" r="r" b="b"/>
              <a:pathLst>
                <a:path w="1689100" h="1844039">
                  <a:moveTo>
                    <a:pt x="1478279" y="665988"/>
                  </a:moveTo>
                  <a:lnTo>
                    <a:pt x="798576" y="1110996"/>
                  </a:lnTo>
                </a:path>
                <a:path w="1689100" h="1844039">
                  <a:moveTo>
                    <a:pt x="1478279" y="0"/>
                  </a:moveTo>
                  <a:lnTo>
                    <a:pt x="13715" y="1019555"/>
                  </a:lnTo>
                </a:path>
                <a:path w="1689100" h="1844039">
                  <a:moveTo>
                    <a:pt x="0" y="1019555"/>
                  </a:moveTo>
                  <a:lnTo>
                    <a:pt x="1524" y="1844039"/>
                  </a:lnTo>
                </a:path>
                <a:path w="1689100" h="1844039">
                  <a:moveTo>
                    <a:pt x="13715" y="1842515"/>
                  </a:moveTo>
                  <a:lnTo>
                    <a:pt x="1674876" y="1844039"/>
                  </a:lnTo>
                </a:path>
                <a:path w="1689100" h="1844039">
                  <a:moveTo>
                    <a:pt x="812291" y="1110996"/>
                  </a:moveTo>
                  <a:lnTo>
                    <a:pt x="1688591" y="1830324"/>
                  </a:lnTo>
                </a:path>
                <a:path w="1689100" h="1844039">
                  <a:moveTo>
                    <a:pt x="1478279" y="0"/>
                  </a:moveTo>
                  <a:lnTo>
                    <a:pt x="1479803" y="6659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92341" y="3736340"/>
            <a:ext cx="28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5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5829" y="1917573"/>
            <a:ext cx="313055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2</a:t>
            </a:r>
            <a:endParaRPr sz="1575" baseline="-2380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0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3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3229" y="3300984"/>
            <a:ext cx="76200" cy="524510"/>
          </a:xfrm>
          <a:custGeom>
            <a:avLst/>
            <a:gdLst/>
            <a:ahLst/>
            <a:cxnLst/>
            <a:rect l="l" t="t" r="r" b="b"/>
            <a:pathLst>
              <a:path w="76200" h="524510">
                <a:moveTo>
                  <a:pt x="31838" y="76179"/>
                </a:moveTo>
                <a:lnTo>
                  <a:pt x="30480" y="524255"/>
                </a:lnTo>
                <a:lnTo>
                  <a:pt x="43180" y="524255"/>
                </a:lnTo>
                <a:lnTo>
                  <a:pt x="44538" y="76221"/>
                </a:lnTo>
                <a:lnTo>
                  <a:pt x="31838" y="76179"/>
                </a:lnTo>
                <a:close/>
              </a:path>
              <a:path w="76200" h="524510">
                <a:moveTo>
                  <a:pt x="69839" y="63500"/>
                </a:moveTo>
                <a:lnTo>
                  <a:pt x="44577" y="63500"/>
                </a:lnTo>
                <a:lnTo>
                  <a:pt x="44538" y="76221"/>
                </a:lnTo>
                <a:lnTo>
                  <a:pt x="76200" y="76326"/>
                </a:lnTo>
                <a:lnTo>
                  <a:pt x="69839" y="63500"/>
                </a:lnTo>
                <a:close/>
              </a:path>
              <a:path w="76200" h="524510">
                <a:moveTo>
                  <a:pt x="44577" y="63500"/>
                </a:moveTo>
                <a:lnTo>
                  <a:pt x="31877" y="63500"/>
                </a:lnTo>
                <a:lnTo>
                  <a:pt x="31838" y="76179"/>
                </a:lnTo>
                <a:lnTo>
                  <a:pt x="44538" y="76221"/>
                </a:lnTo>
                <a:lnTo>
                  <a:pt x="44577" y="63500"/>
                </a:lnTo>
                <a:close/>
              </a:path>
              <a:path w="76200" h="524510">
                <a:moveTo>
                  <a:pt x="38354" y="0"/>
                </a:moveTo>
                <a:lnTo>
                  <a:pt x="0" y="76073"/>
                </a:lnTo>
                <a:lnTo>
                  <a:pt x="31838" y="76179"/>
                </a:lnTo>
                <a:lnTo>
                  <a:pt x="31877" y="63500"/>
                </a:lnTo>
                <a:lnTo>
                  <a:pt x="69839" y="63500"/>
                </a:lnTo>
                <a:lnTo>
                  <a:pt x="38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2597" y="2241803"/>
            <a:ext cx="1521460" cy="1858010"/>
          </a:xfrm>
          <a:custGeom>
            <a:avLst/>
            <a:gdLst/>
            <a:ahLst/>
            <a:cxnLst/>
            <a:rect l="l" t="t" r="r" b="b"/>
            <a:pathLst>
              <a:path w="1521460" h="1858010">
                <a:moveTo>
                  <a:pt x="512699" y="262128"/>
                </a:moveTo>
                <a:lnTo>
                  <a:pt x="428371" y="274320"/>
                </a:lnTo>
                <a:lnTo>
                  <a:pt x="446455" y="300405"/>
                </a:lnTo>
                <a:lnTo>
                  <a:pt x="0" y="610489"/>
                </a:lnTo>
                <a:lnTo>
                  <a:pt x="7366" y="620903"/>
                </a:lnTo>
                <a:lnTo>
                  <a:pt x="453682" y="310832"/>
                </a:lnTo>
                <a:lnTo>
                  <a:pt x="471805" y="336931"/>
                </a:lnTo>
                <a:lnTo>
                  <a:pt x="495757" y="293116"/>
                </a:lnTo>
                <a:lnTo>
                  <a:pt x="512699" y="262128"/>
                </a:lnTo>
                <a:close/>
              </a:path>
              <a:path w="1521460" h="1858010">
                <a:moveTo>
                  <a:pt x="814451" y="1811782"/>
                </a:moveTo>
                <a:lnTo>
                  <a:pt x="314553" y="1813153"/>
                </a:lnTo>
                <a:lnTo>
                  <a:pt x="314452" y="1781302"/>
                </a:lnTo>
                <a:lnTo>
                  <a:pt x="238379" y="1819656"/>
                </a:lnTo>
                <a:lnTo>
                  <a:pt x="314706" y="1857502"/>
                </a:lnTo>
                <a:lnTo>
                  <a:pt x="314591" y="1825879"/>
                </a:lnTo>
                <a:lnTo>
                  <a:pt x="814451" y="1824482"/>
                </a:lnTo>
                <a:lnTo>
                  <a:pt x="814451" y="1811782"/>
                </a:lnTo>
                <a:close/>
              </a:path>
              <a:path w="1521460" h="1858010">
                <a:moveTo>
                  <a:pt x="1390523" y="1360932"/>
                </a:moveTo>
                <a:lnTo>
                  <a:pt x="1373911" y="1328178"/>
                </a:lnTo>
                <a:lnTo>
                  <a:pt x="1352042" y="1284986"/>
                </a:lnTo>
                <a:lnTo>
                  <a:pt x="1333106" y="1310474"/>
                </a:lnTo>
                <a:lnTo>
                  <a:pt x="1094105" y="1133348"/>
                </a:lnTo>
                <a:lnTo>
                  <a:pt x="1086485" y="1143508"/>
                </a:lnTo>
                <a:lnTo>
                  <a:pt x="1325575" y="1320609"/>
                </a:lnTo>
                <a:lnTo>
                  <a:pt x="1306576" y="1346200"/>
                </a:lnTo>
                <a:lnTo>
                  <a:pt x="1390523" y="1360932"/>
                </a:lnTo>
                <a:close/>
              </a:path>
              <a:path w="1521460" h="1858010">
                <a:moveTo>
                  <a:pt x="1394079" y="659003"/>
                </a:moveTo>
                <a:lnTo>
                  <a:pt x="1386967" y="648589"/>
                </a:lnTo>
                <a:lnTo>
                  <a:pt x="1123784" y="828116"/>
                </a:lnTo>
                <a:lnTo>
                  <a:pt x="1105916" y="801878"/>
                </a:lnTo>
                <a:lnTo>
                  <a:pt x="1064387" y="876300"/>
                </a:lnTo>
                <a:lnTo>
                  <a:pt x="1148842" y="864870"/>
                </a:lnTo>
                <a:lnTo>
                  <a:pt x="1135849" y="845820"/>
                </a:lnTo>
                <a:lnTo>
                  <a:pt x="1130947" y="838619"/>
                </a:lnTo>
                <a:lnTo>
                  <a:pt x="1394079" y="659003"/>
                </a:lnTo>
                <a:close/>
              </a:path>
              <a:path w="1521460" h="1858010">
                <a:moveTo>
                  <a:pt x="1521079" y="185674"/>
                </a:moveTo>
                <a:lnTo>
                  <a:pt x="1489379" y="185889"/>
                </a:lnTo>
                <a:lnTo>
                  <a:pt x="1488313" y="0"/>
                </a:lnTo>
                <a:lnTo>
                  <a:pt x="1475613" y="0"/>
                </a:lnTo>
                <a:lnTo>
                  <a:pt x="1476679" y="185978"/>
                </a:lnTo>
                <a:lnTo>
                  <a:pt x="1445006" y="186182"/>
                </a:lnTo>
                <a:lnTo>
                  <a:pt x="1483487" y="262128"/>
                </a:lnTo>
                <a:lnTo>
                  <a:pt x="1514703" y="198628"/>
                </a:lnTo>
                <a:lnTo>
                  <a:pt x="1521079" y="18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Weiler-</a:t>
            </a:r>
            <a:r>
              <a:rPr spc="-265" dirty="0"/>
              <a:t>Atherton</a:t>
            </a:r>
            <a:r>
              <a:rPr spc="-330" dirty="0"/>
              <a:t> Polygon</a:t>
            </a:r>
            <a:r>
              <a:rPr spc="-325" dirty="0"/>
              <a:t> </a:t>
            </a:r>
            <a:r>
              <a:rPr spc="-33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979677"/>
            <a:ext cx="11527155" cy="448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modifies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Sutherland-</a:t>
            </a:r>
            <a:r>
              <a:rPr sz="2400" dirty="0">
                <a:latin typeface="Times New Roman"/>
                <a:cs typeface="Times New Roman"/>
              </a:rPr>
              <a:t>Hodgeman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vertex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 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correctly.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arbitrary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clipping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visible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surface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identification.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Sutherland-Hodgeman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sometimes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boundaries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Instead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10" dirty="0">
                <a:latin typeface="Times New Roman"/>
                <a:cs typeface="Times New Roman"/>
              </a:rPr>
              <a:t> boundaries.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clockwise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processing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polygon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vertices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following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rules:</a:t>
            </a:r>
            <a:endParaRPr sz="240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87058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20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an</a:t>
            </a:r>
            <a:r>
              <a:rPr sz="20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outside</a:t>
            </a:r>
            <a:r>
              <a:rPr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0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inside</a:t>
            </a:r>
            <a:r>
              <a:rPr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pair</a:t>
            </a:r>
            <a:r>
              <a:rPr sz="20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0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vertices,</a:t>
            </a:r>
            <a:r>
              <a:rPr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follow</a:t>
            </a:r>
            <a:r>
              <a:rPr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0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polygon</a:t>
            </a:r>
            <a:r>
              <a:rPr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boundary.</a:t>
            </a:r>
            <a:endParaRPr sz="200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870585" algn="l"/>
              </a:tabLst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For</a:t>
            </a:r>
            <a:r>
              <a:rPr sz="20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an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inside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outside</a:t>
            </a:r>
            <a:r>
              <a:rPr sz="20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pair</a:t>
            </a:r>
            <a:r>
              <a:rPr sz="20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vertices,</a:t>
            </a:r>
            <a:r>
              <a:rPr sz="20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follow</a:t>
            </a: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window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boundary</a:t>
            </a:r>
            <a:r>
              <a:rPr sz="20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clockwise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direction.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0" y="3625596"/>
            <a:ext cx="8763000" cy="2699385"/>
          </a:xfrm>
          <a:prstGeom prst="rect">
            <a:avLst/>
          </a:prstGeom>
          <a:ln w="9525">
            <a:solidFill>
              <a:srgbClr val="00AF5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34340" marR="82550" indent="-342900" algn="just">
              <a:lnSpc>
                <a:spcPct val="104000"/>
              </a:lnSpc>
              <a:spcBef>
                <a:spcPts val="95"/>
              </a:spcBef>
              <a:buFont typeface="Wingdings"/>
              <a:buChar char=""/>
              <a:tabLst>
                <a:tab pos="43434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Start</a:t>
            </a:r>
            <a:r>
              <a:rPr sz="2400" spc="36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from</a:t>
            </a:r>
            <a:r>
              <a:rPr sz="2400" spc="36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v1</a:t>
            </a:r>
            <a:r>
              <a:rPr sz="2400" spc="36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spc="37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move</a:t>
            </a:r>
            <a:r>
              <a:rPr sz="2400" spc="36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clockwise</a:t>
            </a:r>
            <a:r>
              <a:rPr sz="2400" spc="37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towards</a:t>
            </a:r>
            <a:r>
              <a:rPr sz="2400" spc="37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v2</a:t>
            </a:r>
            <a:r>
              <a:rPr sz="2400" spc="36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spc="37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b="1"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400" b="1" u="none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intersection</a:t>
            </a:r>
            <a:r>
              <a:rPr sz="2400" b="1" u="sng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400" b="1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sng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next</a:t>
            </a:r>
            <a:r>
              <a:rPr sz="2400" b="1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400" b="1" u="sng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none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u="none" spc="2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u="none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400" u="none" spc="20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u="none" dirty="0">
                <a:solidFill>
                  <a:srgbClr val="006FC0"/>
                </a:solidFill>
                <a:latin typeface="Times New Roman"/>
                <a:cs typeface="Times New Roman"/>
              </a:rPr>
              <a:t>list</a:t>
            </a:r>
            <a:r>
              <a:rPr sz="2400" u="none" spc="2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u="none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r>
              <a:rPr sz="2400" u="none" spc="1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2400" u="none" spc="-10" dirty="0">
                <a:solidFill>
                  <a:srgbClr val="006FC0"/>
                </a:solidFill>
                <a:latin typeface="Times New Roman"/>
                <a:cs typeface="Times New Roman"/>
              </a:rPr>
              <a:t>following </a:t>
            </a:r>
            <a:r>
              <a:rPr sz="2400" b="1" u="none" dirty="0">
                <a:solidFill>
                  <a:srgbClr val="006FC0"/>
                </a:solidFill>
                <a:latin typeface="Times New Roman"/>
                <a:cs typeface="Times New Roman"/>
              </a:rPr>
              <a:t>polygon</a:t>
            </a:r>
            <a:r>
              <a:rPr sz="2400" b="1" u="none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u="none" spc="-10" dirty="0">
                <a:solidFill>
                  <a:srgbClr val="006FC0"/>
                </a:solidFill>
                <a:latin typeface="Times New Roman"/>
                <a:cs typeface="Times New Roman"/>
              </a:rPr>
              <a:t>boundary</a:t>
            </a:r>
            <a:r>
              <a:rPr sz="2400" u="none" spc="-10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33705" indent="-342265" algn="just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433705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v3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400" u="none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33705" indent="-342265" algn="just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33705" algn="l"/>
              </a:tabLst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From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v3</a:t>
            </a:r>
            <a:r>
              <a:rPr sz="24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v4 we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calculate</a:t>
            </a:r>
            <a:r>
              <a:rPr sz="24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intersection</a:t>
            </a:r>
            <a:r>
              <a:rPr sz="2400" b="1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400" b="1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400" b="1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4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  <a:p>
            <a:pPr marL="434340" algn="just">
              <a:lnSpc>
                <a:spcPct val="100000"/>
              </a:lnSpc>
              <a:spcBef>
                <a:spcPts val="110"/>
              </a:spcBef>
            </a:pP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400" b="1" u="none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400" b="1" u="none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00AF50"/>
                </a:solidFill>
                <a:latin typeface="Times New Roman"/>
                <a:cs typeface="Times New Roman"/>
              </a:rPr>
              <a:t>follow</a:t>
            </a:r>
            <a:r>
              <a:rPr sz="2400" b="1" u="none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00AF50"/>
                </a:solidFill>
                <a:latin typeface="Times New Roman"/>
                <a:cs typeface="Times New Roman"/>
              </a:rPr>
              <a:t>window</a:t>
            </a:r>
            <a:r>
              <a:rPr sz="2400" b="1" u="none" spc="-10" dirty="0">
                <a:solidFill>
                  <a:srgbClr val="00AF50"/>
                </a:solidFill>
                <a:latin typeface="Times New Roman"/>
                <a:cs typeface="Times New Roman"/>
              </a:rPr>
              <a:t> boundary.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4745" y="2338577"/>
            <a:ext cx="28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4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2965" y="3136518"/>
            <a:ext cx="28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6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3722" y="2076704"/>
            <a:ext cx="28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1</a:t>
            </a:r>
            <a:endParaRPr sz="1575" baseline="-2380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02645" y="1062037"/>
            <a:ext cx="2994025" cy="2416175"/>
            <a:chOff x="4402645" y="1062037"/>
            <a:chExt cx="2994025" cy="2416175"/>
          </a:xfrm>
        </p:grpSpPr>
        <p:sp>
          <p:nvSpPr>
            <p:cNvPr id="8" name="object 8"/>
            <p:cNvSpPr/>
            <p:nvPr/>
          </p:nvSpPr>
          <p:spPr>
            <a:xfrm>
              <a:off x="5506212" y="1066800"/>
              <a:ext cx="1885314" cy="2406650"/>
            </a:xfrm>
            <a:custGeom>
              <a:avLst/>
              <a:gdLst/>
              <a:ahLst/>
              <a:cxnLst/>
              <a:rect l="l" t="t" r="r" b="b"/>
              <a:pathLst>
                <a:path w="1885315" h="2406650">
                  <a:moveTo>
                    <a:pt x="0" y="2406396"/>
                  </a:moveTo>
                  <a:lnTo>
                    <a:pt x="1885188" y="2406396"/>
                  </a:lnTo>
                  <a:lnTo>
                    <a:pt x="1885188" y="0"/>
                  </a:lnTo>
                  <a:lnTo>
                    <a:pt x="0" y="0"/>
                  </a:lnTo>
                  <a:lnTo>
                    <a:pt x="0" y="24063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6746" y="2049017"/>
              <a:ext cx="680085" cy="445134"/>
            </a:xfrm>
            <a:custGeom>
              <a:avLst/>
              <a:gdLst/>
              <a:ahLst/>
              <a:cxnLst/>
              <a:rect l="l" t="t" r="r" b="b"/>
              <a:pathLst>
                <a:path w="680085" h="445135">
                  <a:moveTo>
                    <a:pt x="679703" y="0"/>
                  </a:moveTo>
                  <a:lnTo>
                    <a:pt x="0" y="445008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1886" y="1381506"/>
              <a:ext cx="1464945" cy="1021080"/>
            </a:xfrm>
            <a:custGeom>
              <a:avLst/>
              <a:gdLst/>
              <a:ahLst/>
              <a:cxnLst/>
              <a:rect l="l" t="t" r="r" b="b"/>
              <a:pathLst>
                <a:path w="1464945" h="1021080">
                  <a:moveTo>
                    <a:pt x="1464564" y="0"/>
                  </a:moveTo>
                  <a:lnTo>
                    <a:pt x="0" y="1021080"/>
                  </a:lnTo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07408" y="2401824"/>
              <a:ext cx="1905" cy="822960"/>
            </a:xfrm>
            <a:custGeom>
              <a:avLst/>
              <a:gdLst/>
              <a:ahLst/>
              <a:cxnLst/>
              <a:rect l="l" t="t" r="r" b="b"/>
              <a:pathLst>
                <a:path w="1904" h="822960">
                  <a:moveTo>
                    <a:pt x="0" y="0"/>
                  </a:moveTo>
                  <a:lnTo>
                    <a:pt x="1524" y="8229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1886" y="3225545"/>
              <a:ext cx="1661160" cy="1905"/>
            </a:xfrm>
            <a:custGeom>
              <a:avLst/>
              <a:gdLst/>
              <a:ahLst/>
              <a:cxnLst/>
              <a:rect l="l" t="t" r="r" b="b"/>
              <a:pathLst>
                <a:path w="1661160" h="1905">
                  <a:moveTo>
                    <a:pt x="0" y="0"/>
                  </a:moveTo>
                  <a:lnTo>
                    <a:pt x="1661160" y="1524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0462" y="2494025"/>
              <a:ext cx="876300" cy="719455"/>
            </a:xfrm>
            <a:custGeom>
              <a:avLst/>
              <a:gdLst/>
              <a:ahLst/>
              <a:cxnLst/>
              <a:rect l="l" t="t" r="r" b="b"/>
              <a:pathLst>
                <a:path w="876300" h="719455">
                  <a:moveTo>
                    <a:pt x="0" y="0"/>
                  </a:moveTo>
                  <a:lnTo>
                    <a:pt x="876300" y="719327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5688" y="1380743"/>
              <a:ext cx="1905" cy="668020"/>
            </a:xfrm>
            <a:custGeom>
              <a:avLst/>
              <a:gdLst/>
              <a:ahLst/>
              <a:cxnLst/>
              <a:rect l="l" t="t" r="r" b="b"/>
              <a:pathLst>
                <a:path w="1904" h="668019">
                  <a:moveTo>
                    <a:pt x="0" y="0"/>
                  </a:moveTo>
                  <a:lnTo>
                    <a:pt x="1524" y="66751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92341" y="3018789"/>
            <a:ext cx="28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5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53229" y="2584704"/>
            <a:ext cx="76200" cy="523240"/>
          </a:xfrm>
          <a:custGeom>
            <a:avLst/>
            <a:gdLst/>
            <a:ahLst/>
            <a:cxnLst/>
            <a:rect l="l" t="t" r="r" b="b"/>
            <a:pathLst>
              <a:path w="76200" h="523239">
                <a:moveTo>
                  <a:pt x="31838" y="76179"/>
                </a:moveTo>
                <a:lnTo>
                  <a:pt x="30480" y="522732"/>
                </a:lnTo>
                <a:lnTo>
                  <a:pt x="43180" y="522732"/>
                </a:lnTo>
                <a:lnTo>
                  <a:pt x="44538" y="76221"/>
                </a:lnTo>
                <a:lnTo>
                  <a:pt x="31838" y="76179"/>
                </a:lnTo>
                <a:close/>
              </a:path>
              <a:path w="76200" h="523239">
                <a:moveTo>
                  <a:pt x="69839" y="63500"/>
                </a:moveTo>
                <a:lnTo>
                  <a:pt x="44577" y="63500"/>
                </a:lnTo>
                <a:lnTo>
                  <a:pt x="44538" y="76221"/>
                </a:lnTo>
                <a:lnTo>
                  <a:pt x="76200" y="76326"/>
                </a:lnTo>
                <a:lnTo>
                  <a:pt x="69839" y="63500"/>
                </a:lnTo>
                <a:close/>
              </a:path>
              <a:path w="76200" h="523239">
                <a:moveTo>
                  <a:pt x="44577" y="63500"/>
                </a:moveTo>
                <a:lnTo>
                  <a:pt x="31877" y="63500"/>
                </a:lnTo>
                <a:lnTo>
                  <a:pt x="31838" y="76179"/>
                </a:lnTo>
                <a:lnTo>
                  <a:pt x="44538" y="76221"/>
                </a:lnTo>
                <a:lnTo>
                  <a:pt x="44577" y="63500"/>
                </a:lnTo>
                <a:close/>
              </a:path>
              <a:path w="76200" h="523239">
                <a:moveTo>
                  <a:pt x="38354" y="0"/>
                </a:moveTo>
                <a:lnTo>
                  <a:pt x="0" y="76073"/>
                </a:lnTo>
                <a:lnTo>
                  <a:pt x="31838" y="76179"/>
                </a:lnTo>
                <a:lnTo>
                  <a:pt x="31877" y="63500"/>
                </a:lnTo>
                <a:lnTo>
                  <a:pt x="69839" y="63500"/>
                </a:lnTo>
                <a:lnTo>
                  <a:pt x="38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2597" y="1523999"/>
            <a:ext cx="1521460" cy="1859280"/>
          </a:xfrm>
          <a:custGeom>
            <a:avLst/>
            <a:gdLst/>
            <a:ahLst/>
            <a:cxnLst/>
            <a:rect l="l" t="t" r="r" b="b"/>
            <a:pathLst>
              <a:path w="1521460" h="1859279">
                <a:moveTo>
                  <a:pt x="512699" y="262128"/>
                </a:moveTo>
                <a:lnTo>
                  <a:pt x="428371" y="274320"/>
                </a:lnTo>
                <a:lnTo>
                  <a:pt x="446455" y="300405"/>
                </a:lnTo>
                <a:lnTo>
                  <a:pt x="0" y="610489"/>
                </a:lnTo>
                <a:lnTo>
                  <a:pt x="7366" y="620903"/>
                </a:lnTo>
                <a:lnTo>
                  <a:pt x="453682" y="310832"/>
                </a:lnTo>
                <a:lnTo>
                  <a:pt x="471805" y="336931"/>
                </a:lnTo>
                <a:lnTo>
                  <a:pt x="495757" y="293116"/>
                </a:lnTo>
                <a:lnTo>
                  <a:pt x="512699" y="262128"/>
                </a:lnTo>
                <a:close/>
              </a:path>
              <a:path w="1521460" h="1859279">
                <a:moveTo>
                  <a:pt x="814451" y="1813306"/>
                </a:moveTo>
                <a:lnTo>
                  <a:pt x="314553" y="1814677"/>
                </a:lnTo>
                <a:lnTo>
                  <a:pt x="314452" y="1782826"/>
                </a:lnTo>
                <a:lnTo>
                  <a:pt x="238379" y="1821180"/>
                </a:lnTo>
                <a:lnTo>
                  <a:pt x="314706" y="1859026"/>
                </a:lnTo>
                <a:lnTo>
                  <a:pt x="314591" y="1827403"/>
                </a:lnTo>
                <a:lnTo>
                  <a:pt x="814451" y="1826006"/>
                </a:lnTo>
                <a:lnTo>
                  <a:pt x="814451" y="1813306"/>
                </a:lnTo>
                <a:close/>
              </a:path>
              <a:path w="1521460" h="1859279">
                <a:moveTo>
                  <a:pt x="1325499" y="686435"/>
                </a:moveTo>
                <a:lnTo>
                  <a:pt x="1318387" y="676021"/>
                </a:lnTo>
                <a:lnTo>
                  <a:pt x="1055204" y="855548"/>
                </a:lnTo>
                <a:lnTo>
                  <a:pt x="1037336" y="829310"/>
                </a:lnTo>
                <a:lnTo>
                  <a:pt x="995807" y="903732"/>
                </a:lnTo>
                <a:lnTo>
                  <a:pt x="1080262" y="892302"/>
                </a:lnTo>
                <a:lnTo>
                  <a:pt x="1067269" y="873252"/>
                </a:lnTo>
                <a:lnTo>
                  <a:pt x="1062367" y="866051"/>
                </a:lnTo>
                <a:lnTo>
                  <a:pt x="1325499" y="686435"/>
                </a:lnTo>
                <a:close/>
              </a:path>
              <a:path w="1521460" h="1859279">
                <a:moveTo>
                  <a:pt x="1390523" y="1360932"/>
                </a:moveTo>
                <a:lnTo>
                  <a:pt x="1373911" y="1328166"/>
                </a:lnTo>
                <a:lnTo>
                  <a:pt x="1352042" y="1284986"/>
                </a:lnTo>
                <a:lnTo>
                  <a:pt x="1333106" y="1310474"/>
                </a:lnTo>
                <a:lnTo>
                  <a:pt x="1094105" y="1133348"/>
                </a:lnTo>
                <a:lnTo>
                  <a:pt x="1086485" y="1143508"/>
                </a:lnTo>
                <a:lnTo>
                  <a:pt x="1325575" y="1320609"/>
                </a:lnTo>
                <a:lnTo>
                  <a:pt x="1306576" y="1346200"/>
                </a:lnTo>
                <a:lnTo>
                  <a:pt x="1390523" y="1360932"/>
                </a:lnTo>
                <a:close/>
              </a:path>
              <a:path w="1521460" h="1859279">
                <a:moveTo>
                  <a:pt x="1521079" y="185674"/>
                </a:moveTo>
                <a:lnTo>
                  <a:pt x="1489379" y="185889"/>
                </a:lnTo>
                <a:lnTo>
                  <a:pt x="1488313" y="0"/>
                </a:lnTo>
                <a:lnTo>
                  <a:pt x="1475613" y="0"/>
                </a:lnTo>
                <a:lnTo>
                  <a:pt x="1476679" y="185978"/>
                </a:lnTo>
                <a:lnTo>
                  <a:pt x="1445006" y="186182"/>
                </a:lnTo>
                <a:lnTo>
                  <a:pt x="1483487" y="262128"/>
                </a:lnTo>
                <a:lnTo>
                  <a:pt x="1514703" y="198628"/>
                </a:lnTo>
                <a:lnTo>
                  <a:pt x="1521079" y="18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65978" y="1076959"/>
            <a:ext cx="116522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180">
              <a:lnSpc>
                <a:spcPts val="21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r>
              <a:rPr sz="1800" spc="1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37" baseline="-26041" dirty="0">
                <a:latin typeface="Arial"/>
                <a:cs typeface="Arial"/>
              </a:rPr>
              <a:t>V</a:t>
            </a:r>
            <a:r>
              <a:rPr sz="1575" spc="-37" baseline="-66137" dirty="0">
                <a:latin typeface="Arial"/>
                <a:cs typeface="Arial"/>
              </a:rPr>
              <a:t>2</a:t>
            </a:r>
            <a:endParaRPr sz="1575" baseline="-66137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  <a:p>
            <a:pPr marR="55880" algn="r">
              <a:lnSpc>
                <a:spcPct val="100000"/>
              </a:lnSpc>
              <a:spcBef>
                <a:spcPts val="1490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3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1980" y="2022728"/>
            <a:ext cx="1010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18403" y="1694688"/>
            <a:ext cx="360045" cy="538480"/>
          </a:xfrm>
          <a:custGeom>
            <a:avLst/>
            <a:gdLst/>
            <a:ahLst/>
            <a:cxnLst/>
            <a:rect l="l" t="t" r="r" b="b"/>
            <a:pathLst>
              <a:path w="360045" h="538480">
                <a:moveTo>
                  <a:pt x="44450" y="63500"/>
                </a:moveTo>
                <a:lnTo>
                  <a:pt x="31750" y="63500"/>
                </a:lnTo>
                <a:lnTo>
                  <a:pt x="31750" y="535177"/>
                </a:lnTo>
                <a:lnTo>
                  <a:pt x="34544" y="538099"/>
                </a:lnTo>
                <a:lnTo>
                  <a:pt x="356997" y="538099"/>
                </a:lnTo>
                <a:lnTo>
                  <a:pt x="359791" y="535177"/>
                </a:lnTo>
                <a:lnTo>
                  <a:pt x="359791" y="531749"/>
                </a:lnTo>
                <a:lnTo>
                  <a:pt x="44450" y="531749"/>
                </a:lnTo>
                <a:lnTo>
                  <a:pt x="38100" y="525399"/>
                </a:lnTo>
                <a:lnTo>
                  <a:pt x="44450" y="525399"/>
                </a:lnTo>
                <a:lnTo>
                  <a:pt x="44450" y="63500"/>
                </a:lnTo>
                <a:close/>
              </a:path>
              <a:path w="360045" h="538480">
                <a:moveTo>
                  <a:pt x="44450" y="525399"/>
                </a:moveTo>
                <a:lnTo>
                  <a:pt x="38100" y="525399"/>
                </a:lnTo>
                <a:lnTo>
                  <a:pt x="44450" y="531749"/>
                </a:lnTo>
                <a:lnTo>
                  <a:pt x="44450" y="525399"/>
                </a:lnTo>
                <a:close/>
              </a:path>
              <a:path w="360045" h="538480">
                <a:moveTo>
                  <a:pt x="353441" y="525399"/>
                </a:moveTo>
                <a:lnTo>
                  <a:pt x="44450" y="525399"/>
                </a:lnTo>
                <a:lnTo>
                  <a:pt x="44450" y="531749"/>
                </a:lnTo>
                <a:lnTo>
                  <a:pt x="347091" y="531749"/>
                </a:lnTo>
                <a:lnTo>
                  <a:pt x="347091" y="527050"/>
                </a:lnTo>
                <a:lnTo>
                  <a:pt x="351790" y="527050"/>
                </a:lnTo>
                <a:lnTo>
                  <a:pt x="353441" y="525399"/>
                </a:lnTo>
                <a:close/>
              </a:path>
              <a:path w="360045" h="538480">
                <a:moveTo>
                  <a:pt x="351790" y="527050"/>
                </a:moveTo>
                <a:lnTo>
                  <a:pt x="347091" y="527050"/>
                </a:lnTo>
                <a:lnTo>
                  <a:pt x="347091" y="531749"/>
                </a:lnTo>
                <a:lnTo>
                  <a:pt x="351790" y="527050"/>
                </a:lnTo>
                <a:close/>
              </a:path>
              <a:path w="360045" h="538480">
                <a:moveTo>
                  <a:pt x="359791" y="527050"/>
                </a:moveTo>
                <a:lnTo>
                  <a:pt x="351790" y="527050"/>
                </a:lnTo>
                <a:lnTo>
                  <a:pt x="347091" y="531749"/>
                </a:lnTo>
                <a:lnTo>
                  <a:pt x="359791" y="531749"/>
                </a:lnTo>
                <a:lnTo>
                  <a:pt x="359791" y="527050"/>
                </a:lnTo>
                <a:close/>
              </a:path>
              <a:path w="360045" h="53848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360045" h="53848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494" y="3640073"/>
            <a:ext cx="860615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Similarly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from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v4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v5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we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400" b="1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intersection</a:t>
            </a:r>
            <a:r>
              <a:rPr sz="2400" b="1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400" b="1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next</a:t>
            </a:r>
            <a:r>
              <a:rPr sz="2400" b="1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point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follow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polygon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boundary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next</a:t>
            </a:r>
            <a:r>
              <a:rPr sz="24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we</a:t>
            </a:r>
            <a:r>
              <a:rPr sz="2400" spc="1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move</a:t>
            </a:r>
            <a:r>
              <a:rPr sz="2400" spc="1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v5</a:t>
            </a:r>
            <a:r>
              <a:rPr sz="24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400" spc="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v6</a:t>
            </a:r>
            <a:r>
              <a:rPr sz="24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400" spc="1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add</a:t>
            </a:r>
            <a:r>
              <a:rPr sz="2400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intersection</a:t>
            </a:r>
            <a:r>
              <a:rPr sz="2400" b="1" u="sng" spc="1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400" b="1" u="sng" spc="1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400" u="none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00AF50"/>
                </a:solidFill>
                <a:latin typeface="Times New Roman"/>
                <a:cs typeface="Times New Roman"/>
              </a:rPr>
              <a:t>follow</a:t>
            </a:r>
            <a:r>
              <a:rPr sz="2400" u="none" spc="1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u="none" spc="-25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window</a:t>
            </a:r>
            <a:r>
              <a:rPr sz="24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boundary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400" spc="-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finally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v6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anything.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 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clipping.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8365" y="3136518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4002" y="3263010"/>
            <a:ext cx="1009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3722" y="2076704"/>
            <a:ext cx="28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1</a:t>
            </a:r>
            <a:endParaRPr sz="1575" baseline="-2380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02645" y="1062037"/>
            <a:ext cx="2994025" cy="2416175"/>
            <a:chOff x="4402645" y="1062037"/>
            <a:chExt cx="2994025" cy="2416175"/>
          </a:xfrm>
        </p:grpSpPr>
        <p:sp>
          <p:nvSpPr>
            <p:cNvPr id="8" name="object 8"/>
            <p:cNvSpPr/>
            <p:nvPr/>
          </p:nvSpPr>
          <p:spPr>
            <a:xfrm>
              <a:off x="5506212" y="1066800"/>
              <a:ext cx="1885314" cy="2406650"/>
            </a:xfrm>
            <a:custGeom>
              <a:avLst/>
              <a:gdLst/>
              <a:ahLst/>
              <a:cxnLst/>
              <a:rect l="l" t="t" r="r" b="b"/>
              <a:pathLst>
                <a:path w="1885315" h="2406650">
                  <a:moveTo>
                    <a:pt x="0" y="2406396"/>
                  </a:moveTo>
                  <a:lnTo>
                    <a:pt x="1885188" y="2406396"/>
                  </a:lnTo>
                  <a:lnTo>
                    <a:pt x="1885188" y="0"/>
                  </a:lnTo>
                  <a:lnTo>
                    <a:pt x="0" y="0"/>
                  </a:lnTo>
                  <a:lnTo>
                    <a:pt x="0" y="24063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6746" y="2049017"/>
              <a:ext cx="680085" cy="445134"/>
            </a:xfrm>
            <a:custGeom>
              <a:avLst/>
              <a:gdLst/>
              <a:ahLst/>
              <a:cxnLst/>
              <a:rect l="l" t="t" r="r" b="b"/>
              <a:pathLst>
                <a:path w="680085" h="445135">
                  <a:moveTo>
                    <a:pt x="679703" y="0"/>
                  </a:moveTo>
                  <a:lnTo>
                    <a:pt x="0" y="445008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1886" y="1381506"/>
              <a:ext cx="1464945" cy="1021080"/>
            </a:xfrm>
            <a:custGeom>
              <a:avLst/>
              <a:gdLst/>
              <a:ahLst/>
              <a:cxnLst/>
              <a:rect l="l" t="t" r="r" b="b"/>
              <a:pathLst>
                <a:path w="1464945" h="1021080">
                  <a:moveTo>
                    <a:pt x="1464564" y="0"/>
                  </a:moveTo>
                  <a:lnTo>
                    <a:pt x="0" y="1021080"/>
                  </a:lnTo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07408" y="2401824"/>
              <a:ext cx="1905" cy="822960"/>
            </a:xfrm>
            <a:custGeom>
              <a:avLst/>
              <a:gdLst/>
              <a:ahLst/>
              <a:cxnLst/>
              <a:rect l="l" t="t" r="r" b="b"/>
              <a:pathLst>
                <a:path w="1904" h="822960">
                  <a:moveTo>
                    <a:pt x="0" y="0"/>
                  </a:moveTo>
                  <a:lnTo>
                    <a:pt x="1524" y="8229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1886" y="3225545"/>
              <a:ext cx="1661160" cy="1905"/>
            </a:xfrm>
            <a:custGeom>
              <a:avLst/>
              <a:gdLst/>
              <a:ahLst/>
              <a:cxnLst/>
              <a:rect l="l" t="t" r="r" b="b"/>
              <a:pathLst>
                <a:path w="1661160" h="1905">
                  <a:moveTo>
                    <a:pt x="0" y="0"/>
                  </a:moveTo>
                  <a:lnTo>
                    <a:pt x="1661160" y="1524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0462" y="2494025"/>
              <a:ext cx="876300" cy="719455"/>
            </a:xfrm>
            <a:custGeom>
              <a:avLst/>
              <a:gdLst/>
              <a:ahLst/>
              <a:cxnLst/>
              <a:rect l="l" t="t" r="r" b="b"/>
              <a:pathLst>
                <a:path w="876300" h="719455">
                  <a:moveTo>
                    <a:pt x="0" y="0"/>
                  </a:moveTo>
                  <a:lnTo>
                    <a:pt x="876300" y="719327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5688" y="1380743"/>
              <a:ext cx="1905" cy="668020"/>
            </a:xfrm>
            <a:custGeom>
              <a:avLst/>
              <a:gdLst/>
              <a:ahLst/>
              <a:cxnLst/>
              <a:rect l="l" t="t" r="r" b="b"/>
              <a:pathLst>
                <a:path w="1904" h="668019">
                  <a:moveTo>
                    <a:pt x="0" y="0"/>
                  </a:moveTo>
                  <a:lnTo>
                    <a:pt x="1524" y="66751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05041" y="3018789"/>
            <a:ext cx="274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5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53229" y="2584704"/>
            <a:ext cx="76200" cy="523240"/>
          </a:xfrm>
          <a:custGeom>
            <a:avLst/>
            <a:gdLst/>
            <a:ahLst/>
            <a:cxnLst/>
            <a:rect l="l" t="t" r="r" b="b"/>
            <a:pathLst>
              <a:path w="76200" h="523239">
                <a:moveTo>
                  <a:pt x="31838" y="76179"/>
                </a:moveTo>
                <a:lnTo>
                  <a:pt x="30480" y="522732"/>
                </a:lnTo>
                <a:lnTo>
                  <a:pt x="43180" y="522732"/>
                </a:lnTo>
                <a:lnTo>
                  <a:pt x="44538" y="76221"/>
                </a:lnTo>
                <a:lnTo>
                  <a:pt x="31838" y="76179"/>
                </a:lnTo>
                <a:close/>
              </a:path>
              <a:path w="76200" h="523239">
                <a:moveTo>
                  <a:pt x="69839" y="63500"/>
                </a:moveTo>
                <a:lnTo>
                  <a:pt x="44577" y="63500"/>
                </a:lnTo>
                <a:lnTo>
                  <a:pt x="44538" y="76221"/>
                </a:lnTo>
                <a:lnTo>
                  <a:pt x="76200" y="76326"/>
                </a:lnTo>
                <a:lnTo>
                  <a:pt x="69839" y="63500"/>
                </a:lnTo>
                <a:close/>
              </a:path>
              <a:path w="76200" h="523239">
                <a:moveTo>
                  <a:pt x="44577" y="63500"/>
                </a:moveTo>
                <a:lnTo>
                  <a:pt x="31877" y="63500"/>
                </a:lnTo>
                <a:lnTo>
                  <a:pt x="31838" y="76179"/>
                </a:lnTo>
                <a:lnTo>
                  <a:pt x="44538" y="76221"/>
                </a:lnTo>
                <a:lnTo>
                  <a:pt x="44577" y="63500"/>
                </a:lnTo>
                <a:close/>
              </a:path>
              <a:path w="76200" h="523239">
                <a:moveTo>
                  <a:pt x="38354" y="0"/>
                </a:moveTo>
                <a:lnTo>
                  <a:pt x="0" y="76073"/>
                </a:lnTo>
                <a:lnTo>
                  <a:pt x="31838" y="76179"/>
                </a:lnTo>
                <a:lnTo>
                  <a:pt x="31877" y="63500"/>
                </a:lnTo>
                <a:lnTo>
                  <a:pt x="69839" y="63500"/>
                </a:lnTo>
                <a:lnTo>
                  <a:pt x="38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2597" y="1523999"/>
            <a:ext cx="1521460" cy="1859280"/>
          </a:xfrm>
          <a:custGeom>
            <a:avLst/>
            <a:gdLst/>
            <a:ahLst/>
            <a:cxnLst/>
            <a:rect l="l" t="t" r="r" b="b"/>
            <a:pathLst>
              <a:path w="1521460" h="1859279">
                <a:moveTo>
                  <a:pt x="512699" y="262128"/>
                </a:moveTo>
                <a:lnTo>
                  <a:pt x="428371" y="274320"/>
                </a:lnTo>
                <a:lnTo>
                  <a:pt x="446455" y="300405"/>
                </a:lnTo>
                <a:lnTo>
                  <a:pt x="0" y="610489"/>
                </a:lnTo>
                <a:lnTo>
                  <a:pt x="7366" y="620903"/>
                </a:lnTo>
                <a:lnTo>
                  <a:pt x="453682" y="310832"/>
                </a:lnTo>
                <a:lnTo>
                  <a:pt x="471805" y="336931"/>
                </a:lnTo>
                <a:lnTo>
                  <a:pt x="495757" y="293116"/>
                </a:lnTo>
                <a:lnTo>
                  <a:pt x="512699" y="262128"/>
                </a:lnTo>
                <a:close/>
              </a:path>
              <a:path w="1521460" h="1859279">
                <a:moveTo>
                  <a:pt x="814451" y="1813306"/>
                </a:moveTo>
                <a:lnTo>
                  <a:pt x="314553" y="1814677"/>
                </a:lnTo>
                <a:lnTo>
                  <a:pt x="314452" y="1782826"/>
                </a:lnTo>
                <a:lnTo>
                  <a:pt x="238379" y="1821180"/>
                </a:lnTo>
                <a:lnTo>
                  <a:pt x="314706" y="1859026"/>
                </a:lnTo>
                <a:lnTo>
                  <a:pt x="314591" y="1827403"/>
                </a:lnTo>
                <a:lnTo>
                  <a:pt x="814451" y="1826006"/>
                </a:lnTo>
                <a:lnTo>
                  <a:pt x="814451" y="1813306"/>
                </a:lnTo>
                <a:close/>
              </a:path>
              <a:path w="1521460" h="1859279">
                <a:moveTo>
                  <a:pt x="1325499" y="686435"/>
                </a:moveTo>
                <a:lnTo>
                  <a:pt x="1318387" y="676021"/>
                </a:lnTo>
                <a:lnTo>
                  <a:pt x="1055204" y="855548"/>
                </a:lnTo>
                <a:lnTo>
                  <a:pt x="1037336" y="829310"/>
                </a:lnTo>
                <a:lnTo>
                  <a:pt x="995807" y="903732"/>
                </a:lnTo>
                <a:lnTo>
                  <a:pt x="1080262" y="892302"/>
                </a:lnTo>
                <a:lnTo>
                  <a:pt x="1067269" y="873252"/>
                </a:lnTo>
                <a:lnTo>
                  <a:pt x="1062367" y="866051"/>
                </a:lnTo>
                <a:lnTo>
                  <a:pt x="1325499" y="686435"/>
                </a:lnTo>
                <a:close/>
              </a:path>
              <a:path w="1521460" h="1859279">
                <a:moveTo>
                  <a:pt x="1390523" y="1360932"/>
                </a:moveTo>
                <a:lnTo>
                  <a:pt x="1373911" y="1328166"/>
                </a:lnTo>
                <a:lnTo>
                  <a:pt x="1352042" y="1284986"/>
                </a:lnTo>
                <a:lnTo>
                  <a:pt x="1333106" y="1310474"/>
                </a:lnTo>
                <a:lnTo>
                  <a:pt x="1094105" y="1133348"/>
                </a:lnTo>
                <a:lnTo>
                  <a:pt x="1086485" y="1143508"/>
                </a:lnTo>
                <a:lnTo>
                  <a:pt x="1325575" y="1320609"/>
                </a:lnTo>
                <a:lnTo>
                  <a:pt x="1306576" y="1346200"/>
                </a:lnTo>
                <a:lnTo>
                  <a:pt x="1390523" y="1360932"/>
                </a:lnTo>
                <a:close/>
              </a:path>
              <a:path w="1521460" h="1859279">
                <a:moveTo>
                  <a:pt x="1521079" y="185674"/>
                </a:moveTo>
                <a:lnTo>
                  <a:pt x="1489379" y="185889"/>
                </a:lnTo>
                <a:lnTo>
                  <a:pt x="1488313" y="0"/>
                </a:lnTo>
                <a:lnTo>
                  <a:pt x="1475613" y="0"/>
                </a:lnTo>
                <a:lnTo>
                  <a:pt x="1476679" y="185978"/>
                </a:lnTo>
                <a:lnTo>
                  <a:pt x="1445006" y="186182"/>
                </a:lnTo>
                <a:lnTo>
                  <a:pt x="1483487" y="262128"/>
                </a:lnTo>
                <a:lnTo>
                  <a:pt x="1514703" y="198628"/>
                </a:lnTo>
                <a:lnTo>
                  <a:pt x="1521079" y="18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78678" y="1076959"/>
            <a:ext cx="113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>
              <a:lnSpc>
                <a:spcPts val="21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r>
              <a:rPr sz="1800" spc="1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37" baseline="-26041" dirty="0">
                <a:latin typeface="Arial"/>
                <a:cs typeface="Arial"/>
              </a:rPr>
              <a:t>V</a:t>
            </a:r>
            <a:r>
              <a:rPr sz="1575" spc="-37" baseline="-66137" dirty="0">
                <a:latin typeface="Arial"/>
                <a:cs typeface="Arial"/>
              </a:rPr>
              <a:t>2</a:t>
            </a:r>
            <a:endParaRPr sz="1575" baseline="-6613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1980" y="1815211"/>
            <a:ext cx="1136650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3180" algn="r">
              <a:lnSpc>
                <a:spcPts val="1780"/>
              </a:lnSpc>
              <a:spcBef>
                <a:spcPts val="9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3</a:t>
            </a:r>
            <a:endParaRPr sz="1575" baseline="-23809">
              <a:latin typeface="Arial"/>
              <a:cs typeface="Arial"/>
            </a:endParaRPr>
          </a:p>
          <a:p>
            <a:pPr marL="50800">
              <a:lnSpc>
                <a:spcPts val="2020"/>
              </a:lnSpc>
              <a:tabLst>
                <a:tab pos="694690" algn="l"/>
              </a:tabLst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2045" y="2263717"/>
            <a:ext cx="623570" cy="7023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1600" spc="-25" dirty="0">
                <a:latin typeface="Arial"/>
                <a:cs typeface="Arial"/>
              </a:rPr>
              <a:t>V</a:t>
            </a:r>
            <a:r>
              <a:rPr sz="1575" spc="-37" baseline="-23809" dirty="0">
                <a:latin typeface="Arial"/>
                <a:cs typeface="Arial"/>
              </a:rPr>
              <a:t>4</a:t>
            </a:r>
            <a:endParaRPr sz="1575" baseline="-23809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665"/>
              </a:spcBef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5574" y="3184652"/>
            <a:ext cx="1926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6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1600" y="2937128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800" spc="-37" baseline="-20833" dirty="0">
                <a:solidFill>
                  <a:srgbClr val="FF0000"/>
                </a:solidFill>
                <a:latin typeface="Carlito"/>
                <a:cs typeface="Carlito"/>
              </a:rPr>
              <a:t>7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0784" y="1694687"/>
            <a:ext cx="367665" cy="1576070"/>
          </a:xfrm>
          <a:custGeom>
            <a:avLst/>
            <a:gdLst/>
            <a:ahLst/>
            <a:cxnLst/>
            <a:rect l="l" t="t" r="r" b="b"/>
            <a:pathLst>
              <a:path w="367664" h="1576070">
                <a:moveTo>
                  <a:pt x="362839" y="1559052"/>
                </a:moveTo>
                <a:lnTo>
                  <a:pt x="359918" y="1556131"/>
                </a:lnTo>
                <a:lnTo>
                  <a:pt x="44450" y="1556131"/>
                </a:lnTo>
                <a:lnTo>
                  <a:pt x="44450" y="1216152"/>
                </a:lnTo>
                <a:lnTo>
                  <a:pt x="76200" y="1216152"/>
                </a:lnTo>
                <a:lnTo>
                  <a:pt x="69850" y="1203452"/>
                </a:lnTo>
                <a:lnTo>
                  <a:pt x="38100" y="1139952"/>
                </a:lnTo>
                <a:lnTo>
                  <a:pt x="0" y="1216152"/>
                </a:lnTo>
                <a:lnTo>
                  <a:pt x="31750" y="1216152"/>
                </a:lnTo>
                <a:lnTo>
                  <a:pt x="31750" y="1566037"/>
                </a:lnTo>
                <a:lnTo>
                  <a:pt x="34544" y="1568831"/>
                </a:lnTo>
                <a:lnTo>
                  <a:pt x="350139" y="1568831"/>
                </a:lnTo>
                <a:lnTo>
                  <a:pt x="350139" y="1575689"/>
                </a:lnTo>
                <a:lnTo>
                  <a:pt x="362839" y="1575689"/>
                </a:lnTo>
                <a:lnTo>
                  <a:pt x="362839" y="1568831"/>
                </a:lnTo>
                <a:lnTo>
                  <a:pt x="362839" y="1559052"/>
                </a:lnTo>
                <a:close/>
              </a:path>
              <a:path w="367664" h="1576070">
                <a:moveTo>
                  <a:pt x="367411" y="527050"/>
                </a:moveTo>
                <a:lnTo>
                  <a:pt x="354711" y="527050"/>
                </a:lnTo>
                <a:lnTo>
                  <a:pt x="354711" y="557403"/>
                </a:lnTo>
                <a:lnTo>
                  <a:pt x="52070" y="557403"/>
                </a:lnTo>
                <a:lnTo>
                  <a:pt x="52070" y="76200"/>
                </a:lnTo>
                <a:lnTo>
                  <a:pt x="83820" y="76200"/>
                </a:lnTo>
                <a:lnTo>
                  <a:pt x="77470" y="63500"/>
                </a:lnTo>
                <a:lnTo>
                  <a:pt x="45720" y="0"/>
                </a:lnTo>
                <a:lnTo>
                  <a:pt x="7620" y="76200"/>
                </a:lnTo>
                <a:lnTo>
                  <a:pt x="39370" y="76200"/>
                </a:lnTo>
                <a:lnTo>
                  <a:pt x="39370" y="567309"/>
                </a:lnTo>
                <a:lnTo>
                  <a:pt x="42164" y="570103"/>
                </a:lnTo>
                <a:lnTo>
                  <a:pt x="364617" y="570103"/>
                </a:lnTo>
                <a:lnTo>
                  <a:pt x="367411" y="567309"/>
                </a:lnTo>
                <a:lnTo>
                  <a:pt x="367411" y="563753"/>
                </a:lnTo>
                <a:lnTo>
                  <a:pt x="367411" y="557403"/>
                </a:lnTo>
                <a:lnTo>
                  <a:pt x="367411" y="5270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47659" y="1368552"/>
            <a:ext cx="391795" cy="917575"/>
          </a:xfrm>
          <a:custGeom>
            <a:avLst/>
            <a:gdLst/>
            <a:ahLst/>
            <a:cxnLst/>
            <a:rect l="l" t="t" r="r" b="b"/>
            <a:pathLst>
              <a:path w="391795" h="917575">
                <a:moveTo>
                  <a:pt x="390144" y="4572"/>
                </a:moveTo>
                <a:lnTo>
                  <a:pt x="0" y="278892"/>
                </a:lnTo>
              </a:path>
              <a:path w="391795" h="917575">
                <a:moveTo>
                  <a:pt x="390144" y="0"/>
                </a:moveTo>
                <a:lnTo>
                  <a:pt x="391668" y="685800"/>
                </a:lnTo>
              </a:path>
              <a:path w="391795" h="917575">
                <a:moveTo>
                  <a:pt x="390144" y="682751"/>
                </a:moveTo>
                <a:lnTo>
                  <a:pt x="0" y="917448"/>
                </a:lnTo>
              </a:path>
              <a:path w="391795" h="917575">
                <a:moveTo>
                  <a:pt x="0" y="278892"/>
                </a:moveTo>
                <a:lnTo>
                  <a:pt x="1524" y="9174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7659" y="2741676"/>
            <a:ext cx="586740" cy="485140"/>
          </a:xfrm>
          <a:custGeom>
            <a:avLst/>
            <a:gdLst/>
            <a:ahLst/>
            <a:cxnLst/>
            <a:rect l="l" t="t" r="r" b="b"/>
            <a:pathLst>
              <a:path w="586740" h="485139">
                <a:moveTo>
                  <a:pt x="1524" y="0"/>
                </a:moveTo>
                <a:lnTo>
                  <a:pt x="586740" y="481584"/>
                </a:lnTo>
              </a:path>
              <a:path w="586740" h="485139">
                <a:moveTo>
                  <a:pt x="0" y="481584"/>
                </a:moveTo>
                <a:lnTo>
                  <a:pt x="585216" y="483108"/>
                </a:lnTo>
              </a:path>
              <a:path w="586740" h="485139">
                <a:moveTo>
                  <a:pt x="0" y="0"/>
                </a:moveTo>
                <a:lnTo>
                  <a:pt x="1524" y="4846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906526"/>
            <a:ext cx="11248390" cy="223964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shown 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Only three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are.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Window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region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Edge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 region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Corner</a:t>
            </a:r>
            <a:r>
              <a:rPr sz="2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region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3" y="4168521"/>
            <a:ext cx="5893435" cy="821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37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falls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transfer transformations</a:t>
            </a:r>
            <a:r>
              <a:rPr lang="en-IN" sz="2400" spc="-10" dirty="0">
                <a:latin typeface="Times New Roman"/>
                <a:cs typeface="Times New Roman"/>
              </a:rPr>
              <a:t> (Reflection &amp; rotation)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29458"/>
              </p:ext>
            </p:extLst>
          </p:nvPr>
        </p:nvGraphicFramePr>
        <p:xfrm>
          <a:off x="6248400" y="2667000"/>
          <a:ext cx="242951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54610">
                        <a:lnSpc>
                          <a:spcPts val="2580"/>
                        </a:lnSpc>
                        <a:spcBef>
                          <a:spcPts val="152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that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304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80"/>
                        </a:lnSpc>
                        <a:spcBef>
                          <a:spcPts val="15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point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3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580"/>
                        </a:lnSpc>
                        <a:spcBef>
                          <a:spcPts val="15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304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750934" y="4218813"/>
            <a:ext cx="310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43" y="5125973"/>
            <a:ext cx="699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regions.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48400" y="2667000"/>
            <a:ext cx="1586484" cy="1357884"/>
            <a:chOff x="6248400" y="2667000"/>
            <a:chExt cx="1586484" cy="135788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716" y="3214116"/>
              <a:ext cx="963168" cy="8107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3214116"/>
              <a:ext cx="609600" cy="8107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2667000"/>
              <a:ext cx="609600" cy="53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767" y="495185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solidFill>
                  <a:srgbClr val="00AF50"/>
                </a:solidFill>
                <a:latin typeface="Symbola"/>
                <a:cs typeface="Symbola"/>
              </a:rPr>
              <a:t>1</a:t>
            </a:r>
            <a:endParaRPr sz="1750">
              <a:latin typeface="Symbola"/>
              <a:cs typeface="Symb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943" y="4806772"/>
            <a:ext cx="2686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50" dirty="0">
                <a:solidFill>
                  <a:srgbClr val="00AF50"/>
                </a:solidFill>
                <a:latin typeface="Symbola"/>
                <a:cs typeface="Symbola"/>
              </a:rPr>
              <a:t>𝑝</a:t>
            </a:r>
            <a:r>
              <a:rPr sz="2400" spc="37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 in edge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Times New Roman"/>
                <a:cs typeface="Times New Roman"/>
              </a:rPr>
              <a:t>region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0535" y="3048000"/>
            <a:ext cx="2209800" cy="1909445"/>
            <a:chOff x="5050535" y="3048000"/>
            <a:chExt cx="2209800" cy="1909445"/>
          </a:xfrm>
        </p:grpSpPr>
        <p:sp>
          <p:nvSpPr>
            <p:cNvPr id="5" name="object 5"/>
            <p:cNvSpPr/>
            <p:nvPr/>
          </p:nvSpPr>
          <p:spPr>
            <a:xfrm>
              <a:off x="5134355" y="3945636"/>
              <a:ext cx="966469" cy="1007110"/>
            </a:xfrm>
            <a:custGeom>
              <a:avLst/>
              <a:gdLst/>
              <a:ahLst/>
              <a:cxnLst/>
              <a:rect l="l" t="t" r="r" b="b"/>
              <a:pathLst>
                <a:path w="966470" h="1007110">
                  <a:moveTo>
                    <a:pt x="966343" y="0"/>
                  </a:moveTo>
                  <a:lnTo>
                    <a:pt x="0" y="1006728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0535" y="3048000"/>
              <a:ext cx="2209800" cy="1905000"/>
            </a:xfrm>
            <a:custGeom>
              <a:avLst/>
              <a:gdLst/>
              <a:ahLst/>
              <a:cxnLst/>
              <a:rect l="l" t="t" r="r" b="b"/>
              <a:pathLst>
                <a:path w="2209800" h="1905000">
                  <a:moveTo>
                    <a:pt x="609600" y="0"/>
                  </a:moveTo>
                  <a:lnTo>
                    <a:pt x="609600" y="1905000"/>
                  </a:lnTo>
                </a:path>
                <a:path w="2209800" h="1905000">
                  <a:moveTo>
                    <a:pt x="1600199" y="0"/>
                  </a:moveTo>
                  <a:lnTo>
                    <a:pt x="1600199" y="1905000"/>
                  </a:lnTo>
                </a:path>
                <a:path w="2209800" h="1905000">
                  <a:moveTo>
                    <a:pt x="0" y="533400"/>
                  </a:moveTo>
                  <a:lnTo>
                    <a:pt x="2209799" y="533400"/>
                  </a:lnTo>
                </a:path>
                <a:path w="2209800" h="1905000">
                  <a:moveTo>
                    <a:pt x="0" y="1371600"/>
                  </a:moveTo>
                  <a:lnTo>
                    <a:pt x="2209799" y="1371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2537" y="3927602"/>
              <a:ext cx="71120" cy="71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81599" y="3169920"/>
              <a:ext cx="1919605" cy="1598930"/>
            </a:xfrm>
            <a:custGeom>
              <a:avLst/>
              <a:gdLst/>
              <a:ahLst/>
              <a:cxnLst/>
              <a:rect l="l" t="t" r="r" b="b"/>
              <a:pathLst>
                <a:path w="1919604" h="1598929">
                  <a:moveTo>
                    <a:pt x="952500" y="776604"/>
                  </a:moveTo>
                  <a:lnTo>
                    <a:pt x="1919351" y="112775"/>
                  </a:lnTo>
                </a:path>
                <a:path w="1919604" h="1598929">
                  <a:moveTo>
                    <a:pt x="935736" y="804671"/>
                  </a:moveTo>
                  <a:lnTo>
                    <a:pt x="1918716" y="1598929"/>
                  </a:lnTo>
                </a:path>
                <a:path w="1919604" h="1598929">
                  <a:moveTo>
                    <a:pt x="919861" y="77584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Dividing</a:t>
            </a:r>
            <a:r>
              <a:rPr spc="-340" dirty="0"/>
              <a:t> </a:t>
            </a:r>
            <a:r>
              <a:rPr spc="-365" dirty="0"/>
              <a:t>Region</a:t>
            </a:r>
            <a:r>
              <a:rPr spc="-325" dirty="0"/>
              <a:t> </a:t>
            </a:r>
            <a:r>
              <a:rPr spc="-204" dirty="0"/>
              <a:t>in</a:t>
            </a:r>
            <a:r>
              <a:rPr spc="-300" dirty="0"/>
              <a:t> </a:t>
            </a:r>
            <a:r>
              <a:rPr spc="-375" dirty="0"/>
              <a:t>NLN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39498" y="3994150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Symbola"/>
                <a:cs typeface="Symbola"/>
              </a:rPr>
              <a:t>𝑝</a:t>
            </a:r>
            <a:r>
              <a:rPr sz="1950" spc="-37" baseline="-14957" dirty="0">
                <a:solidFill>
                  <a:srgbClr val="FF0000"/>
                </a:solidFill>
                <a:latin typeface="Symbola"/>
                <a:cs typeface="Symbola"/>
              </a:rPr>
              <a:t>1</a:t>
            </a:r>
            <a:endParaRPr sz="1950" baseline="-14957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8575" y="3849370"/>
            <a:ext cx="12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9326" y="3834510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443" y="979677"/>
            <a:ext cx="11235690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812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r>
              <a:rPr sz="2400" spc="-25" dirty="0">
                <a:latin typeface="Times New Roman"/>
                <a:cs typeface="Times New Roman"/>
              </a:rPr>
              <a:t> in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regions.</a:t>
            </a:r>
            <a:endParaRPr sz="2400">
              <a:latin typeface="Times New Roman"/>
              <a:cs typeface="Times New Roman"/>
            </a:endParaRPr>
          </a:p>
          <a:p>
            <a:pPr marL="4184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Regions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falls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window</a:t>
            </a:r>
            <a:endParaRPr sz="24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intersects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 marL="418465" indent="-342265">
              <a:lnSpc>
                <a:spcPts val="2800"/>
              </a:lnSpc>
              <a:spcBef>
                <a:spcPts val="985"/>
              </a:spcBef>
              <a:buFont typeface="Wingdings"/>
              <a:buChar char=""/>
              <a:tabLst>
                <a:tab pos="418465" algn="l"/>
              </a:tabLst>
            </a:pPr>
            <a:r>
              <a:rPr sz="2400" dirty="0">
                <a:solidFill>
                  <a:srgbClr val="FF0000"/>
                </a:solidFill>
                <a:latin typeface="Symbola"/>
                <a:cs typeface="Symbola"/>
              </a:rPr>
              <a:t>𝑝</a:t>
            </a:r>
            <a:r>
              <a:rPr sz="2625" baseline="-15873" dirty="0">
                <a:solidFill>
                  <a:srgbClr val="FF0000"/>
                </a:solidFill>
                <a:latin typeface="Symbola"/>
                <a:cs typeface="Symbola"/>
              </a:rPr>
              <a:t>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window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region(P1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inside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clipping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boundary)</a:t>
            </a:r>
            <a:endParaRPr sz="2400">
              <a:latin typeface="Times New Roman"/>
              <a:cs typeface="Times New Roman"/>
            </a:endParaRPr>
          </a:p>
          <a:p>
            <a:pPr marL="555625" algn="ctr">
              <a:lnSpc>
                <a:spcPts val="2080"/>
              </a:lnSpc>
            </a:pPr>
            <a:r>
              <a:rPr sz="1800" spc="-5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1704" y="4601921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25156" y="4110037"/>
            <a:ext cx="2719705" cy="2225040"/>
            <a:chOff x="7725156" y="4110037"/>
            <a:chExt cx="2719705" cy="2225040"/>
          </a:xfrm>
        </p:grpSpPr>
        <p:sp>
          <p:nvSpPr>
            <p:cNvPr id="16" name="object 16"/>
            <p:cNvSpPr/>
            <p:nvPr/>
          </p:nvSpPr>
          <p:spPr>
            <a:xfrm>
              <a:off x="7725156" y="4191000"/>
              <a:ext cx="2209800" cy="1905000"/>
            </a:xfrm>
            <a:custGeom>
              <a:avLst/>
              <a:gdLst/>
              <a:ahLst/>
              <a:cxnLst/>
              <a:rect l="l" t="t" r="r" b="b"/>
              <a:pathLst>
                <a:path w="2209800" h="1905000">
                  <a:moveTo>
                    <a:pt x="609600" y="0"/>
                  </a:moveTo>
                  <a:lnTo>
                    <a:pt x="609600" y="1905000"/>
                  </a:lnTo>
                </a:path>
                <a:path w="2209800" h="1905000">
                  <a:moveTo>
                    <a:pt x="1600200" y="0"/>
                  </a:moveTo>
                  <a:lnTo>
                    <a:pt x="1600200" y="1905000"/>
                  </a:lnTo>
                </a:path>
                <a:path w="2209800" h="1905000">
                  <a:moveTo>
                    <a:pt x="0" y="533400"/>
                  </a:moveTo>
                  <a:lnTo>
                    <a:pt x="2209800" y="533400"/>
                  </a:lnTo>
                </a:path>
                <a:path w="2209800" h="1905000">
                  <a:moveTo>
                    <a:pt x="0" y="1371600"/>
                  </a:moveTo>
                  <a:lnTo>
                    <a:pt x="2209800" y="1371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758" y="5070602"/>
              <a:ext cx="71120" cy="711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62316" y="4114800"/>
              <a:ext cx="2577465" cy="2215515"/>
            </a:xfrm>
            <a:custGeom>
              <a:avLst/>
              <a:gdLst/>
              <a:ahLst/>
              <a:cxnLst/>
              <a:rect l="l" t="t" r="r" b="b"/>
              <a:pathLst>
                <a:path w="2577465" h="2215515">
                  <a:moveTo>
                    <a:pt x="32003" y="974470"/>
                  </a:moveTo>
                  <a:lnTo>
                    <a:pt x="1218056" y="0"/>
                  </a:lnTo>
                </a:path>
                <a:path w="2577465" h="2215515">
                  <a:moveTo>
                    <a:pt x="32003" y="973836"/>
                  </a:moveTo>
                  <a:lnTo>
                    <a:pt x="2138426" y="1649006"/>
                  </a:lnTo>
                </a:path>
                <a:path w="2577465" h="2215515">
                  <a:moveTo>
                    <a:pt x="0" y="988441"/>
                  </a:moveTo>
                  <a:lnTo>
                    <a:pt x="2577464" y="324612"/>
                  </a:lnTo>
                </a:path>
                <a:path w="2577465" h="2215515">
                  <a:moveTo>
                    <a:pt x="32003" y="973836"/>
                  </a:moveTo>
                  <a:lnTo>
                    <a:pt x="1279525" y="221503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77988" y="51214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AF50"/>
                </a:solidFill>
                <a:latin typeface="Symbola"/>
                <a:cs typeface="Symbola"/>
              </a:rPr>
              <a:t>𝑝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93811" y="522960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00AF50"/>
                </a:solidFill>
                <a:latin typeface="Symbola"/>
                <a:cs typeface="Symbola"/>
              </a:rPr>
              <a:t>1</a:t>
            </a:r>
            <a:endParaRPr sz="1300">
              <a:latin typeface="Symbola"/>
              <a:cs typeface="Symbol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58681" y="496862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73310" y="4977765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LR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0746" y="433552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rlito"/>
                <a:cs typeface="Carlito"/>
              </a:rPr>
              <a:t>LT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9906" y="5699556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LB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17052" y="467360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7565" y="5258561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243" y="1031494"/>
            <a:ext cx="9926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67665" algn="l"/>
              </a:tabLst>
            </a:pPr>
            <a:r>
              <a:rPr sz="2400" dirty="0">
                <a:solidFill>
                  <a:srgbClr val="1F487C"/>
                </a:solidFill>
                <a:latin typeface="Symbola"/>
                <a:cs typeface="Symbola"/>
              </a:rPr>
              <a:t>𝑝</a:t>
            </a:r>
            <a:r>
              <a:rPr sz="2625" baseline="-15873" dirty="0">
                <a:solidFill>
                  <a:srgbClr val="1F487C"/>
                </a:solidFill>
                <a:latin typeface="Symbola"/>
                <a:cs typeface="Symbola"/>
              </a:rPr>
              <a:t>1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is in</a:t>
            </a:r>
            <a:r>
              <a:rPr sz="24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Corner region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(one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the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two possible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sets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region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can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be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generated)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7000" y="2078735"/>
            <a:ext cx="2678430" cy="1985010"/>
            <a:chOff x="2667000" y="2078735"/>
            <a:chExt cx="2678430" cy="1985010"/>
          </a:xfrm>
        </p:grpSpPr>
        <p:sp>
          <p:nvSpPr>
            <p:cNvPr id="5" name="object 5"/>
            <p:cNvSpPr/>
            <p:nvPr/>
          </p:nvSpPr>
          <p:spPr>
            <a:xfrm>
              <a:off x="2667000" y="2078735"/>
              <a:ext cx="2209800" cy="1905000"/>
            </a:xfrm>
            <a:custGeom>
              <a:avLst/>
              <a:gdLst/>
              <a:ahLst/>
              <a:cxnLst/>
              <a:rect l="l" t="t" r="r" b="b"/>
              <a:pathLst>
                <a:path w="2209800" h="1905000">
                  <a:moveTo>
                    <a:pt x="609600" y="0"/>
                  </a:moveTo>
                  <a:lnTo>
                    <a:pt x="609600" y="1905000"/>
                  </a:lnTo>
                </a:path>
                <a:path w="2209800" h="1905000">
                  <a:moveTo>
                    <a:pt x="1600200" y="0"/>
                  </a:moveTo>
                  <a:lnTo>
                    <a:pt x="1600200" y="1905000"/>
                  </a:lnTo>
                </a:path>
                <a:path w="2209800" h="1905000">
                  <a:moveTo>
                    <a:pt x="0" y="533400"/>
                  </a:moveTo>
                  <a:lnTo>
                    <a:pt x="2209800" y="533400"/>
                  </a:lnTo>
                </a:path>
                <a:path w="2209800" h="1905000">
                  <a:moveTo>
                    <a:pt x="0" y="1371600"/>
                  </a:moveTo>
                  <a:lnTo>
                    <a:pt x="2209800" y="1371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5186" y="2447797"/>
              <a:ext cx="71119" cy="71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4743" y="2465831"/>
              <a:ext cx="2435860" cy="1593215"/>
            </a:xfrm>
            <a:custGeom>
              <a:avLst/>
              <a:gdLst/>
              <a:ahLst/>
              <a:cxnLst/>
              <a:rect l="l" t="t" r="r" b="b"/>
              <a:pathLst>
                <a:path w="2435860" h="1593214">
                  <a:moveTo>
                    <a:pt x="32004" y="0"/>
                  </a:moveTo>
                  <a:lnTo>
                    <a:pt x="2435860" y="279272"/>
                  </a:lnTo>
                </a:path>
                <a:path w="2435860" h="1593214">
                  <a:moveTo>
                    <a:pt x="15239" y="39623"/>
                  </a:moveTo>
                  <a:lnTo>
                    <a:pt x="2087498" y="1471929"/>
                  </a:lnTo>
                </a:path>
                <a:path w="2435860" h="1593214">
                  <a:moveTo>
                    <a:pt x="32004" y="33527"/>
                  </a:moveTo>
                  <a:lnTo>
                    <a:pt x="2435860" y="819276"/>
                  </a:lnTo>
                </a:path>
                <a:path w="2435860" h="1593214">
                  <a:moveTo>
                    <a:pt x="0" y="33527"/>
                  </a:moveTo>
                  <a:lnTo>
                    <a:pt x="648589" y="1592833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68422" y="207733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1F487C"/>
                </a:solidFill>
                <a:latin typeface="Symbola"/>
                <a:cs typeface="Symbola"/>
              </a:rPr>
              <a:t>𝒑</a:t>
            </a:r>
            <a:r>
              <a:rPr sz="1950" spc="209" baseline="-14957" dirty="0">
                <a:solidFill>
                  <a:srgbClr val="1F487C"/>
                </a:solidFill>
                <a:latin typeface="Symbola"/>
                <a:cs typeface="Symbola"/>
              </a:rPr>
              <a:t>𝟏</a:t>
            </a:r>
            <a:endParaRPr sz="1950" baseline="-14957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9715" y="2610739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3852" y="2570734"/>
            <a:ext cx="31940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8419">
              <a:lnSpc>
                <a:spcPct val="147500"/>
              </a:lnSpc>
              <a:spcBef>
                <a:spcPts val="95"/>
              </a:spcBef>
            </a:pPr>
            <a:r>
              <a:rPr sz="1800" spc="-25" dirty="0">
                <a:latin typeface="Carlito"/>
                <a:cs typeface="Carlito"/>
              </a:rPr>
              <a:t>TR LR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1750" y="3586429"/>
            <a:ext cx="2463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LB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4514" y="2697226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9921" y="2981325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37831" y="2037588"/>
            <a:ext cx="2567940" cy="1929764"/>
            <a:chOff x="7037831" y="2037588"/>
            <a:chExt cx="2567940" cy="1929764"/>
          </a:xfrm>
        </p:grpSpPr>
        <p:sp>
          <p:nvSpPr>
            <p:cNvPr id="15" name="object 15"/>
            <p:cNvSpPr/>
            <p:nvPr/>
          </p:nvSpPr>
          <p:spPr>
            <a:xfrm>
              <a:off x="7037831" y="2037588"/>
              <a:ext cx="2209800" cy="1905000"/>
            </a:xfrm>
            <a:custGeom>
              <a:avLst/>
              <a:gdLst/>
              <a:ahLst/>
              <a:cxnLst/>
              <a:rect l="l" t="t" r="r" b="b"/>
              <a:pathLst>
                <a:path w="2209800" h="1905000">
                  <a:moveTo>
                    <a:pt x="609600" y="0"/>
                  </a:moveTo>
                  <a:lnTo>
                    <a:pt x="609600" y="1905000"/>
                  </a:lnTo>
                </a:path>
                <a:path w="2209800" h="1905000">
                  <a:moveTo>
                    <a:pt x="1600200" y="0"/>
                  </a:moveTo>
                  <a:lnTo>
                    <a:pt x="1600200" y="1905000"/>
                  </a:lnTo>
                </a:path>
                <a:path w="2209800" h="1905000">
                  <a:moveTo>
                    <a:pt x="0" y="533400"/>
                  </a:moveTo>
                  <a:lnTo>
                    <a:pt x="2209800" y="533400"/>
                  </a:lnTo>
                </a:path>
                <a:path w="2209800" h="1905000">
                  <a:moveTo>
                    <a:pt x="0" y="1371600"/>
                  </a:moveTo>
                  <a:lnTo>
                    <a:pt x="2209800" y="1371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9001" y="2220722"/>
              <a:ext cx="71120" cy="711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27035" y="2238756"/>
              <a:ext cx="2073910" cy="1724025"/>
            </a:xfrm>
            <a:custGeom>
              <a:avLst/>
              <a:gdLst/>
              <a:ahLst/>
              <a:cxnLst/>
              <a:rect l="l" t="t" r="r" b="b"/>
              <a:pathLst>
                <a:path w="2073909" h="1724025">
                  <a:moveTo>
                    <a:pt x="32004" y="0"/>
                  </a:moveTo>
                  <a:lnTo>
                    <a:pt x="2073529" y="641604"/>
                  </a:lnTo>
                </a:path>
                <a:path w="2073909" h="1724025">
                  <a:moveTo>
                    <a:pt x="16764" y="39624"/>
                  </a:moveTo>
                  <a:lnTo>
                    <a:pt x="694690" y="1723644"/>
                  </a:lnTo>
                </a:path>
                <a:path w="2073909" h="1724025">
                  <a:moveTo>
                    <a:pt x="32004" y="33528"/>
                  </a:moveTo>
                  <a:lnTo>
                    <a:pt x="1590040" y="1691132"/>
                  </a:lnTo>
                </a:path>
                <a:path w="2073909" h="1724025">
                  <a:moveTo>
                    <a:pt x="0" y="33528"/>
                  </a:moveTo>
                  <a:lnTo>
                    <a:pt x="193802" y="1704848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27696" y="2000453"/>
            <a:ext cx="318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1F487C"/>
                </a:solidFill>
                <a:latin typeface="Symbola"/>
                <a:cs typeface="Symbola"/>
              </a:rPr>
              <a:t>𝒑</a:t>
            </a:r>
            <a:r>
              <a:rPr sz="1950" spc="209" baseline="-17094" dirty="0">
                <a:solidFill>
                  <a:srgbClr val="1F487C"/>
                </a:solidFill>
                <a:latin typeface="Symbola"/>
                <a:cs typeface="Symbola"/>
              </a:rPr>
              <a:t>𝟏</a:t>
            </a:r>
            <a:endParaRPr sz="1950" baseline="-17094">
              <a:latin typeface="Symbola"/>
              <a:cs typeface="Symbo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98509" y="2654934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33484" y="2925571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TR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93228" y="3554348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434" algn="l"/>
              </a:tabLst>
            </a:pPr>
            <a:r>
              <a:rPr sz="1800" spc="-25" dirty="0">
                <a:latin typeface="Carlito"/>
                <a:cs typeface="Carlito"/>
              </a:rPr>
              <a:t>LB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2700" spc="-37" baseline="1543" dirty="0">
                <a:latin typeface="Carlito"/>
                <a:cs typeface="Carlito"/>
              </a:rPr>
              <a:t>TB</a:t>
            </a:r>
            <a:endParaRPr sz="2700" baseline="1543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86929" y="2818891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88290" algn="l"/>
              </a:tabLst>
            </a:pPr>
            <a:r>
              <a:rPr sz="2700" spc="-75" baseline="-29320" dirty="0">
                <a:latin typeface="Carlito"/>
                <a:cs typeface="Carlito"/>
              </a:rPr>
              <a:t>L</a:t>
            </a:r>
            <a:r>
              <a:rPr sz="2700" baseline="-29320" dirty="0">
                <a:latin typeface="Carlito"/>
                <a:cs typeface="Carlito"/>
              </a:rPr>
              <a:t>	</a:t>
            </a:r>
            <a:r>
              <a:rPr sz="1800" spc="-5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Finding</a:t>
            </a:r>
            <a:r>
              <a:rPr spc="-350" dirty="0"/>
              <a:t> </a:t>
            </a:r>
            <a:r>
              <a:rPr spc="-365" dirty="0"/>
              <a:t>Region</a:t>
            </a:r>
            <a:r>
              <a:rPr spc="-335" dirty="0"/>
              <a:t> </a:t>
            </a:r>
            <a:r>
              <a:rPr spc="-195" dirty="0"/>
              <a:t>of</a:t>
            </a:r>
            <a:r>
              <a:rPr spc="-310" dirty="0"/>
              <a:t> </a:t>
            </a:r>
            <a:r>
              <a:rPr spc="-335" dirty="0"/>
              <a:t>Given</a:t>
            </a:r>
            <a:r>
              <a:rPr spc="-305" dirty="0"/>
              <a:t> </a:t>
            </a:r>
            <a:r>
              <a:rPr spc="-340" dirty="0"/>
              <a:t>Line</a:t>
            </a:r>
            <a:r>
              <a:rPr spc="-325" dirty="0"/>
              <a:t> </a:t>
            </a:r>
            <a:r>
              <a:rPr spc="-200" dirty="0"/>
              <a:t>in</a:t>
            </a:r>
            <a:r>
              <a:rPr spc="-335" dirty="0"/>
              <a:t> </a:t>
            </a:r>
            <a:r>
              <a:rPr spc="-375" dirty="0"/>
              <a:t>NLN</a:t>
            </a:r>
          </a:p>
        </p:txBody>
      </p:sp>
      <p:sp>
        <p:nvSpPr>
          <p:cNvPr id="3" name="object 3"/>
          <p:cNvSpPr/>
          <p:nvPr/>
        </p:nvSpPr>
        <p:spPr>
          <a:xfrm>
            <a:off x="1610360" y="1959864"/>
            <a:ext cx="829310" cy="20320"/>
          </a:xfrm>
          <a:custGeom>
            <a:avLst/>
            <a:gdLst/>
            <a:ahLst/>
            <a:cxnLst/>
            <a:rect l="l" t="t" r="r" b="b"/>
            <a:pathLst>
              <a:path w="829310" h="20319">
                <a:moveTo>
                  <a:pt x="829055" y="0"/>
                </a:moveTo>
                <a:lnTo>
                  <a:pt x="0" y="0"/>
                </a:lnTo>
                <a:lnTo>
                  <a:pt x="0" y="19812"/>
                </a:lnTo>
                <a:lnTo>
                  <a:pt x="829055" y="19812"/>
                </a:lnTo>
                <a:lnTo>
                  <a:pt x="829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1288" y="1959864"/>
            <a:ext cx="669290" cy="20320"/>
          </a:xfrm>
          <a:custGeom>
            <a:avLst/>
            <a:gdLst/>
            <a:ahLst/>
            <a:cxnLst/>
            <a:rect l="l" t="t" r="r" b="b"/>
            <a:pathLst>
              <a:path w="669289" h="20319">
                <a:moveTo>
                  <a:pt x="669036" y="0"/>
                </a:moveTo>
                <a:lnTo>
                  <a:pt x="0" y="0"/>
                </a:lnTo>
                <a:lnTo>
                  <a:pt x="0" y="19812"/>
                </a:lnTo>
                <a:lnTo>
                  <a:pt x="669036" y="19812"/>
                </a:lnTo>
                <a:lnTo>
                  <a:pt x="669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3615" y="1959864"/>
            <a:ext cx="829310" cy="20320"/>
          </a:xfrm>
          <a:custGeom>
            <a:avLst/>
            <a:gdLst/>
            <a:ahLst/>
            <a:cxnLst/>
            <a:rect l="l" t="t" r="r" b="b"/>
            <a:pathLst>
              <a:path w="829310" h="20319">
                <a:moveTo>
                  <a:pt x="829056" y="0"/>
                </a:moveTo>
                <a:lnTo>
                  <a:pt x="0" y="0"/>
                </a:lnTo>
                <a:lnTo>
                  <a:pt x="0" y="19812"/>
                </a:lnTo>
                <a:lnTo>
                  <a:pt x="829056" y="19812"/>
                </a:lnTo>
                <a:lnTo>
                  <a:pt x="829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0276" y="2450592"/>
            <a:ext cx="829310" cy="20320"/>
          </a:xfrm>
          <a:custGeom>
            <a:avLst/>
            <a:gdLst/>
            <a:ahLst/>
            <a:cxnLst/>
            <a:rect l="l" t="t" r="r" b="b"/>
            <a:pathLst>
              <a:path w="829310" h="20319">
                <a:moveTo>
                  <a:pt x="829056" y="0"/>
                </a:moveTo>
                <a:lnTo>
                  <a:pt x="0" y="0"/>
                </a:lnTo>
                <a:lnTo>
                  <a:pt x="0" y="19812"/>
                </a:lnTo>
                <a:lnTo>
                  <a:pt x="829056" y="19812"/>
                </a:lnTo>
                <a:lnTo>
                  <a:pt x="829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9223" y="2450592"/>
            <a:ext cx="829310" cy="20320"/>
          </a:xfrm>
          <a:custGeom>
            <a:avLst/>
            <a:gdLst/>
            <a:ahLst/>
            <a:cxnLst/>
            <a:rect l="l" t="t" r="r" b="b"/>
            <a:pathLst>
              <a:path w="829310" h="20319">
                <a:moveTo>
                  <a:pt x="829055" y="0"/>
                </a:moveTo>
                <a:lnTo>
                  <a:pt x="0" y="0"/>
                </a:lnTo>
                <a:lnTo>
                  <a:pt x="0" y="19812"/>
                </a:lnTo>
                <a:lnTo>
                  <a:pt x="829055" y="19812"/>
                </a:lnTo>
                <a:lnTo>
                  <a:pt x="829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0360" y="3774947"/>
            <a:ext cx="829310" cy="20320"/>
          </a:xfrm>
          <a:custGeom>
            <a:avLst/>
            <a:gdLst/>
            <a:ahLst/>
            <a:cxnLst/>
            <a:rect l="l" t="t" r="r" b="b"/>
            <a:pathLst>
              <a:path w="829310" h="20320">
                <a:moveTo>
                  <a:pt x="829055" y="0"/>
                </a:moveTo>
                <a:lnTo>
                  <a:pt x="0" y="0"/>
                </a:lnTo>
                <a:lnTo>
                  <a:pt x="0" y="19812"/>
                </a:lnTo>
                <a:lnTo>
                  <a:pt x="829055" y="19812"/>
                </a:lnTo>
                <a:lnTo>
                  <a:pt x="82905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1288" y="3774947"/>
            <a:ext cx="669290" cy="20320"/>
          </a:xfrm>
          <a:custGeom>
            <a:avLst/>
            <a:gdLst/>
            <a:ahLst/>
            <a:cxnLst/>
            <a:rect l="l" t="t" r="r" b="b"/>
            <a:pathLst>
              <a:path w="669289" h="20320">
                <a:moveTo>
                  <a:pt x="669036" y="0"/>
                </a:moveTo>
                <a:lnTo>
                  <a:pt x="0" y="0"/>
                </a:lnTo>
                <a:lnTo>
                  <a:pt x="0" y="19812"/>
                </a:lnTo>
                <a:lnTo>
                  <a:pt x="669036" y="19812"/>
                </a:lnTo>
                <a:lnTo>
                  <a:pt x="66903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2196" y="3774947"/>
            <a:ext cx="802005" cy="20320"/>
          </a:xfrm>
          <a:custGeom>
            <a:avLst/>
            <a:gdLst/>
            <a:ahLst/>
            <a:cxnLst/>
            <a:rect l="l" t="t" r="r" b="b"/>
            <a:pathLst>
              <a:path w="802004" h="20320">
                <a:moveTo>
                  <a:pt x="801624" y="0"/>
                </a:moveTo>
                <a:lnTo>
                  <a:pt x="0" y="0"/>
                </a:lnTo>
                <a:lnTo>
                  <a:pt x="0" y="19812"/>
                </a:lnTo>
                <a:lnTo>
                  <a:pt x="801624" y="19812"/>
                </a:lnTo>
                <a:lnTo>
                  <a:pt x="8016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843" y="979677"/>
            <a:ext cx="11615420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397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finding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Symbola"/>
                <a:cs typeface="Symbola"/>
              </a:rPr>
              <a:t>𝒑</a:t>
            </a:r>
            <a:r>
              <a:rPr sz="2625" spc="352" baseline="-15873" dirty="0">
                <a:latin typeface="Symbola"/>
                <a:cs typeface="Symbola"/>
              </a:rPr>
              <a:t>𝟏</a:t>
            </a:r>
            <a:r>
              <a:rPr sz="2400" spc="235" dirty="0">
                <a:latin typeface="Symbola"/>
                <a:cs typeface="Symbola"/>
              </a:rPr>
              <a:t>𝒑</a:t>
            </a:r>
            <a:r>
              <a:rPr sz="2625" spc="352" baseline="-15873" dirty="0">
                <a:latin typeface="Symbola"/>
                <a:cs typeface="Symbola"/>
              </a:rPr>
              <a:t>𝟐</a:t>
            </a:r>
            <a:r>
              <a:rPr sz="2625" spc="67" baseline="-15873" dirty="0">
                <a:latin typeface="Symbola"/>
                <a:cs typeface="Symbola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falls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compare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slope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slope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boundaries: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395"/>
              </a:spcBef>
            </a:pPr>
            <a:r>
              <a:rPr sz="2400" spc="165" dirty="0">
                <a:latin typeface="Symbola"/>
                <a:cs typeface="Symbola"/>
              </a:rPr>
              <a:t>𝒔𝒍𝒐𝒑𝒆</a:t>
            </a:r>
            <a:r>
              <a:rPr sz="2400" spc="-95" dirty="0">
                <a:latin typeface="Symbola"/>
                <a:cs typeface="Symbola"/>
              </a:rPr>
              <a:t> </a:t>
            </a:r>
            <a:r>
              <a:rPr sz="2400" spc="215" dirty="0">
                <a:latin typeface="Symbola"/>
                <a:cs typeface="Symbola"/>
              </a:rPr>
              <a:t>𝒑</a:t>
            </a:r>
            <a:r>
              <a:rPr sz="2625" spc="322" baseline="-15873" dirty="0">
                <a:latin typeface="Symbola"/>
                <a:cs typeface="Symbola"/>
              </a:rPr>
              <a:t>𝟏</a:t>
            </a:r>
            <a:r>
              <a:rPr sz="2400" spc="215" dirty="0">
                <a:latin typeface="Symbola"/>
                <a:cs typeface="Symbola"/>
              </a:rPr>
              <a:t>𝒑</a:t>
            </a:r>
            <a:r>
              <a:rPr sz="2625" spc="322" baseline="-15873" dirty="0">
                <a:latin typeface="Symbola"/>
                <a:cs typeface="Symbola"/>
              </a:rPr>
              <a:t>𝑩𝟏</a:t>
            </a:r>
            <a:r>
              <a:rPr sz="2625" spc="427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&lt;</a:t>
            </a:r>
            <a:r>
              <a:rPr sz="2400" spc="55" dirty="0">
                <a:latin typeface="Symbola"/>
                <a:cs typeface="Symbola"/>
              </a:rPr>
              <a:t> </a:t>
            </a:r>
            <a:r>
              <a:rPr sz="2400" spc="165" dirty="0">
                <a:latin typeface="Symbola"/>
                <a:cs typeface="Symbola"/>
              </a:rPr>
              <a:t>𝒔𝒍𝒐𝒑𝒆</a:t>
            </a:r>
            <a:r>
              <a:rPr sz="2400" spc="-90" dirty="0">
                <a:latin typeface="Symbola"/>
                <a:cs typeface="Symbola"/>
              </a:rPr>
              <a:t> </a:t>
            </a:r>
            <a:r>
              <a:rPr sz="2400" spc="235" dirty="0">
                <a:latin typeface="Symbola"/>
                <a:cs typeface="Symbola"/>
              </a:rPr>
              <a:t>𝒑</a:t>
            </a:r>
            <a:r>
              <a:rPr sz="2625" spc="352" baseline="-15873" dirty="0">
                <a:latin typeface="Symbola"/>
                <a:cs typeface="Symbola"/>
              </a:rPr>
              <a:t>𝟏</a:t>
            </a:r>
            <a:r>
              <a:rPr sz="2400" spc="235" dirty="0">
                <a:latin typeface="Symbola"/>
                <a:cs typeface="Symbola"/>
              </a:rPr>
              <a:t>𝒑</a:t>
            </a:r>
            <a:r>
              <a:rPr sz="2625" spc="352" baseline="-15873" dirty="0">
                <a:latin typeface="Symbola"/>
                <a:cs typeface="Symbola"/>
              </a:rPr>
              <a:t>𝟐</a:t>
            </a:r>
            <a:r>
              <a:rPr sz="2625" spc="465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&lt;</a:t>
            </a:r>
            <a:r>
              <a:rPr sz="2400" spc="45" dirty="0">
                <a:latin typeface="Symbola"/>
                <a:cs typeface="Symbola"/>
              </a:rPr>
              <a:t> </a:t>
            </a:r>
            <a:r>
              <a:rPr sz="2400" spc="50" dirty="0">
                <a:latin typeface="Symbola"/>
                <a:cs typeface="Symbola"/>
              </a:rPr>
              <a:t>𝑠𝑙𝑜𝑝𝑒</a:t>
            </a:r>
            <a:r>
              <a:rPr sz="2400" spc="-20" dirty="0">
                <a:latin typeface="Symbola"/>
                <a:cs typeface="Symbola"/>
              </a:rPr>
              <a:t> </a:t>
            </a:r>
            <a:r>
              <a:rPr sz="2400" spc="195" dirty="0">
                <a:latin typeface="Symbola"/>
                <a:cs typeface="Symbola"/>
              </a:rPr>
              <a:t>𝒑</a:t>
            </a:r>
            <a:r>
              <a:rPr sz="2625" spc="292" baseline="-15873" dirty="0">
                <a:latin typeface="Symbola"/>
                <a:cs typeface="Symbola"/>
              </a:rPr>
              <a:t>𝟏</a:t>
            </a:r>
            <a:r>
              <a:rPr sz="2400" spc="195" dirty="0">
                <a:latin typeface="Symbola"/>
                <a:cs typeface="Symbola"/>
              </a:rPr>
              <a:t>𝒑</a:t>
            </a:r>
            <a:r>
              <a:rPr sz="2625" spc="292" baseline="-15873" dirty="0">
                <a:latin typeface="Symbola"/>
                <a:cs typeface="Symbola"/>
              </a:rPr>
              <a:t>𝑩𝟐</a:t>
            </a:r>
            <a:endParaRPr sz="2625" baseline="-15873">
              <a:latin typeface="Symbola"/>
              <a:cs typeface="Symbola"/>
            </a:endParaRPr>
          </a:p>
          <a:p>
            <a:pPr marL="451484">
              <a:lnSpc>
                <a:spcPct val="100000"/>
              </a:lnSpc>
              <a:spcBef>
                <a:spcPts val="985"/>
              </a:spcBef>
              <a:tabLst>
                <a:tab pos="1405255" algn="l"/>
                <a:tab pos="289433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15" dirty="0">
                <a:latin typeface="Symbola"/>
                <a:cs typeface="Symbola"/>
              </a:rPr>
              <a:t>𝒑</a:t>
            </a:r>
            <a:r>
              <a:rPr sz="2625" spc="322" baseline="-15873" dirty="0">
                <a:latin typeface="Symbola"/>
                <a:cs typeface="Symbola"/>
              </a:rPr>
              <a:t>𝟏</a:t>
            </a:r>
            <a:r>
              <a:rPr sz="2400" spc="215" dirty="0">
                <a:latin typeface="Symbola"/>
                <a:cs typeface="Symbola"/>
              </a:rPr>
              <a:t>𝒑</a:t>
            </a:r>
            <a:r>
              <a:rPr sz="2625" spc="322" baseline="-15873" dirty="0">
                <a:latin typeface="Symbola"/>
                <a:cs typeface="Symbola"/>
              </a:rPr>
              <a:t>𝑩𝟏</a:t>
            </a:r>
            <a:r>
              <a:rPr sz="2625" spc="375" baseline="-15873" dirty="0">
                <a:latin typeface="Symbola"/>
                <a:cs typeface="Symbola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15" dirty="0">
                <a:latin typeface="Symbola"/>
                <a:cs typeface="Symbola"/>
              </a:rPr>
              <a:t>𝒑</a:t>
            </a:r>
            <a:r>
              <a:rPr sz="2625" spc="322" baseline="-15873" dirty="0">
                <a:latin typeface="Symbola"/>
                <a:cs typeface="Symbola"/>
              </a:rPr>
              <a:t>𝟏</a:t>
            </a:r>
            <a:r>
              <a:rPr sz="2400" spc="215" dirty="0">
                <a:latin typeface="Symbola"/>
                <a:cs typeface="Symbola"/>
              </a:rPr>
              <a:t>𝒑</a:t>
            </a:r>
            <a:r>
              <a:rPr sz="2625" spc="322" baseline="-15873" dirty="0">
                <a:latin typeface="Symbola"/>
                <a:cs typeface="Symbola"/>
              </a:rPr>
              <a:t>𝑩𝟐</a:t>
            </a:r>
            <a:r>
              <a:rPr sz="2625" spc="367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393700" marR="55880" indent="-342900">
              <a:lnSpc>
                <a:spcPct val="113700"/>
              </a:lnSpc>
              <a:spcBef>
                <a:spcPts val="590"/>
              </a:spcBef>
              <a:buFont typeface="Wingdings"/>
              <a:buChar char=""/>
              <a:tabLst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p1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edge</a:t>
            </a:r>
            <a:r>
              <a:rPr sz="2400" b="1" u="sng" spc="31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region</a:t>
            </a:r>
            <a:r>
              <a:rPr sz="2400" b="1" u="sng" spc="30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and</a:t>
            </a:r>
            <a:r>
              <a:rPr sz="2400" u="none" spc="32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for</a:t>
            </a:r>
            <a:r>
              <a:rPr sz="2400" u="none" spc="32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checking</a:t>
            </a:r>
            <a:r>
              <a:rPr sz="2400" u="none" spc="32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whether</a:t>
            </a:r>
            <a:r>
              <a:rPr sz="2400" u="none" spc="31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p2</a:t>
            </a:r>
            <a:r>
              <a:rPr sz="2400" u="none" spc="30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is</a:t>
            </a:r>
            <a:r>
              <a:rPr sz="2400" u="none" spc="32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in</a:t>
            </a:r>
            <a:r>
              <a:rPr sz="2400" u="none" spc="30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region</a:t>
            </a:r>
            <a:r>
              <a:rPr sz="2400" u="none" spc="32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LT</a:t>
            </a:r>
            <a:r>
              <a:rPr sz="2400" u="none" spc="26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we</a:t>
            </a:r>
            <a:r>
              <a:rPr sz="2400" u="none" spc="320" dirty="0">
                <a:latin typeface="Times New Roman"/>
                <a:cs typeface="Times New Roman"/>
              </a:rPr>
              <a:t> </a:t>
            </a:r>
            <a:r>
              <a:rPr sz="2400" u="none" spc="-25" dirty="0">
                <a:latin typeface="Times New Roman"/>
                <a:cs typeface="Times New Roman"/>
              </a:rPr>
              <a:t>use </a:t>
            </a:r>
            <a:r>
              <a:rPr sz="2400" u="none" dirty="0">
                <a:latin typeface="Times New Roman"/>
                <a:cs typeface="Times New Roman"/>
              </a:rPr>
              <a:t>following</a:t>
            </a:r>
            <a:r>
              <a:rPr sz="2400" u="none" spc="-25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equation.</a:t>
            </a:r>
            <a:endParaRPr sz="24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409"/>
              </a:spcBef>
            </a:pPr>
            <a:r>
              <a:rPr sz="2400" spc="160" dirty="0">
                <a:solidFill>
                  <a:srgbClr val="4F81BC"/>
                </a:solidFill>
                <a:latin typeface="Symbola"/>
                <a:cs typeface="Symbola"/>
              </a:rPr>
              <a:t>𝒔𝒍𝒐𝒑𝒆</a:t>
            </a:r>
            <a:r>
              <a:rPr sz="2400" spc="-90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125" dirty="0">
                <a:solidFill>
                  <a:srgbClr val="4F81BC"/>
                </a:solidFill>
                <a:latin typeface="Symbola"/>
                <a:cs typeface="Symbola"/>
              </a:rPr>
              <a:t>𝒑</a:t>
            </a:r>
            <a:r>
              <a:rPr sz="2625" spc="187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r>
              <a:rPr sz="2400" spc="125" dirty="0">
                <a:solidFill>
                  <a:srgbClr val="4F81BC"/>
                </a:solidFill>
                <a:latin typeface="Symbola"/>
                <a:cs typeface="Symbola"/>
              </a:rPr>
              <a:t>𝒑</a:t>
            </a:r>
            <a:r>
              <a:rPr sz="2625" spc="187" baseline="-15873" dirty="0">
                <a:solidFill>
                  <a:srgbClr val="4F81BC"/>
                </a:solidFill>
                <a:latin typeface="Symbola"/>
                <a:cs typeface="Symbola"/>
              </a:rPr>
              <a:t>𝑻𝑹</a:t>
            </a:r>
            <a:r>
              <a:rPr sz="2625" spc="450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&lt;</a:t>
            </a:r>
            <a:r>
              <a:rPr sz="2400" spc="60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160" dirty="0">
                <a:solidFill>
                  <a:srgbClr val="4F81BC"/>
                </a:solidFill>
                <a:latin typeface="Symbola"/>
                <a:cs typeface="Symbola"/>
              </a:rPr>
              <a:t>𝒔𝒍𝒐𝒑𝒆</a:t>
            </a:r>
            <a:r>
              <a:rPr sz="2400" spc="-8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235" dirty="0">
                <a:solidFill>
                  <a:srgbClr val="4F81BC"/>
                </a:solidFill>
                <a:latin typeface="Symbola"/>
                <a:cs typeface="Symbola"/>
              </a:rPr>
              <a:t>𝒑</a:t>
            </a:r>
            <a:r>
              <a:rPr sz="2625" spc="352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r>
              <a:rPr sz="2400" spc="235" dirty="0">
                <a:solidFill>
                  <a:srgbClr val="4F81BC"/>
                </a:solidFill>
                <a:latin typeface="Symbola"/>
                <a:cs typeface="Symbola"/>
              </a:rPr>
              <a:t>𝒑</a:t>
            </a:r>
            <a:r>
              <a:rPr sz="2625" spc="352" baseline="-15873" dirty="0">
                <a:solidFill>
                  <a:srgbClr val="4F81BC"/>
                </a:solidFill>
                <a:latin typeface="Symbola"/>
                <a:cs typeface="Symbola"/>
              </a:rPr>
              <a:t>𝟐</a:t>
            </a:r>
            <a:r>
              <a:rPr sz="2625" spc="472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&lt;</a:t>
            </a:r>
            <a:r>
              <a:rPr sz="2400" spc="4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160" dirty="0">
                <a:solidFill>
                  <a:srgbClr val="4F81BC"/>
                </a:solidFill>
                <a:latin typeface="Symbola"/>
                <a:cs typeface="Symbola"/>
              </a:rPr>
              <a:t>𝒔𝒍𝒐𝒑𝒆</a:t>
            </a:r>
            <a:r>
              <a:rPr sz="2400" spc="-8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125" dirty="0">
                <a:solidFill>
                  <a:srgbClr val="4F81BC"/>
                </a:solidFill>
                <a:latin typeface="Symbola"/>
                <a:cs typeface="Symbola"/>
              </a:rPr>
              <a:t>𝒑</a:t>
            </a:r>
            <a:r>
              <a:rPr sz="2625" spc="187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r>
              <a:rPr sz="2400" spc="125" dirty="0">
                <a:solidFill>
                  <a:srgbClr val="4F81BC"/>
                </a:solidFill>
                <a:latin typeface="Symbola"/>
                <a:cs typeface="Symbola"/>
              </a:rPr>
              <a:t>𝒑</a:t>
            </a:r>
            <a:r>
              <a:rPr sz="2625" spc="187" baseline="-15873" dirty="0">
                <a:solidFill>
                  <a:srgbClr val="4F81BC"/>
                </a:solidFill>
                <a:latin typeface="Symbola"/>
                <a:cs typeface="Symbola"/>
              </a:rPr>
              <a:t>𝑻𝑳</a:t>
            </a:r>
            <a:endParaRPr sz="2625" baseline="-15873">
              <a:latin typeface="Symbola"/>
              <a:cs typeface="Symbol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251" y="4527803"/>
            <a:ext cx="1028700" cy="20320"/>
          </a:xfrm>
          <a:custGeom>
            <a:avLst/>
            <a:gdLst/>
            <a:ahLst/>
            <a:cxnLst/>
            <a:rect l="l" t="t" r="r" b="b"/>
            <a:pathLst>
              <a:path w="1028700" h="20320">
                <a:moveTo>
                  <a:pt x="1028700" y="0"/>
                </a:moveTo>
                <a:lnTo>
                  <a:pt x="0" y="0"/>
                </a:lnTo>
                <a:lnTo>
                  <a:pt x="0" y="19812"/>
                </a:lnTo>
                <a:lnTo>
                  <a:pt x="1028700" y="19812"/>
                </a:lnTo>
                <a:lnTo>
                  <a:pt x="1028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2716" y="4527803"/>
            <a:ext cx="1019810" cy="20320"/>
          </a:xfrm>
          <a:custGeom>
            <a:avLst/>
            <a:gdLst/>
            <a:ahLst/>
            <a:cxnLst/>
            <a:rect l="l" t="t" r="r" b="b"/>
            <a:pathLst>
              <a:path w="1019810" h="20320">
                <a:moveTo>
                  <a:pt x="1019556" y="0"/>
                </a:moveTo>
                <a:lnTo>
                  <a:pt x="0" y="0"/>
                </a:lnTo>
                <a:lnTo>
                  <a:pt x="0" y="19812"/>
                </a:lnTo>
                <a:lnTo>
                  <a:pt x="1019556" y="19812"/>
                </a:lnTo>
                <a:lnTo>
                  <a:pt x="101955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6326" y="4307204"/>
            <a:ext cx="167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400" spc="-50" dirty="0">
                <a:solidFill>
                  <a:srgbClr val="4F81BC"/>
                </a:solidFill>
                <a:latin typeface="Symbola"/>
                <a:cs typeface="Symbola"/>
              </a:rPr>
              <a:t>&lt;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	</a:t>
            </a:r>
            <a:r>
              <a:rPr sz="2400" spc="-50" dirty="0">
                <a:solidFill>
                  <a:srgbClr val="4F81BC"/>
                </a:solidFill>
                <a:latin typeface="Symbola"/>
                <a:cs typeface="Symbola"/>
              </a:rPr>
              <a:t>&lt;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0035" y="4527803"/>
            <a:ext cx="1024255" cy="20320"/>
          </a:xfrm>
          <a:custGeom>
            <a:avLst/>
            <a:gdLst/>
            <a:ahLst/>
            <a:cxnLst/>
            <a:rect l="l" t="t" r="r" b="b"/>
            <a:pathLst>
              <a:path w="1024254" h="20320">
                <a:moveTo>
                  <a:pt x="1024127" y="0"/>
                </a:moveTo>
                <a:lnTo>
                  <a:pt x="0" y="0"/>
                </a:lnTo>
                <a:lnTo>
                  <a:pt x="0" y="19812"/>
                </a:lnTo>
                <a:lnTo>
                  <a:pt x="1024127" y="19812"/>
                </a:lnTo>
                <a:lnTo>
                  <a:pt x="102412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479" y="4077080"/>
            <a:ext cx="396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487805" algn="l"/>
                <a:tab pos="2905760" algn="l"/>
              </a:tabLst>
            </a:pP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𝒚</a:t>
            </a:r>
            <a:r>
              <a:rPr sz="2625" baseline="-15873" dirty="0">
                <a:solidFill>
                  <a:srgbClr val="4F81BC"/>
                </a:solidFill>
                <a:latin typeface="Symbola"/>
                <a:cs typeface="Symbola"/>
              </a:rPr>
              <a:t>𝑻</a:t>
            </a:r>
            <a:r>
              <a:rPr sz="2625" spc="202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−</a:t>
            </a:r>
            <a:r>
              <a:rPr sz="2400" spc="-10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70" dirty="0">
                <a:solidFill>
                  <a:srgbClr val="4F81BC"/>
                </a:solidFill>
                <a:latin typeface="Symbola"/>
                <a:cs typeface="Symbola"/>
              </a:rPr>
              <a:t>𝒚</a:t>
            </a:r>
            <a:r>
              <a:rPr sz="2625" spc="104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r>
              <a:rPr sz="2625" baseline="-15873" dirty="0">
                <a:solidFill>
                  <a:srgbClr val="4F81BC"/>
                </a:solidFill>
                <a:latin typeface="Symbola"/>
                <a:cs typeface="Symbola"/>
              </a:rPr>
              <a:t>	</a:t>
            </a:r>
            <a:r>
              <a:rPr sz="2400" spc="95" dirty="0">
                <a:solidFill>
                  <a:srgbClr val="4F81BC"/>
                </a:solidFill>
                <a:latin typeface="Symbola"/>
                <a:cs typeface="Symbola"/>
              </a:rPr>
              <a:t>𝒚</a:t>
            </a:r>
            <a:r>
              <a:rPr sz="2625" spc="142" baseline="-15873" dirty="0">
                <a:solidFill>
                  <a:srgbClr val="4F81BC"/>
                </a:solidFill>
                <a:latin typeface="Symbola"/>
                <a:cs typeface="Symbola"/>
              </a:rPr>
              <a:t>𝟐</a:t>
            </a:r>
            <a:r>
              <a:rPr sz="2625" spc="225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−</a:t>
            </a:r>
            <a:r>
              <a:rPr sz="2400" spc="-10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70" dirty="0">
                <a:solidFill>
                  <a:srgbClr val="4F81BC"/>
                </a:solidFill>
                <a:latin typeface="Symbola"/>
                <a:cs typeface="Symbola"/>
              </a:rPr>
              <a:t>𝒚</a:t>
            </a:r>
            <a:r>
              <a:rPr sz="2625" spc="104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r>
              <a:rPr sz="2625" baseline="-15873" dirty="0">
                <a:solidFill>
                  <a:srgbClr val="4F81BC"/>
                </a:solidFill>
                <a:latin typeface="Symbola"/>
                <a:cs typeface="Symbola"/>
              </a:rPr>
              <a:t>	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𝒚</a:t>
            </a:r>
            <a:r>
              <a:rPr sz="2625" baseline="-15873" dirty="0">
                <a:solidFill>
                  <a:srgbClr val="4F81BC"/>
                </a:solidFill>
                <a:latin typeface="Symbola"/>
                <a:cs typeface="Symbola"/>
              </a:rPr>
              <a:t>𝑻</a:t>
            </a:r>
            <a:r>
              <a:rPr sz="2625" spc="202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−</a:t>
            </a:r>
            <a:r>
              <a:rPr sz="2400" spc="-10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70" dirty="0">
                <a:solidFill>
                  <a:srgbClr val="4F81BC"/>
                </a:solidFill>
                <a:latin typeface="Symbola"/>
                <a:cs typeface="Symbola"/>
              </a:rPr>
              <a:t>𝒚</a:t>
            </a:r>
            <a:r>
              <a:rPr sz="2625" spc="104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955" y="4511420"/>
            <a:ext cx="395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495425" algn="l"/>
                <a:tab pos="2919095" algn="l"/>
              </a:tabLst>
            </a:pP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𝒙</a:t>
            </a:r>
            <a:r>
              <a:rPr sz="2625" baseline="-15873" dirty="0">
                <a:solidFill>
                  <a:srgbClr val="4F81BC"/>
                </a:solidFill>
                <a:latin typeface="Symbola"/>
                <a:cs typeface="Symbola"/>
              </a:rPr>
              <a:t>𝑹</a:t>
            </a:r>
            <a:r>
              <a:rPr sz="2625" spc="315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-80" dirty="0">
                <a:solidFill>
                  <a:srgbClr val="4F81BC"/>
                </a:solidFill>
                <a:latin typeface="Symbola"/>
                <a:cs typeface="Symbola"/>
              </a:rPr>
              <a:t>−</a:t>
            </a:r>
            <a:r>
              <a:rPr sz="2400" spc="-70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110" dirty="0">
                <a:solidFill>
                  <a:srgbClr val="4F81BC"/>
                </a:solidFill>
                <a:latin typeface="Symbola"/>
                <a:cs typeface="Symbola"/>
              </a:rPr>
              <a:t>𝒙</a:t>
            </a:r>
            <a:r>
              <a:rPr sz="2625" spc="165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r>
              <a:rPr sz="2625" baseline="-15873" dirty="0">
                <a:solidFill>
                  <a:srgbClr val="4F81BC"/>
                </a:solidFill>
                <a:latin typeface="Symbola"/>
                <a:cs typeface="Symbola"/>
              </a:rPr>
              <a:t>	</a:t>
            </a:r>
            <a:r>
              <a:rPr sz="2400" spc="135" dirty="0">
                <a:solidFill>
                  <a:srgbClr val="4F81BC"/>
                </a:solidFill>
                <a:latin typeface="Symbola"/>
                <a:cs typeface="Symbola"/>
              </a:rPr>
              <a:t>𝒙</a:t>
            </a:r>
            <a:r>
              <a:rPr sz="2625" spc="202" baseline="-15873" dirty="0">
                <a:solidFill>
                  <a:srgbClr val="4F81BC"/>
                </a:solidFill>
                <a:latin typeface="Symbola"/>
                <a:cs typeface="Symbola"/>
              </a:rPr>
              <a:t>𝟐</a:t>
            </a:r>
            <a:r>
              <a:rPr sz="2625" spc="247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4F81BC"/>
                </a:solidFill>
                <a:latin typeface="Symbola"/>
                <a:cs typeface="Symbola"/>
              </a:rPr>
              <a:t>−</a:t>
            </a:r>
            <a:r>
              <a:rPr sz="2400" spc="-10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110" dirty="0">
                <a:solidFill>
                  <a:srgbClr val="4F81BC"/>
                </a:solidFill>
                <a:latin typeface="Symbola"/>
                <a:cs typeface="Symbola"/>
              </a:rPr>
              <a:t>𝒙</a:t>
            </a:r>
            <a:r>
              <a:rPr sz="2625" spc="165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r>
              <a:rPr sz="2625" baseline="-15873" dirty="0">
                <a:solidFill>
                  <a:srgbClr val="4F81BC"/>
                </a:solidFill>
                <a:latin typeface="Symbola"/>
                <a:cs typeface="Symbola"/>
              </a:rPr>
              <a:t>	</a:t>
            </a:r>
            <a:r>
              <a:rPr sz="2400" spc="50" dirty="0">
                <a:solidFill>
                  <a:srgbClr val="4F81BC"/>
                </a:solidFill>
                <a:latin typeface="Symbola"/>
                <a:cs typeface="Symbola"/>
              </a:rPr>
              <a:t>𝒙</a:t>
            </a:r>
            <a:r>
              <a:rPr sz="2625" spc="75" baseline="-15873" dirty="0">
                <a:solidFill>
                  <a:srgbClr val="4F81BC"/>
                </a:solidFill>
                <a:latin typeface="Symbola"/>
                <a:cs typeface="Symbola"/>
              </a:rPr>
              <a:t>𝑳</a:t>
            </a:r>
            <a:r>
              <a:rPr sz="2625" spc="307" baseline="-15873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-80" dirty="0">
                <a:solidFill>
                  <a:srgbClr val="4F81BC"/>
                </a:solidFill>
                <a:latin typeface="Symbola"/>
                <a:cs typeface="Symbola"/>
              </a:rPr>
              <a:t>−</a:t>
            </a:r>
            <a:r>
              <a:rPr sz="2400" spc="-75" dirty="0">
                <a:solidFill>
                  <a:srgbClr val="4F81BC"/>
                </a:solidFill>
                <a:latin typeface="Symbola"/>
                <a:cs typeface="Symbola"/>
              </a:rPr>
              <a:t> </a:t>
            </a:r>
            <a:r>
              <a:rPr sz="2400" spc="110" dirty="0">
                <a:solidFill>
                  <a:srgbClr val="4F81BC"/>
                </a:solidFill>
                <a:latin typeface="Symbola"/>
                <a:cs typeface="Symbola"/>
              </a:rPr>
              <a:t>𝒙</a:t>
            </a:r>
            <a:r>
              <a:rPr sz="2625" spc="165" baseline="-15873" dirty="0">
                <a:solidFill>
                  <a:srgbClr val="4F81BC"/>
                </a:solidFill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48016" y="4110037"/>
            <a:ext cx="2719705" cy="2225040"/>
            <a:chOff x="7748016" y="4110037"/>
            <a:chExt cx="2719705" cy="2225040"/>
          </a:xfrm>
        </p:grpSpPr>
        <p:sp>
          <p:nvSpPr>
            <p:cNvPr id="19" name="object 19"/>
            <p:cNvSpPr/>
            <p:nvPr/>
          </p:nvSpPr>
          <p:spPr>
            <a:xfrm>
              <a:off x="7748016" y="4191000"/>
              <a:ext cx="2209800" cy="1905000"/>
            </a:xfrm>
            <a:custGeom>
              <a:avLst/>
              <a:gdLst/>
              <a:ahLst/>
              <a:cxnLst/>
              <a:rect l="l" t="t" r="r" b="b"/>
              <a:pathLst>
                <a:path w="2209800" h="1905000">
                  <a:moveTo>
                    <a:pt x="609600" y="0"/>
                  </a:moveTo>
                  <a:lnTo>
                    <a:pt x="609600" y="1905000"/>
                  </a:lnTo>
                </a:path>
                <a:path w="2209800" h="1905000">
                  <a:moveTo>
                    <a:pt x="1600200" y="0"/>
                  </a:moveTo>
                  <a:lnTo>
                    <a:pt x="1600200" y="1905000"/>
                  </a:lnTo>
                </a:path>
                <a:path w="2209800" h="1905000">
                  <a:moveTo>
                    <a:pt x="0" y="533400"/>
                  </a:moveTo>
                  <a:lnTo>
                    <a:pt x="2209800" y="533400"/>
                  </a:lnTo>
                </a:path>
                <a:path w="2209800" h="1905000">
                  <a:moveTo>
                    <a:pt x="0" y="1371600"/>
                  </a:moveTo>
                  <a:lnTo>
                    <a:pt x="2209800" y="1371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7142" y="5070602"/>
              <a:ext cx="71119" cy="711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85176" y="4114800"/>
              <a:ext cx="2577465" cy="2215515"/>
            </a:xfrm>
            <a:custGeom>
              <a:avLst/>
              <a:gdLst/>
              <a:ahLst/>
              <a:cxnLst/>
              <a:rect l="l" t="t" r="r" b="b"/>
              <a:pathLst>
                <a:path w="2577465" h="2215515">
                  <a:moveTo>
                    <a:pt x="33527" y="974470"/>
                  </a:moveTo>
                  <a:lnTo>
                    <a:pt x="1219580" y="0"/>
                  </a:lnTo>
                </a:path>
                <a:path w="2577465" h="2215515">
                  <a:moveTo>
                    <a:pt x="33527" y="973836"/>
                  </a:moveTo>
                  <a:lnTo>
                    <a:pt x="2139950" y="1649006"/>
                  </a:lnTo>
                </a:path>
                <a:path w="2577465" h="2215515">
                  <a:moveTo>
                    <a:pt x="0" y="988441"/>
                  </a:moveTo>
                  <a:lnTo>
                    <a:pt x="2577465" y="324612"/>
                  </a:lnTo>
                </a:path>
                <a:path w="2577465" h="2215515">
                  <a:moveTo>
                    <a:pt x="33527" y="973836"/>
                  </a:moveTo>
                  <a:lnTo>
                    <a:pt x="1281049" y="221503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01736" y="51214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ymbola"/>
                <a:cs typeface="Symbola"/>
              </a:rPr>
              <a:t>𝑝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7560" y="522960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Symbola"/>
                <a:cs typeface="Symbola"/>
              </a:rPr>
              <a:t>1</a:t>
            </a:r>
            <a:endParaRPr sz="1300">
              <a:latin typeface="Symbola"/>
              <a:cs typeface="Symbol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82557" y="496862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97059" y="4977765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LR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4495" y="433552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rlito"/>
                <a:cs typeface="Carlito"/>
              </a:rPr>
              <a:t>LT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23781" y="5699556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LB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40801" y="467360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81314" y="5258561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016" y="4110037"/>
            <a:ext cx="2719705" cy="2225040"/>
            <a:chOff x="7748016" y="4110037"/>
            <a:chExt cx="2719705" cy="2225040"/>
          </a:xfrm>
        </p:grpSpPr>
        <p:sp>
          <p:nvSpPr>
            <p:cNvPr id="4" name="object 4"/>
            <p:cNvSpPr/>
            <p:nvPr/>
          </p:nvSpPr>
          <p:spPr>
            <a:xfrm>
              <a:off x="7748016" y="4191000"/>
              <a:ext cx="2209800" cy="1905000"/>
            </a:xfrm>
            <a:custGeom>
              <a:avLst/>
              <a:gdLst/>
              <a:ahLst/>
              <a:cxnLst/>
              <a:rect l="l" t="t" r="r" b="b"/>
              <a:pathLst>
                <a:path w="2209800" h="1905000">
                  <a:moveTo>
                    <a:pt x="609600" y="0"/>
                  </a:moveTo>
                  <a:lnTo>
                    <a:pt x="609600" y="1905000"/>
                  </a:lnTo>
                </a:path>
                <a:path w="2209800" h="1905000">
                  <a:moveTo>
                    <a:pt x="1600200" y="0"/>
                  </a:moveTo>
                  <a:lnTo>
                    <a:pt x="1600200" y="1905000"/>
                  </a:lnTo>
                </a:path>
                <a:path w="2209800" h="1905000">
                  <a:moveTo>
                    <a:pt x="0" y="533400"/>
                  </a:moveTo>
                  <a:lnTo>
                    <a:pt x="2209800" y="533400"/>
                  </a:lnTo>
                </a:path>
                <a:path w="2209800" h="1905000">
                  <a:moveTo>
                    <a:pt x="0" y="1371600"/>
                  </a:moveTo>
                  <a:lnTo>
                    <a:pt x="2209800" y="1371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7142" y="5070602"/>
              <a:ext cx="71119" cy="71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85176" y="4114800"/>
              <a:ext cx="2577465" cy="2215515"/>
            </a:xfrm>
            <a:custGeom>
              <a:avLst/>
              <a:gdLst/>
              <a:ahLst/>
              <a:cxnLst/>
              <a:rect l="l" t="t" r="r" b="b"/>
              <a:pathLst>
                <a:path w="2577465" h="2215515">
                  <a:moveTo>
                    <a:pt x="33527" y="974470"/>
                  </a:moveTo>
                  <a:lnTo>
                    <a:pt x="1219580" y="0"/>
                  </a:lnTo>
                </a:path>
                <a:path w="2577465" h="2215515">
                  <a:moveTo>
                    <a:pt x="33527" y="973836"/>
                  </a:moveTo>
                  <a:lnTo>
                    <a:pt x="2139950" y="1649006"/>
                  </a:lnTo>
                </a:path>
                <a:path w="2577465" h="2215515">
                  <a:moveTo>
                    <a:pt x="0" y="988441"/>
                  </a:moveTo>
                  <a:lnTo>
                    <a:pt x="2577465" y="324612"/>
                  </a:lnTo>
                </a:path>
                <a:path w="2577465" h="2215515">
                  <a:moveTo>
                    <a:pt x="33527" y="973836"/>
                  </a:moveTo>
                  <a:lnTo>
                    <a:pt x="1281049" y="221503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01736" y="51214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ymbola"/>
                <a:cs typeface="Symbola"/>
              </a:rPr>
              <a:t>𝑝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7560" y="522960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Symbola"/>
                <a:cs typeface="Symbola"/>
              </a:rPr>
              <a:t>1</a:t>
            </a:r>
            <a:endParaRPr sz="130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2557" y="4968620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7059" y="4977765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LR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3781" y="5699556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LB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743" y="979677"/>
            <a:ext cx="11639550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82867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weather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crossing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-10" dirty="0">
                <a:latin typeface="Times New Roman"/>
                <a:cs typeface="Times New Roman"/>
              </a:rPr>
              <a:t>edges.</a:t>
            </a:r>
            <a:endParaRPr sz="240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done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comparing coordinates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Symbola"/>
                <a:cs typeface="Symbola"/>
              </a:rPr>
              <a:t>𝑝</a:t>
            </a:r>
            <a:r>
              <a:rPr sz="2625" spc="82" baseline="-15873" dirty="0">
                <a:latin typeface="Symbola"/>
                <a:cs typeface="Symbola"/>
              </a:rPr>
              <a:t>2</a:t>
            </a:r>
            <a:r>
              <a:rPr sz="2625" spc="375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coordinates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boundary.</a:t>
            </a:r>
            <a:endParaRPr sz="2400">
              <a:latin typeface="Times New Roman"/>
              <a:cs typeface="Times New Roman"/>
            </a:endParaRPr>
          </a:p>
          <a:p>
            <a:pPr marL="431800" marR="93980" indent="-342900">
              <a:lnSpc>
                <a:spcPct val="114199"/>
              </a:lnSpc>
              <a:spcBef>
                <a:spcPts val="580"/>
              </a:spcBef>
              <a:buFont typeface="Wingdings"/>
              <a:buChar char=""/>
              <a:tabLst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a"/>
                <a:cs typeface="Symbola"/>
              </a:rPr>
              <a:t>𝑥</a:t>
            </a:r>
            <a:r>
              <a:rPr sz="2400" spc="55" dirty="0"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coordinates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bottom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-25" dirty="0">
                <a:latin typeface="Times New Roman"/>
                <a:cs typeface="Times New Roman"/>
              </a:rPr>
              <a:t> we </a:t>
            </a:r>
            <a:r>
              <a:rPr sz="2400" dirty="0">
                <a:latin typeface="Times New Roman"/>
                <a:cs typeface="Times New Roman"/>
              </a:rPr>
              <a:t>compare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a"/>
                <a:cs typeface="Symbola"/>
              </a:rPr>
              <a:t>𝑦</a:t>
            </a:r>
            <a:r>
              <a:rPr sz="2400" spc="45" dirty="0">
                <a:latin typeface="Symbola"/>
                <a:cs typeface="Symbola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coordinates.</a:t>
            </a:r>
            <a:endParaRPr sz="240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fall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Otherwise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intersection.</a:t>
            </a:r>
            <a:endParaRPr sz="2400">
              <a:latin typeface="Times New Roman"/>
              <a:cs typeface="Times New Roman"/>
            </a:endParaRPr>
          </a:p>
          <a:p>
            <a:pPr marL="8550275">
              <a:lnSpc>
                <a:spcPct val="100000"/>
              </a:lnSpc>
              <a:spcBef>
                <a:spcPts val="1125"/>
              </a:spcBef>
            </a:pPr>
            <a:r>
              <a:rPr sz="1800" spc="-25" dirty="0">
                <a:latin typeface="Carlito"/>
                <a:cs typeface="Carlito"/>
              </a:rPr>
              <a:t>LT</a:t>
            </a:r>
            <a:endParaRPr sz="1800">
              <a:latin typeface="Carlito"/>
              <a:cs typeface="Carlito"/>
            </a:endParaRPr>
          </a:p>
          <a:p>
            <a:pPr marL="8183880">
              <a:lnSpc>
                <a:spcPct val="100000"/>
              </a:lnSpc>
              <a:spcBef>
                <a:spcPts val="5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1314" y="5258561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Intersection</a:t>
            </a:r>
            <a:r>
              <a:rPr spc="-360" dirty="0"/>
              <a:t> </a:t>
            </a:r>
            <a:r>
              <a:rPr spc="-350" dirty="0"/>
              <a:t>Calculation</a:t>
            </a:r>
            <a:r>
              <a:rPr spc="-370" dirty="0"/>
              <a:t> </a:t>
            </a:r>
            <a:r>
              <a:rPr spc="-204" dirty="0"/>
              <a:t>in</a:t>
            </a:r>
            <a:r>
              <a:rPr spc="-330" dirty="0"/>
              <a:t> </a:t>
            </a:r>
            <a:r>
              <a:rPr spc="-375" dirty="0"/>
              <a:t>NLN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031494"/>
            <a:ext cx="1119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After finding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calculate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intersection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parametric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are: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8825" y="1539113"/>
            <a:ext cx="1207135" cy="282575"/>
          </a:xfrm>
          <a:custGeom>
            <a:avLst/>
            <a:gdLst/>
            <a:ahLst/>
            <a:cxnLst/>
            <a:rect l="l" t="t" r="r" b="b"/>
            <a:pathLst>
              <a:path w="1207135" h="282575">
                <a:moveTo>
                  <a:pt x="1116711" y="0"/>
                </a:moveTo>
                <a:lnTo>
                  <a:pt x="1112774" y="11429"/>
                </a:lnTo>
                <a:lnTo>
                  <a:pt x="1129081" y="18504"/>
                </a:lnTo>
                <a:lnTo>
                  <a:pt x="1143127" y="28305"/>
                </a:lnTo>
                <a:lnTo>
                  <a:pt x="1171650" y="73852"/>
                </a:lnTo>
                <a:lnTo>
                  <a:pt x="1179945" y="115623"/>
                </a:lnTo>
                <a:lnTo>
                  <a:pt x="1180973" y="139700"/>
                </a:lnTo>
                <a:lnTo>
                  <a:pt x="1179927" y="164580"/>
                </a:lnTo>
                <a:lnTo>
                  <a:pt x="1171596" y="207529"/>
                </a:lnTo>
                <a:lnTo>
                  <a:pt x="1143174" y="253777"/>
                </a:lnTo>
                <a:lnTo>
                  <a:pt x="1113155" y="270763"/>
                </a:lnTo>
                <a:lnTo>
                  <a:pt x="1116711" y="282321"/>
                </a:lnTo>
                <a:lnTo>
                  <a:pt x="1155207" y="264239"/>
                </a:lnTo>
                <a:lnTo>
                  <a:pt x="1183513" y="232917"/>
                </a:lnTo>
                <a:lnTo>
                  <a:pt x="1200943" y="191071"/>
                </a:lnTo>
                <a:lnTo>
                  <a:pt x="1206754" y="141224"/>
                </a:lnTo>
                <a:lnTo>
                  <a:pt x="1205301" y="115339"/>
                </a:lnTo>
                <a:lnTo>
                  <a:pt x="1193680" y="69429"/>
                </a:lnTo>
                <a:lnTo>
                  <a:pt x="1170557" y="32093"/>
                </a:lnTo>
                <a:lnTo>
                  <a:pt x="1137167" y="7379"/>
                </a:lnTo>
                <a:lnTo>
                  <a:pt x="1116711" y="0"/>
                </a:lnTo>
                <a:close/>
              </a:path>
              <a:path w="120713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355" y="1399133"/>
            <a:ext cx="1278255" cy="8572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2400" spc="110" dirty="0">
                <a:latin typeface="Symbola"/>
                <a:cs typeface="Symbola"/>
              </a:rPr>
              <a:t>𝒙</a:t>
            </a:r>
            <a:r>
              <a:rPr sz="2400" spc="40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=</a:t>
            </a:r>
            <a:r>
              <a:rPr sz="2400" spc="35" dirty="0">
                <a:latin typeface="Symbola"/>
                <a:cs typeface="Symbola"/>
              </a:rPr>
              <a:t> </a:t>
            </a:r>
            <a:r>
              <a:rPr sz="2400" spc="135" dirty="0">
                <a:latin typeface="Symbola"/>
                <a:cs typeface="Symbola"/>
              </a:rPr>
              <a:t>𝒙</a:t>
            </a:r>
            <a:r>
              <a:rPr sz="2625" spc="202" baseline="-15873" dirty="0">
                <a:latin typeface="Symbola"/>
                <a:cs typeface="Symbola"/>
              </a:rPr>
              <a:t>𝟏</a:t>
            </a:r>
            <a:r>
              <a:rPr sz="2625" spc="270" baseline="-15873" dirty="0">
                <a:latin typeface="Symbola"/>
                <a:cs typeface="Symbola"/>
              </a:rPr>
              <a:t> </a:t>
            </a:r>
            <a:r>
              <a:rPr sz="2400" spc="-50" dirty="0">
                <a:latin typeface="Symbola"/>
                <a:cs typeface="Symbola"/>
              </a:rPr>
              <a:t>+</a:t>
            </a:r>
            <a:endParaRPr sz="2400">
              <a:latin typeface="Symbola"/>
              <a:cs typeface="Symbola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Symbola"/>
                <a:cs typeface="Symbola"/>
              </a:rPr>
              <a:t>𝒚</a:t>
            </a:r>
            <a:r>
              <a:rPr sz="2400" spc="45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=</a:t>
            </a:r>
            <a:r>
              <a:rPr sz="2400" spc="35" dirty="0">
                <a:latin typeface="Symbola"/>
                <a:cs typeface="Symbola"/>
              </a:rPr>
              <a:t> </a:t>
            </a:r>
            <a:r>
              <a:rPr sz="2400" spc="95" dirty="0">
                <a:latin typeface="Symbola"/>
                <a:cs typeface="Symbola"/>
              </a:rPr>
              <a:t>𝒚</a:t>
            </a:r>
            <a:r>
              <a:rPr sz="2625" spc="142" baseline="-15873" dirty="0">
                <a:latin typeface="Symbola"/>
                <a:cs typeface="Symbola"/>
              </a:rPr>
              <a:t>𝟏</a:t>
            </a:r>
            <a:r>
              <a:rPr sz="2625" spc="262" baseline="-15873" dirty="0">
                <a:latin typeface="Symbola"/>
                <a:cs typeface="Symbola"/>
              </a:rPr>
              <a:t> </a:t>
            </a:r>
            <a:r>
              <a:rPr sz="2400" spc="-50" dirty="0">
                <a:latin typeface="Symbola"/>
                <a:cs typeface="Symbola"/>
              </a:rPr>
              <a:t>+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2541" y="1955164"/>
            <a:ext cx="1219200" cy="282575"/>
          </a:xfrm>
          <a:custGeom>
            <a:avLst/>
            <a:gdLst/>
            <a:ahLst/>
            <a:cxnLst/>
            <a:rect l="l" t="t" r="r" b="b"/>
            <a:pathLst>
              <a:path w="1219200" h="282575">
                <a:moveTo>
                  <a:pt x="1128902" y="0"/>
                </a:moveTo>
                <a:lnTo>
                  <a:pt x="1124965" y="11430"/>
                </a:lnTo>
                <a:lnTo>
                  <a:pt x="1141273" y="18504"/>
                </a:lnTo>
                <a:lnTo>
                  <a:pt x="1155318" y="28305"/>
                </a:lnTo>
                <a:lnTo>
                  <a:pt x="1183842" y="73852"/>
                </a:lnTo>
                <a:lnTo>
                  <a:pt x="1192137" y="115623"/>
                </a:lnTo>
                <a:lnTo>
                  <a:pt x="1193164" y="139700"/>
                </a:lnTo>
                <a:lnTo>
                  <a:pt x="1192119" y="164580"/>
                </a:lnTo>
                <a:lnTo>
                  <a:pt x="1183788" y="207529"/>
                </a:lnTo>
                <a:lnTo>
                  <a:pt x="1155366" y="253777"/>
                </a:lnTo>
                <a:lnTo>
                  <a:pt x="1125346" y="270763"/>
                </a:lnTo>
                <a:lnTo>
                  <a:pt x="1128902" y="282321"/>
                </a:lnTo>
                <a:lnTo>
                  <a:pt x="1167399" y="264239"/>
                </a:lnTo>
                <a:lnTo>
                  <a:pt x="1195704" y="232918"/>
                </a:lnTo>
                <a:lnTo>
                  <a:pt x="1213135" y="191071"/>
                </a:lnTo>
                <a:lnTo>
                  <a:pt x="1218945" y="141224"/>
                </a:lnTo>
                <a:lnTo>
                  <a:pt x="1217493" y="115339"/>
                </a:lnTo>
                <a:lnTo>
                  <a:pt x="1205872" y="69429"/>
                </a:lnTo>
                <a:lnTo>
                  <a:pt x="1182749" y="32093"/>
                </a:lnTo>
                <a:lnTo>
                  <a:pt x="1149359" y="7379"/>
                </a:lnTo>
                <a:lnTo>
                  <a:pt x="1128902" y="0"/>
                </a:lnTo>
                <a:close/>
              </a:path>
              <a:path w="1219200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0673" y="1399133"/>
            <a:ext cx="1364615" cy="8572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  <a:tabLst>
                <a:tab pos="1171575" algn="l"/>
              </a:tabLst>
            </a:pPr>
            <a:r>
              <a:rPr sz="2400" spc="135" dirty="0">
                <a:latin typeface="Symbola"/>
                <a:cs typeface="Symbola"/>
              </a:rPr>
              <a:t>𝒙</a:t>
            </a:r>
            <a:r>
              <a:rPr sz="2625" spc="202" baseline="-15873" dirty="0">
                <a:latin typeface="Symbola"/>
                <a:cs typeface="Symbola"/>
              </a:rPr>
              <a:t>𝟐</a:t>
            </a:r>
            <a:r>
              <a:rPr sz="2625" spc="247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−</a:t>
            </a:r>
            <a:r>
              <a:rPr sz="2400" spc="-95" dirty="0">
                <a:latin typeface="Symbola"/>
                <a:cs typeface="Symbola"/>
              </a:rPr>
              <a:t> </a:t>
            </a:r>
            <a:r>
              <a:rPr sz="2400" spc="110" dirty="0">
                <a:latin typeface="Symbola"/>
                <a:cs typeface="Symbola"/>
              </a:rPr>
              <a:t>𝒙</a:t>
            </a:r>
            <a:r>
              <a:rPr sz="2625" spc="165" baseline="-15873" dirty="0">
                <a:latin typeface="Symbola"/>
                <a:cs typeface="Symbola"/>
              </a:rPr>
              <a:t>𝟏</a:t>
            </a:r>
            <a:r>
              <a:rPr sz="2625" baseline="-15873" dirty="0">
                <a:latin typeface="Symbola"/>
                <a:cs typeface="Symbola"/>
              </a:rPr>
              <a:t>	</a:t>
            </a:r>
            <a:r>
              <a:rPr sz="2400" spc="-50" dirty="0">
                <a:latin typeface="Symbola"/>
                <a:cs typeface="Symbola"/>
              </a:rPr>
              <a:t>𝒕</a:t>
            </a:r>
            <a:endParaRPr sz="2400">
              <a:latin typeface="Symbola"/>
              <a:cs typeface="Symbola"/>
            </a:endParaRPr>
          </a:p>
          <a:p>
            <a:pPr marL="51435">
              <a:lnSpc>
                <a:spcPct val="100000"/>
              </a:lnSpc>
              <a:spcBef>
                <a:spcPts val="400"/>
              </a:spcBef>
              <a:tabLst>
                <a:tab pos="1197610" algn="l"/>
              </a:tabLst>
            </a:pPr>
            <a:r>
              <a:rPr sz="2400" spc="95" dirty="0">
                <a:latin typeface="Symbola"/>
                <a:cs typeface="Symbola"/>
              </a:rPr>
              <a:t>𝒚</a:t>
            </a:r>
            <a:r>
              <a:rPr sz="2625" spc="142" baseline="-15873" dirty="0">
                <a:latin typeface="Symbola"/>
                <a:cs typeface="Symbola"/>
              </a:rPr>
              <a:t>𝟐</a:t>
            </a:r>
            <a:r>
              <a:rPr sz="2625" spc="292" baseline="-15873" dirty="0">
                <a:latin typeface="Symbola"/>
                <a:cs typeface="Symbola"/>
              </a:rPr>
              <a:t> </a:t>
            </a:r>
            <a:r>
              <a:rPr sz="2400" spc="-80" dirty="0">
                <a:latin typeface="Symbola"/>
                <a:cs typeface="Symbola"/>
              </a:rPr>
              <a:t>− </a:t>
            </a:r>
            <a:r>
              <a:rPr sz="2400" spc="70" dirty="0">
                <a:latin typeface="Symbola"/>
                <a:cs typeface="Symbola"/>
              </a:rPr>
              <a:t>𝒚</a:t>
            </a:r>
            <a:r>
              <a:rPr sz="2625" spc="104" baseline="-15873" dirty="0">
                <a:latin typeface="Symbola"/>
                <a:cs typeface="Symbola"/>
              </a:rPr>
              <a:t>𝟏</a:t>
            </a:r>
            <a:r>
              <a:rPr sz="2625" baseline="-15873" dirty="0">
                <a:latin typeface="Symbola"/>
                <a:cs typeface="Symbola"/>
              </a:rPr>
              <a:t>	</a:t>
            </a:r>
            <a:r>
              <a:rPr sz="2400" spc="-50" dirty="0">
                <a:latin typeface="Symbola"/>
                <a:cs typeface="Symbola"/>
              </a:rPr>
              <a:t>𝒕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543" y="2313559"/>
            <a:ext cx="1159065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>
              <a:lnSpc>
                <a:spcPct val="118700"/>
              </a:lnSpc>
              <a:spcBef>
                <a:spcPts val="100"/>
              </a:spcBef>
              <a:buFont typeface="Wingdings"/>
              <a:buChar char=""/>
              <a:tabLst>
                <a:tab pos="381000" algn="l"/>
                <a:tab pos="4085590" algn="l"/>
                <a:tab pos="4465320" algn="l"/>
                <a:tab pos="5581015" algn="l"/>
                <a:tab pos="840867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boundary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a"/>
                <a:cs typeface="Symbola"/>
              </a:rPr>
              <a:t>𝑥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-50" dirty="0">
                <a:latin typeface="Symbola"/>
                <a:cs typeface="Symbola"/>
              </a:rPr>
              <a:t>=</a:t>
            </a:r>
            <a:r>
              <a:rPr sz="2400" dirty="0">
                <a:latin typeface="Symbola"/>
                <a:cs typeface="Symbola"/>
              </a:rPr>
              <a:t>	𝑥</a:t>
            </a:r>
            <a:r>
              <a:rPr sz="2625" baseline="-15873" dirty="0">
                <a:latin typeface="Symbola"/>
                <a:cs typeface="Symbola"/>
              </a:rPr>
              <a:t>𝑙</a:t>
            </a:r>
            <a:r>
              <a:rPr sz="2625" spc="427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𝑜𝑟</a:t>
            </a:r>
            <a:r>
              <a:rPr sz="2400" spc="-10" dirty="0">
                <a:latin typeface="Symbola"/>
                <a:cs typeface="Symbola"/>
              </a:rPr>
              <a:t> </a:t>
            </a:r>
            <a:r>
              <a:rPr sz="2400" spc="-25" dirty="0">
                <a:latin typeface="Symbola"/>
                <a:cs typeface="Symbola"/>
              </a:rPr>
              <a:t>𝑥</a:t>
            </a:r>
            <a:r>
              <a:rPr sz="2625" spc="-37" baseline="-15873" dirty="0">
                <a:latin typeface="Symbola"/>
                <a:cs typeface="Symbola"/>
              </a:rPr>
              <a:t>𝑟</a:t>
            </a:r>
            <a:r>
              <a:rPr sz="2625" baseline="-15873" dirty="0">
                <a:latin typeface="Symbola"/>
                <a:cs typeface="Symbola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respectively,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a"/>
                <a:cs typeface="Symbola"/>
              </a:rPr>
              <a:t>=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155" dirty="0">
                <a:latin typeface="Symbola"/>
                <a:cs typeface="Symbola"/>
              </a:rPr>
              <a:t>(𝑥</a:t>
            </a:r>
            <a:r>
              <a:rPr sz="2625" spc="232" baseline="-15873" dirty="0">
                <a:latin typeface="Symbola"/>
                <a:cs typeface="Symbola"/>
              </a:rPr>
              <a:t>𝑙/𝑟</a:t>
            </a:r>
            <a:r>
              <a:rPr sz="2625" spc="89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–</a:t>
            </a:r>
            <a:r>
              <a:rPr sz="2400" spc="325" dirty="0">
                <a:latin typeface="Symbola"/>
                <a:cs typeface="Symbola"/>
              </a:rPr>
              <a:t> </a:t>
            </a:r>
            <a:r>
              <a:rPr sz="2400" spc="190" dirty="0">
                <a:latin typeface="Symbola"/>
                <a:cs typeface="Symbola"/>
              </a:rPr>
              <a:t>𝑥</a:t>
            </a:r>
            <a:r>
              <a:rPr sz="2400" spc="284" baseline="-20833" dirty="0">
                <a:latin typeface="Symbola"/>
                <a:cs typeface="Symbola"/>
              </a:rPr>
              <a:t>1</a:t>
            </a:r>
            <a:r>
              <a:rPr sz="2400" spc="190" dirty="0">
                <a:latin typeface="Symbola"/>
                <a:cs typeface="Symbola"/>
              </a:rPr>
              <a:t>)/</a:t>
            </a:r>
            <a:r>
              <a:rPr sz="2400" spc="-75" dirty="0">
                <a:latin typeface="Symbola"/>
                <a:cs typeface="Symbola"/>
              </a:rPr>
              <a:t> </a:t>
            </a:r>
            <a:r>
              <a:rPr sz="2400" spc="75" dirty="0">
                <a:latin typeface="Symbola"/>
                <a:cs typeface="Symbola"/>
              </a:rPr>
              <a:t>(𝑥</a:t>
            </a:r>
            <a:r>
              <a:rPr sz="2400" spc="112" baseline="-20833" dirty="0">
                <a:latin typeface="Symbola"/>
                <a:cs typeface="Symbola"/>
              </a:rPr>
              <a:t>2</a:t>
            </a:r>
            <a:r>
              <a:rPr sz="2400" spc="-75" baseline="-2083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–</a:t>
            </a:r>
            <a:r>
              <a:rPr sz="2400" spc="325" dirty="0">
                <a:latin typeface="Symbola"/>
                <a:cs typeface="Symbola"/>
              </a:rPr>
              <a:t> </a:t>
            </a:r>
            <a:r>
              <a:rPr sz="2400" spc="55" dirty="0">
                <a:latin typeface="Symbola"/>
                <a:cs typeface="Symbola"/>
              </a:rPr>
              <a:t>𝑥</a:t>
            </a:r>
            <a:r>
              <a:rPr sz="2400" spc="82" baseline="-20833" dirty="0">
                <a:latin typeface="Symbola"/>
                <a:cs typeface="Symbola"/>
              </a:rPr>
              <a:t>1</a:t>
            </a:r>
            <a:r>
              <a:rPr sz="2400" spc="55" dirty="0">
                <a:latin typeface="Symbola"/>
                <a:cs typeface="Symbola"/>
              </a:rPr>
              <a:t>)</a:t>
            </a:r>
            <a:r>
              <a:rPr sz="2400" spc="55" dirty="0">
                <a:latin typeface="Times New Roman"/>
                <a:cs typeface="Times New Roman"/>
              </a:rPr>
              <a:t>,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a"/>
                <a:cs typeface="Symbola"/>
              </a:rPr>
              <a:t>𝑦</a:t>
            </a:r>
            <a:r>
              <a:rPr sz="2400" spc="35" dirty="0"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below: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755" y="3442538"/>
            <a:ext cx="785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a"/>
                <a:cs typeface="Symbola"/>
              </a:rPr>
              <a:t>𝒚</a:t>
            </a:r>
            <a:r>
              <a:rPr sz="2400" spc="35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=</a:t>
            </a:r>
            <a:r>
              <a:rPr sz="2400" spc="25" dirty="0">
                <a:latin typeface="Symbola"/>
                <a:cs typeface="Symbola"/>
              </a:rPr>
              <a:t> </a:t>
            </a:r>
            <a:r>
              <a:rPr sz="2400" spc="-50" dirty="0">
                <a:latin typeface="Symbola"/>
                <a:cs typeface="Symbola"/>
              </a:rPr>
              <a:t>𝒚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4282" y="3587318"/>
            <a:ext cx="15875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14" dirty="0">
                <a:latin typeface="Symbola"/>
                <a:cs typeface="Symbola"/>
              </a:rPr>
              <a:t>𝟏</a:t>
            </a:r>
            <a:endParaRPr sz="1750">
              <a:latin typeface="Symbola"/>
              <a:cs typeface="Symbol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5744" y="3663696"/>
            <a:ext cx="1019810" cy="20320"/>
          </a:xfrm>
          <a:custGeom>
            <a:avLst/>
            <a:gdLst/>
            <a:ahLst/>
            <a:cxnLst/>
            <a:rect l="l" t="t" r="r" b="b"/>
            <a:pathLst>
              <a:path w="1019810" h="20320">
                <a:moveTo>
                  <a:pt x="1019556" y="0"/>
                </a:moveTo>
                <a:lnTo>
                  <a:pt x="0" y="0"/>
                </a:lnTo>
                <a:lnTo>
                  <a:pt x="0" y="19811"/>
                </a:lnTo>
                <a:lnTo>
                  <a:pt x="1019556" y="19811"/>
                </a:lnTo>
                <a:lnTo>
                  <a:pt x="1019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3994" y="3647313"/>
            <a:ext cx="106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latin typeface="Symbola"/>
                <a:cs typeface="Symbola"/>
              </a:rPr>
              <a:t>𝒙</a:t>
            </a:r>
            <a:r>
              <a:rPr sz="2625" spc="202" baseline="-15873" dirty="0">
                <a:latin typeface="Symbola"/>
                <a:cs typeface="Symbola"/>
              </a:rPr>
              <a:t>𝟐</a:t>
            </a:r>
            <a:r>
              <a:rPr sz="2625" spc="247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−</a:t>
            </a:r>
            <a:r>
              <a:rPr sz="2400" spc="-105" dirty="0">
                <a:latin typeface="Symbola"/>
                <a:cs typeface="Symbola"/>
              </a:rPr>
              <a:t> </a:t>
            </a:r>
            <a:r>
              <a:rPr sz="2400" spc="110" dirty="0">
                <a:latin typeface="Symbola"/>
                <a:cs typeface="Symbola"/>
              </a:rPr>
              <a:t>𝒙</a:t>
            </a:r>
            <a:r>
              <a:rPr sz="2625" spc="165" baseline="-15873" dirty="0"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2389" y="3532504"/>
            <a:ext cx="1199515" cy="282575"/>
          </a:xfrm>
          <a:custGeom>
            <a:avLst/>
            <a:gdLst/>
            <a:ahLst/>
            <a:cxnLst/>
            <a:rect l="l" t="t" r="r" b="b"/>
            <a:pathLst>
              <a:path w="1199514" h="282575">
                <a:moveTo>
                  <a:pt x="1109090" y="0"/>
                </a:moveTo>
                <a:lnTo>
                  <a:pt x="1105153" y="11430"/>
                </a:lnTo>
                <a:lnTo>
                  <a:pt x="1121461" y="18504"/>
                </a:lnTo>
                <a:lnTo>
                  <a:pt x="1135507" y="28305"/>
                </a:lnTo>
                <a:lnTo>
                  <a:pt x="1164030" y="73852"/>
                </a:lnTo>
                <a:lnTo>
                  <a:pt x="1172325" y="115623"/>
                </a:lnTo>
                <a:lnTo>
                  <a:pt x="1173352" y="139700"/>
                </a:lnTo>
                <a:lnTo>
                  <a:pt x="1172307" y="164580"/>
                </a:lnTo>
                <a:lnTo>
                  <a:pt x="1163976" y="207529"/>
                </a:lnTo>
                <a:lnTo>
                  <a:pt x="1135554" y="253777"/>
                </a:lnTo>
                <a:lnTo>
                  <a:pt x="1105535" y="270764"/>
                </a:lnTo>
                <a:lnTo>
                  <a:pt x="1109090" y="282321"/>
                </a:lnTo>
                <a:lnTo>
                  <a:pt x="1147587" y="264239"/>
                </a:lnTo>
                <a:lnTo>
                  <a:pt x="1175893" y="232918"/>
                </a:lnTo>
                <a:lnTo>
                  <a:pt x="1193323" y="191071"/>
                </a:lnTo>
                <a:lnTo>
                  <a:pt x="1199134" y="141224"/>
                </a:lnTo>
                <a:lnTo>
                  <a:pt x="1197681" y="115339"/>
                </a:lnTo>
                <a:lnTo>
                  <a:pt x="1186060" y="69429"/>
                </a:lnTo>
                <a:lnTo>
                  <a:pt x="1162937" y="32093"/>
                </a:lnTo>
                <a:lnTo>
                  <a:pt x="1129547" y="7379"/>
                </a:lnTo>
                <a:lnTo>
                  <a:pt x="1109090" y="0"/>
                </a:lnTo>
                <a:close/>
              </a:path>
              <a:path w="1199514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69542" y="3212719"/>
            <a:ext cx="2433955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ts val="2345"/>
              </a:lnSpc>
              <a:spcBef>
                <a:spcPts val="100"/>
              </a:spcBef>
            </a:pPr>
            <a:r>
              <a:rPr sz="2400" spc="95" dirty="0">
                <a:latin typeface="Symbola"/>
                <a:cs typeface="Symbola"/>
              </a:rPr>
              <a:t>𝒚</a:t>
            </a:r>
            <a:r>
              <a:rPr sz="2625" spc="142" baseline="-15873" dirty="0">
                <a:latin typeface="Symbola"/>
                <a:cs typeface="Symbola"/>
              </a:rPr>
              <a:t>𝟐</a:t>
            </a:r>
            <a:r>
              <a:rPr sz="2625" spc="225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−</a:t>
            </a:r>
            <a:r>
              <a:rPr sz="2400" spc="-105" dirty="0">
                <a:latin typeface="Symbola"/>
                <a:cs typeface="Symbola"/>
              </a:rPr>
              <a:t> </a:t>
            </a:r>
            <a:r>
              <a:rPr sz="2400" spc="70" dirty="0">
                <a:latin typeface="Symbola"/>
                <a:cs typeface="Symbola"/>
              </a:rPr>
              <a:t>𝒚</a:t>
            </a:r>
            <a:r>
              <a:rPr sz="2625" spc="104" baseline="-15873" dirty="0"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  <a:p>
            <a:pPr marL="50800">
              <a:lnSpc>
                <a:spcPts val="2345"/>
              </a:lnSpc>
              <a:tabLst>
                <a:tab pos="1542415" algn="l"/>
                <a:tab pos="1925320" algn="l"/>
              </a:tabLst>
            </a:pPr>
            <a:r>
              <a:rPr sz="2400" spc="-50" dirty="0">
                <a:latin typeface="Symbola"/>
                <a:cs typeface="Symbola"/>
              </a:rPr>
              <a:t>+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60" dirty="0">
                <a:latin typeface="Symbola"/>
                <a:cs typeface="Symbola"/>
              </a:rPr>
              <a:t>𝒙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-80" dirty="0">
                <a:latin typeface="Symbola"/>
                <a:cs typeface="Symbola"/>
              </a:rPr>
              <a:t>−</a:t>
            </a:r>
            <a:r>
              <a:rPr sz="2400" spc="-75" dirty="0">
                <a:latin typeface="Symbola"/>
                <a:cs typeface="Symbola"/>
              </a:rPr>
              <a:t> </a:t>
            </a:r>
            <a:r>
              <a:rPr sz="2400" spc="60" dirty="0">
                <a:latin typeface="Symbola"/>
                <a:cs typeface="Symbola"/>
              </a:rPr>
              <a:t>𝒙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5152" y="3587318"/>
            <a:ext cx="8356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8975" algn="l"/>
              </a:tabLst>
            </a:pPr>
            <a:r>
              <a:rPr sz="1750" spc="-50" dirty="0">
                <a:latin typeface="Symbola"/>
                <a:cs typeface="Symbola"/>
              </a:rPr>
              <a:t>𝑳</a:t>
            </a:r>
            <a:r>
              <a:rPr sz="1750" dirty="0">
                <a:latin typeface="Symbola"/>
                <a:cs typeface="Symbola"/>
              </a:rPr>
              <a:t>	</a:t>
            </a:r>
            <a:r>
              <a:rPr sz="1750" spc="114" dirty="0">
                <a:latin typeface="Symbola"/>
                <a:cs typeface="Symbola"/>
              </a:rPr>
              <a:t>𝟏</a:t>
            </a:r>
            <a:endParaRPr sz="1750">
              <a:latin typeface="Symbola"/>
              <a:cs typeface="Symbol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943" y="4095369"/>
            <a:ext cx="6409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inside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243" y="982725"/>
            <a:ext cx="1155382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2900">
              <a:lnSpc>
                <a:spcPct val="118800"/>
              </a:lnSpc>
              <a:spcBef>
                <a:spcPts val="95"/>
              </a:spcBef>
              <a:buFont typeface="Wingdings"/>
              <a:buChar char=""/>
              <a:tabLst>
                <a:tab pos="368300" algn="l"/>
                <a:tab pos="1637664" algn="l"/>
                <a:tab pos="2127885" algn="l"/>
                <a:tab pos="2654300" algn="l"/>
                <a:tab pos="3046095" algn="l"/>
                <a:tab pos="4042410" algn="l"/>
                <a:tab pos="5328920" algn="l"/>
                <a:tab pos="5655310" algn="l"/>
                <a:tab pos="6033135" algn="l"/>
                <a:tab pos="7208520" algn="l"/>
                <a:tab pos="8872855" algn="l"/>
                <a:tab pos="9448800" algn="l"/>
                <a:tab pos="9977755" algn="l"/>
              </a:tabLst>
            </a:pPr>
            <a:r>
              <a:rPr sz="2400" spc="-10" dirty="0">
                <a:latin typeface="Times New Roman"/>
                <a:cs typeface="Times New Roman"/>
              </a:rPr>
              <a:t>Similarly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bottom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boundary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a"/>
                <a:cs typeface="Symbola"/>
              </a:rPr>
              <a:t>𝑦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-50" dirty="0">
                <a:latin typeface="Symbola"/>
                <a:cs typeface="Symbola"/>
              </a:rPr>
              <a:t>=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65" dirty="0">
                <a:latin typeface="Symbola"/>
                <a:cs typeface="Symbola"/>
              </a:rPr>
              <a:t>𝑦</a:t>
            </a:r>
            <a:r>
              <a:rPr sz="2625" spc="97" baseline="-15873" dirty="0">
                <a:latin typeface="Symbola"/>
                <a:cs typeface="Symbola"/>
              </a:rPr>
              <a:t>𝑡</a:t>
            </a:r>
            <a:r>
              <a:rPr sz="2625" spc="345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𝑜𝑟</a:t>
            </a:r>
            <a:r>
              <a:rPr sz="2400" spc="-20" dirty="0">
                <a:latin typeface="Symbola"/>
                <a:cs typeface="Symbola"/>
              </a:rPr>
              <a:t> </a:t>
            </a:r>
            <a:r>
              <a:rPr sz="2400" spc="45" dirty="0">
                <a:latin typeface="Symbola"/>
                <a:cs typeface="Symbola"/>
              </a:rPr>
              <a:t>𝑦</a:t>
            </a:r>
            <a:r>
              <a:rPr sz="2625" spc="67" baseline="-15873" dirty="0">
                <a:latin typeface="Symbola"/>
                <a:cs typeface="Symbola"/>
              </a:rPr>
              <a:t>𝑏</a:t>
            </a:r>
            <a:r>
              <a:rPr sz="2625" baseline="-15873" dirty="0">
                <a:latin typeface="Symbola"/>
                <a:cs typeface="Symbola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respectively,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a"/>
                <a:cs typeface="Symbola"/>
              </a:rPr>
              <a:t>=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180" dirty="0">
                <a:latin typeface="Symbola"/>
                <a:cs typeface="Symbola"/>
              </a:rPr>
              <a:t>(𝑦</a:t>
            </a:r>
            <a:r>
              <a:rPr sz="2625" spc="270" baseline="-15873" dirty="0">
                <a:latin typeface="Symbola"/>
                <a:cs typeface="Symbola"/>
              </a:rPr>
              <a:t>𝑡/𝑏</a:t>
            </a:r>
            <a:r>
              <a:rPr sz="2625" spc="359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–</a:t>
            </a:r>
            <a:r>
              <a:rPr sz="2400" spc="330" dirty="0">
                <a:latin typeface="Symbola"/>
                <a:cs typeface="Symbola"/>
              </a:rPr>
              <a:t> </a:t>
            </a:r>
            <a:r>
              <a:rPr sz="2400" spc="180" dirty="0">
                <a:latin typeface="Symbola"/>
                <a:cs typeface="Symbola"/>
              </a:rPr>
              <a:t>𝑦</a:t>
            </a:r>
            <a:r>
              <a:rPr sz="2400" spc="270" baseline="-20833" dirty="0">
                <a:latin typeface="Symbola"/>
                <a:cs typeface="Symbola"/>
              </a:rPr>
              <a:t>1</a:t>
            </a:r>
            <a:r>
              <a:rPr sz="2400" spc="180" dirty="0">
                <a:latin typeface="Symbola"/>
                <a:cs typeface="Symbola"/>
              </a:rPr>
              <a:t>)/ </a:t>
            </a:r>
            <a:r>
              <a:rPr sz="2400" spc="100" dirty="0">
                <a:latin typeface="Symbola"/>
                <a:cs typeface="Symbola"/>
              </a:rPr>
              <a:t>(𝑦</a:t>
            </a:r>
            <a:r>
              <a:rPr sz="2400" spc="150" baseline="-20833" dirty="0">
                <a:latin typeface="Symbola"/>
                <a:cs typeface="Symbola"/>
              </a:rPr>
              <a:t>2</a:t>
            </a:r>
            <a:r>
              <a:rPr sz="2400" spc="179" baseline="-2083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–</a:t>
            </a:r>
            <a:r>
              <a:rPr sz="2400" spc="310" dirty="0">
                <a:latin typeface="Symbola"/>
                <a:cs typeface="Symbola"/>
              </a:rPr>
              <a:t> </a:t>
            </a:r>
            <a:r>
              <a:rPr sz="2400" spc="100" dirty="0">
                <a:latin typeface="Symbola"/>
                <a:cs typeface="Symbola"/>
              </a:rPr>
              <a:t>𝑦</a:t>
            </a:r>
            <a:r>
              <a:rPr sz="2400" spc="150" baseline="-20833" dirty="0">
                <a:latin typeface="Symbola"/>
                <a:cs typeface="Symbola"/>
              </a:rPr>
              <a:t>1</a:t>
            </a:r>
            <a:r>
              <a:rPr sz="2400" spc="100" dirty="0">
                <a:latin typeface="Symbola"/>
                <a:cs typeface="Symbola"/>
              </a:rPr>
              <a:t>)</a:t>
            </a:r>
            <a:r>
              <a:rPr sz="2400" spc="-20" dirty="0"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a"/>
                <a:cs typeface="Symbola"/>
              </a:rPr>
              <a:t>𝑥</a:t>
            </a:r>
            <a:r>
              <a:rPr sz="2400" spc="55" dirty="0"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intercept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55" y="2113915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Symbola"/>
                <a:cs typeface="Symbola"/>
              </a:rPr>
              <a:t>𝒙</a:t>
            </a:r>
            <a:r>
              <a:rPr sz="2400" spc="25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=</a:t>
            </a:r>
            <a:r>
              <a:rPr sz="2400" spc="20" dirty="0">
                <a:latin typeface="Symbola"/>
                <a:cs typeface="Symbola"/>
              </a:rPr>
              <a:t> </a:t>
            </a:r>
            <a:r>
              <a:rPr sz="2400" spc="50" dirty="0">
                <a:latin typeface="Symbola"/>
                <a:cs typeface="Symbola"/>
              </a:rPr>
              <a:t>𝒙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566" y="2258694"/>
            <a:ext cx="1587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14" dirty="0">
                <a:latin typeface="Symbola"/>
                <a:cs typeface="Symbola"/>
              </a:rPr>
              <a:t>𝟏</a:t>
            </a:r>
            <a:endParaRPr sz="1750">
              <a:latin typeface="Symbola"/>
              <a:cs typeface="Symbol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2027" y="2334767"/>
            <a:ext cx="1019810" cy="20320"/>
          </a:xfrm>
          <a:custGeom>
            <a:avLst/>
            <a:gdLst/>
            <a:ahLst/>
            <a:cxnLst/>
            <a:rect l="l" t="t" r="r" b="b"/>
            <a:pathLst>
              <a:path w="1019810" h="20319">
                <a:moveTo>
                  <a:pt x="1019556" y="0"/>
                </a:moveTo>
                <a:lnTo>
                  <a:pt x="0" y="0"/>
                </a:lnTo>
                <a:lnTo>
                  <a:pt x="0" y="19812"/>
                </a:lnTo>
                <a:lnTo>
                  <a:pt x="1019556" y="19812"/>
                </a:lnTo>
                <a:lnTo>
                  <a:pt x="1019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4182" y="2318130"/>
            <a:ext cx="108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Symbola"/>
                <a:cs typeface="Symbola"/>
              </a:rPr>
              <a:t>𝒚</a:t>
            </a:r>
            <a:r>
              <a:rPr sz="2625" spc="142" baseline="-15873" dirty="0">
                <a:latin typeface="Symbola"/>
                <a:cs typeface="Symbola"/>
              </a:rPr>
              <a:t>𝟐</a:t>
            </a:r>
            <a:r>
              <a:rPr sz="2625" spc="247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−</a:t>
            </a:r>
            <a:r>
              <a:rPr sz="2400" spc="-105" dirty="0">
                <a:latin typeface="Symbola"/>
                <a:cs typeface="Symbola"/>
              </a:rPr>
              <a:t> </a:t>
            </a:r>
            <a:r>
              <a:rPr sz="2400" spc="70" dirty="0">
                <a:latin typeface="Symbola"/>
                <a:cs typeface="Symbola"/>
              </a:rPr>
              <a:t>𝒚</a:t>
            </a:r>
            <a:r>
              <a:rPr sz="2625" spc="104" baseline="-15873" dirty="0"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0579" y="2258694"/>
            <a:ext cx="85534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1750" spc="-50" dirty="0">
                <a:latin typeface="Symbola"/>
                <a:cs typeface="Symbola"/>
              </a:rPr>
              <a:t>𝑻</a:t>
            </a:r>
            <a:r>
              <a:rPr sz="1750" dirty="0">
                <a:latin typeface="Symbola"/>
                <a:cs typeface="Symbola"/>
              </a:rPr>
              <a:t>	</a:t>
            </a:r>
            <a:r>
              <a:rPr sz="1750" spc="105" dirty="0">
                <a:latin typeface="Symbola"/>
                <a:cs typeface="Symbola"/>
              </a:rPr>
              <a:t>𝟏</a:t>
            </a:r>
            <a:endParaRPr sz="175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7350" y="1883105"/>
            <a:ext cx="273240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ts val="2350"/>
              </a:lnSpc>
              <a:spcBef>
                <a:spcPts val="100"/>
              </a:spcBef>
            </a:pPr>
            <a:r>
              <a:rPr sz="2400" spc="130" dirty="0">
                <a:latin typeface="Symbola"/>
                <a:cs typeface="Symbola"/>
              </a:rPr>
              <a:t>𝒙</a:t>
            </a:r>
            <a:r>
              <a:rPr sz="2625" spc="195" baseline="-15873" dirty="0">
                <a:latin typeface="Symbola"/>
                <a:cs typeface="Symbola"/>
              </a:rPr>
              <a:t>𝟐</a:t>
            </a:r>
            <a:r>
              <a:rPr sz="2625" spc="315" baseline="-15873" dirty="0">
                <a:latin typeface="Symbola"/>
                <a:cs typeface="Symbola"/>
              </a:rPr>
              <a:t> </a:t>
            </a:r>
            <a:r>
              <a:rPr sz="2400" spc="-80" dirty="0">
                <a:latin typeface="Symbola"/>
                <a:cs typeface="Symbola"/>
              </a:rPr>
              <a:t>−</a:t>
            </a:r>
            <a:r>
              <a:rPr sz="2400" spc="-70" dirty="0">
                <a:latin typeface="Symbola"/>
                <a:cs typeface="Symbola"/>
              </a:rPr>
              <a:t> </a:t>
            </a:r>
            <a:r>
              <a:rPr sz="2400" spc="105" dirty="0">
                <a:latin typeface="Symbola"/>
                <a:cs typeface="Symbola"/>
              </a:rPr>
              <a:t>𝒙</a:t>
            </a:r>
            <a:r>
              <a:rPr sz="2625" spc="157" baseline="-15873" dirty="0"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  <a:p>
            <a:pPr marL="50800">
              <a:lnSpc>
                <a:spcPts val="2350"/>
              </a:lnSpc>
              <a:tabLst>
                <a:tab pos="1416050" algn="l"/>
                <a:tab pos="1943735" algn="l"/>
                <a:tab pos="2566670" algn="l"/>
              </a:tabLst>
            </a:pPr>
            <a:r>
              <a:rPr sz="2400" spc="-50" dirty="0">
                <a:latin typeface="Symbola"/>
                <a:cs typeface="Symbola"/>
              </a:rPr>
              <a:t>+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80" dirty="0">
                <a:latin typeface="Symbola"/>
                <a:cs typeface="Symbola"/>
              </a:rPr>
              <a:t>(𝒚</a:t>
            </a:r>
            <a:r>
              <a:rPr sz="2400" dirty="0">
                <a:latin typeface="Symbola"/>
                <a:cs typeface="Symbola"/>
              </a:rPr>
              <a:t>	−</a:t>
            </a:r>
            <a:r>
              <a:rPr sz="2400" spc="-140" dirty="0">
                <a:latin typeface="Symbola"/>
                <a:cs typeface="Symbola"/>
              </a:rPr>
              <a:t> </a:t>
            </a:r>
            <a:r>
              <a:rPr sz="2400" spc="-50" dirty="0">
                <a:latin typeface="Symbola"/>
                <a:cs typeface="Symbola"/>
              </a:rPr>
              <a:t>𝒚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140" dirty="0">
                <a:latin typeface="Symbola"/>
                <a:cs typeface="Symbola"/>
              </a:rPr>
              <a:t>)</a:t>
            </a:r>
            <a:endParaRPr sz="2400">
              <a:latin typeface="Symbola"/>
              <a:cs typeface="Symbo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polygon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906526"/>
            <a:ext cx="11425555" cy="23317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20" dirty="0">
                <a:solidFill>
                  <a:srgbClr val="600A38"/>
                </a:solidFill>
                <a:latin typeface="Times New Roman"/>
                <a:cs typeface="Times New Roman"/>
              </a:rPr>
              <a:t>Types</a:t>
            </a:r>
            <a:r>
              <a:rPr sz="2400" spc="-7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0A38"/>
                </a:solidFill>
                <a:latin typeface="Times New Roman"/>
                <a:cs typeface="Times New Roman"/>
              </a:rPr>
              <a:t>of</a:t>
            </a:r>
            <a:r>
              <a:rPr sz="2400" spc="-70" dirty="0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00A38"/>
                </a:solidFill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355600" marR="163195" indent="-342900">
              <a:lnSpc>
                <a:spcPct val="113799"/>
              </a:lnSpc>
              <a:spcBef>
                <a:spcPts val="59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Convex: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joining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 </a:t>
            </a:r>
            <a:r>
              <a:rPr sz="2400" dirty="0">
                <a:latin typeface="Times New Roman"/>
                <a:cs typeface="Times New Roman"/>
              </a:rPr>
              <a:t>lies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angles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less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180°.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199"/>
              </a:lnSpc>
              <a:spcBef>
                <a:spcPts val="575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Concave: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non-</a:t>
            </a:r>
            <a:r>
              <a:rPr sz="2400" dirty="0">
                <a:latin typeface="Times New Roman"/>
                <a:cs typeface="Times New Roman"/>
              </a:rPr>
              <a:t>convex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said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concave.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polygon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 one</a:t>
            </a:r>
            <a:r>
              <a:rPr sz="2400" spc="-10" dirty="0">
                <a:latin typeface="Times New Roman"/>
                <a:cs typeface="Times New Roman"/>
              </a:rPr>
              <a:t> interior </a:t>
            </a:r>
            <a:r>
              <a:rPr sz="2400" dirty="0">
                <a:latin typeface="Times New Roman"/>
                <a:cs typeface="Times New Roman"/>
              </a:rPr>
              <a:t>angle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-20" dirty="0">
                <a:latin typeface="Times New Roman"/>
                <a:cs typeface="Times New Roman"/>
              </a:rPr>
              <a:t>180°.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904" y="3933522"/>
            <a:ext cx="2232497" cy="24672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6545" y="3895344"/>
            <a:ext cx="1973073" cy="2140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1455</Words>
  <Application>Microsoft Office PowerPoint</Application>
  <PresentationFormat>Widescreen</PresentationFormat>
  <Paragraphs>308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Carlito</vt:lpstr>
      <vt:lpstr>Symbola</vt:lpstr>
      <vt:lpstr>Times New Roman</vt:lpstr>
      <vt:lpstr>Wingdings</vt:lpstr>
      <vt:lpstr>Office Theme</vt:lpstr>
      <vt:lpstr>Nicholl-Lee-Nicholl Line (NLN) Clipping</vt:lpstr>
      <vt:lpstr>Contd.</vt:lpstr>
      <vt:lpstr>Dividing Region in NLN</vt:lpstr>
      <vt:lpstr>Contd.</vt:lpstr>
      <vt:lpstr>Finding Region of Given Line in NLN</vt:lpstr>
      <vt:lpstr>Contd.</vt:lpstr>
      <vt:lpstr>Intersection Calculation in NLN</vt:lpstr>
      <vt:lpstr>Contd.</vt:lpstr>
      <vt:lpstr>polygon</vt:lpstr>
      <vt:lpstr>Polygon Clipping</vt:lpstr>
      <vt:lpstr>Sutherland-Hodgeman Polygon Clipping</vt:lpstr>
      <vt:lpstr>Processing Steps</vt:lpstr>
      <vt:lpstr>Example</vt:lpstr>
      <vt:lpstr>Contd.</vt:lpstr>
      <vt:lpstr>Limitatin of Sutherlan-Hodgeman Algorithm</vt:lpstr>
      <vt:lpstr>Weiler-Atherton Polygon Clipping</vt:lpstr>
      <vt:lpstr>Example</vt:lpstr>
      <vt:lpstr>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khushbu maurya</dc:creator>
  <cp:lastModifiedBy>Nikhil Durgapal</cp:lastModifiedBy>
  <cp:revision>2</cp:revision>
  <dcterms:created xsi:type="dcterms:W3CDTF">2024-04-03T01:30:10Z</dcterms:created>
  <dcterms:modified xsi:type="dcterms:W3CDTF">2024-04-04T10:13:59Z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2024-04-03T00:00:00Z</vt:filetime>
  </property>
  <property fmtid="{D5CDD505-2E9C-101B-9397-08002B2CF9AE}" pid="5" name="Producer">
    <vt:lpwstr>3-Heights(TM) PDF Security Shell 4.8.25.2 (http://www.pdf-tools.com)</vt:lpwstr>
  </property>
</Properties>
</file>