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D6D6E-6265-49BB-9A73-2295C1FB976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E398A-7580-44CE-A0EA-C185C0C25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F81B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z="12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F4F5-374F-4883-9EF8-EE5BE7694965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F81B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z="12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75BF4-A6AD-4E43-8B70-E6B7518D5D8B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F81B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z="12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0C86-54A9-4B2C-8F31-AA4369206948}" type="datetime1">
              <a:rPr lang="en-US" smtClean="0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F81B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z="12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4C3C6-1A3E-4F21-A7CC-11389E967545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z="12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D5CD-7028-45B7-B8A0-57FD3CA3CF8F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943" y="142747"/>
            <a:ext cx="1030859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F81B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5352" y="3427412"/>
            <a:ext cx="8004175" cy="2531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56250" y="6447975"/>
            <a:ext cx="108077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z="12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EC698-111F-4652-97FC-A5837AB9BAC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00714" y="6447975"/>
            <a:ext cx="24168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752" y="1665554"/>
            <a:ext cx="7771130" cy="230505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algn="ctr">
              <a:lnSpc>
                <a:spcPts val="6480"/>
              </a:lnSpc>
              <a:spcBef>
                <a:spcPts val="915"/>
              </a:spcBef>
            </a:pPr>
            <a:r>
              <a:rPr sz="6000" b="0" spc="-85" dirty="0">
                <a:solidFill>
                  <a:srgbClr val="4471C4"/>
                </a:solidFill>
                <a:latin typeface="Carlito"/>
                <a:cs typeface="Carlito"/>
              </a:rPr>
              <a:t>Liang-</a:t>
            </a:r>
            <a:r>
              <a:rPr sz="6000" b="0" spc="-105" dirty="0">
                <a:solidFill>
                  <a:srgbClr val="4471C4"/>
                </a:solidFill>
                <a:latin typeface="Carlito"/>
                <a:cs typeface="Carlito"/>
              </a:rPr>
              <a:t>Barsky</a:t>
            </a:r>
            <a:r>
              <a:rPr sz="6000" b="0" spc="-240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sz="6000" b="0" spc="-20" dirty="0">
                <a:solidFill>
                  <a:srgbClr val="4471C4"/>
                </a:solidFill>
                <a:latin typeface="Carlito"/>
                <a:cs typeface="Carlito"/>
              </a:rPr>
              <a:t>Line</a:t>
            </a:r>
            <a:r>
              <a:rPr sz="6000" b="0" spc="-240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sz="6000" b="0" spc="-45" dirty="0">
                <a:solidFill>
                  <a:srgbClr val="4471C4"/>
                </a:solidFill>
                <a:latin typeface="Carlito"/>
                <a:cs typeface="Carlito"/>
              </a:rPr>
              <a:t>Clipping </a:t>
            </a:r>
            <a:r>
              <a:rPr sz="6000" b="0" spc="-10" dirty="0">
                <a:solidFill>
                  <a:srgbClr val="4471C4"/>
                </a:solidFill>
                <a:latin typeface="Carlito"/>
                <a:cs typeface="Carlito"/>
              </a:rPr>
              <a:t>Algorithm</a:t>
            </a:r>
            <a:endParaRPr sz="6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2400" b="0" dirty="0">
                <a:solidFill>
                  <a:srgbClr val="000000"/>
                </a:solidFill>
                <a:latin typeface="Carlito"/>
                <a:cs typeface="Carlito"/>
              </a:rPr>
              <a:t>Computer</a:t>
            </a:r>
            <a:r>
              <a:rPr sz="2400" b="0" spc="-7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rlito"/>
                <a:cs typeface="Carlito"/>
              </a:rPr>
              <a:t>Graphics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1935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2819" y="442351"/>
            <a:ext cx="1953883" cy="1288912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338758" y="1852358"/>
          <a:ext cx="4191000" cy="419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7465" algn="ctr">
                        <a:lnSpc>
                          <a:spcPts val="2105"/>
                        </a:lnSpc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ts val="1764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280,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160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511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6350" algn="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0795" algn="ctr">
                        <a:lnSpc>
                          <a:spcPts val="2100"/>
                        </a:lnSpc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ts val="2340"/>
                        </a:lnSpc>
                        <a:spcBef>
                          <a:spcPts val="5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179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30,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737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solidFill>
                            <a:srgbClr val="006600"/>
                          </a:solidFill>
                          <a:latin typeface="Carlito"/>
                          <a:cs typeface="Carlito"/>
                        </a:rPr>
                        <a:t>Clipped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New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t1</a:t>
                      </a:r>
                      <a:r>
                        <a:rPr sz="1800" b="1" spc="-3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1800" b="1" spc="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0.16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t2</a:t>
                      </a:r>
                      <a:r>
                        <a:rPr sz="1800" b="1" spc="-3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1800" b="1" spc="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1.0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22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02994" y="20289"/>
            <a:ext cx="94678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dx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=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250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dy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=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140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25773" y="77851"/>
            <a:ext cx="5098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Liang-</a:t>
            </a:r>
            <a:r>
              <a:rPr sz="2400" dirty="0"/>
              <a:t>Barsky</a:t>
            </a:r>
            <a:r>
              <a:rPr sz="2400" spc="-15" dirty="0"/>
              <a:t> </a:t>
            </a:r>
            <a:r>
              <a:rPr sz="2400" dirty="0"/>
              <a:t>Line Clipping -</a:t>
            </a:r>
            <a:r>
              <a:rPr sz="2400" spc="15" dirty="0"/>
              <a:t> </a:t>
            </a:r>
            <a:r>
              <a:rPr sz="2400" spc="-10" dirty="0"/>
              <a:t>Example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755394" y="1007744"/>
            <a:ext cx="3936365" cy="48469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Left</a:t>
            </a:r>
            <a:r>
              <a:rPr sz="2400" b="1" u="sng" spc="-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edge</a:t>
            </a:r>
            <a:r>
              <a:rPr sz="2400" b="1" u="sng" spc="-3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check: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imes New Roman"/>
                <a:cs typeface="Times New Roman"/>
              </a:rPr>
              <a:t>p =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dx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250</a:t>
            </a:r>
            <a:endParaRPr sz="2400">
              <a:latin typeface="Times New Roman"/>
              <a:cs typeface="Times New Roman"/>
            </a:endParaRPr>
          </a:p>
          <a:p>
            <a:pPr marL="88900" marR="617220" indent="-76200">
              <a:lnSpc>
                <a:spcPct val="107500"/>
              </a:lnSpc>
              <a:spcBef>
                <a:spcPts val="360"/>
              </a:spcBef>
            </a:pPr>
            <a:r>
              <a:rPr sz="2400" dirty="0">
                <a:latin typeface="Times New Roman"/>
                <a:cs typeface="Times New Roman"/>
              </a:rPr>
              <a:t>q 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min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30-</a:t>
            </a:r>
            <a:r>
              <a:rPr sz="2400" dirty="0">
                <a:latin typeface="Times New Roman"/>
                <a:cs typeface="Times New Roman"/>
              </a:rPr>
              <a:t>70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40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q/p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0.16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400">
              <a:latin typeface="Times New Roman"/>
              <a:cs typeface="Times New Roman"/>
            </a:endParaRPr>
          </a:p>
          <a:p>
            <a:pPr marL="332105" indent="-319405">
              <a:lnSpc>
                <a:spcPct val="100000"/>
              </a:lnSpc>
              <a:buFont typeface="Times New Roman"/>
              <a:buChar char="•"/>
              <a:tabLst>
                <a:tab pos="332105" algn="l"/>
                <a:tab pos="710565" algn="l"/>
                <a:tab pos="1440180" algn="l"/>
              </a:tabLst>
            </a:pPr>
            <a:r>
              <a:rPr sz="2400" b="1" spc="-25" dirty="0">
                <a:solidFill>
                  <a:srgbClr val="D50092"/>
                </a:solidFill>
                <a:latin typeface="Times New Roman"/>
                <a:cs typeface="Times New Roman"/>
              </a:rPr>
              <a:t>If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	p&lt;</a:t>
            </a:r>
            <a:r>
              <a:rPr sz="2400" b="1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D50092"/>
                </a:solidFill>
                <a:latin typeface="Times New Roman"/>
                <a:cs typeface="Times New Roman"/>
              </a:rPr>
              <a:t>0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solidFill>
                  <a:srgbClr val="006600"/>
                </a:solidFill>
                <a:latin typeface="Times New Roman"/>
                <a:cs typeface="Times New Roman"/>
              </a:rPr>
              <a:t>//</a:t>
            </a:r>
            <a:r>
              <a:rPr sz="2000" i="1" spc="-3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6600"/>
                </a:solidFill>
                <a:latin typeface="Times New Roman"/>
                <a:cs typeface="Times New Roman"/>
              </a:rPr>
              <a:t>update</a:t>
            </a:r>
            <a:r>
              <a:rPr sz="2000" i="1" spc="-5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6600"/>
                </a:solidFill>
                <a:latin typeface="Times New Roman"/>
                <a:cs typeface="Times New Roman"/>
              </a:rPr>
              <a:t>t</a:t>
            </a:r>
            <a:r>
              <a:rPr sz="1400" i="1" dirty="0">
                <a:solidFill>
                  <a:srgbClr val="006600"/>
                </a:solidFill>
                <a:latin typeface="Times New Roman"/>
                <a:cs typeface="Times New Roman"/>
              </a:rPr>
              <a:t>entry</a:t>
            </a:r>
            <a:r>
              <a:rPr sz="1400" i="1" spc="15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6600"/>
                </a:solidFill>
                <a:latin typeface="Times New Roman"/>
                <a:cs typeface="Times New Roman"/>
              </a:rPr>
              <a:t>(t1)</a:t>
            </a:r>
            <a:endParaRPr sz="20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420"/>
              </a:spcBef>
              <a:tabLst>
                <a:tab pos="715010" algn="l"/>
                <a:tab pos="1798955" algn="l"/>
                <a:tab pos="2310765" algn="l"/>
              </a:tabLst>
            </a:pPr>
            <a:r>
              <a:rPr sz="2400" b="1" spc="-25" dirty="0">
                <a:solidFill>
                  <a:srgbClr val="D50092"/>
                </a:solidFill>
                <a:latin typeface="Times New Roman"/>
                <a:cs typeface="Times New Roman"/>
              </a:rPr>
              <a:t>if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	t</a:t>
            </a:r>
            <a:r>
              <a:rPr sz="2400" b="1" spc="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&gt;</a:t>
            </a:r>
            <a:r>
              <a:rPr sz="2400" b="1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D50092"/>
                </a:solidFill>
                <a:latin typeface="Times New Roman"/>
                <a:cs typeface="Times New Roman"/>
              </a:rPr>
              <a:t>t1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solidFill>
                  <a:srgbClr val="D50092"/>
                </a:solidFill>
                <a:latin typeface="Times New Roman"/>
                <a:cs typeface="Times New Roman"/>
              </a:rPr>
              <a:t>set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	t1</a:t>
            </a:r>
            <a:r>
              <a:rPr sz="2400" b="1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=</a:t>
            </a:r>
            <a:r>
              <a:rPr sz="2400" b="1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D50092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00125" algn="l"/>
              </a:tabLst>
            </a:pPr>
            <a:r>
              <a:rPr sz="2000" b="1" dirty="0">
                <a:latin typeface="Times New Roman"/>
                <a:cs typeface="Times New Roman"/>
              </a:rPr>
              <a:t>-250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&lt;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0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20" dirty="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1609725" algn="l"/>
                <a:tab pos="2054860" algn="l"/>
                <a:tab pos="3216275" algn="l"/>
              </a:tabLst>
            </a:pPr>
            <a:r>
              <a:rPr sz="2000" b="1" dirty="0">
                <a:latin typeface="Times New Roman"/>
                <a:cs typeface="Times New Roman"/>
              </a:rPr>
              <a:t>check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&gt;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t1</a:t>
            </a:r>
            <a:r>
              <a:rPr sz="2000" b="1" dirty="0">
                <a:latin typeface="Times New Roman"/>
                <a:cs typeface="Times New Roman"/>
              </a:rPr>
              <a:t>	--</a:t>
            </a:r>
            <a:r>
              <a:rPr sz="2000" b="1" spc="-50" dirty="0">
                <a:latin typeface="Times New Roman"/>
                <a:cs typeface="Times New Roman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	0.16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&gt;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0.0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20" dirty="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000" b="1" dirty="0">
                <a:latin typeface="Times New Roman"/>
                <a:cs typeface="Times New Roman"/>
              </a:rPr>
              <a:t>t1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b="1" dirty="0">
                <a:latin typeface="Times New Roman"/>
                <a:cs typeface="Times New Roman"/>
              </a:rPr>
              <a:t>t1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0.16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5394" y="6252464"/>
            <a:ext cx="243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9705" algn="l"/>
              </a:tabLst>
            </a:pP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t1</a:t>
            </a:r>
            <a:r>
              <a:rPr sz="24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sz="24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00CC"/>
                </a:solidFill>
                <a:latin typeface="Times New Roman"/>
                <a:cs typeface="Times New Roman"/>
              </a:rPr>
              <a:t>0.16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	t2 =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00CC"/>
                </a:solidFill>
                <a:latin typeface="Times New Roman"/>
                <a:cs typeface="Times New Roman"/>
              </a:rPr>
              <a:t>1.0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5873" y="6439001"/>
            <a:ext cx="10007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888888"/>
                </a:solidFill>
                <a:latin typeface="Times New Roman"/>
                <a:cs typeface="Times New Roman"/>
              </a:rPr>
              <a:t>Khushbu</a:t>
            </a:r>
            <a:r>
              <a:rPr sz="1100" spc="-2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888888"/>
                </a:solidFill>
                <a:latin typeface="Times New Roman"/>
                <a:cs typeface="Times New Roman"/>
              </a:rPr>
              <a:t>Maurya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05622" y="2911792"/>
            <a:ext cx="2905760" cy="2731135"/>
            <a:chOff x="7905622" y="2911792"/>
            <a:chExt cx="2905760" cy="2731135"/>
          </a:xfrm>
        </p:grpSpPr>
        <p:sp>
          <p:nvSpPr>
            <p:cNvPr id="10" name="object 10"/>
            <p:cNvSpPr/>
            <p:nvPr/>
          </p:nvSpPr>
          <p:spPr>
            <a:xfrm>
              <a:off x="7920862" y="4899786"/>
              <a:ext cx="748665" cy="713105"/>
            </a:xfrm>
            <a:custGeom>
              <a:avLst/>
              <a:gdLst/>
              <a:ahLst/>
              <a:cxnLst/>
              <a:rect l="l" t="t" r="r" b="b"/>
              <a:pathLst>
                <a:path w="748665" h="713104">
                  <a:moveTo>
                    <a:pt x="0" y="712978"/>
                  </a:moveTo>
                  <a:lnTo>
                    <a:pt x="748537" y="0"/>
                  </a:lnTo>
                </a:path>
              </a:pathLst>
            </a:custGeom>
            <a:ln w="30480">
              <a:solidFill>
                <a:srgbClr val="0066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1243" y="2926079"/>
              <a:ext cx="2875280" cy="2702560"/>
            </a:xfrm>
            <a:custGeom>
              <a:avLst/>
              <a:gdLst/>
              <a:ahLst/>
              <a:cxnLst/>
              <a:rect l="l" t="t" r="r" b="b"/>
              <a:pathLst>
                <a:path w="2875279" h="2702560">
                  <a:moveTo>
                    <a:pt x="0" y="2702102"/>
                  </a:moveTo>
                  <a:lnTo>
                    <a:pt x="2875279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26114" y="643138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83361" y="2070036"/>
          <a:ext cx="4191000" cy="419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7465" algn="ctr">
                        <a:lnSpc>
                          <a:spcPts val="2100"/>
                        </a:lnSpc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ts val="1764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280,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160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511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6350" algn="r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1430" algn="ctr">
                        <a:lnSpc>
                          <a:spcPts val="2100"/>
                        </a:lnSpc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tabLst>
                          <a:tab pos="627380" algn="l"/>
                        </a:tabLst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230</a:t>
                      </a: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b="1" spc="-10" dirty="0">
                          <a:solidFill>
                            <a:srgbClr val="006600"/>
                          </a:solidFill>
                          <a:latin typeface="Carlito"/>
                          <a:cs typeface="Carlito"/>
                        </a:rPr>
                        <a:t>Clipped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ts val="2345"/>
                        </a:lnSpc>
                        <a:spcBef>
                          <a:spcPts val="5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179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30,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New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t1</a:t>
                      </a:r>
                      <a:r>
                        <a:rPr sz="1800" b="1" spc="-3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1800" b="1" spc="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0.16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t2</a:t>
                      </a:r>
                      <a:r>
                        <a:rPr sz="1800" b="1" spc="-2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1800" b="1" spc="2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0.8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22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7816786" y="2870771"/>
            <a:ext cx="3116580" cy="2692400"/>
            <a:chOff x="7816786" y="2870771"/>
            <a:chExt cx="3116580" cy="2692400"/>
          </a:xfrm>
        </p:grpSpPr>
        <p:sp>
          <p:nvSpPr>
            <p:cNvPr id="4" name="object 4"/>
            <p:cNvSpPr/>
            <p:nvPr/>
          </p:nvSpPr>
          <p:spPr>
            <a:xfrm>
              <a:off x="7846313" y="5067173"/>
              <a:ext cx="556260" cy="480695"/>
            </a:xfrm>
            <a:custGeom>
              <a:avLst/>
              <a:gdLst/>
              <a:ahLst/>
              <a:cxnLst/>
              <a:rect l="l" t="t" r="r" b="b"/>
              <a:pathLst>
                <a:path w="556259" h="480695">
                  <a:moveTo>
                    <a:pt x="0" y="480313"/>
                  </a:moveTo>
                  <a:lnTo>
                    <a:pt x="556259" y="0"/>
                  </a:lnTo>
                </a:path>
              </a:pathLst>
            </a:custGeom>
            <a:ln w="30480">
              <a:solidFill>
                <a:srgbClr val="0066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31073" y="2885058"/>
              <a:ext cx="3088005" cy="2635250"/>
            </a:xfrm>
            <a:custGeom>
              <a:avLst/>
              <a:gdLst/>
              <a:ahLst/>
              <a:cxnLst/>
              <a:rect l="l" t="t" r="r" b="b"/>
              <a:pathLst>
                <a:path w="3088004" h="2635250">
                  <a:moveTo>
                    <a:pt x="0" y="2634741"/>
                  </a:moveTo>
                  <a:lnTo>
                    <a:pt x="3087624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80472" y="2921126"/>
              <a:ext cx="962660" cy="822325"/>
            </a:xfrm>
            <a:custGeom>
              <a:avLst/>
              <a:gdLst/>
              <a:ahLst/>
              <a:cxnLst/>
              <a:rect l="l" t="t" r="r" b="b"/>
              <a:pathLst>
                <a:path w="962659" h="822325">
                  <a:moveTo>
                    <a:pt x="0" y="822198"/>
                  </a:moveTo>
                  <a:lnTo>
                    <a:pt x="962405" y="0"/>
                  </a:lnTo>
                </a:path>
              </a:pathLst>
            </a:custGeom>
            <a:ln w="30480">
              <a:solidFill>
                <a:srgbClr val="0066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9259" y="224027"/>
            <a:ext cx="2471457" cy="17571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02994" y="20289"/>
            <a:ext cx="94678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dx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=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250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dy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=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140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25773" y="77851"/>
            <a:ext cx="5098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Liang-</a:t>
            </a:r>
            <a:r>
              <a:rPr sz="2400" dirty="0"/>
              <a:t>Barsky</a:t>
            </a:r>
            <a:r>
              <a:rPr sz="2400" spc="-15" dirty="0"/>
              <a:t> </a:t>
            </a:r>
            <a:r>
              <a:rPr sz="2400" dirty="0"/>
              <a:t>Line Clipping -</a:t>
            </a:r>
            <a:r>
              <a:rPr sz="2400" spc="15" dirty="0"/>
              <a:t> </a:t>
            </a:r>
            <a:r>
              <a:rPr sz="2400" spc="-10" dirty="0"/>
              <a:t>Example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1907794" y="1007744"/>
            <a:ext cx="3893820" cy="53308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Right</a:t>
            </a:r>
            <a:r>
              <a:rPr sz="2400" b="1" u="sng" spc="-5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edge</a:t>
            </a:r>
            <a:r>
              <a:rPr sz="2400" b="1" u="sng" spc="-5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check: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imes New Roman"/>
                <a:cs typeface="Times New Roman"/>
              </a:rPr>
              <a:t>p = dx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250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max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230-</a:t>
            </a:r>
            <a:r>
              <a:rPr sz="2400" dirty="0">
                <a:latin typeface="Times New Roman"/>
                <a:cs typeface="Times New Roman"/>
              </a:rPr>
              <a:t>30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Times New Roman"/>
                <a:cs typeface="Times New Roman"/>
              </a:rPr>
              <a:t>= q/p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0.8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2400">
              <a:latin typeface="Times New Roman"/>
              <a:cs typeface="Times New Roman"/>
            </a:endParaRPr>
          </a:p>
          <a:p>
            <a:pPr marL="332105" indent="-319405">
              <a:lnSpc>
                <a:spcPct val="100000"/>
              </a:lnSpc>
              <a:buFont typeface="Times New Roman"/>
              <a:buChar char="•"/>
              <a:tabLst>
                <a:tab pos="332105" algn="l"/>
                <a:tab pos="710565" algn="l"/>
              </a:tabLst>
            </a:pPr>
            <a:r>
              <a:rPr sz="2400" b="1" spc="-25" dirty="0">
                <a:solidFill>
                  <a:srgbClr val="D50092"/>
                </a:solidFill>
                <a:latin typeface="Times New Roman"/>
                <a:cs typeface="Times New Roman"/>
              </a:rPr>
              <a:t>If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	p&lt;</a:t>
            </a:r>
            <a:r>
              <a:rPr sz="2400" b="1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0</a:t>
            </a:r>
            <a:r>
              <a:rPr sz="2400" b="1" spc="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D50092"/>
                </a:solidFill>
                <a:latin typeface="Times New Roman"/>
                <a:cs typeface="Times New Roman"/>
              </a:rPr>
              <a:t>FALSE</a:t>
            </a:r>
            <a:endParaRPr sz="2400">
              <a:latin typeface="Times New Roman"/>
              <a:cs typeface="Times New Roman"/>
            </a:endParaRPr>
          </a:p>
          <a:p>
            <a:pPr marL="332105" indent="-319405">
              <a:lnSpc>
                <a:spcPct val="100000"/>
              </a:lnSpc>
              <a:spcBef>
                <a:spcPts val="550"/>
              </a:spcBef>
              <a:buFont typeface="Times New Roman"/>
              <a:buChar char="•"/>
              <a:tabLst>
                <a:tab pos="332105" algn="l"/>
              </a:tabLst>
            </a:pP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If</a:t>
            </a:r>
            <a:r>
              <a:rPr sz="2400" b="1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p</a:t>
            </a:r>
            <a:r>
              <a:rPr sz="2400" b="1" spc="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&gt;</a:t>
            </a:r>
            <a:r>
              <a:rPr sz="2400" b="1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0</a:t>
            </a:r>
            <a:r>
              <a:rPr sz="2400" b="1" spc="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6600"/>
                </a:solidFill>
                <a:latin typeface="Times New Roman"/>
                <a:cs typeface="Times New Roman"/>
              </a:rPr>
              <a:t>//</a:t>
            </a:r>
            <a:r>
              <a:rPr sz="2000" i="1" spc="-2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6600"/>
                </a:solidFill>
                <a:latin typeface="Times New Roman"/>
                <a:cs typeface="Times New Roman"/>
              </a:rPr>
              <a:t>update</a:t>
            </a:r>
            <a:r>
              <a:rPr sz="2000" i="1" spc="-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6600"/>
                </a:solidFill>
                <a:latin typeface="Times New Roman"/>
                <a:cs typeface="Times New Roman"/>
              </a:rPr>
              <a:t>t</a:t>
            </a:r>
            <a:r>
              <a:rPr sz="1400" i="1" dirty="0">
                <a:solidFill>
                  <a:srgbClr val="006600"/>
                </a:solidFill>
                <a:latin typeface="Times New Roman"/>
                <a:cs typeface="Times New Roman"/>
              </a:rPr>
              <a:t>leaving</a:t>
            </a:r>
            <a:r>
              <a:rPr sz="1400" i="1" spc="16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6600"/>
                </a:solidFill>
                <a:latin typeface="Times New Roman"/>
                <a:cs typeface="Times New Roman"/>
              </a:rPr>
              <a:t>(t2)</a:t>
            </a:r>
            <a:endParaRPr sz="20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425"/>
              </a:spcBef>
              <a:tabLst>
                <a:tab pos="1637030" algn="l"/>
              </a:tabLst>
            </a:pP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if</a:t>
            </a:r>
            <a:r>
              <a:rPr sz="2400" b="1" spc="-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&lt;</a:t>
            </a:r>
            <a:r>
              <a:rPr sz="2400" b="1" spc="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D50092"/>
                </a:solidFill>
                <a:latin typeface="Times New Roman"/>
                <a:cs typeface="Times New Roman"/>
              </a:rPr>
              <a:t>t2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	set</a:t>
            </a:r>
            <a:r>
              <a:rPr sz="2400" b="1" spc="-2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t2</a:t>
            </a:r>
            <a:r>
              <a:rPr sz="2400" b="1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=</a:t>
            </a:r>
            <a:r>
              <a:rPr sz="2400" b="1" spc="-2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D50092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dirty="0">
                <a:latin typeface="Times New Roman"/>
                <a:cs typeface="Times New Roman"/>
              </a:rPr>
              <a:t>250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&gt; 0</a:t>
            </a:r>
            <a:r>
              <a:rPr sz="2000" b="1" spc="484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880"/>
              </a:lnSpc>
              <a:spcBef>
                <a:spcPts val="175"/>
              </a:spcBef>
              <a:tabLst>
                <a:tab pos="1609725" algn="l"/>
                <a:tab pos="2139950" algn="l"/>
                <a:tab pos="3173730" algn="l"/>
              </a:tabLst>
            </a:pPr>
            <a:r>
              <a:rPr sz="2000" b="1" dirty="0">
                <a:latin typeface="Times New Roman"/>
                <a:cs typeface="Times New Roman"/>
              </a:rPr>
              <a:t>check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&lt;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t2</a:t>
            </a:r>
            <a:r>
              <a:rPr sz="2000" b="1" dirty="0">
                <a:latin typeface="Times New Roman"/>
                <a:cs typeface="Times New Roman"/>
              </a:rPr>
              <a:t>	---</a:t>
            </a:r>
            <a:r>
              <a:rPr sz="2000" b="1" spc="-50" dirty="0">
                <a:latin typeface="Times New Roman"/>
                <a:cs typeface="Times New Roman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	0.8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&lt;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1.0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20" dirty="0">
                <a:latin typeface="Times New Roman"/>
                <a:cs typeface="Times New Roman"/>
              </a:rPr>
              <a:t>TRUE </a:t>
            </a:r>
            <a:r>
              <a:rPr sz="2000" b="1" dirty="0">
                <a:latin typeface="Times New Roman"/>
                <a:cs typeface="Times New Roman"/>
              </a:rPr>
              <a:t>t2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 =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0.8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449705" algn="l"/>
              </a:tabLst>
            </a:pP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t1</a:t>
            </a:r>
            <a:r>
              <a:rPr sz="24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sz="24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00CC"/>
                </a:solidFill>
                <a:latin typeface="Times New Roman"/>
                <a:cs typeface="Times New Roman"/>
              </a:rPr>
              <a:t>0.16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	t2 =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00CC"/>
                </a:solidFill>
                <a:latin typeface="Times New Roman"/>
                <a:cs typeface="Times New Roman"/>
              </a:rPr>
              <a:t>0.8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2523" y="160020"/>
            <a:ext cx="2740162" cy="253746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73126" y="2374963"/>
          <a:ext cx="4191000" cy="419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7465" algn="ctr">
                        <a:lnSpc>
                          <a:spcPts val="2105"/>
                        </a:lnSpc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ts val="1764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280,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160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511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635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1430" algn="ctr">
                        <a:lnSpc>
                          <a:spcPts val="2100"/>
                        </a:lnSpc>
                        <a:spcBef>
                          <a:spcPts val="5"/>
                        </a:spcBef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ts val="2340"/>
                        </a:lnSpc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179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30,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0000CC"/>
                          </a:solidFill>
                          <a:latin typeface="Carlito"/>
                          <a:cs typeface="Carlito"/>
                        </a:rPr>
                        <a:t>Clipped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New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t1</a:t>
                      </a:r>
                      <a:r>
                        <a:rPr sz="1800" b="1" spc="-3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1800" b="1" spc="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0.29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t2</a:t>
                      </a:r>
                      <a:r>
                        <a:rPr sz="1800" b="1" spc="-3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=</a:t>
                      </a:r>
                      <a:r>
                        <a:rPr sz="1800" b="1" spc="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0.8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28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949693" y="3340417"/>
            <a:ext cx="3088640" cy="2839085"/>
            <a:chOff x="6949693" y="3340417"/>
            <a:chExt cx="3088640" cy="2839085"/>
          </a:xfrm>
        </p:grpSpPr>
        <p:sp>
          <p:nvSpPr>
            <p:cNvPr id="5" name="object 5"/>
            <p:cNvSpPr/>
            <p:nvPr/>
          </p:nvSpPr>
          <p:spPr>
            <a:xfrm>
              <a:off x="7794878" y="5132577"/>
              <a:ext cx="316230" cy="299720"/>
            </a:xfrm>
            <a:custGeom>
              <a:avLst/>
              <a:gdLst/>
              <a:ahLst/>
              <a:cxnLst/>
              <a:rect l="l" t="t" r="r" b="b"/>
              <a:pathLst>
                <a:path w="316229" h="299720">
                  <a:moveTo>
                    <a:pt x="0" y="299212"/>
                  </a:moveTo>
                  <a:lnTo>
                    <a:pt x="316229" y="0"/>
                  </a:lnTo>
                </a:path>
              </a:pathLst>
            </a:custGeom>
            <a:ln w="30480">
              <a:solidFill>
                <a:srgbClr val="0000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64933" y="5447410"/>
              <a:ext cx="775335" cy="716915"/>
            </a:xfrm>
            <a:custGeom>
              <a:avLst/>
              <a:gdLst/>
              <a:ahLst/>
              <a:cxnLst/>
              <a:rect l="l" t="t" r="r" b="b"/>
              <a:pathLst>
                <a:path w="775334" h="716914">
                  <a:moveTo>
                    <a:pt x="0" y="716508"/>
                  </a:moveTo>
                  <a:lnTo>
                    <a:pt x="775208" y="0"/>
                  </a:lnTo>
                </a:path>
              </a:pathLst>
            </a:custGeom>
            <a:ln w="30479">
              <a:solidFill>
                <a:srgbClr val="0066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1768" y="3354704"/>
              <a:ext cx="2982595" cy="2721610"/>
            </a:xfrm>
            <a:custGeom>
              <a:avLst/>
              <a:gdLst/>
              <a:ahLst/>
              <a:cxnLst/>
              <a:rect l="l" t="t" r="r" b="b"/>
              <a:pathLst>
                <a:path w="2982595" h="2721610">
                  <a:moveTo>
                    <a:pt x="0" y="2721152"/>
                  </a:moveTo>
                  <a:lnTo>
                    <a:pt x="2982213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5261" y="3414394"/>
              <a:ext cx="649605" cy="560070"/>
            </a:xfrm>
            <a:custGeom>
              <a:avLst/>
              <a:gdLst/>
              <a:ahLst/>
              <a:cxnLst/>
              <a:rect l="l" t="t" r="r" b="b"/>
              <a:pathLst>
                <a:path w="649604" h="560070">
                  <a:moveTo>
                    <a:pt x="0" y="559561"/>
                  </a:moveTo>
                  <a:lnTo>
                    <a:pt x="649224" y="0"/>
                  </a:lnTo>
                </a:path>
              </a:pathLst>
            </a:custGeom>
            <a:ln w="30480">
              <a:solidFill>
                <a:srgbClr val="0066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02994" y="20289"/>
            <a:ext cx="94678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dx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=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250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dy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=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140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25773" y="77851"/>
            <a:ext cx="5098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Liang-</a:t>
            </a:r>
            <a:r>
              <a:rPr sz="2400" dirty="0"/>
              <a:t>Barsky</a:t>
            </a:r>
            <a:r>
              <a:rPr sz="2400" spc="-15" dirty="0"/>
              <a:t> </a:t>
            </a:r>
            <a:r>
              <a:rPr sz="2400" dirty="0"/>
              <a:t>Line Clipping -</a:t>
            </a:r>
            <a:r>
              <a:rPr sz="2400" spc="15" dirty="0"/>
              <a:t> </a:t>
            </a:r>
            <a:r>
              <a:rPr sz="2400" spc="-10" dirty="0"/>
              <a:t>Example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1907794" y="1007744"/>
            <a:ext cx="3778885" cy="53168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Bottom</a:t>
            </a:r>
            <a:r>
              <a:rPr sz="2400" b="1" u="sng" spc="-8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edge</a:t>
            </a:r>
            <a:r>
              <a:rPr sz="2400" b="1" u="sng" spc="-6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check: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imes New Roman"/>
                <a:cs typeface="Times New Roman"/>
              </a:rPr>
              <a:t>p =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dy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140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q = y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 y</a:t>
            </a:r>
            <a:r>
              <a:rPr sz="1800" dirty="0">
                <a:latin typeface="Times New Roman"/>
                <a:cs typeface="Times New Roman"/>
              </a:rPr>
              <a:t>min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20-</a:t>
            </a:r>
            <a:r>
              <a:rPr sz="2400" dirty="0">
                <a:latin typeface="Times New Roman"/>
                <a:cs typeface="Times New Roman"/>
              </a:rPr>
              <a:t>60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40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Times New Roman"/>
                <a:cs typeface="Times New Roman"/>
              </a:rPr>
              <a:t>= q/p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0.2857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2400">
              <a:latin typeface="Times New Roman"/>
              <a:cs typeface="Times New Roman"/>
            </a:endParaRPr>
          </a:p>
          <a:p>
            <a:pPr marL="332105" indent="-319405">
              <a:lnSpc>
                <a:spcPct val="100000"/>
              </a:lnSpc>
              <a:buFont typeface="Times New Roman"/>
              <a:buChar char="•"/>
              <a:tabLst>
                <a:tab pos="332105" algn="l"/>
                <a:tab pos="710565" algn="l"/>
                <a:tab pos="1440180" algn="l"/>
                <a:tab pos="3663950" algn="l"/>
              </a:tabLst>
            </a:pPr>
            <a:r>
              <a:rPr sz="2400" b="1" spc="-25" dirty="0">
                <a:solidFill>
                  <a:srgbClr val="D50092"/>
                </a:solidFill>
                <a:latin typeface="Times New Roman"/>
                <a:cs typeface="Times New Roman"/>
              </a:rPr>
              <a:t>If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	p&lt;</a:t>
            </a:r>
            <a:r>
              <a:rPr sz="2400" b="1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D50092"/>
                </a:solidFill>
                <a:latin typeface="Times New Roman"/>
                <a:cs typeface="Times New Roman"/>
              </a:rPr>
              <a:t>0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solidFill>
                  <a:srgbClr val="006600"/>
                </a:solidFill>
                <a:latin typeface="Times New Roman"/>
                <a:cs typeface="Times New Roman"/>
              </a:rPr>
              <a:t>//</a:t>
            </a:r>
            <a:r>
              <a:rPr sz="2000" i="1" spc="-3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6600"/>
                </a:solidFill>
                <a:latin typeface="Times New Roman"/>
                <a:cs typeface="Times New Roman"/>
              </a:rPr>
              <a:t>update</a:t>
            </a:r>
            <a:r>
              <a:rPr sz="2000" i="1" spc="-5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6600"/>
                </a:solidFill>
                <a:latin typeface="Times New Roman"/>
                <a:cs typeface="Times New Roman"/>
              </a:rPr>
              <a:t>t</a:t>
            </a:r>
            <a:r>
              <a:rPr sz="1400" i="1" dirty="0">
                <a:solidFill>
                  <a:srgbClr val="006600"/>
                </a:solidFill>
                <a:latin typeface="Times New Roman"/>
                <a:cs typeface="Times New Roman"/>
              </a:rPr>
              <a:t>entry</a:t>
            </a:r>
            <a:r>
              <a:rPr sz="1400" i="1" spc="1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6600"/>
                </a:solidFill>
                <a:latin typeface="Times New Roman"/>
                <a:cs typeface="Times New Roman"/>
              </a:rPr>
              <a:t>(t1)</a:t>
            </a:r>
            <a:r>
              <a:rPr sz="2000" i="1" spc="-2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D50092"/>
                </a:solidFill>
                <a:latin typeface="Times New Roman"/>
                <a:cs typeface="Times New Roman"/>
              </a:rPr>
              <a:t>if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	</a:t>
            </a:r>
            <a:r>
              <a:rPr sz="2400" b="1" spc="-50" dirty="0">
                <a:solidFill>
                  <a:srgbClr val="D50092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420"/>
              </a:spcBef>
              <a:tabLst>
                <a:tab pos="1276985" algn="l"/>
                <a:tab pos="1789430" algn="l"/>
              </a:tabLst>
            </a:pP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&gt; </a:t>
            </a:r>
            <a:r>
              <a:rPr sz="2400" b="1" spc="-25" dirty="0">
                <a:solidFill>
                  <a:srgbClr val="D50092"/>
                </a:solidFill>
                <a:latin typeface="Times New Roman"/>
                <a:cs typeface="Times New Roman"/>
              </a:rPr>
              <a:t>t1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solidFill>
                  <a:srgbClr val="D50092"/>
                </a:solidFill>
                <a:latin typeface="Times New Roman"/>
                <a:cs typeface="Times New Roman"/>
              </a:rPr>
              <a:t>set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	t1</a:t>
            </a:r>
            <a:r>
              <a:rPr sz="2400" b="1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=</a:t>
            </a:r>
            <a:r>
              <a:rPr sz="2400" b="1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D50092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00125" algn="l"/>
              </a:tabLst>
            </a:pPr>
            <a:r>
              <a:rPr sz="2000" b="1" dirty="0">
                <a:latin typeface="Times New Roman"/>
                <a:cs typeface="Times New Roman"/>
              </a:rPr>
              <a:t>-140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&lt;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0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20" dirty="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1678305" algn="l"/>
              </a:tabLst>
            </a:pPr>
            <a:r>
              <a:rPr sz="2000" b="1" dirty="0">
                <a:latin typeface="Times New Roman"/>
                <a:cs typeface="Times New Roman"/>
              </a:rPr>
              <a:t>check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&gt;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t1</a:t>
            </a:r>
            <a:r>
              <a:rPr sz="2000" b="1" dirty="0">
                <a:latin typeface="Times New Roman"/>
                <a:cs typeface="Times New Roman"/>
              </a:rPr>
              <a:t>	----</a:t>
            </a:r>
            <a:r>
              <a:rPr sz="2000" b="1" spc="-10" dirty="0">
                <a:latin typeface="Times New Roman"/>
                <a:cs typeface="Times New Roman"/>
              </a:rPr>
              <a:t>-</a:t>
            </a:r>
            <a:r>
              <a:rPr sz="2000" b="1" spc="-50" dirty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190"/>
              </a:spcBef>
            </a:pPr>
            <a:r>
              <a:rPr sz="2000" b="1" dirty="0">
                <a:latin typeface="Times New Roman"/>
                <a:cs typeface="Times New Roman"/>
              </a:rPr>
              <a:t>0.2857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&gt;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0.16</a:t>
            </a:r>
            <a:r>
              <a:rPr sz="2000" b="1" spc="49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marL="12700" marR="761365">
              <a:lnSpc>
                <a:spcPct val="100800"/>
              </a:lnSpc>
              <a:spcBef>
                <a:spcPts val="565"/>
              </a:spcBef>
              <a:tabLst>
                <a:tab pos="1176655" algn="l"/>
                <a:tab pos="2504440" algn="l"/>
              </a:tabLst>
            </a:pPr>
            <a:r>
              <a:rPr sz="2000" b="1" dirty="0">
                <a:latin typeface="Times New Roman"/>
                <a:cs typeface="Times New Roman"/>
              </a:rPr>
              <a:t>t1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t--</a:t>
            </a:r>
            <a:r>
              <a:rPr sz="2000" b="1" spc="-10" dirty="0">
                <a:latin typeface="Times New Roman"/>
                <a:cs typeface="Times New Roman"/>
              </a:rPr>
              <a:t>--</a:t>
            </a:r>
            <a:r>
              <a:rPr sz="2000" b="1" spc="-50" dirty="0">
                <a:latin typeface="Times New Roman"/>
                <a:cs typeface="Times New Roman"/>
              </a:rPr>
              <a:t>&gt;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3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t1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0.2857	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t1</a:t>
            </a:r>
            <a:r>
              <a:rPr sz="2400" b="1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0000CC"/>
                </a:solidFill>
                <a:latin typeface="Times New Roman"/>
                <a:cs typeface="Times New Roman"/>
              </a:rPr>
              <a:t>= </a:t>
            </a:r>
            <a:r>
              <a:rPr sz="24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0.2857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	t2</a:t>
            </a:r>
            <a:r>
              <a:rPr sz="24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sz="24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00CC"/>
                </a:solidFill>
                <a:latin typeface="Times New Roman"/>
                <a:cs typeface="Times New Roman"/>
              </a:rPr>
              <a:t>0.8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3856" y="304800"/>
            <a:ext cx="3209925" cy="229328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23504" y="3826509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1524000" y="0"/>
                </a:moveTo>
                <a:lnTo>
                  <a:pt x="0" y="0"/>
                </a:lnTo>
                <a:lnTo>
                  <a:pt x="0" y="1523999"/>
                </a:lnTo>
                <a:lnTo>
                  <a:pt x="1524000" y="1523999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26516" y="2643822"/>
          <a:ext cx="4191000" cy="419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6830" algn="ctr">
                        <a:lnSpc>
                          <a:spcPts val="2100"/>
                        </a:lnSpc>
                        <a:spcBef>
                          <a:spcPts val="5"/>
                        </a:spcBef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ts val="1764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280,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160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511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635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0795" algn="ctr">
                        <a:lnSpc>
                          <a:spcPts val="2100"/>
                        </a:lnSpc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ts val="2345"/>
                        </a:lnSpc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1789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30,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980" marR="438150">
                        <a:lnSpc>
                          <a:spcPct val="101699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No</a:t>
                      </a: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more </a:t>
                      </a: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clippings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7402448" y="3718559"/>
            <a:ext cx="3054350" cy="2463165"/>
            <a:chOff x="7402448" y="3718559"/>
            <a:chExt cx="3054350" cy="2463165"/>
          </a:xfrm>
        </p:grpSpPr>
        <p:sp>
          <p:nvSpPr>
            <p:cNvPr id="6" name="object 6"/>
            <p:cNvSpPr/>
            <p:nvPr/>
          </p:nvSpPr>
          <p:spPr>
            <a:xfrm>
              <a:off x="7417688" y="5510783"/>
              <a:ext cx="776605" cy="641985"/>
            </a:xfrm>
            <a:custGeom>
              <a:avLst/>
              <a:gdLst/>
              <a:ahLst/>
              <a:cxnLst/>
              <a:rect l="l" t="t" r="r" b="b"/>
              <a:pathLst>
                <a:path w="776604" h="641985">
                  <a:moveTo>
                    <a:pt x="0" y="641642"/>
                  </a:moveTo>
                  <a:lnTo>
                    <a:pt x="776477" y="0"/>
                  </a:lnTo>
                </a:path>
              </a:pathLst>
            </a:custGeom>
            <a:ln w="30480">
              <a:solidFill>
                <a:srgbClr val="0066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18323" y="3734434"/>
              <a:ext cx="2987040" cy="2432685"/>
            </a:xfrm>
            <a:custGeom>
              <a:avLst/>
              <a:gdLst/>
              <a:ahLst/>
              <a:cxnLst/>
              <a:rect l="l" t="t" r="r" b="b"/>
              <a:pathLst>
                <a:path w="2987040" h="2432685">
                  <a:moveTo>
                    <a:pt x="0" y="2432545"/>
                  </a:moveTo>
                  <a:lnTo>
                    <a:pt x="2986531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91064" y="3733799"/>
              <a:ext cx="650875" cy="467995"/>
            </a:xfrm>
            <a:custGeom>
              <a:avLst/>
              <a:gdLst/>
              <a:ahLst/>
              <a:cxnLst/>
              <a:rect l="l" t="t" r="r" b="b"/>
              <a:pathLst>
                <a:path w="650875" h="467995">
                  <a:moveTo>
                    <a:pt x="0" y="467868"/>
                  </a:moveTo>
                  <a:lnTo>
                    <a:pt x="650493" y="0"/>
                  </a:lnTo>
                </a:path>
              </a:pathLst>
            </a:custGeom>
            <a:ln w="30480">
              <a:solidFill>
                <a:srgbClr val="0066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49157" y="5230367"/>
              <a:ext cx="317500" cy="266700"/>
            </a:xfrm>
            <a:custGeom>
              <a:avLst/>
              <a:gdLst/>
              <a:ahLst/>
              <a:cxnLst/>
              <a:rect l="l" t="t" r="r" b="b"/>
              <a:pathLst>
                <a:path w="317500" h="266700">
                  <a:moveTo>
                    <a:pt x="0" y="266699"/>
                  </a:moveTo>
                  <a:lnTo>
                    <a:pt x="317500" y="0"/>
                  </a:lnTo>
                </a:path>
              </a:pathLst>
            </a:custGeom>
            <a:ln w="30480">
              <a:solidFill>
                <a:srgbClr val="0000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02994" y="20289"/>
            <a:ext cx="94678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dx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=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250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dy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=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140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25773" y="77851"/>
            <a:ext cx="5098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Liang-</a:t>
            </a:r>
            <a:r>
              <a:rPr sz="2400" dirty="0"/>
              <a:t>Barsky</a:t>
            </a:r>
            <a:r>
              <a:rPr sz="2400" spc="-15" dirty="0"/>
              <a:t> </a:t>
            </a:r>
            <a:r>
              <a:rPr sz="2400" dirty="0"/>
              <a:t>Line Clipping -</a:t>
            </a:r>
            <a:r>
              <a:rPr sz="2400" spc="15" dirty="0"/>
              <a:t> </a:t>
            </a:r>
            <a:r>
              <a:rPr sz="2400" spc="-10" dirty="0"/>
              <a:t>Example</a:t>
            </a:r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1907794" y="1007744"/>
            <a:ext cx="4004310" cy="53924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u="sng" spc="-9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Top</a:t>
            </a:r>
            <a:r>
              <a:rPr sz="2400" b="1" u="sng" spc="-6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edge</a:t>
            </a:r>
            <a:r>
              <a:rPr sz="2400" b="1" u="sng" spc="-10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check: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>
                <a:latin typeface="Times New Roman"/>
                <a:cs typeface="Times New Roman"/>
              </a:rPr>
              <a:t>p = dy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25" dirty="0">
                <a:latin typeface="Times New Roman"/>
                <a:cs typeface="Times New Roman"/>
              </a:rPr>
              <a:t>140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max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150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130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Times New Roman"/>
                <a:cs typeface="Times New Roman"/>
              </a:rPr>
              <a:t>= q/p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0.928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2400">
              <a:latin typeface="Times New Roman"/>
              <a:cs typeface="Times New Roman"/>
            </a:endParaRPr>
          </a:p>
          <a:p>
            <a:pPr marL="332105" indent="-319405">
              <a:lnSpc>
                <a:spcPct val="100000"/>
              </a:lnSpc>
              <a:buFont typeface="Times New Roman"/>
              <a:buChar char="•"/>
              <a:tabLst>
                <a:tab pos="332105" algn="l"/>
                <a:tab pos="710565" algn="l"/>
              </a:tabLst>
            </a:pPr>
            <a:r>
              <a:rPr sz="2400" b="1" spc="-25" dirty="0">
                <a:solidFill>
                  <a:srgbClr val="D50092"/>
                </a:solidFill>
                <a:latin typeface="Times New Roman"/>
                <a:cs typeface="Times New Roman"/>
              </a:rPr>
              <a:t>If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	p&lt;</a:t>
            </a:r>
            <a:r>
              <a:rPr sz="2400" b="1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0</a:t>
            </a:r>
            <a:r>
              <a:rPr sz="2400" b="1" spc="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D50092"/>
                </a:solidFill>
                <a:latin typeface="Times New Roman"/>
                <a:cs typeface="Times New Roman"/>
              </a:rPr>
              <a:t>FALSE</a:t>
            </a:r>
            <a:endParaRPr sz="2400">
              <a:latin typeface="Times New Roman"/>
              <a:cs typeface="Times New Roman"/>
            </a:endParaRPr>
          </a:p>
          <a:p>
            <a:pPr marL="332105" indent="-319405">
              <a:lnSpc>
                <a:spcPct val="100000"/>
              </a:lnSpc>
              <a:spcBef>
                <a:spcPts val="550"/>
              </a:spcBef>
              <a:buFont typeface="Times New Roman"/>
              <a:buChar char="•"/>
              <a:tabLst>
                <a:tab pos="332105" algn="l"/>
                <a:tab pos="1518285" algn="l"/>
                <a:tab pos="1789430" algn="l"/>
              </a:tabLst>
            </a:pP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If</a:t>
            </a:r>
            <a:r>
              <a:rPr sz="2400" b="1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p</a:t>
            </a:r>
            <a:r>
              <a:rPr sz="2400" b="1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&gt;</a:t>
            </a:r>
            <a:r>
              <a:rPr sz="2400" b="1" spc="-2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D50092"/>
                </a:solidFill>
                <a:latin typeface="Times New Roman"/>
                <a:cs typeface="Times New Roman"/>
              </a:rPr>
              <a:t>0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	</a:t>
            </a:r>
            <a:r>
              <a:rPr sz="2000" i="1" spc="-25" dirty="0">
                <a:solidFill>
                  <a:srgbClr val="006600"/>
                </a:solidFill>
                <a:latin typeface="Times New Roman"/>
                <a:cs typeface="Times New Roman"/>
              </a:rPr>
              <a:t>//</a:t>
            </a:r>
            <a:r>
              <a:rPr sz="2000" i="1" dirty="0">
                <a:solidFill>
                  <a:srgbClr val="006600"/>
                </a:solidFill>
                <a:latin typeface="Times New Roman"/>
                <a:cs typeface="Times New Roman"/>
              </a:rPr>
              <a:t>	update</a:t>
            </a:r>
            <a:r>
              <a:rPr sz="2000" i="1" spc="-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6600"/>
                </a:solidFill>
                <a:latin typeface="Times New Roman"/>
                <a:cs typeface="Times New Roman"/>
              </a:rPr>
              <a:t>t</a:t>
            </a:r>
            <a:r>
              <a:rPr sz="1400" i="1" dirty="0">
                <a:solidFill>
                  <a:srgbClr val="006600"/>
                </a:solidFill>
                <a:latin typeface="Times New Roman"/>
                <a:cs typeface="Times New Roman"/>
              </a:rPr>
              <a:t>leaving</a:t>
            </a:r>
            <a:r>
              <a:rPr sz="1400" i="1" spc="13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6600"/>
                </a:solidFill>
                <a:latin typeface="Times New Roman"/>
                <a:cs typeface="Times New Roman"/>
              </a:rPr>
              <a:t>(t2)</a:t>
            </a:r>
            <a:r>
              <a:rPr sz="2000" i="1" spc="-2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if</a:t>
            </a:r>
            <a:r>
              <a:rPr sz="2400" b="1" spc="-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D50092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425"/>
              </a:spcBef>
              <a:tabLst>
                <a:tab pos="1198245" algn="l"/>
              </a:tabLst>
            </a:pP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&lt;</a:t>
            </a:r>
            <a:r>
              <a:rPr sz="2400" b="1" spc="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D50092"/>
                </a:solidFill>
                <a:latin typeface="Times New Roman"/>
                <a:cs typeface="Times New Roman"/>
              </a:rPr>
              <a:t>t2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	set</a:t>
            </a:r>
            <a:r>
              <a:rPr sz="2400" b="1" spc="-2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t2</a:t>
            </a:r>
            <a:r>
              <a:rPr sz="2400" b="1" spc="-2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50092"/>
                </a:solidFill>
                <a:latin typeface="Times New Roman"/>
                <a:cs typeface="Times New Roman"/>
              </a:rPr>
              <a:t>=</a:t>
            </a:r>
            <a:r>
              <a:rPr sz="2400" b="1" spc="-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D50092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130"/>
              </a:spcBef>
            </a:pPr>
            <a:r>
              <a:rPr sz="2000" b="1" dirty="0">
                <a:latin typeface="Times New Roman"/>
                <a:cs typeface="Times New Roman"/>
              </a:rPr>
              <a:t>140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&gt; 0</a:t>
            </a:r>
            <a:r>
              <a:rPr sz="2000" b="1" spc="484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marL="373380" marR="1387475">
              <a:lnSpc>
                <a:spcPct val="120200"/>
              </a:lnSpc>
              <a:spcBef>
                <a:spcPts val="105"/>
              </a:spcBef>
              <a:tabLst>
                <a:tab pos="1664970" algn="l"/>
                <a:tab pos="2039620" algn="l"/>
              </a:tabLst>
            </a:pPr>
            <a:r>
              <a:rPr sz="2000" b="1" dirty="0">
                <a:latin typeface="Times New Roman"/>
                <a:cs typeface="Times New Roman"/>
              </a:rPr>
              <a:t>check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&lt;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t2</a:t>
            </a:r>
            <a:r>
              <a:rPr sz="2000" b="1" dirty="0">
                <a:latin typeface="Times New Roman"/>
                <a:cs typeface="Times New Roman"/>
              </a:rPr>
              <a:t>	----</a:t>
            </a:r>
            <a:r>
              <a:rPr sz="2000" b="1" spc="-10" dirty="0">
                <a:latin typeface="Times New Roman"/>
                <a:cs typeface="Times New Roman"/>
              </a:rPr>
              <a:t>-</a:t>
            </a:r>
            <a:r>
              <a:rPr sz="2000" b="1" spc="-50" dirty="0">
                <a:latin typeface="Times New Roman"/>
                <a:cs typeface="Times New Roman"/>
              </a:rPr>
              <a:t>&gt; </a:t>
            </a:r>
            <a:r>
              <a:rPr sz="2000" b="1" dirty="0">
                <a:latin typeface="Times New Roman"/>
                <a:cs typeface="Times New Roman"/>
              </a:rPr>
              <a:t>0.928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&lt;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0.8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20" dirty="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20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tabLst>
                <a:tab pos="2118995" algn="l"/>
              </a:tabLst>
            </a:pP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t1 =</a:t>
            </a:r>
            <a:r>
              <a:rPr sz="24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0.2857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	t2</a:t>
            </a:r>
            <a:r>
              <a:rPr sz="2400" b="1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sz="2400" b="1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00CC"/>
                </a:solidFill>
                <a:latin typeface="Times New Roman"/>
                <a:cs typeface="Times New Roman"/>
              </a:rPr>
              <a:t>0.8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0359" y="1066800"/>
            <a:ext cx="3730009" cy="2514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019" rIns="0" bIns="0" rtlCol="0">
            <a:spAutoFit/>
          </a:bodyPr>
          <a:lstStyle/>
          <a:p>
            <a:pPr marL="3665854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Liang-</a:t>
            </a:r>
            <a:r>
              <a:rPr sz="2000" dirty="0"/>
              <a:t>Barsky</a:t>
            </a:r>
            <a:r>
              <a:rPr sz="2000" spc="-20" dirty="0"/>
              <a:t> </a:t>
            </a:r>
            <a:r>
              <a:rPr sz="2000" dirty="0"/>
              <a:t>Line</a:t>
            </a:r>
            <a:r>
              <a:rPr sz="2000" spc="-5" dirty="0"/>
              <a:t> </a:t>
            </a:r>
            <a:r>
              <a:rPr sz="2000" dirty="0"/>
              <a:t>Clipping</a:t>
            </a:r>
            <a:r>
              <a:rPr sz="2000" spc="-20" dirty="0"/>
              <a:t> </a:t>
            </a:r>
            <a:r>
              <a:rPr sz="2000" dirty="0"/>
              <a:t>-</a:t>
            </a:r>
            <a:r>
              <a:rPr sz="2000" spc="5" dirty="0"/>
              <a:t> </a:t>
            </a:r>
            <a:r>
              <a:rPr sz="2000" spc="-10" dirty="0"/>
              <a:t>Example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831594" y="976376"/>
            <a:ext cx="270891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492250" algn="l"/>
              </a:tabLst>
            </a:pPr>
            <a:r>
              <a:rPr sz="1800" b="1" dirty="0">
                <a:solidFill>
                  <a:srgbClr val="0000CC"/>
                </a:solidFill>
                <a:latin typeface="Times New Roman"/>
                <a:cs typeface="Times New Roman"/>
              </a:rPr>
              <a:t>t1</a:t>
            </a:r>
            <a:r>
              <a:rPr sz="1800" b="1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sz="1800" b="1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0.2857</a:t>
            </a:r>
            <a:r>
              <a:rPr sz="1800" b="1" dirty="0">
                <a:solidFill>
                  <a:srgbClr val="0000CC"/>
                </a:solidFill>
                <a:latin typeface="Times New Roman"/>
                <a:cs typeface="Times New Roman"/>
              </a:rPr>
              <a:t>	t2</a:t>
            </a:r>
            <a:r>
              <a:rPr sz="1800" b="1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sz="1800" b="1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CC"/>
                </a:solidFill>
                <a:latin typeface="Times New Roman"/>
                <a:cs typeface="Times New Roman"/>
              </a:rPr>
              <a:t>0.8</a:t>
            </a:r>
            <a:r>
              <a:rPr sz="1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dx</a:t>
            </a:r>
            <a:r>
              <a:rPr sz="1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1116965" algn="l"/>
              </a:tabLst>
            </a:pPr>
            <a:r>
              <a:rPr sz="18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250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dy</a:t>
            </a:r>
            <a:r>
              <a:rPr sz="18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140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594" y="2430271"/>
            <a:ext cx="412496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Times New Roman"/>
                <a:cs typeface="Times New Roman"/>
              </a:rPr>
              <a:t>if(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&gt;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0.0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10" dirty="0">
                <a:latin typeface="Times New Roman"/>
                <a:cs typeface="Times New Roman"/>
              </a:rPr>
              <a:t> calculate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x0,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y0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0.2857</a:t>
            </a:r>
            <a:r>
              <a:rPr sz="1800" spc="-50" dirty="0">
                <a:latin typeface="Times New Roman"/>
                <a:cs typeface="Times New Roman"/>
              </a:rPr>
              <a:t> 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imes New Roman"/>
                <a:cs typeface="Times New Roman"/>
              </a:rPr>
              <a:t>0.0</a:t>
            </a:r>
            <a:r>
              <a:rPr sz="1800" spc="20" dirty="0">
                <a:latin typeface="Times New Roman"/>
                <a:cs typeface="Times New Roman"/>
              </a:rPr>
              <a:t>  </a:t>
            </a:r>
            <a:r>
              <a:rPr sz="1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594" y="3509899"/>
            <a:ext cx="514984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3400"/>
              </a:lnSpc>
              <a:spcBef>
                <a:spcPts val="95"/>
              </a:spcBef>
            </a:pPr>
            <a:r>
              <a:rPr sz="1800" spc="-10" dirty="0">
                <a:latin typeface="Times New Roman"/>
                <a:cs typeface="Times New Roman"/>
              </a:rPr>
              <a:t>x0</a:t>
            </a:r>
            <a:r>
              <a:rPr sz="1200" spc="-10" dirty="0">
                <a:latin typeface="Times New Roman"/>
                <a:cs typeface="Times New Roman"/>
              </a:rPr>
              <a:t>new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x0</a:t>
            </a:r>
            <a:r>
              <a:rPr sz="1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new </a:t>
            </a:r>
            <a:r>
              <a:rPr sz="1800" spc="-10" dirty="0">
                <a:latin typeface="Times New Roman"/>
                <a:cs typeface="Times New Roman"/>
              </a:rPr>
              <a:t>y0</a:t>
            </a:r>
            <a:r>
              <a:rPr sz="1200" spc="-10" dirty="0">
                <a:latin typeface="Times New Roman"/>
                <a:cs typeface="Times New Roman"/>
              </a:rPr>
              <a:t>new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y0</a:t>
            </a:r>
            <a:r>
              <a:rPr sz="1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6167" y="3509899"/>
            <a:ext cx="2540000" cy="14509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x0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*dx</a:t>
            </a:r>
            <a:endParaRPr sz="18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0.2857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250</a:t>
            </a:r>
            <a:endParaRPr sz="18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101.425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y0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*dy</a:t>
            </a:r>
            <a:endParaRPr sz="18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0.2857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 140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60.0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46812" y="760412"/>
          <a:ext cx="4226558" cy="4135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0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85">
                <a:tc rowSpan="3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ts val="176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280,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160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700" b="1" baseline="-9259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150</a:t>
                      </a:r>
                      <a:r>
                        <a:rPr sz="2700" b="1" spc="494" baseline="-9259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New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b="1" spc="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b="1" spc="-75" baseline="-30303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50" baseline="-30303">
                        <a:latin typeface="Times New Roman"/>
                        <a:cs typeface="Times New Roman"/>
                      </a:endParaRPr>
                    </a:p>
                  </a:txBody>
                  <a:tcPr marL="0" marR="0" marT="1549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960"/>
                        </a:lnSpc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03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600" b="1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190"/>
                        </a:lnSpc>
                        <a:spcBef>
                          <a:spcPts val="1125"/>
                        </a:spcBef>
                      </a:pPr>
                      <a:r>
                        <a:rPr sz="10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1939"/>
                        </a:lnSpc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30480"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30480"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3048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2075" marR="30480">
                        <a:lnSpc>
                          <a:spcPts val="2340"/>
                        </a:lnSpc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5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92075" marR="30480">
                        <a:lnSpc>
                          <a:spcPts val="179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30,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589266" y="1974723"/>
            <a:ext cx="1089025" cy="761365"/>
          </a:xfrm>
          <a:custGeom>
            <a:avLst/>
            <a:gdLst/>
            <a:ahLst/>
            <a:cxnLst/>
            <a:rect l="l" t="t" r="r" b="b"/>
            <a:pathLst>
              <a:path w="1089025" h="761364">
                <a:moveTo>
                  <a:pt x="0" y="761238"/>
                </a:moveTo>
                <a:lnTo>
                  <a:pt x="1088643" y="0"/>
                </a:lnTo>
              </a:path>
            </a:pathLst>
          </a:custGeom>
          <a:ln w="304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6910" y="199390"/>
            <a:ext cx="5099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Liang-</a:t>
            </a:r>
            <a:r>
              <a:rPr sz="2400" dirty="0"/>
              <a:t>Barsky</a:t>
            </a:r>
            <a:r>
              <a:rPr sz="2400" spc="-30" dirty="0"/>
              <a:t> </a:t>
            </a:r>
            <a:r>
              <a:rPr sz="2400" dirty="0"/>
              <a:t>Line</a:t>
            </a:r>
            <a:r>
              <a:rPr sz="2400" spc="-15" dirty="0"/>
              <a:t> </a:t>
            </a:r>
            <a:r>
              <a:rPr sz="2400" dirty="0"/>
              <a:t>Clipping</a:t>
            </a:r>
            <a:r>
              <a:rPr sz="2400" spc="-15" dirty="0"/>
              <a:t> </a:t>
            </a:r>
            <a:r>
              <a:rPr sz="2400" dirty="0"/>
              <a:t>- </a:t>
            </a:r>
            <a:r>
              <a:rPr sz="2400" spc="-10" dirty="0"/>
              <a:t>Example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755394" y="752957"/>
            <a:ext cx="1207770" cy="6838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solidFill>
                  <a:srgbClr val="0000CC"/>
                </a:solidFill>
                <a:latin typeface="Times New Roman"/>
                <a:cs typeface="Times New Roman"/>
              </a:rPr>
              <a:t>t1</a:t>
            </a:r>
            <a:r>
              <a:rPr sz="2000" b="1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sz="20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 0.2857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dx</a:t>
            </a: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=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250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8641" y="752957"/>
            <a:ext cx="1031875" cy="6838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solidFill>
                  <a:srgbClr val="0000CC"/>
                </a:solidFill>
                <a:latin typeface="Times New Roman"/>
                <a:cs typeface="Times New Roman"/>
              </a:rPr>
              <a:t>t2</a:t>
            </a:r>
            <a:r>
              <a:rPr sz="2000" b="1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sz="2000" b="1" spc="-25" dirty="0">
                <a:solidFill>
                  <a:srgbClr val="0000CC"/>
                </a:solidFill>
                <a:latin typeface="Times New Roman"/>
                <a:cs typeface="Times New Roman"/>
              </a:rPr>
              <a:t> 0.8</a:t>
            </a:r>
            <a:endParaRPr sz="20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190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dy</a:t>
            </a:r>
            <a:r>
              <a:rPr sz="20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140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594" y="2412339"/>
            <a:ext cx="3785870" cy="6838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Times New Roman"/>
                <a:cs typeface="Times New Roman"/>
              </a:rPr>
              <a:t>if(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leaving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1.0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calculate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x1,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y1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043940" algn="l"/>
              </a:tabLst>
            </a:pPr>
            <a:r>
              <a:rPr sz="2000" dirty="0">
                <a:latin typeface="Times New Roman"/>
                <a:cs typeface="Times New Roman"/>
              </a:rPr>
              <a:t>0.8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0.0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1594" y="3491331"/>
            <a:ext cx="5861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x1</a:t>
            </a:r>
            <a:r>
              <a:rPr sz="1400" spc="-10" dirty="0">
                <a:latin typeface="Times New Roman"/>
                <a:cs typeface="Times New Roman"/>
              </a:rPr>
              <a:t>new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x1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new </a:t>
            </a:r>
            <a:r>
              <a:rPr sz="2000" spc="-10" dirty="0">
                <a:latin typeface="Times New Roman"/>
                <a:cs typeface="Times New Roman"/>
              </a:rPr>
              <a:t>y1</a:t>
            </a:r>
            <a:r>
              <a:rPr sz="1400" spc="-10" dirty="0">
                <a:latin typeface="Times New Roman"/>
                <a:cs typeface="Times New Roman"/>
              </a:rPr>
              <a:t>new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y1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6167" y="3491331"/>
            <a:ext cx="2377440" cy="14681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Times New Roman"/>
                <a:cs typeface="Times New Roman"/>
              </a:rPr>
              <a:t>= x0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leaving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*dx</a:t>
            </a:r>
            <a:endParaRPr sz="20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0.8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 250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230</a:t>
            </a:r>
            <a:endParaRPr sz="20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Times New Roman"/>
                <a:cs typeface="Times New Roman"/>
              </a:rPr>
              <a:t>= y0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leaving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*dy</a:t>
            </a:r>
            <a:endParaRPr sz="20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0.8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140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132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1594" y="5331967"/>
            <a:ext cx="4372610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Draw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clipped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points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A(x0</a:t>
            </a:r>
            <a:r>
              <a:rPr sz="1400" dirty="0">
                <a:latin typeface="Times New Roman"/>
                <a:cs typeface="Times New Roman"/>
              </a:rPr>
              <a:t>new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y0</a:t>
            </a:r>
            <a:r>
              <a:rPr sz="1400" dirty="0">
                <a:latin typeface="Times New Roman"/>
                <a:cs typeface="Times New Roman"/>
              </a:rPr>
              <a:t>new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B(x1</a:t>
            </a:r>
            <a:r>
              <a:rPr sz="1400" dirty="0">
                <a:latin typeface="Times New Roman"/>
                <a:cs typeface="Times New Roman"/>
              </a:rPr>
              <a:t>new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y1</a:t>
            </a:r>
            <a:r>
              <a:rPr sz="1400" spc="-10" dirty="0">
                <a:latin typeface="Times New Roman"/>
                <a:cs typeface="Times New Roman"/>
              </a:rPr>
              <a:t>new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914400"/>
            <a:ext cx="11684000" cy="0"/>
          </a:xfrm>
          <a:custGeom>
            <a:avLst/>
            <a:gdLst/>
            <a:ahLst/>
            <a:cxnLst/>
            <a:rect l="l" t="t" r="r" b="b"/>
            <a:pathLst>
              <a:path w="11684000">
                <a:moveTo>
                  <a:pt x="0" y="0"/>
                </a:moveTo>
                <a:lnTo>
                  <a:pt x="11684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</a:t>
            </a:r>
            <a:r>
              <a:rPr spc="-3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Liang-Barsky</a:t>
            </a:r>
            <a:r>
              <a:rPr spc="-25" dirty="0"/>
              <a:t> </a:t>
            </a:r>
            <a:r>
              <a:rPr dirty="0"/>
              <a:t>Line</a:t>
            </a:r>
            <a:r>
              <a:rPr spc="5" dirty="0"/>
              <a:t> </a:t>
            </a:r>
            <a:r>
              <a:rPr spc="-10" dirty="0"/>
              <a:t>Clipping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543" y="906526"/>
            <a:ext cx="7056120" cy="149669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494665" indent="-4565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94665" algn="l"/>
              </a:tabLst>
            </a:pP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efficient.</a:t>
            </a:r>
            <a:endParaRPr sz="2400">
              <a:latin typeface="Times New Roman"/>
              <a:cs typeface="Times New Roman"/>
            </a:endParaRPr>
          </a:p>
          <a:p>
            <a:pPr marL="494665" indent="-45656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94665" algn="l"/>
              </a:tabLst>
            </a:pP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division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Symbola"/>
                <a:cs typeface="Symbola"/>
              </a:rPr>
              <a:t>𝑡</a:t>
            </a:r>
            <a:r>
              <a:rPr sz="2625" spc="112" baseline="-15873" dirty="0">
                <a:latin typeface="Symbola"/>
                <a:cs typeface="Symbola"/>
              </a:rPr>
              <a:t>1</a:t>
            </a:r>
            <a:r>
              <a:rPr sz="2625" spc="390" baseline="-15873" dirty="0">
                <a:latin typeface="Symbola"/>
                <a:cs typeface="Symbol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Symbola"/>
                <a:cs typeface="Symbola"/>
              </a:rPr>
              <a:t>𝑡</a:t>
            </a:r>
            <a:r>
              <a:rPr sz="2625" spc="112" baseline="-15873" dirty="0">
                <a:latin typeface="Symbola"/>
                <a:cs typeface="Symbola"/>
              </a:rPr>
              <a:t>2</a:t>
            </a:r>
            <a:r>
              <a:rPr sz="2400" spc="7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94665" indent="-456565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494665" algn="l"/>
              </a:tabLst>
            </a:pPr>
            <a:r>
              <a:rPr sz="2400" dirty="0">
                <a:latin typeface="Times New Roman"/>
                <a:cs typeface="Times New Roman"/>
              </a:rPr>
              <a:t>Window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intersections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calculated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once.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6250" y="6431381"/>
            <a:ext cx="1080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Khushbu</a:t>
            </a:r>
            <a:r>
              <a:rPr sz="1200" spc="-1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Maurya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914400"/>
            <a:ext cx="11684000" cy="0"/>
          </a:xfrm>
          <a:custGeom>
            <a:avLst/>
            <a:gdLst/>
            <a:ahLst/>
            <a:cxnLst/>
            <a:rect l="l" t="t" r="r" b="b"/>
            <a:pathLst>
              <a:path w="11684000">
                <a:moveTo>
                  <a:pt x="0" y="0"/>
                </a:moveTo>
                <a:lnTo>
                  <a:pt x="11684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325" dirty="0">
                <a:latin typeface="Arial Black"/>
                <a:cs typeface="Arial Black"/>
              </a:rPr>
              <a:t>Liang-</a:t>
            </a:r>
            <a:r>
              <a:rPr b="0" spc="-395" dirty="0">
                <a:latin typeface="Arial Black"/>
                <a:cs typeface="Arial Black"/>
              </a:rPr>
              <a:t>Barsky</a:t>
            </a:r>
            <a:r>
              <a:rPr b="0" spc="-355" dirty="0">
                <a:latin typeface="Arial Black"/>
                <a:cs typeface="Arial Black"/>
              </a:rPr>
              <a:t> </a:t>
            </a:r>
            <a:r>
              <a:rPr b="0" spc="-340" dirty="0">
                <a:latin typeface="Arial Black"/>
                <a:cs typeface="Arial Black"/>
              </a:rPr>
              <a:t>Line</a:t>
            </a:r>
            <a:r>
              <a:rPr b="0" spc="-320" dirty="0">
                <a:latin typeface="Arial Black"/>
                <a:cs typeface="Arial Black"/>
              </a:rPr>
              <a:t> </a:t>
            </a:r>
            <a:r>
              <a:rPr b="0" spc="-335" dirty="0">
                <a:latin typeface="Arial Black"/>
                <a:cs typeface="Arial Black"/>
              </a:rPr>
              <a:t>Clipping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2943" y="1007110"/>
            <a:ext cx="9309100" cy="1123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3600"/>
              </a:lnSpc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Line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clipping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approach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given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Liang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Barsky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faster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then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cohen- </a:t>
            </a:r>
            <a:r>
              <a:rPr sz="2200" dirty="0">
                <a:latin typeface="Times New Roman"/>
                <a:cs typeface="Times New Roman"/>
              </a:rPr>
              <a:t>sutherland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line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clipping.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3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Which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based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analysis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F2F9F"/>
                </a:solidFill>
                <a:latin typeface="Times New Roman"/>
                <a:cs typeface="Times New Roman"/>
              </a:rPr>
              <a:t>parametric</a:t>
            </a:r>
            <a:r>
              <a:rPr sz="22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F2F9F"/>
                </a:solidFill>
                <a:latin typeface="Times New Roman"/>
                <a:cs typeface="Times New Roman"/>
              </a:rPr>
              <a:t>equation</a:t>
            </a:r>
            <a:r>
              <a:rPr sz="2200" b="1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F2F9F"/>
                </a:solidFill>
                <a:latin typeface="Times New Roman"/>
                <a:cs typeface="Times New Roman"/>
              </a:rPr>
              <a:t>of</a:t>
            </a:r>
            <a:r>
              <a:rPr sz="2200" b="1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F2F9F"/>
                </a:solidFill>
                <a:latin typeface="Times New Roman"/>
                <a:cs typeface="Times New Roman"/>
              </a:rPr>
              <a:t>the</a:t>
            </a:r>
            <a:r>
              <a:rPr sz="2200" b="1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6F2F9F"/>
                </a:solidFill>
                <a:latin typeface="Times New Roman"/>
                <a:cs typeface="Times New Roman"/>
              </a:rPr>
              <a:t>line</a:t>
            </a:r>
            <a:r>
              <a:rPr sz="2200" b="1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which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are,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143" y="2099589"/>
            <a:ext cx="8953500" cy="38284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56565" algn="ctr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solidFill>
                  <a:srgbClr val="00AF50"/>
                </a:solidFill>
                <a:latin typeface="Symbola"/>
                <a:cs typeface="Symbola"/>
              </a:rPr>
              <a:t>𝒙</a:t>
            </a:r>
            <a:r>
              <a:rPr sz="2200" spc="-2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dirty="0">
                <a:solidFill>
                  <a:srgbClr val="00AF50"/>
                </a:solidFill>
                <a:latin typeface="Symbola"/>
                <a:cs typeface="Symbola"/>
              </a:rPr>
              <a:t>=</a:t>
            </a:r>
            <a:r>
              <a:rPr sz="2200" spc="2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125" dirty="0">
                <a:solidFill>
                  <a:srgbClr val="00AF50"/>
                </a:solidFill>
                <a:latin typeface="Symbola"/>
                <a:cs typeface="Symbola"/>
              </a:rPr>
              <a:t>𝒙</a:t>
            </a:r>
            <a:r>
              <a:rPr sz="2400" spc="187" baseline="-15625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400" spc="202" baseline="-1562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-95" dirty="0">
                <a:solidFill>
                  <a:srgbClr val="00AF50"/>
                </a:solidFill>
                <a:latin typeface="Symbola"/>
                <a:cs typeface="Symbola"/>
              </a:rPr>
              <a:t>+</a:t>
            </a:r>
            <a:r>
              <a:rPr sz="2200" spc="-7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-25" dirty="0">
                <a:solidFill>
                  <a:srgbClr val="00AF50"/>
                </a:solidFill>
                <a:latin typeface="Symbola"/>
                <a:cs typeface="Symbola"/>
              </a:rPr>
              <a:t>𝒕∆𝒙</a:t>
            </a:r>
            <a:endParaRPr sz="2200">
              <a:latin typeface="Symbola"/>
              <a:cs typeface="Symbola"/>
            </a:endParaRPr>
          </a:p>
          <a:p>
            <a:pPr marL="455930" algn="ctr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00AF50"/>
                </a:solidFill>
                <a:latin typeface="Symbola"/>
                <a:cs typeface="Symbola"/>
              </a:rPr>
              <a:t>𝒚</a:t>
            </a:r>
            <a:r>
              <a:rPr sz="2200" spc="3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dirty="0">
                <a:solidFill>
                  <a:srgbClr val="00AF50"/>
                </a:solidFill>
                <a:latin typeface="Symbola"/>
                <a:cs typeface="Symbola"/>
              </a:rPr>
              <a:t>=</a:t>
            </a:r>
            <a:r>
              <a:rPr sz="2200" spc="5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90" dirty="0">
                <a:solidFill>
                  <a:srgbClr val="00AF50"/>
                </a:solidFill>
                <a:latin typeface="Symbola"/>
                <a:cs typeface="Symbola"/>
              </a:rPr>
              <a:t>𝒚</a:t>
            </a:r>
            <a:r>
              <a:rPr sz="2400" spc="135" baseline="-15625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400" spc="254" baseline="-1562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-95" dirty="0">
                <a:solidFill>
                  <a:srgbClr val="00AF50"/>
                </a:solidFill>
                <a:latin typeface="Symbola"/>
                <a:cs typeface="Symbola"/>
              </a:rPr>
              <a:t>+</a:t>
            </a:r>
            <a:r>
              <a:rPr sz="2200" spc="-7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-25" dirty="0">
                <a:solidFill>
                  <a:srgbClr val="00AF50"/>
                </a:solidFill>
                <a:latin typeface="Symbola"/>
                <a:cs typeface="Symbola"/>
              </a:rPr>
              <a:t>𝒕∆𝒚</a:t>
            </a:r>
            <a:endParaRPr sz="2200">
              <a:latin typeface="Symbola"/>
              <a:cs typeface="Symbola"/>
            </a:endParaRPr>
          </a:p>
          <a:p>
            <a:pPr marL="456565" algn="ctr">
              <a:lnSpc>
                <a:spcPct val="100000"/>
              </a:lnSpc>
              <a:spcBef>
                <a:spcPts val="705"/>
              </a:spcBef>
            </a:pPr>
            <a:r>
              <a:rPr sz="22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Where</a:t>
            </a:r>
            <a:r>
              <a:rPr sz="2200" b="1" spc="-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200" spc="204" dirty="0">
                <a:solidFill>
                  <a:srgbClr val="00AF50"/>
                </a:solidFill>
                <a:latin typeface="Symbola"/>
                <a:cs typeface="Symbola"/>
              </a:rPr>
              <a:t>𝟎</a:t>
            </a:r>
            <a:r>
              <a:rPr sz="2200" spc="-2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dirty="0">
                <a:solidFill>
                  <a:srgbClr val="00AF50"/>
                </a:solidFill>
                <a:latin typeface="Symbola"/>
                <a:cs typeface="Symbola"/>
              </a:rPr>
              <a:t>≤</a:t>
            </a:r>
            <a:r>
              <a:rPr sz="2200" spc="3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dirty="0">
                <a:solidFill>
                  <a:srgbClr val="00AF50"/>
                </a:solidFill>
                <a:latin typeface="Symbola"/>
                <a:cs typeface="Symbola"/>
              </a:rPr>
              <a:t>𝒕</a:t>
            </a:r>
            <a:r>
              <a:rPr sz="2200" spc="2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dirty="0">
                <a:solidFill>
                  <a:srgbClr val="00AF50"/>
                </a:solidFill>
                <a:latin typeface="Symbola"/>
                <a:cs typeface="Symbola"/>
              </a:rPr>
              <a:t>≤</a:t>
            </a:r>
            <a:r>
              <a:rPr sz="2200" spc="4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204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200" spc="-2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b="1" spc="-130" dirty="0">
                <a:solidFill>
                  <a:srgbClr val="00AF50"/>
                </a:solidFill>
                <a:latin typeface="Times New Roman"/>
                <a:cs typeface="Times New Roman"/>
              </a:rPr>
              <a:t>,</a:t>
            </a:r>
            <a:r>
              <a:rPr sz="2200" spc="-130" dirty="0">
                <a:solidFill>
                  <a:srgbClr val="00AF50"/>
                </a:solidFill>
                <a:latin typeface="Symbola"/>
                <a:cs typeface="Symbola"/>
              </a:rPr>
              <a:t>∆𝒙</a:t>
            </a:r>
            <a:r>
              <a:rPr sz="2200" spc="2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dirty="0">
                <a:solidFill>
                  <a:srgbClr val="00AF50"/>
                </a:solidFill>
                <a:latin typeface="Symbola"/>
                <a:cs typeface="Symbola"/>
              </a:rPr>
              <a:t>=</a:t>
            </a:r>
            <a:r>
              <a:rPr sz="2200" spc="3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125" dirty="0">
                <a:solidFill>
                  <a:srgbClr val="00AF50"/>
                </a:solidFill>
                <a:latin typeface="Symbola"/>
                <a:cs typeface="Symbola"/>
              </a:rPr>
              <a:t>𝒙</a:t>
            </a:r>
            <a:r>
              <a:rPr sz="2400" spc="187" baseline="-15625" dirty="0">
                <a:solidFill>
                  <a:srgbClr val="00AF50"/>
                </a:solidFill>
                <a:latin typeface="Symbola"/>
                <a:cs typeface="Symbola"/>
              </a:rPr>
              <a:t>𝟐</a:t>
            </a:r>
            <a:r>
              <a:rPr sz="2400" spc="195" baseline="-1562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-90" dirty="0">
                <a:solidFill>
                  <a:srgbClr val="00AF50"/>
                </a:solidFill>
                <a:latin typeface="Symbola"/>
                <a:cs typeface="Symbola"/>
              </a:rPr>
              <a:t>−</a:t>
            </a:r>
            <a:r>
              <a:rPr sz="2200" spc="-5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125" dirty="0">
                <a:solidFill>
                  <a:srgbClr val="00AF50"/>
                </a:solidFill>
                <a:latin typeface="Symbola"/>
                <a:cs typeface="Symbola"/>
              </a:rPr>
              <a:t>𝒙</a:t>
            </a:r>
            <a:r>
              <a:rPr sz="2400" spc="187" baseline="-15625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400" spc="284" baseline="-1562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b="1" dirty="0">
                <a:solidFill>
                  <a:srgbClr val="00AF50"/>
                </a:solidFill>
                <a:latin typeface="Times New Roman"/>
                <a:cs typeface="Times New Roman"/>
              </a:rPr>
              <a:t>and</a:t>
            </a:r>
            <a:r>
              <a:rPr sz="2200" b="1" spc="-8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200" spc="-254" dirty="0">
                <a:solidFill>
                  <a:srgbClr val="00AF50"/>
                </a:solidFill>
                <a:latin typeface="Symbola"/>
                <a:cs typeface="Symbola"/>
              </a:rPr>
              <a:t>∆𝒚</a:t>
            </a:r>
            <a:r>
              <a:rPr sz="2200" spc="6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dirty="0">
                <a:solidFill>
                  <a:srgbClr val="00AF50"/>
                </a:solidFill>
                <a:latin typeface="Symbola"/>
                <a:cs typeface="Symbola"/>
              </a:rPr>
              <a:t>=</a:t>
            </a:r>
            <a:r>
              <a:rPr sz="2200" spc="2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90" dirty="0">
                <a:solidFill>
                  <a:srgbClr val="00AF50"/>
                </a:solidFill>
                <a:latin typeface="Symbola"/>
                <a:cs typeface="Symbola"/>
              </a:rPr>
              <a:t>𝒚</a:t>
            </a:r>
            <a:r>
              <a:rPr sz="2400" spc="135" baseline="-15625" dirty="0">
                <a:solidFill>
                  <a:srgbClr val="00AF50"/>
                </a:solidFill>
                <a:latin typeface="Symbola"/>
                <a:cs typeface="Symbola"/>
              </a:rPr>
              <a:t>𝟐</a:t>
            </a:r>
            <a:r>
              <a:rPr sz="2400" spc="232" baseline="-1562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-90" dirty="0">
                <a:solidFill>
                  <a:srgbClr val="00AF50"/>
                </a:solidFill>
                <a:latin typeface="Symbola"/>
                <a:cs typeface="Symbola"/>
              </a:rPr>
              <a:t>−</a:t>
            </a:r>
            <a:r>
              <a:rPr sz="2200" spc="-6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60" dirty="0">
                <a:solidFill>
                  <a:srgbClr val="00AF50"/>
                </a:solidFill>
                <a:latin typeface="Symbola"/>
                <a:cs typeface="Symbola"/>
              </a:rPr>
              <a:t>𝒚</a:t>
            </a:r>
            <a:r>
              <a:rPr sz="2400" spc="89" baseline="-15625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200" spc="6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126740" marR="2663825" algn="ctr">
              <a:lnSpc>
                <a:spcPct val="123900"/>
              </a:lnSpc>
              <a:spcBef>
                <a:spcPts val="70"/>
              </a:spcBef>
            </a:pPr>
            <a:r>
              <a:rPr sz="1600" b="1" dirty="0">
                <a:latin typeface="Times New Roman"/>
                <a:cs typeface="Times New Roman"/>
              </a:rPr>
              <a:t>if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t=0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then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x=x1,y=y1(starting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point) </a:t>
            </a:r>
            <a:r>
              <a:rPr sz="1600" b="1" dirty="0">
                <a:latin typeface="Times New Roman"/>
                <a:cs typeface="Times New Roman"/>
              </a:rPr>
              <a:t>If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t=1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then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x=x2,y=y2(ending point)</a:t>
            </a:r>
            <a:endParaRPr sz="1600">
              <a:latin typeface="Times New Roman"/>
              <a:cs typeface="Times New Roman"/>
            </a:endParaRPr>
          </a:p>
          <a:p>
            <a:pPr marL="405765" indent="-342265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405765" algn="l"/>
              </a:tabLst>
            </a:pP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From</a:t>
            </a:r>
            <a:r>
              <a:rPr sz="22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point</a:t>
            </a:r>
            <a:r>
              <a:rPr sz="2200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clipping</a:t>
            </a:r>
            <a:r>
              <a:rPr sz="22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we</a:t>
            </a:r>
            <a:r>
              <a:rPr sz="2200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already</a:t>
            </a:r>
            <a:r>
              <a:rPr sz="22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Times New Roman"/>
                <a:cs typeface="Times New Roman"/>
              </a:rPr>
              <a:t>know;</a:t>
            </a:r>
            <a:endParaRPr sz="2200">
              <a:latin typeface="Times New Roman"/>
              <a:cs typeface="Times New Roman"/>
            </a:endParaRPr>
          </a:p>
          <a:p>
            <a:pPr marL="406400" marR="68580" indent="-342900">
              <a:lnSpc>
                <a:spcPct val="104099"/>
              </a:lnSpc>
              <a:spcBef>
                <a:spcPts val="530"/>
              </a:spcBef>
              <a:buFont typeface="Wingdings"/>
              <a:buChar char=""/>
              <a:tabLst>
                <a:tab pos="406400" algn="l"/>
              </a:tabLst>
            </a:pPr>
            <a:r>
              <a:rPr sz="2200" spc="-4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find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weather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given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point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inside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outside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clipping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window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use </a:t>
            </a:r>
            <a:r>
              <a:rPr sz="2200" dirty="0">
                <a:latin typeface="Times New Roman"/>
                <a:cs typeface="Times New Roman"/>
              </a:rPr>
              <a:t>following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inequality:</a:t>
            </a:r>
            <a:endParaRPr sz="2200">
              <a:latin typeface="Times New Roman"/>
              <a:cs typeface="Times New Roman"/>
            </a:endParaRPr>
          </a:p>
          <a:p>
            <a:pPr marL="977900">
              <a:lnSpc>
                <a:spcPct val="100000"/>
              </a:lnSpc>
              <a:spcBef>
                <a:spcPts val="1080"/>
              </a:spcBef>
              <a:tabLst>
                <a:tab pos="4635500" algn="l"/>
              </a:tabLst>
            </a:pPr>
            <a:r>
              <a:rPr sz="3300" baseline="11363" dirty="0">
                <a:solidFill>
                  <a:srgbClr val="C00000"/>
                </a:solidFill>
                <a:latin typeface="Symbola"/>
                <a:cs typeface="Symbola"/>
              </a:rPr>
              <a:t>𝒙</a:t>
            </a:r>
            <a:r>
              <a:rPr sz="1600" dirty="0">
                <a:solidFill>
                  <a:srgbClr val="C00000"/>
                </a:solidFill>
                <a:latin typeface="Symbola"/>
                <a:cs typeface="Symbola"/>
              </a:rPr>
              <a:t>𝒘𝒎𝒊𝒏</a:t>
            </a:r>
            <a:r>
              <a:rPr sz="1600" spc="27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3300" baseline="11363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3300" spc="97" baseline="11363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3300" spc="135" baseline="11363" dirty="0">
                <a:solidFill>
                  <a:srgbClr val="C00000"/>
                </a:solidFill>
                <a:latin typeface="Symbola"/>
                <a:cs typeface="Symbola"/>
              </a:rPr>
              <a:t>𝒙</a:t>
            </a:r>
            <a:r>
              <a:rPr sz="3300" spc="75" baseline="11363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3300" baseline="11363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3300" spc="82" baseline="11363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3300" spc="67" baseline="11363" dirty="0">
                <a:solidFill>
                  <a:srgbClr val="C00000"/>
                </a:solidFill>
                <a:latin typeface="Symbola"/>
                <a:cs typeface="Symbola"/>
              </a:rPr>
              <a:t>𝒙</a:t>
            </a:r>
            <a:r>
              <a:rPr sz="1600" spc="45" dirty="0">
                <a:solidFill>
                  <a:srgbClr val="C00000"/>
                </a:solidFill>
                <a:latin typeface="Symbola"/>
                <a:cs typeface="Symbola"/>
              </a:rPr>
              <a:t>𝒘𝒎𝒂𝒙</a:t>
            </a:r>
            <a:r>
              <a:rPr sz="3300" spc="67" baseline="11363" dirty="0">
                <a:solidFill>
                  <a:srgbClr val="C00000"/>
                </a:solidFill>
                <a:latin typeface="Times New Roman"/>
                <a:cs typeface="Times New Roman"/>
              </a:rPr>
              <a:t>,</a:t>
            </a:r>
            <a:r>
              <a:rPr sz="3300" baseline="11363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3300" baseline="11363" dirty="0">
                <a:solidFill>
                  <a:srgbClr val="C00000"/>
                </a:solidFill>
                <a:latin typeface="Symbola"/>
                <a:cs typeface="Symbola"/>
              </a:rPr>
              <a:t>𝒚</a:t>
            </a:r>
            <a:r>
              <a:rPr sz="1600" dirty="0">
                <a:solidFill>
                  <a:srgbClr val="C00000"/>
                </a:solidFill>
                <a:latin typeface="Symbola"/>
                <a:cs typeface="Symbola"/>
              </a:rPr>
              <a:t>𝒘𝒎𝒊𝒏</a:t>
            </a:r>
            <a:r>
              <a:rPr sz="1600" spc="28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3300" baseline="11363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3300" spc="67" baseline="11363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3300" baseline="11363" dirty="0">
                <a:solidFill>
                  <a:srgbClr val="C00000"/>
                </a:solidFill>
                <a:latin typeface="Symbola"/>
                <a:cs typeface="Symbola"/>
              </a:rPr>
              <a:t>𝒚</a:t>
            </a:r>
            <a:r>
              <a:rPr sz="3300" spc="60" baseline="11363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3300" baseline="11363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3300" spc="75" baseline="11363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3300" spc="-15" baseline="11363" dirty="0">
                <a:solidFill>
                  <a:srgbClr val="C00000"/>
                </a:solidFill>
                <a:latin typeface="Symbola"/>
                <a:cs typeface="Symbola"/>
              </a:rPr>
              <a:t>𝒚</a:t>
            </a:r>
            <a:r>
              <a:rPr sz="1600" spc="-10" dirty="0">
                <a:solidFill>
                  <a:srgbClr val="C00000"/>
                </a:solidFill>
                <a:latin typeface="Symbola"/>
                <a:cs typeface="Symbola"/>
              </a:rPr>
              <a:t>𝒘𝒎𝒂𝒙</a:t>
            </a:r>
            <a:endParaRPr sz="1600">
              <a:latin typeface="Symbola"/>
              <a:cs typeface="Symbola"/>
            </a:endParaRPr>
          </a:p>
          <a:p>
            <a:pPr marL="405765" indent="-342265">
              <a:lnSpc>
                <a:spcPct val="100000"/>
              </a:lnSpc>
              <a:spcBef>
                <a:spcPts val="180"/>
              </a:spcBef>
              <a:buFont typeface="Wingdings"/>
              <a:buChar char=""/>
              <a:tabLst>
                <a:tab pos="405765" algn="l"/>
              </a:tabLst>
            </a:pPr>
            <a:r>
              <a:rPr sz="2200" dirty="0">
                <a:solidFill>
                  <a:srgbClr val="C00000"/>
                </a:solidFill>
                <a:latin typeface="Symbola"/>
                <a:cs typeface="Symbola"/>
              </a:rPr>
              <a:t>𝒙</a:t>
            </a:r>
            <a:r>
              <a:rPr sz="2400" baseline="-15625" dirty="0">
                <a:solidFill>
                  <a:srgbClr val="C00000"/>
                </a:solidFill>
                <a:latin typeface="Symbola"/>
                <a:cs typeface="Symbola"/>
              </a:rPr>
              <a:t>𝒘𝒎𝒊𝒏</a:t>
            </a:r>
            <a:r>
              <a:rPr sz="2400" spc="390" baseline="-1562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2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2200" spc="6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200" spc="125" dirty="0">
                <a:solidFill>
                  <a:srgbClr val="00AF50"/>
                </a:solidFill>
                <a:latin typeface="Symbola"/>
                <a:cs typeface="Symbola"/>
              </a:rPr>
              <a:t>𝒙</a:t>
            </a:r>
            <a:r>
              <a:rPr sz="2400" spc="187" baseline="-15625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400" spc="240" baseline="-1562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-95" dirty="0">
                <a:solidFill>
                  <a:srgbClr val="00AF50"/>
                </a:solidFill>
                <a:latin typeface="Symbola"/>
                <a:cs typeface="Symbola"/>
              </a:rPr>
              <a:t>+</a:t>
            </a:r>
            <a:r>
              <a:rPr sz="2200" spc="-7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-160" dirty="0">
                <a:solidFill>
                  <a:srgbClr val="00AF50"/>
                </a:solidFill>
                <a:latin typeface="Symbola"/>
                <a:cs typeface="Symbola"/>
              </a:rPr>
              <a:t>𝒕∆𝒙</a:t>
            </a:r>
            <a:r>
              <a:rPr sz="2200" spc="5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2200" spc="6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200" spc="50" dirty="0">
                <a:solidFill>
                  <a:srgbClr val="C00000"/>
                </a:solidFill>
                <a:latin typeface="Symbola"/>
                <a:cs typeface="Symbola"/>
              </a:rPr>
              <a:t>𝒙</a:t>
            </a:r>
            <a:r>
              <a:rPr sz="2400" spc="75" baseline="-15625" dirty="0">
                <a:solidFill>
                  <a:srgbClr val="C00000"/>
                </a:solidFill>
                <a:latin typeface="Symbola"/>
                <a:cs typeface="Symbola"/>
              </a:rPr>
              <a:t>𝒘𝒎𝒂𝒙</a:t>
            </a:r>
            <a:r>
              <a:rPr sz="2200" spc="50" dirty="0">
                <a:solidFill>
                  <a:srgbClr val="C00000"/>
                </a:solidFill>
                <a:latin typeface="Times New Roman"/>
                <a:cs typeface="Times New Roman"/>
              </a:rPr>
              <a:t>,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Symbola"/>
                <a:cs typeface="Symbola"/>
              </a:rPr>
              <a:t>𝒚</a:t>
            </a:r>
            <a:r>
              <a:rPr sz="2400" baseline="-15625" dirty="0">
                <a:solidFill>
                  <a:srgbClr val="C00000"/>
                </a:solidFill>
                <a:latin typeface="Symbola"/>
                <a:cs typeface="Symbola"/>
              </a:rPr>
              <a:t>𝒘𝒎𝒊𝒏</a:t>
            </a:r>
            <a:r>
              <a:rPr sz="2400" spc="412" baseline="-1562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2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2200" spc="6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200" spc="90" dirty="0">
                <a:solidFill>
                  <a:srgbClr val="00AF50"/>
                </a:solidFill>
                <a:latin typeface="Symbola"/>
                <a:cs typeface="Symbola"/>
              </a:rPr>
              <a:t>𝒚</a:t>
            </a:r>
            <a:r>
              <a:rPr sz="2400" spc="135" baseline="-15625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400" spc="270" baseline="-1562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-95" dirty="0">
                <a:solidFill>
                  <a:srgbClr val="00AF50"/>
                </a:solidFill>
                <a:latin typeface="Symbola"/>
                <a:cs typeface="Symbola"/>
              </a:rPr>
              <a:t>+</a:t>
            </a:r>
            <a:r>
              <a:rPr sz="2200" spc="-7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spc="-190" dirty="0">
                <a:solidFill>
                  <a:srgbClr val="00AF50"/>
                </a:solidFill>
                <a:latin typeface="Symbola"/>
                <a:cs typeface="Symbola"/>
              </a:rPr>
              <a:t>𝒕∆𝒚</a:t>
            </a:r>
            <a:r>
              <a:rPr sz="2200" spc="5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2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2200" spc="5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Symbola"/>
                <a:cs typeface="Symbola"/>
              </a:rPr>
              <a:t>𝒚</a:t>
            </a:r>
            <a:r>
              <a:rPr sz="2400" spc="-15" baseline="-15625" dirty="0">
                <a:solidFill>
                  <a:srgbClr val="C00000"/>
                </a:solidFill>
                <a:latin typeface="Symbola"/>
                <a:cs typeface="Symbola"/>
              </a:rPr>
              <a:t>𝒘𝒎𝒂𝒙</a:t>
            </a:r>
            <a:endParaRPr sz="2400" baseline="-15625">
              <a:latin typeface="Symbola"/>
              <a:cs typeface="Symbol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8433" y="2660142"/>
            <a:ext cx="1876425" cy="1527175"/>
          </a:xfrm>
          <a:custGeom>
            <a:avLst/>
            <a:gdLst/>
            <a:ahLst/>
            <a:cxnLst/>
            <a:rect l="l" t="t" r="r" b="b"/>
            <a:pathLst>
              <a:path w="1876425" h="1527175">
                <a:moveTo>
                  <a:pt x="0" y="1527048"/>
                </a:moveTo>
                <a:lnTo>
                  <a:pt x="1876044" y="1527048"/>
                </a:lnTo>
                <a:lnTo>
                  <a:pt x="1876044" y="0"/>
                </a:lnTo>
                <a:lnTo>
                  <a:pt x="0" y="0"/>
                </a:lnTo>
                <a:lnTo>
                  <a:pt x="0" y="1527048"/>
                </a:lnTo>
                <a:close/>
              </a:path>
            </a:pathLst>
          </a:custGeom>
          <a:ln w="253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63098" y="3110229"/>
            <a:ext cx="8267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Clipping Window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31705" y="4588509"/>
            <a:ext cx="751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(x1,</a:t>
            </a:r>
            <a:r>
              <a:rPr sz="18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y1)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30893" y="3927729"/>
            <a:ext cx="1256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(x</a:t>
            </a: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wmin,</a:t>
            </a:r>
            <a:r>
              <a:rPr sz="1200" b="1" spc="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b="1" spc="-15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1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wmin)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78363" y="3887470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(x</a:t>
            </a: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wmax,</a:t>
            </a:r>
            <a:r>
              <a:rPr sz="1200" b="1" spc="1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b="1" spc="-15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1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wmin)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89492" y="2400427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(x</a:t>
            </a: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wmin,</a:t>
            </a:r>
            <a:r>
              <a:rPr sz="1200" b="1" spc="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b="1" spc="-15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1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wmax)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190226" y="2393442"/>
            <a:ext cx="773430" cy="2417445"/>
          </a:xfrm>
          <a:custGeom>
            <a:avLst/>
            <a:gdLst/>
            <a:ahLst/>
            <a:cxnLst/>
            <a:rect l="l" t="t" r="r" b="b"/>
            <a:pathLst>
              <a:path w="773429" h="2417445">
                <a:moveTo>
                  <a:pt x="0" y="2416937"/>
                </a:moveTo>
                <a:lnTo>
                  <a:pt x="773176" y="0"/>
                </a:lnTo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12246" y="2103882"/>
            <a:ext cx="143827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(x2,</a:t>
            </a:r>
            <a:r>
              <a:rPr sz="18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y2)</a:t>
            </a:r>
            <a:endParaRPr sz="1800">
              <a:latin typeface="Times New Roman"/>
              <a:cs typeface="Times New Roman"/>
            </a:endParaRPr>
          </a:p>
          <a:p>
            <a:pPr marL="169545">
              <a:lnSpc>
                <a:spcPts val="2155"/>
              </a:lnSpc>
            </a:pPr>
            <a:r>
              <a:rPr sz="2700" b="1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(x</a:t>
            </a: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wmax,</a:t>
            </a:r>
            <a:r>
              <a:rPr sz="1200" b="1" spc="1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b="1" spc="-15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1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wmax)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914400"/>
            <a:ext cx="11684000" cy="0"/>
          </a:xfrm>
          <a:custGeom>
            <a:avLst/>
            <a:gdLst/>
            <a:ahLst/>
            <a:cxnLst/>
            <a:rect l="l" t="t" r="r" b="b"/>
            <a:pathLst>
              <a:path w="11684000">
                <a:moveTo>
                  <a:pt x="0" y="0"/>
                </a:moveTo>
                <a:lnTo>
                  <a:pt x="11684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325" dirty="0">
                <a:latin typeface="Arial Black"/>
                <a:cs typeface="Arial Black"/>
              </a:rPr>
              <a:t>Liang-</a:t>
            </a:r>
            <a:r>
              <a:rPr b="0" spc="-395" dirty="0">
                <a:latin typeface="Arial Black"/>
                <a:cs typeface="Arial Black"/>
              </a:rPr>
              <a:t>Barsky</a:t>
            </a:r>
            <a:r>
              <a:rPr b="0" spc="-355" dirty="0">
                <a:latin typeface="Arial Black"/>
                <a:cs typeface="Arial Black"/>
              </a:rPr>
              <a:t> </a:t>
            </a:r>
            <a:r>
              <a:rPr b="0" spc="-340" dirty="0">
                <a:latin typeface="Arial Black"/>
                <a:cs typeface="Arial Black"/>
              </a:rPr>
              <a:t>Line</a:t>
            </a:r>
            <a:r>
              <a:rPr b="0" spc="-320" dirty="0">
                <a:latin typeface="Arial Black"/>
                <a:cs typeface="Arial Black"/>
              </a:rPr>
              <a:t> </a:t>
            </a:r>
            <a:r>
              <a:rPr b="0" spc="-335" dirty="0">
                <a:latin typeface="Arial Black"/>
                <a:cs typeface="Arial Black"/>
              </a:rPr>
              <a:t>Clipping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543" y="915669"/>
            <a:ext cx="7786370" cy="9340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380365" algn="l"/>
              </a:tabLst>
            </a:pP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𝒙</a:t>
            </a:r>
            <a:r>
              <a:rPr sz="2625" baseline="-15873" dirty="0">
                <a:solidFill>
                  <a:srgbClr val="C00000"/>
                </a:solidFill>
                <a:latin typeface="Symbola"/>
                <a:cs typeface="Symbola"/>
              </a:rPr>
              <a:t>𝒘𝒎𝒊𝒏</a:t>
            </a:r>
            <a:r>
              <a:rPr sz="2625" spc="427" baseline="-15873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2400" spc="5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spc="135" dirty="0">
                <a:solidFill>
                  <a:srgbClr val="00AF50"/>
                </a:solidFill>
                <a:latin typeface="Symbola"/>
                <a:cs typeface="Symbola"/>
              </a:rPr>
              <a:t>𝒙</a:t>
            </a:r>
            <a:r>
              <a:rPr sz="2625" spc="202" baseline="-15873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625" spc="284" baseline="-15873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spc="-80" dirty="0">
                <a:solidFill>
                  <a:srgbClr val="00AF50"/>
                </a:solidFill>
                <a:latin typeface="Symbola"/>
                <a:cs typeface="Symbola"/>
              </a:rPr>
              <a:t>+ </a:t>
            </a:r>
            <a:r>
              <a:rPr sz="2400" spc="-165" dirty="0">
                <a:solidFill>
                  <a:srgbClr val="00AF50"/>
                </a:solidFill>
                <a:latin typeface="Symbola"/>
                <a:cs typeface="Symbola"/>
              </a:rPr>
              <a:t>𝒕∆𝒙</a:t>
            </a:r>
            <a:r>
              <a:rPr sz="2400" spc="5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2400" spc="4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spc="65" dirty="0">
                <a:solidFill>
                  <a:srgbClr val="C00000"/>
                </a:solidFill>
                <a:latin typeface="Symbola"/>
                <a:cs typeface="Symbola"/>
              </a:rPr>
              <a:t>𝒙</a:t>
            </a:r>
            <a:r>
              <a:rPr sz="2625" spc="97" baseline="-15873" dirty="0">
                <a:solidFill>
                  <a:srgbClr val="C00000"/>
                </a:solidFill>
                <a:latin typeface="Symbola"/>
                <a:cs typeface="Symbola"/>
              </a:rPr>
              <a:t>𝒘𝒎𝒂𝒙</a:t>
            </a:r>
            <a:r>
              <a:rPr sz="2400" spc="65" dirty="0">
                <a:solidFill>
                  <a:srgbClr val="C00000"/>
                </a:solidFill>
                <a:latin typeface="Times New Roman"/>
                <a:cs typeface="Times New Roman"/>
              </a:rPr>
              <a:t>,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𝒚</a:t>
            </a:r>
            <a:r>
              <a:rPr sz="2625" baseline="-15873" dirty="0">
                <a:solidFill>
                  <a:srgbClr val="C00000"/>
                </a:solidFill>
                <a:latin typeface="Symbola"/>
                <a:cs typeface="Symbola"/>
              </a:rPr>
              <a:t>𝒘𝒎𝒊𝒏</a:t>
            </a:r>
            <a:r>
              <a:rPr sz="2625" spc="480" baseline="-15873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2400" spc="4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spc="95" dirty="0">
                <a:solidFill>
                  <a:srgbClr val="00AF50"/>
                </a:solidFill>
                <a:latin typeface="Symbola"/>
                <a:cs typeface="Symbola"/>
              </a:rPr>
              <a:t>𝒚</a:t>
            </a:r>
            <a:r>
              <a:rPr sz="2625" spc="142" baseline="-15873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625" spc="262" baseline="-15873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00AF50"/>
                </a:solidFill>
                <a:latin typeface="Symbola"/>
                <a:cs typeface="Symbola"/>
              </a:rPr>
              <a:t>+</a:t>
            </a:r>
            <a:r>
              <a:rPr sz="2400" spc="-8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spc="-215" dirty="0">
                <a:solidFill>
                  <a:srgbClr val="00AF50"/>
                </a:solidFill>
                <a:latin typeface="Symbola"/>
                <a:cs typeface="Symbola"/>
              </a:rPr>
              <a:t>𝒕∆𝒚</a:t>
            </a:r>
            <a:r>
              <a:rPr sz="2400" spc="6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2400" spc="5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Symbola"/>
                <a:cs typeface="Symbola"/>
              </a:rPr>
              <a:t>𝒚</a:t>
            </a:r>
            <a:r>
              <a:rPr sz="2625" spc="-15" baseline="-15873" dirty="0">
                <a:solidFill>
                  <a:srgbClr val="C00000"/>
                </a:solidFill>
                <a:latin typeface="Symbola"/>
                <a:cs typeface="Symbola"/>
              </a:rPr>
              <a:t>𝒘𝒎𝒂𝒙</a:t>
            </a:r>
            <a:endParaRPr sz="2625" baseline="-15873">
              <a:latin typeface="Symbola"/>
              <a:cs typeface="Symbola"/>
            </a:endParaRPr>
          </a:p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latin typeface="Times New Roman"/>
                <a:cs typeface="Times New Roman"/>
              </a:rPr>
              <a:t>Can 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written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543" y="1825039"/>
            <a:ext cx="2974340" cy="18421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80365" algn="l"/>
              </a:tabLst>
            </a:pPr>
            <a:r>
              <a:rPr sz="2400" spc="-155" dirty="0">
                <a:solidFill>
                  <a:srgbClr val="00AF50"/>
                </a:solidFill>
                <a:latin typeface="Symbola"/>
                <a:cs typeface="Symbola"/>
              </a:rPr>
              <a:t>𝒕∆𝒙</a:t>
            </a:r>
            <a:r>
              <a:rPr sz="2400" spc="5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≥</a:t>
            </a:r>
            <a:r>
              <a:rPr sz="2400" spc="6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𝒙</a:t>
            </a:r>
            <a:r>
              <a:rPr sz="2625" baseline="-15873" dirty="0">
                <a:solidFill>
                  <a:srgbClr val="C00000"/>
                </a:solidFill>
                <a:latin typeface="Symbola"/>
                <a:cs typeface="Symbola"/>
              </a:rPr>
              <a:t>𝒘𝒎𝒊𝒏</a:t>
            </a:r>
            <a:r>
              <a:rPr sz="2625" spc="487" baseline="-15873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Symbola"/>
                <a:cs typeface="Symbola"/>
              </a:rPr>
              <a:t>−</a:t>
            </a:r>
            <a:r>
              <a:rPr sz="2400" spc="-20" dirty="0">
                <a:solidFill>
                  <a:srgbClr val="00AF50"/>
                </a:solidFill>
                <a:latin typeface="Symbola"/>
                <a:cs typeface="Symbola"/>
              </a:rPr>
              <a:t>𝒙</a:t>
            </a:r>
            <a:r>
              <a:rPr sz="2625" spc="-30" baseline="-15873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500" b="1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,</a:t>
            </a:r>
            <a:endParaRPr sz="250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80365" algn="l"/>
                <a:tab pos="2235200" algn="l"/>
              </a:tabLst>
            </a:pPr>
            <a:r>
              <a:rPr sz="2400" spc="-165" dirty="0">
                <a:solidFill>
                  <a:srgbClr val="00AF50"/>
                </a:solidFill>
                <a:latin typeface="Symbola"/>
                <a:cs typeface="Symbola"/>
              </a:rPr>
              <a:t>𝒕∆𝒙</a:t>
            </a:r>
            <a:r>
              <a:rPr sz="2400" spc="1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2400" spc="-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spc="50" dirty="0">
                <a:solidFill>
                  <a:srgbClr val="C00000"/>
                </a:solidFill>
                <a:latin typeface="Symbola"/>
                <a:cs typeface="Symbola"/>
              </a:rPr>
              <a:t>𝒙</a:t>
            </a:r>
            <a:r>
              <a:rPr sz="2625" spc="75" baseline="-15873" dirty="0">
                <a:solidFill>
                  <a:srgbClr val="C00000"/>
                </a:solidFill>
                <a:latin typeface="Symbola"/>
                <a:cs typeface="Symbola"/>
              </a:rPr>
              <a:t>𝒘𝒎𝒂𝒙</a:t>
            </a:r>
            <a:r>
              <a:rPr sz="2625" baseline="-15873" dirty="0">
                <a:solidFill>
                  <a:srgbClr val="C00000"/>
                </a:solidFill>
                <a:latin typeface="Symbola"/>
                <a:cs typeface="Symbola"/>
              </a:rPr>
              <a:t>	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−</a:t>
            </a:r>
            <a:r>
              <a:rPr sz="2400" spc="-8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spc="50" dirty="0">
                <a:solidFill>
                  <a:srgbClr val="00AF50"/>
                </a:solidFill>
                <a:latin typeface="Symbola"/>
                <a:cs typeface="Symbola"/>
              </a:rPr>
              <a:t>𝒙</a:t>
            </a:r>
            <a:r>
              <a:rPr sz="2625" spc="75" baseline="-15873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500" b="1" i="1" spc="50" dirty="0">
                <a:solidFill>
                  <a:srgbClr val="00AF50"/>
                </a:solidFill>
                <a:latin typeface="Times New Roman"/>
                <a:cs typeface="Times New Roman"/>
              </a:rPr>
              <a:t>,</a:t>
            </a:r>
            <a:endParaRPr sz="250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80365" algn="l"/>
              </a:tabLst>
            </a:pPr>
            <a:r>
              <a:rPr sz="2400" spc="-215" dirty="0">
                <a:solidFill>
                  <a:srgbClr val="00AF50"/>
                </a:solidFill>
                <a:latin typeface="Symbola"/>
                <a:cs typeface="Symbola"/>
              </a:rPr>
              <a:t>𝒕∆𝒚</a:t>
            </a:r>
            <a:r>
              <a:rPr sz="2400" spc="6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≥</a:t>
            </a:r>
            <a:r>
              <a:rPr sz="2400" spc="5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𝒚</a:t>
            </a:r>
            <a:r>
              <a:rPr sz="2625" baseline="-15873" dirty="0">
                <a:solidFill>
                  <a:srgbClr val="C00000"/>
                </a:solidFill>
                <a:latin typeface="Symbola"/>
                <a:cs typeface="Symbola"/>
              </a:rPr>
              <a:t>𝒘𝒎𝒊𝒏</a:t>
            </a:r>
            <a:r>
              <a:rPr sz="2625" spc="480" baseline="-15873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Symbola"/>
                <a:cs typeface="Symbola"/>
              </a:rPr>
              <a:t>−</a:t>
            </a:r>
            <a:r>
              <a:rPr sz="2400" spc="-20" dirty="0">
                <a:solidFill>
                  <a:srgbClr val="00AF50"/>
                </a:solidFill>
                <a:latin typeface="Symbola"/>
                <a:cs typeface="Symbola"/>
              </a:rPr>
              <a:t>𝒚</a:t>
            </a:r>
            <a:r>
              <a:rPr sz="2625" spc="-30" baseline="-15873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500" b="1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,</a:t>
            </a:r>
            <a:endParaRPr sz="250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80365" algn="l"/>
                <a:tab pos="2264410" algn="l"/>
              </a:tabLst>
            </a:pPr>
            <a:r>
              <a:rPr sz="2400" spc="-200" dirty="0">
                <a:solidFill>
                  <a:srgbClr val="00AF50"/>
                </a:solidFill>
                <a:latin typeface="Symbola"/>
                <a:cs typeface="Symbola"/>
              </a:rPr>
              <a:t>𝒕∆𝒚</a:t>
            </a:r>
            <a:r>
              <a:rPr sz="2400" spc="5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2400" spc="-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Symbola"/>
                <a:cs typeface="Symbola"/>
              </a:rPr>
              <a:t>𝒚</a:t>
            </a:r>
            <a:r>
              <a:rPr sz="2625" spc="-15" baseline="-15873" dirty="0">
                <a:solidFill>
                  <a:srgbClr val="C00000"/>
                </a:solidFill>
                <a:latin typeface="Symbola"/>
                <a:cs typeface="Symbola"/>
              </a:rPr>
              <a:t>𝒘𝒎𝒂𝒙</a:t>
            </a:r>
            <a:r>
              <a:rPr sz="2625" baseline="-15873" dirty="0">
                <a:solidFill>
                  <a:srgbClr val="C00000"/>
                </a:solidFill>
                <a:latin typeface="Symbola"/>
                <a:cs typeface="Symbola"/>
              </a:rPr>
              <a:t>	</a:t>
            </a:r>
            <a:r>
              <a:rPr sz="2400" spc="-20" dirty="0">
                <a:solidFill>
                  <a:srgbClr val="C00000"/>
                </a:solidFill>
                <a:latin typeface="Symbola"/>
                <a:cs typeface="Symbola"/>
              </a:rPr>
              <a:t>−</a:t>
            </a:r>
            <a:r>
              <a:rPr sz="2400" spc="-20" dirty="0">
                <a:solidFill>
                  <a:srgbClr val="00AF50"/>
                </a:solidFill>
                <a:latin typeface="Symbola"/>
                <a:cs typeface="Symbola"/>
              </a:rPr>
              <a:t>𝒚</a:t>
            </a:r>
            <a:r>
              <a:rPr sz="2625" spc="-30" baseline="-15873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500" b="1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,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0847" y="1825039"/>
            <a:ext cx="965200" cy="184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100"/>
              </a:spcBef>
            </a:pPr>
            <a:r>
              <a:rPr sz="2500" b="1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left </a:t>
            </a:r>
            <a:r>
              <a:rPr sz="25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right bottom </a:t>
            </a:r>
            <a:r>
              <a:rPr sz="2500" b="1" i="1" spc="30" dirty="0">
                <a:solidFill>
                  <a:srgbClr val="00AF50"/>
                </a:solidFill>
                <a:latin typeface="Times New Roman"/>
                <a:cs typeface="Times New Roman"/>
              </a:rPr>
              <a:t>top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943" y="3726560"/>
            <a:ext cx="415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Represent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a"/>
                <a:cs typeface="Symbola"/>
              </a:rPr>
              <a:t>≤</a:t>
            </a:r>
            <a:r>
              <a:rPr sz="2400" spc="-10" dirty="0">
                <a:latin typeface="Symbola"/>
                <a:cs typeface="Symbola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form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8501" y="5249417"/>
            <a:ext cx="116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20" baseline="11574" dirty="0">
                <a:solidFill>
                  <a:srgbClr val="00AF50"/>
                </a:solidFill>
                <a:latin typeface="Symbola"/>
                <a:cs typeface="Symbola"/>
              </a:rPr>
              <a:t>−</a:t>
            </a:r>
            <a:r>
              <a:rPr sz="3600" spc="-112" baseline="11574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3600" spc="-15" baseline="11574" dirty="0">
                <a:solidFill>
                  <a:srgbClr val="C00000"/>
                </a:solidFill>
                <a:latin typeface="Symbola"/>
                <a:cs typeface="Symbola"/>
              </a:rPr>
              <a:t>𝒚</a:t>
            </a:r>
            <a:r>
              <a:rPr sz="1750" spc="-10" dirty="0">
                <a:solidFill>
                  <a:srgbClr val="C00000"/>
                </a:solidFill>
                <a:latin typeface="Symbola"/>
                <a:cs typeface="Symbola"/>
              </a:rPr>
              <a:t>𝒘𝒎𝒊𝒏</a:t>
            </a:r>
            <a:endParaRPr sz="1750">
              <a:latin typeface="Symbola"/>
              <a:cs typeface="Symbo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143" y="4081652"/>
            <a:ext cx="3061970" cy="19875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405765" algn="l"/>
              </a:tabLst>
            </a:pPr>
            <a:r>
              <a:rPr sz="2400" spc="-145" dirty="0">
                <a:solidFill>
                  <a:srgbClr val="00AF50"/>
                </a:solidFill>
                <a:latin typeface="Symbola"/>
                <a:cs typeface="Symbola"/>
              </a:rPr>
              <a:t>−𝒕∆𝒙</a:t>
            </a:r>
            <a:r>
              <a:rPr sz="2400" spc="1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2400" spc="4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spc="135" dirty="0">
                <a:solidFill>
                  <a:srgbClr val="00AF50"/>
                </a:solidFill>
                <a:latin typeface="Symbola"/>
                <a:cs typeface="Symbola"/>
              </a:rPr>
              <a:t>𝒙</a:t>
            </a:r>
            <a:r>
              <a:rPr sz="2625" spc="202" baseline="-15873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625" spc="262" baseline="-15873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spc="-80" dirty="0">
                <a:solidFill>
                  <a:srgbClr val="C00000"/>
                </a:solidFill>
                <a:latin typeface="Symbola"/>
                <a:cs typeface="Symbola"/>
              </a:rPr>
              <a:t>− </a:t>
            </a:r>
            <a:r>
              <a:rPr sz="2400" spc="-10" dirty="0">
                <a:solidFill>
                  <a:srgbClr val="C00000"/>
                </a:solidFill>
                <a:latin typeface="Symbola"/>
                <a:cs typeface="Symbola"/>
              </a:rPr>
              <a:t>𝒙</a:t>
            </a:r>
            <a:r>
              <a:rPr sz="2625" spc="-15" baseline="-15873" dirty="0">
                <a:solidFill>
                  <a:srgbClr val="C00000"/>
                </a:solidFill>
                <a:latin typeface="Symbola"/>
                <a:cs typeface="Symbola"/>
              </a:rPr>
              <a:t>𝒘𝒎𝒊𝒏</a:t>
            </a:r>
            <a:endParaRPr sz="2625" baseline="-15873">
              <a:latin typeface="Symbola"/>
              <a:cs typeface="Symbola"/>
            </a:endParaRPr>
          </a:p>
          <a:p>
            <a:pPr marL="4057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405765" algn="l"/>
                <a:tab pos="2260600" algn="l"/>
              </a:tabLst>
            </a:pPr>
            <a:r>
              <a:rPr sz="2400" spc="-165" dirty="0">
                <a:solidFill>
                  <a:srgbClr val="00AF50"/>
                </a:solidFill>
                <a:latin typeface="Symbola"/>
                <a:cs typeface="Symbola"/>
              </a:rPr>
              <a:t>𝒕∆𝒙</a:t>
            </a:r>
            <a:r>
              <a:rPr sz="2400" spc="1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2400" spc="-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spc="50" dirty="0">
                <a:solidFill>
                  <a:srgbClr val="C00000"/>
                </a:solidFill>
                <a:latin typeface="Symbola"/>
                <a:cs typeface="Symbola"/>
              </a:rPr>
              <a:t>𝒙</a:t>
            </a:r>
            <a:r>
              <a:rPr sz="2625" spc="75" baseline="-15873" dirty="0">
                <a:solidFill>
                  <a:srgbClr val="C00000"/>
                </a:solidFill>
                <a:latin typeface="Symbola"/>
                <a:cs typeface="Symbola"/>
              </a:rPr>
              <a:t>𝒘𝒎𝒂𝒙</a:t>
            </a:r>
            <a:r>
              <a:rPr sz="2625" baseline="-15873" dirty="0">
                <a:solidFill>
                  <a:srgbClr val="C00000"/>
                </a:solidFill>
                <a:latin typeface="Symbola"/>
                <a:cs typeface="Symbola"/>
              </a:rPr>
              <a:t>	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−</a:t>
            </a:r>
            <a:r>
              <a:rPr sz="2400" spc="-8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spc="110" dirty="0">
                <a:solidFill>
                  <a:srgbClr val="00AF50"/>
                </a:solidFill>
                <a:latin typeface="Symbola"/>
                <a:cs typeface="Symbola"/>
              </a:rPr>
              <a:t>𝒙</a:t>
            </a:r>
            <a:r>
              <a:rPr sz="2625" spc="165" baseline="-15873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endParaRPr sz="2625" baseline="-15873">
              <a:latin typeface="Symbola"/>
              <a:cs typeface="Symbola"/>
            </a:endParaRPr>
          </a:p>
          <a:p>
            <a:pPr marL="473075" indent="-409575">
              <a:lnSpc>
                <a:spcPct val="100000"/>
              </a:lnSpc>
              <a:spcBef>
                <a:spcPts val="875"/>
              </a:spcBef>
              <a:buSzPct val="96000"/>
              <a:buFont typeface="Wingdings"/>
              <a:buChar char=""/>
              <a:tabLst>
                <a:tab pos="473075" algn="l"/>
              </a:tabLst>
            </a:pPr>
            <a:r>
              <a:rPr sz="2500" b="1" i="1" dirty="0">
                <a:solidFill>
                  <a:srgbClr val="00AF50"/>
                </a:solidFill>
                <a:latin typeface="Times New Roman"/>
                <a:cs typeface="Times New Roman"/>
              </a:rPr>
              <a:t>-</a:t>
            </a:r>
            <a:r>
              <a:rPr sz="2500" b="1" i="1" spc="-16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10" dirty="0">
                <a:solidFill>
                  <a:srgbClr val="00AF50"/>
                </a:solidFill>
                <a:latin typeface="Symbola"/>
                <a:cs typeface="Symbola"/>
              </a:rPr>
              <a:t>𝒕∆𝒚</a:t>
            </a:r>
            <a:r>
              <a:rPr sz="2400" spc="6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2400" spc="1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spc="70" dirty="0">
                <a:solidFill>
                  <a:srgbClr val="00AF50"/>
                </a:solidFill>
                <a:latin typeface="Symbola"/>
                <a:cs typeface="Symbola"/>
              </a:rPr>
              <a:t>𝒚</a:t>
            </a:r>
            <a:r>
              <a:rPr sz="2625" spc="104" baseline="-15873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endParaRPr sz="2625" baseline="-15873">
              <a:latin typeface="Symbola"/>
              <a:cs typeface="Symbola"/>
            </a:endParaRPr>
          </a:p>
          <a:p>
            <a:pPr marL="405765" indent="-342265">
              <a:lnSpc>
                <a:spcPct val="100000"/>
              </a:lnSpc>
              <a:spcBef>
                <a:spcPts val="965"/>
              </a:spcBef>
              <a:buFont typeface="Wingdings"/>
              <a:buChar char=""/>
              <a:tabLst>
                <a:tab pos="405765" algn="l"/>
                <a:tab pos="2289810" algn="l"/>
              </a:tabLst>
            </a:pPr>
            <a:r>
              <a:rPr sz="2400" spc="-215" dirty="0">
                <a:solidFill>
                  <a:srgbClr val="00AF50"/>
                </a:solidFill>
                <a:latin typeface="Symbola"/>
                <a:cs typeface="Symbola"/>
              </a:rPr>
              <a:t>𝒕∆𝒚</a:t>
            </a:r>
            <a:r>
              <a:rPr sz="2400" spc="6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2400" spc="1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Symbola"/>
                <a:cs typeface="Symbola"/>
              </a:rPr>
              <a:t>𝒚</a:t>
            </a:r>
            <a:r>
              <a:rPr sz="2625" spc="-15" baseline="-15873" dirty="0">
                <a:solidFill>
                  <a:srgbClr val="C00000"/>
                </a:solidFill>
                <a:latin typeface="Symbola"/>
                <a:cs typeface="Symbola"/>
              </a:rPr>
              <a:t>𝒘𝒎𝒂𝒙</a:t>
            </a:r>
            <a:r>
              <a:rPr sz="2625" baseline="-15873" dirty="0">
                <a:solidFill>
                  <a:srgbClr val="C00000"/>
                </a:solidFill>
                <a:latin typeface="Symbola"/>
                <a:cs typeface="Symbola"/>
              </a:rPr>
              <a:t>	</a:t>
            </a:r>
            <a:r>
              <a:rPr sz="2400" spc="-25" dirty="0">
                <a:solidFill>
                  <a:srgbClr val="C00000"/>
                </a:solidFill>
                <a:latin typeface="Symbola"/>
                <a:cs typeface="Symbola"/>
              </a:rPr>
              <a:t>−</a:t>
            </a:r>
            <a:r>
              <a:rPr sz="2400" spc="-25" dirty="0">
                <a:solidFill>
                  <a:srgbClr val="00AF50"/>
                </a:solidFill>
                <a:latin typeface="Symbola"/>
                <a:cs typeface="Symbola"/>
              </a:rPr>
              <a:t>𝒚</a:t>
            </a:r>
            <a:r>
              <a:rPr sz="2625" spc="-37" baseline="-15873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endParaRPr sz="2625" baseline="-15873">
              <a:latin typeface="Symbola"/>
              <a:cs typeface="Symbol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6878" y="2574798"/>
            <a:ext cx="1876425" cy="1527175"/>
          </a:xfrm>
          <a:prstGeom prst="rect">
            <a:avLst/>
          </a:prstGeom>
          <a:ln w="25400">
            <a:solidFill>
              <a:srgbClr val="006FC0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65"/>
              </a:spcBef>
            </a:pPr>
            <a:endParaRPr sz="1800">
              <a:latin typeface="Times New Roman"/>
              <a:cs typeface="Times New Roman"/>
            </a:endParaRPr>
          </a:p>
          <a:p>
            <a:pPr marL="506730" marR="56007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Clipping Window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8505" y="2154428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(x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7729" y="2154428"/>
            <a:ext cx="212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6990" algn="l"/>
                <a:tab pos="1992630" algn="l"/>
              </a:tabLst>
            </a:pPr>
            <a:r>
              <a:rPr sz="18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(x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9005" y="2287015"/>
            <a:ext cx="3019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6740" algn="l"/>
                <a:tab pos="1966595" algn="l"/>
                <a:tab pos="2566670" algn="l"/>
              </a:tabLst>
            </a:pPr>
            <a:r>
              <a:rPr sz="1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wmin,</a:t>
            </a: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wmax)</a:t>
            </a: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wmax,</a:t>
            </a: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2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wmax)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40829" y="4073728"/>
            <a:ext cx="1257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(x</a:t>
            </a: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wmin,</a:t>
            </a:r>
            <a:r>
              <a:rPr sz="1200" b="1" spc="1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b="1" spc="-15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1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wmin)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7254" y="4036567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(x</a:t>
            </a: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wmax,</a:t>
            </a:r>
            <a:r>
              <a:rPr sz="1200" b="1" spc="1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b="1" spc="-15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1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wmin)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914400"/>
            <a:ext cx="11684000" cy="0"/>
          </a:xfrm>
          <a:custGeom>
            <a:avLst/>
            <a:gdLst/>
            <a:ahLst/>
            <a:cxnLst/>
            <a:rect l="l" t="t" r="r" b="b"/>
            <a:pathLst>
              <a:path w="11684000">
                <a:moveTo>
                  <a:pt x="0" y="0"/>
                </a:moveTo>
                <a:lnTo>
                  <a:pt x="11684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325" dirty="0">
                <a:latin typeface="Arial Black"/>
                <a:cs typeface="Arial Black"/>
              </a:rPr>
              <a:t>Liang-</a:t>
            </a:r>
            <a:r>
              <a:rPr b="0" spc="-395" dirty="0">
                <a:latin typeface="Arial Black"/>
                <a:cs typeface="Arial Black"/>
              </a:rPr>
              <a:t>Barsky</a:t>
            </a:r>
            <a:r>
              <a:rPr b="0" spc="-355" dirty="0">
                <a:latin typeface="Arial Black"/>
                <a:cs typeface="Arial Black"/>
              </a:rPr>
              <a:t> </a:t>
            </a:r>
            <a:r>
              <a:rPr b="0" spc="-340" dirty="0">
                <a:latin typeface="Arial Black"/>
                <a:cs typeface="Arial Black"/>
              </a:rPr>
              <a:t>Line</a:t>
            </a:r>
            <a:r>
              <a:rPr b="0" spc="-320" dirty="0">
                <a:latin typeface="Arial Black"/>
                <a:cs typeface="Arial Black"/>
              </a:rPr>
              <a:t> </a:t>
            </a:r>
            <a:r>
              <a:rPr b="0" spc="-335" dirty="0">
                <a:latin typeface="Arial Black"/>
                <a:cs typeface="Arial Black"/>
              </a:rPr>
              <a:t>Clipping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6833" y="1833117"/>
            <a:ext cx="893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0802" dirty="0">
                <a:solidFill>
                  <a:srgbClr val="00AF50"/>
                </a:solidFill>
                <a:latin typeface="Symbola"/>
                <a:cs typeface="Symbola"/>
              </a:rPr>
              <a:t>−</a:t>
            </a:r>
            <a:r>
              <a:rPr sz="2700" spc="-157" baseline="10802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700" spc="-15" baseline="10802" dirty="0">
                <a:solidFill>
                  <a:srgbClr val="C00000"/>
                </a:solidFill>
                <a:latin typeface="Symbola"/>
                <a:cs typeface="Symbola"/>
              </a:rPr>
              <a:t>𝒚</a:t>
            </a:r>
            <a:r>
              <a:rPr sz="1300" spc="-10" dirty="0">
                <a:solidFill>
                  <a:srgbClr val="C00000"/>
                </a:solidFill>
                <a:latin typeface="Symbola"/>
                <a:cs typeface="Symbola"/>
              </a:rPr>
              <a:t>𝒘𝒎𝒊𝒏</a:t>
            </a:r>
            <a:endParaRPr sz="1300">
              <a:latin typeface="Symbola"/>
              <a:cs typeface="Symbol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143" y="937006"/>
            <a:ext cx="2419985" cy="15240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405765" algn="l"/>
              </a:tabLst>
            </a:pPr>
            <a:r>
              <a:rPr sz="1800" spc="-105" dirty="0">
                <a:solidFill>
                  <a:srgbClr val="00AF50"/>
                </a:solidFill>
                <a:latin typeface="Symbola"/>
                <a:cs typeface="Symbola"/>
              </a:rPr>
              <a:t>−𝒕∆𝒙</a:t>
            </a:r>
            <a:r>
              <a:rPr sz="1800" spc="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18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1800" spc="1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1800" spc="110" dirty="0">
                <a:solidFill>
                  <a:srgbClr val="00AF50"/>
                </a:solidFill>
                <a:latin typeface="Symbola"/>
                <a:cs typeface="Symbola"/>
              </a:rPr>
              <a:t>𝒙</a:t>
            </a:r>
            <a:r>
              <a:rPr sz="1950" spc="165" baseline="-14957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1950" spc="172" baseline="-14957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1800" dirty="0">
                <a:solidFill>
                  <a:srgbClr val="C00000"/>
                </a:solidFill>
                <a:latin typeface="Symbola"/>
                <a:cs typeface="Symbola"/>
              </a:rPr>
              <a:t>−</a:t>
            </a:r>
            <a:r>
              <a:rPr sz="1800" spc="-8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Symbola"/>
                <a:cs typeface="Symbola"/>
              </a:rPr>
              <a:t>𝒙</a:t>
            </a:r>
            <a:r>
              <a:rPr sz="1950" spc="-15" baseline="-14957" dirty="0">
                <a:solidFill>
                  <a:srgbClr val="C00000"/>
                </a:solidFill>
                <a:latin typeface="Symbola"/>
                <a:cs typeface="Symbola"/>
              </a:rPr>
              <a:t>𝒘𝒎𝒊𝒏</a:t>
            </a:r>
            <a:endParaRPr sz="1950" baseline="-14957">
              <a:latin typeface="Symbola"/>
              <a:cs typeface="Symbola"/>
            </a:endParaRPr>
          </a:p>
          <a:p>
            <a:pPr marL="405765" indent="-342265">
              <a:lnSpc>
                <a:spcPct val="100000"/>
              </a:lnSpc>
              <a:spcBef>
                <a:spcPts val="730"/>
              </a:spcBef>
              <a:buFont typeface="Wingdings"/>
              <a:buChar char=""/>
              <a:tabLst>
                <a:tab pos="405765" algn="l"/>
              </a:tabLst>
            </a:pPr>
            <a:r>
              <a:rPr sz="1800" spc="-125" dirty="0">
                <a:solidFill>
                  <a:srgbClr val="00AF50"/>
                </a:solidFill>
                <a:latin typeface="Symbola"/>
                <a:cs typeface="Symbola"/>
              </a:rPr>
              <a:t>𝒕∆𝒙</a:t>
            </a:r>
            <a:r>
              <a:rPr sz="1800" spc="6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18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1800" spc="7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1800" dirty="0">
                <a:solidFill>
                  <a:srgbClr val="C00000"/>
                </a:solidFill>
                <a:latin typeface="Symbola"/>
                <a:cs typeface="Symbola"/>
              </a:rPr>
              <a:t>𝒙</a:t>
            </a:r>
            <a:r>
              <a:rPr sz="1950" baseline="-14957" dirty="0">
                <a:solidFill>
                  <a:srgbClr val="C00000"/>
                </a:solidFill>
                <a:latin typeface="Symbola"/>
                <a:cs typeface="Symbola"/>
              </a:rPr>
              <a:t>𝒘𝒎𝒂𝒙</a:t>
            </a:r>
            <a:r>
              <a:rPr sz="1950" spc="172" baseline="-14957" dirty="0">
                <a:solidFill>
                  <a:srgbClr val="C00000"/>
                </a:solidFill>
                <a:latin typeface="Symbola"/>
                <a:cs typeface="Symbola"/>
              </a:rPr>
              <a:t>  </a:t>
            </a:r>
            <a:r>
              <a:rPr sz="1800" dirty="0">
                <a:solidFill>
                  <a:srgbClr val="C00000"/>
                </a:solidFill>
                <a:latin typeface="Symbola"/>
                <a:cs typeface="Symbola"/>
              </a:rPr>
              <a:t>−</a:t>
            </a:r>
            <a:r>
              <a:rPr sz="1800" spc="4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1800" spc="85" dirty="0">
                <a:solidFill>
                  <a:srgbClr val="00AF50"/>
                </a:solidFill>
                <a:latin typeface="Symbola"/>
                <a:cs typeface="Symbola"/>
              </a:rPr>
              <a:t>𝒙</a:t>
            </a:r>
            <a:r>
              <a:rPr sz="1950" spc="127" baseline="-14957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endParaRPr sz="1950" baseline="-14957">
              <a:latin typeface="Symbola"/>
              <a:cs typeface="Symbola"/>
            </a:endParaRPr>
          </a:p>
          <a:p>
            <a:pPr marL="462280" indent="-39878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462280" algn="l"/>
              </a:tabLst>
            </a:pP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-</a:t>
            </a:r>
            <a:r>
              <a:rPr sz="1800" b="1" i="1" spc="-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spc="-155" dirty="0">
                <a:solidFill>
                  <a:srgbClr val="00AF50"/>
                </a:solidFill>
                <a:latin typeface="Symbola"/>
                <a:cs typeface="Symbola"/>
              </a:rPr>
              <a:t>𝒕∆𝒚</a:t>
            </a:r>
            <a:r>
              <a:rPr sz="1800" spc="4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18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1800" spc="2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1800" spc="50" dirty="0">
                <a:solidFill>
                  <a:srgbClr val="00AF50"/>
                </a:solidFill>
                <a:latin typeface="Symbola"/>
                <a:cs typeface="Symbola"/>
              </a:rPr>
              <a:t>𝒚</a:t>
            </a:r>
            <a:r>
              <a:rPr sz="1950" spc="75" baseline="-14957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endParaRPr sz="1950" baseline="-14957">
              <a:latin typeface="Symbola"/>
              <a:cs typeface="Symbola"/>
            </a:endParaRPr>
          </a:p>
          <a:p>
            <a:pPr marL="405765" indent="-3422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405765" algn="l"/>
              </a:tabLst>
            </a:pPr>
            <a:r>
              <a:rPr sz="1800" spc="-155" dirty="0">
                <a:solidFill>
                  <a:srgbClr val="00AF50"/>
                </a:solidFill>
                <a:latin typeface="Symbola"/>
                <a:cs typeface="Symbola"/>
              </a:rPr>
              <a:t>𝒕∆𝒚</a:t>
            </a:r>
            <a:r>
              <a:rPr sz="1800" spc="70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1800" dirty="0">
                <a:solidFill>
                  <a:srgbClr val="C00000"/>
                </a:solidFill>
                <a:latin typeface="Symbola"/>
                <a:cs typeface="Symbola"/>
              </a:rPr>
              <a:t>≤</a:t>
            </a:r>
            <a:r>
              <a:rPr sz="1800" spc="9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1800" dirty="0">
                <a:solidFill>
                  <a:srgbClr val="C00000"/>
                </a:solidFill>
                <a:latin typeface="Symbola"/>
                <a:cs typeface="Symbola"/>
              </a:rPr>
              <a:t>𝒚</a:t>
            </a:r>
            <a:r>
              <a:rPr sz="1950" baseline="-14957" dirty="0">
                <a:solidFill>
                  <a:srgbClr val="C00000"/>
                </a:solidFill>
                <a:latin typeface="Symbola"/>
                <a:cs typeface="Symbola"/>
              </a:rPr>
              <a:t>𝒘𝒎𝒂𝒙</a:t>
            </a:r>
            <a:r>
              <a:rPr sz="1950" spc="270" baseline="-14957" dirty="0">
                <a:solidFill>
                  <a:srgbClr val="C00000"/>
                </a:solidFill>
                <a:latin typeface="Symbola"/>
                <a:cs typeface="Symbola"/>
              </a:rPr>
              <a:t>  </a:t>
            </a:r>
            <a:r>
              <a:rPr sz="1800" spc="-25" dirty="0">
                <a:solidFill>
                  <a:srgbClr val="C00000"/>
                </a:solidFill>
                <a:latin typeface="Symbola"/>
                <a:cs typeface="Symbola"/>
              </a:rPr>
              <a:t>−</a:t>
            </a:r>
            <a:r>
              <a:rPr sz="1800" spc="-25" dirty="0">
                <a:solidFill>
                  <a:srgbClr val="00AF50"/>
                </a:solidFill>
                <a:latin typeface="Symbola"/>
                <a:cs typeface="Symbola"/>
              </a:rPr>
              <a:t>𝒚</a:t>
            </a:r>
            <a:r>
              <a:rPr sz="1950" spc="-37" baseline="-14957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endParaRPr sz="1950" baseline="-14957">
              <a:latin typeface="Symbola"/>
              <a:cs typeface="Symbol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543" y="2622930"/>
            <a:ext cx="892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Times New Roman"/>
                <a:cs typeface="Times New Roman"/>
              </a:rPr>
              <a:t>General</a:t>
            </a:r>
            <a:r>
              <a:rPr sz="3600" spc="-75" baseline="13888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form</a:t>
            </a:r>
            <a:r>
              <a:rPr sz="3600" spc="-52" baseline="13888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for</a:t>
            </a:r>
            <a:r>
              <a:rPr sz="3600" spc="-52" baseline="13888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equations</a:t>
            </a:r>
            <a:r>
              <a:rPr sz="3600" spc="-82" baseline="13888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is:</a:t>
            </a:r>
            <a:r>
              <a:rPr sz="3600" spc="-75" baseline="13888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t*p</a:t>
            </a:r>
            <a:r>
              <a:rPr sz="1600" dirty="0">
                <a:latin typeface="Times New Roman"/>
                <a:cs typeface="Times New Roman"/>
              </a:rPr>
              <a:t>k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Symbola"/>
                <a:cs typeface="Symbola"/>
              </a:rPr>
              <a:t>≤</a:t>
            </a:r>
            <a:r>
              <a:rPr sz="3600" spc="52" baseline="13888" dirty="0">
                <a:latin typeface="Symbola"/>
                <a:cs typeface="Symbola"/>
              </a:rPr>
              <a:t> </a:t>
            </a:r>
            <a:r>
              <a:rPr sz="3600" baseline="13888" dirty="0">
                <a:latin typeface="Symbola"/>
                <a:cs typeface="Symbola"/>
              </a:rPr>
              <a:t>q</a:t>
            </a:r>
            <a:r>
              <a:rPr sz="1600" dirty="0">
                <a:latin typeface="Times New Roman"/>
                <a:cs typeface="Times New Roman"/>
              </a:rPr>
              <a:t>k,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where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k=1,2,3,4(left,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right,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bottom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&amp;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top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edge)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594" y="3603117"/>
            <a:ext cx="1402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Times New Roman"/>
                <a:cs typeface="Times New Roman"/>
              </a:rPr>
              <a:t>q</a:t>
            </a: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3600" baseline="13888" dirty="0">
                <a:latin typeface="Times New Roman"/>
                <a:cs typeface="Times New Roman"/>
              </a:rPr>
              <a:t>=</a:t>
            </a:r>
            <a:r>
              <a:rPr sz="3600" spc="-22" baseline="13888" dirty="0">
                <a:latin typeface="Times New Roman"/>
                <a:cs typeface="Times New Roman"/>
              </a:rPr>
              <a:t> </a:t>
            </a:r>
            <a:r>
              <a:rPr sz="3600" spc="75" baseline="13888" dirty="0">
                <a:solidFill>
                  <a:srgbClr val="C00000"/>
                </a:solidFill>
                <a:latin typeface="Symbola"/>
                <a:cs typeface="Symbola"/>
              </a:rPr>
              <a:t>𝒙</a:t>
            </a:r>
            <a:r>
              <a:rPr sz="2625" spc="75" baseline="3174" dirty="0">
                <a:solidFill>
                  <a:srgbClr val="C00000"/>
                </a:solidFill>
                <a:latin typeface="Symbola"/>
                <a:cs typeface="Symbola"/>
              </a:rPr>
              <a:t>𝒘𝒎𝒂𝒙</a:t>
            </a:r>
            <a:endParaRPr sz="2625" baseline="3174">
              <a:latin typeface="Symbola"/>
              <a:cs typeface="Symbol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3058" y="3528441"/>
            <a:ext cx="3173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352675" algn="l"/>
                <a:tab pos="2723515" algn="l"/>
              </a:tabLst>
            </a:pPr>
            <a:r>
              <a:rPr sz="2400" spc="-25" dirty="0">
                <a:solidFill>
                  <a:srgbClr val="00AF50"/>
                </a:solidFill>
                <a:latin typeface="Symbola"/>
                <a:cs typeface="Symbola"/>
              </a:rPr>
              <a:t>∆𝒙</a:t>
            </a:r>
            <a:r>
              <a:rPr sz="2400" spc="-2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solidFill>
                  <a:srgbClr val="C00000"/>
                </a:solidFill>
                <a:latin typeface="Symbola"/>
                <a:cs typeface="Symbola"/>
              </a:rPr>
              <a:t>−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	</a:t>
            </a:r>
            <a:r>
              <a:rPr sz="2400" spc="105" dirty="0">
                <a:solidFill>
                  <a:srgbClr val="00AF50"/>
                </a:solidFill>
                <a:latin typeface="Symbola"/>
                <a:cs typeface="Symbola"/>
              </a:rPr>
              <a:t>𝒙</a:t>
            </a:r>
            <a:r>
              <a:rPr sz="2625" spc="157" baseline="-15873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400" spc="105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3058" y="4019169"/>
            <a:ext cx="1753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20" dirty="0">
                <a:solidFill>
                  <a:srgbClr val="00AF50"/>
                </a:solidFill>
                <a:latin typeface="Symbola"/>
                <a:cs typeface="Symbola"/>
              </a:rPr>
              <a:t>−∆𝒚</a:t>
            </a:r>
            <a:r>
              <a:rPr sz="2400" spc="-7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2400" baseline="-20833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00AF50"/>
                </a:solidFill>
                <a:latin typeface="Symbola"/>
                <a:cs typeface="Symbola"/>
              </a:rPr>
              <a:t>𝒚</a:t>
            </a:r>
            <a:r>
              <a:rPr sz="2625" spc="104" baseline="-15873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endParaRPr sz="2625" baseline="-15873">
              <a:latin typeface="Symbola"/>
              <a:cs typeface="Symbol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77539" y="4081653"/>
            <a:ext cx="1249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20" baseline="11574" dirty="0">
                <a:solidFill>
                  <a:srgbClr val="00AF50"/>
                </a:solidFill>
                <a:latin typeface="Symbola"/>
                <a:cs typeface="Symbola"/>
              </a:rPr>
              <a:t>−</a:t>
            </a:r>
            <a:r>
              <a:rPr sz="3600" spc="-112" baseline="11574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3600" spc="-15" baseline="11574" dirty="0">
                <a:solidFill>
                  <a:srgbClr val="C00000"/>
                </a:solidFill>
                <a:latin typeface="Symbola"/>
                <a:cs typeface="Symbola"/>
              </a:rPr>
              <a:t>𝒚</a:t>
            </a:r>
            <a:r>
              <a:rPr sz="1750" spc="-10" dirty="0">
                <a:solidFill>
                  <a:srgbClr val="C00000"/>
                </a:solidFill>
                <a:latin typeface="Symbola"/>
                <a:cs typeface="Symbola"/>
              </a:rPr>
              <a:t>𝒘𝒎𝒊𝒏</a:t>
            </a:r>
            <a:r>
              <a:rPr sz="3600" spc="-15" baseline="11574" dirty="0">
                <a:latin typeface="Times New Roman"/>
                <a:cs typeface="Times New Roman"/>
              </a:rPr>
              <a:t>,</a:t>
            </a:r>
            <a:endParaRPr sz="3600" baseline="1157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843" y="2915285"/>
            <a:ext cx="4167504" cy="198437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1070"/>
              </a:spcBef>
              <a:buFont typeface="Wingdings"/>
              <a:buChar char=""/>
              <a:tabLst>
                <a:tab pos="393065" algn="l"/>
                <a:tab pos="970915" algn="l"/>
                <a:tab pos="1955164" algn="l"/>
              </a:tabLst>
            </a:pPr>
            <a:r>
              <a:rPr sz="2400" spc="-25" dirty="0">
                <a:latin typeface="Times New Roman"/>
                <a:cs typeface="Times New Roman"/>
              </a:rPr>
              <a:t>p</a:t>
            </a:r>
            <a:r>
              <a:rPr sz="2400" spc="-37" baseline="-20833" dirty="0">
                <a:latin typeface="Times New Roman"/>
                <a:cs typeface="Times New Roman"/>
              </a:rPr>
              <a:t>1</a:t>
            </a:r>
            <a:r>
              <a:rPr sz="2400" spc="-25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00AF50"/>
                </a:solidFill>
                <a:latin typeface="Symbola"/>
                <a:cs typeface="Symbola"/>
              </a:rPr>
              <a:t>−∆𝒙</a:t>
            </a:r>
            <a:r>
              <a:rPr sz="2400" spc="-2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q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00AF50"/>
                </a:solidFill>
                <a:latin typeface="Symbola"/>
                <a:cs typeface="Symbola"/>
              </a:rPr>
              <a:t>𝒙</a:t>
            </a:r>
            <a:r>
              <a:rPr sz="2625" spc="202" baseline="-15873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625" spc="359" baseline="-15873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spc="-80" dirty="0">
                <a:solidFill>
                  <a:srgbClr val="C00000"/>
                </a:solidFill>
                <a:latin typeface="Symbola"/>
                <a:cs typeface="Symbola"/>
              </a:rPr>
              <a:t>−</a:t>
            </a:r>
            <a:r>
              <a:rPr sz="2400" spc="-55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𝒙</a:t>
            </a:r>
            <a:r>
              <a:rPr sz="2625" baseline="-15873" dirty="0">
                <a:solidFill>
                  <a:srgbClr val="C00000"/>
                </a:solidFill>
                <a:latin typeface="Symbola"/>
                <a:cs typeface="Symbola"/>
              </a:rPr>
              <a:t>𝒘𝒎𝒊𝒏</a:t>
            </a:r>
            <a:r>
              <a:rPr sz="2625" spc="457" baseline="-15873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393065" indent="-342265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393065" algn="l"/>
              </a:tabLst>
            </a:pPr>
            <a:r>
              <a:rPr sz="2400" spc="-25" dirty="0">
                <a:latin typeface="Times New Roman"/>
                <a:cs typeface="Times New Roman"/>
              </a:rPr>
              <a:t>p</a:t>
            </a:r>
            <a:r>
              <a:rPr sz="2400" spc="-37" baseline="-20833" dirty="0">
                <a:latin typeface="Times New Roman"/>
                <a:cs typeface="Times New Roman"/>
              </a:rPr>
              <a:t>2</a:t>
            </a:r>
            <a:r>
              <a:rPr sz="2400" spc="-25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393065" indent="-34226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93065" algn="l"/>
              </a:tabLst>
            </a:pPr>
            <a:r>
              <a:rPr sz="2400" spc="-25" dirty="0">
                <a:latin typeface="Times New Roman"/>
                <a:cs typeface="Times New Roman"/>
              </a:rPr>
              <a:t>p</a:t>
            </a:r>
            <a:r>
              <a:rPr sz="2400" spc="-37" baseline="-20833" dirty="0">
                <a:latin typeface="Times New Roman"/>
                <a:cs typeface="Times New Roman"/>
              </a:rPr>
              <a:t>3</a:t>
            </a:r>
            <a:r>
              <a:rPr sz="2400" spc="-25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393065" indent="-34226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93065" algn="l"/>
              </a:tabLst>
            </a:pPr>
            <a:r>
              <a:rPr sz="2400" spc="-25" dirty="0">
                <a:latin typeface="Times New Roman"/>
                <a:cs typeface="Times New Roman"/>
              </a:rPr>
              <a:t>p</a:t>
            </a:r>
            <a:r>
              <a:rPr sz="2400" spc="-37" baseline="-20833" dirty="0">
                <a:latin typeface="Times New Roman"/>
                <a:cs typeface="Times New Roman"/>
              </a:rPr>
              <a:t>4</a:t>
            </a:r>
            <a:r>
              <a:rPr sz="2400" spc="-25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1402" y="4508372"/>
            <a:ext cx="54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solidFill>
                  <a:srgbClr val="00AF50"/>
                </a:solidFill>
                <a:latin typeface="Symbola"/>
                <a:cs typeface="Symbola"/>
              </a:rPr>
              <a:t>∆𝒚</a:t>
            </a:r>
            <a:r>
              <a:rPr sz="2400" spc="-5" dirty="0">
                <a:solidFill>
                  <a:srgbClr val="00AF50"/>
                </a:solidFill>
                <a:latin typeface="Symbola"/>
                <a:cs typeface="Symbola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2594" y="4583048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Times New Roman"/>
                <a:cs typeface="Times New Roman"/>
              </a:rPr>
              <a:t>q</a:t>
            </a:r>
            <a:r>
              <a:rPr sz="1600" dirty="0">
                <a:latin typeface="Times New Roman"/>
                <a:cs typeface="Times New Roman"/>
              </a:rPr>
              <a:t>4</a:t>
            </a:r>
            <a:r>
              <a:rPr sz="3600" baseline="13888" dirty="0">
                <a:latin typeface="Times New Roman"/>
                <a:cs typeface="Times New Roman"/>
              </a:rPr>
              <a:t>=</a:t>
            </a:r>
            <a:r>
              <a:rPr sz="3600" spc="-22" baseline="13888" dirty="0">
                <a:latin typeface="Times New Roman"/>
                <a:cs typeface="Times New Roman"/>
              </a:rPr>
              <a:t> </a:t>
            </a:r>
            <a:r>
              <a:rPr sz="3600" spc="-15" baseline="13888" dirty="0">
                <a:solidFill>
                  <a:srgbClr val="C00000"/>
                </a:solidFill>
                <a:latin typeface="Symbola"/>
                <a:cs typeface="Symbola"/>
              </a:rPr>
              <a:t>𝒚</a:t>
            </a:r>
            <a:r>
              <a:rPr sz="2625" spc="-15" baseline="3174" dirty="0">
                <a:solidFill>
                  <a:srgbClr val="C00000"/>
                </a:solidFill>
                <a:latin typeface="Symbola"/>
                <a:cs typeface="Symbola"/>
              </a:rPr>
              <a:t>𝒘𝒎𝒂𝒙</a:t>
            </a:r>
            <a:endParaRPr sz="2625" baseline="3174">
              <a:latin typeface="Symbola"/>
              <a:cs typeface="Symbol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1128" y="4508372"/>
            <a:ext cx="775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Symbola"/>
                <a:cs typeface="Symbola"/>
              </a:rPr>
              <a:t>−</a:t>
            </a:r>
            <a:r>
              <a:rPr sz="2400" spc="-140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400" spc="70" dirty="0">
                <a:solidFill>
                  <a:srgbClr val="00AF50"/>
                </a:solidFill>
                <a:latin typeface="Symbola"/>
                <a:cs typeface="Symbola"/>
              </a:rPr>
              <a:t>𝒚</a:t>
            </a:r>
            <a:r>
              <a:rPr sz="2625" spc="104" baseline="-15873" dirty="0">
                <a:solidFill>
                  <a:srgbClr val="00AF50"/>
                </a:solidFill>
                <a:latin typeface="Symbola"/>
                <a:cs typeface="Symbola"/>
              </a:rPr>
              <a:t>𝟏</a:t>
            </a:r>
            <a:r>
              <a:rPr sz="2400" spc="7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79847" y="2915285"/>
            <a:ext cx="1078865" cy="1984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33900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q</a:t>
            </a:r>
            <a:r>
              <a:rPr sz="2400" spc="-15" baseline="-20833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/p</a:t>
            </a:r>
            <a:r>
              <a:rPr sz="1800" spc="-15" baseline="-20833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q</a:t>
            </a:r>
            <a:r>
              <a:rPr sz="2400" spc="-15" baseline="-20833" dirty="0">
                <a:latin typeface="Times New Roman"/>
                <a:cs typeface="Times New Roman"/>
              </a:rPr>
              <a:t>2</a:t>
            </a:r>
            <a:r>
              <a:rPr sz="2400" spc="-10" dirty="0">
                <a:latin typeface="Times New Roman"/>
                <a:cs typeface="Times New Roman"/>
              </a:rPr>
              <a:t>/p</a:t>
            </a:r>
            <a:r>
              <a:rPr sz="2400" spc="-15" baseline="-20833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q</a:t>
            </a:r>
            <a:r>
              <a:rPr sz="2400" spc="-15" baseline="-20833" dirty="0">
                <a:latin typeface="Times New Roman"/>
                <a:cs typeface="Times New Roman"/>
              </a:rPr>
              <a:t>3</a:t>
            </a:r>
            <a:r>
              <a:rPr sz="2400" spc="-10" dirty="0">
                <a:latin typeface="Times New Roman"/>
                <a:cs typeface="Times New Roman"/>
              </a:rPr>
              <a:t>/p</a:t>
            </a:r>
            <a:r>
              <a:rPr sz="2400" spc="-15" baseline="-20833" dirty="0">
                <a:latin typeface="Times New Roman"/>
                <a:cs typeface="Times New Roman"/>
              </a:rPr>
              <a:t>3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q</a:t>
            </a:r>
            <a:r>
              <a:rPr sz="2400" spc="-15" baseline="-20833" dirty="0">
                <a:latin typeface="Times New Roman"/>
                <a:cs typeface="Times New Roman"/>
              </a:rPr>
              <a:t>4</a:t>
            </a:r>
            <a:r>
              <a:rPr sz="2400" spc="-10" dirty="0">
                <a:latin typeface="Times New Roman"/>
                <a:cs typeface="Times New Roman"/>
              </a:rPr>
              <a:t>/p</a:t>
            </a:r>
            <a:r>
              <a:rPr sz="2400" spc="-15" baseline="-20833" dirty="0">
                <a:latin typeface="Times New Roman"/>
                <a:cs typeface="Times New Roman"/>
              </a:rPr>
              <a:t>4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4793" y="3896105"/>
            <a:ext cx="1876425" cy="1527175"/>
          </a:xfrm>
          <a:prstGeom prst="rect">
            <a:avLst/>
          </a:prstGeom>
          <a:ln w="25400">
            <a:solidFill>
              <a:srgbClr val="006FC0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70"/>
              </a:spcBef>
            </a:pPr>
            <a:endParaRPr sz="1800">
              <a:latin typeface="Times New Roman"/>
              <a:cs typeface="Times New Roman"/>
            </a:endParaRPr>
          </a:p>
          <a:p>
            <a:pPr marL="506730" marR="56007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Clipping Window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8321" y="3533013"/>
            <a:ext cx="328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004695" algn="l"/>
              </a:tabLst>
            </a:pPr>
            <a:r>
              <a:rPr sz="2700" b="1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(x</a:t>
            </a: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wmin,</a:t>
            </a:r>
            <a:r>
              <a:rPr sz="1200" b="1" spc="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b="1" spc="-15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1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wmax)</a:t>
            </a: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700" b="1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(x</a:t>
            </a: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wmax,</a:t>
            </a:r>
            <a:r>
              <a:rPr sz="1200" b="1" spc="1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b="1" spc="-15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1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wmax)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68745" y="5396280"/>
            <a:ext cx="1256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(x</a:t>
            </a: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wmin,</a:t>
            </a:r>
            <a:r>
              <a:rPr sz="1200" b="1" spc="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b="1" spc="-15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1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wmin)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45169" y="5358485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(x</a:t>
            </a:r>
            <a:r>
              <a:rPr sz="1200" b="1" dirty="0">
                <a:solidFill>
                  <a:srgbClr val="C00000"/>
                </a:solidFill>
                <a:latin typeface="Times New Roman"/>
                <a:cs typeface="Times New Roman"/>
              </a:rPr>
              <a:t>wmax,</a:t>
            </a:r>
            <a:r>
              <a:rPr sz="1200" b="1" spc="1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00" b="1" spc="-15" baseline="13888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1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wmin)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68982" y="1435392"/>
            <a:ext cx="1551940" cy="1475105"/>
            <a:chOff x="8368982" y="1435392"/>
            <a:chExt cx="1551940" cy="1475105"/>
          </a:xfrm>
        </p:grpSpPr>
        <p:sp>
          <p:nvSpPr>
            <p:cNvPr id="3" name="object 3"/>
            <p:cNvSpPr/>
            <p:nvPr/>
          </p:nvSpPr>
          <p:spPr>
            <a:xfrm>
              <a:off x="8458453" y="1448092"/>
              <a:ext cx="1144270" cy="1144270"/>
            </a:xfrm>
            <a:custGeom>
              <a:avLst/>
              <a:gdLst/>
              <a:ahLst/>
              <a:cxnLst/>
              <a:rect l="l" t="t" r="r" b="b"/>
              <a:pathLst>
                <a:path w="1144270" h="1144270">
                  <a:moveTo>
                    <a:pt x="0" y="1143977"/>
                  </a:moveTo>
                  <a:lnTo>
                    <a:pt x="1143977" y="1143977"/>
                  </a:lnTo>
                  <a:lnTo>
                    <a:pt x="1143977" y="0"/>
                  </a:lnTo>
                  <a:lnTo>
                    <a:pt x="0" y="0"/>
                  </a:lnTo>
                  <a:lnTo>
                    <a:pt x="0" y="1143977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3269" y="1677670"/>
              <a:ext cx="1523365" cy="1218565"/>
            </a:xfrm>
            <a:custGeom>
              <a:avLst/>
              <a:gdLst/>
              <a:ahLst/>
              <a:cxnLst/>
              <a:rect l="l" t="t" r="r" b="b"/>
              <a:pathLst>
                <a:path w="1523365" h="1218564">
                  <a:moveTo>
                    <a:pt x="0" y="1218183"/>
                  </a:moveTo>
                  <a:lnTo>
                    <a:pt x="152298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6565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Liang-</a:t>
            </a:r>
            <a:r>
              <a:rPr sz="2400" dirty="0"/>
              <a:t>Barsky</a:t>
            </a:r>
            <a:r>
              <a:rPr sz="2400" spc="-95" dirty="0"/>
              <a:t> </a:t>
            </a:r>
            <a:r>
              <a:rPr sz="2400" dirty="0"/>
              <a:t>Line Clipping</a:t>
            </a:r>
            <a:r>
              <a:rPr sz="2400" spc="-155" dirty="0"/>
              <a:t> </a:t>
            </a:r>
            <a:r>
              <a:rPr sz="2400" spc="-10" dirty="0"/>
              <a:t>Algorithm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2060194" y="1038834"/>
            <a:ext cx="3072765" cy="12026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Parametric</a:t>
            </a:r>
            <a:r>
              <a:rPr sz="2000" b="1" spc="-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CC"/>
                </a:solidFill>
                <a:latin typeface="Times New Roman"/>
                <a:cs typeface="Times New Roman"/>
              </a:rPr>
              <a:t>definition</a:t>
            </a:r>
            <a:r>
              <a:rPr sz="2000" b="1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CC"/>
                </a:solidFill>
                <a:latin typeface="Times New Roman"/>
                <a:cs typeface="Times New Roman"/>
              </a:rPr>
              <a:t>of</a:t>
            </a:r>
            <a:r>
              <a:rPr sz="2000" b="1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0000CC"/>
                </a:solidFill>
                <a:latin typeface="Times New Roman"/>
                <a:cs typeface="Times New Roman"/>
              </a:rPr>
              <a:t>line</a:t>
            </a:r>
            <a:endParaRPr sz="2000">
              <a:latin typeface="Times New Roman"/>
              <a:cs typeface="Times New Roman"/>
            </a:endParaRPr>
          </a:p>
          <a:p>
            <a:pPr marL="12700" marR="708025">
              <a:lnSpc>
                <a:spcPct val="128099"/>
              </a:lnSpc>
              <a:spcBef>
                <a:spcPts val="20"/>
              </a:spcBef>
              <a:tabLst>
                <a:tab pos="1722755" algn="l"/>
              </a:tabLst>
            </a:pP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min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≤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1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Δx</a:t>
            </a:r>
            <a:r>
              <a:rPr sz="2000" dirty="0">
                <a:latin typeface="Times New Roman"/>
                <a:cs typeface="Times New Roman"/>
              </a:rPr>
              <a:t>	≤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x</a:t>
            </a:r>
            <a:r>
              <a:rPr sz="1400" spc="-20" dirty="0">
                <a:latin typeface="Times New Roman"/>
                <a:cs typeface="Times New Roman"/>
              </a:rPr>
              <a:t>max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min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≤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1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Δy</a:t>
            </a:r>
            <a:r>
              <a:rPr sz="2000" dirty="0">
                <a:latin typeface="Times New Roman"/>
                <a:cs typeface="Times New Roman"/>
              </a:rPr>
              <a:t>	≤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y</a:t>
            </a:r>
            <a:r>
              <a:rPr sz="1400" spc="-20" dirty="0">
                <a:latin typeface="Times New Roman"/>
                <a:cs typeface="Times New Roman"/>
              </a:rPr>
              <a:t>max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3718" y="1440027"/>
            <a:ext cx="974725" cy="1132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21100"/>
              </a:lnSpc>
              <a:spcBef>
                <a:spcPts val="90"/>
              </a:spcBef>
            </a:pPr>
            <a:r>
              <a:rPr sz="2000" spc="-10" dirty="0">
                <a:latin typeface="Times New Roman"/>
                <a:cs typeface="Times New Roman"/>
              </a:rPr>
              <a:t>Δx=x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spc="-35" dirty="0">
                <a:latin typeface="Times New Roman"/>
                <a:cs typeface="Times New Roman"/>
              </a:rPr>
              <a:t>x</a:t>
            </a:r>
            <a:r>
              <a:rPr sz="1400" spc="-35" dirty="0">
                <a:latin typeface="Times New Roman"/>
                <a:cs typeface="Times New Roman"/>
              </a:rPr>
              <a:t>1 </a:t>
            </a:r>
            <a:r>
              <a:rPr sz="2000" spc="-10" dirty="0">
                <a:latin typeface="Times New Roman"/>
                <a:cs typeface="Times New Roman"/>
              </a:rPr>
              <a:t>Δy=y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spc="-2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≤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≤ 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82353" y="1342771"/>
            <a:ext cx="52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7718" y="2795778"/>
            <a:ext cx="521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194" y="2945612"/>
            <a:ext cx="7017384" cy="1650364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Initializations</a:t>
            </a:r>
            <a:endParaRPr sz="2000">
              <a:latin typeface="Times New Roman"/>
              <a:cs typeface="Times New Roman"/>
            </a:endParaRPr>
          </a:p>
          <a:p>
            <a:pPr marL="318770" indent="-306070">
              <a:lnSpc>
                <a:spcPct val="100000"/>
              </a:lnSpc>
              <a:spcBef>
                <a:spcPts val="915"/>
              </a:spcBef>
              <a:buChar char="•"/>
              <a:tabLst>
                <a:tab pos="318770" algn="l"/>
              </a:tabLst>
            </a:pP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viewport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min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max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min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y</a:t>
            </a:r>
            <a:r>
              <a:rPr sz="1400" spc="-20" dirty="0">
                <a:latin typeface="Times New Roman"/>
                <a:cs typeface="Times New Roman"/>
              </a:rPr>
              <a:t>max</a:t>
            </a:r>
            <a:endParaRPr sz="1400">
              <a:latin typeface="Times New Roman"/>
              <a:cs typeface="Times New Roman"/>
            </a:endParaRPr>
          </a:p>
          <a:p>
            <a:pPr marL="318770" indent="-306070">
              <a:lnSpc>
                <a:spcPct val="100000"/>
              </a:lnSpc>
              <a:spcBef>
                <a:spcPts val="725"/>
              </a:spcBef>
              <a:buChar char="•"/>
              <a:tabLst>
                <a:tab pos="318770" algn="l"/>
              </a:tabLst>
            </a:pP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points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A(x</a:t>
            </a:r>
            <a:r>
              <a:rPr sz="140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,y</a:t>
            </a:r>
            <a:r>
              <a:rPr sz="140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(x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,y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18770" indent="-306070">
              <a:lnSpc>
                <a:spcPct val="100000"/>
              </a:lnSpc>
              <a:spcBef>
                <a:spcPts val="635"/>
              </a:spcBef>
              <a:buChar char="•"/>
              <a:tabLst>
                <a:tab pos="318770" algn="l"/>
              </a:tabLst>
            </a:pP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intersection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parameters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entry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</a:t>
            </a:r>
            <a:r>
              <a:rPr sz="140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0.0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leaving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1.0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4" y="4842103"/>
            <a:ext cx="4387850" cy="11874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640"/>
              </a:spcBef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Calculations</a:t>
            </a:r>
            <a:endParaRPr sz="2000">
              <a:latin typeface="Times New Roman"/>
              <a:cs typeface="Times New Roman"/>
            </a:endParaRPr>
          </a:p>
          <a:p>
            <a:pPr marL="320040" indent="-307340">
              <a:lnSpc>
                <a:spcPct val="100000"/>
              </a:lnSpc>
              <a:spcBef>
                <a:spcPts val="540"/>
              </a:spcBef>
              <a:buChar char="•"/>
              <a:tabLst>
                <a:tab pos="320040" algn="l"/>
                <a:tab pos="996950" algn="l"/>
                <a:tab pos="2353310" algn="l"/>
                <a:tab pos="2932430" algn="l"/>
              </a:tabLst>
            </a:pPr>
            <a:r>
              <a:rPr sz="2000" spc="-20" dirty="0">
                <a:latin typeface="Times New Roman"/>
                <a:cs typeface="Times New Roman"/>
              </a:rPr>
              <a:t>Find</a:t>
            </a:r>
            <a:r>
              <a:rPr sz="2000" dirty="0">
                <a:latin typeface="Times New Roman"/>
                <a:cs typeface="Times New Roman"/>
              </a:rPr>
              <a:t>	dx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25" dirty="0">
                <a:latin typeface="Times New Roman"/>
                <a:cs typeface="Times New Roman"/>
              </a:rPr>
              <a:t>x</a:t>
            </a:r>
            <a:r>
              <a:rPr sz="1400" spc="-2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	dy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320040" indent="-307340">
              <a:lnSpc>
                <a:spcPct val="100000"/>
              </a:lnSpc>
              <a:spcBef>
                <a:spcPts val="865"/>
              </a:spcBef>
              <a:buChar char="•"/>
              <a:tabLst>
                <a:tab pos="320040" algn="l"/>
              </a:tabLst>
            </a:pPr>
            <a:r>
              <a:rPr sz="2000" dirty="0">
                <a:latin typeface="Times New Roman"/>
                <a:cs typeface="Times New Roman"/>
              </a:rPr>
              <a:t>Update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1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depending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dx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dy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1509" y="1739709"/>
            <a:ext cx="1475105" cy="1475105"/>
            <a:chOff x="8521509" y="1739709"/>
            <a:chExt cx="1475105" cy="1475105"/>
          </a:xfrm>
        </p:grpSpPr>
        <p:sp>
          <p:nvSpPr>
            <p:cNvPr id="3" name="object 3"/>
            <p:cNvSpPr/>
            <p:nvPr/>
          </p:nvSpPr>
          <p:spPr>
            <a:xfrm>
              <a:off x="8839453" y="1981504"/>
              <a:ext cx="1144270" cy="991869"/>
            </a:xfrm>
            <a:custGeom>
              <a:avLst/>
              <a:gdLst/>
              <a:ahLst/>
              <a:cxnLst/>
              <a:rect l="l" t="t" r="r" b="b"/>
              <a:pathLst>
                <a:path w="1144270" h="991869">
                  <a:moveTo>
                    <a:pt x="0" y="991565"/>
                  </a:moveTo>
                  <a:lnTo>
                    <a:pt x="1143977" y="991565"/>
                  </a:lnTo>
                  <a:lnTo>
                    <a:pt x="1143977" y="0"/>
                  </a:lnTo>
                  <a:lnTo>
                    <a:pt x="0" y="0"/>
                  </a:lnTo>
                  <a:lnTo>
                    <a:pt x="0" y="991565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35796" y="1753997"/>
              <a:ext cx="1217930" cy="1446530"/>
            </a:xfrm>
            <a:custGeom>
              <a:avLst/>
              <a:gdLst/>
              <a:ahLst/>
              <a:cxnLst/>
              <a:rect l="l" t="t" r="r" b="b"/>
              <a:pathLst>
                <a:path w="1217929" h="1446530">
                  <a:moveTo>
                    <a:pt x="1217929" y="0"/>
                  </a:moveTo>
                  <a:lnTo>
                    <a:pt x="0" y="144652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99764" y="77851"/>
            <a:ext cx="510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Liang-</a:t>
            </a:r>
            <a:r>
              <a:rPr sz="2400" dirty="0"/>
              <a:t>Barsky</a:t>
            </a:r>
            <a:r>
              <a:rPr sz="2400" spc="-10" dirty="0"/>
              <a:t> </a:t>
            </a:r>
            <a:r>
              <a:rPr sz="2400" dirty="0"/>
              <a:t>Line Clipping</a:t>
            </a:r>
            <a:r>
              <a:rPr sz="2400" spc="-130" dirty="0"/>
              <a:t> </a:t>
            </a:r>
            <a:r>
              <a:rPr sz="2400" spc="-10" dirty="0"/>
              <a:t>Algorithm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2212594" y="672464"/>
            <a:ext cx="6990715" cy="263588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Step</a:t>
            </a:r>
            <a:r>
              <a:rPr sz="2400" b="1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00" b="1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14599"/>
              </a:lnSpc>
              <a:spcBef>
                <a:spcPts val="300"/>
              </a:spcBef>
            </a:pP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intersection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parameters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entry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(t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0.0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leaving </a:t>
            </a:r>
            <a:r>
              <a:rPr sz="2400" dirty="0">
                <a:latin typeface="Times New Roman"/>
                <a:cs typeface="Times New Roman"/>
              </a:rPr>
              <a:t>(t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1.0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Step</a:t>
            </a:r>
            <a:r>
              <a:rPr sz="2400" b="1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400" b="1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Times New Roman"/>
                <a:cs typeface="Times New Roman"/>
              </a:rPr>
              <a:t>Obtain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k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1800" dirty="0">
                <a:latin typeface="Times New Roman"/>
                <a:cs typeface="Times New Roman"/>
              </a:rPr>
              <a:t>k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=1: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23452" y="3427412"/>
          <a:ext cx="7924800" cy="25311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Edge</a:t>
                      </a:r>
                      <a:r>
                        <a:rPr sz="2000" b="1" spc="-5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2000" b="1" spc="-4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000" b="1" spc="-3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spc="-5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spc="-5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spc="-5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"/>
                        </a:spcBef>
                        <a:tabLst>
                          <a:tab pos="1463040" algn="l"/>
                        </a:tabLst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Left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b="1" spc="-2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k=1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p1</a:t>
                      </a:r>
                      <a:r>
                        <a:rPr sz="2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 -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dx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q1</a:t>
                      </a:r>
                      <a:r>
                        <a:rPr sz="2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x0</a:t>
                      </a:r>
                      <a:r>
                        <a:rPr sz="2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xwmin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q1/p1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"/>
                        </a:spcBef>
                        <a:tabLst>
                          <a:tab pos="1443355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Right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b="1" spc="-2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k=2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p2</a:t>
                      </a:r>
                      <a:r>
                        <a:rPr sz="2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dx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q2</a:t>
                      </a:r>
                      <a:r>
                        <a:rPr sz="2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xwmax</a:t>
                      </a:r>
                      <a:r>
                        <a:rPr sz="20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x0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q2/p2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1310640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Bottom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b="1" spc="-2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k=3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p3</a:t>
                      </a:r>
                      <a:r>
                        <a:rPr sz="2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 -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dy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q3</a:t>
                      </a:r>
                      <a:r>
                        <a:rPr sz="20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y0</a:t>
                      </a:r>
                      <a:r>
                        <a:rPr sz="200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ywmin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q3/p3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1485900" algn="l"/>
                        </a:tabLst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Top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b="1" spc="-2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k=4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p4</a:t>
                      </a:r>
                      <a:r>
                        <a:rPr sz="2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dy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q4=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ywmax</a:t>
                      </a:r>
                      <a:r>
                        <a:rPr sz="20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y0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q4/p4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253" y="4572304"/>
            <a:ext cx="1144270" cy="991869"/>
          </a:xfrm>
          <a:custGeom>
            <a:avLst/>
            <a:gdLst/>
            <a:ahLst/>
            <a:cxnLst/>
            <a:rect l="l" t="t" r="r" b="b"/>
            <a:pathLst>
              <a:path w="1144270" h="991870">
                <a:moveTo>
                  <a:pt x="0" y="991565"/>
                </a:moveTo>
                <a:lnTo>
                  <a:pt x="1143977" y="991565"/>
                </a:lnTo>
                <a:lnTo>
                  <a:pt x="1143977" y="0"/>
                </a:lnTo>
                <a:lnTo>
                  <a:pt x="0" y="0"/>
                </a:lnTo>
                <a:lnTo>
                  <a:pt x="0" y="991565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6961" y="4419980"/>
            <a:ext cx="0" cy="1372870"/>
          </a:xfrm>
          <a:custGeom>
            <a:avLst/>
            <a:gdLst/>
            <a:ahLst/>
            <a:cxnLst/>
            <a:rect l="l" t="t" r="r" b="b"/>
            <a:pathLst>
              <a:path h="1372870">
                <a:moveTo>
                  <a:pt x="0" y="0"/>
                </a:moveTo>
                <a:lnTo>
                  <a:pt x="0" y="13723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997954" y="4419980"/>
            <a:ext cx="1169670" cy="1372870"/>
            <a:chOff x="6997954" y="4419980"/>
            <a:chExt cx="1169670" cy="1372870"/>
          </a:xfrm>
        </p:grpSpPr>
        <p:sp>
          <p:nvSpPr>
            <p:cNvPr id="5" name="object 5"/>
            <p:cNvSpPr/>
            <p:nvPr/>
          </p:nvSpPr>
          <p:spPr>
            <a:xfrm>
              <a:off x="7010654" y="4572304"/>
              <a:ext cx="1144270" cy="991869"/>
            </a:xfrm>
            <a:custGeom>
              <a:avLst/>
              <a:gdLst/>
              <a:ahLst/>
              <a:cxnLst/>
              <a:rect l="l" t="t" r="r" b="b"/>
              <a:pathLst>
                <a:path w="1144270" h="991870">
                  <a:moveTo>
                    <a:pt x="0" y="991565"/>
                  </a:moveTo>
                  <a:lnTo>
                    <a:pt x="1143977" y="991565"/>
                  </a:lnTo>
                  <a:lnTo>
                    <a:pt x="1143977" y="0"/>
                  </a:lnTo>
                  <a:lnTo>
                    <a:pt x="0" y="0"/>
                  </a:lnTo>
                  <a:lnTo>
                    <a:pt x="0" y="991565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762" y="4419980"/>
              <a:ext cx="0" cy="1372870"/>
            </a:xfrm>
            <a:custGeom>
              <a:avLst/>
              <a:gdLst/>
              <a:ahLst/>
              <a:cxnLst/>
              <a:rect l="l" t="t" r="r" b="b"/>
              <a:pathLst>
                <a:path h="1372870">
                  <a:moveTo>
                    <a:pt x="0" y="0"/>
                  </a:moveTo>
                  <a:lnTo>
                    <a:pt x="0" y="13723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996565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Liang-</a:t>
            </a:r>
            <a:r>
              <a:rPr sz="2400" dirty="0"/>
              <a:t>Barsky</a:t>
            </a:r>
            <a:r>
              <a:rPr sz="2400" spc="-95" dirty="0"/>
              <a:t> </a:t>
            </a:r>
            <a:r>
              <a:rPr sz="2400" dirty="0"/>
              <a:t>Line Clipping</a:t>
            </a:r>
            <a:r>
              <a:rPr sz="2400" spc="-155" dirty="0"/>
              <a:t> </a:t>
            </a:r>
            <a:r>
              <a:rPr sz="2400" spc="-10" dirty="0"/>
              <a:t>Algorithm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907794" y="1148330"/>
            <a:ext cx="7725409" cy="30041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Step</a:t>
            </a:r>
            <a:r>
              <a:rPr sz="2400" b="1" u="sng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2400" b="1" u="sng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pk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parallel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corresponding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clipping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10" dirty="0">
                <a:latin typeface="Times New Roman"/>
                <a:cs typeface="Times New Roman"/>
              </a:rPr>
              <a:t>boundary.</a:t>
            </a:r>
            <a:endParaRPr sz="2400">
              <a:latin typeface="Times New Roman"/>
              <a:cs typeface="Times New Roman"/>
            </a:endParaRPr>
          </a:p>
          <a:p>
            <a:pPr marL="1111250" marR="5080" indent="-469265">
              <a:lnSpc>
                <a:spcPct val="107500"/>
              </a:lnSpc>
              <a:spcBef>
                <a:spcPts val="530"/>
              </a:spcBef>
              <a:buAutoNum type="alphaLcParenR"/>
              <a:tabLst>
                <a:tab pos="115760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pk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qk&lt;0,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completely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outside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	</a:t>
            </a:r>
            <a:r>
              <a:rPr sz="2400" spc="-10" dirty="0">
                <a:latin typeface="Times New Roman"/>
                <a:cs typeface="Times New Roman"/>
              </a:rPr>
              <a:t>boundary.</a:t>
            </a:r>
            <a:endParaRPr sz="2400">
              <a:latin typeface="Times New Roman"/>
              <a:cs typeface="Times New Roman"/>
            </a:endParaRPr>
          </a:p>
          <a:p>
            <a:pPr marL="1113155" marR="403860" indent="-471170">
              <a:lnSpc>
                <a:spcPct val="107500"/>
              </a:lnSpc>
              <a:spcBef>
                <a:spcPts val="530"/>
              </a:spcBef>
              <a:buAutoNum type="alphaLcParenR"/>
              <a:tabLst>
                <a:tab pos="115760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pk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qk&gt;=0,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inside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parallel 	</a:t>
            </a:r>
            <a:r>
              <a:rPr sz="2400" dirty="0">
                <a:latin typeface="Times New Roman"/>
                <a:cs typeface="Times New Roman"/>
              </a:rPr>
              <a:t>clipping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boundary.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0890" y="5883046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imes New Roman"/>
                <a:cs typeface="Times New Roman"/>
              </a:rPr>
              <a:t>(a)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2110" y="5883046"/>
            <a:ext cx="39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imes New Roman"/>
                <a:cs typeface="Times New Roman"/>
              </a:rPr>
              <a:t>(b)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3285" y="6414617"/>
            <a:ext cx="1264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Times New Roman"/>
                <a:cs typeface="Times New Roman"/>
              </a:rPr>
              <a:t>Khushbu</a:t>
            </a:r>
            <a:r>
              <a:rPr sz="1400" spc="-5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888888"/>
                </a:solidFill>
                <a:latin typeface="Times New Roman"/>
                <a:cs typeface="Times New Roman"/>
              </a:rPr>
              <a:t>Maurya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02694" y="643138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0197" y="602360"/>
            <a:ext cx="5105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Liang-</a:t>
            </a:r>
            <a:r>
              <a:rPr sz="2400" dirty="0"/>
              <a:t>Barsky</a:t>
            </a:r>
            <a:r>
              <a:rPr sz="2400" spc="-90" dirty="0"/>
              <a:t> </a:t>
            </a:r>
            <a:r>
              <a:rPr sz="2400" dirty="0"/>
              <a:t>Line Clipping</a:t>
            </a:r>
            <a:r>
              <a:rPr sz="2400" spc="-155" dirty="0"/>
              <a:t> </a:t>
            </a:r>
            <a:r>
              <a:rPr sz="2400" spc="-10" dirty="0"/>
              <a:t>Algorithm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755394" y="1540193"/>
            <a:ext cx="7654925" cy="391414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Step</a:t>
            </a:r>
            <a:r>
              <a:rPr sz="20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  <a:r>
              <a:rPr sz="20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004185" algn="l"/>
              </a:tabLst>
            </a:pP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k</a:t>
            </a:r>
            <a:r>
              <a:rPr sz="16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</a:t>
            </a:r>
            <a:r>
              <a:rPr sz="1600" dirty="0">
                <a:latin typeface="Times New Roman"/>
                <a:cs typeface="Times New Roman"/>
              </a:rPr>
              <a:t>k</a:t>
            </a:r>
            <a:r>
              <a:rPr sz="16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(k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=1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:4),</a:t>
            </a:r>
            <a:r>
              <a:rPr sz="2000" dirty="0">
                <a:latin typeface="Times New Roman"/>
                <a:cs typeface="Times New Roman"/>
              </a:rPr>
              <a:t>	find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rejected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intersection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spc="-10" dirty="0">
                <a:latin typeface="Times New Roman"/>
                <a:cs typeface="Times New Roman"/>
              </a:rPr>
              <a:t>parameters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 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adjusted.</a:t>
            </a:r>
            <a:endParaRPr sz="2000">
              <a:latin typeface="Times New Roman"/>
              <a:cs typeface="Times New Roman"/>
            </a:endParaRPr>
          </a:p>
          <a:p>
            <a:pPr marL="856615" indent="-307975">
              <a:lnSpc>
                <a:spcPct val="100000"/>
              </a:lnSpc>
              <a:spcBef>
                <a:spcPts val="815"/>
              </a:spcBef>
              <a:buChar char="•"/>
              <a:tabLst>
                <a:tab pos="856615" algn="l"/>
              </a:tabLst>
            </a:pP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if</a:t>
            </a:r>
            <a:r>
              <a:rPr sz="20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r>
              <a:rPr sz="1600" spc="2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&lt;</a:t>
            </a:r>
            <a:r>
              <a:rPr sz="20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0, update</a:t>
            </a:r>
            <a:r>
              <a:rPr sz="20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600" dirty="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sz="1600" spc="2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as</a:t>
            </a:r>
            <a:r>
              <a:rPr sz="20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Times New Roman"/>
                <a:cs typeface="Times New Roman"/>
              </a:rPr>
              <a:t>max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[0,</a:t>
            </a:r>
            <a:r>
              <a:rPr sz="2000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q</a:t>
            </a:r>
            <a:r>
              <a:rPr sz="1600" dirty="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/p</a:t>
            </a:r>
            <a:r>
              <a:rPr sz="1600" dirty="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]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where</a:t>
            </a:r>
            <a:r>
              <a:rPr sz="20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r>
              <a:rPr sz="20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Times New Roman"/>
                <a:cs typeface="Times New Roman"/>
              </a:rPr>
              <a:t>=1:4</a:t>
            </a:r>
            <a:endParaRPr sz="2000">
              <a:latin typeface="Times New Roman"/>
              <a:cs typeface="Times New Roman"/>
            </a:endParaRPr>
          </a:p>
          <a:p>
            <a:pPr marL="12700" marR="1780539" indent="843915">
              <a:lnSpc>
                <a:spcPct val="129600"/>
              </a:lnSpc>
              <a:spcBef>
                <a:spcPts val="380"/>
              </a:spcBef>
              <a:buChar char="•"/>
              <a:tabLst>
                <a:tab pos="856615" algn="l"/>
              </a:tabLst>
            </a:pP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if</a:t>
            </a:r>
            <a:r>
              <a:rPr sz="20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r>
              <a:rPr sz="1600" spc="2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&gt;</a:t>
            </a:r>
            <a:r>
              <a:rPr sz="20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0, update</a:t>
            </a:r>
            <a:r>
              <a:rPr sz="20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1600" dirty="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sz="1600" spc="2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as</a:t>
            </a:r>
            <a:r>
              <a:rPr sz="20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Times New Roman"/>
                <a:cs typeface="Times New Roman"/>
              </a:rPr>
              <a:t>min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[1,</a:t>
            </a:r>
            <a:r>
              <a:rPr sz="20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q</a:t>
            </a:r>
            <a:r>
              <a:rPr sz="1600" dirty="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/p</a:t>
            </a:r>
            <a:r>
              <a:rPr sz="1600" dirty="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]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where</a:t>
            </a:r>
            <a:r>
              <a:rPr sz="20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k</a:t>
            </a:r>
            <a:r>
              <a:rPr sz="20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CC"/>
                </a:solidFill>
                <a:latin typeface="Times New Roman"/>
                <a:cs typeface="Times New Roman"/>
              </a:rPr>
              <a:t>=1:4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update,</a:t>
            </a:r>
            <a:endParaRPr sz="2000">
              <a:latin typeface="Times New Roman"/>
              <a:cs typeface="Times New Roman"/>
            </a:endParaRPr>
          </a:p>
          <a:p>
            <a:pPr marL="935990" lvl="1" indent="-294005">
              <a:lnSpc>
                <a:spcPct val="100000"/>
              </a:lnSpc>
              <a:spcBef>
                <a:spcPts val="1200"/>
              </a:spcBef>
              <a:buChar char="•"/>
              <a:tabLst>
                <a:tab pos="93599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reject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line</a:t>
            </a:r>
            <a:endParaRPr sz="2000">
              <a:latin typeface="Times New Roman"/>
              <a:cs typeface="Times New Roman"/>
            </a:endParaRPr>
          </a:p>
          <a:p>
            <a:pPr marL="935990" lvl="1" indent="-294005">
              <a:lnSpc>
                <a:spcPct val="100000"/>
              </a:lnSpc>
              <a:spcBef>
                <a:spcPts val="965"/>
              </a:spcBef>
              <a:buChar char="•"/>
              <a:tabLst>
                <a:tab pos="93599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calculate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y1</a:t>
            </a:r>
            <a:endParaRPr sz="2000">
              <a:latin typeface="Times New Roman"/>
              <a:cs typeface="Times New Roman"/>
            </a:endParaRPr>
          </a:p>
          <a:p>
            <a:pPr marL="935990" lvl="1" indent="-294005">
              <a:lnSpc>
                <a:spcPct val="100000"/>
              </a:lnSpc>
              <a:spcBef>
                <a:spcPts val="960"/>
              </a:spcBef>
              <a:buChar char="•"/>
              <a:tabLst>
                <a:tab pos="93599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calculate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x2,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y2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58850" y="1977199"/>
          <a:ext cx="4572000" cy="435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2400" i="1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i="1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i="1" spc="16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400" i="1" spc="-2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P</a:t>
                      </a:r>
                      <a:r>
                        <a:rPr sz="1600" i="1" spc="-25" dirty="0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6830" algn="ctr">
                        <a:lnSpc>
                          <a:spcPts val="2105"/>
                        </a:lnSpc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5118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280,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160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511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5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1(x1,y1)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635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2065" algn="ctr">
                        <a:lnSpc>
                          <a:spcPts val="2100"/>
                        </a:lnSpc>
                        <a:spcBef>
                          <a:spcPts val="5"/>
                        </a:spcBef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20675">
                        <a:lnSpc>
                          <a:spcPts val="234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35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0(x0,y0)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 marL="320675">
                        <a:lnSpc>
                          <a:spcPts val="179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30,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682103" y="3130804"/>
            <a:ext cx="3000375" cy="2580640"/>
          </a:xfrm>
          <a:custGeom>
            <a:avLst/>
            <a:gdLst/>
            <a:ahLst/>
            <a:cxnLst/>
            <a:rect l="l" t="t" r="r" b="b"/>
            <a:pathLst>
              <a:path w="3000375" h="2580640">
                <a:moveTo>
                  <a:pt x="0" y="2580589"/>
                </a:moveTo>
                <a:lnTo>
                  <a:pt x="2999994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4878" rIns="0" bIns="0" rtlCol="0">
            <a:spAutoFit/>
          </a:bodyPr>
          <a:lstStyle/>
          <a:p>
            <a:pPr marL="282702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Liang-</a:t>
            </a:r>
            <a:r>
              <a:rPr sz="2800" dirty="0"/>
              <a:t>Barsky</a:t>
            </a:r>
            <a:r>
              <a:rPr sz="2800" spc="-100" dirty="0"/>
              <a:t> </a:t>
            </a:r>
            <a:r>
              <a:rPr sz="2800" dirty="0"/>
              <a:t>Line</a:t>
            </a:r>
            <a:r>
              <a:rPr sz="2800" spc="-35" dirty="0"/>
              <a:t> </a:t>
            </a:r>
            <a:r>
              <a:rPr sz="2800" dirty="0"/>
              <a:t>Clipping</a:t>
            </a:r>
            <a:r>
              <a:rPr sz="2800" spc="-40" dirty="0"/>
              <a:t> </a:t>
            </a:r>
            <a:r>
              <a:rPr sz="2800" dirty="0"/>
              <a:t>-</a:t>
            </a:r>
            <a:r>
              <a:rPr sz="2800" spc="-50" dirty="0"/>
              <a:t> </a:t>
            </a:r>
            <a:r>
              <a:rPr sz="2800" spc="-10" dirty="0"/>
              <a:t>Example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983994" y="1128140"/>
            <a:ext cx="6789420" cy="217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1730" algn="l"/>
              </a:tabLst>
            </a:pPr>
            <a:r>
              <a:rPr sz="2400" dirty="0">
                <a:latin typeface="Times New Roman"/>
                <a:cs typeface="Times New Roman"/>
              </a:rPr>
              <a:t>dx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P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P</a:t>
            </a:r>
            <a:r>
              <a:rPr sz="1600" spc="-25" dirty="0">
                <a:latin typeface="Times New Roman"/>
                <a:cs typeface="Times New Roman"/>
              </a:rPr>
              <a:t>0</a:t>
            </a:r>
            <a:r>
              <a:rPr sz="2400" spc="-25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sz="2400" i="1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CC"/>
                </a:solidFill>
                <a:latin typeface="Times New Roman"/>
                <a:cs typeface="Times New Roman"/>
              </a:rPr>
              <a:t>Horizontal</a:t>
            </a:r>
            <a:r>
              <a:rPr sz="24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CC"/>
                </a:solidFill>
                <a:latin typeface="Times New Roman"/>
                <a:cs typeface="Times New Roman"/>
              </a:rPr>
              <a:t>diff</a:t>
            </a:r>
            <a:r>
              <a:rPr sz="2400" i="1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CC"/>
                </a:solidFill>
                <a:latin typeface="Times New Roman"/>
                <a:cs typeface="Times New Roman"/>
              </a:rPr>
              <a:t>between</a:t>
            </a:r>
            <a:r>
              <a:rPr sz="2400" i="1" spc="-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sz="1600" i="1" dirty="0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r>
              <a:rPr sz="1600" i="1" spc="1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CC"/>
                </a:solidFill>
                <a:latin typeface="Times New Roman"/>
                <a:cs typeface="Times New Roman"/>
              </a:rPr>
              <a:t>and</a:t>
            </a:r>
            <a:r>
              <a:rPr sz="2400" i="1" spc="-25" dirty="0">
                <a:solidFill>
                  <a:srgbClr val="0000CC"/>
                </a:solidFill>
                <a:latin typeface="Times New Roman"/>
                <a:cs typeface="Times New Roman"/>
              </a:rPr>
              <a:t> P</a:t>
            </a:r>
            <a:r>
              <a:rPr sz="1600" i="1" spc="-25" dirty="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latin typeface="Times New Roman"/>
                <a:cs typeface="Times New Roman"/>
              </a:rPr>
              <a:t>dx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0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280-</a:t>
            </a:r>
            <a:r>
              <a:rPr sz="2400" dirty="0">
                <a:latin typeface="Times New Roman"/>
                <a:cs typeface="Times New Roman"/>
              </a:rPr>
              <a:t>30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250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2282190" algn="l"/>
              </a:tabLst>
            </a:pPr>
            <a:r>
              <a:rPr sz="2400" dirty="0">
                <a:latin typeface="Times New Roman"/>
                <a:cs typeface="Times New Roman"/>
              </a:rPr>
              <a:t>dy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P</a:t>
            </a:r>
            <a:r>
              <a:rPr sz="1600" spc="-25" dirty="0">
                <a:latin typeface="Times New Roman"/>
                <a:cs typeface="Times New Roman"/>
              </a:rPr>
              <a:t>0</a:t>
            </a:r>
            <a:r>
              <a:rPr sz="2400" spc="-2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sz="2400" i="1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40" dirty="0">
                <a:solidFill>
                  <a:srgbClr val="0000CC"/>
                </a:solidFill>
                <a:latin typeface="Times New Roman"/>
                <a:cs typeface="Times New Roman"/>
              </a:rPr>
              <a:t>Vertical</a:t>
            </a:r>
            <a:r>
              <a:rPr sz="2400" i="1" spc="-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CC"/>
                </a:solidFill>
                <a:latin typeface="Times New Roman"/>
                <a:cs typeface="Times New Roman"/>
              </a:rPr>
              <a:t>diff</a:t>
            </a:r>
            <a:r>
              <a:rPr sz="2400" i="1" spc="-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00CC"/>
                </a:solidFill>
                <a:latin typeface="Times New Roman"/>
                <a:cs typeface="Times New Roman"/>
              </a:rPr>
              <a:t>between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latin typeface="Times New Roman"/>
                <a:cs typeface="Times New Roman"/>
              </a:rPr>
              <a:t>dy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0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160-</a:t>
            </a:r>
            <a:r>
              <a:rPr sz="2400" dirty="0">
                <a:latin typeface="Times New Roman"/>
                <a:cs typeface="Times New Roman"/>
              </a:rPr>
              <a:t>20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140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3994" y="4159122"/>
            <a:ext cx="2468880" cy="233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dx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= 250</a:t>
            </a:r>
            <a:r>
              <a:rPr sz="24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,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dy =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140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400" spc="-10" dirty="0">
                <a:latin typeface="Times New Roman"/>
                <a:cs typeface="Times New Roman"/>
              </a:rPr>
              <a:t>Initially</a:t>
            </a:r>
            <a:endParaRPr sz="2400">
              <a:latin typeface="Times New Roman"/>
              <a:cs typeface="Times New Roman"/>
            </a:endParaRPr>
          </a:p>
          <a:p>
            <a:pPr marL="12700" marR="474345">
              <a:lnSpc>
                <a:spcPct val="175000"/>
              </a:lnSpc>
              <a:spcBef>
                <a:spcPts val="170"/>
              </a:spcBef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entry</a:t>
            </a:r>
            <a:r>
              <a:rPr sz="1800" b="1" spc="1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(t1)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0.0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leaving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(t2)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sz="240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1.0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1634</Words>
  <Application>Microsoft Office PowerPoint</Application>
  <PresentationFormat>Widescreen</PresentationFormat>
  <Paragraphs>376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Carlito</vt:lpstr>
      <vt:lpstr>Symbola</vt:lpstr>
      <vt:lpstr>Times New Roman</vt:lpstr>
      <vt:lpstr>Wingdings</vt:lpstr>
      <vt:lpstr>Office Theme</vt:lpstr>
      <vt:lpstr>Liang-Barsky Line Clipping Algorithm Computer Graphics</vt:lpstr>
      <vt:lpstr>Liang-Barsky Line Clipping</vt:lpstr>
      <vt:lpstr>Liang-Barsky Line Clipping</vt:lpstr>
      <vt:lpstr>Liang-Barsky Line Clipping</vt:lpstr>
      <vt:lpstr>Liang-Barsky Line Clipping Algorithm</vt:lpstr>
      <vt:lpstr>Liang-Barsky Line Clipping Algorithm</vt:lpstr>
      <vt:lpstr>Liang-Barsky Line Clipping Algorithm</vt:lpstr>
      <vt:lpstr>Liang-Barsky Line Clipping Algorithm</vt:lpstr>
      <vt:lpstr>Liang-Barsky Line Clipping - Example</vt:lpstr>
      <vt:lpstr>Liang-Barsky Line Clipping - Example</vt:lpstr>
      <vt:lpstr>Liang-Barsky Line Clipping - Example</vt:lpstr>
      <vt:lpstr>Liang-Barsky Line Clipping - Example</vt:lpstr>
      <vt:lpstr>Liang-Barsky Line Clipping - Example</vt:lpstr>
      <vt:lpstr>Liang-Barsky Line Clipping - Example</vt:lpstr>
      <vt:lpstr>Liang-Barsky Line Clipping - Example</vt:lpstr>
      <vt:lpstr>Advantages of Liang-Barsky Line Clipping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Liang-Barsky Line Clipping Algorithm</dc:title>
  <dc:creator>khushbu maurya</dc:creator>
  <cp:lastModifiedBy>Nikhil Durgapal</cp:lastModifiedBy>
  <cp:revision>1</cp:revision>
  <dcterms:created xsi:type="dcterms:W3CDTF">2024-04-03T01:29:33Z</dcterms:created>
  <dcterms:modified xsi:type="dcterms:W3CDTF">2024-04-03T01:32:33Z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2024-04-03T00:00:00Z</vt:filetime>
  </property>
  <property fmtid="{D5CDD505-2E9C-101B-9397-08002B2CF9AE}" pid="5" name="Producer">
    <vt:lpwstr>3-Heights(TM) PDF Security Shell 4.8.25.2 (http://www.pdf-tools.com)</vt:lpwstr>
  </property>
</Properties>
</file>