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51"/>
  </p:notesMasterIdLst>
  <p:sldIdLst>
    <p:sldId id="505" r:id="rId2"/>
    <p:sldId id="435" r:id="rId3"/>
    <p:sldId id="436" r:id="rId4"/>
    <p:sldId id="437" r:id="rId5"/>
    <p:sldId id="438" r:id="rId6"/>
    <p:sldId id="440" r:id="rId7"/>
    <p:sldId id="439" r:id="rId8"/>
    <p:sldId id="441" r:id="rId9"/>
    <p:sldId id="442" r:id="rId10"/>
    <p:sldId id="443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70" r:id="rId24"/>
    <p:sldId id="471" r:id="rId25"/>
    <p:sldId id="472" r:id="rId26"/>
    <p:sldId id="473" r:id="rId27"/>
    <p:sldId id="474" r:id="rId28"/>
    <p:sldId id="475" r:id="rId29"/>
    <p:sldId id="476" r:id="rId30"/>
    <p:sldId id="477" r:id="rId31"/>
    <p:sldId id="478" r:id="rId32"/>
    <p:sldId id="479" r:id="rId33"/>
    <p:sldId id="480" r:id="rId34"/>
    <p:sldId id="481" r:id="rId35"/>
    <p:sldId id="482" r:id="rId36"/>
    <p:sldId id="483" r:id="rId37"/>
    <p:sldId id="484" r:id="rId38"/>
    <p:sldId id="485" r:id="rId39"/>
    <p:sldId id="486" r:id="rId40"/>
    <p:sldId id="490" r:id="rId41"/>
    <p:sldId id="491" r:id="rId42"/>
    <p:sldId id="492" r:id="rId43"/>
    <p:sldId id="493" r:id="rId44"/>
    <p:sldId id="499" r:id="rId45"/>
    <p:sldId id="500" r:id="rId46"/>
    <p:sldId id="494" r:id="rId47"/>
    <p:sldId id="497" r:id="rId48"/>
    <p:sldId id="498" r:id="rId49"/>
    <p:sldId id="325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702"/>
    <a:srgbClr val="E40524"/>
    <a:srgbClr val="34495E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4660"/>
  </p:normalViewPr>
  <p:slideViewPr>
    <p:cSldViewPr>
      <p:cViewPr varScale="1">
        <p:scale>
          <a:sx n="81" d="100"/>
          <a:sy n="81" d="100"/>
        </p:scale>
        <p:origin x="150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1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1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42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990600"/>
            <a:ext cx="43053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053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noProof="1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Unit:</a:t>
            </a:r>
            <a:r>
              <a:rPr lang="da-DK" sz="1800" kern="1200" baseline="0" noProof="1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5 </a:t>
            </a:r>
            <a:r>
              <a:rPr lang="en-US" sz="1800" b="0" kern="1200" dirty="0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3D Transformation &amp; Viewing</a:t>
            </a: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      </a:t>
            </a:r>
            <a:fld id="{37AC90A6-3827-458B-B5F8-36D0DA7C6055}" type="slidenum">
              <a:rPr lang="da-DK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pPr/>
              <a:t>‹#›</a:t>
            </a:fld>
            <a:endParaRPr lang="da-DK" noProof="1">
              <a:solidFill>
                <a:srgbClr val="FFFFF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155593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827E597-DBD0-59D4-464C-0A7AA6D74C13}"/>
              </a:ext>
            </a:extLst>
          </p:cNvPr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ktangel 11">
            <a:extLst>
              <a:ext uri="{FF2B5EF4-FFF2-40B4-BE49-F238E27FC236}">
                <a16:creationId xmlns:a16="http://schemas.microsoft.com/office/drawing/2014/main" id="{30C51E27-AEA6-CF1E-C5BA-58F6A6D484AF}"/>
              </a:ext>
            </a:extLst>
          </p:cNvPr>
          <p:cNvSpPr/>
          <p:nvPr userDrawn="1"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noProof="1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Unit:</a:t>
            </a:r>
            <a:r>
              <a:rPr lang="da-DK" sz="1800" kern="1200" baseline="0" noProof="1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5 </a:t>
            </a:r>
            <a:r>
              <a:rPr lang="en-US" sz="1800" b="0" kern="1200" dirty="0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3D Transformation &amp; Viewing</a:t>
            </a: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      </a:t>
            </a:r>
            <a:fld id="{37AC90A6-3827-458B-B5F8-36D0DA7C6055}" type="slidenum">
              <a:rPr lang="da-DK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pPr/>
              <a:t>‹#›</a:t>
            </a:fld>
            <a:endParaRPr lang="da-DK" noProof="1">
              <a:solidFill>
                <a:srgbClr val="FFFFF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ktangel 11">
            <a:extLst>
              <a:ext uri="{FF2B5EF4-FFF2-40B4-BE49-F238E27FC236}">
                <a16:creationId xmlns:a16="http://schemas.microsoft.com/office/drawing/2014/main" id="{0D25B049-FADB-7624-9E1B-C166B6E9A0A1}"/>
              </a:ext>
            </a:extLst>
          </p:cNvPr>
          <p:cNvSpPr/>
          <p:nvPr userDrawn="1"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118096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2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ktangel 11">
            <a:extLst>
              <a:ext uri="{FF2B5EF4-FFF2-40B4-BE49-F238E27FC236}">
                <a16:creationId xmlns:a16="http://schemas.microsoft.com/office/drawing/2014/main" id="{7112E0E7-6603-493C-D56A-6F58A6270CF4}"/>
              </a:ext>
            </a:extLst>
          </p:cNvPr>
          <p:cNvSpPr/>
          <p:nvPr userDrawn="1"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noProof="1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Unit:</a:t>
            </a:r>
            <a:r>
              <a:rPr lang="da-DK" sz="1800" kern="1200" baseline="0" noProof="1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5 </a:t>
            </a:r>
            <a:r>
              <a:rPr lang="en-US" sz="1800" b="0" kern="1200" dirty="0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3D Transformation &amp; Viewing</a:t>
            </a: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      </a:t>
            </a:r>
            <a:fld id="{37AC90A6-3827-458B-B5F8-36D0DA7C6055}" type="slidenum">
              <a:rPr lang="da-DK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pPr/>
              <a:t>‹#›</a:t>
            </a:fld>
            <a:endParaRPr lang="da-DK" noProof="1">
              <a:solidFill>
                <a:srgbClr val="FFFFF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>
            <a:extLst>
              <a:ext uri="{FF2B5EF4-FFF2-40B4-BE49-F238E27FC236}">
                <a16:creationId xmlns:a16="http://schemas.microsoft.com/office/drawing/2014/main" id="{CEBE7F99-5E9F-4910-AC5F-A392513161F3}"/>
              </a:ext>
            </a:extLst>
          </p:cNvPr>
          <p:cNvSpPr/>
          <p:nvPr userDrawn="1"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110159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5232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3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1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8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4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1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7" Type="http://schemas.openxmlformats.org/officeDocument/2006/relationships/image" Target="../media/image79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0.png"/><Relationship Id="rId2" Type="http://schemas.openxmlformats.org/officeDocument/2006/relationships/image" Target="../media/image87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CD103052-7D4E-F92D-C681-CCF9157EA872}"/>
              </a:ext>
            </a:extLst>
          </p:cNvPr>
          <p:cNvSpPr txBox="1"/>
          <p:nvPr/>
        </p:nvSpPr>
        <p:spPr>
          <a:xfrm>
            <a:off x="152400" y="2286000"/>
            <a:ext cx="8991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ea typeface="Open Sans Bold" panose="020B0806030504020204" pitchFamily="34" charset="0"/>
                <a:cs typeface="Open Sans Bold" panose="020B0806030504020204" pitchFamily="34" charset="0"/>
              </a:rPr>
              <a:t>Unit-5 </a:t>
            </a:r>
          </a:p>
          <a:p>
            <a:pPr algn="ctr"/>
            <a:r>
              <a:rPr lang="en-US" sz="4800" b="1" dirty="0">
                <a:ea typeface="Open Sans Bold" panose="020B0806030504020204" pitchFamily="34" charset="0"/>
                <a:cs typeface="Open Sans Bold" panose="020B0806030504020204" pitchFamily="34" charset="0"/>
              </a:rPr>
              <a:t>3D Transformation &amp; Viewing</a:t>
            </a:r>
          </a:p>
        </p:txBody>
      </p:sp>
    </p:spTree>
    <p:extLst>
      <p:ext uri="{BB962C8B-B14F-4D97-AF65-F5344CB8AC3E}">
        <p14:creationId xmlns:p14="http://schemas.microsoft.com/office/powerpoint/2010/main" val="2732997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3D Rotations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190500" y="1066800"/>
                <a:ext cx="8763000" cy="5867400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sz="2800" u="sng" dirty="0"/>
                  <a:t>When rotation axis is parallel to one of the standard axis.</a:t>
                </a:r>
              </a:p>
              <a:p>
                <a:pPr lvl="0" algn="just"/>
                <a:r>
                  <a:rPr lang="en-US" dirty="0"/>
                  <a:t>Three steps require to complete such rotation these are,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sz="2400" dirty="0"/>
                  <a:t>Translate the object so that the rotation axis coincides with the parallel coordinate axis.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sz="2400" dirty="0"/>
                  <a:t>Perform the specified rotation about that axis.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sz="2400" dirty="0"/>
                  <a:t>Translate the object so that the rotation axis is moved back to its original position.</a:t>
                </a:r>
              </a:p>
              <a:p>
                <a:pPr lvl="0" algn="just"/>
                <a:r>
                  <a:rPr lang="en-US" dirty="0"/>
                  <a:t>This can be represented in equation form as,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90500" y="1066800"/>
                <a:ext cx="8763000" cy="5867400"/>
              </a:xfrm>
              <a:blipFill>
                <a:blip r:embed="rId2"/>
                <a:stretch>
                  <a:fillRect l="-1391" t="-1869" r="-1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48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Scaling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447800"/>
            <a:ext cx="8763000" cy="4876800"/>
          </a:xfrm>
        </p:spPr>
        <p:txBody>
          <a:bodyPr/>
          <a:lstStyle/>
          <a:p>
            <a:pPr lvl="0" algn="just"/>
            <a:r>
              <a:rPr lang="en-US" dirty="0"/>
              <a:t>It is used to resize the object in 3D space.</a:t>
            </a:r>
          </a:p>
          <a:p>
            <a:pPr lvl="0" algn="just"/>
            <a:r>
              <a:rPr lang="en-US" dirty="0"/>
              <a:t>We can apply uniform as well as non uniform scaling by selecting proper scaling factor. </a:t>
            </a:r>
          </a:p>
          <a:p>
            <a:pPr algn="just"/>
            <a:r>
              <a:rPr lang="en-US" dirty="0"/>
              <a:t>Scaling in 3D is similar to scaling in 2D. Only one extra coordinate need to consider into it.</a:t>
            </a:r>
          </a:p>
        </p:txBody>
      </p:sp>
      <p:sp>
        <p:nvSpPr>
          <p:cNvPr id="4" name="Cube 3"/>
          <p:cNvSpPr/>
          <p:nvPr/>
        </p:nvSpPr>
        <p:spPr>
          <a:xfrm>
            <a:off x="3276600" y="3962400"/>
            <a:ext cx="1600200" cy="1524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5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Coordinate Axes Scaling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105780" y="1524000"/>
                <a:ext cx="8657219" cy="4800600"/>
              </a:xfrm>
            </p:spPr>
            <p:txBody>
              <a:bodyPr/>
              <a:lstStyle/>
              <a:p>
                <a:pPr lvl="0" algn="just"/>
                <a:r>
                  <a:rPr lang="en-US" dirty="0"/>
                  <a:t>Simple coordinate axis scaling can be performed as below,</a:t>
                </a:r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05780" y="1524000"/>
                <a:ext cx="8657219" cy="4800600"/>
              </a:xfrm>
              <a:blipFill>
                <a:blip r:embed="rId2"/>
                <a:stretch>
                  <a:fillRect l="-282" t="-12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5334000" y="2209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AutoShape 12"/>
          <p:cNvSpPr>
            <a:spLocks noChangeAspect="1" noChangeArrowheads="1" noTextEdit="1"/>
          </p:cNvSpPr>
          <p:nvPr/>
        </p:nvSpPr>
        <p:spPr bwMode="auto">
          <a:xfrm>
            <a:off x="4724400" y="1828800"/>
            <a:ext cx="431381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038684" y="3122096"/>
            <a:ext cx="720736" cy="699652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236378" y="2035869"/>
            <a:ext cx="1293086" cy="1372448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957579" y="1987812"/>
            <a:ext cx="3709673" cy="3201437"/>
            <a:chOff x="4957579" y="1987812"/>
            <a:chExt cx="3709673" cy="3201437"/>
          </a:xfrm>
        </p:grpSpPr>
        <p:sp>
          <p:nvSpPr>
            <p:cNvPr id="7" name="AutoShape 11"/>
            <p:cNvSpPr>
              <a:spLocks noChangeShapeType="1"/>
            </p:cNvSpPr>
            <p:nvPr/>
          </p:nvSpPr>
          <p:spPr bwMode="auto">
            <a:xfrm flipV="1">
              <a:off x="5890297" y="1987812"/>
              <a:ext cx="0" cy="19717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10"/>
            <p:cNvSpPr>
              <a:spLocks noChangeShapeType="1"/>
            </p:cNvSpPr>
            <p:nvPr/>
          </p:nvSpPr>
          <p:spPr bwMode="auto">
            <a:xfrm>
              <a:off x="5890297" y="3959557"/>
              <a:ext cx="27769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AutoShape 9"/>
            <p:cNvSpPr>
              <a:spLocks noChangeShapeType="1"/>
            </p:cNvSpPr>
            <p:nvPr/>
          </p:nvSpPr>
          <p:spPr bwMode="auto">
            <a:xfrm flipH="1">
              <a:off x="4957579" y="3959557"/>
              <a:ext cx="932718" cy="11448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5127164" y="4828822"/>
              <a:ext cx="423963" cy="36042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2209" tIns="31104" rIns="62209" bIns="31104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5"/>
                <p:cNvSpPr>
                  <a:spLocks noChangeArrowheads="1"/>
                </p:cNvSpPr>
                <p:nvPr/>
              </p:nvSpPr>
              <p:spPr bwMode="auto">
                <a:xfrm>
                  <a:off x="5466334" y="2035869"/>
                  <a:ext cx="423963" cy="3604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62209" tIns="31104" rIns="62209" bIns="3110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0" lang="en-US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66334" y="2035869"/>
                  <a:ext cx="423963" cy="36042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246" b="-22034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8158497" y="3959557"/>
              <a:ext cx="423963" cy="36042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2209" tIns="31104" rIns="62209" bIns="31104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X</a:t>
              </a:r>
            </a:p>
          </p:txBody>
        </p:sp>
      </p:grpSp>
      <p:sp>
        <p:nvSpPr>
          <p:cNvPr id="15" name="AutoShape 3"/>
          <p:cNvSpPr>
            <a:spLocks noChangeShapeType="1"/>
          </p:cNvSpPr>
          <p:nvPr/>
        </p:nvSpPr>
        <p:spPr bwMode="auto">
          <a:xfrm flipV="1">
            <a:off x="6759420" y="2883931"/>
            <a:ext cx="476958" cy="50035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6038684" y="2523505"/>
            <a:ext cx="1070505" cy="36042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2209" tIns="31104" rIns="62209" bIns="31104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331612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  <p:bldP spid="15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Example-Coordinate Axes Scaling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838200"/>
                <a:ext cx="8763000" cy="5486400"/>
              </a:xfrm>
            </p:spPr>
            <p:txBody>
              <a:bodyPr>
                <a:normAutofit/>
              </a:bodyPr>
              <a:lstStyle/>
              <a:p>
                <a:pPr lvl="0" algn="just"/>
                <a:r>
                  <a:rPr lang="en-US" dirty="0"/>
                  <a:t>Example: - Scale the line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 with coordinates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(10,20,10)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(20,30,30)</m:t>
                    </m:r>
                  </m:oMath>
                </a14:m>
                <a:r>
                  <a:rPr lang="en-US" dirty="0"/>
                  <a:t> respectively with scale factor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(3,2,4)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0" algn="just"/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:endParaRPr lang="en-US" sz="24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algn="just"/>
                <a:r>
                  <a:rPr lang="en-US" dirty="0"/>
                  <a:t>Final coordinates after scaling are,</a:t>
                </a:r>
              </a:p>
              <a:p>
                <a:pPr marL="0" indent="0" algn="just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 (30, 40, 40)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’ (60, 60, 120)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838200"/>
                <a:ext cx="8763000" cy="5486400"/>
              </a:xfrm>
              <a:blipFill>
                <a:blip r:embed="rId2"/>
                <a:stretch>
                  <a:fillRect l="-278" t="-1222" r="-2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54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Fixed Point Scaling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499669"/>
            <a:ext cx="8763000" cy="911744"/>
          </a:xfrm>
        </p:spPr>
        <p:txBody>
          <a:bodyPr>
            <a:normAutofit fontScale="92500" lnSpcReduction="20000"/>
          </a:bodyPr>
          <a:lstStyle/>
          <a:p>
            <a:pPr lvl="0" algn="just"/>
            <a:r>
              <a:rPr lang="en-US" dirty="0"/>
              <a:t>Fixed point scaling is used when we require scaling of object but particular point must be at its original position.</a:t>
            </a:r>
          </a:p>
          <a:p>
            <a:pPr algn="just"/>
            <a:r>
              <a:rPr lang="en-US" dirty="0"/>
              <a:t>Three steps require to complete such fixed point scaling these are,</a:t>
            </a: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AutoShape 13"/>
          <p:cNvSpPr>
            <a:spLocks noChangeAspect="1" noChangeArrowheads="1" noTextEdit="1"/>
          </p:cNvSpPr>
          <p:nvPr/>
        </p:nvSpPr>
        <p:spPr bwMode="auto">
          <a:xfrm>
            <a:off x="4267200" y="2501310"/>
            <a:ext cx="4648200" cy="369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5830233" y="3112687"/>
            <a:ext cx="1392802" cy="1478139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5830233" y="3836831"/>
            <a:ext cx="777095" cy="75399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518125" y="2672672"/>
            <a:ext cx="3997121" cy="3449360"/>
            <a:chOff x="4518125" y="2672672"/>
            <a:chExt cx="3997121" cy="3449360"/>
          </a:xfrm>
        </p:grpSpPr>
        <p:sp>
          <p:nvSpPr>
            <p:cNvPr id="8" name="AutoShape 11"/>
            <p:cNvSpPr>
              <a:spLocks noChangeShapeType="1"/>
            </p:cNvSpPr>
            <p:nvPr/>
          </p:nvSpPr>
          <p:spPr bwMode="auto">
            <a:xfrm flipV="1">
              <a:off x="5522933" y="2672672"/>
              <a:ext cx="0" cy="21248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AutoShape 10"/>
            <p:cNvSpPr>
              <a:spLocks noChangeShapeType="1"/>
            </p:cNvSpPr>
            <p:nvPr/>
          </p:nvSpPr>
          <p:spPr bwMode="auto">
            <a:xfrm>
              <a:off x="5522933" y="4797566"/>
              <a:ext cx="299231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AutoShape 9"/>
            <p:cNvSpPr>
              <a:spLocks noChangeShapeType="1"/>
            </p:cNvSpPr>
            <p:nvPr/>
          </p:nvSpPr>
          <p:spPr bwMode="auto">
            <a:xfrm flipH="1">
              <a:off x="4518125" y="4797566"/>
              <a:ext cx="1004807" cy="12338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4701622" y="5733979"/>
              <a:ext cx="456530" cy="38805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2209" tIns="31104" rIns="62209" bIns="31104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6"/>
                <p:cNvSpPr>
                  <a:spLocks noChangeArrowheads="1"/>
                </p:cNvSpPr>
                <p:nvPr/>
              </p:nvSpPr>
              <p:spPr bwMode="auto">
                <a:xfrm>
                  <a:off x="5066403" y="2724634"/>
                  <a:ext cx="456530" cy="3880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62209" tIns="31104" rIns="62209" bIns="3110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0" lang="en-US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66403" y="2724634"/>
                  <a:ext cx="456530" cy="38805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667" b="-12500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7966968" y="4797566"/>
              <a:ext cx="457635" cy="38805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2209" tIns="31104" rIns="62209" bIns="31104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X</a:t>
              </a:r>
            </a:p>
          </p:txBody>
        </p:sp>
      </p:grp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5766120" y="4806411"/>
            <a:ext cx="1832750" cy="38805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2209" tIns="31104" rIns="62209" bIns="31104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Fixed Point</a:t>
            </a:r>
          </a:p>
        </p:txBody>
      </p:sp>
      <p:sp>
        <p:nvSpPr>
          <p:cNvPr id="17" name="AutoShape 2"/>
          <p:cNvSpPr>
            <a:spLocks noChangeShapeType="1"/>
          </p:cNvSpPr>
          <p:nvPr/>
        </p:nvSpPr>
        <p:spPr bwMode="auto">
          <a:xfrm flipH="1" flipV="1">
            <a:off x="5825812" y="4590826"/>
            <a:ext cx="124910" cy="3924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2400" y="2411462"/>
            <a:ext cx="4297190" cy="3913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just">
              <a:buFont typeface="+mj-lt"/>
              <a:buAutoNum type="arabicPeriod"/>
            </a:pPr>
            <a:r>
              <a:rPr lang="en-US" sz="2400" dirty="0"/>
              <a:t>Translate the fixed point to the origin.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/>
              <a:t>Scale the object relative to the coordinate origin using coordinate axes scaling.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/>
              <a:t>Translate the fixed point back to its original position.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5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 animBg="1"/>
      <p:bldP spid="11" grpId="0" animBg="1"/>
      <p:bldP spid="16" grpId="0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Contd.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828800"/>
                <a:ext cx="8763000" cy="4495800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dirty="0"/>
                  <a:t>Matrix equation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  <a:p>
                <a:pPr marL="400050" lvl="1" indent="0">
                  <a:buNone/>
                </a:pPr>
                <a:endParaRPr lang="en-US" sz="2400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b="0" dirty="0"/>
              </a:p>
              <a:p>
                <a:pPr marL="400050" lvl="1" indent="0">
                  <a:buNone/>
                </a:pPr>
                <a:endParaRPr lang="en-US" sz="2400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828800"/>
                <a:ext cx="8763000" cy="4495800"/>
              </a:xfrm>
              <a:blipFill>
                <a:blip r:embed="rId2"/>
                <a:stretch>
                  <a:fillRect l="-278" t="-13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00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Transformations-Reflection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295400"/>
                <a:ext cx="8763000" cy="5029200"/>
              </a:xfrm>
            </p:spPr>
            <p:txBody>
              <a:bodyPr>
                <a:normAutofit/>
              </a:bodyPr>
              <a:lstStyle/>
              <a:p>
                <a:pPr lvl="0" algn="just"/>
                <a:r>
                  <a:rPr lang="en-US" dirty="0"/>
                  <a:t>Reflection means mirror image produced when mirror is placed at require position.</a:t>
                </a:r>
              </a:p>
              <a:p>
                <a:pPr lvl="0" algn="just"/>
                <a:r>
                  <a:rPr lang="en-US" dirty="0"/>
                  <a:t>When mirror is placed in XY-plane we obtain coordinates of image by just changing the sign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coordinate.</a:t>
                </a:r>
              </a:p>
              <a:p>
                <a:pPr lvl="0" algn="just"/>
                <a:r>
                  <a:rPr lang="en-US" dirty="0"/>
                  <a:t>Transformation matrix for reflection about XY-plane is given below,</a:t>
                </a:r>
              </a:p>
              <a:p>
                <a:pPr lvl="0" algn="just"/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𝑅𝐹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lvl="0" algn="just"/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295400"/>
                <a:ext cx="8763000" cy="5029200"/>
              </a:xfrm>
              <a:blipFill>
                <a:blip r:embed="rId2"/>
                <a:stretch>
                  <a:fillRect l="-278" t="-1333" r="-6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76600"/>
            <a:ext cx="4038600" cy="28477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6124331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Source: http://www.yourarticlelibrary.com</a:t>
            </a:r>
          </a:p>
        </p:txBody>
      </p:sp>
    </p:spTree>
    <p:extLst>
      <p:ext uri="{BB962C8B-B14F-4D97-AF65-F5344CB8AC3E}">
        <p14:creationId xmlns:p14="http://schemas.microsoft.com/office/powerpoint/2010/main" val="76011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Contd.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190500" y="1600200"/>
                <a:ext cx="8763000" cy="5334000"/>
              </a:xfrm>
            </p:spPr>
            <p:txBody>
              <a:bodyPr>
                <a:normAutofit/>
              </a:bodyPr>
              <a:lstStyle/>
              <a:p>
                <a:pPr lvl="0" algn="just"/>
                <a:r>
                  <a:rPr lang="en-US" dirty="0"/>
                  <a:t>Similarly Transformation matrix for reflection about YZ-plane is,</a:t>
                </a:r>
              </a:p>
              <a:p>
                <a:pPr lvl="0" algn="just"/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𝑅𝐹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0" algn="just"/>
                <a:r>
                  <a:rPr lang="en-US" dirty="0"/>
                  <a:t>Similarly Transformation matrix for reflection about XZ-plane is,</a:t>
                </a:r>
              </a:p>
              <a:p>
                <a:pPr lvl="0" algn="just"/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𝑅𝐹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90500" y="1600200"/>
                <a:ext cx="8763000" cy="5334000"/>
              </a:xfrm>
              <a:blipFill>
                <a:blip r:embed="rId2"/>
                <a:stretch>
                  <a:fillRect l="-278" t="-12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2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Transformations-Shear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524000"/>
                <a:ext cx="8763000" cy="4800600"/>
              </a:xfrm>
            </p:spPr>
            <p:txBody>
              <a:bodyPr>
                <a:normAutofit/>
              </a:bodyPr>
              <a:lstStyle/>
              <a:p>
                <a:pPr lvl="0" algn="just"/>
                <a:r>
                  <a:rPr lang="en-US" dirty="0"/>
                  <a:t>Shearing transformation can be used to modify object shapes.</a:t>
                </a:r>
              </a:p>
              <a:p>
                <a:pPr lvl="0" algn="just"/>
                <a:r>
                  <a:rPr lang="en-US" dirty="0"/>
                  <a:t>They are also useful in 3D viewing for obtaining general projection transformations.</a:t>
                </a:r>
              </a:p>
              <a:p>
                <a:pPr lvl="0" algn="just"/>
                <a:r>
                  <a:rPr lang="en-US" dirty="0"/>
                  <a:t>Here we use shear parameter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dirty="0"/>
              </a:p>
              <a:p>
                <a:pPr lvl="0" algn="just"/>
                <a:r>
                  <a:rPr lang="en-US" dirty="0"/>
                  <a:t>Shear matrix for Z-axis is given below,</a:t>
                </a:r>
              </a:p>
              <a:p>
                <a:pPr lvl="0" algn="just"/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𝑆𝐻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0"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524000"/>
                <a:ext cx="8763000" cy="4800600"/>
              </a:xfrm>
              <a:blipFill>
                <a:blip r:embed="rId2"/>
                <a:stretch>
                  <a:fillRect l="-278" t="-1269" r="-6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Image result for 3D she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639" y="4449748"/>
            <a:ext cx="3806019" cy="18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46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Transformations-Shear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</p:spPr>
            <p:txBody>
              <a:bodyPr>
                <a:normAutofit/>
              </a:bodyPr>
              <a:lstStyle/>
              <a:p>
                <a:pPr lvl="0" algn="just"/>
                <a:r>
                  <a:rPr lang="en-US" dirty="0"/>
                  <a:t>Similarly Shear matrix for X-axis is,</a:t>
                </a:r>
              </a:p>
              <a:p>
                <a:pPr lvl="0" algn="just"/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𝑆𝐻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0" algn="just"/>
                <a:r>
                  <a:rPr lang="en-US" dirty="0"/>
                  <a:t>Similarly Shear matrix for Y-axis is,</a:t>
                </a:r>
              </a:p>
              <a:p>
                <a:pPr lvl="0" algn="just"/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𝑆𝐻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  <a:blipFill>
                <a:blip r:embed="rId2"/>
                <a:stretch>
                  <a:fillRect l="-278" t="-12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91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3D Translation</a:t>
            </a:r>
          </a:p>
          <a:p>
            <a:pPr algn="just"/>
            <a:r>
              <a:rPr lang="en-US" dirty="0"/>
              <a:t>3D Rotation</a:t>
            </a:r>
          </a:p>
          <a:p>
            <a:pPr algn="just"/>
            <a:r>
              <a:rPr lang="en-US" dirty="0"/>
              <a:t>3D Scaling</a:t>
            </a:r>
          </a:p>
          <a:p>
            <a:pPr algn="just"/>
            <a:r>
              <a:rPr lang="en-US" dirty="0"/>
              <a:t>Other Transformation</a:t>
            </a:r>
          </a:p>
          <a:p>
            <a:pPr algn="just"/>
            <a:r>
              <a:rPr lang="en-US" dirty="0"/>
              <a:t>Viewing Pipeline</a:t>
            </a:r>
          </a:p>
          <a:p>
            <a:pPr algn="just"/>
            <a:r>
              <a:rPr lang="en-US" dirty="0"/>
              <a:t>Viewing Co-ordinates</a:t>
            </a:r>
          </a:p>
          <a:p>
            <a:pPr algn="just"/>
            <a:r>
              <a:rPr lang="en-US" dirty="0"/>
              <a:t>Projections</a:t>
            </a:r>
          </a:p>
          <a:p>
            <a:pPr algn="just"/>
            <a:r>
              <a:rPr lang="en-US" dirty="0"/>
              <a:t>View Volume and General Projection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691124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Pipeline</a:t>
            </a:r>
            <a:br>
              <a:rPr lang="en-US" dirty="0"/>
            </a:b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787452" y="1980205"/>
            <a:ext cx="1207398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08497" y="1458890"/>
            <a:ext cx="2133600" cy="1576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Modeling Transformation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363141" y="1481497"/>
            <a:ext cx="2118108" cy="1576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Viewing Transformation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072467" y="4419600"/>
            <a:ext cx="2107730" cy="1582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Projection Transformation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363141" y="4419600"/>
            <a:ext cx="2118107" cy="1582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Workstation Transformation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142098" y="1980205"/>
            <a:ext cx="1205552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WC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481248" y="4953000"/>
            <a:ext cx="1053152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191432" y="4953000"/>
            <a:ext cx="117171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12" name="Bent-Up Arrow 11"/>
          <p:cNvSpPr/>
          <p:nvPr/>
        </p:nvSpPr>
        <p:spPr>
          <a:xfrm rot="5400000">
            <a:off x="674775" y="4156384"/>
            <a:ext cx="1711160" cy="101839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21158" y="3616161"/>
            <a:ext cx="5318016" cy="282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69794" y="3057528"/>
            <a:ext cx="304800" cy="840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4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Viewing Co-ordinates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752600"/>
            <a:ext cx="8763000" cy="4572000"/>
          </a:xfrm>
        </p:spPr>
        <p:txBody>
          <a:bodyPr/>
          <a:lstStyle/>
          <a:p>
            <a:pPr lvl="0" algn="just"/>
            <a:r>
              <a:rPr lang="en-US" dirty="0"/>
              <a:t>Generating a view of an object is similar to photographing the object.</a:t>
            </a:r>
          </a:p>
          <a:p>
            <a:pPr lvl="0" algn="just"/>
            <a:r>
              <a:rPr lang="en-US" dirty="0"/>
              <a:t>We can take photograph from any side with any angle &amp; orientation of camera.</a:t>
            </a:r>
          </a:p>
          <a:p>
            <a:pPr algn="just"/>
            <a:r>
              <a:rPr lang="en-US" dirty="0"/>
              <a:t>Similarly we can specify viewing coordinate in ordinary direction.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76412" y="4571999"/>
            <a:ext cx="5591175" cy="201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6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Specifying the View Plan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219200"/>
                <a:ext cx="8763000" cy="5105400"/>
              </a:xfrm>
            </p:spPr>
            <p:txBody>
              <a:bodyPr>
                <a:normAutofit/>
              </a:bodyPr>
              <a:lstStyle/>
              <a:p>
                <a:pPr lvl="0" algn="just"/>
                <a:r>
                  <a:rPr lang="en-US" dirty="0"/>
                  <a:t>We decide view for a scene by first establishing viewing coordinate system, also referred as view reference coordinate system.</a:t>
                </a:r>
              </a:p>
              <a:p>
                <a:pPr lvl="0" algn="just"/>
                <a:r>
                  <a:rPr lang="en-US" dirty="0"/>
                  <a:t>Projection plane is setup in perpendicular direction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axis.</a:t>
                </a:r>
              </a:p>
              <a:p>
                <a:pPr lvl="0" algn="just"/>
                <a:r>
                  <a:rPr lang="en-US" dirty="0"/>
                  <a:t>Projections positions in the scene are transferred to viewing coordinate.</a:t>
                </a:r>
              </a:p>
              <a:p>
                <a:pPr lvl="0" algn="just"/>
                <a:r>
                  <a:rPr lang="en-US" dirty="0"/>
                  <a:t>Then viewing coordinate are projected onto the view plane.</a:t>
                </a:r>
              </a:p>
              <a:p>
                <a:pPr lvl="0" algn="just"/>
                <a:r>
                  <a:rPr lang="en-US" dirty="0"/>
                  <a:t>The origin of our viewing coordinate system is called view reference point.</a:t>
                </a:r>
              </a:p>
              <a:p>
                <a:pPr lvl="0" algn="just"/>
                <a:r>
                  <a:rPr lang="en-US" dirty="0"/>
                  <a:t>View reference point is often chosen to be close to or on the surface as same object scene. </a:t>
                </a:r>
              </a:p>
              <a:p>
                <a:pPr lvl="0" algn="just"/>
                <a:r>
                  <a:rPr lang="en-US"/>
                  <a:t>We can </a:t>
                </a:r>
                <a:r>
                  <a:rPr lang="en-US" dirty="0"/>
                  <a:t>choose other point also.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219200"/>
                <a:ext cx="8763000" cy="5105400"/>
              </a:xfrm>
              <a:blipFill>
                <a:blip r:embed="rId2"/>
                <a:stretch>
                  <a:fillRect l="-278" t="-1193" r="-6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77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Contd.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190500" y="1524000"/>
                <a:ext cx="8763000" cy="5334000"/>
              </a:xfrm>
            </p:spPr>
            <p:txBody>
              <a:bodyPr>
                <a:normAutofit/>
              </a:bodyPr>
              <a:lstStyle/>
              <a:p>
                <a:pPr lvl="0" algn="just"/>
                <a:r>
                  <a:rPr lang="en-US" dirty="0"/>
                  <a:t>Next we select positive direction for the viewing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axis and the orientation of the view plane by specifying the view plane normal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0" algn="just"/>
                <a:r>
                  <a:rPr lang="en-US" dirty="0"/>
                  <a:t>Finally we choose the up direction for the view by specifying a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called the view up vector. Which specify orientation of camera.</a:t>
                </a:r>
              </a:p>
              <a:p>
                <a:pPr lvl="0" algn="just"/>
                <a:r>
                  <a:rPr lang="en-US" dirty="0"/>
                  <a:t>View up vector is generally selected perpendicular to normal vector but we can select any angle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90500" y="1524000"/>
                <a:ext cx="8763000" cy="5334000"/>
              </a:xfrm>
              <a:blipFill>
                <a:blip r:embed="rId2"/>
                <a:stretch>
                  <a:fillRect l="-278" t="-1143" r="-6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14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Contd.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295400"/>
                <a:ext cx="8991600" cy="50292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By fixing view reference point and changing direction of normal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we get different views of same object.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295400"/>
                <a:ext cx="8991600" cy="5029200"/>
              </a:xfrm>
              <a:blipFill>
                <a:blip r:embed="rId2"/>
                <a:stretch>
                  <a:fillRect l="-271" t="-1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Image result for different views of same ob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71597"/>
            <a:ext cx="6477000" cy="314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5617191"/>
            <a:ext cx="647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Source: https://sourcemaking.com</a:t>
            </a:r>
          </a:p>
        </p:txBody>
      </p:sp>
    </p:spTree>
    <p:extLst>
      <p:ext uri="{BB962C8B-B14F-4D97-AF65-F5344CB8AC3E}">
        <p14:creationId xmlns:p14="http://schemas.microsoft.com/office/powerpoint/2010/main" val="275984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World to Viewing Coordinates</a:t>
            </a:r>
            <a:br>
              <a:rPr lang="en-US" sz="3600" dirty="0"/>
            </a:br>
            <a:r>
              <a:rPr lang="en-US" sz="3600" dirty="0"/>
              <a:t> Transformation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>
            <a:normAutofit/>
          </a:bodyPr>
          <a:lstStyle/>
          <a:p>
            <a:pPr lvl="0" algn="just"/>
            <a:r>
              <a:rPr lang="en-US" dirty="0"/>
              <a:t>Before taking projection of view plane object description is need to transfer from world to viewing coordinate.</a:t>
            </a:r>
          </a:p>
          <a:p>
            <a:pPr lvl="0" algn="just"/>
            <a:r>
              <a:rPr lang="en-US" dirty="0"/>
              <a:t>It is same as transformation that superimposes viewing coordinate system to world coordinate system.</a:t>
            </a:r>
          </a:p>
          <a:p>
            <a:pPr lvl="0" algn="just"/>
            <a:r>
              <a:rPr lang="en-US" dirty="0"/>
              <a:t>It requires following basic transformation.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/>
              <a:t>Translate view reference point to the origin of the world coordinate system.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/>
              <a:t>Apply rotation to align.</a:t>
            </a:r>
          </a:p>
        </p:txBody>
      </p:sp>
    </p:spTree>
    <p:extLst>
      <p:ext uri="{BB962C8B-B14F-4D97-AF65-F5344CB8AC3E}">
        <p14:creationId xmlns:p14="http://schemas.microsoft.com/office/powerpoint/2010/main" val="130611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Contd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143000"/>
                <a:ext cx="8763000" cy="5181600"/>
              </a:xfrm>
            </p:spPr>
            <p:txBody>
              <a:bodyPr>
                <a:normAutofit/>
              </a:bodyPr>
              <a:lstStyle/>
              <a:p>
                <a:pPr lvl="0" algn="just"/>
                <a:r>
                  <a:rPr lang="en-US" dirty="0"/>
                  <a:t>Consider view reference point in world coordinate system is at position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0" algn="just"/>
                <a:r>
                  <a:rPr lang="en-US" dirty="0"/>
                  <a:t>For align view reference point to world origin we perform translation with matrix,</a:t>
                </a:r>
              </a:p>
              <a:p>
                <a:pPr lvl="0" algn="just"/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0" algn="just"/>
                <a:r>
                  <a:rPr lang="en-US" dirty="0"/>
                  <a:t>Now we require rotation sequence up-to three coordinate axis rotations depending upon direction we choose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0" algn="just"/>
                <a:r>
                  <a:rPr lang="en-US" dirty="0"/>
                  <a:t>In general case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at arbitrary direction then we can align it with word coordinate axes by rotation sequence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𝑅𝑥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143000"/>
                <a:ext cx="8763000" cy="5181600"/>
              </a:xfrm>
              <a:blipFill>
                <a:blip r:embed="rId2"/>
                <a:stretch>
                  <a:fillRect l="-278" t="-1294" r="-6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52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76200" y="1295400"/>
                <a:ext cx="8686800" cy="5029200"/>
              </a:xfrm>
            </p:spPr>
            <p:txBody>
              <a:bodyPr>
                <a:normAutofit/>
              </a:bodyPr>
              <a:lstStyle/>
              <a:p>
                <a:pPr lvl="0" algn="just"/>
                <a:r>
                  <a:rPr lang="en-US" dirty="0"/>
                  <a:t>Another method for generating the rotation transformation matrix is to calculate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unit vectors and from the composite rotation matrix directly,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lvl="0" algn="just"/>
                <a:r>
                  <a:rPr lang="en-US" dirty="0"/>
                  <a:t>This method also automatically adjusts the direction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perpendicular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76200" y="1295400"/>
                <a:ext cx="8686800" cy="5029200"/>
              </a:xfrm>
              <a:blipFill>
                <a:blip r:embed="rId2"/>
                <a:stretch>
                  <a:fillRect l="-351" t="-1333" r="-7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63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</p:spPr>
            <p:txBody>
              <a:bodyPr>
                <a:normAutofit/>
              </a:bodyPr>
              <a:lstStyle/>
              <a:p>
                <a:pPr lvl="0" algn="just"/>
                <a:r>
                  <a:rPr lang="en-US" dirty="0"/>
                  <a:t>Than composite rotation matrix for the viewing transformation is,</a:t>
                </a:r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0" algn="just"/>
                <a:r>
                  <a:rPr lang="en-US" dirty="0"/>
                  <a:t>This aligns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𝑋𝑤</m:t>
                    </m:r>
                  </m:oMath>
                </a14:m>
                <a:r>
                  <a:rPr lang="en-US" dirty="0"/>
                  <a:t> axis,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𝑌𝑤</m:t>
                    </m:r>
                  </m:oMath>
                </a14:m>
                <a:r>
                  <a:rPr lang="en-US" dirty="0"/>
                  <a:t> axis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𝑍𝑤</m:t>
                    </m:r>
                  </m:oMath>
                </a14:m>
                <a:r>
                  <a:rPr lang="en-US" dirty="0"/>
                  <a:t> axis.</a:t>
                </a:r>
              </a:p>
              <a:p>
                <a:pPr lvl="0" algn="just"/>
                <a:r>
                  <a:rPr lang="en-US" dirty="0"/>
                  <a:t>Finally composite matrix for world to viewing coordinate transformation is given by,</a:t>
                </a:r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𝑣𝑐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  <a:p>
                <a:pPr algn="just"/>
                <a:r>
                  <a:rPr lang="en-US" dirty="0"/>
                  <a:t>This transformation is applied to object’s coordinate to transfer them to the viewing reference frame.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  <a:blipFill>
                <a:blip r:embed="rId2"/>
                <a:stretch>
                  <a:fillRect l="-278" t="-1257" r="-6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15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24000"/>
            <a:ext cx="8763000" cy="4800600"/>
          </a:xfrm>
        </p:spPr>
        <p:txBody>
          <a:bodyPr/>
          <a:lstStyle/>
          <a:p>
            <a:pPr lvl="0" algn="just"/>
            <a:r>
              <a:rPr lang="en-US" dirty="0"/>
              <a:t>Process of converting three-dimensional coordinates into two-dimensional scene is known as </a:t>
            </a:r>
            <a:r>
              <a:rPr lang="en-US" b="1" dirty="0"/>
              <a:t>projection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There are two projection methods namely,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/>
              <a:t>Parallel Projection.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/>
              <a:t>Perspective Projection.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395537"/>
            <a:ext cx="4267200" cy="345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4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3D Translation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</p:spPr>
            <p:txBody>
              <a:bodyPr>
                <a:normAutofit/>
              </a:bodyPr>
              <a:lstStyle/>
              <a:p>
                <a:pPr lvl="0" algn="just"/>
                <a:r>
                  <a:rPr lang="en-US" dirty="0"/>
                  <a:t>Similar to 2D translation, which used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matrices, 3D translation 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matrices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0" algn="just"/>
                <a:r>
                  <a:rPr lang="en-US" dirty="0"/>
                  <a:t>In 3D translation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to be translated by amount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to location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𝑡𝑥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𝑡𝑦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𝑡𝑧</m:t>
                      </m:r>
                    </m:oMath>
                  </m:oMathPara>
                </a14:m>
                <a:endParaRPr lang="en-US" sz="2400" dirty="0"/>
              </a:p>
              <a:p>
                <a:pPr lvl="0" algn="just"/>
                <a:r>
                  <a:rPr lang="en-US" dirty="0"/>
                  <a:t>Matrix equation,</a:t>
                </a:r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  <a:blipFill>
                <a:blip r:embed="rId2"/>
                <a:stretch>
                  <a:fillRect l="-278" t="-1257" r="-6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be 10"/>
          <p:cNvSpPr/>
          <p:nvPr/>
        </p:nvSpPr>
        <p:spPr>
          <a:xfrm>
            <a:off x="6483767" y="4572001"/>
            <a:ext cx="762000" cy="838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7838071" y="4133850"/>
            <a:ext cx="762000" cy="838200"/>
          </a:xfrm>
          <a:prstGeom prst="cub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048500" y="4972050"/>
            <a:ext cx="1359066" cy="442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289884" y="3641558"/>
            <a:ext cx="2597945" cy="2650776"/>
            <a:chOff x="6289884" y="3641558"/>
            <a:chExt cx="2597945" cy="265077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543800" y="3962400"/>
              <a:ext cx="0" cy="129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7543800" y="5257800"/>
              <a:ext cx="990600" cy="76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6553200" y="5257800"/>
              <a:ext cx="990600" cy="76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355805" y="3641558"/>
              <a:ext cx="340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534400" y="5923002"/>
              <a:ext cx="353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89884" y="583513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331367" y="5365539"/>
            <a:ext cx="83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(x, y, z)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40475" y="5048250"/>
            <a:ext cx="107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(x’, y’, z’)</a:t>
            </a:r>
          </a:p>
        </p:txBody>
      </p:sp>
      <p:sp>
        <p:nvSpPr>
          <p:cNvPr id="23" name="Flowchart: Connector 22"/>
          <p:cNvSpPr/>
          <p:nvPr/>
        </p:nvSpPr>
        <p:spPr>
          <a:xfrm>
            <a:off x="8382000" y="4953000"/>
            <a:ext cx="45719" cy="5213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7024839" y="5386137"/>
            <a:ext cx="45719" cy="5213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6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repeatCount="indefinite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22222E-6 L 0.14705 -0.0618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44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1" grpId="1" animBg="1"/>
      <p:bldP spid="12" grpId="0" animBg="1"/>
      <p:bldP spid="20" grpId="0"/>
      <p:bldP spid="21" grpId="0"/>
      <p:bldP spid="23" grpId="0" animBg="1"/>
      <p:bldP spid="2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Projections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81000"/>
            <a:ext cx="8763000" cy="5043600"/>
          </a:xfrm>
        </p:spPr>
        <p:txBody>
          <a:bodyPr/>
          <a:lstStyle/>
          <a:p>
            <a:pPr lvl="0"/>
            <a:r>
              <a:rPr lang="en-US" dirty="0"/>
              <a:t>In a parallel projection, coordinate positions are transformed to the view plane along parallel lines.</a:t>
            </a:r>
          </a:p>
          <a:p>
            <a:pPr lvl="0"/>
            <a:r>
              <a:rPr lang="en-US" dirty="0"/>
              <a:t>We can specify a parallel projection with a projection vector that defines the direction for the projection lines.</a:t>
            </a:r>
          </a:p>
          <a:p>
            <a:pPr lvl="0"/>
            <a:r>
              <a:rPr lang="en-US" dirty="0"/>
              <a:t>It is further divide into two types,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Orthographic parallel projection.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Oblique parallel projection.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4419600" y="3733800"/>
            <a:ext cx="4569179" cy="2584094"/>
            <a:chOff x="3886905" y="3588105"/>
            <a:chExt cx="4569179" cy="2584094"/>
          </a:xfrm>
        </p:grpSpPr>
        <p:grpSp>
          <p:nvGrpSpPr>
            <p:cNvPr id="5" name="Group 1"/>
            <p:cNvGrpSpPr>
              <a:grpSpLocks noChangeAspect="1"/>
            </p:cNvGrpSpPr>
            <p:nvPr/>
          </p:nvGrpSpPr>
          <p:grpSpPr bwMode="auto">
            <a:xfrm>
              <a:off x="3886905" y="3588105"/>
              <a:ext cx="4569179" cy="2584094"/>
              <a:chOff x="4112" y="12903"/>
              <a:chExt cx="4047" cy="2288"/>
            </a:xfrm>
          </p:grpSpPr>
          <p:sp>
            <p:nvSpPr>
              <p:cNvPr id="6" name="AutoShape 12"/>
              <p:cNvSpPr>
                <a:spLocks noChangeAspect="1" noChangeArrowheads="1" noTextEdit="1"/>
              </p:cNvSpPr>
              <p:nvPr/>
            </p:nvSpPr>
            <p:spPr bwMode="auto">
              <a:xfrm>
                <a:off x="4112" y="13032"/>
                <a:ext cx="4047" cy="21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AutoShape 11"/>
              <p:cNvSpPr>
                <a:spLocks noChangeArrowheads="1"/>
              </p:cNvSpPr>
              <p:nvPr/>
            </p:nvSpPr>
            <p:spPr bwMode="auto">
              <a:xfrm rot="-1044391">
                <a:off x="6023" y="13449"/>
                <a:ext cx="1573" cy="1242"/>
              </a:xfrm>
              <a:prstGeom prst="parallelogram">
                <a:avLst>
                  <a:gd name="adj" fmla="val 316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AutoShape 10"/>
              <p:cNvSpPr>
                <a:spLocks noChangeShapeType="1"/>
              </p:cNvSpPr>
              <p:nvPr/>
            </p:nvSpPr>
            <p:spPr bwMode="auto">
              <a:xfrm flipH="1">
                <a:off x="4523" y="13795"/>
                <a:ext cx="234" cy="64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AutoShape 9"/>
              <p:cNvSpPr>
                <a:spLocks noChangeShapeType="1"/>
              </p:cNvSpPr>
              <p:nvPr/>
            </p:nvSpPr>
            <p:spPr bwMode="auto">
              <a:xfrm>
                <a:off x="4757" y="13795"/>
                <a:ext cx="2157" cy="9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AutoShape 8"/>
              <p:cNvSpPr>
                <a:spLocks noChangeShapeType="1"/>
              </p:cNvSpPr>
              <p:nvPr/>
            </p:nvSpPr>
            <p:spPr bwMode="auto">
              <a:xfrm>
                <a:off x="4534" y="14429"/>
                <a:ext cx="2157" cy="9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AutoShape 7"/>
              <p:cNvSpPr>
                <a:spLocks noChangeShapeType="1"/>
              </p:cNvSpPr>
              <p:nvPr/>
            </p:nvSpPr>
            <p:spPr bwMode="auto">
              <a:xfrm flipH="1">
                <a:off x="6693" y="13889"/>
                <a:ext cx="234" cy="64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6559" y="12903"/>
                <a:ext cx="1600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71178" tIns="35589" rIns="71178" bIns="35589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View Plane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3"/>
                  <p:cNvSpPr>
                    <a:spLocks noChangeArrowheads="1"/>
                  </p:cNvSpPr>
                  <p:nvPr/>
                </p:nvSpPr>
                <p:spPr bwMode="auto">
                  <a:xfrm>
                    <a:off x="4344" y="13391"/>
                    <a:ext cx="617" cy="5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71178" tIns="35589" rIns="71178" bIns="3558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344" y="13391"/>
                    <a:ext cx="617" cy="53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3"/>
                <p:cNvSpPr>
                  <a:spLocks noChangeArrowheads="1"/>
                </p:cNvSpPr>
                <p:nvPr/>
              </p:nvSpPr>
              <p:spPr bwMode="auto">
                <a:xfrm>
                  <a:off x="3913449" y="5143306"/>
                  <a:ext cx="696611" cy="6087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71178" tIns="35589" rIns="71178" bIns="35589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13449" y="5143306"/>
                  <a:ext cx="696611" cy="6087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3"/>
                <p:cNvSpPr>
                  <a:spLocks noChangeArrowheads="1"/>
                </p:cNvSpPr>
                <p:nvPr/>
              </p:nvSpPr>
              <p:spPr bwMode="auto">
                <a:xfrm>
                  <a:off x="6950063" y="4397329"/>
                  <a:ext cx="696611" cy="6087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71178" tIns="35589" rIns="71178" bIns="35589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0" lang="en-US" sz="24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4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kumimoji="0" lang="en-US" sz="24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kumimoji="0" 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50063" y="4397329"/>
                  <a:ext cx="696611" cy="60875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3"/>
                <p:cNvSpPr>
                  <a:spLocks noChangeArrowheads="1"/>
                </p:cNvSpPr>
                <p:nvPr/>
              </p:nvSpPr>
              <p:spPr bwMode="auto">
                <a:xfrm>
                  <a:off x="6716815" y="5140498"/>
                  <a:ext cx="696611" cy="6087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71178" tIns="35589" rIns="71178" bIns="35589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0" lang="en-US" sz="24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4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kumimoji="0" lang="en-US" sz="24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kumimoji="0" 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16815" y="5140498"/>
                  <a:ext cx="696611" cy="60875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273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Orthographic Parallel Projection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76400"/>
            <a:ext cx="8763000" cy="4648200"/>
          </a:xfrm>
        </p:spPr>
        <p:txBody>
          <a:bodyPr/>
          <a:lstStyle/>
          <a:p>
            <a:pPr lvl="0" algn="just"/>
            <a:r>
              <a:rPr lang="en-US" dirty="0"/>
              <a:t>When the projection lines are perpendicular to the view plane, we have an orthographic parallel projection.</a:t>
            </a:r>
          </a:p>
          <a:p>
            <a:pPr algn="just"/>
            <a:r>
              <a:rPr lang="en-US" dirty="0"/>
              <a:t>Orthographic projections are most often used to produce the front, side, and top views of an object.</a:t>
            </a:r>
          </a:p>
        </p:txBody>
      </p:sp>
      <p:pic>
        <p:nvPicPr>
          <p:cNvPr id="4" name="Picture 3" descr="C:\Users\vijay\Desktop\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191000"/>
            <a:ext cx="7162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138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Contd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>
            <a:normAutofit/>
          </a:bodyPr>
          <a:lstStyle/>
          <a:p>
            <a:pPr lvl="0" algn="just"/>
            <a:r>
              <a:rPr lang="en-US" dirty="0"/>
              <a:t>Engineering and architectural drawings commonly use orthographic projections.</a:t>
            </a:r>
          </a:p>
          <a:p>
            <a:pPr lvl="0" algn="just"/>
            <a:r>
              <a:rPr lang="en-US" dirty="0"/>
              <a:t>We can also form orthographic projections that display more than one face of an object. </a:t>
            </a:r>
          </a:p>
          <a:p>
            <a:pPr lvl="0" algn="just"/>
            <a:r>
              <a:rPr lang="en-US" dirty="0"/>
              <a:t>Such view are called </a:t>
            </a:r>
            <a:r>
              <a:rPr lang="en-US" b="1" dirty="0"/>
              <a:t>axonometric orthographic projections</a:t>
            </a:r>
            <a:r>
              <a:rPr lang="en-US" dirty="0"/>
              <a:t>. Very good example of it is </a:t>
            </a:r>
            <a:r>
              <a:rPr lang="en-US" b="1" dirty="0"/>
              <a:t>Isometric</a:t>
            </a:r>
            <a:r>
              <a:rPr lang="en-US" dirty="0"/>
              <a:t> projection.</a:t>
            </a:r>
          </a:p>
          <a:p>
            <a:pPr lvl="0" algn="just"/>
            <a:r>
              <a:rPr lang="en-US" dirty="0"/>
              <a:t>Transformation equations for an orthographic parallel projection are straight forward.</a:t>
            </a:r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4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Contd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306864"/>
                <a:ext cx="8763000" cy="5017736"/>
              </a:xfrm>
            </p:spPr>
            <p:txBody>
              <a:bodyPr>
                <a:normAutofit/>
              </a:bodyPr>
              <a:lstStyle/>
              <a:p>
                <a:pPr lvl="0" algn="just"/>
                <a:r>
                  <a:rPr lang="en-US" dirty="0"/>
                  <a:t>If the view plane is placed at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𝑣𝑝</m:t>
                    </m:r>
                  </m:oMath>
                </a14:m>
                <a:r>
                  <a:rPr lang="en-US" dirty="0"/>
                  <a:t> along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axis.</a:t>
                </a:r>
              </a:p>
              <a:p>
                <a:pPr lvl="0" algn="just"/>
                <a:r>
                  <a:rPr lang="en-US" dirty="0"/>
                  <a:t>Then any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in viewing coordinates is transformed to projection coordinates as,</a:t>
                </a:r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,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  <a:p>
                <a:pPr algn="just"/>
                <a:r>
                  <a:rPr lang="en-US" dirty="0"/>
                  <a:t>Original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-coordinate value is preserved for the depth information.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306864"/>
                <a:ext cx="8763000" cy="5017736"/>
              </a:xfrm>
              <a:blipFill>
                <a:blip r:embed="rId2"/>
                <a:stretch>
                  <a:fillRect l="-278" t="-1214" r="-6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"/>
          <p:cNvGrpSpPr>
            <a:grpSpLocks noChangeAspect="1"/>
          </p:cNvGrpSpPr>
          <p:nvPr/>
        </p:nvGrpSpPr>
        <p:grpSpPr bwMode="auto">
          <a:xfrm>
            <a:off x="3810000" y="4201357"/>
            <a:ext cx="4038600" cy="2115282"/>
            <a:chOff x="1995" y="9870"/>
            <a:chExt cx="4815" cy="3700"/>
          </a:xfrm>
        </p:grpSpPr>
        <p:sp>
          <p:nvSpPr>
            <p:cNvPr id="5" name="AutoShape 14"/>
            <p:cNvSpPr>
              <a:spLocks noChangeAspect="1" noChangeArrowheads="1" noTextEdit="1"/>
            </p:cNvSpPr>
            <p:nvPr/>
          </p:nvSpPr>
          <p:spPr bwMode="auto">
            <a:xfrm>
              <a:off x="1995" y="9870"/>
              <a:ext cx="4815" cy="3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AutoShape 13"/>
            <p:cNvSpPr>
              <a:spLocks noChangeArrowheads="1"/>
            </p:cNvSpPr>
            <p:nvPr/>
          </p:nvSpPr>
          <p:spPr bwMode="auto">
            <a:xfrm rot="-1004362">
              <a:off x="3495" y="11115"/>
              <a:ext cx="1530" cy="1365"/>
            </a:xfrm>
            <a:prstGeom prst="flowChartInputOutput">
              <a:avLst/>
            </a:prstGeom>
            <a:solidFill>
              <a:srgbClr val="DBE5F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AutoShape 12"/>
            <p:cNvSpPr>
              <a:spLocks noChangeShapeType="1"/>
            </p:cNvSpPr>
            <p:nvPr/>
          </p:nvSpPr>
          <p:spPr bwMode="auto">
            <a:xfrm flipV="1">
              <a:off x="4307" y="11625"/>
              <a:ext cx="1872" cy="5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11"/>
            <p:cNvSpPr>
              <a:spLocks noChangeShapeType="1"/>
            </p:cNvSpPr>
            <p:nvPr/>
          </p:nvSpPr>
          <p:spPr bwMode="auto">
            <a:xfrm flipH="1" flipV="1">
              <a:off x="4156" y="10485"/>
              <a:ext cx="151" cy="16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AutoShape 10"/>
            <p:cNvSpPr>
              <a:spLocks noChangeShapeType="1"/>
            </p:cNvSpPr>
            <p:nvPr/>
          </p:nvSpPr>
          <p:spPr bwMode="auto">
            <a:xfrm>
              <a:off x="4321" y="12196"/>
              <a:ext cx="944" cy="8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2820" y="10860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915" y="11355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7"/>
                <p:cNvSpPr>
                  <a:spLocks noChangeArrowheads="1"/>
                </p:cNvSpPr>
                <p:nvPr/>
              </p:nvSpPr>
              <p:spPr bwMode="auto">
                <a:xfrm>
                  <a:off x="1995" y="10250"/>
                  <a:ext cx="1920" cy="5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95" y="10250"/>
                  <a:ext cx="1920" cy="58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0976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AutoShape 6"/>
            <p:cNvSpPr>
              <a:spLocks noChangeShapeType="1"/>
            </p:cNvSpPr>
            <p:nvPr/>
          </p:nvSpPr>
          <p:spPr bwMode="auto">
            <a:xfrm>
              <a:off x="2942" y="10982"/>
              <a:ext cx="994" cy="3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820" y="11376"/>
              <a:ext cx="1605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(X,Y)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4605" y="12808"/>
              <a:ext cx="900" cy="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 err="1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Zv</a:t>
              </a:r>
              <a:endParaRPr lang="en-US" sz="2400" i="1" dirty="0"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5797" y="11571"/>
              <a:ext cx="916" cy="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Xv</a:t>
              </a:r>
            </a:p>
          </p:txBody>
        </p:sp>
        <p:sp>
          <p:nvSpPr>
            <p:cNvPr id="17" name="Rectangle 2"/>
            <p:cNvSpPr>
              <a:spLocks noChangeArrowheads="1"/>
            </p:cNvSpPr>
            <p:nvPr/>
          </p:nvSpPr>
          <p:spPr bwMode="auto">
            <a:xfrm>
              <a:off x="3862" y="10164"/>
              <a:ext cx="1193" cy="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 err="1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Yv</a:t>
              </a:r>
              <a:endParaRPr lang="en-US" sz="2400" i="1" dirty="0"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340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Oblique Parallel Projection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228724"/>
                <a:ext cx="8763000" cy="5095876"/>
              </a:xfrm>
            </p:spPr>
            <p:txBody>
              <a:bodyPr>
                <a:normAutofit/>
              </a:bodyPr>
              <a:lstStyle/>
              <a:p>
                <a:pPr lvl="0" algn="just"/>
                <a:r>
                  <a:rPr lang="en-US" dirty="0"/>
                  <a:t>An oblique projection is obtained by projecting points along parallel lines that are not perpendicular to the projection plane.</a:t>
                </a:r>
              </a:p>
              <a:p>
                <a:pPr lvl="0" algn="just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point of which we are taking oblique projection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𝑋𝑝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𝑌𝑝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on the view plane and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on view plane is orthographic </a:t>
                </a:r>
              </a:p>
              <a:p>
                <a:pPr marL="0" lvl="0" indent="0" algn="just">
                  <a:buNone/>
                </a:pPr>
                <a:r>
                  <a:rPr lang="en-US" dirty="0"/>
                  <a:t>    projection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0" algn="just"/>
                <a:r>
                  <a:rPr lang="en-US" dirty="0"/>
                  <a:t>Now from figure using </a:t>
                </a:r>
              </a:p>
              <a:p>
                <a:pPr marL="0" lvl="0" indent="0" algn="just">
                  <a:buNone/>
                </a:pPr>
                <a:r>
                  <a:rPr lang="en-US" dirty="0"/>
                  <a:t>trigonometric rules we can write,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𝐿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𝐿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228724"/>
                <a:ext cx="8763000" cy="5095876"/>
              </a:xfrm>
              <a:blipFill>
                <a:blip r:embed="rId2"/>
                <a:stretch>
                  <a:fillRect l="-695" t="-1316" r="-6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4648200" y="3414124"/>
            <a:ext cx="4117975" cy="3196226"/>
            <a:chOff x="1564" y="8822"/>
            <a:chExt cx="5991" cy="4649"/>
          </a:xfrm>
        </p:grpSpPr>
        <p:sp>
          <p:nvSpPr>
            <p:cNvPr id="6" name="AutoShape 24"/>
            <p:cNvSpPr>
              <a:spLocks noChangeAspect="1" noChangeArrowheads="1" noTextEdit="1"/>
            </p:cNvSpPr>
            <p:nvPr/>
          </p:nvSpPr>
          <p:spPr bwMode="auto">
            <a:xfrm>
              <a:off x="1910" y="8822"/>
              <a:ext cx="5645" cy="4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AutoShape 23"/>
            <p:cNvSpPr>
              <a:spLocks noChangeArrowheads="1"/>
            </p:cNvSpPr>
            <p:nvPr/>
          </p:nvSpPr>
          <p:spPr bwMode="auto">
            <a:xfrm rot="-1004362">
              <a:off x="3577" y="9601"/>
              <a:ext cx="3168" cy="2459"/>
            </a:xfrm>
            <a:prstGeom prst="flowChartInputOutput">
              <a:avLst/>
            </a:prstGeom>
            <a:solidFill>
              <a:srgbClr val="DBE5F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22"/>
            <p:cNvSpPr>
              <a:spLocks noChangeShapeType="1"/>
            </p:cNvSpPr>
            <p:nvPr/>
          </p:nvSpPr>
          <p:spPr bwMode="auto">
            <a:xfrm flipV="1">
              <a:off x="4307" y="11315"/>
              <a:ext cx="2842" cy="8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AutoShape 21"/>
            <p:cNvSpPr>
              <a:spLocks noChangeShapeType="1"/>
            </p:cNvSpPr>
            <p:nvPr/>
          </p:nvSpPr>
          <p:spPr bwMode="auto">
            <a:xfrm flipH="1" flipV="1">
              <a:off x="4266" y="9020"/>
              <a:ext cx="41" cy="31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AutoShape 20"/>
            <p:cNvSpPr>
              <a:spLocks noChangeShapeType="1"/>
            </p:cNvSpPr>
            <p:nvPr/>
          </p:nvSpPr>
          <p:spPr bwMode="auto">
            <a:xfrm>
              <a:off x="4321" y="12196"/>
              <a:ext cx="944" cy="8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19"/>
            <p:cNvSpPr>
              <a:spLocks noChangeArrowheads="1"/>
            </p:cNvSpPr>
            <p:nvPr/>
          </p:nvSpPr>
          <p:spPr bwMode="auto">
            <a:xfrm>
              <a:off x="2820" y="10860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8"/>
            <p:cNvSpPr>
              <a:spLocks noChangeArrowheads="1"/>
            </p:cNvSpPr>
            <p:nvPr/>
          </p:nvSpPr>
          <p:spPr bwMode="auto">
            <a:xfrm>
              <a:off x="4492" y="11625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7"/>
                <p:cNvSpPr>
                  <a:spLocks noChangeArrowheads="1"/>
                </p:cNvSpPr>
                <p:nvPr/>
              </p:nvSpPr>
              <p:spPr bwMode="auto">
                <a:xfrm>
                  <a:off x="1564" y="10217"/>
                  <a:ext cx="1966" cy="7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64" y="10217"/>
                  <a:ext cx="1966" cy="7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317" r="-976" b="-13750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AutoShape 16"/>
            <p:cNvSpPr>
              <a:spLocks noChangeShapeType="1"/>
            </p:cNvSpPr>
            <p:nvPr/>
          </p:nvSpPr>
          <p:spPr bwMode="auto">
            <a:xfrm>
              <a:off x="2942" y="10982"/>
              <a:ext cx="1571" cy="6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980" y="11636"/>
              <a:ext cx="1473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(X,Y)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321" y="12633"/>
              <a:ext cx="1034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 err="1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Zv</a:t>
              </a:r>
              <a:endParaRPr lang="en-US" sz="2400" i="1" dirty="0"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6578" y="11267"/>
              <a:ext cx="954" cy="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Xv</a:t>
              </a: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4185" y="8822"/>
              <a:ext cx="986" cy="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 err="1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Yv</a:t>
              </a:r>
              <a:endParaRPr lang="en-US" sz="2400" i="1" dirty="0"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AutoShape 11"/>
            <p:cNvSpPr>
              <a:spLocks noChangeShapeType="1"/>
            </p:cNvSpPr>
            <p:nvPr/>
          </p:nvSpPr>
          <p:spPr bwMode="auto">
            <a:xfrm flipH="1">
              <a:off x="4614" y="10723"/>
              <a:ext cx="557" cy="9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10"/>
            <p:cNvSpPr>
              <a:spLocks noChangeArrowheads="1"/>
            </p:cNvSpPr>
            <p:nvPr/>
          </p:nvSpPr>
          <p:spPr bwMode="auto">
            <a:xfrm>
              <a:off x="5150" y="10601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AutoShape 9"/>
            <p:cNvSpPr>
              <a:spLocks noChangeShapeType="1"/>
            </p:cNvSpPr>
            <p:nvPr/>
          </p:nvSpPr>
          <p:spPr bwMode="auto">
            <a:xfrm flipV="1">
              <a:off x="2963" y="10723"/>
              <a:ext cx="2208" cy="2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4587" y="9897"/>
              <a:ext cx="1991" cy="7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2400" i="1" dirty="0" err="1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Xp</a:t>
              </a: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US" sz="2400" i="1" dirty="0" err="1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Yp</a:t>
              </a: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3" name="AutoShape 7"/>
            <p:cNvSpPr>
              <a:spLocks noChangeShapeType="1"/>
            </p:cNvSpPr>
            <p:nvPr/>
          </p:nvSpPr>
          <p:spPr bwMode="auto">
            <a:xfrm flipV="1">
              <a:off x="4699" y="11318"/>
              <a:ext cx="1026" cy="3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Arc 6"/>
            <p:cNvSpPr>
              <a:spLocks/>
            </p:cNvSpPr>
            <p:nvPr/>
          </p:nvSpPr>
          <p:spPr bwMode="auto">
            <a:xfrm>
              <a:off x="4609" y="10805"/>
              <a:ext cx="307" cy="317"/>
            </a:xfrm>
            <a:custGeom>
              <a:avLst/>
              <a:gdLst>
                <a:gd name="G0" fmla="+- 21600 0 0"/>
                <a:gd name="G1" fmla="+- 14827 0 0"/>
                <a:gd name="G2" fmla="+- 21600 0 0"/>
                <a:gd name="T0" fmla="*/ 32556 w 32556"/>
                <a:gd name="T1" fmla="*/ 33442 h 36427"/>
                <a:gd name="T2" fmla="*/ 5893 w 32556"/>
                <a:gd name="T3" fmla="*/ 0 h 36427"/>
                <a:gd name="T4" fmla="*/ 21600 w 32556"/>
                <a:gd name="T5" fmla="*/ 14827 h 36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556" h="36427" fill="none" extrusionOk="0">
                  <a:moveTo>
                    <a:pt x="32556" y="33442"/>
                  </a:moveTo>
                  <a:cubicBezTo>
                    <a:pt x="29235" y="35396"/>
                    <a:pt x="25452" y="36427"/>
                    <a:pt x="21600" y="36427"/>
                  </a:cubicBezTo>
                  <a:cubicBezTo>
                    <a:pt x="9670" y="36427"/>
                    <a:pt x="0" y="26756"/>
                    <a:pt x="0" y="14827"/>
                  </a:cubicBezTo>
                  <a:cubicBezTo>
                    <a:pt x="0" y="9313"/>
                    <a:pt x="2108" y="4009"/>
                    <a:pt x="5892" y="-1"/>
                  </a:cubicBezTo>
                </a:path>
                <a:path w="32556" h="36427" stroke="0" extrusionOk="0">
                  <a:moveTo>
                    <a:pt x="32556" y="33442"/>
                  </a:moveTo>
                  <a:cubicBezTo>
                    <a:pt x="29235" y="35396"/>
                    <a:pt x="25452" y="36427"/>
                    <a:pt x="21600" y="36427"/>
                  </a:cubicBezTo>
                  <a:cubicBezTo>
                    <a:pt x="9670" y="36427"/>
                    <a:pt x="0" y="26756"/>
                    <a:pt x="0" y="14827"/>
                  </a:cubicBezTo>
                  <a:cubicBezTo>
                    <a:pt x="0" y="9313"/>
                    <a:pt x="2108" y="4009"/>
                    <a:pt x="5892" y="-1"/>
                  </a:cubicBezTo>
                  <a:lnTo>
                    <a:pt x="21600" y="14827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4373" y="10466"/>
              <a:ext cx="828" cy="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α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4762" y="10952"/>
              <a:ext cx="919" cy="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Φ</a:t>
              </a:r>
            </a:p>
          </p:txBody>
        </p:sp>
        <p:sp>
          <p:nvSpPr>
            <p:cNvPr id="27" name="Arc 3"/>
            <p:cNvSpPr>
              <a:spLocks/>
            </p:cNvSpPr>
            <p:nvPr/>
          </p:nvSpPr>
          <p:spPr bwMode="auto">
            <a:xfrm>
              <a:off x="4845" y="11318"/>
              <a:ext cx="204" cy="20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"/>
            <p:cNvSpPr>
              <a:spLocks noChangeArrowheads="1"/>
            </p:cNvSpPr>
            <p:nvPr/>
          </p:nvSpPr>
          <p:spPr bwMode="auto">
            <a:xfrm>
              <a:off x="4820" y="10595"/>
              <a:ext cx="738" cy="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03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</p:spPr>
            <p:txBody>
              <a:bodyPr>
                <a:normAutofit/>
              </a:bodyPr>
              <a:lstStyle/>
              <a:p>
                <a:pPr lvl="0" algn="just"/>
                <a:r>
                  <a:rPr lang="en-US" dirty="0"/>
                  <a:t>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depends on the angle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coordinate of the point to be projected,</a:t>
                </a:r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fName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,        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𝑊h𝑒𝑟𝑒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fName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 lvl="0" algn="just"/>
                <a:endParaRPr lang="en-US" dirty="0"/>
              </a:p>
              <a:p>
                <a:pPr lvl="0" algn="just"/>
                <a:r>
                  <a:rPr lang="en-US" dirty="0"/>
                  <a:t>Now put the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in projection equation.</a:t>
                </a:r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  <a:blipFill>
                <a:blip r:embed="rId2"/>
                <a:stretch>
                  <a:fillRect l="-1599" t="-13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"/>
          <p:cNvGrpSpPr>
            <a:grpSpLocks noChangeAspect="1"/>
          </p:cNvGrpSpPr>
          <p:nvPr/>
        </p:nvGrpSpPr>
        <p:grpSpPr bwMode="auto">
          <a:xfrm>
            <a:off x="5339715" y="1752600"/>
            <a:ext cx="3804285" cy="2952750"/>
            <a:chOff x="1564" y="8822"/>
            <a:chExt cx="5991" cy="4649"/>
          </a:xfrm>
        </p:grpSpPr>
        <p:sp>
          <p:nvSpPr>
            <p:cNvPr id="5" name="AutoShape 24"/>
            <p:cNvSpPr>
              <a:spLocks noChangeAspect="1" noChangeArrowheads="1" noTextEdit="1"/>
            </p:cNvSpPr>
            <p:nvPr/>
          </p:nvSpPr>
          <p:spPr bwMode="auto">
            <a:xfrm>
              <a:off x="1910" y="8822"/>
              <a:ext cx="5645" cy="4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AutoShape 23"/>
            <p:cNvSpPr>
              <a:spLocks noChangeArrowheads="1"/>
            </p:cNvSpPr>
            <p:nvPr/>
          </p:nvSpPr>
          <p:spPr bwMode="auto">
            <a:xfrm rot="-1004362">
              <a:off x="3577" y="9601"/>
              <a:ext cx="3168" cy="2459"/>
            </a:xfrm>
            <a:prstGeom prst="flowChartInputOutput">
              <a:avLst/>
            </a:prstGeom>
            <a:solidFill>
              <a:srgbClr val="DBE5F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AutoShape 22"/>
            <p:cNvSpPr>
              <a:spLocks noChangeShapeType="1"/>
            </p:cNvSpPr>
            <p:nvPr/>
          </p:nvSpPr>
          <p:spPr bwMode="auto">
            <a:xfrm flipV="1">
              <a:off x="4307" y="11315"/>
              <a:ext cx="2842" cy="8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21"/>
            <p:cNvSpPr>
              <a:spLocks noChangeShapeType="1"/>
            </p:cNvSpPr>
            <p:nvPr/>
          </p:nvSpPr>
          <p:spPr bwMode="auto">
            <a:xfrm flipH="1" flipV="1">
              <a:off x="4266" y="9020"/>
              <a:ext cx="41" cy="31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AutoShape 20"/>
            <p:cNvSpPr>
              <a:spLocks noChangeShapeType="1"/>
            </p:cNvSpPr>
            <p:nvPr/>
          </p:nvSpPr>
          <p:spPr bwMode="auto">
            <a:xfrm>
              <a:off x="4321" y="12196"/>
              <a:ext cx="944" cy="8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19"/>
            <p:cNvSpPr>
              <a:spLocks noChangeArrowheads="1"/>
            </p:cNvSpPr>
            <p:nvPr/>
          </p:nvSpPr>
          <p:spPr bwMode="auto">
            <a:xfrm>
              <a:off x="2820" y="10860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4492" y="11625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7"/>
                <p:cNvSpPr>
                  <a:spLocks noChangeArrowheads="1"/>
                </p:cNvSpPr>
                <p:nvPr/>
              </p:nvSpPr>
              <p:spPr bwMode="auto">
                <a:xfrm>
                  <a:off x="1564" y="10217"/>
                  <a:ext cx="1966" cy="7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64" y="10217"/>
                  <a:ext cx="1966" cy="7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317" r="-976" b="-13750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AutoShape 16"/>
            <p:cNvSpPr>
              <a:spLocks noChangeShapeType="1"/>
            </p:cNvSpPr>
            <p:nvPr/>
          </p:nvSpPr>
          <p:spPr bwMode="auto">
            <a:xfrm>
              <a:off x="2942" y="10982"/>
              <a:ext cx="1571" cy="6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3980" y="11636"/>
              <a:ext cx="1473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(X,Y)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321" y="12633"/>
              <a:ext cx="1034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 err="1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Zv</a:t>
              </a:r>
              <a:endParaRPr lang="en-US" sz="2400" i="1" dirty="0"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6578" y="11267"/>
              <a:ext cx="954" cy="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Xv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4185" y="8822"/>
              <a:ext cx="986" cy="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 err="1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Yv</a:t>
              </a:r>
              <a:endParaRPr lang="en-US" sz="2400" i="1" dirty="0"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AutoShape 11"/>
            <p:cNvSpPr>
              <a:spLocks noChangeShapeType="1"/>
            </p:cNvSpPr>
            <p:nvPr/>
          </p:nvSpPr>
          <p:spPr bwMode="auto">
            <a:xfrm flipH="1">
              <a:off x="4614" y="10723"/>
              <a:ext cx="557" cy="9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5150" y="10601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AutoShape 9"/>
            <p:cNvSpPr>
              <a:spLocks noChangeShapeType="1"/>
            </p:cNvSpPr>
            <p:nvPr/>
          </p:nvSpPr>
          <p:spPr bwMode="auto">
            <a:xfrm flipV="1">
              <a:off x="2963" y="10723"/>
              <a:ext cx="2208" cy="2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4587" y="9897"/>
              <a:ext cx="1991" cy="7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2400" i="1" dirty="0" err="1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Xp</a:t>
              </a: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US" sz="2400" i="1" dirty="0" err="1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Yp</a:t>
              </a: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2" name="AutoShape 7"/>
            <p:cNvSpPr>
              <a:spLocks noChangeShapeType="1"/>
            </p:cNvSpPr>
            <p:nvPr/>
          </p:nvSpPr>
          <p:spPr bwMode="auto">
            <a:xfrm flipV="1">
              <a:off x="4699" y="11318"/>
              <a:ext cx="1026" cy="3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Arc 6"/>
            <p:cNvSpPr>
              <a:spLocks/>
            </p:cNvSpPr>
            <p:nvPr/>
          </p:nvSpPr>
          <p:spPr bwMode="auto">
            <a:xfrm>
              <a:off x="4609" y="10805"/>
              <a:ext cx="307" cy="317"/>
            </a:xfrm>
            <a:custGeom>
              <a:avLst/>
              <a:gdLst>
                <a:gd name="G0" fmla="+- 21600 0 0"/>
                <a:gd name="G1" fmla="+- 14827 0 0"/>
                <a:gd name="G2" fmla="+- 21600 0 0"/>
                <a:gd name="T0" fmla="*/ 32556 w 32556"/>
                <a:gd name="T1" fmla="*/ 33442 h 36427"/>
                <a:gd name="T2" fmla="*/ 5893 w 32556"/>
                <a:gd name="T3" fmla="*/ 0 h 36427"/>
                <a:gd name="T4" fmla="*/ 21600 w 32556"/>
                <a:gd name="T5" fmla="*/ 14827 h 36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556" h="36427" fill="none" extrusionOk="0">
                  <a:moveTo>
                    <a:pt x="32556" y="33442"/>
                  </a:moveTo>
                  <a:cubicBezTo>
                    <a:pt x="29235" y="35396"/>
                    <a:pt x="25452" y="36427"/>
                    <a:pt x="21600" y="36427"/>
                  </a:cubicBezTo>
                  <a:cubicBezTo>
                    <a:pt x="9670" y="36427"/>
                    <a:pt x="0" y="26756"/>
                    <a:pt x="0" y="14827"/>
                  </a:cubicBezTo>
                  <a:cubicBezTo>
                    <a:pt x="0" y="9313"/>
                    <a:pt x="2108" y="4009"/>
                    <a:pt x="5892" y="-1"/>
                  </a:cubicBezTo>
                </a:path>
                <a:path w="32556" h="36427" stroke="0" extrusionOk="0">
                  <a:moveTo>
                    <a:pt x="32556" y="33442"/>
                  </a:moveTo>
                  <a:cubicBezTo>
                    <a:pt x="29235" y="35396"/>
                    <a:pt x="25452" y="36427"/>
                    <a:pt x="21600" y="36427"/>
                  </a:cubicBezTo>
                  <a:cubicBezTo>
                    <a:pt x="9670" y="36427"/>
                    <a:pt x="0" y="26756"/>
                    <a:pt x="0" y="14827"/>
                  </a:cubicBezTo>
                  <a:cubicBezTo>
                    <a:pt x="0" y="9313"/>
                    <a:pt x="2108" y="4009"/>
                    <a:pt x="5892" y="-1"/>
                  </a:cubicBezTo>
                  <a:lnTo>
                    <a:pt x="21600" y="14827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4373" y="10466"/>
              <a:ext cx="828" cy="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α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4762" y="10952"/>
              <a:ext cx="919" cy="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Φ</a:t>
              </a:r>
            </a:p>
          </p:txBody>
        </p:sp>
        <p:sp>
          <p:nvSpPr>
            <p:cNvPr id="26" name="Arc 3"/>
            <p:cNvSpPr>
              <a:spLocks/>
            </p:cNvSpPr>
            <p:nvPr/>
          </p:nvSpPr>
          <p:spPr bwMode="auto">
            <a:xfrm>
              <a:off x="4845" y="11318"/>
              <a:ext cx="204" cy="20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"/>
            <p:cNvSpPr>
              <a:spLocks noChangeArrowheads="1"/>
            </p:cNvSpPr>
            <p:nvPr/>
          </p:nvSpPr>
          <p:spPr bwMode="auto">
            <a:xfrm>
              <a:off x="4820" y="10595"/>
              <a:ext cx="738" cy="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537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Contd.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143000"/>
                <a:ext cx="8763000" cy="5181600"/>
              </a:xfrm>
            </p:spPr>
            <p:txBody>
              <a:bodyPr>
                <a:normAutofit/>
              </a:bodyPr>
              <a:lstStyle/>
              <a:p>
                <a:pPr lvl="0" algn="just"/>
                <a:r>
                  <a:rPr lang="en-US" dirty="0"/>
                  <a:t>Transformation matrix for this equation,</a:t>
                </a:r>
              </a:p>
              <a:p>
                <a:pPr marL="400050" lvl="1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𝑝𝑎𝑟𝑎𝑙𝑙𝑒𝑙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fName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0" algn="just"/>
                <a:r>
                  <a:rPr lang="en-US" dirty="0"/>
                  <a:t>This equation can be used for any parallel projection. </a:t>
                </a:r>
              </a:p>
              <a:p>
                <a:pPr lvl="0" algn="just"/>
                <a:r>
                  <a:rPr lang="en-US" dirty="0"/>
                  <a:t>For orthographic projection L</a:t>
                </a:r>
                <a:r>
                  <a:rPr lang="en-US" baseline="-25000" dirty="0"/>
                  <a:t>1</a:t>
                </a:r>
                <a:r>
                  <a:rPr lang="en-US" dirty="0"/>
                  <a:t>=0 and so whole term which is multiply with z component is zero.</a:t>
                </a:r>
              </a:p>
              <a:p>
                <a:pPr lvl="0" algn="just"/>
                <a:r>
                  <a:rPr lang="en-US" dirty="0"/>
                  <a:t>When value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𝐭𝐚𝐧</m:t>
                        </m:r>
                      </m:fNam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func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projection is known as </a:t>
                </a:r>
                <a:r>
                  <a:rPr lang="en-US" b="1" dirty="0"/>
                  <a:t>Cavalier projection</a:t>
                </a:r>
                <a:r>
                  <a:rPr lang="en-US" dirty="0"/>
                  <a:t>.</a:t>
                </a:r>
              </a:p>
              <a:p>
                <a:pPr algn="just"/>
                <a:r>
                  <a:rPr lang="en-US" dirty="0"/>
                  <a:t>When value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𝐭𝐚𝐧</m:t>
                        </m:r>
                      </m:fNam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func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projection is known as </a:t>
                </a:r>
                <a:r>
                  <a:rPr lang="en-US" b="1" dirty="0"/>
                  <a:t>Cabinet projection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143000"/>
                <a:ext cx="8763000" cy="5181600"/>
              </a:xfrm>
              <a:blipFill>
                <a:blip r:embed="rId2"/>
                <a:stretch>
                  <a:fillRect l="-278" t="-1294" r="-6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16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Perspective Projection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447800"/>
            <a:ext cx="8915400" cy="4876799"/>
          </a:xfrm>
        </p:spPr>
        <p:txBody>
          <a:bodyPr/>
          <a:lstStyle/>
          <a:p>
            <a:pPr algn="just"/>
            <a:r>
              <a:rPr lang="en-US" dirty="0"/>
              <a:t>In perspective projection object positions are transformed to the view plane along lines that converge to a point called the </a:t>
            </a:r>
            <a:r>
              <a:rPr lang="en-US" b="1" dirty="0"/>
              <a:t>projection reference point </a:t>
            </a:r>
            <a:r>
              <a:rPr lang="en-US" dirty="0"/>
              <a:t>(or</a:t>
            </a:r>
            <a:r>
              <a:rPr lang="en-US" b="1" dirty="0"/>
              <a:t> center of projection </a:t>
            </a:r>
            <a:r>
              <a:rPr lang="en-US" dirty="0"/>
              <a:t>or</a:t>
            </a:r>
            <a:r>
              <a:rPr lang="en-US" b="1" dirty="0"/>
              <a:t> vanishing point</a:t>
            </a:r>
            <a:r>
              <a:rPr lang="en-US" dirty="0"/>
              <a:t>).</a:t>
            </a:r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762000" y="3084620"/>
            <a:ext cx="8024080" cy="2782780"/>
            <a:chOff x="1569079" y="2779819"/>
            <a:chExt cx="8024080" cy="2782780"/>
          </a:xfrm>
        </p:grpSpPr>
        <p:grpSp>
          <p:nvGrpSpPr>
            <p:cNvPr id="5" name="Group 1"/>
            <p:cNvGrpSpPr>
              <a:grpSpLocks noChangeAspect="1"/>
            </p:cNvGrpSpPr>
            <p:nvPr/>
          </p:nvGrpSpPr>
          <p:grpSpPr bwMode="auto">
            <a:xfrm>
              <a:off x="1599679" y="2779819"/>
              <a:ext cx="7993480" cy="2782780"/>
              <a:chOff x="3511" y="2408"/>
              <a:chExt cx="7049" cy="2454"/>
            </a:xfrm>
          </p:grpSpPr>
          <p:sp>
            <p:nvSpPr>
              <p:cNvPr id="6" name="AutoShape 14"/>
              <p:cNvSpPr>
                <a:spLocks noChangeAspect="1" noChangeArrowheads="1" noTextEdit="1"/>
              </p:cNvSpPr>
              <p:nvPr/>
            </p:nvSpPr>
            <p:spPr bwMode="auto">
              <a:xfrm>
                <a:off x="3511" y="2529"/>
                <a:ext cx="4886" cy="23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AutoShape 13"/>
              <p:cNvSpPr>
                <a:spLocks noChangeArrowheads="1"/>
              </p:cNvSpPr>
              <p:nvPr/>
            </p:nvSpPr>
            <p:spPr bwMode="auto">
              <a:xfrm rot="-1044391">
                <a:off x="5576" y="2979"/>
                <a:ext cx="1699" cy="1343"/>
              </a:xfrm>
              <a:prstGeom prst="parallelogram">
                <a:avLst>
                  <a:gd name="adj" fmla="val 3162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AutoShape 12"/>
              <p:cNvSpPr>
                <a:spLocks noChangeShapeType="1"/>
              </p:cNvSpPr>
              <p:nvPr/>
            </p:nvSpPr>
            <p:spPr bwMode="auto">
              <a:xfrm flipH="1">
                <a:off x="3954" y="3354"/>
                <a:ext cx="254" cy="69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AutoShape 11"/>
              <p:cNvSpPr>
                <a:spLocks noChangeShapeType="1"/>
              </p:cNvSpPr>
              <p:nvPr/>
            </p:nvSpPr>
            <p:spPr bwMode="auto">
              <a:xfrm>
                <a:off x="4216" y="3354"/>
                <a:ext cx="3247" cy="50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AutoShape 10"/>
              <p:cNvSpPr>
                <a:spLocks noChangeShapeType="1"/>
              </p:cNvSpPr>
              <p:nvPr/>
            </p:nvSpPr>
            <p:spPr bwMode="auto">
              <a:xfrm flipV="1">
                <a:off x="3976" y="3858"/>
                <a:ext cx="3487" cy="18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AutoShape 9"/>
              <p:cNvSpPr>
                <a:spLocks noChangeShapeType="1"/>
              </p:cNvSpPr>
              <p:nvPr/>
            </p:nvSpPr>
            <p:spPr bwMode="auto">
              <a:xfrm flipH="1">
                <a:off x="6299" y="3695"/>
                <a:ext cx="94" cy="23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6799" y="2408"/>
                <a:ext cx="1523" cy="63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6968" tIns="38484" rIns="76968" bIns="38484" numCol="1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View Plane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6254" y="3289"/>
                    <a:ext cx="545" cy="4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6968" tIns="38484" rIns="76968" bIns="3848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2400" i="1" dirty="0">
                      <a:latin typeface="Cambria Math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254" y="3289"/>
                    <a:ext cx="545" cy="416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9091"/>
                    </a:stretch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3825" y="2980"/>
                    <a:ext cx="545" cy="41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6968" tIns="38484" rIns="76968" bIns="3848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25" y="2980"/>
                    <a:ext cx="545" cy="41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8974"/>
                    </a:stretch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3"/>
              <p:cNvSpPr>
                <a:spLocks noChangeArrowheads="1"/>
              </p:cNvSpPr>
              <p:nvPr/>
            </p:nvSpPr>
            <p:spPr bwMode="auto">
              <a:xfrm>
                <a:off x="7382" y="3810"/>
                <a:ext cx="81" cy="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2"/>
              <p:cNvSpPr>
                <a:spLocks noChangeArrowheads="1"/>
              </p:cNvSpPr>
              <p:nvPr/>
            </p:nvSpPr>
            <p:spPr bwMode="auto">
              <a:xfrm>
                <a:off x="7224" y="3844"/>
                <a:ext cx="3336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6968" tIns="38484" rIns="76968" bIns="3848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Projection Reference Point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5"/>
                <p:cNvSpPr>
                  <a:spLocks noChangeArrowheads="1"/>
                </p:cNvSpPr>
                <p:nvPr/>
              </p:nvSpPr>
              <p:spPr bwMode="auto">
                <a:xfrm>
                  <a:off x="1569079" y="4457128"/>
                  <a:ext cx="618023" cy="4728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6968" tIns="38484" rIns="76968" bIns="3848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69079" y="4457128"/>
                  <a:ext cx="618023" cy="47286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7692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6"/>
                <p:cNvSpPr>
                  <a:spLocks noChangeArrowheads="1"/>
                </p:cNvSpPr>
                <p:nvPr/>
              </p:nvSpPr>
              <p:spPr bwMode="auto">
                <a:xfrm>
                  <a:off x="4601331" y="4395404"/>
                  <a:ext cx="618023" cy="4717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6968" tIns="38484" rIns="76968" bIns="38484" numCol="1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01331" y="4395404"/>
                  <a:ext cx="618023" cy="47173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091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5483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39346"/>
          </a:xfrm>
        </p:spPr>
        <p:txBody>
          <a:bodyPr>
            <a:normAutofit fontScale="90000"/>
          </a:bodyPr>
          <a:lstStyle/>
          <a:p>
            <a:r>
              <a:rPr lang="en-US" dirty="0"/>
              <a:t>Contd.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</p:spPr>
            <p:txBody>
              <a:bodyPr>
                <a:normAutofit/>
              </a:bodyPr>
              <a:lstStyle/>
              <a:p>
                <a:pPr lvl="0" algn="just"/>
                <a:r>
                  <a:rPr lang="en-US" dirty="0"/>
                  <a:t>Suppose we set the projection reference point at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𝑝𝑟𝑝</m:t>
                    </m:r>
                  </m:oMath>
                </a14:m>
                <a:r>
                  <a:rPr lang="en-US" dirty="0"/>
                  <a:t> along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axis.</a:t>
                </a:r>
              </a:p>
              <a:p>
                <a:pPr lvl="0" algn="just"/>
                <a:r>
                  <a:rPr lang="en-US" dirty="0"/>
                  <a:t>We place the view plane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𝑣𝑝</m:t>
                    </m:r>
                  </m:oMath>
                </a14:m>
                <a:r>
                  <a:rPr lang="en-US" dirty="0"/>
                  <a:t> as shown in figure. </a:t>
                </a:r>
              </a:p>
              <a:p>
                <a:pPr lvl="0" algn="just"/>
                <a:r>
                  <a:rPr lang="en-US" dirty="0"/>
                  <a:t>We can write equations describing coordinate positions along this perspective projection line in parametric form as,</a:t>
                </a:r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𝑥𝑢</m:t>
                      </m:r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𝑦𝑢</m:t>
                      </m:r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𝑝𝑟𝑝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400" dirty="0"/>
              </a:p>
              <a:p>
                <a:pPr lvl="0" algn="just"/>
                <a:endParaRPr lang="en-US" dirty="0"/>
              </a:p>
              <a:p>
                <a:pPr lvl="0" algn="just"/>
                <a:endParaRPr lang="en-US" dirty="0"/>
              </a:p>
              <a:p>
                <a:pPr lvl="0" algn="just"/>
                <a:endParaRPr lang="en-US" dirty="0"/>
              </a:p>
              <a:p>
                <a:pPr lvl="0" algn="just"/>
                <a:r>
                  <a:rPr lang="en-US" dirty="0"/>
                  <a:t>Here parameter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takes the value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en-US" dirty="0"/>
                  <a:t>, which is depends on the position of object, view plane, and projection reference point.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  <a:blipFill>
                <a:blip r:embed="rId2"/>
                <a:stretch>
                  <a:fillRect l="-278" t="-1257" r="-6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5486400" y="3048000"/>
            <a:ext cx="3483742" cy="1783304"/>
            <a:chOff x="1755" y="5520"/>
            <a:chExt cx="6575" cy="3366"/>
          </a:xfrm>
        </p:grpSpPr>
        <p:sp>
          <p:nvSpPr>
            <p:cNvPr id="6" name="AutoShape 15"/>
            <p:cNvSpPr>
              <a:spLocks noChangeAspect="1" noChangeArrowheads="1" noTextEdit="1"/>
            </p:cNvSpPr>
            <p:nvPr/>
          </p:nvSpPr>
          <p:spPr bwMode="auto">
            <a:xfrm>
              <a:off x="1755" y="5520"/>
              <a:ext cx="6226" cy="3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AutoShape 14"/>
            <p:cNvSpPr>
              <a:spLocks noChangeShapeType="1"/>
            </p:cNvSpPr>
            <p:nvPr/>
          </p:nvSpPr>
          <p:spPr bwMode="auto">
            <a:xfrm>
              <a:off x="4546" y="6285"/>
              <a:ext cx="0" cy="21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AutoShape 13"/>
            <p:cNvSpPr>
              <a:spLocks noChangeShapeType="1"/>
            </p:cNvSpPr>
            <p:nvPr/>
          </p:nvSpPr>
          <p:spPr bwMode="auto">
            <a:xfrm>
              <a:off x="2550" y="7471"/>
              <a:ext cx="511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AutoShape 12"/>
            <p:cNvSpPr>
              <a:spLocks noChangeShapeType="1"/>
            </p:cNvSpPr>
            <p:nvPr/>
          </p:nvSpPr>
          <p:spPr bwMode="auto">
            <a:xfrm>
              <a:off x="2656" y="6285"/>
              <a:ext cx="3839" cy="11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6341" y="7405"/>
              <a:ext cx="184" cy="14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550" y="6203"/>
              <a:ext cx="181" cy="14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4456" y="7390"/>
              <a:ext cx="184" cy="14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4456" y="6795"/>
              <a:ext cx="184" cy="14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7"/>
                <p:cNvSpPr>
                  <a:spLocks noChangeArrowheads="1"/>
                </p:cNvSpPr>
                <p:nvPr/>
              </p:nvSpPr>
              <p:spPr bwMode="auto">
                <a:xfrm>
                  <a:off x="1845" y="5578"/>
                  <a:ext cx="3315" cy="8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5895" tIns="37948" rIns="75895" bIns="3794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=(</m:t>
                        </m:r>
                        <m:r>
                          <a:rPr kumimoji="0" lang="en-US" sz="2400" b="0" i="1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0" lang="en-US" sz="2400" b="0" i="1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0" lang="en-US" sz="2400" b="0" i="1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sz="240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45" y="5578"/>
                  <a:ext cx="3315" cy="82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125" r="-694" b="-23611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6"/>
                <p:cNvSpPr>
                  <a:spLocks noChangeArrowheads="1"/>
                </p:cNvSpPr>
                <p:nvPr/>
              </p:nvSpPr>
              <p:spPr bwMode="auto">
                <a:xfrm>
                  <a:off x="4378" y="6136"/>
                  <a:ext cx="3374" cy="9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5895" tIns="37948" rIns="75895" bIns="3794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𝑣𝑝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78" y="6136"/>
                  <a:ext cx="3374" cy="9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389" b="-4706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5"/>
                <p:cNvSpPr>
                  <a:spLocks noChangeArrowheads="1"/>
                </p:cNvSpPr>
                <p:nvPr/>
              </p:nvSpPr>
              <p:spPr bwMode="auto">
                <a:xfrm>
                  <a:off x="4456" y="7250"/>
                  <a:ext cx="1421" cy="7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5895" tIns="37948" rIns="75895" bIns="3794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𝑣𝑝</m:t>
                            </m:r>
                          </m:sub>
                        </m:sSub>
                      </m:oMath>
                    </m:oMathPara>
                  </a14:m>
                  <a:endParaRPr lang="en-US" sz="2400" i="1" dirty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56" y="7250"/>
                  <a:ext cx="1421" cy="7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5373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4"/>
                <p:cNvSpPr>
                  <a:spLocks noChangeArrowheads="1"/>
                </p:cNvSpPr>
                <p:nvPr/>
              </p:nvSpPr>
              <p:spPr bwMode="auto">
                <a:xfrm>
                  <a:off x="5896" y="7343"/>
                  <a:ext cx="1573" cy="9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5895" tIns="37948" rIns="75895" bIns="3794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𝑟𝑝</m:t>
                            </m:r>
                          </m:sub>
                        </m:sSub>
                      </m:oMath>
                    </m:oMathPara>
                  </a14:m>
                  <a:endParaRPr lang="en-US" sz="2400" i="1" dirty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96" y="7343"/>
                  <a:ext cx="1573" cy="91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329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3"/>
                <p:cNvSpPr>
                  <a:spLocks noChangeArrowheads="1"/>
                </p:cNvSpPr>
                <p:nvPr/>
              </p:nvSpPr>
              <p:spPr bwMode="auto">
                <a:xfrm>
                  <a:off x="7236" y="7250"/>
                  <a:ext cx="1094" cy="9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5895" tIns="37948" rIns="75895" bIns="3794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sz="2400" i="1" dirty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36" y="7250"/>
                  <a:ext cx="1094" cy="91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2"/>
            <p:cNvSpPr>
              <a:spLocks noChangeArrowheads="1"/>
            </p:cNvSpPr>
            <p:nvPr/>
          </p:nvSpPr>
          <p:spPr bwMode="auto">
            <a:xfrm>
              <a:off x="2802" y="7945"/>
              <a:ext cx="3308" cy="9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5895" tIns="37948" rIns="75895" bIns="37948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rPr>
                <a:t>View Plane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413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Contd.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066800"/>
                <a:ext cx="8763000" cy="5257800"/>
              </a:xfrm>
            </p:spPr>
            <p:txBody>
              <a:bodyPr>
                <a:normAutofit/>
              </a:bodyPr>
              <a:lstStyle/>
              <a:p>
                <a:pPr lvl="0" algn="just"/>
                <a:r>
                  <a:rPr lang="en-US" dirty="0"/>
                  <a:t>For obtaining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we will 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’=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𝑣𝑝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solve equation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𝑝𝑟𝑝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𝑣𝑝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𝑝𝑟𝑝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𝑣𝑝</m:t>
                              </m:r>
                            </m:sub>
                          </m:s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𝑝𝑟𝑝</m:t>
                              </m:r>
                            </m:sub>
                          </m:s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0" algn="just"/>
                <a:r>
                  <a:rPr lang="en-US" dirty="0"/>
                  <a:t>Now substituting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in equation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/>
                  <a:t> we will obtain,</a:t>
                </a:r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𝑝𝑟𝑝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𝑣𝑝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𝑝𝑟𝑝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𝑝𝑟𝑝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𝑝𝑟𝑝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𝑣𝑝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𝑝𝑟𝑝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𝑝𝑟𝑝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𝑊h𝑒𝑟𝑒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𝑝𝑟𝑝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𝑣𝑝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066800"/>
                <a:ext cx="8763000" cy="5257800"/>
              </a:xfrm>
              <a:blipFill>
                <a:blip r:embed="rId2"/>
                <a:stretch>
                  <a:fillRect l="-278" t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11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Example- 3D Translation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524000"/>
                <a:ext cx="8763000" cy="4800600"/>
              </a:xfrm>
            </p:spPr>
            <p:txBody>
              <a:bodyPr>
                <a:normAutofit/>
              </a:bodyPr>
              <a:lstStyle/>
              <a:p>
                <a:pPr lvl="0" algn="just"/>
                <a:r>
                  <a:rPr lang="en-US" dirty="0"/>
                  <a:t>Translate the given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(10, 10, 10)</m:t>
                    </m:r>
                  </m:oMath>
                </a14:m>
                <a:r>
                  <a:rPr lang="en-US" dirty="0"/>
                  <a:t> into 3D space with translation factor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(10, 20, 5)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algn="just"/>
                <a:r>
                  <a:rPr lang="en-US" dirty="0"/>
                  <a:t>Final coordinate after translation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(20, 30, 15)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524000"/>
                <a:ext cx="8763000" cy="4800600"/>
              </a:xfrm>
              <a:blipFill>
                <a:blip r:embed="rId2"/>
                <a:stretch>
                  <a:fillRect l="-278" t="-1269" r="-6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5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Contd.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371600"/>
            <a:ext cx="8763000" cy="4953000"/>
          </a:xfrm>
        </p:spPr>
        <p:txBody>
          <a:bodyPr>
            <a:normAutofit/>
          </a:bodyPr>
          <a:lstStyle/>
          <a:p>
            <a:pPr lvl="0" algn="just"/>
            <a:r>
              <a:rPr lang="en-US" dirty="0"/>
              <a:t>The vanishing point for any set of lines that are parallel to one of the principal axes of an object is referred to as a principal vanishing point.</a:t>
            </a:r>
          </a:p>
          <a:p>
            <a:pPr lvl="0" algn="just"/>
            <a:r>
              <a:rPr lang="en-US" dirty="0"/>
              <a:t>With the orientation of the projection plane, and perspective projections are accordingly classified as,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One-point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Two-point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Three-point projections.</a:t>
            </a:r>
          </a:p>
          <a:p>
            <a:pPr algn="just"/>
            <a:r>
              <a:rPr lang="en-US" dirty="0"/>
              <a:t>The number of principal vanishing points in a projection is determined by the number of principal axes intersecting the view plane.</a:t>
            </a:r>
          </a:p>
        </p:txBody>
      </p:sp>
    </p:spTree>
    <p:extLst>
      <p:ext uri="{BB962C8B-B14F-4D97-AF65-F5344CB8AC3E}">
        <p14:creationId xmlns:p14="http://schemas.microsoft.com/office/powerpoint/2010/main" val="245614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View Volumes and General Projection Transformations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190500" y="91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AutoShape 43"/>
          <p:cNvSpPr>
            <a:spLocks noChangeAspect="1" noChangeArrowheads="1" noTextEdit="1"/>
          </p:cNvSpPr>
          <p:nvPr/>
        </p:nvSpPr>
        <p:spPr bwMode="auto">
          <a:xfrm>
            <a:off x="190501" y="1066800"/>
            <a:ext cx="8605839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10578" y="1393866"/>
            <a:ext cx="4368697" cy="4945848"/>
            <a:chOff x="310578" y="1393866"/>
            <a:chExt cx="4368697" cy="4945848"/>
          </a:xfrm>
        </p:grpSpPr>
        <p:sp>
          <p:nvSpPr>
            <p:cNvPr id="7" name="AutoShape 42"/>
            <p:cNvSpPr>
              <a:spLocks noChangeArrowheads="1"/>
            </p:cNvSpPr>
            <p:nvPr/>
          </p:nvSpPr>
          <p:spPr bwMode="auto">
            <a:xfrm>
              <a:off x="945399" y="2508244"/>
              <a:ext cx="1337627" cy="1005659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41"/>
            <p:cNvSpPr>
              <a:spLocks noChangeShapeType="1"/>
            </p:cNvSpPr>
            <p:nvPr/>
          </p:nvSpPr>
          <p:spPr bwMode="auto">
            <a:xfrm>
              <a:off x="2283026" y="2508244"/>
              <a:ext cx="635704" cy="36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AutoShape 40"/>
            <p:cNvSpPr>
              <a:spLocks noChangeShapeType="1"/>
            </p:cNvSpPr>
            <p:nvPr/>
          </p:nvSpPr>
          <p:spPr bwMode="auto">
            <a:xfrm>
              <a:off x="2056998" y="2767360"/>
              <a:ext cx="636587" cy="36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AutoShape 39"/>
            <p:cNvSpPr>
              <a:spLocks noChangeShapeType="1"/>
            </p:cNvSpPr>
            <p:nvPr/>
          </p:nvSpPr>
          <p:spPr bwMode="auto">
            <a:xfrm>
              <a:off x="2056998" y="3510279"/>
              <a:ext cx="636587" cy="36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AutoShape 38"/>
            <p:cNvSpPr>
              <a:spLocks noChangeShapeType="1"/>
            </p:cNvSpPr>
            <p:nvPr/>
          </p:nvSpPr>
          <p:spPr bwMode="auto">
            <a:xfrm flipV="1">
              <a:off x="2680341" y="2521834"/>
              <a:ext cx="225145" cy="2627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AutoShape 37"/>
            <p:cNvSpPr>
              <a:spLocks noChangeShapeType="1"/>
            </p:cNvSpPr>
            <p:nvPr/>
          </p:nvSpPr>
          <p:spPr bwMode="auto">
            <a:xfrm>
              <a:off x="2680341" y="2784574"/>
              <a:ext cx="883" cy="7257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AutoShape 36"/>
            <p:cNvSpPr>
              <a:spLocks noChangeShapeType="1"/>
            </p:cNvSpPr>
            <p:nvPr/>
          </p:nvSpPr>
          <p:spPr bwMode="auto">
            <a:xfrm>
              <a:off x="2918729" y="2512774"/>
              <a:ext cx="883" cy="7257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AutoShape 35"/>
            <p:cNvSpPr>
              <a:spLocks noChangeShapeType="1"/>
            </p:cNvSpPr>
            <p:nvPr/>
          </p:nvSpPr>
          <p:spPr bwMode="auto">
            <a:xfrm flipV="1">
              <a:off x="2693584" y="3242104"/>
              <a:ext cx="225145" cy="2627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1581103" y="1393866"/>
              <a:ext cx="2209953" cy="7202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Parallelepiped View Volume</a:t>
              </a:r>
              <a:endPara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AutoShape 33"/>
            <p:cNvSpPr>
              <a:spLocks noChangeShapeType="1"/>
            </p:cNvSpPr>
            <p:nvPr/>
          </p:nvSpPr>
          <p:spPr bwMode="auto">
            <a:xfrm flipH="1">
              <a:off x="1736497" y="2114135"/>
              <a:ext cx="686030" cy="3941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32"/>
            <p:cNvSpPr>
              <a:spLocks noChangeArrowheads="1"/>
            </p:cNvSpPr>
            <p:nvPr/>
          </p:nvSpPr>
          <p:spPr bwMode="auto">
            <a:xfrm>
              <a:off x="349427" y="3690573"/>
              <a:ext cx="1105418" cy="7202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Back Plane</a:t>
              </a:r>
            </a:p>
          </p:txBody>
        </p:sp>
        <p:sp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1736497" y="3690573"/>
              <a:ext cx="1129257" cy="7202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Front Plane</a:t>
              </a:r>
            </a:p>
          </p:txBody>
        </p:sp>
        <p:sp>
          <p:nvSpPr>
            <p:cNvPr id="19" name="AutoShape 30"/>
            <p:cNvSpPr>
              <a:spLocks noChangeShapeType="1"/>
            </p:cNvSpPr>
            <p:nvPr/>
          </p:nvSpPr>
          <p:spPr bwMode="auto">
            <a:xfrm flipV="1">
              <a:off x="799717" y="3137008"/>
              <a:ext cx="145682" cy="5535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AutoShape 29"/>
            <p:cNvSpPr>
              <a:spLocks noChangeShapeType="1"/>
            </p:cNvSpPr>
            <p:nvPr/>
          </p:nvSpPr>
          <p:spPr bwMode="auto">
            <a:xfrm flipH="1" flipV="1">
              <a:off x="2037573" y="3137008"/>
              <a:ext cx="149214" cy="5535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3395507" y="2970304"/>
              <a:ext cx="1283768" cy="38052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Window</a:t>
              </a:r>
            </a:p>
          </p:txBody>
        </p:sp>
        <p:sp>
          <p:nvSpPr>
            <p:cNvPr id="22" name="AutoShape 27"/>
            <p:cNvSpPr>
              <a:spLocks noChangeShapeType="1"/>
            </p:cNvSpPr>
            <p:nvPr/>
          </p:nvSpPr>
          <p:spPr bwMode="auto">
            <a:xfrm flipH="1" flipV="1">
              <a:off x="2919612" y="2875174"/>
              <a:ext cx="475895" cy="2853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AutoShape 26"/>
            <p:cNvSpPr>
              <a:spLocks noChangeShapeType="1"/>
            </p:cNvSpPr>
            <p:nvPr/>
          </p:nvSpPr>
          <p:spPr bwMode="auto">
            <a:xfrm>
              <a:off x="3024680" y="2644144"/>
              <a:ext cx="503265" cy="9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5"/>
                <p:cNvSpPr>
                  <a:spLocks noChangeArrowheads="1"/>
                </p:cNvSpPr>
                <p:nvPr/>
              </p:nvSpPr>
              <p:spPr bwMode="auto">
                <a:xfrm>
                  <a:off x="3077655" y="2266343"/>
                  <a:ext cx="582728" cy="4321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𝑍𝑣</m:t>
                        </m:r>
                      </m:oMath>
                    </m:oMathPara>
                  </a14:m>
                  <a:endParaRPr lang="en-US" sz="24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7655" y="2266343"/>
                  <a:ext cx="582728" cy="43216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316" b="-5634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tangle 5"/>
            <p:cNvSpPr>
              <a:spLocks noChangeArrowheads="1"/>
            </p:cNvSpPr>
            <p:nvPr/>
          </p:nvSpPr>
          <p:spPr bwMode="auto">
            <a:xfrm>
              <a:off x="310578" y="5783431"/>
              <a:ext cx="3430151" cy="55628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(a) Parallel Projection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296087" y="1535201"/>
            <a:ext cx="4657413" cy="4737469"/>
            <a:chOff x="4296087" y="1535201"/>
            <a:chExt cx="4657413" cy="4737469"/>
          </a:xfrm>
        </p:grpSpPr>
        <p:sp>
          <p:nvSpPr>
            <p:cNvPr id="25" name="AutoShape 24"/>
            <p:cNvSpPr>
              <a:spLocks noChangeShapeType="1"/>
            </p:cNvSpPr>
            <p:nvPr/>
          </p:nvSpPr>
          <p:spPr bwMode="auto">
            <a:xfrm>
              <a:off x="5315862" y="2589784"/>
              <a:ext cx="2317670" cy="19841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AutoShape 23"/>
            <p:cNvSpPr>
              <a:spLocks noChangeShapeType="1"/>
            </p:cNvSpPr>
            <p:nvPr/>
          </p:nvSpPr>
          <p:spPr bwMode="auto">
            <a:xfrm flipH="1" flipV="1">
              <a:off x="7408387" y="1842335"/>
              <a:ext cx="225145" cy="27315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AutoShape 22"/>
            <p:cNvSpPr>
              <a:spLocks noChangeShapeType="1"/>
            </p:cNvSpPr>
            <p:nvPr/>
          </p:nvSpPr>
          <p:spPr bwMode="auto">
            <a:xfrm flipH="1" flipV="1">
              <a:off x="5315862" y="4315712"/>
              <a:ext cx="2317670" cy="2582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AutoShape 21"/>
            <p:cNvSpPr>
              <a:spLocks noChangeShapeType="1"/>
            </p:cNvSpPr>
            <p:nvPr/>
          </p:nvSpPr>
          <p:spPr bwMode="auto">
            <a:xfrm flipV="1">
              <a:off x="5315862" y="1842335"/>
              <a:ext cx="2092525" cy="74744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AutoShape 20"/>
            <p:cNvSpPr>
              <a:spLocks noChangeShapeType="1"/>
            </p:cNvSpPr>
            <p:nvPr/>
          </p:nvSpPr>
          <p:spPr bwMode="auto">
            <a:xfrm>
              <a:off x="5315862" y="2589784"/>
              <a:ext cx="0" cy="17259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AutoShape 19"/>
            <p:cNvSpPr>
              <a:spLocks noChangeShapeType="1"/>
            </p:cNvSpPr>
            <p:nvPr/>
          </p:nvSpPr>
          <p:spPr bwMode="auto">
            <a:xfrm flipV="1">
              <a:off x="6057516" y="2698504"/>
              <a:ext cx="1417090" cy="5399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AutoShape 18"/>
            <p:cNvSpPr>
              <a:spLocks noChangeShapeType="1"/>
            </p:cNvSpPr>
            <p:nvPr/>
          </p:nvSpPr>
          <p:spPr bwMode="auto">
            <a:xfrm>
              <a:off x="6057516" y="3242104"/>
              <a:ext cx="0" cy="11687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AutoShape 17"/>
            <p:cNvSpPr>
              <a:spLocks noChangeShapeType="1"/>
            </p:cNvSpPr>
            <p:nvPr/>
          </p:nvSpPr>
          <p:spPr bwMode="auto">
            <a:xfrm flipV="1">
              <a:off x="6679976" y="3418773"/>
              <a:ext cx="847605" cy="3397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AutoShape 16"/>
            <p:cNvSpPr>
              <a:spLocks noChangeShapeType="1"/>
            </p:cNvSpPr>
            <p:nvPr/>
          </p:nvSpPr>
          <p:spPr bwMode="auto">
            <a:xfrm>
              <a:off x="6679976" y="3758523"/>
              <a:ext cx="0" cy="7202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AutoShape 15"/>
            <p:cNvSpPr>
              <a:spLocks noChangeShapeType="1"/>
            </p:cNvSpPr>
            <p:nvPr/>
          </p:nvSpPr>
          <p:spPr bwMode="auto">
            <a:xfrm flipV="1">
              <a:off x="6693220" y="4139043"/>
              <a:ext cx="847605" cy="3397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AutoShape 14"/>
            <p:cNvSpPr>
              <a:spLocks noChangeShapeType="1"/>
            </p:cNvSpPr>
            <p:nvPr/>
          </p:nvSpPr>
          <p:spPr bwMode="auto">
            <a:xfrm>
              <a:off x="7527581" y="3418773"/>
              <a:ext cx="13244" cy="7202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7633532" y="2844370"/>
              <a:ext cx="1319968" cy="38052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Window</a:t>
              </a:r>
            </a:p>
          </p:txBody>
        </p:sp>
        <p:sp>
          <p:nvSpPr>
            <p:cNvPr id="37" name="Rectangle 12"/>
            <p:cNvSpPr>
              <a:spLocks noChangeArrowheads="1"/>
            </p:cNvSpPr>
            <p:nvPr/>
          </p:nvSpPr>
          <p:spPr bwMode="auto">
            <a:xfrm>
              <a:off x="5646958" y="4573922"/>
              <a:ext cx="1033019" cy="79456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Front Plane</a:t>
              </a:r>
            </a:p>
          </p:txBody>
        </p:sp>
        <p:sp>
          <p:nvSpPr>
            <p:cNvPr id="38" name="AutoShape 11"/>
            <p:cNvSpPr>
              <a:spLocks noChangeShapeType="1"/>
            </p:cNvSpPr>
            <p:nvPr/>
          </p:nvSpPr>
          <p:spPr bwMode="auto">
            <a:xfrm flipH="1" flipV="1">
              <a:off x="6057516" y="3948783"/>
              <a:ext cx="39731" cy="6251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4296087" y="4410842"/>
              <a:ext cx="980043" cy="84348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Back Plane</a:t>
              </a:r>
            </a:p>
          </p:txBody>
        </p:sp>
        <p:sp>
          <p:nvSpPr>
            <p:cNvPr id="40" name="AutoShape 9"/>
            <p:cNvSpPr>
              <a:spLocks noChangeShapeType="1"/>
            </p:cNvSpPr>
            <p:nvPr/>
          </p:nvSpPr>
          <p:spPr bwMode="auto">
            <a:xfrm flipV="1">
              <a:off x="4825841" y="3830097"/>
              <a:ext cx="490022" cy="5807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7088769" y="4519562"/>
              <a:ext cx="1639586" cy="114880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Projection Reference Point</a:t>
              </a:r>
            </a:p>
          </p:txBody>
        </p:sp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7367772" y="1535201"/>
              <a:ext cx="1428567" cy="114246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Frustum View Volume</a:t>
              </a:r>
            </a:p>
          </p:txBody>
        </p:sp>
        <p:sp>
          <p:nvSpPr>
            <p:cNvPr id="43" name="AutoShape 6"/>
            <p:cNvSpPr>
              <a:spLocks noChangeShapeType="1"/>
            </p:cNvSpPr>
            <p:nvPr/>
          </p:nvSpPr>
          <p:spPr bwMode="auto">
            <a:xfrm flipH="1">
              <a:off x="7289192" y="2215607"/>
              <a:ext cx="381422" cy="10237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4495628" y="5783431"/>
              <a:ext cx="3738291" cy="48923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(b) Perspective Projection</a:t>
              </a:r>
            </a:p>
          </p:txBody>
        </p:sp>
        <p:sp>
          <p:nvSpPr>
            <p:cNvPr id="46" name="AutoShape 3"/>
            <p:cNvSpPr>
              <a:spLocks noChangeShapeType="1"/>
            </p:cNvSpPr>
            <p:nvPr/>
          </p:nvSpPr>
          <p:spPr bwMode="auto">
            <a:xfrm>
              <a:off x="7818945" y="3418773"/>
              <a:ext cx="251633" cy="5300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2"/>
                <p:cNvSpPr>
                  <a:spLocks noChangeArrowheads="1"/>
                </p:cNvSpPr>
                <p:nvPr/>
              </p:nvSpPr>
              <p:spPr bwMode="auto">
                <a:xfrm>
                  <a:off x="7929311" y="3445953"/>
                  <a:ext cx="609216" cy="3805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𝑍𝑣</m:t>
                        </m:r>
                      </m:oMath>
                    </m:oMathPara>
                  </a14:m>
                  <a:endParaRPr lang="en-US" sz="24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7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929311" y="3445953"/>
                  <a:ext cx="609216" cy="3805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000" b="-20635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/>
            <p:nvPr/>
          </p:nvCxnSpPr>
          <p:spPr>
            <a:xfrm flipH="1">
              <a:off x="7129383" y="3034629"/>
              <a:ext cx="504149" cy="5540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323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Contd.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447800"/>
            <a:ext cx="8763000" cy="4876800"/>
          </a:xfrm>
        </p:spPr>
        <p:txBody>
          <a:bodyPr>
            <a:normAutofit/>
          </a:bodyPr>
          <a:lstStyle/>
          <a:p>
            <a:pPr lvl="0" algn="just"/>
            <a:r>
              <a:rPr lang="en-US" dirty="0"/>
              <a:t>Based on view window we can generate different image of the same scene.</a:t>
            </a:r>
          </a:p>
          <a:p>
            <a:pPr lvl="0" algn="just"/>
            <a:r>
              <a:rPr lang="en-US" dirty="0"/>
              <a:t>Volume which is appears on the display is known as view volume.</a:t>
            </a:r>
          </a:p>
          <a:p>
            <a:pPr lvl="0" algn="just"/>
            <a:r>
              <a:rPr lang="en-US" dirty="0"/>
              <a:t>Given the specification of the view window, we can set up a view volume using the window boundaries. </a:t>
            </a:r>
          </a:p>
          <a:p>
            <a:pPr lvl="0" algn="just"/>
            <a:r>
              <a:rPr lang="en-US" dirty="0"/>
              <a:t>Only those objects within the view volume will appear in the generated display on an output device, all others are clipped from the display.</a:t>
            </a:r>
          </a:p>
          <a:p>
            <a:pPr lvl="0" algn="just"/>
            <a:r>
              <a:rPr lang="en-US" dirty="0"/>
              <a:t>The size of the view volume depends on the size of the window. </a:t>
            </a:r>
          </a:p>
          <a:p>
            <a:pPr lvl="0" algn="just"/>
            <a:r>
              <a:rPr lang="en-US" dirty="0"/>
              <a:t>Shape of the view volume depends on the type of projection to be used to generate the display.</a:t>
            </a:r>
          </a:p>
        </p:txBody>
      </p:sp>
    </p:spTree>
    <p:extLst>
      <p:ext uri="{BB962C8B-B14F-4D97-AF65-F5344CB8AC3E}">
        <p14:creationId xmlns:p14="http://schemas.microsoft.com/office/powerpoint/2010/main" val="292772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Contd.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524000"/>
                <a:ext cx="8763000" cy="4800600"/>
              </a:xfrm>
            </p:spPr>
            <p:txBody>
              <a:bodyPr>
                <a:normAutofit/>
              </a:bodyPr>
              <a:lstStyle/>
              <a:p>
                <a:pPr lvl="0" algn="just"/>
                <a:r>
                  <a:rPr lang="en-US" dirty="0"/>
                  <a:t>A finite view volume is obtained by limiting the extent of the volume in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direction.</a:t>
                </a:r>
              </a:p>
              <a:p>
                <a:pPr lvl="0" algn="just"/>
                <a:r>
                  <a:rPr lang="en-US" dirty="0"/>
                  <a:t>This is done by specifying positions for one or two additional boundary planes. </a:t>
                </a:r>
              </a:p>
              <a:p>
                <a:pPr lvl="0" algn="just"/>
                <a:r>
                  <a:rPr lang="en-US" dirty="0"/>
                  <a:t>These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-boundary planes are referred to as the </a:t>
                </a:r>
                <a:r>
                  <a:rPr lang="en-US" b="1" dirty="0"/>
                  <a:t>front plane</a:t>
                </a:r>
                <a:r>
                  <a:rPr lang="en-US" dirty="0"/>
                  <a:t> and </a:t>
                </a:r>
                <a:r>
                  <a:rPr lang="en-US" b="1" dirty="0"/>
                  <a:t>back plane</a:t>
                </a:r>
                <a:r>
                  <a:rPr lang="en-US" dirty="0"/>
                  <a:t>, or the </a:t>
                </a:r>
                <a:r>
                  <a:rPr lang="en-US" b="1" dirty="0"/>
                  <a:t>near plane</a:t>
                </a:r>
                <a:r>
                  <a:rPr lang="en-US" dirty="0"/>
                  <a:t> and the </a:t>
                </a:r>
                <a:r>
                  <a:rPr lang="en-US" b="1" dirty="0"/>
                  <a:t>far plane</a:t>
                </a:r>
                <a:r>
                  <a:rPr lang="en-US" dirty="0"/>
                  <a:t>, of the viewing volume.</a:t>
                </a:r>
              </a:p>
              <a:p>
                <a:pPr lvl="0" algn="just"/>
                <a:r>
                  <a:rPr lang="en-US" dirty="0"/>
                  <a:t>Orthographic parallel projections are not affected by view-plane positioning.</a:t>
                </a:r>
              </a:p>
              <a:p>
                <a:pPr lvl="0" algn="just"/>
                <a:r>
                  <a:rPr lang="en-US" dirty="0"/>
                  <a:t>Because the projection lines are perpendicular to the view plane regardless of its location.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524000"/>
                <a:ext cx="8763000" cy="4800600"/>
              </a:xfrm>
              <a:blipFill>
                <a:blip r:embed="rId2"/>
                <a:stretch>
                  <a:fillRect l="-278" t="-1269" r="-6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9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19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Parallel-Projection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Oblique projections may be affected by view-plane positioning, depending on how the projection direction is to be specified.</a:t>
            </a:r>
          </a:p>
          <a:p>
            <a:pPr algn="just"/>
            <a:r>
              <a:rPr lang="en-US" dirty="0"/>
              <a:t>Obtain transformation matrix for parallel projection which is applicable to both orthographic as well as oblique projection.</a:t>
            </a:r>
          </a:p>
          <a:p>
            <a:pPr lvl="0" algn="just"/>
            <a:r>
              <a:rPr lang="en-US" dirty="0"/>
              <a:t>parallel projection is specified </a:t>
            </a:r>
          </a:p>
          <a:p>
            <a:pPr marL="0" lvl="0" indent="0" algn="just">
              <a:buNone/>
            </a:pPr>
            <a:r>
              <a:rPr lang="en-US" dirty="0"/>
              <a:t>    with a projection vector from </a:t>
            </a:r>
          </a:p>
          <a:p>
            <a:pPr marL="0" lvl="0" indent="0" algn="just">
              <a:buNone/>
            </a:pPr>
            <a:r>
              <a:rPr lang="en-US" dirty="0"/>
              <a:t>    the projection reference point </a:t>
            </a:r>
          </a:p>
          <a:p>
            <a:pPr marL="0" lvl="0" indent="0" algn="just">
              <a:buNone/>
            </a:pPr>
            <a:r>
              <a:rPr lang="en-US" dirty="0"/>
              <a:t>    to the view window.</a:t>
            </a: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6172201" y="3991714"/>
            <a:ext cx="2781300" cy="2335161"/>
            <a:chOff x="2790" y="1413"/>
            <a:chExt cx="3195" cy="2683"/>
          </a:xfrm>
        </p:grpSpPr>
        <p:sp>
          <p:nvSpPr>
            <p:cNvPr id="6" name="AutoShape 13"/>
            <p:cNvSpPr>
              <a:spLocks noChangeAspect="1" noChangeArrowheads="1" noTextEdit="1"/>
            </p:cNvSpPr>
            <p:nvPr/>
          </p:nvSpPr>
          <p:spPr bwMode="auto">
            <a:xfrm>
              <a:off x="2790" y="1413"/>
              <a:ext cx="3195" cy="2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AutoShape 12"/>
            <p:cNvSpPr>
              <a:spLocks noChangeShapeType="1"/>
            </p:cNvSpPr>
            <p:nvPr/>
          </p:nvSpPr>
          <p:spPr bwMode="auto">
            <a:xfrm>
              <a:off x="3150" y="2081"/>
              <a:ext cx="232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>
              <a:off x="3075" y="2797"/>
              <a:ext cx="1665" cy="764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View Volume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AutoShape 10"/>
            <p:cNvSpPr>
              <a:spLocks noChangeShapeType="1"/>
            </p:cNvSpPr>
            <p:nvPr/>
          </p:nvSpPr>
          <p:spPr bwMode="auto">
            <a:xfrm flipV="1">
              <a:off x="3407" y="2100"/>
              <a:ext cx="298" cy="6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AutoShape 9"/>
            <p:cNvSpPr>
              <a:spLocks noChangeShapeType="1"/>
            </p:cNvSpPr>
            <p:nvPr/>
          </p:nvSpPr>
          <p:spPr bwMode="auto">
            <a:xfrm flipV="1">
              <a:off x="4740" y="2093"/>
              <a:ext cx="298" cy="6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AutoShape 8"/>
            <p:cNvSpPr>
              <a:spLocks noChangeShapeType="1"/>
            </p:cNvSpPr>
            <p:nvPr/>
          </p:nvSpPr>
          <p:spPr bwMode="auto">
            <a:xfrm flipV="1">
              <a:off x="4665" y="2888"/>
              <a:ext cx="298" cy="6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AutoShape 7"/>
            <p:cNvSpPr>
              <a:spLocks noChangeShapeType="1"/>
            </p:cNvSpPr>
            <p:nvPr/>
          </p:nvSpPr>
          <p:spPr bwMode="auto">
            <a:xfrm flipV="1">
              <a:off x="5295" y="1620"/>
              <a:ext cx="0" cy="9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AutoShape 6"/>
            <p:cNvSpPr>
              <a:spLocks noChangeShapeType="1"/>
            </p:cNvSpPr>
            <p:nvPr/>
          </p:nvSpPr>
          <p:spPr bwMode="auto">
            <a:xfrm flipV="1">
              <a:off x="4320" y="1650"/>
              <a:ext cx="1" cy="4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790" y="1676"/>
              <a:ext cx="1335" cy="51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Window</a:t>
              </a: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4"/>
                <p:cNvSpPr>
                  <a:spLocks noChangeArrowheads="1"/>
                </p:cNvSpPr>
                <p:nvPr/>
              </p:nvSpPr>
              <p:spPr bwMode="auto">
                <a:xfrm>
                  <a:off x="5295" y="1620"/>
                  <a:ext cx="585" cy="4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𝑍𝑣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95" y="1620"/>
                  <a:ext cx="585" cy="43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b="-1613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4808" y="2786"/>
              <a:ext cx="718" cy="43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i="1" dirty="0" err="1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Vp</a:t>
              </a:r>
              <a:endParaRPr lang="en-US" sz="2000" i="1" dirty="0"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2"/>
            <p:cNvSpPr>
              <a:spLocks noChangeArrowheads="1"/>
            </p:cNvSpPr>
            <p:nvPr/>
          </p:nvSpPr>
          <p:spPr bwMode="auto">
            <a:xfrm>
              <a:off x="4185" y="1647"/>
              <a:ext cx="525" cy="43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169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Now we will apply shear transformation </a:t>
                </a:r>
              </a:p>
              <a:p>
                <a:pPr algn="just"/>
                <a:r>
                  <a:rPr lang="en-US" dirty="0"/>
                  <a:t>View volume will convert into regular parallelepiped and projection vector will become parallel to normal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0" algn="just"/>
                <a:r>
                  <a:rPr lang="en-US" dirty="0"/>
                  <a:t>Let’s consider projection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.</a:t>
                </a:r>
                <a:endParaRPr lang="en-US" dirty="0"/>
              </a:p>
              <a:p>
                <a:pPr lvl="0" algn="just"/>
                <a:r>
                  <a:rPr lang="en-US" dirty="0"/>
                  <a:t>We need to determine the elements of a shear matrix </a:t>
                </a:r>
              </a:p>
              <a:p>
                <a:pPr lvl="0" algn="just"/>
                <a:r>
                  <a:rPr lang="en-US" dirty="0"/>
                  <a:t>That will align the projection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with the view plane normal vector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. This </a:t>
                </a:r>
              </a:p>
              <a:p>
                <a:pPr marL="0" lvl="0" indent="0" algn="just">
                  <a:buNone/>
                </a:pPr>
                <a:r>
                  <a:rPr lang="en-US" dirty="0"/>
                  <a:t>    transformation can be expressed as,</a:t>
                </a:r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𝑝𝑎𝑟𝑎𝑙𝑙𝑒𝑙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  <a:blipFill>
                <a:blip r:embed="rId2"/>
                <a:stretch>
                  <a:fillRect l="-278" t="-1257" r="-6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6553200" y="4621212"/>
            <a:ext cx="2428240" cy="1703388"/>
            <a:chOff x="2205" y="1413"/>
            <a:chExt cx="3824" cy="2683"/>
          </a:xfrm>
        </p:grpSpPr>
        <p:sp>
          <p:nvSpPr>
            <p:cNvPr id="6" name="AutoShape 13"/>
            <p:cNvSpPr>
              <a:spLocks noChangeAspect="1" noChangeArrowheads="1" noTextEdit="1"/>
            </p:cNvSpPr>
            <p:nvPr/>
          </p:nvSpPr>
          <p:spPr bwMode="auto">
            <a:xfrm>
              <a:off x="2790" y="1413"/>
              <a:ext cx="3195" cy="2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AutoShape 12"/>
            <p:cNvSpPr>
              <a:spLocks noChangeShapeType="1"/>
            </p:cNvSpPr>
            <p:nvPr/>
          </p:nvSpPr>
          <p:spPr bwMode="auto">
            <a:xfrm>
              <a:off x="3150" y="2081"/>
              <a:ext cx="232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11"/>
            <p:cNvSpPr>
              <a:spLocks noChangeShapeType="1"/>
            </p:cNvSpPr>
            <p:nvPr/>
          </p:nvSpPr>
          <p:spPr bwMode="auto">
            <a:xfrm flipV="1">
              <a:off x="3407" y="2093"/>
              <a:ext cx="1" cy="6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AutoShape 10"/>
            <p:cNvSpPr>
              <a:spLocks noChangeShapeType="1"/>
            </p:cNvSpPr>
            <p:nvPr/>
          </p:nvSpPr>
          <p:spPr bwMode="auto">
            <a:xfrm flipV="1">
              <a:off x="4740" y="2055"/>
              <a:ext cx="1" cy="7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AutoShape 9"/>
            <p:cNvSpPr>
              <a:spLocks noChangeShapeType="1"/>
            </p:cNvSpPr>
            <p:nvPr/>
          </p:nvSpPr>
          <p:spPr bwMode="auto">
            <a:xfrm flipV="1">
              <a:off x="4963" y="2888"/>
              <a:ext cx="1" cy="6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AutoShape 8"/>
            <p:cNvSpPr>
              <a:spLocks noChangeShapeType="1"/>
            </p:cNvSpPr>
            <p:nvPr/>
          </p:nvSpPr>
          <p:spPr bwMode="auto">
            <a:xfrm flipV="1">
              <a:off x="5295" y="1620"/>
              <a:ext cx="0" cy="9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AutoShape 7"/>
            <p:cNvSpPr>
              <a:spLocks noChangeShapeType="1"/>
            </p:cNvSpPr>
            <p:nvPr/>
          </p:nvSpPr>
          <p:spPr bwMode="auto">
            <a:xfrm flipV="1">
              <a:off x="4320" y="1650"/>
              <a:ext cx="1" cy="4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205" y="1576"/>
              <a:ext cx="1920" cy="57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Window</a:t>
              </a: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5"/>
                <p:cNvSpPr>
                  <a:spLocks noChangeArrowheads="1"/>
                </p:cNvSpPr>
                <p:nvPr/>
              </p:nvSpPr>
              <p:spPr bwMode="auto">
                <a:xfrm>
                  <a:off x="5295" y="1576"/>
                  <a:ext cx="734" cy="5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𝑍𝑣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95" y="1576"/>
                  <a:ext cx="734" cy="52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895" b="-14545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4"/>
                <p:cNvSpPr>
                  <a:spLocks noChangeArrowheads="1"/>
                </p:cNvSpPr>
                <p:nvPr/>
              </p:nvSpPr>
              <p:spPr bwMode="auto">
                <a:xfrm>
                  <a:off x="4963" y="2744"/>
                  <a:ext cx="93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sz="2000" b="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’</m:t>
                        </m:r>
                        <m:r>
                          <a:rPr lang="en-US" sz="2000" b="0" i="1" dirty="0" err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0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63" y="2744"/>
                  <a:ext cx="930" cy="54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8571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3407" y="2786"/>
              <a:ext cx="1333" cy="9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View Volume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2"/>
            <p:cNvSpPr>
              <a:spLocks noChangeArrowheads="1"/>
            </p:cNvSpPr>
            <p:nvPr/>
          </p:nvSpPr>
          <p:spPr bwMode="auto">
            <a:xfrm>
              <a:off x="4264" y="1613"/>
              <a:ext cx="525" cy="43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194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4632"/>
            <a:ext cx="8229599" cy="160934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General Perspective-Projection Transformations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76400"/>
            <a:ext cx="8763000" cy="4648199"/>
          </a:xfrm>
        </p:spPr>
        <p:txBody>
          <a:bodyPr/>
          <a:lstStyle/>
          <a:p>
            <a:pPr algn="just"/>
            <a:r>
              <a:rPr lang="en-US" dirty="0"/>
              <a:t>The projection reference point can be located at any position in the viewing system, except on the view plane or between the front and back clipping planes.</a:t>
            </a: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1752600" y="2057399"/>
            <a:ext cx="5353306" cy="3923347"/>
            <a:chOff x="3059" y="5044"/>
            <a:chExt cx="6207" cy="4548"/>
          </a:xfrm>
        </p:grpSpPr>
        <p:sp>
          <p:nvSpPr>
            <p:cNvPr id="6" name="AutoShape 18"/>
            <p:cNvSpPr>
              <a:spLocks noChangeAspect="1" noChangeArrowheads="1" noTextEdit="1"/>
            </p:cNvSpPr>
            <p:nvPr/>
          </p:nvSpPr>
          <p:spPr bwMode="auto">
            <a:xfrm>
              <a:off x="3059" y="5044"/>
              <a:ext cx="6150" cy="4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AutoShape 17"/>
            <p:cNvSpPr>
              <a:spLocks noChangeShapeType="1"/>
            </p:cNvSpPr>
            <p:nvPr/>
          </p:nvSpPr>
          <p:spPr bwMode="auto">
            <a:xfrm>
              <a:off x="3361" y="8136"/>
              <a:ext cx="352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AutoShape 16"/>
            <p:cNvSpPr>
              <a:spLocks noChangeShapeType="1"/>
            </p:cNvSpPr>
            <p:nvPr/>
          </p:nvSpPr>
          <p:spPr bwMode="auto">
            <a:xfrm flipH="1">
              <a:off x="4602" y="5292"/>
              <a:ext cx="2704" cy="37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AutoShape 15"/>
            <p:cNvSpPr>
              <a:spLocks noChangeShapeType="1"/>
            </p:cNvSpPr>
            <p:nvPr/>
          </p:nvSpPr>
          <p:spPr bwMode="auto">
            <a:xfrm flipV="1">
              <a:off x="4602" y="6187"/>
              <a:ext cx="999" cy="28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AutoShape 14"/>
            <p:cNvSpPr>
              <a:spLocks noChangeShapeType="1"/>
            </p:cNvSpPr>
            <p:nvPr/>
          </p:nvSpPr>
          <p:spPr bwMode="auto">
            <a:xfrm>
              <a:off x="5601" y="6187"/>
              <a:ext cx="221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AutoShape 13"/>
            <p:cNvSpPr>
              <a:spLocks noChangeShapeType="1"/>
            </p:cNvSpPr>
            <p:nvPr/>
          </p:nvSpPr>
          <p:spPr bwMode="auto">
            <a:xfrm flipV="1">
              <a:off x="4602" y="6188"/>
              <a:ext cx="3215" cy="28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AutoShape 12"/>
            <p:cNvSpPr>
              <a:spLocks noChangeShapeType="1"/>
            </p:cNvSpPr>
            <p:nvPr/>
          </p:nvSpPr>
          <p:spPr bwMode="auto">
            <a:xfrm>
              <a:off x="5194" y="7288"/>
              <a:ext cx="140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233" y="7690"/>
              <a:ext cx="1218" cy="85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0409" tIns="35204" rIns="70409" bIns="35204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View Plane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7212" y="5259"/>
              <a:ext cx="2054" cy="93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0409" tIns="35204" rIns="70409" bIns="352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Frustum Centerline</a:t>
              </a:r>
              <a:endParaRPr kumimoji="0" lang="en-US" sz="2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AutoShape 9"/>
            <p:cNvSpPr>
              <a:spLocks noChangeShapeType="1"/>
            </p:cNvSpPr>
            <p:nvPr/>
          </p:nvSpPr>
          <p:spPr bwMode="auto">
            <a:xfrm flipH="1" flipV="1">
              <a:off x="7039" y="5723"/>
              <a:ext cx="383" cy="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7362" y="6481"/>
              <a:ext cx="1509" cy="99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0409" tIns="35204" rIns="70409" bIns="35204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View Volume</a:t>
              </a:r>
            </a:p>
          </p:txBody>
        </p:sp>
        <p:sp>
          <p:nvSpPr>
            <p:cNvPr id="17" name="AutoShape 7"/>
            <p:cNvSpPr>
              <a:spLocks noChangeShapeType="1"/>
            </p:cNvSpPr>
            <p:nvPr/>
          </p:nvSpPr>
          <p:spPr bwMode="auto">
            <a:xfrm flipH="1" flipV="1">
              <a:off x="6981" y="6801"/>
              <a:ext cx="627" cy="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6"/>
                <p:cNvSpPr>
                  <a:spLocks noChangeArrowheads="1"/>
                </p:cNvSpPr>
                <p:nvPr/>
              </p:nvSpPr>
              <p:spPr bwMode="auto">
                <a:xfrm>
                  <a:off x="3439" y="8975"/>
                  <a:ext cx="3215" cy="6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0409" tIns="35204" rIns="70409" bIns="35204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𝑋𝑝𝑟𝑝</m:t>
                        </m:r>
                        <m:r>
                          <a:rPr lang="en-US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400" b="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𝑌𝑝𝑟𝑝</m:t>
                        </m:r>
                        <m:r>
                          <a:rPr lang="en-US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400" b="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𝑍𝑝𝑟𝑝</m:t>
                        </m:r>
                        <m:r>
                          <a:rPr lang="en-US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39" y="8975"/>
                  <a:ext cx="3215" cy="61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758" b="-2299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5638" y="8140"/>
              <a:ext cx="1845" cy="86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0409" tIns="35204" rIns="70409" bIns="35204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Center of Window</a:t>
              </a:r>
            </a:p>
          </p:txBody>
        </p:sp>
        <p:sp>
          <p:nvSpPr>
            <p:cNvPr id="20" name="AutoShape 4"/>
            <p:cNvSpPr>
              <a:spLocks noChangeShapeType="1"/>
            </p:cNvSpPr>
            <p:nvPr/>
          </p:nvSpPr>
          <p:spPr bwMode="auto">
            <a:xfrm flipH="1" flipV="1">
              <a:off x="5252" y="8148"/>
              <a:ext cx="511" cy="35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1" name="AutoShape 3"/>
            <p:cNvSpPr>
              <a:spLocks noChangeShapeType="1"/>
            </p:cNvSpPr>
            <p:nvPr/>
          </p:nvSpPr>
          <p:spPr bwMode="auto">
            <a:xfrm>
              <a:off x="4335" y="6267"/>
              <a:ext cx="0" cy="8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"/>
                <p:cNvSpPr>
                  <a:spLocks noChangeArrowheads="1"/>
                </p:cNvSpPr>
                <p:nvPr/>
              </p:nvSpPr>
              <p:spPr bwMode="auto">
                <a:xfrm>
                  <a:off x="3677" y="6430"/>
                  <a:ext cx="728" cy="4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0409" tIns="35204" rIns="70409" bIns="35204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𝑍𝑣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77" y="6430"/>
                  <a:ext cx="728" cy="4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42" b="-23729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184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Contd.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828800"/>
                <a:ext cx="8763000" cy="4495800"/>
              </a:xfrm>
            </p:spPr>
            <p:txBody>
              <a:bodyPr>
                <a:normAutofit/>
              </a:bodyPr>
              <a:lstStyle/>
              <a:p>
                <a:pPr lvl="0" algn="just"/>
                <a:r>
                  <a:rPr lang="en-US" dirty="0"/>
                  <a:t>Points within the view volume are transformed by this operation as,</a:t>
                </a:r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𝑝𝑟𝑝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𝑝𝑟𝑝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  <a:p>
                <a:pPr lvl="0" algn="just"/>
                <a:r>
                  <a:rPr lang="en-US" dirty="0"/>
                  <a:t>After shear we apply scaling operation. Equation for that are,</a:t>
                </a:r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𝑝𝑟𝑝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𝑣𝑝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𝑝𝑟𝑝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𝑝𝑟𝑝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𝑣𝑝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𝑝𝑟𝑝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𝑝𝑟𝑝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𝑣𝑝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𝑝𝑟𝑝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𝑝𝑟𝑝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𝑣𝑝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𝑝𝑟𝑝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828800"/>
                <a:ext cx="8763000" cy="4495800"/>
              </a:xfrm>
              <a:blipFill>
                <a:blip r:embed="rId2"/>
                <a:stretch>
                  <a:fillRect l="-278" t="-13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75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Contd.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066800"/>
                <a:ext cx="8763000" cy="5257800"/>
              </a:xfrm>
            </p:spPr>
            <p:txBody>
              <a:bodyPr/>
              <a:lstStyle/>
              <a:p>
                <a:pPr lvl="0" algn="just"/>
                <a:r>
                  <a:rPr lang="en-US" dirty="0"/>
                  <a:t>Homogeneous matrix for this transformation is,</a:t>
                </a:r>
              </a:p>
              <a:p>
                <a:pPr lvl="0" algn="just"/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𝑠𝑐𝑎𝑙𝑒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𝑝𝑟𝑝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𝑝𝑟𝑝</m:t>
                                        </m:r>
                                      </m:sub>
                                    </m:s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𝑣𝑝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𝑝𝑟𝑝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𝑣𝑝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𝑝𝑟𝑝</m:t>
                                        </m:r>
                                      </m:sub>
                                    </m:s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𝑣𝑝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𝑝𝑟𝑝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𝑝𝑟𝑝</m:t>
                                        </m:r>
                                      </m:sub>
                                    </m:s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𝑣𝑝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𝑝𝑟𝑝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𝑣𝑝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𝑝𝑟𝑝</m:t>
                                        </m:r>
                                      </m:sub>
                                    </m:s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𝑣𝑝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𝑝𝑟𝑝</m:t>
                                        </m:r>
                                      </m:sub>
                                    </m:s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𝑣𝑝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𝑝𝑟𝑝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𝑝𝑟𝑝</m:t>
                                        </m:r>
                                      </m:sub>
                                    </m:s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𝑣𝑝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lvl="0" algn="just"/>
                <a:r>
                  <a:rPr lang="en-US" dirty="0"/>
                  <a:t>Therefore the general perspective-projection transformation is obtained by equation,</a:t>
                </a:r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𝑝𝑒𝑟𝑠𝑝𝑒𝑐𝑡𝑖𝑣𝑒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𝑠𝑐𝑎𝑙𝑒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𝑠h𝑒𝑎𝑟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066800"/>
                <a:ext cx="8763000" cy="5257800"/>
              </a:xfrm>
              <a:blipFill>
                <a:blip r:embed="rId2"/>
                <a:stretch>
                  <a:fillRect l="-278" t="-1159" r="-6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08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9600" b="1" dirty="0">
                <a:ln/>
                <a:solidFill>
                  <a:schemeClr val="accent3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7421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Rotation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126476" y="1600200"/>
                <a:ext cx="8560324" cy="4572000"/>
              </a:xfrm>
            </p:spPr>
            <p:txBody>
              <a:bodyPr/>
              <a:lstStyle/>
              <a:p>
                <a:pPr lvl="0"/>
                <a:r>
                  <a:rPr lang="en-US" dirty="0"/>
                  <a:t>For 3D rotation we need to pick an axis to rotate about.</a:t>
                </a:r>
              </a:p>
              <a:p>
                <a:r>
                  <a:rPr lang="en-US" dirty="0"/>
                  <a:t>The most common choices are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r>
                  <a:rPr lang="en-US" dirty="0"/>
                  <a:t>, and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r>
                  <a:rPr lang="en-US" dirty="0"/>
                  <a:t>, it is known as coordinate axis rotation.</a:t>
                </a:r>
              </a:p>
              <a:p>
                <a:r>
                  <a:rPr lang="en-US" dirty="0"/>
                  <a:t>We can also chose other arbitrary axis for rotation.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26476" y="1600200"/>
                <a:ext cx="8560324" cy="4572000"/>
              </a:xfrm>
              <a:blipFill>
                <a:blip r:embed="rId2"/>
                <a:stretch>
                  <a:fillRect l="-356" t="-14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3D ro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682165"/>
            <a:ext cx="4153785" cy="249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04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Z-Axis Rotation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447800"/>
                <a:ext cx="8763000" cy="4876800"/>
              </a:xfrm>
            </p:spPr>
            <p:txBody>
              <a:bodyPr>
                <a:normAutofit/>
              </a:bodyPr>
              <a:lstStyle/>
              <a:p>
                <a:pPr lvl="0" algn="just"/>
                <a:r>
                  <a:rPr lang="en-US" dirty="0"/>
                  <a:t>Two dimension rotation equations can be easily convert into 3D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r>
                  <a:rPr lang="en-US" dirty="0"/>
                  <a:t> rotation equations.</a:t>
                </a:r>
              </a:p>
              <a:p>
                <a:pPr lvl="0" algn="just"/>
                <a:r>
                  <a:rPr lang="en-US" dirty="0"/>
                  <a:t>Rotation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axis we leave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coordinate unchanged.</a:t>
                </a:r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:r>
                  <a:rPr lang="en-US" sz="2400" dirty="0"/>
                  <a:t>where Parameter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specify rotation angle.</a:t>
                </a:r>
              </a:p>
              <a:p>
                <a:pPr lvl="0" algn="just"/>
                <a:r>
                  <a:rPr lang="en-US" dirty="0"/>
                  <a:t>Matrix equation is written as,</a:t>
                </a:r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447800"/>
                <a:ext cx="8763000" cy="4876800"/>
              </a:xfrm>
              <a:blipFill>
                <a:blip r:embed="rId2"/>
                <a:stretch>
                  <a:fillRect l="-278" t="-13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6172200" y="2209800"/>
            <a:ext cx="2781300" cy="1981200"/>
            <a:chOff x="6099913" y="2286000"/>
            <a:chExt cx="1814727" cy="1797685"/>
          </a:xfrm>
        </p:grpSpPr>
        <p:cxnSp>
          <p:nvCxnSpPr>
            <p:cNvPr id="9" name="AutoShape 13"/>
            <p:cNvCxnSpPr>
              <a:cxnSpLocks noChangeShapeType="1"/>
            </p:cNvCxnSpPr>
            <p:nvPr/>
          </p:nvCxnSpPr>
          <p:spPr bwMode="auto">
            <a:xfrm flipH="1">
              <a:off x="6371590" y="3445510"/>
              <a:ext cx="361950" cy="4667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" name="Rectangle 4"/>
            <p:cNvSpPr/>
            <p:nvPr/>
          </p:nvSpPr>
          <p:spPr>
            <a:xfrm>
              <a:off x="6172200" y="2286000"/>
              <a:ext cx="1742440" cy="1797685"/>
            </a:xfrm>
            <a:prstGeom prst="rect">
              <a:avLst/>
            </a:prstGeom>
            <a:noFill/>
          </p:spPr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6438265" y="3620770"/>
              <a:ext cx="228600" cy="91440"/>
            </a:xfrm>
            <a:prstGeom prst="curvedDownArrow">
              <a:avLst>
                <a:gd name="adj1" fmla="val 50000"/>
                <a:gd name="adj2" fmla="val 100000"/>
                <a:gd name="adj3" fmla="val 33333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7" name="AutoShape 11"/>
            <p:cNvCxnSpPr>
              <a:cxnSpLocks noChangeShapeType="1"/>
            </p:cNvCxnSpPr>
            <p:nvPr/>
          </p:nvCxnSpPr>
          <p:spPr bwMode="auto">
            <a:xfrm flipV="1">
              <a:off x="6733540" y="2541270"/>
              <a:ext cx="635" cy="9042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AutoShape 12"/>
            <p:cNvCxnSpPr>
              <a:cxnSpLocks noChangeShapeType="1"/>
            </p:cNvCxnSpPr>
            <p:nvPr/>
          </p:nvCxnSpPr>
          <p:spPr bwMode="auto">
            <a:xfrm>
              <a:off x="6733540" y="3445510"/>
              <a:ext cx="942975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7391400" y="3456305"/>
              <a:ext cx="199390" cy="45593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dirty="0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448424" y="2419302"/>
              <a:ext cx="285115" cy="3886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099913" y="3620770"/>
              <a:ext cx="285115" cy="43751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dirty="0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754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X-Axis Rotation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371600"/>
                <a:ext cx="8763000" cy="4952999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dirty="0"/>
                  <a:t>Transformation equation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r>
                  <a:rPr lang="en-US" dirty="0"/>
                  <a:t> is obtain from equation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r>
                  <a:rPr lang="en-US" dirty="0"/>
                  <a:t> rotation by replacing cyclically as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Rotation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r>
                  <a:rPr lang="en-US" dirty="0"/>
                  <a:t> we leave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coordinate unchanged.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𝑧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𝑧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  <a:p>
                <a:pPr marL="400050" lvl="1" indent="0">
                  <a:buNone/>
                </a:pPr>
                <a:r>
                  <a:rPr lang="en-US" sz="2400" dirty="0"/>
                  <a:t>where Parameter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specify rotation angle.</a:t>
                </a:r>
              </a:p>
              <a:p>
                <a:pPr lvl="0" algn="just"/>
                <a:r>
                  <a:rPr lang="en-US" dirty="0"/>
                  <a:t>Matrix equation is written as,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371600"/>
                <a:ext cx="8763000" cy="4952999"/>
              </a:xfrm>
              <a:blipFill>
                <a:blip r:embed="rId2"/>
                <a:stretch>
                  <a:fillRect l="-278" t="-12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Canvas 47"/>
          <p:cNvGrpSpPr/>
          <p:nvPr/>
        </p:nvGrpSpPr>
        <p:grpSpPr>
          <a:xfrm>
            <a:off x="6400800" y="2286000"/>
            <a:ext cx="2552700" cy="1981200"/>
            <a:chOff x="0" y="0"/>
            <a:chExt cx="1562100" cy="167386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562100" cy="1673860"/>
            </a:xfrm>
            <a:prstGeom prst="rect">
              <a:avLst/>
            </a:prstGeom>
            <a:noFill/>
          </p:spPr>
        </p:sp>
        <p:cxnSp>
          <p:nvCxnSpPr>
            <p:cNvPr id="6" name="AutoShape 4"/>
            <p:cNvCxnSpPr>
              <a:cxnSpLocks noChangeShapeType="1"/>
            </p:cNvCxnSpPr>
            <p:nvPr/>
          </p:nvCxnSpPr>
          <p:spPr bwMode="auto">
            <a:xfrm flipV="1">
              <a:off x="514350" y="131445"/>
              <a:ext cx="0" cy="9042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AutoShape 5"/>
            <p:cNvCxnSpPr>
              <a:cxnSpLocks noChangeShapeType="1"/>
            </p:cNvCxnSpPr>
            <p:nvPr/>
          </p:nvCxnSpPr>
          <p:spPr bwMode="auto">
            <a:xfrm>
              <a:off x="514350" y="1035685"/>
              <a:ext cx="94297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AutoShape 6"/>
            <p:cNvCxnSpPr>
              <a:cxnSpLocks noChangeShapeType="1"/>
            </p:cNvCxnSpPr>
            <p:nvPr/>
          </p:nvCxnSpPr>
          <p:spPr bwMode="auto">
            <a:xfrm flipH="1">
              <a:off x="152400" y="1035685"/>
              <a:ext cx="361950" cy="4667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223963" y="1035367"/>
              <a:ext cx="285750" cy="28575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dirty="0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69851" y="145049"/>
              <a:ext cx="285750" cy="28575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dirty="0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90500" y="1302385"/>
              <a:ext cx="285750" cy="28575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2" name="AutoShape 26"/>
            <p:cNvSpPr>
              <a:spLocks noChangeArrowheads="1"/>
            </p:cNvSpPr>
            <p:nvPr/>
          </p:nvSpPr>
          <p:spPr bwMode="auto">
            <a:xfrm>
              <a:off x="790575" y="914400"/>
              <a:ext cx="90805" cy="241935"/>
            </a:xfrm>
            <a:prstGeom prst="curvedRightArrow">
              <a:avLst>
                <a:gd name="adj1" fmla="val 53287"/>
                <a:gd name="adj2" fmla="val 106573"/>
                <a:gd name="adj3" fmla="val 33333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198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Y-Axis Rotation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76200" y="1066800"/>
                <a:ext cx="8763000" cy="5943600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dirty="0"/>
                  <a:t>Transformation equation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r>
                  <a:rPr lang="en-US" dirty="0"/>
                  <a:t> is obtain from equation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r>
                  <a:rPr lang="en-US" dirty="0"/>
                  <a:t> rotation by replacing cyclically as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Rotation about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r>
                  <a:rPr lang="en-US" dirty="0"/>
                  <a:t> we leave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coordinate unchanged.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𝑧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𝑧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  <a:p>
                <a:pPr marL="400050" lvl="1" indent="0">
                  <a:buNone/>
                </a:pPr>
                <a:r>
                  <a:rPr lang="en-US" sz="2400" dirty="0"/>
                  <a:t>where Parameter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specify rotation angle.</a:t>
                </a:r>
              </a:p>
              <a:p>
                <a:pPr lvl="0"/>
                <a:r>
                  <a:rPr lang="en-US" dirty="0"/>
                  <a:t>Matrix equation is written as,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76200" y="1066800"/>
                <a:ext cx="8763000" cy="5943600"/>
              </a:xfrm>
              <a:blipFill>
                <a:blip r:embed="rId2"/>
                <a:stretch>
                  <a:fillRect l="-348" t="-10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Canvas 69"/>
          <p:cNvGrpSpPr/>
          <p:nvPr/>
        </p:nvGrpSpPr>
        <p:grpSpPr>
          <a:xfrm>
            <a:off x="6629400" y="1748672"/>
            <a:ext cx="2514600" cy="2286000"/>
            <a:chOff x="0" y="0"/>
            <a:chExt cx="1590675" cy="169291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590675" cy="1692910"/>
            </a:xfrm>
            <a:prstGeom prst="rect">
              <a:avLst/>
            </a:prstGeom>
            <a:noFill/>
          </p:spPr>
        </p:sp>
        <p:cxnSp>
          <p:nvCxnSpPr>
            <p:cNvPr id="6" name="AutoShape 8"/>
            <p:cNvCxnSpPr>
              <a:cxnSpLocks noChangeShapeType="1"/>
            </p:cNvCxnSpPr>
            <p:nvPr/>
          </p:nvCxnSpPr>
          <p:spPr bwMode="auto">
            <a:xfrm flipV="1">
              <a:off x="495936" y="160655"/>
              <a:ext cx="635" cy="9042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AutoShape 9"/>
            <p:cNvCxnSpPr>
              <a:cxnSpLocks noChangeShapeType="1"/>
            </p:cNvCxnSpPr>
            <p:nvPr/>
          </p:nvCxnSpPr>
          <p:spPr bwMode="auto">
            <a:xfrm>
              <a:off x="495936" y="1064895"/>
              <a:ext cx="942975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AutoShape 10"/>
            <p:cNvCxnSpPr>
              <a:cxnSpLocks noChangeShapeType="1"/>
            </p:cNvCxnSpPr>
            <p:nvPr/>
          </p:nvCxnSpPr>
          <p:spPr bwMode="auto">
            <a:xfrm flipH="1">
              <a:off x="133986" y="1064895"/>
              <a:ext cx="361950" cy="4654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178611" y="1007300"/>
              <a:ext cx="282863" cy="34398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dirty="0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95955" y="114003"/>
              <a:ext cx="285750" cy="28575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dirty="0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72085" y="1325880"/>
              <a:ext cx="323850" cy="36703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2" name="AutoShape 27"/>
            <p:cNvSpPr>
              <a:spLocks noChangeArrowheads="1"/>
            </p:cNvSpPr>
            <p:nvPr/>
          </p:nvSpPr>
          <p:spPr bwMode="auto">
            <a:xfrm>
              <a:off x="381001" y="495300"/>
              <a:ext cx="257175" cy="95250"/>
            </a:xfrm>
            <a:prstGeom prst="curvedDownArrow">
              <a:avLst>
                <a:gd name="adj1" fmla="val 54000"/>
                <a:gd name="adj2" fmla="val 108000"/>
                <a:gd name="adj3" fmla="val 33333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27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Example- Coordinate Axis Rotation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152400" y="990600"/>
                <a:ext cx="8610600" cy="5334000"/>
              </a:xfrm>
            </p:spPr>
            <p:txBody>
              <a:bodyPr>
                <a:normAutofit/>
              </a:bodyPr>
              <a:lstStyle/>
              <a:p>
                <a:pPr lvl="0" algn="just"/>
                <a:r>
                  <a:rPr lang="en-US" dirty="0"/>
                  <a:t>Rotate the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(5, 5, 5)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90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/>
                  <a:t> about Z-axis.</a:t>
                </a:r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:endParaRPr lang="en-US" sz="24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90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p>
                                    </m:sSup>
                                  </m:e>
                                </m:func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90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p>
                                    </m:sSup>
                                  </m:e>
                                </m:func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90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p>
                                    </m:sSup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90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p>
                                    </m:sSup>
                                  </m:e>
                                </m:func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algn="just"/>
                <a:r>
                  <a:rPr lang="en-US" dirty="0"/>
                  <a:t>Final coordinate after rotation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(−5, 5, 5)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52400" y="990600"/>
                <a:ext cx="8610600" cy="5334000"/>
              </a:xfrm>
              <a:blipFill>
                <a:blip r:embed="rId2"/>
                <a:stretch>
                  <a:fillRect l="-283" t="-12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47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8731</TotalTime>
  <Words>3050</Words>
  <Application>Microsoft Office PowerPoint</Application>
  <PresentationFormat>On-screen Show (4:3)</PresentationFormat>
  <Paragraphs>396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Cambria Math</vt:lpstr>
      <vt:lpstr>Open Sans Semibold</vt:lpstr>
      <vt:lpstr>Rockwell</vt:lpstr>
      <vt:lpstr>Rockwell Condensed</vt:lpstr>
      <vt:lpstr>Wingdings</vt:lpstr>
      <vt:lpstr>Wood Type</vt:lpstr>
      <vt:lpstr>PowerPoint Presentation</vt:lpstr>
      <vt:lpstr>Outline</vt:lpstr>
      <vt:lpstr>3D Translation   </vt:lpstr>
      <vt:lpstr>Example- 3D Translation   </vt:lpstr>
      <vt:lpstr>Rotation   </vt:lpstr>
      <vt:lpstr>Z-Axis Rotation   </vt:lpstr>
      <vt:lpstr>X-Axis Rotation   </vt:lpstr>
      <vt:lpstr>Y-Axis Rotation   </vt:lpstr>
      <vt:lpstr>Example- Coordinate Axis Rotation   </vt:lpstr>
      <vt:lpstr>General 3D Rotations   </vt:lpstr>
      <vt:lpstr>Scaling   </vt:lpstr>
      <vt:lpstr>Coordinate Axes Scaling  </vt:lpstr>
      <vt:lpstr>Example-Coordinate Axes Scaling   </vt:lpstr>
      <vt:lpstr>Fixed Point Scaling   </vt:lpstr>
      <vt:lpstr>Contd.   </vt:lpstr>
      <vt:lpstr>Other Transformations-Reflection   </vt:lpstr>
      <vt:lpstr>Contd.  </vt:lpstr>
      <vt:lpstr>Other Transformations-Shear  </vt:lpstr>
      <vt:lpstr>Other Transformations-Shear   </vt:lpstr>
      <vt:lpstr>Viewing Pipeline </vt:lpstr>
      <vt:lpstr>Viewing Co-ordinates  </vt:lpstr>
      <vt:lpstr>Specifying the View Plan  </vt:lpstr>
      <vt:lpstr>Contd.   </vt:lpstr>
      <vt:lpstr>Contd.  </vt:lpstr>
      <vt:lpstr>World to Viewing Coordinates  Transformation   </vt:lpstr>
      <vt:lpstr>Contd  .</vt:lpstr>
      <vt:lpstr>Contd  .</vt:lpstr>
      <vt:lpstr>Contd  .</vt:lpstr>
      <vt:lpstr>Projections</vt:lpstr>
      <vt:lpstr>Parallel Projections  </vt:lpstr>
      <vt:lpstr>Orthographic Parallel Projection  </vt:lpstr>
      <vt:lpstr>Contd   </vt:lpstr>
      <vt:lpstr>Contd   .</vt:lpstr>
      <vt:lpstr>Oblique Parallel Projection  </vt:lpstr>
      <vt:lpstr>Contd  </vt:lpstr>
      <vt:lpstr>Contd.   </vt:lpstr>
      <vt:lpstr>Perspective Projection   </vt:lpstr>
      <vt:lpstr>Contd.</vt:lpstr>
      <vt:lpstr>Contd.   </vt:lpstr>
      <vt:lpstr>Contd.   </vt:lpstr>
      <vt:lpstr>View Volumes and General Projection Transformations   </vt:lpstr>
      <vt:lpstr>Contd.   </vt:lpstr>
      <vt:lpstr>Contd.  </vt:lpstr>
      <vt:lpstr>General Parallel-Projection Transformation</vt:lpstr>
      <vt:lpstr>Contd.</vt:lpstr>
      <vt:lpstr>General Perspective-Projection Transformations  </vt:lpstr>
      <vt:lpstr>Contd.  </vt:lpstr>
      <vt:lpstr>Contd.   </vt:lpstr>
      <vt:lpstr>Thank You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Vidhi Patel</cp:lastModifiedBy>
  <cp:revision>1206</cp:revision>
  <dcterms:created xsi:type="dcterms:W3CDTF">2013-05-17T03:00:03Z</dcterms:created>
  <dcterms:modified xsi:type="dcterms:W3CDTF">2023-05-17T05:17:38Z</dcterms:modified>
</cp:coreProperties>
</file>