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sldIdLst>
    <p:sldId id="526" r:id="rId2"/>
    <p:sldId id="435" r:id="rId3"/>
    <p:sldId id="436" r:id="rId4"/>
    <p:sldId id="437" r:id="rId5"/>
    <p:sldId id="438" r:id="rId6"/>
    <p:sldId id="439" r:id="rId7"/>
    <p:sldId id="440" r:id="rId8"/>
    <p:sldId id="460" r:id="rId9"/>
    <p:sldId id="442" r:id="rId10"/>
    <p:sldId id="443" r:id="rId11"/>
    <p:sldId id="444" r:id="rId12"/>
    <p:sldId id="446" r:id="rId13"/>
    <p:sldId id="448" r:id="rId14"/>
    <p:sldId id="451" r:id="rId15"/>
    <p:sldId id="452" r:id="rId16"/>
    <p:sldId id="461" r:id="rId17"/>
    <p:sldId id="449" r:id="rId18"/>
    <p:sldId id="453" r:id="rId19"/>
    <p:sldId id="454" r:id="rId20"/>
    <p:sldId id="455" r:id="rId21"/>
    <p:sldId id="456" r:id="rId22"/>
    <p:sldId id="450" r:id="rId23"/>
    <p:sldId id="457" r:id="rId24"/>
    <p:sldId id="459" r:id="rId25"/>
    <p:sldId id="458" r:id="rId26"/>
    <p:sldId id="463" r:id="rId27"/>
    <p:sldId id="464" r:id="rId28"/>
    <p:sldId id="527" r:id="rId29"/>
    <p:sldId id="465" r:id="rId30"/>
    <p:sldId id="466" r:id="rId31"/>
    <p:sldId id="467" r:id="rId32"/>
    <p:sldId id="468" r:id="rId33"/>
    <p:sldId id="469" r:id="rId34"/>
    <p:sldId id="470" r:id="rId35"/>
    <p:sldId id="471" r:id="rId36"/>
    <p:sldId id="472" r:id="rId37"/>
    <p:sldId id="473" r:id="rId38"/>
    <p:sldId id="475" r:id="rId39"/>
    <p:sldId id="474" r:id="rId40"/>
    <p:sldId id="476" r:id="rId41"/>
    <p:sldId id="477" r:id="rId42"/>
    <p:sldId id="478" r:id="rId43"/>
    <p:sldId id="479" r:id="rId44"/>
    <p:sldId id="480" r:id="rId45"/>
    <p:sldId id="482" r:id="rId46"/>
    <p:sldId id="483" r:id="rId47"/>
    <p:sldId id="484" r:id="rId48"/>
    <p:sldId id="485" r:id="rId49"/>
    <p:sldId id="486" r:id="rId50"/>
    <p:sldId id="488" r:id="rId51"/>
    <p:sldId id="489" r:id="rId52"/>
    <p:sldId id="325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702"/>
    <a:srgbClr val="E40524"/>
    <a:srgbClr val="34495E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94660"/>
  </p:normalViewPr>
  <p:slideViewPr>
    <p:cSldViewPr>
      <p:cViewPr varScale="1">
        <p:scale>
          <a:sx n="59" d="100"/>
          <a:sy n="59" d="100"/>
        </p:scale>
        <p:origin x="150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ktangel 11"/>
          <p:cNvSpPr/>
          <p:nvPr userDrawn="1"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kern="1200" noProof="1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Unit:</a:t>
            </a:r>
            <a:r>
              <a:rPr lang="da-DK" sz="1800" kern="1200" baseline="0" noProof="1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4 3D Concepts &amp; Object Repr. </a:t>
            </a: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          </a:t>
            </a:r>
            <a:fld id="{37AC90A6-3827-458B-B5F8-36D0DA7C6055}" type="slidenum">
              <a:rPr lang="da-DK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pPr/>
              <a:t>‹#›</a:t>
            </a:fld>
            <a:endParaRPr lang="da-DK" noProof="1">
              <a:solidFill>
                <a:srgbClr val="FFFFFF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ktangel 11"/>
          <p:cNvSpPr/>
          <p:nvPr userDrawn="1"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990600"/>
            <a:ext cx="43053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053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kern="1200" noProof="1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Unit:</a:t>
            </a:r>
            <a:r>
              <a:rPr lang="da-DK" sz="1800" kern="1200" baseline="0" noProof="1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4 3D Concepts &amp; Object Repr. </a:t>
            </a: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          </a:t>
            </a:r>
            <a:fld id="{37AC90A6-3827-458B-B5F8-36D0DA7C6055}" type="slidenum">
              <a:rPr lang="da-DK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pPr/>
              <a:t>‹#›</a:t>
            </a:fld>
            <a:endParaRPr lang="da-DK" noProof="1">
              <a:solidFill>
                <a:srgbClr val="FFFFFF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155593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ktangel 11"/>
          <p:cNvSpPr/>
          <p:nvPr userDrawn="1"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kern="1200" noProof="1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Unit:</a:t>
            </a:r>
            <a:r>
              <a:rPr lang="da-DK" sz="1800" kern="1200" baseline="0" noProof="1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4 3D Concepts &amp; Object Repr. </a:t>
            </a: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          </a:t>
            </a:r>
            <a:fld id="{37AC90A6-3827-458B-B5F8-36D0DA7C6055}" type="slidenum">
              <a:rPr lang="da-DK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pPr/>
              <a:t>‹#›</a:t>
            </a:fld>
            <a:endParaRPr lang="da-DK" noProof="1">
              <a:solidFill>
                <a:srgbClr val="FFFFFF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ktangel 11"/>
          <p:cNvSpPr/>
          <p:nvPr userDrawn="1"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10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0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2.png"/><Relationship Id="rId7" Type="http://schemas.openxmlformats.org/officeDocument/2006/relationships/image" Target="../media/image85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9" Type="http://schemas.openxmlformats.org/officeDocument/2006/relationships/image" Target="../media/image8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gif"/><Relationship Id="rId2" Type="http://schemas.openxmlformats.org/officeDocument/2006/relationships/image" Target="../media/image79.gi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5" Type="http://schemas.openxmlformats.org/officeDocument/2006/relationships/image" Target="../media/image102.png"/><Relationship Id="rId4" Type="http://schemas.openxmlformats.org/officeDocument/2006/relationships/image" Target="../media/image10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0.png"/><Relationship Id="rId2" Type="http://schemas.openxmlformats.org/officeDocument/2006/relationships/image" Target="../media/image9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5" Type="http://schemas.openxmlformats.org/officeDocument/2006/relationships/image" Target="../media/image102.png"/><Relationship Id="rId4" Type="http://schemas.openxmlformats.org/officeDocument/2006/relationships/image" Target="../media/image101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10.png"/><Relationship Id="rId7" Type="http://schemas.openxmlformats.org/officeDocument/2006/relationships/image" Target="../media/image108.png"/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5" Type="http://schemas.openxmlformats.org/officeDocument/2006/relationships/image" Target="../media/image107.png"/><Relationship Id="rId4" Type="http://schemas.openxmlformats.org/officeDocument/2006/relationships/image" Target="../media/image10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334" b="666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0E4F5B9-D7A6-4D76-ADAC-F58C510E1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ea typeface="Open Sans Bold" panose="020B0806030504020204" pitchFamily="34" charset="0"/>
                <a:cs typeface="Open Sans Bold" panose="020B0806030504020204" pitchFamily="34" charset="0"/>
              </a:rPr>
              <a:t>Unit-4 </a:t>
            </a:r>
            <a:br>
              <a:rPr lang="en-US" sz="5400" b="1" dirty="0">
                <a:ea typeface="Open Sans Bold" panose="020B0806030504020204" pitchFamily="34" charset="0"/>
                <a:cs typeface="Open Sans Bold" panose="020B0806030504020204" pitchFamily="34" charset="0"/>
              </a:rPr>
            </a:br>
            <a:r>
              <a:rPr lang="en-US" sz="5400" b="1" dirty="0">
                <a:ea typeface="Open Sans Bold" panose="020B0806030504020204" pitchFamily="34" charset="0"/>
                <a:cs typeface="Open Sans Bold" panose="020B0806030504020204" pitchFamily="34" charset="0"/>
              </a:rPr>
              <a:t>3D Concepts &amp; Object Representation</a:t>
            </a:r>
            <a:br>
              <a:rPr lang="en-US" sz="5400" b="1" dirty="0">
                <a:ea typeface="Open Sans Bold" panose="020B0806030504020204" pitchFamily="34" charset="0"/>
                <a:cs typeface="Open Sans Bold" panose="020B0806030504020204" pitchFamily="34" charset="0"/>
              </a:rPr>
            </a:b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037316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Surface Rendering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334000"/>
          </a:xfrm>
        </p:spPr>
        <p:txBody>
          <a:bodyPr>
            <a:normAutofit/>
          </a:bodyPr>
          <a:lstStyle/>
          <a:p>
            <a:pPr marL="342900" lvl="3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Realistic image is produce by setting surface intensity according to light reflect from that surface &amp; the characteristics of that surface.</a:t>
            </a:r>
          </a:p>
          <a:p>
            <a:pPr marL="342900" lvl="3" indent="-342900" algn="just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lvl="3" indent="-342900" algn="just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lvl="3" indent="-342900" algn="just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lvl="3" indent="-342900" algn="just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lvl="3" indent="-342900" algn="just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lvl="3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It will give more intensity to the shiny surface and less to dull surface.</a:t>
            </a:r>
          </a:p>
          <a:p>
            <a:pPr marL="342900" lvl="3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It also applies high intensity where light is more &amp; less where light falls is less.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0" y="1828800"/>
            <a:ext cx="2266950" cy="2266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8" y="1895475"/>
            <a:ext cx="43719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9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 Exploded and cutaway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334000"/>
          </a:xfrm>
        </p:spPr>
        <p:txBody>
          <a:bodyPr>
            <a:normAutofit/>
          </a:bodyPr>
          <a:lstStyle/>
          <a:p>
            <a:pPr marL="342900" lvl="3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Many times internal structure of the object is need to store. Example:- in machine drawing internal assembly is important.</a:t>
            </a:r>
          </a:p>
          <a:p>
            <a:pPr marL="342900" lvl="3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For displaying such views it will remove (cutaway) upper cover of body so that internal part’s can be visible.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715904"/>
            <a:ext cx="3400425" cy="342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90800" y="6144904"/>
            <a:ext cx="340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Source: https://i.ytimg.com</a:t>
            </a:r>
          </a:p>
        </p:txBody>
      </p:sp>
    </p:spTree>
    <p:extLst>
      <p:ext uri="{BB962C8B-B14F-4D97-AF65-F5344CB8AC3E}">
        <p14:creationId xmlns:p14="http://schemas.microsoft.com/office/powerpoint/2010/main" val="59276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Polygon Surfaces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3340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polygonal surface can be thought of as a surface composed of polygonal faces.</a:t>
            </a:r>
          </a:p>
          <a:p>
            <a:pPr algn="just"/>
            <a:r>
              <a:rPr lang="en-US" dirty="0"/>
              <a:t>The most commonly used boundary representation for a 3D object is a set of polygon surfaces that enclose the object interior.</a:t>
            </a:r>
          </a:p>
          <a:p>
            <a:pPr algn="just"/>
            <a:r>
              <a:rPr lang="en-US" dirty="0"/>
              <a:t>Polygon surfaces are represented in computer  by different methods, which are, 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/>
              <a:t>Polygon Tables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/>
              <a:t>Plane Equations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/>
              <a:t>Polygon Meshes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4419600"/>
            <a:ext cx="2524125" cy="169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7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Polygon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334000"/>
          </a:xfrm>
        </p:spPr>
        <p:txBody>
          <a:bodyPr>
            <a:normAutofit fontScale="85000" lnSpcReduction="10000"/>
          </a:bodyPr>
          <a:lstStyle/>
          <a:p>
            <a:pPr lvl="0" algn="just"/>
            <a:r>
              <a:rPr lang="en-US" dirty="0"/>
              <a:t>Representation of vertex coordinates, edges and other property of polygon into table form is called polygon table.</a:t>
            </a:r>
          </a:p>
          <a:p>
            <a:pPr lvl="0" algn="just"/>
            <a:r>
              <a:rPr lang="en-US" dirty="0"/>
              <a:t>Polygon data tables can be organized into two groups: </a:t>
            </a:r>
          </a:p>
          <a:p>
            <a:pPr lvl="1" algn="just"/>
            <a:r>
              <a:rPr lang="en-US" dirty="0"/>
              <a:t>geometric table</a:t>
            </a:r>
          </a:p>
          <a:p>
            <a:pPr lvl="1" algn="just"/>
            <a:r>
              <a:rPr lang="en-US" dirty="0"/>
              <a:t>attributes table.</a:t>
            </a:r>
          </a:p>
          <a:p>
            <a:pPr lvl="0" algn="just"/>
            <a:r>
              <a:rPr lang="en-US" dirty="0"/>
              <a:t>Geometric table contains vertex coordinate and the other parameter which specify geometry of polygon.</a:t>
            </a:r>
          </a:p>
          <a:p>
            <a:pPr lvl="0" algn="just"/>
            <a:r>
              <a:rPr lang="en-US" dirty="0"/>
              <a:t>Attributes table stores other information like color, transparency etc.</a:t>
            </a:r>
          </a:p>
          <a:p>
            <a:pPr algn="just"/>
            <a:r>
              <a:rPr lang="en-US" dirty="0"/>
              <a:t>Convenient way to represent geometric table into three different table namely vertex table, edge table, and polygon table.</a:t>
            </a:r>
          </a:p>
        </p:txBody>
      </p:sp>
    </p:spTree>
    <p:extLst>
      <p:ext uri="{BB962C8B-B14F-4D97-AF65-F5344CB8AC3E}">
        <p14:creationId xmlns:p14="http://schemas.microsoft.com/office/powerpoint/2010/main" val="232152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Content Placeholder 31"/>
              <p:cNvGraphicFramePr>
                <a:graphicFrameLocks noGrp="1"/>
              </p:cNvGraphicFramePr>
              <p:nvPr>
                <p:ph idx="4294967295"/>
                <p:extLst>
                  <p:ext uri="{D42A27DB-BD31-4B8C-83A1-F6EECF244321}">
                    <p14:modId xmlns:p14="http://schemas.microsoft.com/office/powerpoint/2010/main" val="680671908"/>
                  </p:ext>
                </p:extLst>
              </p:nvPr>
            </p:nvGraphicFramePr>
            <p:xfrm>
              <a:off x="0" y="1055688"/>
              <a:ext cx="2221448" cy="251369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304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909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10571"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Vertex Table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10571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effectLst/>
                            </a:rPr>
                            <a:t>: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0571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effectLst/>
                            </a:rPr>
                            <a:t>: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10571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effectLst/>
                            </a:rPr>
                            <a:t>: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10571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effectLst/>
                            </a:rPr>
                            <a:t>: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10571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effectLst/>
                            </a:rPr>
                            <a:t>: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Content Placeholder 31"/>
              <p:cNvGraphicFramePr>
                <a:graphicFrameLocks noGrp="1"/>
              </p:cNvGraphicFramePr>
              <p:nvPr>
                <p:ph idx="4294967295"/>
                <p:extLst>
                  <p:ext uri="{D42A27DB-BD31-4B8C-83A1-F6EECF244321}">
                    <p14:modId xmlns:p14="http://schemas.microsoft.com/office/powerpoint/2010/main" val="680671908"/>
                  </p:ext>
                </p:extLst>
              </p:nvPr>
            </p:nvGraphicFramePr>
            <p:xfrm>
              <a:off x="0" y="1055688"/>
              <a:ext cx="2221448" cy="251369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304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909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10571"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Vertex Table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923" t="-110000" r="-254808" b="-43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0613" t="-110000" r="-1533" b="-43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923" t="-213043" r="-254808" b="-337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0613" t="-213043" r="-1533" b="-337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923" t="-313043" r="-254808" b="-237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0613" t="-313043" r="-1533" b="-237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923" t="-413043" r="-254808" b="-137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0613" t="-413043" r="-1533" b="-137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923" t="-513043" r="-254808" b="-37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0613" t="-513043" r="-1533" b="-37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0619271"/>
                  </p:ext>
                </p:extLst>
              </p:nvPr>
            </p:nvGraphicFramePr>
            <p:xfrm>
              <a:off x="2590800" y="1061007"/>
              <a:ext cx="1981200" cy="291966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281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530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0"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Edge Table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effectLst/>
                            </a:rPr>
                            <a:t>: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effectLst/>
                            </a:rPr>
                            <a:t>: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effectLst/>
                            </a:rPr>
                            <a:t>: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effectLst/>
                            </a:rPr>
                            <a:t>: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effectLst/>
                            </a:rPr>
                            <a:t>: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effectLst/>
                            </a:rPr>
                            <a:t>: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0619271"/>
                  </p:ext>
                </p:extLst>
              </p:nvPr>
            </p:nvGraphicFramePr>
            <p:xfrm>
              <a:off x="2590800" y="1061007"/>
              <a:ext cx="1981200" cy="294436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28157"/>
                    <a:gridCol w="1253043"/>
                  </a:tblGrid>
                  <a:tr h="420624"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Edge Table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681" t="-114493" r="-177311" b="-539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58738" t="-114493" r="-2427" b="-539130"/>
                          </a:stretch>
                        </a:blipFill>
                      </a:tcPr>
                    </a:tc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681" t="-214493" r="-177311" b="-439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58738" t="-214493" r="-2427" b="-439130"/>
                          </a:stretch>
                        </a:blipFill>
                      </a:tcPr>
                    </a:tc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681" t="-310000" r="-177311" b="-33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58738" t="-310000" r="-2427" b="-332857"/>
                          </a:stretch>
                        </a:blipFill>
                      </a:tcPr>
                    </a:tc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681" t="-415942" r="-177311" b="-237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58738" t="-415942" r="-2427" b="-237681"/>
                          </a:stretch>
                        </a:blipFill>
                      </a:tcPr>
                    </a:tc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681" t="-515942" r="-177311" b="-137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58738" t="-515942" r="-2427" b="-137681"/>
                          </a:stretch>
                        </a:blipFill>
                      </a:tcPr>
                    </a:tc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681" t="-615942" r="-177311" b="-37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58738" t="-615942" r="-2427" b="-3768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le 3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3949227"/>
                  </p:ext>
                </p:extLst>
              </p:nvPr>
            </p:nvGraphicFramePr>
            <p:xfrm>
              <a:off x="190500" y="4464215"/>
              <a:ext cx="2448243" cy="165779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412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070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0"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Polygon Surface Table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effectLst/>
                            </a:rPr>
                            <a:t>: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effectLst/>
                            </a:rPr>
                            <a:t>: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le 3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3949227"/>
                  </p:ext>
                </p:extLst>
              </p:nvPr>
            </p:nvGraphicFramePr>
            <p:xfrm>
              <a:off x="190500" y="4464215"/>
              <a:ext cx="2448243" cy="168249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41236"/>
                    <a:gridCol w="1807007"/>
                  </a:tblGrid>
                  <a:tr h="841248"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Polygon Surface Table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4"/>
                          <a:stretch>
                            <a:fillRect l="-952" t="-215942" r="-287619" b="-137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4"/>
                          <a:stretch>
                            <a:fillRect l="-35690" t="-215942" r="-1684" b="-137681"/>
                          </a:stretch>
                        </a:blipFill>
                      </a:tcPr>
                    </a:tc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4"/>
                          <a:stretch>
                            <a:fillRect l="-952" t="-315942" r="-287619" b="-37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4"/>
                          <a:stretch>
                            <a:fillRect l="-35690" t="-315942" r="-1684" b="-3768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49" name="Group 48"/>
          <p:cNvGrpSpPr/>
          <p:nvPr/>
        </p:nvGrpSpPr>
        <p:grpSpPr>
          <a:xfrm>
            <a:off x="4534533" y="855343"/>
            <a:ext cx="4418967" cy="3222415"/>
            <a:chOff x="4534533" y="855343"/>
            <a:chExt cx="4418967" cy="3222415"/>
          </a:xfrm>
        </p:grpSpPr>
        <p:sp>
          <p:nvSpPr>
            <p:cNvPr id="13" name="AutoShape 20"/>
            <p:cNvSpPr>
              <a:spLocks noChangeShapeType="1"/>
            </p:cNvSpPr>
            <p:nvPr/>
          </p:nvSpPr>
          <p:spPr bwMode="auto">
            <a:xfrm flipV="1">
              <a:off x="6349303" y="1906129"/>
              <a:ext cx="533012" cy="628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AutoShape 19"/>
            <p:cNvSpPr>
              <a:spLocks noChangeShapeType="1"/>
            </p:cNvSpPr>
            <p:nvPr/>
          </p:nvSpPr>
          <p:spPr bwMode="auto">
            <a:xfrm flipV="1">
              <a:off x="7059230" y="1314219"/>
              <a:ext cx="326612" cy="38666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AutoShape 18"/>
            <p:cNvSpPr>
              <a:spLocks noChangeShapeType="1"/>
            </p:cNvSpPr>
            <p:nvPr/>
          </p:nvSpPr>
          <p:spPr bwMode="auto">
            <a:xfrm flipH="1">
              <a:off x="6412811" y="1314219"/>
              <a:ext cx="963959" cy="2642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AutoShape 17"/>
            <p:cNvSpPr>
              <a:spLocks noChangeShapeType="1"/>
            </p:cNvSpPr>
            <p:nvPr/>
          </p:nvSpPr>
          <p:spPr bwMode="auto">
            <a:xfrm flipH="1">
              <a:off x="4939655" y="1670272"/>
              <a:ext cx="1154482" cy="3991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AutoShape 15"/>
            <p:cNvSpPr>
              <a:spLocks noChangeShapeType="1"/>
            </p:cNvSpPr>
            <p:nvPr/>
          </p:nvSpPr>
          <p:spPr bwMode="auto">
            <a:xfrm>
              <a:off x="4939655" y="2069415"/>
              <a:ext cx="554560" cy="1825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AutoShape 14"/>
            <p:cNvSpPr>
              <a:spLocks noChangeShapeType="1"/>
            </p:cNvSpPr>
            <p:nvPr/>
          </p:nvSpPr>
          <p:spPr bwMode="auto">
            <a:xfrm>
              <a:off x="5785671" y="2351763"/>
              <a:ext cx="554560" cy="1814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AutoShape 13"/>
            <p:cNvSpPr>
              <a:spLocks noChangeShapeType="1"/>
            </p:cNvSpPr>
            <p:nvPr/>
          </p:nvSpPr>
          <p:spPr bwMode="auto">
            <a:xfrm>
              <a:off x="7376769" y="1314219"/>
              <a:ext cx="73714" cy="5919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AutoShape 12"/>
            <p:cNvSpPr>
              <a:spLocks noChangeShapeType="1"/>
            </p:cNvSpPr>
            <p:nvPr/>
          </p:nvSpPr>
          <p:spPr bwMode="auto">
            <a:xfrm>
              <a:off x="7476567" y="2178272"/>
              <a:ext cx="73714" cy="5919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" name="AutoShape 11"/>
            <p:cNvSpPr>
              <a:spLocks noChangeShapeType="1"/>
            </p:cNvSpPr>
            <p:nvPr/>
          </p:nvSpPr>
          <p:spPr bwMode="auto">
            <a:xfrm>
              <a:off x="6340230" y="2533191"/>
              <a:ext cx="72580" cy="48191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AutoShape 10"/>
            <p:cNvSpPr>
              <a:spLocks noChangeShapeType="1"/>
            </p:cNvSpPr>
            <p:nvPr/>
          </p:nvSpPr>
          <p:spPr bwMode="auto">
            <a:xfrm>
              <a:off x="6458173" y="3315602"/>
              <a:ext cx="72580" cy="48191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AutoShape 9"/>
            <p:cNvSpPr>
              <a:spLocks noChangeShapeType="1"/>
            </p:cNvSpPr>
            <p:nvPr/>
          </p:nvSpPr>
          <p:spPr bwMode="auto">
            <a:xfrm flipV="1">
              <a:off x="6530754" y="3360959"/>
              <a:ext cx="400326" cy="4365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AutoShape 8"/>
            <p:cNvSpPr>
              <a:spLocks noChangeShapeType="1"/>
            </p:cNvSpPr>
            <p:nvPr/>
          </p:nvSpPr>
          <p:spPr bwMode="auto">
            <a:xfrm flipV="1">
              <a:off x="7177173" y="2761111"/>
              <a:ext cx="364036" cy="3639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7370499" y="860460"/>
                  <a:ext cx="15830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499" y="860460"/>
                  <a:ext cx="158300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54" r="-1538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7102652" y="855343"/>
                  <a:ext cx="3638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2652" y="855343"/>
                  <a:ext cx="363882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23333"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7519574" y="2490540"/>
                  <a:ext cx="3638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9574" y="2490540"/>
                  <a:ext cx="363882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7119" b="-2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4534533" y="1743903"/>
                  <a:ext cx="3638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4533" y="1743903"/>
                  <a:ext cx="363882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25000"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940058" y="2405720"/>
                  <a:ext cx="3638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0058" y="2405720"/>
                  <a:ext cx="363882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25000"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238318" y="3616093"/>
                  <a:ext cx="3638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8318" y="3616093"/>
                  <a:ext cx="363882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1667"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5417897" y="2110943"/>
                  <a:ext cx="3638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7897" y="2110943"/>
                  <a:ext cx="363882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5085" r="-28814"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056377" y="1397911"/>
                  <a:ext cx="3638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6377" y="1397911"/>
                  <a:ext cx="363882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5085" r="-25424"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794992" y="1592520"/>
                  <a:ext cx="3638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4992" y="1592520"/>
                  <a:ext cx="363882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5085" r="-28814"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194579" y="2931295"/>
                  <a:ext cx="3638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4579" y="2931295"/>
                  <a:ext cx="363882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3333" r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877289" y="3034388"/>
                  <a:ext cx="3638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7289" y="3034388"/>
                  <a:ext cx="363882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3333" r="-28333" b="-2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7273016" y="1805668"/>
                  <a:ext cx="3638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3016" y="1805668"/>
                  <a:ext cx="363882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333" r="-26667"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6687361" y="2450259"/>
                  <a:ext cx="3638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361" y="2450259"/>
                  <a:ext cx="363882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3333" r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998856" y="1848393"/>
                  <a:ext cx="3638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8856" y="1848393"/>
                  <a:ext cx="363882" cy="46166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3333" r="-18333"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035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334000"/>
          </a:xfrm>
        </p:spPr>
        <p:txBody>
          <a:bodyPr>
            <a:normAutofit/>
          </a:bodyPr>
          <a:lstStyle/>
          <a:p>
            <a:pPr lvl="0" algn="just"/>
            <a:r>
              <a:rPr lang="en-US" dirty="0"/>
              <a:t>Another way to represent with two table vertex table and polygon table.</a:t>
            </a:r>
          </a:p>
          <a:p>
            <a:pPr lvl="0" algn="just"/>
            <a:endParaRPr lang="en-US" dirty="0"/>
          </a:p>
          <a:p>
            <a:pPr lvl="0" algn="just"/>
            <a:endParaRPr lang="en-US" dirty="0"/>
          </a:p>
          <a:p>
            <a:pPr lvl="0" algn="just"/>
            <a:endParaRPr lang="en-US" dirty="0"/>
          </a:p>
          <a:p>
            <a:pPr lvl="0" algn="just"/>
            <a:endParaRPr lang="en-US" dirty="0"/>
          </a:p>
          <a:p>
            <a:pPr lvl="0" algn="just"/>
            <a:endParaRPr lang="en-US" dirty="0"/>
          </a:p>
          <a:p>
            <a:pPr lvl="0" algn="just"/>
            <a:endParaRPr lang="en-US" dirty="0"/>
          </a:p>
          <a:p>
            <a:pPr marL="0" lvl="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5433" y="2133600"/>
            <a:ext cx="4418967" cy="2667000"/>
            <a:chOff x="4534533" y="855343"/>
            <a:chExt cx="4418967" cy="3222415"/>
          </a:xfrm>
        </p:grpSpPr>
        <p:sp>
          <p:nvSpPr>
            <p:cNvPr id="6" name="AutoShape 20"/>
            <p:cNvSpPr>
              <a:spLocks noChangeShapeType="1"/>
            </p:cNvSpPr>
            <p:nvPr/>
          </p:nvSpPr>
          <p:spPr bwMode="auto">
            <a:xfrm flipV="1">
              <a:off x="6349303" y="1906129"/>
              <a:ext cx="533012" cy="628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" name="AutoShape 19"/>
            <p:cNvSpPr>
              <a:spLocks noChangeShapeType="1"/>
            </p:cNvSpPr>
            <p:nvPr/>
          </p:nvSpPr>
          <p:spPr bwMode="auto">
            <a:xfrm flipV="1">
              <a:off x="7059230" y="1314219"/>
              <a:ext cx="326612" cy="38666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" name="AutoShape 18"/>
            <p:cNvSpPr>
              <a:spLocks noChangeShapeType="1"/>
            </p:cNvSpPr>
            <p:nvPr/>
          </p:nvSpPr>
          <p:spPr bwMode="auto">
            <a:xfrm flipH="1">
              <a:off x="6412811" y="1314219"/>
              <a:ext cx="963959" cy="2642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" name="AutoShape 17"/>
            <p:cNvSpPr>
              <a:spLocks noChangeShapeType="1"/>
            </p:cNvSpPr>
            <p:nvPr/>
          </p:nvSpPr>
          <p:spPr bwMode="auto">
            <a:xfrm flipH="1">
              <a:off x="4939655" y="1670272"/>
              <a:ext cx="1154482" cy="3991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AutoShape 15"/>
            <p:cNvSpPr>
              <a:spLocks noChangeShapeType="1"/>
            </p:cNvSpPr>
            <p:nvPr/>
          </p:nvSpPr>
          <p:spPr bwMode="auto">
            <a:xfrm>
              <a:off x="4939655" y="2069415"/>
              <a:ext cx="554560" cy="1825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AutoShape 14"/>
            <p:cNvSpPr>
              <a:spLocks noChangeShapeType="1"/>
            </p:cNvSpPr>
            <p:nvPr/>
          </p:nvSpPr>
          <p:spPr bwMode="auto">
            <a:xfrm>
              <a:off x="5785671" y="2351763"/>
              <a:ext cx="554560" cy="1814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AutoShape 13"/>
            <p:cNvSpPr>
              <a:spLocks noChangeShapeType="1"/>
            </p:cNvSpPr>
            <p:nvPr/>
          </p:nvSpPr>
          <p:spPr bwMode="auto">
            <a:xfrm>
              <a:off x="7376769" y="1314219"/>
              <a:ext cx="73714" cy="5919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AutoShape 12"/>
            <p:cNvSpPr>
              <a:spLocks noChangeShapeType="1"/>
            </p:cNvSpPr>
            <p:nvPr/>
          </p:nvSpPr>
          <p:spPr bwMode="auto">
            <a:xfrm>
              <a:off x="7476567" y="2178272"/>
              <a:ext cx="73714" cy="5919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AutoShape 11"/>
            <p:cNvSpPr>
              <a:spLocks noChangeShapeType="1"/>
            </p:cNvSpPr>
            <p:nvPr/>
          </p:nvSpPr>
          <p:spPr bwMode="auto">
            <a:xfrm>
              <a:off x="6340230" y="2533191"/>
              <a:ext cx="72580" cy="48191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AutoShape 10"/>
            <p:cNvSpPr>
              <a:spLocks noChangeShapeType="1"/>
            </p:cNvSpPr>
            <p:nvPr/>
          </p:nvSpPr>
          <p:spPr bwMode="auto">
            <a:xfrm>
              <a:off x="6458173" y="3315602"/>
              <a:ext cx="72580" cy="48191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AutoShape 9"/>
            <p:cNvSpPr>
              <a:spLocks noChangeShapeType="1"/>
            </p:cNvSpPr>
            <p:nvPr/>
          </p:nvSpPr>
          <p:spPr bwMode="auto">
            <a:xfrm flipV="1">
              <a:off x="6530754" y="3360959"/>
              <a:ext cx="400326" cy="4365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AutoShape 8"/>
            <p:cNvSpPr>
              <a:spLocks noChangeShapeType="1"/>
            </p:cNvSpPr>
            <p:nvPr/>
          </p:nvSpPr>
          <p:spPr bwMode="auto">
            <a:xfrm flipV="1">
              <a:off x="7177173" y="2761111"/>
              <a:ext cx="364036" cy="3639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370499" y="860460"/>
                  <a:ext cx="15830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499" y="860460"/>
                  <a:ext cx="1583001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154" r="-1538"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7102652" y="855343"/>
                  <a:ext cx="3638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2652" y="855343"/>
                  <a:ext cx="363882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519574" y="2490540"/>
                  <a:ext cx="3638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9574" y="2490540"/>
                  <a:ext cx="363882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27119"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534533" y="1743903"/>
                  <a:ext cx="3638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4533" y="1743903"/>
                  <a:ext cx="363882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25000"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940058" y="2405720"/>
                  <a:ext cx="3638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0058" y="2405720"/>
                  <a:ext cx="363882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27119"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238318" y="3616093"/>
                  <a:ext cx="3638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8318" y="3616093"/>
                  <a:ext cx="363882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37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417897" y="2110943"/>
                  <a:ext cx="3638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7897" y="2110943"/>
                  <a:ext cx="363882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333" r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056377" y="1397911"/>
                  <a:ext cx="3638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6377" y="1397911"/>
                  <a:ext cx="363882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5085" r="-271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794992" y="1592520"/>
                  <a:ext cx="3638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4992" y="1592520"/>
                  <a:ext cx="363882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5000" r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6194579" y="2931295"/>
                  <a:ext cx="3638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4579" y="2931295"/>
                  <a:ext cx="363882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333" r="-26667"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6877289" y="3034388"/>
                  <a:ext cx="3638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7289" y="3034388"/>
                  <a:ext cx="363882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333" r="-28333"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7273016" y="1805668"/>
                  <a:ext cx="3638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3016" y="1805668"/>
                  <a:ext cx="363882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333" r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687361" y="2450259"/>
                  <a:ext cx="3638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361" y="2450259"/>
                  <a:ext cx="363882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3333" r="-20000"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998856" y="1848393"/>
                  <a:ext cx="3638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8856" y="1848393"/>
                  <a:ext cx="363882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3333" r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Content Placeholder 31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56053470"/>
                  </p:ext>
                </p:extLst>
              </p:nvPr>
            </p:nvGraphicFramePr>
            <p:xfrm>
              <a:off x="5562600" y="1866690"/>
              <a:ext cx="2221448" cy="251369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304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909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10571"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Vertex Table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10571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effectLst/>
                            </a:rPr>
                            <a:t>: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0571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effectLst/>
                            </a:rPr>
                            <a:t>: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10571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effectLst/>
                            </a:rPr>
                            <a:t>: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10571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effectLst/>
                            </a:rPr>
                            <a:t>: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10571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effectLst/>
                            </a:rPr>
                            <a:t>: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Content Placeholder 31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56053470"/>
                  </p:ext>
                </p:extLst>
              </p:nvPr>
            </p:nvGraphicFramePr>
            <p:xfrm>
              <a:off x="5562600" y="1866690"/>
              <a:ext cx="2221448" cy="252374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30490"/>
                    <a:gridCol w="1590958"/>
                  </a:tblGrid>
                  <a:tr h="420624"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Vertex Table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16"/>
                          <a:stretch>
                            <a:fillRect l="-962" t="-114493" r="-255769" b="-439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16"/>
                          <a:stretch>
                            <a:fillRect l="-40230" t="-114493" r="-1916" b="-439130"/>
                          </a:stretch>
                        </a:blipFill>
                      </a:tcPr>
                    </a:tc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16"/>
                          <a:stretch>
                            <a:fillRect l="-962" t="-211429" r="-255769" b="-33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16"/>
                          <a:stretch>
                            <a:fillRect l="-40230" t="-211429" r="-1916" b="-332857"/>
                          </a:stretch>
                        </a:blipFill>
                      </a:tcPr>
                    </a:tc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16"/>
                          <a:stretch>
                            <a:fillRect l="-962" t="-315942" r="-255769" b="-237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16"/>
                          <a:stretch>
                            <a:fillRect l="-40230" t="-315942" r="-1916" b="-237681"/>
                          </a:stretch>
                        </a:blipFill>
                      </a:tcPr>
                    </a:tc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16"/>
                          <a:stretch>
                            <a:fillRect l="-962" t="-415942" r="-255769" b="-137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16"/>
                          <a:stretch>
                            <a:fillRect l="-40230" t="-415942" r="-1916" b="-137681"/>
                          </a:stretch>
                        </a:blipFill>
                      </a:tcPr>
                    </a:tc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16"/>
                          <a:stretch>
                            <a:fillRect l="-962" t="-515942" r="-255769" b="-37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16"/>
                          <a:stretch>
                            <a:fillRect l="-40230" t="-515942" r="-1916" b="-3768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9476972"/>
                  </p:ext>
                </p:extLst>
              </p:nvPr>
            </p:nvGraphicFramePr>
            <p:xfrm>
              <a:off x="1265115" y="4910328"/>
              <a:ext cx="6202485" cy="123717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245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794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0"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Polygon Surface Table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effectLst/>
                            </a:rPr>
                            <a:t>: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),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),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effectLst/>
                            </a:rPr>
                            <a:t>: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),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),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),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9476972"/>
                  </p:ext>
                </p:extLst>
              </p:nvPr>
            </p:nvGraphicFramePr>
            <p:xfrm>
              <a:off x="1265115" y="4910328"/>
              <a:ext cx="6202485" cy="126187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24536"/>
                    <a:gridCol w="4577949"/>
                  </a:tblGrid>
                  <a:tr h="420624"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Polygon Surface Table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17"/>
                          <a:stretch>
                            <a:fillRect l="-375" t="-112857" r="-283146" b="-1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17"/>
                          <a:stretch>
                            <a:fillRect l="-35686" t="-112857" r="-666" b="-135714"/>
                          </a:stretch>
                        </a:blipFill>
                      </a:tcPr>
                    </a:tc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17"/>
                          <a:stretch>
                            <a:fillRect l="-375" t="-215942" r="-283146" b="-37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17"/>
                          <a:stretch>
                            <a:fillRect l="-35686" t="-215942" r="-666" b="-3768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6603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334000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n-US" dirty="0"/>
              <a:t>Two table representation is inefficient as it will store common edge multiple times.</a:t>
            </a:r>
          </a:p>
          <a:p>
            <a:pPr lvl="0" algn="just"/>
            <a:r>
              <a:rPr lang="en-US" dirty="0"/>
              <a:t>Sometimes it may be possible that errors may occurs during input.</a:t>
            </a:r>
          </a:p>
          <a:p>
            <a:pPr lvl="0" algn="just"/>
            <a:r>
              <a:rPr lang="en-US" dirty="0"/>
              <a:t>For dealing with that we add extra information into tables. </a:t>
            </a:r>
          </a:p>
          <a:p>
            <a:pPr lvl="0" algn="just"/>
            <a:r>
              <a:rPr lang="en-US" dirty="0"/>
              <a:t>For example edge table with </a:t>
            </a:r>
          </a:p>
          <a:p>
            <a:pPr marL="0" lvl="0" indent="0" algn="just">
              <a:buNone/>
            </a:pPr>
            <a:r>
              <a:rPr lang="en-US" dirty="0"/>
              <a:t>    information of the surface </a:t>
            </a:r>
          </a:p>
          <a:p>
            <a:pPr marL="0" lvl="0" indent="0" algn="just">
              <a:buNone/>
            </a:pPr>
            <a:r>
              <a:rPr lang="en-US" dirty="0"/>
              <a:t>    in which particular edge is </a:t>
            </a:r>
          </a:p>
          <a:p>
            <a:pPr marL="0" lvl="0" indent="0" algn="just">
              <a:buNone/>
            </a:pPr>
            <a:r>
              <a:rPr lang="en-US" dirty="0"/>
              <a:t>    present.</a:t>
            </a:r>
          </a:p>
          <a:p>
            <a:pPr lvl="0" algn="just"/>
            <a:endParaRPr lang="en-US" dirty="0"/>
          </a:p>
          <a:p>
            <a:pPr lvl="0" algn="just"/>
            <a:endParaRPr lang="en-US" dirty="0"/>
          </a:p>
          <a:p>
            <a:pPr algn="just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156401"/>
              </p:ext>
            </p:extLst>
          </p:nvPr>
        </p:nvGraphicFramePr>
        <p:xfrm>
          <a:off x="5715000" y="3684309"/>
          <a:ext cx="2808389" cy="23755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8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E1: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V1, V2, S1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E2: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V2, V3, S1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E3: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V3, V1, S1, S2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E4: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V3, V4, S2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E5: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V4, V5, S2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E6: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V5, V1, S2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54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Plane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990600"/>
                <a:ext cx="8763000" cy="5334000"/>
              </a:xfrm>
            </p:spPr>
            <p:txBody>
              <a:bodyPr>
                <a:normAutofit/>
              </a:bodyPr>
              <a:lstStyle/>
              <a:p>
                <a:pPr lvl="0" algn="just"/>
                <a:r>
                  <a:rPr lang="en-US" dirty="0"/>
                  <a:t>For producing display of 3D objects we must process the input data representation for the object through several procedures.</a:t>
                </a:r>
              </a:p>
              <a:p>
                <a:pPr lvl="0" algn="just"/>
                <a:r>
                  <a:rPr lang="en-US" dirty="0"/>
                  <a:t>Sometimes we need to find orientation and it can be obtained by vertex coordinate values and the equation of polygon plane.</a:t>
                </a:r>
              </a:p>
              <a:p>
                <a:pPr lvl="0" algn="just"/>
                <a:r>
                  <a:rPr lang="en-US" dirty="0"/>
                  <a:t>General Equation of plane is given as,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400050" lvl="1" indent="0" algn="just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any point on the plane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are constants.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990600"/>
                <a:ext cx="8763000" cy="5334000"/>
              </a:xfrm>
              <a:blipFill>
                <a:blip r:embed="rId2"/>
                <a:stretch>
                  <a:fillRect l="-1599" t="-1486" r="-16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80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990600"/>
                <a:ext cx="8763000" cy="5334000"/>
              </a:xfrm>
            </p:spPr>
            <p:txBody>
              <a:bodyPr>
                <a:normAutofit fontScale="70000" lnSpcReduction="20000"/>
              </a:bodyPr>
              <a:lstStyle/>
              <a:p>
                <a:pPr lvl="0" algn="just"/>
                <a:r>
                  <a:rPr lang="en-US" dirty="0"/>
                  <a:t>By solving three plane equation for three non collinear points. And solve simultaneous equation for ratio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as follows</a:t>
                </a:r>
              </a:p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dirty="0"/>
              </a:p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dirty="0"/>
              </a:p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dirty="0"/>
              </a:p>
              <a:p>
                <a:pPr lvl="0" algn="just"/>
                <a:r>
                  <a:rPr lang="en-US" dirty="0"/>
                  <a:t>Solving by determinant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i="1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990600"/>
                <a:ext cx="8763000" cy="5334000"/>
              </a:xfrm>
              <a:blipFill>
                <a:blip r:embed="rId2"/>
                <a:stretch>
                  <a:fillRect l="-765" t="-1943" r="-8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57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990600"/>
                <a:ext cx="8763000" cy="5334000"/>
              </a:xfrm>
            </p:spPr>
            <p:txBody>
              <a:bodyPr>
                <a:normAutofit/>
              </a:bodyPr>
              <a:lstStyle/>
              <a:p>
                <a:pPr lvl="0" algn="just"/>
                <a:r>
                  <a:rPr lang="en-US" dirty="0"/>
                  <a:t>By expanding a determinant we get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0" algn="just"/>
                <a:r>
                  <a:rPr lang="en-US" dirty="0"/>
                  <a:t>This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then stored in polygon data structure with other polygon data.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990600"/>
                <a:ext cx="8763000" cy="5334000"/>
              </a:xfrm>
              <a:blipFill>
                <a:blip r:embed="rId2"/>
                <a:stretch>
                  <a:fillRect l="-1599" t="-1486" r="-16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52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3340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3D Display Methods</a:t>
            </a:r>
          </a:p>
          <a:p>
            <a:pPr algn="just"/>
            <a:r>
              <a:rPr lang="en-US" dirty="0"/>
              <a:t>Polygon Surfaces</a:t>
            </a:r>
          </a:p>
          <a:p>
            <a:pPr algn="just"/>
            <a:r>
              <a:rPr lang="en-US" dirty="0"/>
              <a:t>Polygon Table</a:t>
            </a:r>
          </a:p>
          <a:p>
            <a:pPr algn="just"/>
            <a:r>
              <a:rPr lang="en-US" dirty="0"/>
              <a:t>Plane Equation</a:t>
            </a:r>
          </a:p>
          <a:p>
            <a:pPr algn="just"/>
            <a:r>
              <a:rPr lang="en-US" dirty="0"/>
              <a:t>Polygon Meshes</a:t>
            </a:r>
          </a:p>
          <a:p>
            <a:pPr algn="just"/>
            <a:r>
              <a:rPr lang="en-US" dirty="0"/>
              <a:t>Spline Representation</a:t>
            </a:r>
          </a:p>
          <a:p>
            <a:pPr algn="just"/>
            <a:r>
              <a:rPr lang="en-US" dirty="0"/>
              <a:t>Cubic Spline Interpolation Methods</a:t>
            </a:r>
          </a:p>
          <a:p>
            <a:pPr algn="just"/>
            <a:r>
              <a:rPr lang="en-US" dirty="0"/>
              <a:t>Bazier Curves and Surfaces</a:t>
            </a:r>
          </a:p>
          <a:p>
            <a:pPr algn="just"/>
            <a:r>
              <a:rPr lang="en-US" dirty="0"/>
              <a:t>B-spline Curves and Surfaces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24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Orientation of 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990600"/>
                <a:ext cx="8763000" cy="5334000"/>
              </a:xfrm>
            </p:spPr>
            <p:txBody>
              <a:bodyPr>
                <a:normAutofit fontScale="85000" lnSpcReduction="20000"/>
              </a:bodyPr>
              <a:lstStyle/>
              <a:p>
                <a:pPr algn="just"/>
                <a:r>
                  <a:rPr lang="en-US" dirty="0"/>
                  <a:t>Orientation of plane is described with normal vector to the plane.</a:t>
                </a:r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lvl="0" algn="just"/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the plane coefficient.</a:t>
                </a:r>
              </a:p>
              <a:p>
                <a:pPr algn="just"/>
                <a:r>
                  <a:rPr lang="en-US" dirty="0"/>
                  <a:t>Normal vector N can be calculate for any particular surface by cross product of two vectors in counter clockwise direction in right handed system.</a:t>
                </a:r>
              </a:p>
              <a:p>
                <a:pPr lvl="0"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990600"/>
                <a:ext cx="8763000" cy="5334000"/>
              </a:xfrm>
              <a:blipFill>
                <a:blip r:embed="rId2"/>
                <a:stretch>
                  <a:fillRect l="-1182" t="-2400" r="-12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3048000" y="1600200"/>
            <a:ext cx="2819133" cy="2514547"/>
            <a:chOff x="2190" y="5641"/>
            <a:chExt cx="3295" cy="2939"/>
          </a:xfrm>
        </p:grpSpPr>
        <p:sp>
          <p:nvSpPr>
            <p:cNvPr id="6" name="AutoShape 11"/>
            <p:cNvSpPr>
              <a:spLocks noChangeAspect="1" noChangeArrowheads="1" noTextEdit="1"/>
            </p:cNvSpPr>
            <p:nvPr/>
          </p:nvSpPr>
          <p:spPr bwMode="auto">
            <a:xfrm>
              <a:off x="2190" y="5730"/>
              <a:ext cx="2930" cy="2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10"/>
                <p:cNvSpPr>
                  <a:spLocks noChangeArrowheads="1"/>
                </p:cNvSpPr>
                <p:nvPr/>
              </p:nvSpPr>
              <p:spPr bwMode="auto">
                <a:xfrm>
                  <a:off x="2190" y="8160"/>
                  <a:ext cx="360" cy="4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</m:oMath>
                    </m:oMathPara>
                  </a14:m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90" y="8160"/>
                  <a:ext cx="360" cy="4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887" r="-18868" b="-22951"/>
                  </a:stretch>
                </a:blip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9"/>
                <p:cNvSpPr>
                  <a:spLocks noChangeArrowheads="1"/>
                </p:cNvSpPr>
                <p:nvPr/>
              </p:nvSpPr>
              <p:spPr bwMode="auto">
                <a:xfrm>
                  <a:off x="3085" y="5641"/>
                  <a:ext cx="2400" cy="51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 (</m:t>
                        </m:r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85" y="5641"/>
                  <a:ext cx="2400" cy="5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4658"/>
                  </a:stretch>
                </a:blip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AutoShape 8"/>
            <p:cNvSpPr>
              <a:spLocks noChangeShapeType="1"/>
            </p:cNvSpPr>
            <p:nvPr/>
          </p:nvSpPr>
          <p:spPr bwMode="auto">
            <a:xfrm>
              <a:off x="3180" y="5985"/>
              <a:ext cx="0" cy="17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AutoShape 7"/>
            <p:cNvSpPr>
              <a:spLocks noChangeShapeType="1"/>
            </p:cNvSpPr>
            <p:nvPr/>
          </p:nvSpPr>
          <p:spPr bwMode="auto">
            <a:xfrm>
              <a:off x="3180" y="7755"/>
              <a:ext cx="166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AutoShape 6"/>
            <p:cNvSpPr>
              <a:spLocks noChangeShapeType="1"/>
            </p:cNvSpPr>
            <p:nvPr/>
          </p:nvSpPr>
          <p:spPr bwMode="auto">
            <a:xfrm flipH="1">
              <a:off x="2655" y="7755"/>
              <a:ext cx="525" cy="5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3945" y="6600"/>
              <a:ext cx="900" cy="600"/>
            </a:xfrm>
            <a:prstGeom prst="rect">
              <a:avLst/>
            </a:prstGeom>
            <a:solidFill>
              <a:srgbClr val="DBE5F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AutoShape 4"/>
            <p:cNvSpPr>
              <a:spLocks noChangeShapeType="1"/>
            </p:cNvSpPr>
            <p:nvPr/>
          </p:nvSpPr>
          <p:spPr bwMode="auto">
            <a:xfrm flipV="1">
              <a:off x="4395" y="6150"/>
              <a:ext cx="450" cy="7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3"/>
                <p:cNvSpPr>
                  <a:spLocks noChangeArrowheads="1"/>
                </p:cNvSpPr>
                <p:nvPr/>
              </p:nvSpPr>
              <p:spPr bwMode="auto">
                <a:xfrm>
                  <a:off x="2725" y="6081"/>
                  <a:ext cx="360" cy="4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25" y="6081"/>
                  <a:ext cx="360" cy="4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87" r="-20755" b="-22951"/>
                  </a:stretch>
                </a:blip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2"/>
                <p:cNvSpPr>
                  <a:spLocks noChangeArrowheads="1"/>
                </p:cNvSpPr>
                <p:nvPr/>
              </p:nvSpPr>
              <p:spPr bwMode="auto">
                <a:xfrm>
                  <a:off x="4545" y="7830"/>
                  <a:ext cx="360" cy="4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oMath>
                    </m:oMathPara>
                  </a14:m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45" y="7830"/>
                  <a:ext cx="360" cy="4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846" r="-25000" b="-22951"/>
                  </a:stretch>
                </a:blip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657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990600"/>
                <a:ext cx="8763000" cy="53340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en-US" dirty="0"/>
              </a:p>
              <a:p>
                <a:pPr lvl="0" algn="just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gives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that plane.</a:t>
                </a:r>
              </a:p>
              <a:p>
                <a:pPr lvl="0" algn="just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can be obtained by putting these values in plane equation for one of the vertices and solving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0" algn="just"/>
                <a:r>
                  <a:rPr lang="en-US" dirty="0"/>
                  <a:t>Using plane equation in vector form we can obtain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as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  <a:p>
                <a:pPr lvl="0" algn="just"/>
                <a:r>
                  <a:rPr lang="en-US" dirty="0"/>
                  <a:t>Plane equation is also used to find position of any point compare to plane surface as follows</a:t>
                </a:r>
              </a:p>
              <a:p>
                <a:pPr algn="just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 the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</a:t>
                </a:r>
                <a:r>
                  <a:rPr lang="en-US" b="1" dirty="0"/>
                  <a:t>not on that plane</a:t>
                </a:r>
                <a:endParaRPr lang="en-US" dirty="0"/>
              </a:p>
              <a:p>
                <a:pPr algn="just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 the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</a:t>
                </a:r>
                <a:r>
                  <a:rPr lang="en-US" b="1" dirty="0"/>
                  <a:t>inside the surface</a:t>
                </a:r>
                <a:endParaRPr lang="en-US" dirty="0"/>
              </a:p>
              <a:p>
                <a:pPr algn="just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</a:t>
                </a:r>
                <a:r>
                  <a:rPr lang="en-US" b="1" dirty="0"/>
                  <a:t>outside the surface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990600"/>
                <a:ext cx="8763000" cy="5334000"/>
              </a:xfrm>
              <a:blipFill>
                <a:blip r:embed="rId2"/>
                <a:stretch>
                  <a:fillRect l="-974" r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3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75" y="3788664"/>
            <a:ext cx="2612136" cy="26121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Polygon Meshes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334000"/>
          </a:xfrm>
        </p:spPr>
        <p:txBody>
          <a:bodyPr/>
          <a:lstStyle/>
          <a:p>
            <a:pPr lvl="0" algn="just"/>
            <a:r>
              <a:rPr lang="en-US" dirty="0"/>
              <a:t>Polygon mesh is a collection of edges, vertices and faces that defines the shape of the polyhedral object in 3D computer graphics and solid modeling.</a:t>
            </a:r>
          </a:p>
          <a:p>
            <a:pPr lvl="0" algn="just"/>
            <a:r>
              <a:rPr lang="en-US" dirty="0"/>
              <a:t>An edge can be shared by two or more polygons.</a:t>
            </a:r>
          </a:p>
          <a:p>
            <a:pPr lvl="0" algn="just"/>
            <a:r>
              <a:rPr lang="en-US" dirty="0"/>
              <a:t>Vertex is shared by at least two edges.</a:t>
            </a:r>
          </a:p>
          <a:p>
            <a:pPr lvl="0" algn="just"/>
            <a:r>
              <a:rPr lang="en-US" dirty="0"/>
              <a:t>Polygon mesh is represented in following ways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/>
              <a:t>Explicit representation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/>
              <a:t>Pointer to vertex list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/>
              <a:t>Pointer to edge list</a:t>
            </a:r>
          </a:p>
          <a:p>
            <a:pPr algn="just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00" y="4771550"/>
            <a:ext cx="26707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5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Explicit Representation-Polygon Meshes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113728" y="1448893"/>
                <a:ext cx="8763000" cy="5334000"/>
              </a:xfrm>
            </p:spPr>
            <p:txBody>
              <a:bodyPr>
                <a:normAutofit fontScale="85000" lnSpcReduction="10000"/>
              </a:bodyPr>
              <a:lstStyle/>
              <a:p>
                <a:pPr lvl="0" algn="just"/>
                <a:r>
                  <a:rPr lang="en-US" dirty="0"/>
                  <a:t>In explicit representation each polygon stores all the vertices in order in the memory as,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algn="just"/>
                <a:r>
                  <a:rPr lang="en-US" dirty="0"/>
                  <a:t>It process fast but requires more memory for storing. </a:t>
                </a:r>
              </a:p>
              <a:p>
                <a:pPr algn="just"/>
                <a:r>
                  <a:rPr lang="en-US" dirty="0"/>
                  <a:t>Example: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13728" y="1448893"/>
                <a:ext cx="8763000" cy="5334000"/>
              </a:xfrm>
              <a:blipFill>
                <a:blip r:embed="rId2"/>
                <a:stretch>
                  <a:fillRect l="-1183" t="-1829" r="-13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3237928" y="3637995"/>
            <a:ext cx="2514600" cy="1828801"/>
            <a:chOff x="5543220" y="2893743"/>
            <a:chExt cx="3066992" cy="2328834"/>
          </a:xfrm>
        </p:grpSpPr>
        <p:cxnSp>
          <p:nvCxnSpPr>
            <p:cNvPr id="7" name="Straight Connector 6"/>
            <p:cNvCxnSpPr>
              <a:cxnSpLocks noChangeAspect="1"/>
            </p:cNvCxnSpPr>
            <p:nvPr/>
          </p:nvCxnSpPr>
          <p:spPr>
            <a:xfrm flipV="1">
              <a:off x="5943600" y="3429000"/>
              <a:ext cx="762001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 noChangeAspect="1"/>
            </p:cNvCxnSpPr>
            <p:nvPr/>
          </p:nvCxnSpPr>
          <p:spPr>
            <a:xfrm>
              <a:off x="5943600" y="4800599"/>
              <a:ext cx="15240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 noChangeAspect="1"/>
            </p:cNvCxnSpPr>
            <p:nvPr/>
          </p:nvCxnSpPr>
          <p:spPr>
            <a:xfrm>
              <a:off x="6705600" y="3429000"/>
              <a:ext cx="762001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 noChangeAspect="1"/>
            </p:cNvCxnSpPr>
            <p:nvPr/>
          </p:nvCxnSpPr>
          <p:spPr>
            <a:xfrm>
              <a:off x="6705601" y="3428999"/>
              <a:ext cx="13716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 noChangeAspect="1"/>
            </p:cNvCxnSpPr>
            <p:nvPr/>
          </p:nvCxnSpPr>
          <p:spPr>
            <a:xfrm flipH="1">
              <a:off x="7467601" y="3733799"/>
              <a:ext cx="6096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6663344" y="2893744"/>
                  <a:ext cx="55278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3344" y="2893744"/>
                  <a:ext cx="552781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288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5543220" y="4645967"/>
                  <a:ext cx="55989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3220" y="4645967"/>
                  <a:ext cx="559897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7297890" y="4760912"/>
                  <a:ext cx="55989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7891" y="4760912"/>
                  <a:ext cx="559897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7970521" y="3650958"/>
                  <a:ext cx="5467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0521" y="3650958"/>
                  <a:ext cx="546752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105594" y="2893743"/>
                  <a:ext cx="150461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5594" y="2893743"/>
                  <a:ext cx="1504618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9901" b="-406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7141902" y="3758301"/>
                  <a:ext cx="5538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902" y="3758301"/>
                  <a:ext cx="553870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667" b="-2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6387020" y="4119823"/>
                  <a:ext cx="5467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7020" y="4119823"/>
                  <a:ext cx="546752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110" b="-288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2115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Pointer to Vertex List-Polygon Meshes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990600"/>
                <a:ext cx="8763000" cy="5334000"/>
              </a:xfrm>
            </p:spPr>
            <p:txBody>
              <a:bodyPr>
                <a:normAutofit fontScale="92500" lnSpcReduction="20000"/>
              </a:bodyPr>
              <a:lstStyle/>
              <a:p>
                <a:pPr lvl="0" algn="just"/>
                <a:r>
                  <a:rPr lang="en-US" dirty="0"/>
                  <a:t>In this method, each vertex stores in vertex list and then polygon contains pointer to the required vertex.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=(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0" algn="just"/>
                <a:r>
                  <a:rPr lang="en-US" dirty="0"/>
                  <a:t>Now polygon of vertices 3, 4, 5 is represented as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i="1" dirty="0"/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algn="just"/>
                <a:r>
                  <a:rPr lang="en-US" dirty="0"/>
                  <a:t>It is considerably space saving but common edges are difficult to find.</a:t>
                </a:r>
              </a:p>
              <a:p>
                <a:pPr algn="just"/>
                <a:r>
                  <a:rPr lang="en-US" dirty="0"/>
                  <a:t>Example: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990600"/>
                <a:ext cx="8763000" cy="5334000"/>
              </a:xfrm>
              <a:blipFill>
                <a:blip r:embed="rId2"/>
                <a:stretch>
                  <a:fillRect l="-1391" t="-2971" r="-15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788947" y="3940402"/>
            <a:ext cx="2974053" cy="2231798"/>
            <a:chOff x="5543220" y="2990779"/>
            <a:chExt cx="2974053" cy="2231798"/>
          </a:xfrm>
        </p:grpSpPr>
        <p:cxnSp>
          <p:nvCxnSpPr>
            <p:cNvPr id="5" name="Straight Connector 4"/>
            <p:cNvCxnSpPr>
              <a:cxnSpLocks noChangeAspect="1"/>
            </p:cNvCxnSpPr>
            <p:nvPr/>
          </p:nvCxnSpPr>
          <p:spPr>
            <a:xfrm flipV="1">
              <a:off x="5943600" y="3429000"/>
              <a:ext cx="762001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cxnSpLocks noChangeAspect="1"/>
            </p:cNvCxnSpPr>
            <p:nvPr/>
          </p:nvCxnSpPr>
          <p:spPr>
            <a:xfrm>
              <a:off x="5943600" y="4800599"/>
              <a:ext cx="15240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cxnSpLocks noChangeAspect="1"/>
            </p:cNvCxnSpPr>
            <p:nvPr/>
          </p:nvCxnSpPr>
          <p:spPr>
            <a:xfrm>
              <a:off x="6705600" y="3429000"/>
              <a:ext cx="762001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cxnSpLocks noChangeAspect="1"/>
            </p:cNvCxnSpPr>
            <p:nvPr/>
          </p:nvCxnSpPr>
          <p:spPr>
            <a:xfrm>
              <a:off x="6705601" y="3428999"/>
              <a:ext cx="13716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 noChangeAspect="1"/>
            </p:cNvCxnSpPr>
            <p:nvPr/>
          </p:nvCxnSpPr>
          <p:spPr>
            <a:xfrm flipH="1">
              <a:off x="7467601" y="3733799"/>
              <a:ext cx="6096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6533820" y="2990779"/>
                  <a:ext cx="55278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820" y="2990779"/>
                  <a:ext cx="552780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5543220" y="4645967"/>
                  <a:ext cx="55989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3220" y="4645967"/>
                  <a:ext cx="559897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7297891" y="4760912"/>
                  <a:ext cx="55989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7891" y="4760912"/>
                  <a:ext cx="559897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970521" y="3650958"/>
                  <a:ext cx="5467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0521" y="3650958"/>
                  <a:ext cx="546752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877382" y="2999881"/>
                  <a:ext cx="150461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7382" y="2999881"/>
                  <a:ext cx="1504618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7141902" y="3758301"/>
                  <a:ext cx="5538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902" y="3758301"/>
                  <a:ext cx="553870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6387020" y="4119823"/>
                  <a:ext cx="5467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7020" y="4119823"/>
                  <a:ext cx="546752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915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Pointer to Edge List-Polygon Meshes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990600"/>
                <a:ext cx="8763000" cy="5334000"/>
              </a:xfrm>
            </p:spPr>
            <p:txBody>
              <a:bodyPr>
                <a:normAutofit fontScale="85000" lnSpcReduction="10000"/>
              </a:bodyPr>
              <a:lstStyle/>
              <a:p>
                <a:pPr lvl="0" algn="just"/>
                <a:r>
                  <a:rPr lang="en-US" dirty="0"/>
                  <a:t>In this method, polygon have pointers to the edge list and edge list have pointer to vertex list for each edge two vertex pointer is required which points in vertex list.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algn="just"/>
                <a:r>
                  <a:rPr lang="en-US" dirty="0"/>
                  <a:t>This approach is more memory efficient and easy to find common edges. For example,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990600"/>
                <a:ext cx="8763000" cy="5334000"/>
              </a:xfrm>
              <a:blipFill>
                <a:blip r:embed="rId2"/>
                <a:stretch>
                  <a:fillRect l="-1182" t="-1829" r="-12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788947" y="4114800"/>
            <a:ext cx="2974053" cy="2231798"/>
            <a:chOff x="5788947" y="1219200"/>
            <a:chExt cx="2974053" cy="2231798"/>
          </a:xfrm>
        </p:grpSpPr>
        <p:cxnSp>
          <p:nvCxnSpPr>
            <p:cNvPr id="5" name="Straight Connector 4"/>
            <p:cNvCxnSpPr>
              <a:cxnSpLocks noChangeAspect="1"/>
            </p:cNvCxnSpPr>
            <p:nvPr/>
          </p:nvCxnSpPr>
          <p:spPr>
            <a:xfrm flipV="1">
              <a:off x="6189327" y="1657421"/>
              <a:ext cx="762001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cxnSpLocks noChangeAspect="1"/>
            </p:cNvCxnSpPr>
            <p:nvPr/>
          </p:nvCxnSpPr>
          <p:spPr>
            <a:xfrm>
              <a:off x="6189327" y="3029020"/>
              <a:ext cx="15240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cxnSpLocks noChangeAspect="1"/>
            </p:cNvCxnSpPr>
            <p:nvPr/>
          </p:nvCxnSpPr>
          <p:spPr>
            <a:xfrm>
              <a:off x="6951327" y="1657421"/>
              <a:ext cx="762001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cxnSpLocks noChangeAspect="1"/>
            </p:cNvCxnSpPr>
            <p:nvPr/>
          </p:nvCxnSpPr>
          <p:spPr>
            <a:xfrm>
              <a:off x="6951328" y="1657420"/>
              <a:ext cx="13716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 noChangeAspect="1"/>
            </p:cNvCxnSpPr>
            <p:nvPr/>
          </p:nvCxnSpPr>
          <p:spPr>
            <a:xfrm flipH="1">
              <a:off x="7713328" y="1962220"/>
              <a:ext cx="6096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6779547" y="1219200"/>
                  <a:ext cx="55278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9547" y="1219200"/>
                  <a:ext cx="552780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5788947" y="2874388"/>
                  <a:ext cx="55989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8947" y="2874388"/>
                  <a:ext cx="559897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7543618" y="2989333"/>
                  <a:ext cx="55989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3618" y="2989333"/>
                  <a:ext cx="559897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8216248" y="1879379"/>
                  <a:ext cx="5467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6248" y="1879379"/>
                  <a:ext cx="546752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7123109" y="1228302"/>
                  <a:ext cx="150461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3109" y="1228302"/>
                  <a:ext cx="1504618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7387629" y="1986722"/>
                  <a:ext cx="5538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7629" y="1986722"/>
                  <a:ext cx="553870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6632747" y="2348244"/>
                  <a:ext cx="5467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2747" y="2348244"/>
                  <a:ext cx="546752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665318" y="2965100"/>
                  <a:ext cx="57201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5318" y="2965100"/>
                  <a:ext cx="572015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6178299" y="1947008"/>
                  <a:ext cx="56489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8299" y="1947008"/>
                  <a:ext cx="564898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6922769" y="2080481"/>
                  <a:ext cx="57201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2769" y="2080481"/>
                  <a:ext cx="572015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7883038" y="2365546"/>
                  <a:ext cx="57201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3038" y="2365546"/>
                  <a:ext cx="572015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7116402" y="1657419"/>
                  <a:ext cx="57201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6402" y="1657419"/>
                  <a:ext cx="572015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0928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Spline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6511" y="1417638"/>
            <a:ext cx="8763000" cy="5334000"/>
          </a:xfrm>
        </p:spPr>
        <p:txBody>
          <a:bodyPr>
            <a:normAutofit fontScale="92500" lnSpcReduction="20000"/>
          </a:bodyPr>
          <a:lstStyle/>
          <a:p>
            <a:pPr lvl="0" algn="just"/>
            <a:r>
              <a:rPr lang="en-US" dirty="0"/>
              <a:t>Spline is flexible strip used to produce a smooth curve through a designated set of points.</a:t>
            </a:r>
          </a:p>
          <a:p>
            <a:pPr lvl="0" algn="just"/>
            <a:r>
              <a:rPr lang="en-US" dirty="0"/>
              <a:t>Several small weights are attached to spline to hold in particular position.</a:t>
            </a:r>
          </a:p>
          <a:p>
            <a:pPr lvl="0" algn="just"/>
            <a:r>
              <a:rPr lang="en-US" dirty="0"/>
              <a:t>Spline curve referred to any composite curve formed with polynomial sections satisfying specified continuity condition at the boundary of the pieces.</a:t>
            </a:r>
          </a:p>
          <a:p>
            <a:pPr algn="just"/>
            <a:r>
              <a:rPr lang="en-US" dirty="0"/>
              <a:t>A spline surface </a:t>
            </a:r>
          </a:p>
          <a:p>
            <a:pPr marL="0" indent="0" algn="just">
              <a:buNone/>
            </a:pPr>
            <a:r>
              <a:rPr lang="en-US" dirty="0"/>
              <a:t>   can be described</a:t>
            </a:r>
          </a:p>
          <a:p>
            <a:pPr marL="0" indent="0" algn="just">
              <a:buNone/>
            </a:pPr>
            <a:r>
              <a:rPr lang="en-US" dirty="0"/>
              <a:t>   with two sets of </a:t>
            </a:r>
          </a:p>
          <a:p>
            <a:pPr marL="0" indent="0" algn="just">
              <a:buNone/>
            </a:pPr>
            <a:r>
              <a:rPr lang="en-US" dirty="0"/>
              <a:t>   orthogonal spline  </a:t>
            </a:r>
          </a:p>
          <a:p>
            <a:pPr marL="0" indent="0" algn="just">
              <a:buNone/>
            </a:pPr>
            <a:r>
              <a:rPr lang="en-US" dirty="0"/>
              <a:t>   curves.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795" y="4495800"/>
            <a:ext cx="55530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8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Interpolation and approximation splines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500" y="1417638"/>
            <a:ext cx="8763000" cy="5334000"/>
          </a:xfrm>
        </p:spPr>
        <p:txBody>
          <a:bodyPr/>
          <a:lstStyle/>
          <a:p>
            <a:pPr lvl="0" algn="just"/>
            <a:r>
              <a:rPr lang="en-US" dirty="0"/>
              <a:t>We specify spline curve by giving a set of coordinate positions called control points. This indicates the general shape of the curve.</a:t>
            </a:r>
          </a:p>
          <a:p>
            <a:pPr algn="just"/>
            <a:r>
              <a:rPr lang="en-US" dirty="0"/>
              <a:t>When curve section passes through each control point, the curve is known as </a:t>
            </a:r>
            <a:r>
              <a:rPr lang="en-US" b="1" dirty="0"/>
              <a:t>Interpolation Spline</a:t>
            </a:r>
            <a:r>
              <a:rPr lang="en-US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3552" y="6091237"/>
            <a:ext cx="372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Interpolation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50082" y="4134095"/>
            <a:ext cx="3724275" cy="1933575"/>
            <a:chOff x="443552" y="4157662"/>
            <a:chExt cx="3724275" cy="19335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552" y="4157662"/>
              <a:ext cx="3724275" cy="1933575"/>
            </a:xfrm>
            <a:prstGeom prst="rect">
              <a:avLst/>
            </a:prstGeom>
          </p:spPr>
        </p:pic>
        <p:sp>
          <p:nvSpPr>
            <p:cNvPr id="4" name="Flowchart: Connector 3"/>
            <p:cNvSpPr/>
            <p:nvPr/>
          </p:nvSpPr>
          <p:spPr>
            <a:xfrm>
              <a:off x="3200400" y="5867400"/>
              <a:ext cx="45720" cy="4572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570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Interpolation and approximation splines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500" y="1417638"/>
            <a:ext cx="8763000" cy="5334000"/>
          </a:xfrm>
        </p:spPr>
        <p:txBody>
          <a:bodyPr/>
          <a:lstStyle/>
          <a:p>
            <a:pPr algn="just"/>
            <a:r>
              <a:rPr lang="en-US" dirty="0"/>
              <a:t>When curve section follows general control point path without necessarily passing through any control point, is known as </a:t>
            </a:r>
            <a:r>
              <a:rPr lang="en-US" b="1" dirty="0"/>
              <a:t>Approximation Spline</a:t>
            </a:r>
            <a:r>
              <a:rPr lang="en-US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3352800"/>
            <a:ext cx="3267075" cy="1257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95600" y="5114302"/>
            <a:ext cx="326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Approximation</a:t>
            </a:r>
          </a:p>
        </p:txBody>
      </p:sp>
    </p:spTree>
    <p:extLst>
      <p:ext uri="{BB962C8B-B14F-4D97-AF65-F5344CB8AC3E}">
        <p14:creationId xmlns:p14="http://schemas.microsoft.com/office/powerpoint/2010/main" val="322427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Hull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334000"/>
          </a:xfrm>
        </p:spPr>
        <p:txBody>
          <a:bodyPr/>
          <a:lstStyle/>
          <a:p>
            <a:pPr algn="just"/>
            <a:r>
              <a:rPr lang="en-US" dirty="0"/>
              <a:t>The convex polygon boundary that encloses a set of control points is called </a:t>
            </a:r>
            <a:r>
              <a:rPr lang="en-US" b="1" dirty="0"/>
              <a:t>convex hull</a:t>
            </a:r>
            <a:r>
              <a:rPr lang="en-US" dirty="0"/>
              <a:t>.</a:t>
            </a:r>
          </a:p>
        </p:txBody>
      </p:sp>
      <p:sp>
        <p:nvSpPr>
          <p:cNvPr id="12" name="Freeform 11"/>
          <p:cNvSpPr/>
          <p:nvPr/>
        </p:nvSpPr>
        <p:spPr>
          <a:xfrm>
            <a:off x="1352266" y="3433735"/>
            <a:ext cx="2251881" cy="983633"/>
          </a:xfrm>
          <a:custGeom>
            <a:avLst/>
            <a:gdLst>
              <a:gd name="connsiteX0" fmla="*/ 0 w 2251881"/>
              <a:gd name="connsiteY0" fmla="*/ 435472 h 1383773"/>
              <a:gd name="connsiteX1" fmla="*/ 641445 w 2251881"/>
              <a:gd name="connsiteY1" fmla="*/ 1377168 h 1383773"/>
              <a:gd name="connsiteX2" fmla="*/ 1692322 w 2251881"/>
              <a:gd name="connsiteY2" fmla="*/ 12392 h 1383773"/>
              <a:gd name="connsiteX3" fmla="*/ 2251881 w 2251881"/>
              <a:gd name="connsiteY3" fmla="*/ 817610 h 138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1881" h="1383773">
                <a:moveTo>
                  <a:pt x="0" y="435472"/>
                </a:moveTo>
                <a:cubicBezTo>
                  <a:pt x="179695" y="941576"/>
                  <a:pt x="359391" y="1447681"/>
                  <a:pt x="641445" y="1377168"/>
                </a:cubicBezTo>
                <a:cubicBezTo>
                  <a:pt x="923499" y="1306655"/>
                  <a:pt x="1423916" y="105652"/>
                  <a:pt x="1692322" y="12392"/>
                </a:cubicBezTo>
                <a:cubicBezTo>
                  <a:pt x="1960728" y="-80868"/>
                  <a:pt x="2106304" y="368371"/>
                  <a:pt x="2251881" y="8176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0"/>
          </p:cNvCxnSpPr>
          <p:nvPr/>
        </p:nvCxnSpPr>
        <p:spPr>
          <a:xfrm flipV="1">
            <a:off x="1352266" y="2614675"/>
            <a:ext cx="1647967" cy="11286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2" idx="3"/>
          </p:cNvCxnSpPr>
          <p:nvPr/>
        </p:nvCxnSpPr>
        <p:spPr>
          <a:xfrm>
            <a:off x="3000233" y="2614675"/>
            <a:ext cx="603914" cy="14002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0"/>
          </p:cNvCxnSpPr>
          <p:nvPr/>
        </p:nvCxnSpPr>
        <p:spPr>
          <a:xfrm>
            <a:off x="1352266" y="3743283"/>
            <a:ext cx="591972" cy="128368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3"/>
          </p:cNvCxnSpPr>
          <p:nvPr/>
        </p:nvCxnSpPr>
        <p:spPr>
          <a:xfrm flipH="1">
            <a:off x="1944238" y="4014920"/>
            <a:ext cx="1659909" cy="10120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90600" y="3547201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547201"/>
                <a:ext cx="457200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495852" y="4948535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852" y="4948535"/>
                <a:ext cx="45720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28368" y="2307642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368" y="2307642"/>
                <a:ext cx="45720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4000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592205" y="3799560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205" y="3799560"/>
                <a:ext cx="457200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667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reeform 32"/>
          <p:cNvSpPr/>
          <p:nvPr/>
        </p:nvSpPr>
        <p:spPr>
          <a:xfrm>
            <a:off x="5327256" y="3568796"/>
            <a:ext cx="1461103" cy="497273"/>
          </a:xfrm>
          <a:custGeom>
            <a:avLst/>
            <a:gdLst>
              <a:gd name="connsiteX0" fmla="*/ 0 w 1461103"/>
              <a:gd name="connsiteY0" fmla="*/ 116491 h 497273"/>
              <a:gd name="connsiteX1" fmla="*/ 1266092 w 1461103"/>
              <a:gd name="connsiteY1" fmla="*/ 496319 h 497273"/>
              <a:gd name="connsiteX2" fmla="*/ 1420837 w 1461103"/>
              <a:gd name="connsiteY2" fmla="*/ 18017 h 497273"/>
              <a:gd name="connsiteX3" fmla="*/ 900332 w 1461103"/>
              <a:gd name="connsiteY3" fmla="*/ 102423 h 497273"/>
              <a:gd name="connsiteX4" fmla="*/ 886264 w 1461103"/>
              <a:gd name="connsiteY4" fmla="*/ 116491 h 49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1103" h="497273">
                <a:moveTo>
                  <a:pt x="0" y="116491"/>
                </a:moveTo>
                <a:cubicBezTo>
                  <a:pt x="514643" y="314611"/>
                  <a:pt x="1029286" y="512731"/>
                  <a:pt x="1266092" y="496319"/>
                </a:cubicBezTo>
                <a:cubicBezTo>
                  <a:pt x="1502898" y="479907"/>
                  <a:pt x="1481797" y="83666"/>
                  <a:pt x="1420837" y="18017"/>
                </a:cubicBezTo>
                <a:cubicBezTo>
                  <a:pt x="1359877" y="-47632"/>
                  <a:pt x="989427" y="86011"/>
                  <a:pt x="900332" y="102423"/>
                </a:cubicBezTo>
                <a:cubicBezTo>
                  <a:pt x="811237" y="118835"/>
                  <a:pt x="848750" y="117663"/>
                  <a:pt x="886264" y="1164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33" idx="0"/>
          </p:cNvCxnSpPr>
          <p:nvPr/>
        </p:nvCxnSpPr>
        <p:spPr>
          <a:xfrm flipV="1">
            <a:off x="5327256" y="3026224"/>
            <a:ext cx="1885631" cy="6590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3" idx="0"/>
          </p:cNvCxnSpPr>
          <p:nvPr/>
        </p:nvCxnSpPr>
        <p:spPr>
          <a:xfrm>
            <a:off x="5327256" y="3685287"/>
            <a:ext cx="1885631" cy="92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215374" y="3026224"/>
            <a:ext cx="28" cy="158241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982011" y="3530808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011" y="3530808"/>
                <a:ext cx="457200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2667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155523" y="4419961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523" y="4419961"/>
                <a:ext cx="457200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400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239000" y="2819400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2819400"/>
                <a:ext cx="457200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4000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829207" y="3492442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07" y="3492442"/>
                <a:ext cx="457200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43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29" grpId="0"/>
      <p:bldP spid="30" grpId="0"/>
      <p:bldP spid="31" grpId="0"/>
      <p:bldP spid="32" grpId="0"/>
      <p:bldP spid="33" grpId="0" animBg="1"/>
      <p:bldP spid="46" grpId="0"/>
      <p:bldP spid="47" grpId="0"/>
      <p:bldP spid="48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Display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334000"/>
          </a:xfrm>
        </p:spPr>
        <p:txBody>
          <a:bodyPr/>
          <a:lstStyle/>
          <a:p>
            <a:pPr algn="just"/>
            <a:r>
              <a:rPr lang="en-US" dirty="0"/>
              <a:t>Methods used for three dimensional display is known as 3D display methods, which are,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Parallel projection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Perspective projection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Depth cueing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Visible line and surface identification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Surface rendering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Exploded and cutaway views</a:t>
            </a:r>
          </a:p>
        </p:txBody>
      </p:sp>
    </p:spTree>
    <p:extLst>
      <p:ext uri="{BB962C8B-B14F-4D97-AF65-F5344CB8AC3E}">
        <p14:creationId xmlns:p14="http://schemas.microsoft.com/office/powerpoint/2010/main" val="109117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Graph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334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A poly line connecting the sequence of control points for an approximation spline is referred as </a:t>
            </a:r>
            <a:r>
              <a:rPr lang="en-US" sz="2800" b="1" dirty="0"/>
              <a:t>control graph</a:t>
            </a:r>
            <a:r>
              <a:rPr lang="en-US" sz="2800" dirty="0"/>
              <a:t> of the curve.</a:t>
            </a:r>
          </a:p>
          <a:p>
            <a:pPr algn="just"/>
            <a:r>
              <a:rPr lang="en-US" sz="2800" dirty="0"/>
              <a:t>It is also referred as </a:t>
            </a:r>
            <a:r>
              <a:rPr lang="en-US" sz="2800" b="1" dirty="0"/>
              <a:t>control polygon</a:t>
            </a:r>
            <a:r>
              <a:rPr lang="en-US" sz="2800" dirty="0"/>
              <a:t> or </a:t>
            </a:r>
            <a:r>
              <a:rPr lang="en-US" sz="2800" b="1" dirty="0"/>
              <a:t>characteristic polygon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/>
              <a:t>Usually displayed to remind a designer of the control points ordering</a:t>
            </a:r>
          </a:p>
        </p:txBody>
      </p:sp>
      <p:sp>
        <p:nvSpPr>
          <p:cNvPr id="6" name="Freeform 5"/>
          <p:cNvSpPr/>
          <p:nvPr/>
        </p:nvSpPr>
        <p:spPr>
          <a:xfrm>
            <a:off x="1352266" y="4424335"/>
            <a:ext cx="2251881" cy="983633"/>
          </a:xfrm>
          <a:custGeom>
            <a:avLst/>
            <a:gdLst>
              <a:gd name="connsiteX0" fmla="*/ 0 w 2251881"/>
              <a:gd name="connsiteY0" fmla="*/ 435472 h 1383773"/>
              <a:gd name="connsiteX1" fmla="*/ 641445 w 2251881"/>
              <a:gd name="connsiteY1" fmla="*/ 1377168 h 1383773"/>
              <a:gd name="connsiteX2" fmla="*/ 1692322 w 2251881"/>
              <a:gd name="connsiteY2" fmla="*/ 12392 h 1383773"/>
              <a:gd name="connsiteX3" fmla="*/ 2251881 w 2251881"/>
              <a:gd name="connsiteY3" fmla="*/ 817610 h 138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1881" h="1383773">
                <a:moveTo>
                  <a:pt x="0" y="435472"/>
                </a:moveTo>
                <a:cubicBezTo>
                  <a:pt x="179695" y="941576"/>
                  <a:pt x="359391" y="1447681"/>
                  <a:pt x="641445" y="1377168"/>
                </a:cubicBezTo>
                <a:cubicBezTo>
                  <a:pt x="923499" y="1306655"/>
                  <a:pt x="1423916" y="105652"/>
                  <a:pt x="1692322" y="12392"/>
                </a:cubicBezTo>
                <a:cubicBezTo>
                  <a:pt x="1960728" y="-80868"/>
                  <a:pt x="2106304" y="368371"/>
                  <a:pt x="2251881" y="8176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cxnSpLocks/>
            <a:endCxn id="6" idx="3"/>
          </p:cNvCxnSpPr>
          <p:nvPr/>
        </p:nvCxnSpPr>
        <p:spPr>
          <a:xfrm>
            <a:off x="3000233" y="3605275"/>
            <a:ext cx="603914" cy="14002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0"/>
          </p:cNvCxnSpPr>
          <p:nvPr/>
        </p:nvCxnSpPr>
        <p:spPr>
          <a:xfrm>
            <a:off x="1352266" y="4733883"/>
            <a:ext cx="591972" cy="128368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944239" y="3605275"/>
            <a:ext cx="1055994" cy="24122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90600" y="4537801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537801"/>
                <a:ext cx="457200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400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495852" y="5939135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852" y="5939135"/>
                <a:ext cx="45720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667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28368" y="3298242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368" y="3298242"/>
                <a:ext cx="45720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400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592205" y="4790160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205" y="4790160"/>
                <a:ext cx="457200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 15"/>
          <p:cNvSpPr/>
          <p:nvPr/>
        </p:nvSpPr>
        <p:spPr>
          <a:xfrm>
            <a:off x="5327256" y="4559396"/>
            <a:ext cx="1461103" cy="497273"/>
          </a:xfrm>
          <a:custGeom>
            <a:avLst/>
            <a:gdLst>
              <a:gd name="connsiteX0" fmla="*/ 0 w 1461103"/>
              <a:gd name="connsiteY0" fmla="*/ 116491 h 497273"/>
              <a:gd name="connsiteX1" fmla="*/ 1266092 w 1461103"/>
              <a:gd name="connsiteY1" fmla="*/ 496319 h 497273"/>
              <a:gd name="connsiteX2" fmla="*/ 1420837 w 1461103"/>
              <a:gd name="connsiteY2" fmla="*/ 18017 h 497273"/>
              <a:gd name="connsiteX3" fmla="*/ 900332 w 1461103"/>
              <a:gd name="connsiteY3" fmla="*/ 102423 h 497273"/>
              <a:gd name="connsiteX4" fmla="*/ 886264 w 1461103"/>
              <a:gd name="connsiteY4" fmla="*/ 116491 h 49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1103" h="497273">
                <a:moveTo>
                  <a:pt x="0" y="116491"/>
                </a:moveTo>
                <a:cubicBezTo>
                  <a:pt x="514643" y="314611"/>
                  <a:pt x="1029286" y="512731"/>
                  <a:pt x="1266092" y="496319"/>
                </a:cubicBezTo>
                <a:cubicBezTo>
                  <a:pt x="1502898" y="479907"/>
                  <a:pt x="1481797" y="83666"/>
                  <a:pt x="1420837" y="18017"/>
                </a:cubicBezTo>
                <a:cubicBezTo>
                  <a:pt x="1359877" y="-47632"/>
                  <a:pt x="989427" y="86011"/>
                  <a:pt x="900332" y="102423"/>
                </a:cubicBezTo>
                <a:cubicBezTo>
                  <a:pt x="811237" y="118835"/>
                  <a:pt x="848750" y="117663"/>
                  <a:pt x="886264" y="1164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6" idx="3"/>
          </p:cNvCxnSpPr>
          <p:nvPr/>
        </p:nvCxnSpPr>
        <p:spPr>
          <a:xfrm flipV="1">
            <a:off x="6227588" y="4016827"/>
            <a:ext cx="985299" cy="6449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0"/>
          </p:cNvCxnSpPr>
          <p:nvPr/>
        </p:nvCxnSpPr>
        <p:spPr>
          <a:xfrm>
            <a:off x="5327256" y="4675887"/>
            <a:ext cx="1885631" cy="92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15374" y="4016824"/>
            <a:ext cx="28" cy="158241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982011" y="4521408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011" y="4521408"/>
                <a:ext cx="457200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2667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155523" y="5410561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523" y="5410561"/>
                <a:ext cx="457200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4000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239000" y="3810000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3810000"/>
                <a:ext cx="457200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866226" y="4454486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226" y="4454486"/>
                <a:ext cx="457200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2667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78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1" grpId="0"/>
      <p:bldP spid="12" grpId="0"/>
      <p:bldP spid="13" grpId="0"/>
      <p:bldP spid="14" grpId="0"/>
      <p:bldP spid="16" grpId="0" animBg="1"/>
      <p:bldP spid="20" grpId="0"/>
      <p:bldP spid="21" grpId="0"/>
      <p:bldP spid="22" grpId="0"/>
      <p:bldP spid="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Continuity Condition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990600"/>
                <a:ext cx="8763000" cy="5334000"/>
              </a:xfrm>
            </p:spPr>
            <p:txBody>
              <a:bodyPr>
                <a:normAutofit fontScale="92500" lnSpcReduction="10000"/>
              </a:bodyPr>
              <a:lstStyle/>
              <a:p>
                <a:pPr lvl="0" algn="just"/>
                <a:r>
                  <a:rPr lang="en-US" dirty="0"/>
                  <a:t>For smooth transition from one curve section to next curve section we put various continuity conditions at connection points.</a:t>
                </a:r>
              </a:p>
              <a:p>
                <a:pPr lvl="0" algn="just"/>
                <a:r>
                  <a:rPr lang="en-US" dirty="0"/>
                  <a:t>Let parametric coordinate functions as,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	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0" algn="just"/>
                <a:r>
                  <a:rPr lang="en-US" dirty="0"/>
                  <a:t>Then </a:t>
                </a:r>
                <a:r>
                  <a:rPr lang="en-US" b="1" dirty="0"/>
                  <a:t>zero order parametric continuity (c</a:t>
                </a:r>
                <a:r>
                  <a:rPr lang="en-US" b="1" baseline="30000" dirty="0"/>
                  <a:t>0</a:t>
                </a:r>
                <a:r>
                  <a:rPr lang="en-US" b="1" dirty="0"/>
                  <a:t>)</a:t>
                </a:r>
                <a:r>
                  <a:rPr lang="en-US" dirty="0"/>
                  <a:t> means simply curves meets.</a:t>
                </a:r>
              </a:p>
              <a:p>
                <a:pPr lvl="0" algn="just"/>
                <a:r>
                  <a:rPr lang="en-US" dirty="0"/>
                  <a:t>It means last point of first </a:t>
                </a:r>
              </a:p>
              <a:p>
                <a:pPr marL="0" lvl="0" indent="0" algn="just">
                  <a:buNone/>
                </a:pPr>
                <a:r>
                  <a:rPr lang="en-US" dirty="0"/>
                  <a:t>    curve section &amp; first points of </a:t>
                </a:r>
              </a:p>
              <a:p>
                <a:pPr marL="0" lvl="0" indent="0" algn="just">
                  <a:buNone/>
                </a:pPr>
                <a:r>
                  <a:rPr lang="en-US" dirty="0"/>
                  <a:t>    second curve section are same.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990600"/>
                <a:ext cx="8763000" cy="5334000"/>
              </a:xfrm>
              <a:blipFill>
                <a:blip r:embed="rId2"/>
                <a:stretch>
                  <a:fillRect l="-1391" t="-2286" r="-1530" b="-12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c 7"/>
          <p:cNvSpPr/>
          <p:nvPr/>
        </p:nvSpPr>
        <p:spPr>
          <a:xfrm>
            <a:off x="5105400" y="4648200"/>
            <a:ext cx="797825" cy="1715911"/>
          </a:xfrm>
          <a:prstGeom prst="arc">
            <a:avLst>
              <a:gd name="adj1" fmla="val 15287621"/>
              <a:gd name="adj2" fmla="val 1576579"/>
            </a:avLst>
          </a:prstGeom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>
            <a:off x="5358454" y="5703570"/>
            <a:ext cx="1066681" cy="1428045"/>
          </a:xfrm>
          <a:prstGeom prst="arc">
            <a:avLst/>
          </a:prstGeom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5859028" y="5670804"/>
            <a:ext cx="45720" cy="45720"/>
          </a:xfrm>
          <a:prstGeom prst="flowChartConnector">
            <a:avLst/>
          </a:prstGeom>
          <a:solidFill>
            <a:schemeClr val="tx1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76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334000"/>
          </a:xfrm>
        </p:spPr>
        <p:txBody>
          <a:bodyPr>
            <a:normAutofit fontScale="92500" lnSpcReduction="20000"/>
          </a:bodyPr>
          <a:lstStyle/>
          <a:p>
            <a:pPr lvl="0" algn="just"/>
            <a:r>
              <a:rPr lang="en-US" b="1" dirty="0"/>
              <a:t>First order parametric continuity (c</a:t>
            </a:r>
            <a:r>
              <a:rPr lang="en-US" b="1" baseline="30000" dirty="0"/>
              <a:t>1</a:t>
            </a:r>
            <a:r>
              <a:rPr lang="en-US" b="1" dirty="0"/>
              <a:t>)</a:t>
            </a:r>
            <a:r>
              <a:rPr lang="en-US" dirty="0"/>
              <a:t> means first parametric derivatives are same for both curve section at intersection points.</a:t>
            </a:r>
          </a:p>
          <a:p>
            <a:pPr lvl="0" algn="just"/>
            <a:r>
              <a:rPr lang="en-US" b="1" dirty="0"/>
              <a:t>Second order parametric continuity</a:t>
            </a:r>
            <a:r>
              <a:rPr lang="en-US" dirty="0"/>
              <a:t> </a:t>
            </a:r>
            <a:r>
              <a:rPr lang="en-US" b="1" dirty="0"/>
              <a:t>(c</a:t>
            </a:r>
            <a:r>
              <a:rPr lang="en-US" b="1" baseline="30000" dirty="0"/>
              <a:t>2</a:t>
            </a:r>
            <a:r>
              <a:rPr lang="en-US" b="1" dirty="0"/>
              <a:t>)</a:t>
            </a:r>
            <a:r>
              <a:rPr lang="en-US" dirty="0"/>
              <a:t> means both the first &amp; second parametric derivative of two curve section are same at intersection.</a:t>
            </a:r>
          </a:p>
          <a:p>
            <a:pPr algn="just"/>
            <a:r>
              <a:rPr lang="en-US" dirty="0"/>
              <a:t>Higher order parametric continuity is can be obtain similarly.</a:t>
            </a:r>
          </a:p>
          <a:p>
            <a:pPr algn="just"/>
            <a:r>
              <a:rPr lang="en-US" dirty="0"/>
              <a:t>First order continuity is often sufficient for general application.</a:t>
            </a:r>
          </a:p>
          <a:p>
            <a:pPr algn="just"/>
            <a:r>
              <a:rPr lang="en-US" dirty="0"/>
              <a:t>Some graphics package like cad requires second order continuity for accuracy.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203266" y="5517334"/>
            <a:ext cx="2381250" cy="1252045"/>
            <a:chOff x="5501778" y="5204688"/>
            <a:chExt cx="2381250" cy="1252045"/>
          </a:xfrm>
        </p:grpSpPr>
        <p:sp>
          <p:nvSpPr>
            <p:cNvPr id="8" name="Freeform 7"/>
            <p:cNvSpPr/>
            <p:nvPr/>
          </p:nvSpPr>
          <p:spPr>
            <a:xfrm>
              <a:off x="5501778" y="5204688"/>
              <a:ext cx="2381250" cy="1252045"/>
            </a:xfrm>
            <a:custGeom>
              <a:avLst/>
              <a:gdLst>
                <a:gd name="connsiteX0" fmla="*/ 0 w 2381250"/>
                <a:gd name="connsiteY0" fmla="*/ 203641 h 1252045"/>
                <a:gd name="connsiteX1" fmla="*/ 323850 w 2381250"/>
                <a:gd name="connsiteY1" fmla="*/ 1251391 h 1252045"/>
                <a:gd name="connsiteX2" fmla="*/ 933450 w 2381250"/>
                <a:gd name="connsiteY2" fmla="*/ 356041 h 1252045"/>
                <a:gd name="connsiteX3" fmla="*/ 1181100 w 2381250"/>
                <a:gd name="connsiteY3" fmla="*/ 51241 h 1252045"/>
                <a:gd name="connsiteX4" fmla="*/ 1466850 w 2381250"/>
                <a:gd name="connsiteY4" fmla="*/ 32191 h 1252045"/>
                <a:gd name="connsiteX5" fmla="*/ 2381250 w 2381250"/>
                <a:gd name="connsiteY5" fmla="*/ 375091 h 1252045"/>
                <a:gd name="connsiteX6" fmla="*/ 2381250 w 2381250"/>
                <a:gd name="connsiteY6" fmla="*/ 375091 h 1252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1250" h="1252045">
                  <a:moveTo>
                    <a:pt x="0" y="203641"/>
                  </a:moveTo>
                  <a:cubicBezTo>
                    <a:pt x="84137" y="714816"/>
                    <a:pt x="168275" y="1225991"/>
                    <a:pt x="323850" y="1251391"/>
                  </a:cubicBezTo>
                  <a:cubicBezTo>
                    <a:pt x="479425" y="1276791"/>
                    <a:pt x="790575" y="556066"/>
                    <a:pt x="933450" y="356041"/>
                  </a:cubicBezTo>
                  <a:cubicBezTo>
                    <a:pt x="1076325" y="156016"/>
                    <a:pt x="1092200" y="105216"/>
                    <a:pt x="1181100" y="51241"/>
                  </a:cubicBezTo>
                  <a:cubicBezTo>
                    <a:pt x="1270000" y="-2734"/>
                    <a:pt x="1266825" y="-21784"/>
                    <a:pt x="1466850" y="32191"/>
                  </a:cubicBezTo>
                  <a:cubicBezTo>
                    <a:pt x="1666875" y="86166"/>
                    <a:pt x="2381250" y="375091"/>
                    <a:pt x="2381250" y="375091"/>
                  </a:cubicBezTo>
                  <a:lnTo>
                    <a:pt x="2381250" y="375091"/>
                  </a:lnTo>
                </a:path>
              </a:pathLst>
            </a:cu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6391015" y="5559495"/>
              <a:ext cx="45720" cy="4572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477000" y="5854980"/>
            <a:ext cx="2514600" cy="1790699"/>
            <a:chOff x="4401639" y="3638550"/>
            <a:chExt cx="2514600" cy="1790699"/>
          </a:xfrm>
        </p:grpSpPr>
        <p:sp>
          <p:nvSpPr>
            <p:cNvPr id="11" name="Arc 10"/>
            <p:cNvSpPr/>
            <p:nvPr/>
          </p:nvSpPr>
          <p:spPr>
            <a:xfrm>
              <a:off x="4401639" y="3676649"/>
              <a:ext cx="2514600" cy="1752600"/>
            </a:xfrm>
            <a:prstGeom prst="arc">
              <a:avLst>
                <a:gd name="adj1" fmla="val 11259395"/>
                <a:gd name="adj2" fmla="val 20995164"/>
              </a:avLst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5575537" y="3638550"/>
              <a:ext cx="45720" cy="4572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918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continuity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3124200"/>
          </a:xfrm>
        </p:spPr>
        <p:txBody>
          <a:bodyPr>
            <a:normAutofit fontScale="85000" lnSpcReduction="10000"/>
          </a:bodyPr>
          <a:lstStyle/>
          <a:p>
            <a:pPr lvl="0" algn="just"/>
            <a:r>
              <a:rPr lang="en-US" dirty="0"/>
              <a:t>Another method for joining two successive curve sections, is to specify condition for geometric continuity.</a:t>
            </a:r>
          </a:p>
          <a:p>
            <a:pPr lvl="0" algn="just"/>
            <a:r>
              <a:rPr lang="en-US" b="1" dirty="0"/>
              <a:t>Zero order geometric continuity (g</a:t>
            </a:r>
            <a:r>
              <a:rPr lang="en-US" b="1" baseline="30000" dirty="0"/>
              <a:t>0</a:t>
            </a:r>
            <a:r>
              <a:rPr lang="en-US" b="1" dirty="0"/>
              <a:t>)</a:t>
            </a:r>
            <a:r>
              <a:rPr lang="en-US" dirty="0"/>
              <a:t> is same as parametric zero order continuity that two curve section meets.</a:t>
            </a:r>
          </a:p>
          <a:p>
            <a:pPr lvl="0" algn="just"/>
            <a:r>
              <a:rPr lang="en-US" b="1" dirty="0"/>
              <a:t>First order geometric continuity (g</a:t>
            </a:r>
            <a:r>
              <a:rPr lang="en-US" b="1" baseline="30000" dirty="0"/>
              <a:t>1</a:t>
            </a:r>
            <a:r>
              <a:rPr lang="en-US" b="1" dirty="0"/>
              <a:t>)</a:t>
            </a:r>
            <a:r>
              <a:rPr lang="en-US" dirty="0"/>
              <a:t> means that the parametric first derivatives are proportional at the intersection of two successive sections.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0500" y="3907808"/>
            <a:ext cx="7310650" cy="1807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It is not necessary that its magnitude will be equal.</a:t>
            </a:r>
          </a:p>
          <a:p>
            <a:pPr algn="just"/>
            <a:r>
              <a:rPr lang="en-US" dirty="0"/>
              <a:t>In other word, tangent direction must be same magnitude may differ.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543800" y="4114800"/>
            <a:ext cx="1319735" cy="2483415"/>
            <a:chOff x="7543800" y="4114800"/>
            <a:chExt cx="1319735" cy="2483415"/>
          </a:xfrm>
        </p:grpSpPr>
        <p:sp>
          <p:nvSpPr>
            <p:cNvPr id="7" name="Arc 6"/>
            <p:cNvSpPr/>
            <p:nvPr/>
          </p:nvSpPr>
          <p:spPr>
            <a:xfrm>
              <a:off x="7543800" y="4114800"/>
              <a:ext cx="797825" cy="1715911"/>
            </a:xfrm>
            <a:prstGeom prst="arc">
              <a:avLst>
                <a:gd name="adj1" fmla="val 15287621"/>
                <a:gd name="adj2" fmla="val 1576579"/>
              </a:avLst>
            </a:prstGeom>
            <a:ln w="317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>
              <a:off x="7796854" y="5170170"/>
              <a:ext cx="1066681" cy="1428045"/>
            </a:xfrm>
            <a:prstGeom prst="arc">
              <a:avLst/>
            </a:prstGeom>
            <a:ln w="317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8297428" y="5137404"/>
              <a:ext cx="45720" cy="45720"/>
            </a:xfrm>
            <a:prstGeom prst="flowChartConnector">
              <a:avLst/>
            </a:prstGeom>
            <a:solidFill>
              <a:schemeClr val="tx1"/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48200" y="5029200"/>
            <a:ext cx="2381250" cy="1252045"/>
            <a:chOff x="5501778" y="5204688"/>
            <a:chExt cx="2381250" cy="1252045"/>
          </a:xfrm>
        </p:grpSpPr>
        <p:sp>
          <p:nvSpPr>
            <p:cNvPr id="13" name="Freeform 12"/>
            <p:cNvSpPr/>
            <p:nvPr/>
          </p:nvSpPr>
          <p:spPr>
            <a:xfrm>
              <a:off x="5501778" y="5204688"/>
              <a:ext cx="2381250" cy="1252045"/>
            </a:xfrm>
            <a:custGeom>
              <a:avLst/>
              <a:gdLst>
                <a:gd name="connsiteX0" fmla="*/ 0 w 2381250"/>
                <a:gd name="connsiteY0" fmla="*/ 203641 h 1252045"/>
                <a:gd name="connsiteX1" fmla="*/ 323850 w 2381250"/>
                <a:gd name="connsiteY1" fmla="*/ 1251391 h 1252045"/>
                <a:gd name="connsiteX2" fmla="*/ 933450 w 2381250"/>
                <a:gd name="connsiteY2" fmla="*/ 356041 h 1252045"/>
                <a:gd name="connsiteX3" fmla="*/ 1181100 w 2381250"/>
                <a:gd name="connsiteY3" fmla="*/ 51241 h 1252045"/>
                <a:gd name="connsiteX4" fmla="*/ 1466850 w 2381250"/>
                <a:gd name="connsiteY4" fmla="*/ 32191 h 1252045"/>
                <a:gd name="connsiteX5" fmla="*/ 2381250 w 2381250"/>
                <a:gd name="connsiteY5" fmla="*/ 375091 h 1252045"/>
                <a:gd name="connsiteX6" fmla="*/ 2381250 w 2381250"/>
                <a:gd name="connsiteY6" fmla="*/ 375091 h 1252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1250" h="1252045">
                  <a:moveTo>
                    <a:pt x="0" y="203641"/>
                  </a:moveTo>
                  <a:cubicBezTo>
                    <a:pt x="84137" y="714816"/>
                    <a:pt x="168275" y="1225991"/>
                    <a:pt x="323850" y="1251391"/>
                  </a:cubicBezTo>
                  <a:cubicBezTo>
                    <a:pt x="479425" y="1276791"/>
                    <a:pt x="790575" y="556066"/>
                    <a:pt x="933450" y="356041"/>
                  </a:cubicBezTo>
                  <a:cubicBezTo>
                    <a:pt x="1076325" y="156016"/>
                    <a:pt x="1092200" y="105216"/>
                    <a:pt x="1181100" y="51241"/>
                  </a:cubicBezTo>
                  <a:cubicBezTo>
                    <a:pt x="1270000" y="-2734"/>
                    <a:pt x="1266825" y="-21784"/>
                    <a:pt x="1466850" y="32191"/>
                  </a:cubicBezTo>
                  <a:cubicBezTo>
                    <a:pt x="1666875" y="86166"/>
                    <a:pt x="2381250" y="375091"/>
                    <a:pt x="2381250" y="375091"/>
                  </a:cubicBezTo>
                  <a:lnTo>
                    <a:pt x="2381250" y="375091"/>
                  </a:lnTo>
                </a:path>
              </a:pathLst>
            </a:cu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6391015" y="5559495"/>
              <a:ext cx="45720" cy="4572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827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334000"/>
          </a:xfrm>
        </p:spPr>
        <p:txBody>
          <a:bodyPr/>
          <a:lstStyle/>
          <a:p>
            <a:pPr algn="just"/>
            <a:r>
              <a:rPr lang="en-US" b="1" dirty="0"/>
              <a:t>Second order geometric continuity (g</a:t>
            </a:r>
            <a:r>
              <a:rPr lang="en-US" b="1" baseline="30000" dirty="0"/>
              <a:t>2</a:t>
            </a:r>
            <a:r>
              <a:rPr lang="en-US" b="1" dirty="0"/>
              <a:t>) </a:t>
            </a:r>
            <a:r>
              <a:rPr lang="en-US" dirty="0"/>
              <a:t>means that the both parametric first &amp; second derivatives are proportional at the intersection of two successive sections.</a:t>
            </a:r>
          </a:p>
          <a:p>
            <a:pPr algn="just"/>
            <a:r>
              <a:rPr lang="en-US" dirty="0"/>
              <a:t>It is not necessary that its magnitude will be equal.</a:t>
            </a:r>
          </a:p>
          <a:p>
            <a:pPr algn="just"/>
            <a:r>
              <a:rPr lang="en-US" dirty="0"/>
              <a:t>With geometric continuity curve is pulled towards the section with the greater tangent vector.</a:t>
            </a:r>
          </a:p>
        </p:txBody>
      </p:sp>
      <p:pic>
        <p:nvPicPr>
          <p:cNvPr id="1026" name="Picture 2" descr="http://www.nptel.ac.in/courses/Webcourse-contents/IIT-Delhi/Computer%20Aided%20Design%20&amp;%20ManufacturingI/mod3/img/pic01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22" y="4705349"/>
            <a:ext cx="4848225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nptel.ac.in/courses/Webcourse-contents/IIT-Delhi/Computer%20Aided%20Design%20&amp;%20ManufacturingI/mod3/img/pic01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653" y="4581525"/>
            <a:ext cx="371475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0999" y="6091237"/>
            <a:ext cx="474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Parametric continuity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652" y="6091237"/>
            <a:ext cx="3714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Geometric continuity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419600" y="3505200"/>
            <a:ext cx="2514600" cy="1790699"/>
            <a:chOff x="4401639" y="3638550"/>
            <a:chExt cx="2514600" cy="1790699"/>
          </a:xfrm>
        </p:grpSpPr>
        <p:sp>
          <p:nvSpPr>
            <p:cNvPr id="6" name="Arc 5"/>
            <p:cNvSpPr/>
            <p:nvPr/>
          </p:nvSpPr>
          <p:spPr>
            <a:xfrm>
              <a:off x="4401639" y="3676649"/>
              <a:ext cx="2514600" cy="1752600"/>
            </a:xfrm>
            <a:prstGeom prst="arc">
              <a:avLst>
                <a:gd name="adj1" fmla="val 11259395"/>
                <a:gd name="adj2" fmla="val 20995164"/>
              </a:avLst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75537" y="3638550"/>
              <a:ext cx="45720" cy="4572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952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Cubic Spline Interpolation Methods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990600"/>
                <a:ext cx="8763000" cy="5334000"/>
              </a:xfrm>
            </p:spPr>
            <p:txBody>
              <a:bodyPr>
                <a:normAutofit fontScale="92500" lnSpcReduction="10000"/>
              </a:bodyPr>
              <a:lstStyle/>
              <a:p>
                <a:pPr lvl="0" algn="just"/>
                <a:r>
                  <a:rPr lang="en-US" dirty="0"/>
                  <a:t>Cubic splines are mostly used for representing path of moving object or existing object shape or drawing.</a:t>
                </a:r>
              </a:p>
              <a:p>
                <a:pPr lvl="0" algn="just"/>
                <a:r>
                  <a:rPr lang="en-US" dirty="0"/>
                  <a:t>It also used for design the object shapes.</a:t>
                </a:r>
              </a:p>
              <a:p>
                <a:pPr lvl="0" algn="just"/>
                <a:r>
                  <a:rPr lang="en-US" dirty="0"/>
                  <a:t>It gives reasonable computation as compared to higher order spline.</a:t>
                </a:r>
              </a:p>
              <a:p>
                <a:pPr lvl="0" algn="just"/>
                <a:r>
                  <a:rPr lang="en-US" dirty="0"/>
                  <a:t>It is more stable compare to lower order polynomial spline. So it is often used for modeling curve shape. </a:t>
                </a:r>
              </a:p>
              <a:p>
                <a:pPr algn="just"/>
                <a:r>
                  <a:rPr lang="en-US" dirty="0"/>
                  <a:t>It is obtained by fitting the input points with piecewise cubic polynomial curve that passes through every control point.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=0, 1, 2, 3 …,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990600"/>
                <a:ext cx="8763000" cy="5334000"/>
              </a:xfrm>
              <a:blipFill>
                <a:blip r:embed="rId2"/>
                <a:stretch>
                  <a:fillRect l="-1391" t="-2286" r="-15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17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990600"/>
                <a:ext cx="8763000" cy="5334000"/>
              </a:xfrm>
            </p:spPr>
            <p:txBody>
              <a:bodyPr numCol="2">
                <a:normAutofit fontScale="92500" lnSpcReduction="20000"/>
              </a:bodyPr>
              <a:lstStyle/>
              <a:p>
                <a:pPr lvl="0" algn="just"/>
                <a:r>
                  <a:rPr lang="en-US" dirty="0"/>
                  <a:t>Parametric cubic polynomial for this curve is given by,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( 0≤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≤1)</m:t>
                      </m:r>
                    </m:oMath>
                  </m:oMathPara>
                </a14:m>
                <a:endParaRPr lang="en-US" sz="2400" dirty="0"/>
              </a:p>
              <a:p>
                <a:pPr lvl="0" algn="just"/>
                <a:r>
                  <a:rPr lang="en-US" dirty="0"/>
                  <a:t>For above equation we need to determine for constant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the polynomial representation for each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curve section.</a:t>
                </a:r>
              </a:p>
              <a:p>
                <a:pPr lvl="0" algn="just"/>
                <a:r>
                  <a:rPr lang="en-US" dirty="0"/>
                  <a:t>This is obtained by setting proper boundary condition at the joints.</a:t>
                </a:r>
              </a:p>
              <a:p>
                <a:pPr algn="just"/>
                <a:r>
                  <a:rPr lang="en-US" dirty="0"/>
                  <a:t>Common method for setting this conditions are,</a:t>
                </a:r>
              </a:p>
              <a:p>
                <a:pPr algn="just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990600"/>
                <a:ext cx="8763000" cy="5334000"/>
              </a:xfrm>
              <a:blipFill>
                <a:blip r:embed="rId2"/>
                <a:stretch>
                  <a:fillRect l="-1391" t="-2971" r="-15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236991"/>
              </p:ext>
            </p:extLst>
          </p:nvPr>
        </p:nvGraphicFramePr>
        <p:xfrm>
          <a:off x="342899" y="5949099"/>
          <a:ext cx="8420101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2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9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24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Natural Cubic splines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Hermit interpolation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24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Cardinal Splines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Kochanek</a:t>
                      </a:r>
                      <a:r>
                        <a:rPr lang="en-US" sz="2400" dirty="0"/>
                        <a:t>-Bartels spline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02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Natural Cubic Splines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990600"/>
                <a:ext cx="8763000" cy="5334000"/>
              </a:xfrm>
            </p:spPr>
            <p:txBody>
              <a:bodyPr>
                <a:normAutofit/>
              </a:bodyPr>
              <a:lstStyle/>
              <a:p>
                <a:pPr lvl="0" algn="just"/>
                <a:r>
                  <a:rPr lang="en-US" dirty="0"/>
                  <a:t>Natural cubic spline is a mathematical representation of the original drafting spline.</a:t>
                </a:r>
              </a:p>
              <a:p>
                <a:pPr lvl="0" algn="just"/>
                <a:r>
                  <a:rPr lang="en-US" dirty="0"/>
                  <a:t>We consider that curve is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continuity means first and second parametric derivatives of adjacent curve section are same at control point.</a:t>
                </a:r>
              </a:p>
              <a:p>
                <a:pPr lvl="0" algn="just"/>
                <a:r>
                  <a:rPr lang="en-US" dirty="0"/>
                  <a:t>For the ‘’n+1’’ control point we have n curve section and 4n polynomial constants to find.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990600"/>
                <a:ext cx="8763000" cy="5334000"/>
              </a:xfrm>
              <a:blipFill>
                <a:blip r:embed="rId2"/>
                <a:stretch>
                  <a:fillRect l="-1599" t="-1486" r="-16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5369824" y="4736246"/>
            <a:ext cx="3398011" cy="1740754"/>
            <a:chOff x="5065024" y="4787030"/>
            <a:chExt cx="3398011" cy="17407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995031" y="5084555"/>
                  <a:ext cx="46800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5031" y="5084555"/>
                  <a:ext cx="46800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947"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Freeform 4"/>
            <p:cNvSpPr/>
            <p:nvPr/>
          </p:nvSpPr>
          <p:spPr>
            <a:xfrm>
              <a:off x="5526775" y="5202975"/>
              <a:ext cx="2661314" cy="1121625"/>
            </a:xfrm>
            <a:custGeom>
              <a:avLst/>
              <a:gdLst>
                <a:gd name="connsiteX0" fmla="*/ 0 w 2661314"/>
                <a:gd name="connsiteY0" fmla="*/ 677960 h 1121625"/>
                <a:gd name="connsiteX1" fmla="*/ 436728 w 2661314"/>
                <a:gd name="connsiteY1" fmla="*/ 9219 h 1121625"/>
                <a:gd name="connsiteX2" fmla="*/ 1119117 w 2661314"/>
                <a:gd name="connsiteY2" fmla="*/ 1114688 h 1121625"/>
                <a:gd name="connsiteX3" fmla="*/ 1705970 w 2661314"/>
                <a:gd name="connsiteY3" fmla="*/ 459595 h 1121625"/>
                <a:gd name="connsiteX4" fmla="*/ 2074460 w 2661314"/>
                <a:gd name="connsiteY4" fmla="*/ 63810 h 1121625"/>
                <a:gd name="connsiteX5" fmla="*/ 2661314 w 2661314"/>
                <a:gd name="connsiteY5" fmla="*/ 336766 h 112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1314" h="1121625">
                  <a:moveTo>
                    <a:pt x="0" y="677960"/>
                  </a:moveTo>
                  <a:cubicBezTo>
                    <a:pt x="125104" y="307195"/>
                    <a:pt x="250209" y="-63569"/>
                    <a:pt x="436728" y="9219"/>
                  </a:cubicBezTo>
                  <a:cubicBezTo>
                    <a:pt x="623247" y="82007"/>
                    <a:pt x="907577" y="1039625"/>
                    <a:pt x="1119117" y="1114688"/>
                  </a:cubicBezTo>
                  <a:cubicBezTo>
                    <a:pt x="1330657" y="1189751"/>
                    <a:pt x="1546746" y="634741"/>
                    <a:pt x="1705970" y="459595"/>
                  </a:cubicBezTo>
                  <a:cubicBezTo>
                    <a:pt x="1865194" y="284449"/>
                    <a:pt x="1915236" y="84281"/>
                    <a:pt x="2074460" y="63810"/>
                  </a:cubicBezTo>
                  <a:cubicBezTo>
                    <a:pt x="2233684" y="43338"/>
                    <a:pt x="2447499" y="190052"/>
                    <a:pt x="2661314" y="33676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499479" y="5801774"/>
              <a:ext cx="91440" cy="9144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856596" y="5157255"/>
              <a:ext cx="91440" cy="9144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8137593" y="5498774"/>
              <a:ext cx="91440" cy="100584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065024" y="5498774"/>
                  <a:ext cx="3810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5024" y="5498774"/>
                  <a:ext cx="381001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839" r="-19355"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975331" y="4787030"/>
                  <a:ext cx="3810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5331" y="4787030"/>
                  <a:ext cx="38100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762" r="-15873"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Flowchart: Connector 11"/>
            <p:cNvSpPr/>
            <p:nvPr/>
          </p:nvSpPr>
          <p:spPr>
            <a:xfrm>
              <a:off x="6542396" y="6251232"/>
              <a:ext cx="91440" cy="9144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114083" y="6066119"/>
                  <a:ext cx="3810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4083" y="6066119"/>
                  <a:ext cx="381001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839" r="-19355"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9059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990600"/>
                <a:ext cx="8763000" cy="5334000"/>
              </a:xfrm>
            </p:spPr>
            <p:txBody>
              <a:bodyPr>
                <a:normAutofit fontScale="92500" lnSpcReduction="20000"/>
              </a:bodyPr>
              <a:lstStyle/>
              <a:p>
                <a:pPr lvl="0" algn="just"/>
                <a:r>
                  <a:rPr lang="en-US" dirty="0"/>
                  <a:t>For all interior control points we have four boundary conditions. </a:t>
                </a:r>
              </a:p>
              <a:p>
                <a:pPr lvl="0" algn="just"/>
                <a:r>
                  <a:rPr lang="en-US" dirty="0"/>
                  <a:t>The two curve section on either side of control point must have same first &amp; second order derivative at the control points.</a:t>
                </a:r>
              </a:p>
              <a:p>
                <a:pPr lvl="0" algn="just"/>
                <a:r>
                  <a:rPr lang="en-US" dirty="0"/>
                  <a:t>Each curve passes through that control points so we get other two condition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(first control points) starting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(last control point) is end point of the curve.</a:t>
                </a:r>
              </a:p>
              <a:p>
                <a:pPr lvl="0" algn="just"/>
                <a:r>
                  <a:rPr lang="en-US" dirty="0"/>
                  <a:t>We still required two </a:t>
                </a:r>
              </a:p>
              <a:p>
                <a:pPr marL="0" lvl="0" indent="0" algn="just">
                  <a:buNone/>
                </a:pPr>
                <a:r>
                  <a:rPr lang="en-US" dirty="0"/>
                  <a:t>conditions for obtaining </a:t>
                </a:r>
              </a:p>
              <a:p>
                <a:pPr marL="0" lvl="0" indent="0" algn="just">
                  <a:buNone/>
                </a:pPr>
                <a:r>
                  <a:rPr lang="en-US" dirty="0"/>
                  <a:t>coefficient values.</a:t>
                </a:r>
              </a:p>
              <a:p>
                <a:pPr marL="0" lvl="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990600"/>
                <a:ext cx="8763000" cy="5334000"/>
              </a:xfrm>
              <a:blipFill>
                <a:blip r:embed="rId2"/>
                <a:stretch>
                  <a:fillRect l="-1599" t="-2971" r="-15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5369824" y="4736246"/>
            <a:ext cx="3393256" cy="1740754"/>
            <a:chOff x="5065024" y="4787030"/>
            <a:chExt cx="3393256" cy="17407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008537" y="5069251"/>
                  <a:ext cx="4497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8537" y="5069251"/>
                  <a:ext cx="449743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054"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Freeform 22"/>
            <p:cNvSpPr/>
            <p:nvPr/>
          </p:nvSpPr>
          <p:spPr>
            <a:xfrm>
              <a:off x="5526775" y="5202975"/>
              <a:ext cx="2661314" cy="1121625"/>
            </a:xfrm>
            <a:custGeom>
              <a:avLst/>
              <a:gdLst>
                <a:gd name="connsiteX0" fmla="*/ 0 w 2661314"/>
                <a:gd name="connsiteY0" fmla="*/ 677960 h 1121625"/>
                <a:gd name="connsiteX1" fmla="*/ 436728 w 2661314"/>
                <a:gd name="connsiteY1" fmla="*/ 9219 h 1121625"/>
                <a:gd name="connsiteX2" fmla="*/ 1119117 w 2661314"/>
                <a:gd name="connsiteY2" fmla="*/ 1114688 h 1121625"/>
                <a:gd name="connsiteX3" fmla="*/ 1705970 w 2661314"/>
                <a:gd name="connsiteY3" fmla="*/ 459595 h 1121625"/>
                <a:gd name="connsiteX4" fmla="*/ 2074460 w 2661314"/>
                <a:gd name="connsiteY4" fmla="*/ 63810 h 1121625"/>
                <a:gd name="connsiteX5" fmla="*/ 2661314 w 2661314"/>
                <a:gd name="connsiteY5" fmla="*/ 336766 h 112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1314" h="1121625">
                  <a:moveTo>
                    <a:pt x="0" y="677960"/>
                  </a:moveTo>
                  <a:cubicBezTo>
                    <a:pt x="125104" y="307195"/>
                    <a:pt x="250209" y="-63569"/>
                    <a:pt x="436728" y="9219"/>
                  </a:cubicBezTo>
                  <a:cubicBezTo>
                    <a:pt x="623247" y="82007"/>
                    <a:pt x="907577" y="1039625"/>
                    <a:pt x="1119117" y="1114688"/>
                  </a:cubicBezTo>
                  <a:cubicBezTo>
                    <a:pt x="1330657" y="1189751"/>
                    <a:pt x="1546746" y="634741"/>
                    <a:pt x="1705970" y="459595"/>
                  </a:cubicBezTo>
                  <a:cubicBezTo>
                    <a:pt x="1865194" y="284449"/>
                    <a:pt x="1915236" y="84281"/>
                    <a:pt x="2074460" y="63810"/>
                  </a:cubicBezTo>
                  <a:cubicBezTo>
                    <a:pt x="2233684" y="43338"/>
                    <a:pt x="2447499" y="190052"/>
                    <a:pt x="2661314" y="33676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5499479" y="5801774"/>
              <a:ext cx="91440" cy="9144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/>
            <p:cNvSpPr/>
            <p:nvPr/>
          </p:nvSpPr>
          <p:spPr>
            <a:xfrm>
              <a:off x="5856596" y="5157255"/>
              <a:ext cx="91440" cy="9144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8137593" y="5498774"/>
              <a:ext cx="91440" cy="100584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065024" y="5498774"/>
                  <a:ext cx="3810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5024" y="5498774"/>
                  <a:ext cx="381001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839" r="-19355"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975331" y="4787030"/>
                  <a:ext cx="3810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5331" y="4787030"/>
                  <a:ext cx="38100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762" r="-15873"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Flowchart: Connector 29"/>
            <p:cNvSpPr/>
            <p:nvPr/>
          </p:nvSpPr>
          <p:spPr>
            <a:xfrm>
              <a:off x="6542396" y="6251232"/>
              <a:ext cx="91440" cy="9144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114083" y="6066119"/>
                  <a:ext cx="3810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4083" y="6066119"/>
                  <a:ext cx="381001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839" r="-19355"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57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990600"/>
                <a:ext cx="8763000" cy="5592762"/>
              </a:xfrm>
            </p:spPr>
            <p:txBody>
              <a:bodyPr>
                <a:normAutofit lnSpcReduction="10000"/>
              </a:bodyPr>
              <a:lstStyle/>
              <a:p>
                <a:pPr lvl="0" algn="just"/>
                <a:r>
                  <a:rPr lang="en-US" dirty="0"/>
                  <a:t>One approach is to setup second derivative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&amp;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to be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0" algn="just"/>
                <a:r>
                  <a:rPr lang="en-US" dirty="0"/>
                  <a:t>Another approach is to add one extra dummy point at each end. I.e. we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then all original control points are interior.</a:t>
                </a:r>
              </a:p>
              <a:p>
                <a:pPr lvl="0" algn="just"/>
                <a:r>
                  <a:rPr lang="en-US" dirty="0"/>
                  <a:t>Although it is mathematical model it has major disadvantage is with change in the control point entire curve is changed.</a:t>
                </a:r>
              </a:p>
              <a:p>
                <a:pPr algn="just"/>
                <a:r>
                  <a:rPr lang="en-US" dirty="0"/>
                  <a:t>So it is not allowed for local</a:t>
                </a:r>
              </a:p>
              <a:p>
                <a:pPr marL="0" indent="0" algn="just">
                  <a:buNone/>
                </a:pPr>
                <a:r>
                  <a:rPr lang="en-US" dirty="0"/>
                  <a:t>    control and we cannot modify </a:t>
                </a:r>
              </a:p>
              <a:p>
                <a:pPr marL="0" indent="0" algn="just">
                  <a:buNone/>
                </a:pPr>
                <a:r>
                  <a:rPr lang="en-US" dirty="0"/>
                  <a:t>    part of the curve.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990600"/>
                <a:ext cx="8763000" cy="5592762"/>
              </a:xfrm>
              <a:blipFill>
                <a:blip r:embed="rId2"/>
                <a:stretch>
                  <a:fillRect l="-1599" t="-2290" r="-1669" b="-2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5369824" y="4736246"/>
            <a:ext cx="3403980" cy="1740754"/>
            <a:chOff x="5065024" y="4787030"/>
            <a:chExt cx="3403980" cy="1740754"/>
          </a:xfrm>
        </p:grpSpPr>
        <p:sp>
          <p:nvSpPr>
            <p:cNvPr id="14" name="Freeform 13"/>
            <p:cNvSpPr/>
            <p:nvPr/>
          </p:nvSpPr>
          <p:spPr>
            <a:xfrm>
              <a:off x="5526775" y="5202975"/>
              <a:ext cx="2661314" cy="1121625"/>
            </a:xfrm>
            <a:custGeom>
              <a:avLst/>
              <a:gdLst>
                <a:gd name="connsiteX0" fmla="*/ 0 w 2661314"/>
                <a:gd name="connsiteY0" fmla="*/ 677960 h 1121625"/>
                <a:gd name="connsiteX1" fmla="*/ 436728 w 2661314"/>
                <a:gd name="connsiteY1" fmla="*/ 9219 h 1121625"/>
                <a:gd name="connsiteX2" fmla="*/ 1119117 w 2661314"/>
                <a:gd name="connsiteY2" fmla="*/ 1114688 h 1121625"/>
                <a:gd name="connsiteX3" fmla="*/ 1705970 w 2661314"/>
                <a:gd name="connsiteY3" fmla="*/ 459595 h 1121625"/>
                <a:gd name="connsiteX4" fmla="*/ 2074460 w 2661314"/>
                <a:gd name="connsiteY4" fmla="*/ 63810 h 1121625"/>
                <a:gd name="connsiteX5" fmla="*/ 2661314 w 2661314"/>
                <a:gd name="connsiteY5" fmla="*/ 336766 h 112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1314" h="1121625">
                  <a:moveTo>
                    <a:pt x="0" y="677960"/>
                  </a:moveTo>
                  <a:cubicBezTo>
                    <a:pt x="125104" y="307195"/>
                    <a:pt x="250209" y="-63569"/>
                    <a:pt x="436728" y="9219"/>
                  </a:cubicBezTo>
                  <a:cubicBezTo>
                    <a:pt x="623247" y="82007"/>
                    <a:pt x="907577" y="1039625"/>
                    <a:pt x="1119117" y="1114688"/>
                  </a:cubicBezTo>
                  <a:cubicBezTo>
                    <a:pt x="1330657" y="1189751"/>
                    <a:pt x="1546746" y="634741"/>
                    <a:pt x="1705970" y="459595"/>
                  </a:cubicBezTo>
                  <a:cubicBezTo>
                    <a:pt x="1865194" y="284449"/>
                    <a:pt x="1915236" y="84281"/>
                    <a:pt x="2074460" y="63810"/>
                  </a:cubicBezTo>
                  <a:cubicBezTo>
                    <a:pt x="2233684" y="43338"/>
                    <a:pt x="2447499" y="190052"/>
                    <a:pt x="2661314" y="33676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5499479" y="5801774"/>
              <a:ext cx="91440" cy="9144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5856596" y="5157255"/>
              <a:ext cx="91440" cy="9144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8137593" y="5498774"/>
              <a:ext cx="91440" cy="100584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5065024" y="5498774"/>
                  <a:ext cx="3810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5024" y="5498774"/>
                  <a:ext cx="381001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839" r="-19355"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975331" y="4787030"/>
                  <a:ext cx="3810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5331" y="4787030"/>
                  <a:ext cx="381001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762" r="-15873"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8001000" y="5075519"/>
                  <a:ext cx="46800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000" y="5075519"/>
                  <a:ext cx="468004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947"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Flowchart: Connector 20"/>
            <p:cNvSpPr/>
            <p:nvPr/>
          </p:nvSpPr>
          <p:spPr>
            <a:xfrm>
              <a:off x="6542396" y="6251232"/>
              <a:ext cx="91440" cy="9144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114083" y="6066119"/>
                  <a:ext cx="3810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4083" y="6066119"/>
                  <a:ext cx="381001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839" r="-19355"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Flowchart: Connector 22"/>
          <p:cNvSpPr/>
          <p:nvPr/>
        </p:nvSpPr>
        <p:spPr>
          <a:xfrm>
            <a:off x="5699760" y="6004560"/>
            <a:ext cx="91440" cy="9144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05401" y="5787384"/>
                <a:ext cx="4807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1" y="5787384"/>
                <a:ext cx="480742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3846" r="-28205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lowchart: Connector 24"/>
          <p:cNvSpPr/>
          <p:nvPr/>
        </p:nvSpPr>
        <p:spPr>
          <a:xfrm>
            <a:off x="8610600" y="5638800"/>
            <a:ext cx="91440" cy="9144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824716" y="5447990"/>
                <a:ext cx="708548" cy="4740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716" y="5447990"/>
                <a:ext cx="708548" cy="474041"/>
              </a:xfrm>
              <a:prstGeom prst="rect">
                <a:avLst/>
              </a:prstGeom>
              <a:blipFill rotWithShape="0">
                <a:blip r:embed="rId8"/>
                <a:stretch>
                  <a:fillRect l="-2586" r="-8621" b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28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  <p:bldP spid="24" grpId="0"/>
      <p:bldP spid="25" grpId="0" animBg="1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Parallel 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334000"/>
          </a:xfrm>
        </p:spPr>
        <p:txBody>
          <a:bodyPr/>
          <a:lstStyle/>
          <a:p>
            <a:pPr algn="just"/>
            <a:r>
              <a:rPr lang="en-US" dirty="0"/>
              <a:t>This method generates view from solid object by projecting parallel lines onto the display plane.</a:t>
            </a:r>
          </a:p>
          <a:p>
            <a:pPr algn="just"/>
            <a:r>
              <a:rPr lang="en-US" dirty="0"/>
              <a:t>By changing viewing position we can get different views of 3D object onto 2D display screen.</a:t>
            </a:r>
          </a:p>
          <a:p>
            <a:pPr algn="just"/>
            <a:r>
              <a:rPr lang="en-US" dirty="0"/>
              <a:t>This technique is used in Engineering &amp; Architecture drawing.</a:t>
            </a:r>
          </a:p>
          <a:p>
            <a:pPr algn="just"/>
            <a:r>
              <a:rPr lang="en-US" dirty="0"/>
              <a:t>Example :- Orthographic projection.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7000"/>
                    </a14:imgEffect>
                    <a14:imgEffect>
                      <a14:brightnessContrast bright="-30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877884"/>
            <a:ext cx="2743200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1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Hermit Interpolation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990600"/>
                <a:ext cx="8763000" cy="5334000"/>
              </a:xfrm>
            </p:spPr>
            <p:txBody>
              <a:bodyPr>
                <a:normAutofit fontScale="92500" lnSpcReduction="20000"/>
              </a:bodyPr>
              <a:lstStyle/>
              <a:p>
                <a:pPr lvl="0" algn="just"/>
                <a:r>
                  <a:rPr lang="en-US" dirty="0"/>
                  <a:t>Named </a:t>
                </a:r>
                <a:r>
                  <a:rPr lang="en-US"/>
                  <a:t>after French </a:t>
                </a:r>
                <a:r>
                  <a:rPr lang="en-US" dirty="0"/>
                  <a:t>mathematician Charles Hermit.</a:t>
                </a:r>
              </a:p>
              <a:p>
                <a:pPr lvl="0" algn="just"/>
                <a:r>
                  <a:rPr lang="en-US" dirty="0"/>
                  <a:t>It is an interpolating piecewise cubic polynomial with specified tangent at each control points.</a:t>
                </a:r>
              </a:p>
              <a:p>
                <a:pPr lvl="0" algn="just"/>
                <a:r>
                  <a:rPr lang="en-US" dirty="0"/>
                  <a:t>Adjusted locally, as each curve section is depends on it’s end points only.</a:t>
                </a:r>
              </a:p>
              <a:p>
                <a:pPr lvl="0" algn="just"/>
                <a:r>
                  <a:rPr lang="en-US" dirty="0"/>
                  <a:t>Parametric cubic point function for any curve section is,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  <a:p>
                <a:pPr marL="400050" lvl="1" indent="0" algn="just">
                  <a:buNone/>
                </a:pPr>
                <a:r>
                  <a:rPr lang="en-US" sz="2200" dirty="0"/>
                  <a:t>where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/>
                  <a:t> &amp;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200" dirty="0"/>
                  <a:t> are values of parametric derivatives at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/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200" dirty="0"/>
                  <a:t> respectively.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990600"/>
                <a:ext cx="8763000" cy="5334000"/>
              </a:xfrm>
              <a:blipFill>
                <a:blip r:embed="rId2"/>
                <a:stretch>
                  <a:fillRect l="-1391" t="-2971" r="-1530" b="-14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77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990600"/>
                <a:ext cx="8763000" cy="5334000"/>
              </a:xfrm>
            </p:spPr>
            <p:txBody>
              <a:bodyPr>
                <a:normAutofit fontScale="85000" lnSpcReduction="10000"/>
              </a:bodyPr>
              <a:lstStyle/>
              <a:p>
                <a:pPr lvl="0" algn="just"/>
                <a:r>
                  <a:rPr lang="en-US" dirty="0"/>
                  <a:t>Vector equation of cubic spline is: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400050" lvl="1" indent="0" algn="just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component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is: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400" dirty="0"/>
                  <a:t> and similarly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&amp;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components.</a:t>
                </a:r>
              </a:p>
              <a:p>
                <a:pPr lvl="0" algn="just"/>
                <a:r>
                  <a:rPr lang="en-US" dirty="0"/>
                  <a:t>Matrix form of above equation is: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0" algn="just"/>
                <a:r>
                  <a:rPr lang="en-US" dirty="0"/>
                  <a:t>Derivatives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’(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𝑎𝑢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𝑏𝑢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+0</m:t>
                    </m:r>
                  </m:oMath>
                </a14:m>
                <a:endParaRPr lang="en-US" dirty="0"/>
              </a:p>
              <a:p>
                <a:pPr lvl="0" algn="just"/>
                <a:r>
                  <a:rPr lang="en-US" dirty="0"/>
                  <a:t>Matrix form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1 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990600"/>
                <a:ext cx="8763000" cy="5334000"/>
              </a:xfrm>
              <a:blipFill>
                <a:blip r:embed="rId2"/>
                <a:stretch>
                  <a:fillRect l="-1182" t="-18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76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990600"/>
                <a:ext cx="8763000" cy="5334000"/>
              </a:xfrm>
            </p:spPr>
            <p:txBody>
              <a:bodyPr>
                <a:normAutofit fontScale="92500" lnSpcReduction="10000"/>
              </a:bodyPr>
              <a:lstStyle/>
              <a:p>
                <a:pPr lvl="0" algn="just"/>
                <a:r>
                  <a:rPr lang="en-US" dirty="0"/>
                  <a:t>Substitute end point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&amp;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in above equation &amp; combine all four parametric equations in matrix form: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lvl="0" algn="just"/>
                <a:r>
                  <a:rPr lang="en-US" dirty="0"/>
                  <a:t>Solve it for polynomial co efficient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990600"/>
                <a:ext cx="8763000" cy="5334000"/>
              </a:xfrm>
              <a:blipFill>
                <a:blip r:embed="rId2"/>
                <a:stretch>
                  <a:fillRect l="-1391" t="-2286" r="-15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0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990600"/>
                <a:ext cx="8763000" cy="53340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lvl="0" algn="just"/>
                <a:r>
                  <a:rPr lang="en-US" dirty="0"/>
                  <a:t>Put value of above equation in equation of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=[2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+1   −2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 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]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990600"/>
                <a:ext cx="8763000" cy="5334000"/>
              </a:xfrm>
              <a:blipFill>
                <a:blip r:embed="rId2"/>
                <a:stretch>
                  <a:fillRect l="-9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3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990600"/>
                <a:ext cx="8763000" cy="53340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+3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algn="just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 , 1 , 2 , 3 </m:t>
                    </m:r>
                  </m:oMath>
                </a14:m>
                <a:r>
                  <a:rPr lang="en-US" dirty="0"/>
                  <a:t>are referred to as blending functions  because that blend the boundary constraint values for curve section.</a:t>
                </a:r>
              </a:p>
              <a:p>
                <a:pPr lvl="0" algn="just"/>
                <a:r>
                  <a:rPr lang="en-US" dirty="0"/>
                  <a:t>Hermit curves are used in digitizing application where we input the approximate curve slope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&amp;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algn="just"/>
                <a:r>
                  <a:rPr lang="en-US" dirty="0"/>
                  <a:t>But in application where this input is difficult to approximate at that place we cannot use hermit curve.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990600"/>
                <a:ext cx="8763000" cy="5334000"/>
              </a:xfrm>
              <a:blipFill>
                <a:blip r:embed="rId2"/>
                <a:stretch>
                  <a:fillRect l="-1182" r="-12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83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Cardinal Splines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334000"/>
          </a:xfrm>
        </p:spPr>
        <p:txBody>
          <a:bodyPr>
            <a:normAutofit fontScale="92500" lnSpcReduction="10000"/>
          </a:bodyPr>
          <a:lstStyle/>
          <a:p>
            <a:pPr lvl="0" algn="just"/>
            <a:r>
              <a:rPr lang="en-US" dirty="0"/>
              <a:t>As like hermit spline cardinal splines also interpolating piecewise cubic with specified endpoint tangents at the boundary of each section.</a:t>
            </a:r>
          </a:p>
          <a:p>
            <a:pPr lvl="0" algn="just"/>
            <a:r>
              <a:rPr lang="en-US" dirty="0"/>
              <a:t>But in this spline we need not have to input the values of endpoint tangents.</a:t>
            </a:r>
          </a:p>
          <a:p>
            <a:pPr lvl="0" algn="just"/>
            <a:r>
              <a:rPr lang="en-US" dirty="0"/>
              <a:t>In cardinal spline values of slope at control point is calculated from two immediate </a:t>
            </a:r>
            <a:r>
              <a:rPr lang="en-US" dirty="0" err="1"/>
              <a:t>neighbour</a:t>
            </a:r>
            <a:r>
              <a:rPr lang="en-US" dirty="0"/>
              <a:t> control points.</a:t>
            </a:r>
          </a:p>
          <a:p>
            <a:pPr algn="just"/>
            <a:r>
              <a:rPr lang="en-US" dirty="0"/>
              <a:t>It’s spline section</a:t>
            </a:r>
          </a:p>
          <a:p>
            <a:pPr marL="0" indent="0" algn="just">
              <a:buNone/>
            </a:pPr>
            <a:r>
              <a:rPr lang="en-US" dirty="0"/>
              <a:t> is completely specified by the </a:t>
            </a:r>
          </a:p>
          <a:p>
            <a:pPr marL="0" indent="0" algn="just">
              <a:buNone/>
            </a:pPr>
            <a:r>
              <a:rPr lang="en-US" dirty="0"/>
              <a:t>4-control points.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713749" y="4724400"/>
            <a:ext cx="3049251" cy="1560204"/>
            <a:chOff x="1751975" y="4614228"/>
            <a:chExt cx="3049251" cy="1560204"/>
          </a:xfrm>
        </p:grpSpPr>
        <p:sp>
          <p:nvSpPr>
            <p:cNvPr id="4" name="Arc 3"/>
            <p:cNvSpPr/>
            <p:nvPr/>
          </p:nvSpPr>
          <p:spPr>
            <a:xfrm>
              <a:off x="2362200" y="5029200"/>
              <a:ext cx="1371600" cy="762000"/>
            </a:xfrm>
            <a:prstGeom prst="arc">
              <a:avLst>
                <a:gd name="adj1" fmla="val 14426095"/>
                <a:gd name="adj2" fmla="val 2093929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2819400" y="5013960"/>
              <a:ext cx="91440" cy="9144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3657600" y="5257800"/>
              <a:ext cx="91440" cy="9144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2133600" y="5775960"/>
              <a:ext cx="91440" cy="9144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4023360" y="5852160"/>
              <a:ext cx="91440" cy="9144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371583" y="4722167"/>
                  <a:ext cx="381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1583" y="4722167"/>
                  <a:ext cx="381000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839" r="-22581"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709688" y="5024735"/>
                  <a:ext cx="70991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688" y="5024735"/>
                  <a:ext cx="709911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564" r="-5983"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091315" y="5621327"/>
                  <a:ext cx="70991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1315" y="5621327"/>
                  <a:ext cx="709911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564" r="-5983"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751975" y="5712767"/>
                  <a:ext cx="70991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1975" y="5712767"/>
                  <a:ext cx="70991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564" r="-5983"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075977" y="4614228"/>
                  <a:ext cx="70991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5977" y="4614228"/>
                  <a:ext cx="709911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564" r="-18803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2865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990600"/>
                <a:ext cx="8763000" cy="4953000"/>
              </a:xfrm>
            </p:spPr>
            <p:txBody>
              <a:bodyPr>
                <a:normAutofit fontScale="85000" lnSpcReduction="10000"/>
              </a:bodyPr>
              <a:lstStyle/>
              <a:p>
                <a:pPr lvl="0" algn="just"/>
                <a:r>
                  <a:rPr lang="en-US" dirty="0"/>
                  <a:t>The middle two points are two endpoints of curve section and other two are used to calculate slope of endpoints.</a:t>
                </a:r>
              </a:p>
              <a:p>
                <a:pPr lvl="0" algn="just"/>
                <a:r>
                  <a:rPr lang="en-US" dirty="0"/>
                  <a:t>Now parametric equation for cardinal </a:t>
                </a:r>
              </a:p>
              <a:p>
                <a:pPr marL="0" lvl="0" indent="0" algn="just">
                  <a:buNone/>
                </a:pPr>
                <a:r>
                  <a:rPr lang="en-US" dirty="0"/>
                  <a:t>spline is: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400050" lvl="1" indent="0" algn="just">
                  <a:buNone/>
                </a:pPr>
                <a:r>
                  <a:rPr lang="en-US" sz="2400" dirty="0"/>
                  <a:t>Where parameter t is called </a:t>
                </a:r>
                <a:r>
                  <a:rPr lang="en-US" sz="2400" b="1" dirty="0"/>
                  <a:t>tension</a:t>
                </a:r>
                <a:r>
                  <a:rPr lang="en-US" sz="2400" dirty="0"/>
                  <a:t> parameter since it controls how loosely or tightly the cardinal spline fit the control points.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990600"/>
                <a:ext cx="8763000" cy="4953000"/>
              </a:xfrm>
              <a:blipFill>
                <a:blip r:embed="rId2"/>
                <a:stretch>
                  <a:fillRect l="-1321" t="-1970" r="-12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5923071" y="1891657"/>
            <a:ext cx="3049251" cy="1560204"/>
            <a:chOff x="1751975" y="4614228"/>
            <a:chExt cx="3049251" cy="1560204"/>
          </a:xfrm>
        </p:grpSpPr>
        <p:sp>
          <p:nvSpPr>
            <p:cNvPr id="20" name="Arc 19"/>
            <p:cNvSpPr/>
            <p:nvPr/>
          </p:nvSpPr>
          <p:spPr>
            <a:xfrm>
              <a:off x="2362200" y="5029200"/>
              <a:ext cx="1371600" cy="762000"/>
            </a:xfrm>
            <a:prstGeom prst="arc">
              <a:avLst>
                <a:gd name="adj1" fmla="val 14426095"/>
                <a:gd name="adj2" fmla="val 2093929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2819400" y="5013960"/>
              <a:ext cx="91440" cy="9144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3657600" y="5257800"/>
              <a:ext cx="91440" cy="9144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2133600" y="5775960"/>
              <a:ext cx="91440" cy="9144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4023360" y="5852160"/>
              <a:ext cx="91440" cy="9144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371583" y="4722167"/>
                  <a:ext cx="381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1583" y="4722167"/>
                  <a:ext cx="381000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762" r="-20635"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709688" y="5024735"/>
                  <a:ext cx="70991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688" y="5024735"/>
                  <a:ext cx="709911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586" r="-6897"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091315" y="5621327"/>
                  <a:ext cx="70991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1315" y="5621327"/>
                  <a:ext cx="70991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564" r="-5983"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751975" y="5712767"/>
                  <a:ext cx="70991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1975" y="5712767"/>
                  <a:ext cx="709911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586" r="-6897"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3075977" y="4614228"/>
                  <a:ext cx="70991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5977" y="4614228"/>
                  <a:ext cx="709911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586" r="-18966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697211" y="5738542"/>
            <a:ext cx="2634279" cy="990661"/>
            <a:chOff x="697211" y="5738542"/>
            <a:chExt cx="2634279" cy="990661"/>
          </a:xfrm>
        </p:grpSpPr>
        <p:sp>
          <p:nvSpPr>
            <p:cNvPr id="32" name="Arc 31"/>
            <p:cNvSpPr/>
            <p:nvPr/>
          </p:nvSpPr>
          <p:spPr>
            <a:xfrm rot="16200000">
              <a:off x="2400981" y="5845216"/>
              <a:ext cx="876300" cy="891674"/>
            </a:xfrm>
            <a:prstGeom prst="arc">
              <a:avLst>
                <a:gd name="adj1" fmla="val 16200000"/>
                <a:gd name="adj2" fmla="val 518541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3238446" y="6245333"/>
              <a:ext cx="93044" cy="9144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Connector 33"/>
            <p:cNvSpPr/>
            <p:nvPr/>
          </p:nvSpPr>
          <p:spPr>
            <a:xfrm>
              <a:off x="2343532" y="6245333"/>
              <a:ext cx="93044" cy="9144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lowchart: Connector 34"/>
            <p:cNvSpPr/>
            <p:nvPr/>
          </p:nvSpPr>
          <p:spPr>
            <a:xfrm>
              <a:off x="2792609" y="5811959"/>
              <a:ext cx="93044" cy="9144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97211" y="5738542"/>
                  <a:ext cx="162827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(Looser Curve)</a:t>
                  </a: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211" y="5738542"/>
                  <a:ext cx="1628274" cy="64633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75" r="-749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6000618" y="5710341"/>
            <a:ext cx="2415547" cy="1314692"/>
            <a:chOff x="6000618" y="5710341"/>
            <a:chExt cx="2415547" cy="1314692"/>
          </a:xfrm>
        </p:grpSpPr>
        <p:sp>
          <p:nvSpPr>
            <p:cNvPr id="36" name="Arc 35"/>
            <p:cNvSpPr/>
            <p:nvPr/>
          </p:nvSpPr>
          <p:spPr>
            <a:xfrm rot="16200000">
              <a:off x="5731324" y="6033956"/>
              <a:ext cx="1291831" cy="690324"/>
            </a:xfrm>
            <a:prstGeom prst="arc">
              <a:avLst>
                <a:gd name="adj1" fmla="val 16781546"/>
                <a:gd name="adj2" fmla="val 493284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000618" y="5710341"/>
              <a:ext cx="2415547" cy="674942"/>
              <a:chOff x="6000618" y="5710341"/>
              <a:chExt cx="2415547" cy="674942"/>
            </a:xfrm>
          </p:grpSpPr>
          <p:sp>
            <p:nvSpPr>
              <p:cNvPr id="37" name="Flowchart: Connector 36"/>
              <p:cNvSpPr/>
              <p:nvPr/>
            </p:nvSpPr>
            <p:spPr>
              <a:xfrm>
                <a:off x="6658753" y="6291053"/>
                <a:ext cx="93044" cy="9144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lowchart: Connector 37"/>
              <p:cNvSpPr/>
              <p:nvPr/>
            </p:nvSpPr>
            <p:spPr>
              <a:xfrm>
                <a:off x="6000618" y="6293843"/>
                <a:ext cx="93044" cy="9144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lowchart: Connector 38"/>
              <p:cNvSpPr/>
              <p:nvPr/>
            </p:nvSpPr>
            <p:spPr>
              <a:xfrm>
                <a:off x="6338595" y="5710341"/>
                <a:ext cx="93044" cy="9144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6787891" y="5732787"/>
                    <a:ext cx="1628274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  <a:p>
                    <a:pPr algn="ctr"/>
                    <a:r>
                      <a:rPr lang="en-US" dirty="0">
                        <a:solidFill>
                          <a:srgbClr val="FF0000"/>
                        </a:solidFill>
                      </a:rPr>
                      <a:t>(Tighter Curve)</a:t>
                    </a: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7891" y="5732787"/>
                    <a:ext cx="1628274" cy="64633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493" r="-1493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66177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990600"/>
                <a:ext cx="8763000" cy="5334000"/>
              </a:xfrm>
            </p:spPr>
            <p:txBody>
              <a:bodyPr>
                <a:normAutofit fontScale="92500" lnSpcReduction="20000"/>
              </a:bodyPr>
              <a:lstStyle/>
              <a:p>
                <a:pPr lvl="0" algn="just"/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 </m:t>
                    </m:r>
                  </m:oMath>
                </a14:m>
                <a:r>
                  <a:rPr lang="en-US" dirty="0"/>
                  <a:t>this class of curve is referred to as </a:t>
                </a:r>
                <a:r>
                  <a:rPr lang="en-US" b="1" dirty="0" err="1"/>
                  <a:t>Catmull</a:t>
                </a:r>
                <a:r>
                  <a:rPr lang="en-US" b="1" dirty="0"/>
                  <a:t>-Rom spline</a:t>
                </a:r>
                <a:r>
                  <a:rPr lang="en-US" dirty="0"/>
                  <a:t> or </a:t>
                </a:r>
                <a:r>
                  <a:rPr lang="en-US" b="1" dirty="0" err="1"/>
                  <a:t>Overhauser</a:t>
                </a:r>
                <a:r>
                  <a:rPr lang="en-US" b="1" dirty="0"/>
                  <a:t> splines.</a:t>
                </a:r>
                <a:endParaRPr lang="en-US" dirty="0"/>
              </a:p>
              <a:p>
                <a:pPr lvl="0" algn="just"/>
                <a:r>
                  <a:rPr lang="en-US" dirty="0"/>
                  <a:t>Using similar method like hermit we can obtain,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400050" lvl="1" indent="0" algn="just">
                  <a:buNone/>
                </a:pPr>
                <a:r>
                  <a:rPr lang="en-US" sz="2400" dirty="0"/>
                  <a:t>Where the cardinal matrix is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3−2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400050" lvl="1" indent="0" algn="just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990600"/>
                <a:ext cx="8763000" cy="5334000"/>
              </a:xfrm>
              <a:blipFill>
                <a:blip r:embed="rId2"/>
                <a:stretch>
                  <a:fillRect l="-1391" t="-2971" r="-1530" b="-148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884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990600"/>
                <a:ext cx="8763000" cy="5334000"/>
              </a:xfrm>
            </p:spPr>
            <p:txBody>
              <a:bodyPr>
                <a:normAutofit fontScale="47500" lnSpcReduction="20000"/>
              </a:bodyPr>
              <a:lstStyle/>
              <a:p>
                <a:pPr lvl="0" algn="just"/>
                <a:r>
                  <a:rPr lang="en-US" dirty="0"/>
                  <a:t>Put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in equation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3−2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𝑠𝑢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𝑠𝑢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990600"/>
                <a:ext cx="8763000" cy="5334000"/>
              </a:xfrm>
              <a:blipFill>
                <a:blip r:embed="rId2"/>
                <a:stretch>
                  <a:fillRect l="-209" t="-10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645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990600"/>
                <a:ext cx="8763000" cy="53340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𝑠𝑢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𝑠𝑢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𝐶𝐴𝑅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𝐶𝐴𝑅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𝐶𝐴𝑅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𝐶𝐴𝑅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00050" lvl="1" indent="0" algn="just">
                  <a:buNone/>
                </a:pPr>
                <a:endParaRPr lang="en-US" sz="2400" dirty="0"/>
              </a:p>
              <a:p>
                <a:pPr marL="400050" lvl="1" indent="0" algn="just">
                  <a:buNone/>
                </a:pPr>
                <a:r>
                  <a:rPr lang="en-US" sz="2400" dirty="0"/>
                  <a:t>Where polynomial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𝐶𝐴𝑅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=0,1,2,3</m:t>
                    </m:r>
                  </m:oMath>
                </a14:m>
                <a:r>
                  <a:rPr lang="en-US" sz="2400" dirty="0"/>
                  <a:t> are the cardinals blending functions.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990600"/>
                <a:ext cx="8763000" cy="5334000"/>
              </a:xfrm>
              <a:blipFill>
                <a:blip r:embed="rId2"/>
                <a:stretch>
                  <a:fillRect r="-834" b="-4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866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Perspective Projection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334000"/>
          </a:xfrm>
        </p:spPr>
        <p:txBody>
          <a:bodyPr/>
          <a:lstStyle/>
          <a:p>
            <a:pPr algn="just"/>
            <a:r>
              <a:rPr lang="en-US" dirty="0"/>
              <a:t>This method generating view of 3D object by projecting point on the display plane along converging paths.</a:t>
            </a:r>
          </a:p>
          <a:p>
            <a:pPr algn="just"/>
            <a:r>
              <a:rPr lang="en-US" dirty="0"/>
              <a:t>This will display object smaller when it is away from the view plane and of nearly same size when closer to view plane.</a:t>
            </a:r>
          </a:p>
          <a:p>
            <a:pPr algn="just"/>
            <a:r>
              <a:rPr lang="en-US" dirty="0"/>
              <a:t>It will produce more realistic view as it is the way our eye is forming image.</a:t>
            </a:r>
          </a:p>
        </p:txBody>
      </p:sp>
      <p:pic>
        <p:nvPicPr>
          <p:cNvPr id="4" name="Picture 3" descr="C:\Users\dhms\Desktop\1.jp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18000" contrast="24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752600" y="5181600"/>
            <a:ext cx="5486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Kochanek</a:t>
            </a:r>
            <a:r>
              <a:rPr lang="en-US" dirty="0"/>
              <a:t>-Bartels Spline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990600"/>
                <a:ext cx="8763000" cy="5334000"/>
              </a:xfrm>
            </p:spPr>
            <p:txBody>
              <a:bodyPr>
                <a:normAutofit fontScale="92500" lnSpcReduction="20000"/>
              </a:bodyPr>
              <a:lstStyle/>
              <a:p>
                <a:pPr lvl="0" algn="just"/>
                <a:r>
                  <a:rPr lang="en-US" dirty="0"/>
                  <a:t>It is extension of cardinal spline</a:t>
                </a:r>
              </a:p>
              <a:p>
                <a:pPr lvl="0" algn="just"/>
                <a:r>
                  <a:rPr lang="en-US" dirty="0"/>
                  <a:t>Two additional parameters are introduced into the constraint equation for defining </a:t>
                </a:r>
                <a:r>
                  <a:rPr lang="en-US" dirty="0" err="1"/>
                  <a:t>kochanek</a:t>
                </a:r>
                <a:r>
                  <a:rPr lang="en-US" dirty="0"/>
                  <a:t>-Bartels spline.</a:t>
                </a:r>
              </a:p>
              <a:p>
                <a:pPr lvl="0" algn="just"/>
                <a:r>
                  <a:rPr lang="en-US" dirty="0"/>
                  <a:t>It provide more flexibility in adjusting the shape of curve section.</a:t>
                </a:r>
              </a:p>
              <a:p>
                <a:pPr lvl="0" algn="just"/>
                <a:r>
                  <a:rPr lang="en-US" dirty="0"/>
                  <a:t>Parametric equations are,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400050" lvl="1" indent="0" algn="just">
                  <a:buNone/>
                </a:pPr>
                <a:r>
                  <a:rPr lang="en-US" sz="2400" dirty="0"/>
                  <a:t>Where ‘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’ is </a:t>
                </a:r>
                <a:r>
                  <a:rPr lang="en-US" sz="2400" b="1" dirty="0"/>
                  <a:t>tension parameter </a:t>
                </a:r>
                <a:r>
                  <a:rPr lang="en-US" sz="2400" dirty="0"/>
                  <a:t>same as used in cardinal spline. ‘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’ is </a:t>
                </a:r>
                <a:r>
                  <a:rPr lang="en-US" sz="2400" b="1" dirty="0"/>
                  <a:t>bias parameter </a:t>
                </a:r>
                <a:r>
                  <a:rPr lang="en-US" sz="2400" dirty="0"/>
                  <a:t>and ‘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’ is the </a:t>
                </a:r>
                <a:r>
                  <a:rPr lang="en-US" sz="2400" b="1" dirty="0"/>
                  <a:t>continuity parameter.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990600"/>
                <a:ext cx="8763000" cy="5334000"/>
              </a:xfrm>
              <a:blipFill>
                <a:blip r:embed="rId2"/>
                <a:stretch>
                  <a:fillRect l="-1391" t="-2971" r="-15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73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990600"/>
                <a:ext cx="8763000" cy="5334000"/>
              </a:xfrm>
            </p:spPr>
            <p:txBody>
              <a:bodyPr>
                <a:normAutofit lnSpcReduction="10000"/>
              </a:bodyPr>
              <a:lstStyle/>
              <a:p>
                <a:pPr lvl="0" algn="just"/>
                <a:r>
                  <a:rPr lang="en-US" dirty="0"/>
                  <a:t>In this spline parametric derivatives may not be continuous across section boundaries.</a:t>
                </a:r>
              </a:p>
              <a:p>
                <a:pPr lvl="0" algn="just"/>
                <a:r>
                  <a:rPr lang="en-US" dirty="0"/>
                  <a:t>Bias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used to adjust the amount that the curve bends at each end of section.</a:t>
                </a:r>
              </a:p>
              <a:p>
                <a:pPr lvl="0" algn="just"/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used to controls continuity of the tangent vectors across the boundaries of section. </a:t>
                </a:r>
              </a:p>
              <a:p>
                <a:pPr lvl="0" algn="just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nonzero there is discontinuity in the slope of the curve across section boundaries.</a:t>
                </a:r>
              </a:p>
              <a:p>
                <a:pPr algn="just"/>
                <a:r>
                  <a:rPr lang="en-US" dirty="0"/>
                  <a:t>It is used in animation paths in particular abrupt change in motion which is simulated with nonzero values for parameter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990600"/>
                <a:ext cx="8763000" cy="5334000"/>
              </a:xfrm>
              <a:blipFill>
                <a:blip r:embed="rId2"/>
                <a:stretch>
                  <a:fillRect l="-1599" t="-2400" r="-1669" b="-33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02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9600" b="1" dirty="0">
                <a:ln/>
                <a:solidFill>
                  <a:schemeClr val="accent3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74216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Depth cueing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334000"/>
          </a:xfrm>
        </p:spPr>
        <p:txBody>
          <a:bodyPr>
            <a:normAutofit/>
          </a:bodyPr>
          <a:lstStyle/>
          <a:p>
            <a:pPr marL="342900" lvl="3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Many times depth information is important.</a:t>
            </a:r>
          </a:p>
          <a:p>
            <a:pPr marL="342900" lvl="3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Simple method to do this is depth cueing in which assign higher intensity to closer object &amp; lower intensity to the far objects.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451347"/>
            <a:ext cx="56292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2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334000"/>
          </a:xfrm>
        </p:spPr>
        <p:txBody>
          <a:bodyPr>
            <a:normAutofit/>
          </a:bodyPr>
          <a:lstStyle/>
          <a:p>
            <a:pPr marL="342900" lvl="3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Depth cuing is applied by choosing maximum and minimum intensity values and a range of distance over which the intensities are to vary.</a:t>
            </a:r>
          </a:p>
          <a:p>
            <a:pPr marL="342900" lvl="3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Using it we can identify for a particular viewing direction which are the front surfaces and which are the back surfaces of display object.</a:t>
            </a:r>
          </a:p>
          <a:p>
            <a:pPr algn="just"/>
            <a:r>
              <a:rPr lang="en-US" dirty="0"/>
              <a:t>Another application is to modeling effect of atmosphere.</a:t>
            </a:r>
          </a:p>
        </p:txBody>
      </p:sp>
    </p:spTree>
    <p:extLst>
      <p:ext uri="{BB962C8B-B14F-4D97-AF65-F5344CB8AC3E}">
        <p14:creationId xmlns:p14="http://schemas.microsoft.com/office/powerpoint/2010/main" val="319696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4. Visible line and surface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" y="1427850"/>
            <a:ext cx="8763000" cy="5334000"/>
          </a:xfrm>
        </p:spPr>
        <p:txBody>
          <a:bodyPr/>
          <a:lstStyle/>
          <a:p>
            <a:pPr algn="just"/>
            <a:r>
              <a:rPr lang="en-US" dirty="0"/>
              <a:t>In this method we first identify visible lines or surfaces by some method.</a:t>
            </a:r>
          </a:p>
          <a:p>
            <a:pPr algn="just"/>
            <a:r>
              <a:rPr lang="en-US" dirty="0"/>
              <a:t>Then display visible lines with highlighting or with some different color.</a:t>
            </a:r>
          </a:p>
          <a:p>
            <a:pPr algn="just"/>
            <a:r>
              <a:rPr lang="en-US" dirty="0"/>
              <a:t>Other way is to display hidden lines with dashed lines or simply not display hidden lines.</a:t>
            </a:r>
          </a:p>
        </p:txBody>
      </p:sp>
      <p:pic>
        <p:nvPicPr>
          <p:cNvPr id="4" name="Picture 2" descr="3D cube with bord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99" y="4561630"/>
            <a:ext cx="3019425" cy="214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27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334000"/>
          </a:xfrm>
        </p:spPr>
        <p:txBody>
          <a:bodyPr>
            <a:noAutofit/>
          </a:bodyPr>
          <a:lstStyle/>
          <a:p>
            <a:pPr marL="342900" lvl="3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Not drawing hidden lines will loss the some information.</a:t>
            </a:r>
          </a:p>
          <a:p>
            <a:pPr marL="342900" lvl="3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Similar method we can apply for the surface also by displaying shaded surface or color surface.</a:t>
            </a:r>
          </a:p>
          <a:p>
            <a:pPr marL="342900" lvl="3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Some visible surface algorithm establishes visibility pixel by pixel across the view plane. </a:t>
            </a:r>
          </a:p>
          <a:p>
            <a:pPr marL="342900" lvl="3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Other determines visibility of object surface as a whole.</a:t>
            </a:r>
          </a:p>
        </p:txBody>
      </p:sp>
    </p:spTree>
    <p:extLst>
      <p:ext uri="{BB962C8B-B14F-4D97-AF65-F5344CB8AC3E}">
        <p14:creationId xmlns:p14="http://schemas.microsoft.com/office/powerpoint/2010/main" val="216506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10563</TotalTime>
  <Words>3617</Words>
  <Application>Microsoft Office PowerPoint</Application>
  <PresentationFormat>On-screen Show (4:3)</PresentationFormat>
  <Paragraphs>501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Calibri</vt:lpstr>
      <vt:lpstr>Cambria Math</vt:lpstr>
      <vt:lpstr>Open Sans</vt:lpstr>
      <vt:lpstr>Open Sans Bold</vt:lpstr>
      <vt:lpstr>Open Sans Extrabold</vt:lpstr>
      <vt:lpstr>Open Sans Semibold</vt:lpstr>
      <vt:lpstr>Wingdings</vt:lpstr>
      <vt:lpstr>Office Theme</vt:lpstr>
      <vt:lpstr>Unit-4  3D Concepts &amp; Object Representation </vt:lpstr>
      <vt:lpstr>Outline</vt:lpstr>
      <vt:lpstr>3D Display Methods</vt:lpstr>
      <vt:lpstr>1. Parallel Projection</vt:lpstr>
      <vt:lpstr>2. Perspective Projection </vt:lpstr>
      <vt:lpstr>3. Depth cueing</vt:lpstr>
      <vt:lpstr>Contd.</vt:lpstr>
      <vt:lpstr>4. Visible line and surface identification</vt:lpstr>
      <vt:lpstr>Contd.</vt:lpstr>
      <vt:lpstr>5. Surface Rendering</vt:lpstr>
      <vt:lpstr>6. Exploded and cutaway views</vt:lpstr>
      <vt:lpstr>Polygon Surfaces</vt:lpstr>
      <vt:lpstr>1. Polygon Tables</vt:lpstr>
      <vt:lpstr>Contd.</vt:lpstr>
      <vt:lpstr>Contd.</vt:lpstr>
      <vt:lpstr>Contd.</vt:lpstr>
      <vt:lpstr>2. Plane Equations</vt:lpstr>
      <vt:lpstr>Contd.</vt:lpstr>
      <vt:lpstr>Contd.</vt:lpstr>
      <vt:lpstr>Orientation of Plane</vt:lpstr>
      <vt:lpstr>Contd.</vt:lpstr>
      <vt:lpstr>3. Polygon Meshes  </vt:lpstr>
      <vt:lpstr>Explicit Representation-Polygon Meshes  </vt:lpstr>
      <vt:lpstr>Pointer to Vertex List-Polygon Meshes</vt:lpstr>
      <vt:lpstr>Pointer to Edge List-Polygon Meshes</vt:lpstr>
      <vt:lpstr>Spline Representations</vt:lpstr>
      <vt:lpstr>Interpolation and approximation splines</vt:lpstr>
      <vt:lpstr>Interpolation and approximation splines</vt:lpstr>
      <vt:lpstr>Convex Hull</vt:lpstr>
      <vt:lpstr>Control Graph </vt:lpstr>
      <vt:lpstr>Parametric Continuity Condition</vt:lpstr>
      <vt:lpstr>Contd.</vt:lpstr>
      <vt:lpstr>Geometric continuity condition</vt:lpstr>
      <vt:lpstr>Contd.</vt:lpstr>
      <vt:lpstr>Cubic Spline Interpolation Methods </vt:lpstr>
      <vt:lpstr>Contd.</vt:lpstr>
      <vt:lpstr>1. Natural Cubic Splines</vt:lpstr>
      <vt:lpstr>Contd.</vt:lpstr>
      <vt:lpstr>Contd.</vt:lpstr>
      <vt:lpstr>2. Hermit Interpolation</vt:lpstr>
      <vt:lpstr>Contd.</vt:lpstr>
      <vt:lpstr>Contd.</vt:lpstr>
      <vt:lpstr>Contd.</vt:lpstr>
      <vt:lpstr>Contd.</vt:lpstr>
      <vt:lpstr>3. Cardinal Splines</vt:lpstr>
      <vt:lpstr>Contd.</vt:lpstr>
      <vt:lpstr>Contd.</vt:lpstr>
      <vt:lpstr>Contd.</vt:lpstr>
      <vt:lpstr>Contd.</vt:lpstr>
      <vt:lpstr>4. Kochanek-Bartels Spline</vt:lpstr>
      <vt:lpstr>Contd.</vt:lpstr>
      <vt:lpstr>Thank You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Nikhil Durgapal</cp:lastModifiedBy>
  <cp:revision>1206</cp:revision>
  <dcterms:created xsi:type="dcterms:W3CDTF">2013-05-17T03:00:03Z</dcterms:created>
  <dcterms:modified xsi:type="dcterms:W3CDTF">2024-04-09T00:24:47Z</dcterms:modified>
</cp:coreProperties>
</file>