
<file path=[Content_Types].xml><?xml version="1.0" encoding="utf-8"?>
<Types xmlns="http://schemas.openxmlformats.org/package/2006/content-types">
  <Default Extension="gif" ContentType="image/gif"/>
  <Default Extension="jpg" ContentType="image/jp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8"/>
  </p:notesMasterIdLst>
  <p:sldIdLst>
    <p:sldId id="256" r:id="rId2"/>
    <p:sldId id="257" r:id="rId3"/>
    <p:sldId id="355" r:id="rId4"/>
    <p:sldId id="258" r:id="rId5"/>
    <p:sldId id="259" r:id="rId6"/>
    <p:sldId id="260" r:id="rId7"/>
    <p:sldId id="261" r:id="rId8"/>
    <p:sldId id="262" r:id="rId9"/>
    <p:sldId id="263" r:id="rId10"/>
    <p:sldId id="264" r:id="rId11"/>
    <p:sldId id="265" r:id="rId12"/>
    <p:sldId id="266" r:id="rId13"/>
    <p:sldId id="267" r:id="rId14"/>
    <p:sldId id="356" r:id="rId15"/>
    <p:sldId id="357" r:id="rId16"/>
    <p:sldId id="268" r:id="rId17"/>
    <p:sldId id="269" r:id="rId18"/>
    <p:sldId id="270" r:id="rId19"/>
    <p:sldId id="271" r:id="rId20"/>
    <p:sldId id="358" r:id="rId21"/>
    <p:sldId id="359" r:id="rId22"/>
    <p:sldId id="292" r:id="rId23"/>
    <p:sldId id="293" r:id="rId24"/>
    <p:sldId id="294" r:id="rId25"/>
    <p:sldId id="297" r:id="rId26"/>
    <p:sldId id="298" r:id="rId27"/>
    <p:sldId id="299" r:id="rId28"/>
    <p:sldId id="300" r:id="rId29"/>
    <p:sldId id="301" r:id="rId30"/>
    <p:sldId id="302" r:id="rId31"/>
    <p:sldId id="360" r:id="rId32"/>
    <p:sldId id="363" r:id="rId33"/>
    <p:sldId id="361" r:id="rId34"/>
    <p:sldId id="296" r:id="rId35"/>
    <p:sldId id="303" r:id="rId36"/>
    <p:sldId id="304" r:id="rId37"/>
    <p:sldId id="305" r:id="rId38"/>
    <p:sldId id="306" r:id="rId39"/>
    <p:sldId id="369" r:id="rId40"/>
    <p:sldId id="370" r:id="rId41"/>
    <p:sldId id="371" r:id="rId42"/>
    <p:sldId id="364" r:id="rId43"/>
    <p:sldId id="365" r:id="rId44"/>
    <p:sldId id="366" r:id="rId45"/>
    <p:sldId id="367" r:id="rId46"/>
    <p:sldId id="307" r:id="rId47"/>
    <p:sldId id="308" r:id="rId48"/>
    <p:sldId id="309" r:id="rId49"/>
    <p:sldId id="310" r:id="rId50"/>
    <p:sldId id="372" r:id="rId51"/>
    <p:sldId id="311" r:id="rId52"/>
    <p:sldId id="314" r:id="rId53"/>
    <p:sldId id="373" r:id="rId54"/>
    <p:sldId id="315" r:id="rId55"/>
    <p:sldId id="374" r:id="rId56"/>
    <p:sldId id="375" r:id="rId57"/>
    <p:sldId id="316" r:id="rId58"/>
    <p:sldId id="376" r:id="rId59"/>
    <p:sldId id="377" r:id="rId60"/>
    <p:sldId id="317" r:id="rId61"/>
    <p:sldId id="378" r:id="rId62"/>
    <p:sldId id="318" r:id="rId63"/>
    <p:sldId id="379" r:id="rId64"/>
    <p:sldId id="319" r:id="rId65"/>
    <p:sldId id="387" r:id="rId66"/>
    <p:sldId id="391" r:id="rId67"/>
    <p:sldId id="390" r:id="rId68"/>
    <p:sldId id="388" r:id="rId69"/>
    <p:sldId id="389" r:id="rId70"/>
    <p:sldId id="380" r:id="rId71"/>
    <p:sldId id="381" r:id="rId72"/>
    <p:sldId id="447" r:id="rId73"/>
    <p:sldId id="382" r:id="rId74"/>
    <p:sldId id="383" r:id="rId75"/>
    <p:sldId id="384" r:id="rId76"/>
    <p:sldId id="320" r:id="rId77"/>
    <p:sldId id="385" r:id="rId78"/>
    <p:sldId id="392" r:id="rId79"/>
    <p:sldId id="393" r:id="rId80"/>
    <p:sldId id="386" r:id="rId81"/>
    <p:sldId id="394" r:id="rId82"/>
    <p:sldId id="395" r:id="rId83"/>
    <p:sldId id="322" r:id="rId84"/>
    <p:sldId id="324" r:id="rId85"/>
    <p:sldId id="323" r:id="rId86"/>
    <p:sldId id="456" r:id="rId87"/>
    <p:sldId id="455" r:id="rId88"/>
    <p:sldId id="457" r:id="rId89"/>
    <p:sldId id="458" r:id="rId90"/>
    <p:sldId id="459" r:id="rId91"/>
    <p:sldId id="460" r:id="rId92"/>
    <p:sldId id="461" r:id="rId93"/>
    <p:sldId id="462" r:id="rId94"/>
    <p:sldId id="397" r:id="rId95"/>
    <p:sldId id="321" r:id="rId96"/>
    <p:sldId id="398" r:id="rId97"/>
    <p:sldId id="399" r:id="rId98"/>
    <p:sldId id="400" r:id="rId99"/>
    <p:sldId id="420" r:id="rId100"/>
    <p:sldId id="415" r:id="rId101"/>
    <p:sldId id="416" r:id="rId102"/>
    <p:sldId id="417" r:id="rId103"/>
    <p:sldId id="418" r:id="rId104"/>
    <p:sldId id="402" r:id="rId105"/>
    <p:sldId id="403" r:id="rId106"/>
    <p:sldId id="419" r:id="rId107"/>
    <p:sldId id="326" r:id="rId108"/>
    <p:sldId id="423" r:id="rId109"/>
    <p:sldId id="327" r:id="rId110"/>
    <p:sldId id="424" r:id="rId111"/>
    <p:sldId id="337" r:id="rId112"/>
    <p:sldId id="426" r:id="rId113"/>
    <p:sldId id="425" r:id="rId114"/>
    <p:sldId id="338" r:id="rId115"/>
    <p:sldId id="339" r:id="rId116"/>
    <p:sldId id="427" r:id="rId117"/>
    <p:sldId id="428" r:id="rId118"/>
    <p:sldId id="429" r:id="rId119"/>
    <p:sldId id="430" r:id="rId120"/>
    <p:sldId id="431" r:id="rId121"/>
    <p:sldId id="432" r:id="rId122"/>
    <p:sldId id="433" r:id="rId123"/>
    <p:sldId id="434" r:id="rId124"/>
    <p:sldId id="448" r:id="rId125"/>
    <p:sldId id="451" r:id="rId126"/>
    <p:sldId id="452" r:id="rId127"/>
    <p:sldId id="453" r:id="rId128"/>
    <p:sldId id="454" r:id="rId129"/>
    <p:sldId id="449" r:id="rId130"/>
    <p:sldId id="450" r:id="rId131"/>
    <p:sldId id="435" r:id="rId132"/>
    <p:sldId id="343" r:id="rId133"/>
    <p:sldId id="437" r:id="rId134"/>
    <p:sldId id="436" r:id="rId135"/>
    <p:sldId id="440" r:id="rId136"/>
    <p:sldId id="441" r:id="rId137"/>
    <p:sldId id="344" r:id="rId138"/>
    <p:sldId id="345" r:id="rId139"/>
    <p:sldId id="438" r:id="rId140"/>
    <p:sldId id="439" r:id="rId141"/>
    <p:sldId id="442" r:id="rId142"/>
    <p:sldId id="443" r:id="rId143"/>
    <p:sldId id="346" r:id="rId144"/>
    <p:sldId id="347" r:id="rId145"/>
    <p:sldId id="348" r:id="rId146"/>
    <p:sldId id="349" r:id="rId147"/>
    <p:sldId id="350" r:id="rId148"/>
    <p:sldId id="351" r:id="rId149"/>
    <p:sldId id="444" r:id="rId150"/>
    <p:sldId id="445" r:id="rId151"/>
    <p:sldId id="446" r:id="rId152"/>
    <p:sldId id="353" r:id="rId153"/>
    <p:sldId id="286" r:id="rId154"/>
    <p:sldId id="287" r:id="rId155"/>
    <p:sldId id="288" r:id="rId156"/>
    <p:sldId id="279" r:id="rId157"/>
  </p:sldIdLst>
  <p:sldSz cx="9144000" cy="6858000" type="screen4x3"/>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2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6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7454"/>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idx="1"/>
          </p:nvPr>
        </p:nvSpPr>
        <p:spPr>
          <a:xfrm>
            <a:off x="5439014" y="0"/>
            <a:ext cx="4160520" cy="367454"/>
          </a:xfrm>
          <a:prstGeom prst="rect">
            <a:avLst/>
          </a:prstGeom>
        </p:spPr>
        <p:txBody>
          <a:bodyPr vert="horz" lIns="96661" tIns="48331" rIns="96661" bIns="48331" rtlCol="0"/>
          <a:lstStyle>
            <a:lvl1pPr algn="r">
              <a:defRPr sz="1300"/>
            </a:lvl1pPr>
          </a:lstStyle>
          <a:p>
            <a:fld id="{BA03F4CD-CD71-4B3B-A803-47326CC9905C}" type="datetimeFigureOut">
              <a:rPr lang="en-IN" smtClean="0"/>
              <a:t>24-03-2023</a:t>
            </a:fld>
            <a:endParaRPr lang="en-IN"/>
          </a:p>
        </p:txBody>
      </p:sp>
      <p:sp>
        <p:nvSpPr>
          <p:cNvPr id="4" name="Slide Image Placeholder 3"/>
          <p:cNvSpPr>
            <a:spLocks noGrp="1" noRot="1" noChangeAspect="1"/>
          </p:cNvSpPr>
          <p:nvPr>
            <p:ph type="sldImg" idx="2"/>
          </p:nvPr>
        </p:nvSpPr>
        <p:spPr>
          <a:xfrm>
            <a:off x="3155950" y="914400"/>
            <a:ext cx="3289300" cy="2468563"/>
          </a:xfrm>
          <a:prstGeom prst="rect">
            <a:avLst/>
          </a:prstGeom>
          <a:noFill/>
          <a:ln w="12700">
            <a:solidFill>
              <a:prstClr val="black"/>
            </a:solidFill>
          </a:ln>
        </p:spPr>
        <p:txBody>
          <a:bodyPr vert="horz" lIns="96661" tIns="48331" rIns="96661" bIns="48331" rtlCol="0" anchor="ctr"/>
          <a:lstStyle/>
          <a:p>
            <a:endParaRPr lang="en-IN"/>
          </a:p>
        </p:txBody>
      </p:sp>
      <p:sp>
        <p:nvSpPr>
          <p:cNvPr id="5" name="Notes Placeholder 4"/>
          <p:cNvSpPr>
            <a:spLocks noGrp="1"/>
          </p:cNvSpPr>
          <p:nvPr>
            <p:ph type="body" sz="quarter" idx="3"/>
          </p:nvPr>
        </p:nvSpPr>
        <p:spPr>
          <a:xfrm>
            <a:off x="960120" y="3520441"/>
            <a:ext cx="7680960" cy="2880359"/>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947748"/>
            <a:ext cx="4160520" cy="367453"/>
          </a:xfrm>
          <a:prstGeom prst="rect">
            <a:avLst/>
          </a:prstGeom>
        </p:spPr>
        <p:txBody>
          <a:bodyPr vert="horz" lIns="96661" tIns="48331" rIns="96661" bIns="48331" rtlCol="0" anchor="b"/>
          <a:lstStyle>
            <a:lvl1pPr algn="l">
              <a:defRPr sz="1300"/>
            </a:lvl1pPr>
          </a:lstStyle>
          <a:p>
            <a:endParaRPr lang="en-IN"/>
          </a:p>
        </p:txBody>
      </p:sp>
      <p:sp>
        <p:nvSpPr>
          <p:cNvPr id="7" name="Slide Number Placeholder 6"/>
          <p:cNvSpPr>
            <a:spLocks noGrp="1"/>
          </p:cNvSpPr>
          <p:nvPr>
            <p:ph type="sldNum" sz="quarter" idx="5"/>
          </p:nvPr>
        </p:nvSpPr>
        <p:spPr>
          <a:xfrm>
            <a:off x="5439014" y="6947748"/>
            <a:ext cx="4160520" cy="367453"/>
          </a:xfrm>
          <a:prstGeom prst="rect">
            <a:avLst/>
          </a:prstGeom>
        </p:spPr>
        <p:txBody>
          <a:bodyPr vert="horz" lIns="96661" tIns="48331" rIns="96661" bIns="48331" rtlCol="0" anchor="b"/>
          <a:lstStyle>
            <a:lvl1pPr algn="r">
              <a:defRPr sz="1300"/>
            </a:lvl1pPr>
          </a:lstStyle>
          <a:p>
            <a:fld id="{52AD2D5B-1455-4D23-9169-963772474E73}" type="slidenum">
              <a:rPr lang="en-IN" smtClean="0"/>
              <a:t>‹#›</a:t>
            </a:fld>
            <a:endParaRPr lang="en-IN"/>
          </a:p>
        </p:txBody>
      </p:sp>
    </p:spTree>
    <p:extLst>
      <p:ext uri="{BB962C8B-B14F-4D97-AF65-F5344CB8AC3E}">
        <p14:creationId xmlns:p14="http://schemas.microsoft.com/office/powerpoint/2010/main" val="964833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E88F8CA-606D-493B-A54D-6C94AB7A25E9}" type="slidenum">
              <a:rPr lang="en-IN" smtClean="0"/>
              <a:t>15</a:t>
            </a:fld>
            <a:endParaRPr lang="en-IN"/>
          </a:p>
        </p:txBody>
      </p:sp>
    </p:spTree>
    <p:extLst>
      <p:ext uri="{BB962C8B-B14F-4D97-AF65-F5344CB8AC3E}">
        <p14:creationId xmlns:p14="http://schemas.microsoft.com/office/powerpoint/2010/main" val="3778522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2AD2D5B-1455-4D23-9169-963772474E73}" type="slidenum">
              <a:rPr lang="en-IN" smtClean="0"/>
              <a:t>104</a:t>
            </a:fld>
            <a:endParaRPr lang="en-IN"/>
          </a:p>
        </p:txBody>
      </p:sp>
    </p:spTree>
    <p:extLst>
      <p:ext uri="{BB962C8B-B14F-4D97-AF65-F5344CB8AC3E}">
        <p14:creationId xmlns:p14="http://schemas.microsoft.com/office/powerpoint/2010/main" val="2797049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2AD2D5B-1455-4D23-9169-963772474E73}" type="slidenum">
              <a:rPr lang="en-IN" smtClean="0"/>
              <a:t>139</a:t>
            </a:fld>
            <a:endParaRPr lang="en-IN"/>
          </a:p>
        </p:txBody>
      </p:sp>
    </p:spTree>
    <p:extLst>
      <p:ext uri="{BB962C8B-B14F-4D97-AF65-F5344CB8AC3E}">
        <p14:creationId xmlns:p14="http://schemas.microsoft.com/office/powerpoint/2010/main" val="4267811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600" b="0" i="0">
                <a:solidFill>
                  <a:srgbClr val="675E46"/>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2200" b="0" i="0">
                <a:solidFill>
                  <a:srgbClr val="2E2B1F"/>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600" b="0" i="0">
                <a:solidFill>
                  <a:srgbClr val="675E46"/>
                </a:solidFill>
                <a:latin typeface="Cambria"/>
                <a:cs typeface="Cambri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600" b="0" i="0">
                <a:solidFill>
                  <a:srgbClr val="675E46"/>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4000" cy="6858000"/>
          </a:xfrm>
          <a:prstGeom prst="rect">
            <a:avLst/>
          </a:prstGeom>
        </p:spPr>
      </p:pic>
      <p:sp>
        <p:nvSpPr>
          <p:cNvPr id="17" name="bg object 17"/>
          <p:cNvSpPr/>
          <p:nvPr/>
        </p:nvSpPr>
        <p:spPr>
          <a:xfrm>
            <a:off x="8458200" y="0"/>
            <a:ext cx="685800" cy="6858000"/>
          </a:xfrm>
          <a:custGeom>
            <a:avLst/>
            <a:gdLst/>
            <a:ahLst/>
            <a:cxnLst/>
            <a:rect l="l" t="t" r="r" b="b"/>
            <a:pathLst>
              <a:path w="685800" h="6858000">
                <a:moveTo>
                  <a:pt x="685800" y="6172200"/>
                </a:moveTo>
                <a:lnTo>
                  <a:pt x="0" y="6172200"/>
                </a:lnTo>
                <a:lnTo>
                  <a:pt x="0" y="6858000"/>
                </a:lnTo>
                <a:lnTo>
                  <a:pt x="685800" y="6858000"/>
                </a:lnTo>
                <a:lnTo>
                  <a:pt x="685800" y="6172200"/>
                </a:lnTo>
                <a:close/>
              </a:path>
              <a:path w="685800" h="6858000">
                <a:moveTo>
                  <a:pt x="685800" y="0"/>
                </a:moveTo>
                <a:lnTo>
                  <a:pt x="0" y="0"/>
                </a:lnTo>
                <a:lnTo>
                  <a:pt x="0" y="5486400"/>
                </a:lnTo>
                <a:lnTo>
                  <a:pt x="685800" y="5486400"/>
                </a:lnTo>
                <a:lnTo>
                  <a:pt x="685800" y="0"/>
                </a:lnTo>
                <a:close/>
              </a:path>
            </a:pathLst>
          </a:custGeom>
          <a:solidFill>
            <a:srgbClr val="675E46"/>
          </a:solidFill>
        </p:spPr>
        <p:txBody>
          <a:bodyPr wrap="square" lIns="0" tIns="0" rIns="0" bIns="0" rtlCol="0"/>
          <a:lstStyle/>
          <a:p>
            <a:endParaRPr/>
          </a:p>
        </p:txBody>
      </p:sp>
      <p:sp>
        <p:nvSpPr>
          <p:cNvPr id="18" name="bg object 18"/>
          <p:cNvSpPr/>
          <p:nvPr/>
        </p:nvSpPr>
        <p:spPr>
          <a:xfrm>
            <a:off x="8458200" y="5486399"/>
            <a:ext cx="685800" cy="685800"/>
          </a:xfrm>
          <a:custGeom>
            <a:avLst/>
            <a:gdLst/>
            <a:ahLst/>
            <a:cxnLst/>
            <a:rect l="l" t="t" r="r" b="b"/>
            <a:pathLst>
              <a:path w="685800" h="685800">
                <a:moveTo>
                  <a:pt x="685800" y="0"/>
                </a:moveTo>
                <a:lnTo>
                  <a:pt x="0" y="0"/>
                </a:lnTo>
                <a:lnTo>
                  <a:pt x="0" y="685800"/>
                </a:lnTo>
                <a:lnTo>
                  <a:pt x="685800" y="685800"/>
                </a:lnTo>
                <a:lnTo>
                  <a:pt x="685800" y="0"/>
                </a:lnTo>
                <a:close/>
              </a:path>
            </a:pathLst>
          </a:custGeom>
          <a:solidFill>
            <a:srgbClr val="A9A47B"/>
          </a:solidFill>
        </p:spPr>
        <p:txBody>
          <a:bodyPr wrap="square" lIns="0" tIns="0" rIns="0" bIns="0" rtlCol="0"/>
          <a:lstStyle/>
          <a:p>
            <a:endParaRPr/>
          </a:p>
        </p:txBody>
      </p:sp>
      <p:sp>
        <p:nvSpPr>
          <p:cNvPr id="2" name="Holder 2"/>
          <p:cNvSpPr>
            <a:spLocks noGrp="1"/>
          </p:cNvSpPr>
          <p:nvPr>
            <p:ph type="title"/>
          </p:nvPr>
        </p:nvSpPr>
        <p:spPr>
          <a:xfrm>
            <a:off x="535940" y="467690"/>
            <a:ext cx="8072119" cy="726440"/>
          </a:xfrm>
          <a:prstGeom prst="rect">
            <a:avLst/>
          </a:prstGeom>
        </p:spPr>
        <p:txBody>
          <a:bodyPr wrap="square" lIns="0" tIns="0" rIns="0" bIns="0">
            <a:spAutoFit/>
          </a:bodyPr>
          <a:lstStyle>
            <a:lvl1pPr>
              <a:defRPr sz="4600" b="0" i="0">
                <a:solidFill>
                  <a:srgbClr val="675E46"/>
                </a:solidFill>
                <a:latin typeface="Cambria"/>
                <a:cs typeface="Cambria"/>
              </a:defRPr>
            </a:lvl1pPr>
          </a:lstStyle>
          <a:p>
            <a:endParaRPr/>
          </a:p>
        </p:txBody>
      </p:sp>
      <p:sp>
        <p:nvSpPr>
          <p:cNvPr id="3" name="Holder 3"/>
          <p:cNvSpPr>
            <a:spLocks noGrp="1"/>
          </p:cNvSpPr>
          <p:nvPr>
            <p:ph type="body" idx="1"/>
          </p:nvPr>
        </p:nvSpPr>
        <p:spPr>
          <a:xfrm>
            <a:off x="650240" y="1616710"/>
            <a:ext cx="7350759" cy="3110229"/>
          </a:xfrm>
          <a:prstGeom prst="rect">
            <a:avLst/>
          </a:prstGeom>
        </p:spPr>
        <p:txBody>
          <a:bodyPr wrap="square" lIns="0" tIns="0" rIns="0" bIns="0">
            <a:spAutoFit/>
          </a:bodyPr>
          <a:lstStyle>
            <a:lvl1pPr>
              <a:defRPr sz="2200" b="0" i="0">
                <a:solidFill>
                  <a:srgbClr val="2E2B1F"/>
                </a:solidFill>
                <a:latin typeface="Calibri"/>
                <a:cs typeface="Calibr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3/24/2023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2" Type="http://schemas.openxmlformats.org/officeDocument/2006/relationships/hyperlink" Target="https://www.faceprep.in/operators-in-python/" TargetMode="Externa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2.webp"/><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hyperlink" Target="https://pynative.com/python-classes-and-objects/" TargetMode="Externa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44.webp"/><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45.webp"/><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hyperlink" Target="https://realpython.com/python-variables/" TargetMode="External"/><Relationship Id="rId2" Type="http://schemas.openxmlformats.org/officeDocument/2006/relationships/hyperlink" Target="https://realpython.com/python3-object-oriented-programming/#class-and-instance-attributes" TargetMode="External"/><Relationship Id="rId1" Type="http://schemas.openxmlformats.org/officeDocument/2006/relationships/slideLayout" Target="../slideLayouts/slideLayout2.xml"/><Relationship Id="rId4" Type="http://schemas.openxmlformats.org/officeDocument/2006/relationships/hyperlink" Target="https://en.wikipedia.org/wiki/State_(computer_science)" TargetMode="External"/></Relationships>
</file>

<file path=ppt/slides/_rels/slide126.xml.rels><?xml version="1.0" encoding="UTF-8" standalone="yes"?>
<Relationships xmlns="http://schemas.openxmlformats.org/package/2006/relationships"><Relationship Id="rId2" Type="http://schemas.openxmlformats.org/officeDocument/2006/relationships/hyperlink" Target="https://www.geeksforgeeks.org/private-variables-python/" TargetMode="Externa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46.webp"/><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programiz.com/python-programming/namespace" TargetMode="External"/><Relationship Id="rId2" Type="http://schemas.openxmlformats.org/officeDocument/2006/relationships/hyperlink" Target="https://www.programiz.com/python-programming/keyword-list#class" TargetMode="Externa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14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14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14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14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14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programiz.com/python-programming/function"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programiz.com/python-programming/function-argumen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digitalocean.com/community/tutorials/how-to-construct-classes-and-define-objects-in-python-3#the-constructor-method" TargetMode="External"/><Relationship Id="rId2" Type="http://schemas.openxmlformats.org/officeDocument/2006/relationships/hyperlink" Target="https://www.digitalocean.com/community/tutorials/how-to-construct-classes-and-define-objects-in-python-3" TargetMode="External"/><Relationship Id="rId1" Type="http://schemas.openxmlformats.org/officeDocument/2006/relationships/slideLayout" Target="../slideLayouts/slideLayout2.xml"/><Relationship Id="rId4" Type="http://schemas.openxmlformats.org/officeDocument/2006/relationships/hyperlink" Target="https://www.digitalocean.com/community/tutorials/understanding-data-types-in-python-3"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geeksforgeeks.org/delattr-del-python/"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hyperlink" Target="https://www.javatpoint.com/python-tutorial"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4540" y="3193161"/>
            <a:ext cx="2656840" cy="1245235"/>
          </a:xfrm>
          <a:prstGeom prst="rect">
            <a:avLst/>
          </a:prstGeom>
        </p:spPr>
        <p:txBody>
          <a:bodyPr vert="horz" wrap="square" lIns="0" tIns="13335" rIns="0" bIns="0" rtlCol="0">
            <a:spAutoFit/>
          </a:bodyPr>
          <a:lstStyle/>
          <a:p>
            <a:pPr marL="12700">
              <a:lnSpc>
                <a:spcPct val="100000"/>
              </a:lnSpc>
              <a:spcBef>
                <a:spcPts val="105"/>
              </a:spcBef>
            </a:pPr>
            <a:r>
              <a:rPr sz="8000" b="1" spc="-100" dirty="0">
                <a:solidFill>
                  <a:srgbClr val="675E46"/>
                </a:solidFill>
                <a:latin typeface="Cambria"/>
                <a:cs typeface="Cambria"/>
              </a:rPr>
              <a:t>U</a:t>
            </a:r>
            <a:r>
              <a:rPr sz="8000" b="1" spc="-85" dirty="0">
                <a:solidFill>
                  <a:srgbClr val="675E46"/>
                </a:solidFill>
                <a:latin typeface="Cambria"/>
                <a:cs typeface="Cambria"/>
              </a:rPr>
              <a:t>n</a:t>
            </a:r>
            <a:r>
              <a:rPr sz="8000" b="1" spc="-95" dirty="0">
                <a:solidFill>
                  <a:srgbClr val="675E46"/>
                </a:solidFill>
                <a:latin typeface="Cambria"/>
                <a:cs typeface="Cambria"/>
              </a:rPr>
              <a:t>it-</a:t>
            </a:r>
            <a:r>
              <a:rPr sz="8000" b="1" dirty="0">
                <a:solidFill>
                  <a:srgbClr val="675E46"/>
                </a:solidFill>
                <a:latin typeface="Cambria"/>
                <a:cs typeface="Cambria"/>
              </a:rPr>
              <a:t>I</a:t>
            </a:r>
            <a:endParaRPr sz="8000">
              <a:latin typeface="Cambria"/>
              <a:cs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3400" y="304800"/>
            <a:ext cx="8077200" cy="5943600"/>
          </a:xfrm>
          <a:prstGeom prst="rect">
            <a:avLst/>
          </a:prstGeom>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B9571E0-2953-4A2C-BE2C-DACC3F389A2C}"/>
              </a:ext>
            </a:extLst>
          </p:cNvPr>
          <p:cNvSpPr>
            <a:spLocks noGrp="1"/>
          </p:cNvSpPr>
          <p:nvPr>
            <p:ph type="title"/>
          </p:nvPr>
        </p:nvSpPr>
        <p:spPr>
          <a:xfrm>
            <a:off x="304800" y="533400"/>
            <a:ext cx="8072119" cy="553998"/>
          </a:xfrm>
        </p:spPr>
        <p:txBody>
          <a:bodyPr/>
          <a:lstStyle/>
          <a:p>
            <a:r>
              <a:rPr lang="en-IN" sz="3600" b="1" dirty="0">
                <a:solidFill>
                  <a:schemeClr val="tx1"/>
                </a:solidFill>
                <a:latin typeface="Times New Roman" panose="02020603050405020304" pitchFamily="18" charset="0"/>
                <a:cs typeface="Times New Roman" panose="02020603050405020304" pitchFamily="18" charset="0"/>
              </a:rPr>
              <a:t>Operator Overloading in Python</a:t>
            </a:r>
          </a:p>
        </p:txBody>
      </p:sp>
      <p:sp>
        <p:nvSpPr>
          <p:cNvPr id="6" name="Rectangle 1">
            <a:extLst>
              <a:ext uri="{FF2B5EF4-FFF2-40B4-BE49-F238E27FC236}">
                <a16:creationId xmlns:a16="http://schemas.microsoft.com/office/drawing/2014/main" id="{247FDF5B-DBED-4974-AD17-296B4024092A}"/>
              </a:ext>
            </a:extLst>
          </p:cNvPr>
          <p:cNvSpPr>
            <a:spLocks noGrp="1" noChangeArrowheads="1"/>
          </p:cNvSpPr>
          <p:nvPr>
            <p:ph idx="1"/>
          </p:nvPr>
        </p:nvSpPr>
        <p:spPr bwMode="auto">
          <a:xfrm>
            <a:off x="304800" y="1524000"/>
            <a:ext cx="7886700" cy="33932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indent="-285750" algn="just" defTabSz="685800" rtl="0">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Operator overloading in Python is the </a:t>
            </a:r>
            <a:r>
              <a:rPr lang="en-US" altLang="en-US" sz="2400" b="1" dirty="0">
                <a:latin typeface="Times New Roman" panose="02020603050405020304" pitchFamily="18" charset="0"/>
                <a:cs typeface="Times New Roman" panose="02020603050405020304" pitchFamily="18" charset="0"/>
              </a:rPr>
              <a:t>ability of a single operator to perform more than one operation</a:t>
            </a:r>
            <a:r>
              <a:rPr lang="en-US" altLang="en-US" sz="2400" dirty="0">
                <a:latin typeface="Times New Roman" panose="02020603050405020304" pitchFamily="18" charset="0"/>
                <a:cs typeface="Times New Roman" panose="02020603050405020304" pitchFamily="18" charset="0"/>
              </a:rPr>
              <a:t> based on the class (type) of operands.</a:t>
            </a:r>
          </a:p>
          <a:p>
            <a:pPr marL="285750" indent="-285750" algn="just" defTabSz="685800" rtl="0">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For example, the + operator can be used to add two numbers, concatenate two strings or merge two lists. This is possible because the + operator is overloaded with int and str classes.</a:t>
            </a:r>
          </a:p>
          <a:p>
            <a:pPr marL="285750" indent="-285750" algn="just" defTabSz="685800" rtl="0">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Similarly, </a:t>
            </a:r>
            <a:r>
              <a:rPr lang="en-US" altLang="en-US" sz="2400" b="1" dirty="0">
                <a:latin typeface="Times New Roman" panose="02020603050405020304" pitchFamily="18" charset="0"/>
                <a:cs typeface="Times New Roman" panose="02020603050405020304" pitchFamily="18" charset="0"/>
              </a:rPr>
              <a:t>you can define additional methods for these </a:t>
            </a:r>
            <a:r>
              <a:rPr lang="en-US" altLang="en-US" sz="2400" b="1"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operators</a:t>
            </a:r>
            <a:r>
              <a:rPr lang="en-US" altLang="en-US" sz="2400" b="1" dirty="0">
                <a:latin typeface="Times New Roman" panose="02020603050405020304" pitchFamily="18" charset="0"/>
                <a:cs typeface="Times New Roman" panose="02020603050405020304" pitchFamily="18" charset="0"/>
              </a:rPr>
              <a:t> to extend their functionality to various new classes </a:t>
            </a:r>
            <a:r>
              <a:rPr lang="en-US" altLang="en-US" sz="2400" dirty="0">
                <a:latin typeface="Times New Roman" panose="02020603050405020304" pitchFamily="18" charset="0"/>
                <a:cs typeface="Times New Roman" panose="02020603050405020304" pitchFamily="18" charset="0"/>
              </a:rPr>
              <a:t>and this process is called Operator overloading.</a:t>
            </a:r>
          </a:p>
        </p:txBody>
      </p:sp>
    </p:spTree>
    <p:extLst>
      <p:ext uri="{BB962C8B-B14F-4D97-AF65-F5344CB8AC3E}">
        <p14:creationId xmlns:p14="http://schemas.microsoft.com/office/powerpoint/2010/main" val="164834839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37686-8515-41C6-B827-7E1DB59B5224}"/>
              </a:ext>
            </a:extLst>
          </p:cNvPr>
          <p:cNvSpPr>
            <a:spLocks noGrp="1"/>
          </p:cNvSpPr>
          <p:nvPr>
            <p:ph type="title"/>
          </p:nvPr>
        </p:nvSpPr>
        <p:spPr>
          <a:xfrm>
            <a:off x="535940" y="467690"/>
            <a:ext cx="8072119" cy="1200329"/>
          </a:xfrm>
        </p:spPr>
        <p:txBody>
          <a:bodyPr/>
          <a:lstStyle/>
          <a:p>
            <a:r>
              <a:rPr lang="en-IN" sz="3200" b="1" dirty="0">
                <a:solidFill>
                  <a:schemeClr val="tx1"/>
                </a:solidFill>
                <a:latin typeface="Times New Roman" panose="02020603050405020304" pitchFamily="18" charset="0"/>
                <a:cs typeface="Times New Roman" panose="02020603050405020304" pitchFamily="18" charset="0"/>
              </a:rPr>
              <a:t>Operator Overloading in Python</a:t>
            </a:r>
            <a:br>
              <a:rPr lang="en-IN"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2490700-0978-46D6-80AD-8C9F6DC1AD30}"/>
              </a:ext>
            </a:extLst>
          </p:cNvPr>
          <p:cNvSpPr>
            <a:spLocks noGrp="1"/>
          </p:cNvSpPr>
          <p:nvPr>
            <p:ph idx="1"/>
          </p:nvPr>
        </p:nvSpPr>
        <p:spPr>
          <a:xfrm>
            <a:off x="650240" y="1616710"/>
            <a:ext cx="7350759" cy="1354217"/>
          </a:xfrm>
        </p:spPr>
        <p:txBody>
          <a:bodyPr/>
          <a:lstStyle/>
          <a:p>
            <a:pPr algn="just"/>
            <a:endParaRPr lang="en-IN" b="0" i="0" dirty="0">
              <a:solidFill>
                <a:srgbClr val="1D1F20"/>
              </a:solidFill>
              <a:effectLst/>
              <a:latin typeface="Times New Roman" panose="02020603050405020304" pitchFamily="18" charset="0"/>
              <a:cs typeface="Times New Roman" panose="02020603050405020304" pitchFamily="18" charset="0"/>
            </a:endParaRPr>
          </a:p>
          <a:p>
            <a:pPr algn="just"/>
            <a:r>
              <a:rPr lang="en-IN" b="0" i="0" dirty="0">
                <a:solidFill>
                  <a:srgbClr val="1D1F20"/>
                </a:solidFill>
                <a:effectLst/>
                <a:latin typeface="Times New Roman" panose="02020603050405020304" pitchFamily="18" charset="0"/>
                <a:cs typeface="Times New Roman" panose="02020603050405020304" pitchFamily="18" charset="0"/>
              </a:rPr>
              <a:t>Python Operator overloading enables us to use mathematical, logical and bitwise operators on python objects just like any primitive data type.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347386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33E0E-E647-450F-B2E0-44925CF268DC}"/>
              </a:ext>
            </a:extLst>
          </p:cNvPr>
          <p:cNvSpPr>
            <a:spLocks noGrp="1"/>
          </p:cNvSpPr>
          <p:nvPr>
            <p:ph type="title"/>
          </p:nvPr>
        </p:nvSpPr>
        <p:spPr>
          <a:xfrm>
            <a:off x="535940" y="467690"/>
            <a:ext cx="8072119" cy="1908215"/>
          </a:xfrm>
        </p:spPr>
        <p:txBody>
          <a:bodyPr/>
          <a:lstStyle/>
          <a:p>
            <a:r>
              <a:rPr lang="en-IN" sz="3200" b="1" i="0" dirty="0">
                <a:solidFill>
                  <a:srgbClr val="333333"/>
                </a:solidFill>
                <a:effectLst/>
                <a:latin typeface="Times New Roman" panose="02020603050405020304" pitchFamily="18" charset="0"/>
                <a:cs typeface="Times New Roman" panose="02020603050405020304" pitchFamily="18" charset="0"/>
              </a:rPr>
              <a:t>How To Overload Operators In Python?</a:t>
            </a:r>
            <a:br>
              <a:rPr lang="en-IN" b="1" i="0" dirty="0">
                <a:solidFill>
                  <a:srgbClr val="333333"/>
                </a:solidFill>
                <a:effectLst/>
                <a:latin typeface="Times New Roman" panose="02020603050405020304" pitchFamily="18" charset="0"/>
                <a:cs typeface="Times New Roman" panose="02020603050405020304" pitchFamily="18" charset="0"/>
              </a:rPr>
            </a:br>
            <a:br>
              <a:rPr lang="en-IN" b="0" i="0" dirty="0">
                <a:solidFill>
                  <a:srgbClr val="333333"/>
                </a:solidFill>
                <a:effectLst/>
                <a:latin typeface="Nunito Sans"/>
              </a:rPr>
            </a:br>
            <a:endParaRPr lang="en-IN" dirty="0"/>
          </a:p>
        </p:txBody>
      </p:sp>
      <p:sp>
        <p:nvSpPr>
          <p:cNvPr id="5" name="Content Placeholder 4">
            <a:extLst>
              <a:ext uri="{FF2B5EF4-FFF2-40B4-BE49-F238E27FC236}">
                <a16:creationId xmlns:a16="http://schemas.microsoft.com/office/drawing/2014/main" id="{317BC3EB-6E97-47FA-B6E6-EDD5F6C681D9}"/>
              </a:ext>
            </a:extLst>
          </p:cNvPr>
          <p:cNvSpPr>
            <a:spLocks noGrp="1"/>
          </p:cNvSpPr>
          <p:nvPr>
            <p:ph idx="1"/>
          </p:nvPr>
        </p:nvSpPr>
        <p:spPr/>
        <p:txBody>
          <a:bodyPr>
            <a:normAutofit fontScale="92500" lnSpcReduction="10000"/>
          </a:bodyPr>
          <a:lstStyle/>
          <a:p>
            <a:pPr marL="342900" indent="-342900" algn="just" eaLnBrk="0" fontAlgn="base" hangingPunct="0">
              <a:lnSpc>
                <a:spcPct val="100000"/>
              </a:lnSpc>
              <a:spcBef>
                <a:spcPct val="0"/>
              </a:spcBef>
              <a:spcAft>
                <a:spcPct val="0"/>
              </a:spcAft>
              <a:buFont typeface="Arial" panose="020B0604020202020204" pitchFamily="34" charset="0"/>
              <a:buChar char="•"/>
            </a:pPr>
            <a:r>
              <a:rPr lang="en-US" altLang="en-US" sz="2400" dirty="0">
                <a:solidFill>
                  <a:schemeClr val="tx1"/>
                </a:solidFill>
                <a:latin typeface="Times New Roman" panose="02020603050405020304" pitchFamily="18" charset="0"/>
                <a:cs typeface="Times New Roman" panose="02020603050405020304" pitchFamily="18" charset="0"/>
              </a:rPr>
              <a:t>In Python, when any operator is used, a special function is internally invoked by the compiler for that particular operator.</a:t>
            </a:r>
          </a:p>
          <a:p>
            <a:pPr marL="342900" indent="-342900" algn="just" eaLnBrk="0" fontAlgn="base" hangingPunct="0">
              <a:lnSpc>
                <a:spcPct val="100000"/>
              </a:lnSpc>
              <a:spcBef>
                <a:spcPct val="0"/>
              </a:spcBef>
              <a:spcAft>
                <a:spcPct val="0"/>
              </a:spcAft>
              <a:buFont typeface="Arial" panose="020B0604020202020204" pitchFamily="34" charset="0"/>
              <a:buChar char="•"/>
            </a:pPr>
            <a:r>
              <a:rPr lang="en-US" altLang="en-US" sz="2400" dirty="0">
                <a:solidFill>
                  <a:schemeClr val="tx1"/>
                </a:solidFill>
                <a:latin typeface="Times New Roman" panose="02020603050405020304" pitchFamily="18" charset="0"/>
                <a:cs typeface="Times New Roman" panose="02020603050405020304" pitchFamily="18" charset="0"/>
              </a:rPr>
              <a:t>2-3 //sub(), +,-,*</a:t>
            </a:r>
          </a:p>
          <a:p>
            <a:pPr marL="342900" indent="-342900" algn="just" eaLnBrk="0" fontAlgn="base" hangingPunct="0">
              <a:lnSpc>
                <a:spcPct val="100000"/>
              </a:lnSpc>
              <a:spcBef>
                <a:spcPct val="0"/>
              </a:spcBef>
              <a:spcAft>
                <a:spcPct val="0"/>
              </a:spcAft>
              <a:buFont typeface="Arial" panose="020B0604020202020204" pitchFamily="34" charset="0"/>
              <a:buChar char="•"/>
            </a:pPr>
            <a:r>
              <a:rPr lang="en-US" altLang="en-US" sz="2400" dirty="0">
                <a:solidFill>
                  <a:schemeClr val="tx1"/>
                </a:solidFill>
                <a:latin typeface="Times New Roman" panose="02020603050405020304" pitchFamily="18" charset="0"/>
                <a:cs typeface="Times New Roman" panose="02020603050405020304" pitchFamily="18" charset="0"/>
              </a:rPr>
              <a:t>Python </a:t>
            </a:r>
            <a:r>
              <a:rPr lang="en-US" altLang="en-US" sz="2400" b="1" dirty="0">
                <a:solidFill>
                  <a:schemeClr val="tx1"/>
                </a:solidFill>
                <a:latin typeface="Times New Roman" panose="02020603050405020304" pitchFamily="18" charset="0"/>
                <a:cs typeface="Times New Roman" panose="02020603050405020304" pitchFamily="18" charset="0"/>
              </a:rPr>
              <a:t>methods that have double underscores before and after their names are called Magic methods or Special functions</a:t>
            </a:r>
            <a:r>
              <a:rPr lang="en-US" altLang="en-US" sz="2400" dirty="0">
                <a:solidFill>
                  <a:schemeClr val="tx1"/>
                </a:solidFill>
                <a:latin typeface="Times New Roman" panose="02020603050405020304" pitchFamily="18" charset="0"/>
                <a:cs typeface="Times New Roman" panose="02020603050405020304" pitchFamily="18" charset="0"/>
              </a:rPr>
              <a:t>.</a:t>
            </a:r>
          </a:p>
          <a:p>
            <a:pPr marL="342900" indent="-342900" algn="just" eaLnBrk="0" fontAlgn="base" hangingPunct="0">
              <a:lnSpc>
                <a:spcPct val="100000"/>
              </a:lnSpc>
              <a:spcBef>
                <a:spcPct val="0"/>
              </a:spcBef>
              <a:spcAft>
                <a:spcPct val="0"/>
              </a:spcAft>
              <a:buFont typeface="Arial" panose="020B0604020202020204" pitchFamily="34" charset="0"/>
              <a:buChar char="•"/>
            </a:pPr>
            <a:r>
              <a:rPr lang="en-US" altLang="en-US" sz="2400" dirty="0">
                <a:solidFill>
                  <a:schemeClr val="tx1"/>
                </a:solidFill>
                <a:latin typeface="Times New Roman" panose="02020603050405020304" pitchFamily="18" charset="0"/>
                <a:cs typeface="Times New Roman" panose="02020603050405020304" pitchFamily="18" charset="0"/>
              </a:rPr>
              <a:t>By changing this magic methods code, we can extend the functionality of the operator.</a:t>
            </a:r>
          </a:p>
          <a:p>
            <a:pPr marL="342900" indent="-342900" algn="just" eaLnBrk="0" fontAlgn="base" hangingPunct="0">
              <a:lnSpc>
                <a:spcPct val="100000"/>
              </a:lnSpc>
              <a:spcBef>
                <a:spcPct val="0"/>
              </a:spcBef>
              <a:spcAft>
                <a:spcPct val="0"/>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For example, when we use -= operator, the magic or special method __</a:t>
            </a:r>
            <a:r>
              <a:rPr lang="en-US" altLang="en-US" sz="2400" dirty="0" err="1">
                <a:latin typeface="Times New Roman" panose="02020603050405020304" pitchFamily="18" charset="0"/>
                <a:cs typeface="Times New Roman" panose="02020603050405020304" pitchFamily="18" charset="0"/>
              </a:rPr>
              <a:t>isub</a:t>
            </a:r>
            <a:r>
              <a:rPr lang="en-US" altLang="en-US" sz="2400" dirty="0">
                <a:latin typeface="Times New Roman" panose="02020603050405020304" pitchFamily="18" charset="0"/>
                <a:cs typeface="Times New Roman" panose="02020603050405020304" pitchFamily="18" charset="0"/>
              </a:rPr>
              <a:t>__ is invoked by the compiler.</a:t>
            </a:r>
          </a:p>
          <a:p>
            <a:endParaRPr lang="en-IN" dirty="0"/>
          </a:p>
        </p:txBody>
      </p:sp>
    </p:spTree>
    <p:extLst>
      <p:ext uri="{BB962C8B-B14F-4D97-AF65-F5344CB8AC3E}">
        <p14:creationId xmlns:p14="http://schemas.microsoft.com/office/powerpoint/2010/main" val="146494676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81495-3C9A-4CD9-94C3-CC9BDD590F44}"/>
              </a:ext>
            </a:extLst>
          </p:cNvPr>
          <p:cNvSpPr>
            <a:spLocks noGrp="1"/>
          </p:cNvSpPr>
          <p:nvPr>
            <p:ph type="title"/>
          </p:nvPr>
        </p:nvSpPr>
        <p:spPr>
          <a:xfrm>
            <a:off x="381000" y="685800"/>
            <a:ext cx="7886700" cy="994172"/>
          </a:xfrm>
        </p:spPr>
        <p:txBody>
          <a:bodyPr>
            <a:normAutofit fontScale="90000"/>
          </a:bodyPr>
          <a:lstStyle/>
          <a:p>
            <a:r>
              <a:rPr lang="en-IN" sz="3100" b="1" dirty="0">
                <a:solidFill>
                  <a:schemeClr val="tx1"/>
                </a:solidFill>
                <a:effectLst/>
                <a:latin typeface="Times New Roman" panose="02020603050405020304" pitchFamily="18" charset="0"/>
                <a:cs typeface="Times New Roman" panose="02020603050405020304" pitchFamily="18" charset="0"/>
              </a:rPr>
              <a:t>Python Magic Methods for Operator Overloading:</a:t>
            </a:r>
            <a:br>
              <a:rPr lang="en-IN" b="0" dirty="0">
                <a:effectLst/>
                <a:latin typeface="inherit"/>
              </a:rPr>
            </a:br>
            <a:br>
              <a:rPr lang="en-IN" b="0" dirty="0">
                <a:effectLst/>
                <a:latin typeface="inherit"/>
              </a:rPr>
            </a:br>
            <a:br>
              <a:rPr lang="en-IN" b="1" dirty="0">
                <a:effectLst/>
                <a:latin typeface="inherit"/>
              </a:rPr>
            </a:br>
            <a:br>
              <a:rPr lang="en-IN" b="1" dirty="0">
                <a:effectLst/>
                <a:latin typeface="Times New Roman" panose="02020603050405020304" pitchFamily="18" charset="0"/>
                <a:cs typeface="Times New Roman" panose="02020603050405020304" pitchFamily="18" charset="0"/>
              </a:rPr>
            </a:br>
            <a:endParaRPr lang="en-IN" dirty="0"/>
          </a:p>
        </p:txBody>
      </p:sp>
      <p:pic>
        <p:nvPicPr>
          <p:cNvPr id="3074" name="Picture 2" descr="Polymorphism in Python with Examples - Dot Net Tutorials">
            <a:extLst>
              <a:ext uri="{FF2B5EF4-FFF2-40B4-BE49-F238E27FC236}">
                <a16:creationId xmlns:a16="http://schemas.microsoft.com/office/drawing/2014/main" id="{2702EE99-40DA-47AC-9C70-8CD3BA5E546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66900" y="1182886"/>
            <a:ext cx="5410200" cy="5212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0547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113D-0397-4EF1-8726-4743B178EE53}"/>
              </a:ext>
            </a:extLst>
          </p:cNvPr>
          <p:cNvSpPr>
            <a:spLocks noGrp="1"/>
          </p:cNvSpPr>
          <p:nvPr>
            <p:ph type="title"/>
          </p:nvPr>
        </p:nvSpPr>
        <p:spPr>
          <a:xfrm>
            <a:off x="535940" y="467690"/>
            <a:ext cx="8072119" cy="1200329"/>
          </a:xfrm>
        </p:spPr>
        <p:txBody>
          <a:bodyPr/>
          <a:lstStyle/>
          <a:p>
            <a:r>
              <a:rPr lang="en-IN" sz="3200" b="1" i="0" dirty="0">
                <a:effectLst/>
                <a:latin typeface="Source Sans Pro" panose="020B0503030403020204" pitchFamily="34" charset="0"/>
              </a:rPr>
              <a:t>Function overloading</a:t>
            </a:r>
            <a:br>
              <a:rPr lang="en-IN" b="1" i="0" dirty="0">
                <a:effectLst/>
                <a:latin typeface="Source Sans Pro" panose="020B0503030403020204" pitchFamily="34" charset="0"/>
              </a:rPr>
            </a:br>
            <a:endParaRPr lang="en-IN" dirty="0"/>
          </a:p>
        </p:txBody>
      </p:sp>
      <p:sp>
        <p:nvSpPr>
          <p:cNvPr id="3" name="Text Placeholder 2">
            <a:extLst>
              <a:ext uri="{FF2B5EF4-FFF2-40B4-BE49-F238E27FC236}">
                <a16:creationId xmlns:a16="http://schemas.microsoft.com/office/drawing/2014/main" id="{E43B9F3F-DCE0-4886-96C7-C07A3042AA50}"/>
              </a:ext>
            </a:extLst>
          </p:cNvPr>
          <p:cNvSpPr>
            <a:spLocks noGrp="1"/>
          </p:cNvSpPr>
          <p:nvPr>
            <p:ph type="body" idx="1"/>
          </p:nvPr>
        </p:nvSpPr>
        <p:spPr>
          <a:xfrm>
            <a:off x="650240" y="1616710"/>
            <a:ext cx="7350759" cy="2708434"/>
          </a:xfrm>
        </p:spPr>
        <p:txBody>
          <a:bodyPr/>
          <a:lstStyle/>
          <a:p>
            <a:pPr marL="342900" indent="-342900" algn="just">
              <a:buFont typeface="Arial" panose="020B0604020202020204" pitchFamily="34" charset="0"/>
              <a:buChar char="•"/>
            </a:pPr>
            <a:r>
              <a:rPr lang="en-IN" b="0" i="0" dirty="0">
                <a:solidFill>
                  <a:schemeClr val="tx1"/>
                </a:solidFill>
                <a:effectLst/>
                <a:latin typeface="Source Sans Pro" panose="020B0503030403020204" pitchFamily="34" charset="0"/>
              </a:rPr>
              <a:t>In Python, there are several functions that depict polymorphism by being compatible with multiple data types. The best example of this is the in-built len() function.</a:t>
            </a:r>
          </a:p>
          <a:p>
            <a:pPr algn="just"/>
            <a:r>
              <a:rPr lang="en-IN" b="1" dirty="0">
                <a:solidFill>
                  <a:schemeClr val="tx1"/>
                </a:solidFill>
                <a:latin typeface="Source Sans Pro" panose="020B0503030403020204" pitchFamily="34" charset="0"/>
              </a:rPr>
              <a:t>Example:-</a:t>
            </a:r>
            <a:endParaRPr lang="en-IN" b="1" i="0" dirty="0">
              <a:solidFill>
                <a:schemeClr val="tx1"/>
              </a:solidFill>
              <a:effectLst/>
              <a:latin typeface="Source Sans Pro" panose="020B0503030403020204" pitchFamily="34" charset="0"/>
            </a:endParaRPr>
          </a:p>
          <a:p>
            <a:pPr algn="just"/>
            <a:r>
              <a:rPr lang="en-IN" dirty="0">
                <a:solidFill>
                  <a:schemeClr val="tx1"/>
                </a:solidFill>
              </a:rPr>
              <a:t>print(len(“Hello World"))</a:t>
            </a:r>
          </a:p>
          <a:p>
            <a:pPr algn="just"/>
            <a:r>
              <a:rPr lang="en-IN" dirty="0">
                <a:solidFill>
                  <a:schemeClr val="tx1"/>
                </a:solidFill>
              </a:rPr>
              <a:t>print(len(["Python", "PHP", "C++"]))</a:t>
            </a:r>
          </a:p>
          <a:p>
            <a:pPr algn="just"/>
            <a:r>
              <a:rPr lang="en-IN" dirty="0">
                <a:solidFill>
                  <a:schemeClr val="tx1"/>
                </a:solidFill>
              </a:rPr>
              <a:t>print(len({"Name": "Rahul", "Address": "</a:t>
            </a:r>
            <a:r>
              <a:rPr lang="en-IN" dirty="0" err="1">
                <a:solidFill>
                  <a:schemeClr val="tx1"/>
                </a:solidFill>
              </a:rPr>
              <a:t>Kolkata,India</a:t>
            </a:r>
            <a:r>
              <a:rPr lang="en-IN" dirty="0">
                <a:solidFill>
                  <a:schemeClr val="tx1"/>
                </a:solidFill>
              </a:rPr>
              <a:t>"}))</a:t>
            </a:r>
          </a:p>
          <a:p>
            <a:pPr marL="342900" indent="-342900" algn="just">
              <a:buFont typeface="Arial" panose="020B0604020202020204" pitchFamily="34" charset="0"/>
              <a:buChar char="•"/>
            </a:pPr>
            <a:endParaRPr lang="en-IN" dirty="0">
              <a:solidFill>
                <a:schemeClr val="tx1"/>
              </a:solidFill>
            </a:endParaRPr>
          </a:p>
        </p:txBody>
      </p:sp>
    </p:spTree>
    <p:extLst>
      <p:ext uri="{BB962C8B-B14F-4D97-AF65-F5344CB8AC3E}">
        <p14:creationId xmlns:p14="http://schemas.microsoft.com/office/powerpoint/2010/main" val="151452008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678CF-621F-4328-A295-8FBB4616AD83}"/>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35C5AE3B-7C24-43FB-ABFD-5DAFAD07E240}"/>
              </a:ext>
            </a:extLst>
          </p:cNvPr>
          <p:cNvSpPr>
            <a:spLocks noGrp="1"/>
          </p:cNvSpPr>
          <p:nvPr>
            <p:ph type="body" idx="1"/>
          </p:nvPr>
        </p:nvSpPr>
        <p:spPr>
          <a:xfrm>
            <a:off x="650240" y="1616710"/>
            <a:ext cx="7350759" cy="2031325"/>
          </a:xfrm>
        </p:spPr>
        <p:txBody>
          <a:bodyPr/>
          <a:lstStyle/>
          <a:p>
            <a:pPr marL="342900" indent="-342900" algn="just">
              <a:buFont typeface="Arial" panose="020B0604020202020204" pitchFamily="34" charset="0"/>
              <a:buChar char="•"/>
            </a:pPr>
            <a:r>
              <a:rPr lang="en-IN" b="0" i="0" dirty="0">
                <a:effectLst/>
                <a:latin typeface="Source Sans Pro" panose="020B0503030403020204" pitchFamily="34" charset="0"/>
              </a:rPr>
              <a:t>From the above code snippet, we can clearly understand the len() function worked for all three data types- strings, lists and dictionaries.</a:t>
            </a:r>
          </a:p>
          <a:p>
            <a:pPr marL="342900" indent="-342900" algn="just">
              <a:buFont typeface="Arial" panose="020B0604020202020204" pitchFamily="34" charset="0"/>
              <a:buChar char="•"/>
            </a:pPr>
            <a:endParaRPr lang="en-IN" b="0" i="0" dirty="0">
              <a:effectLst/>
              <a:latin typeface="Source Sans Pro" panose="020B0503030403020204" pitchFamily="34" charset="0"/>
            </a:endParaRPr>
          </a:p>
          <a:p>
            <a:br>
              <a:rPr lang="en-IN" b="0" i="0" dirty="0">
                <a:effectLst/>
                <a:latin typeface="Source Sans Pro" panose="020B0503030403020204" pitchFamily="34" charset="0"/>
              </a:rPr>
            </a:br>
            <a:endParaRPr lang="en-IN" dirty="0"/>
          </a:p>
        </p:txBody>
      </p:sp>
      <p:pic>
        <p:nvPicPr>
          <p:cNvPr id="5" name="Picture 4">
            <a:extLst>
              <a:ext uri="{FF2B5EF4-FFF2-40B4-BE49-F238E27FC236}">
                <a16:creationId xmlns:a16="http://schemas.microsoft.com/office/drawing/2014/main" id="{BA38FAD5-4519-4994-A1F8-FA42105A3D79}"/>
              </a:ext>
            </a:extLst>
          </p:cNvPr>
          <p:cNvPicPr>
            <a:picLocks noChangeAspect="1"/>
          </p:cNvPicPr>
          <p:nvPr/>
        </p:nvPicPr>
        <p:blipFill rotWithShape="1">
          <a:blip r:embed="rId2">
            <a:extLst>
              <a:ext uri="{28A0092B-C50C-407E-A947-70E740481C1C}">
                <a14:useLocalDpi xmlns:a14="http://schemas.microsoft.com/office/drawing/2010/main" val="0"/>
              </a:ext>
            </a:extLst>
          </a:blip>
          <a:srcRect b="26830"/>
          <a:stretch/>
        </p:blipFill>
        <p:spPr>
          <a:xfrm>
            <a:off x="1676400" y="2895600"/>
            <a:ext cx="6096000" cy="3006428"/>
          </a:xfrm>
          <a:prstGeom prst="rect">
            <a:avLst/>
          </a:prstGeom>
        </p:spPr>
      </p:pic>
    </p:spTree>
    <p:extLst>
      <p:ext uri="{BB962C8B-B14F-4D97-AF65-F5344CB8AC3E}">
        <p14:creationId xmlns:p14="http://schemas.microsoft.com/office/powerpoint/2010/main" val="2057652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ED97F-608D-49F0-8AE7-959746BA0DF2}"/>
              </a:ext>
            </a:extLst>
          </p:cNvPr>
          <p:cNvSpPr>
            <a:spLocks noGrp="1"/>
          </p:cNvSpPr>
          <p:nvPr>
            <p:ph type="title"/>
          </p:nvPr>
        </p:nvSpPr>
        <p:spPr>
          <a:xfrm>
            <a:off x="535940" y="467690"/>
            <a:ext cx="8072119" cy="1415772"/>
          </a:xfrm>
        </p:spPr>
        <p:txBody>
          <a:bodyPr/>
          <a:lstStyle/>
          <a:p>
            <a:r>
              <a:rPr lang="en-IN" b="1" i="0" dirty="0">
                <a:solidFill>
                  <a:srgbClr val="292929"/>
                </a:solidFill>
                <a:effectLst/>
                <a:latin typeface="Times New Roman" panose="02020603050405020304" pitchFamily="18" charset="0"/>
                <a:cs typeface="Times New Roman" panose="02020603050405020304" pitchFamily="18" charset="0"/>
              </a:rPr>
              <a:t>Method Overloading in Python</a:t>
            </a:r>
            <a:br>
              <a:rPr lang="en-IN" b="1" i="0" dirty="0">
                <a:solidFill>
                  <a:srgbClr val="292929"/>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B611391-25ED-4FD6-A88F-0613FB68B516}"/>
              </a:ext>
            </a:extLst>
          </p:cNvPr>
          <p:cNvSpPr>
            <a:spLocks noGrp="1"/>
          </p:cNvSpPr>
          <p:nvPr>
            <p:ph type="body" idx="1"/>
          </p:nvPr>
        </p:nvSpPr>
        <p:spPr>
          <a:xfrm>
            <a:off x="650240" y="1616710"/>
            <a:ext cx="7350759" cy="3724096"/>
          </a:xfrm>
        </p:spPr>
        <p:txBody>
          <a:bodyPr/>
          <a:lstStyle/>
          <a:p>
            <a:pPr marL="342900" indent="-342900" algn="just">
              <a:buFont typeface="Arial" panose="020B0604020202020204" pitchFamily="34" charset="0"/>
              <a:buChar char="•"/>
            </a:pPr>
            <a:r>
              <a:rPr lang="en-IN" b="0" i="0" dirty="0">
                <a:solidFill>
                  <a:srgbClr val="292929"/>
                </a:solidFill>
                <a:effectLst/>
                <a:latin typeface="Times New Roman" panose="02020603050405020304" pitchFamily="18" charset="0"/>
                <a:cs typeface="Times New Roman" panose="02020603050405020304" pitchFamily="18" charset="0"/>
              </a:rPr>
              <a:t>In Python, you can create a method that can be called in different ways. </a:t>
            </a:r>
          </a:p>
          <a:p>
            <a:pPr marL="342900" indent="-342900" algn="just">
              <a:buFont typeface="Arial" panose="020B0604020202020204" pitchFamily="34" charset="0"/>
              <a:buChar char="•"/>
            </a:pPr>
            <a:r>
              <a:rPr lang="en-IN" b="0" i="0" dirty="0">
                <a:solidFill>
                  <a:srgbClr val="292929"/>
                </a:solidFill>
                <a:effectLst/>
                <a:latin typeface="Times New Roman" panose="02020603050405020304" pitchFamily="18" charset="0"/>
                <a:cs typeface="Times New Roman" panose="02020603050405020304" pitchFamily="18" charset="0"/>
              </a:rPr>
              <a:t>So, you can have a method that has zero, one, or more parameters. </a:t>
            </a:r>
          </a:p>
          <a:p>
            <a:pPr marL="342900" indent="-342900" algn="just">
              <a:buFont typeface="Arial" panose="020B0604020202020204" pitchFamily="34" charset="0"/>
              <a:buChar char="•"/>
            </a:pPr>
            <a:r>
              <a:rPr lang="en-IN" b="0" i="0" dirty="0">
                <a:solidFill>
                  <a:srgbClr val="292929"/>
                </a:solidFill>
                <a:effectLst/>
                <a:latin typeface="Times New Roman" panose="02020603050405020304" pitchFamily="18" charset="0"/>
                <a:cs typeface="Times New Roman" panose="02020603050405020304" pitchFamily="18" charset="0"/>
              </a:rPr>
              <a:t>Depending on the method definition, we can call it with zero, one or more arguments.</a:t>
            </a:r>
          </a:p>
          <a:p>
            <a:pPr marL="342900" indent="-342900" algn="just">
              <a:buFont typeface="Arial" panose="020B0604020202020204" pitchFamily="34" charset="0"/>
              <a:buChar char="•"/>
            </a:pPr>
            <a:r>
              <a:rPr lang="en-IN" b="0" i="0" dirty="0">
                <a:solidFill>
                  <a:srgbClr val="292929"/>
                </a:solidFill>
                <a:effectLst/>
                <a:latin typeface="Times New Roman" panose="02020603050405020304" pitchFamily="18" charset="0"/>
                <a:cs typeface="Times New Roman" panose="02020603050405020304" pitchFamily="18" charset="0"/>
              </a:rPr>
              <a:t>Given a single method or function, the number of parameters can be specified by you. </a:t>
            </a:r>
          </a:p>
          <a:p>
            <a:pPr marL="342900" indent="-342900" algn="just">
              <a:buFont typeface="Arial" panose="020B0604020202020204" pitchFamily="34" charset="0"/>
              <a:buChar char="•"/>
            </a:pPr>
            <a:r>
              <a:rPr lang="en-IN" b="0" i="0" dirty="0">
                <a:solidFill>
                  <a:srgbClr val="292929"/>
                </a:solidFill>
                <a:effectLst/>
                <a:latin typeface="Times New Roman" panose="02020603050405020304" pitchFamily="18" charset="0"/>
                <a:cs typeface="Times New Roman" panose="02020603050405020304" pitchFamily="18" charset="0"/>
              </a:rPr>
              <a:t>This process of calling the same method in different ways is called method overloading.</a:t>
            </a:r>
          </a:p>
          <a:p>
            <a:endParaRPr lang="en-IN" dirty="0"/>
          </a:p>
        </p:txBody>
      </p:sp>
    </p:spTree>
    <p:extLst>
      <p:ext uri="{BB962C8B-B14F-4D97-AF65-F5344CB8AC3E}">
        <p14:creationId xmlns:p14="http://schemas.microsoft.com/office/powerpoint/2010/main" val="88957063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70738"/>
            <a:ext cx="7252970" cy="505908"/>
          </a:xfrm>
          <a:prstGeom prst="rect">
            <a:avLst/>
          </a:prstGeom>
        </p:spPr>
        <p:txBody>
          <a:bodyPr vert="horz" wrap="square" lIns="0" tIns="13335" rIns="0" bIns="0" rtlCol="0">
            <a:spAutoFit/>
          </a:bodyPr>
          <a:lstStyle/>
          <a:p>
            <a:pPr marL="12700">
              <a:lnSpc>
                <a:spcPct val="100000"/>
              </a:lnSpc>
              <a:spcBef>
                <a:spcPts val="105"/>
              </a:spcBef>
            </a:pPr>
            <a:r>
              <a:rPr sz="3200" b="1" spc="-105" dirty="0">
                <a:solidFill>
                  <a:schemeClr val="tx1"/>
                </a:solidFill>
                <a:latin typeface="Cambria"/>
                <a:cs typeface="Cambria"/>
              </a:rPr>
              <a:t>Polymorphism</a:t>
            </a:r>
            <a:r>
              <a:rPr sz="3200" b="1" spc="-245" dirty="0">
                <a:solidFill>
                  <a:schemeClr val="tx1"/>
                </a:solidFill>
                <a:latin typeface="Cambria"/>
                <a:cs typeface="Cambria"/>
              </a:rPr>
              <a:t> </a:t>
            </a:r>
            <a:r>
              <a:rPr sz="3200" b="1" spc="-75" dirty="0">
                <a:solidFill>
                  <a:schemeClr val="tx1"/>
                </a:solidFill>
                <a:latin typeface="Cambria"/>
                <a:cs typeface="Cambria"/>
              </a:rPr>
              <a:t>with</a:t>
            </a:r>
            <a:r>
              <a:rPr sz="3200" b="1" spc="-220" dirty="0">
                <a:solidFill>
                  <a:schemeClr val="tx1"/>
                </a:solidFill>
                <a:latin typeface="Cambria"/>
                <a:cs typeface="Cambria"/>
              </a:rPr>
              <a:t> </a:t>
            </a:r>
            <a:r>
              <a:rPr sz="3200" b="1" spc="-95" dirty="0">
                <a:solidFill>
                  <a:schemeClr val="tx1"/>
                </a:solidFill>
                <a:latin typeface="Cambria"/>
                <a:cs typeface="Cambria"/>
              </a:rPr>
              <a:t>Function</a:t>
            </a:r>
            <a:r>
              <a:rPr sz="3200" b="1" spc="-220" dirty="0">
                <a:solidFill>
                  <a:schemeClr val="tx1"/>
                </a:solidFill>
                <a:latin typeface="Cambria"/>
                <a:cs typeface="Cambria"/>
              </a:rPr>
              <a:t> </a:t>
            </a:r>
            <a:r>
              <a:rPr sz="3200" b="1" spc="-65" dirty="0">
                <a:solidFill>
                  <a:schemeClr val="tx1"/>
                </a:solidFill>
                <a:latin typeface="Cambria"/>
                <a:cs typeface="Cambria"/>
              </a:rPr>
              <a:t>and</a:t>
            </a:r>
            <a:r>
              <a:rPr sz="3200" b="1" spc="-220" dirty="0">
                <a:solidFill>
                  <a:schemeClr val="tx1"/>
                </a:solidFill>
                <a:latin typeface="Cambria"/>
                <a:cs typeface="Cambria"/>
              </a:rPr>
              <a:t> </a:t>
            </a:r>
            <a:r>
              <a:rPr sz="3200" b="1" spc="-85" dirty="0">
                <a:solidFill>
                  <a:schemeClr val="tx1"/>
                </a:solidFill>
                <a:latin typeface="Cambria"/>
                <a:cs typeface="Cambria"/>
              </a:rPr>
              <a:t>Objects</a:t>
            </a:r>
            <a:endParaRPr sz="3200" dirty="0">
              <a:solidFill>
                <a:schemeClr val="tx1"/>
              </a:solidFill>
              <a:latin typeface="Cambria"/>
              <a:cs typeface="Cambria"/>
            </a:endParaRPr>
          </a:p>
        </p:txBody>
      </p:sp>
      <p:sp>
        <p:nvSpPr>
          <p:cNvPr id="3" name="object 3"/>
          <p:cNvSpPr txBox="1"/>
          <p:nvPr/>
        </p:nvSpPr>
        <p:spPr>
          <a:xfrm>
            <a:off x="650240" y="1616710"/>
            <a:ext cx="7348220" cy="3054041"/>
          </a:xfrm>
          <a:prstGeom prst="rect">
            <a:avLst/>
          </a:prstGeom>
        </p:spPr>
        <p:txBody>
          <a:bodyPr vert="horz" wrap="square" lIns="0" tIns="12065" rIns="0" bIns="0" rtlCol="0">
            <a:spAutoFit/>
          </a:bodyPr>
          <a:lstStyle/>
          <a:p>
            <a:pPr marL="241300" indent="-229235" algn="just">
              <a:lnSpc>
                <a:spcPct val="100000"/>
              </a:lnSpc>
              <a:spcBef>
                <a:spcPts val="95"/>
              </a:spcBef>
              <a:buClr>
                <a:srgbClr val="A9A47B"/>
              </a:buClr>
              <a:buFont typeface="Arial"/>
              <a:buChar char="•"/>
              <a:tabLst>
                <a:tab pos="241300" algn="l"/>
                <a:tab pos="241935" algn="l"/>
              </a:tabLst>
            </a:pPr>
            <a:r>
              <a:rPr sz="2800" spc="-60" dirty="0">
                <a:latin typeface="Times New Roman" panose="02020603050405020304" pitchFamily="18" charset="0"/>
                <a:cs typeface="Times New Roman" panose="02020603050405020304" pitchFamily="18" charset="0"/>
              </a:rPr>
              <a:t>You</a:t>
            </a:r>
            <a:r>
              <a:rPr sz="2800" spc="5"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can</a:t>
            </a:r>
            <a:r>
              <a:rPr sz="2800"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create</a:t>
            </a:r>
            <a:r>
              <a:rPr sz="28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a:t>
            </a:r>
            <a:r>
              <a:rPr sz="2800" spc="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function </a:t>
            </a:r>
            <a:r>
              <a:rPr sz="2800" spc="-10" dirty="0">
                <a:latin typeface="Times New Roman" panose="02020603050405020304" pitchFamily="18" charset="0"/>
                <a:cs typeface="Times New Roman" panose="02020603050405020304" pitchFamily="18" charset="0"/>
              </a:rPr>
              <a:t>that</a:t>
            </a:r>
            <a:r>
              <a:rPr sz="2800" spc="10"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can</a:t>
            </a:r>
            <a:r>
              <a:rPr sz="2800" spc="-5"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take</a:t>
            </a:r>
            <a:r>
              <a:rPr sz="2800" spc="25"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any</a:t>
            </a:r>
            <a:r>
              <a:rPr sz="280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object,</a:t>
            </a:r>
            <a:r>
              <a:rPr sz="2800" spc="2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allowing </a:t>
            </a:r>
            <a:r>
              <a:rPr sz="2800" spc="-20" dirty="0">
                <a:latin typeface="Times New Roman" panose="02020603050405020304" pitchFamily="18" charset="0"/>
                <a:cs typeface="Times New Roman" panose="02020603050405020304" pitchFamily="18" charset="0"/>
              </a:rPr>
              <a:t>for</a:t>
            </a:r>
            <a:r>
              <a:rPr lang="en-IN" sz="28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polymorphism.</a:t>
            </a:r>
            <a:endParaRPr lang="en-IN" sz="2800" spc="-5" dirty="0">
              <a:latin typeface="Times New Roman" panose="02020603050405020304" pitchFamily="18" charset="0"/>
              <a:cs typeface="Times New Roman" panose="02020603050405020304" pitchFamily="18" charset="0"/>
            </a:endParaRPr>
          </a:p>
          <a:p>
            <a:pPr marL="241300" indent="-229235" algn="just">
              <a:lnSpc>
                <a:spcPct val="100000"/>
              </a:lnSpc>
              <a:spcBef>
                <a:spcPts val="95"/>
              </a:spcBef>
              <a:buClr>
                <a:srgbClr val="A9A47B"/>
              </a:buClr>
              <a:buFont typeface="Arial"/>
              <a:buChar char="•"/>
              <a:tabLst>
                <a:tab pos="241300" algn="l"/>
                <a:tab pos="241935" algn="l"/>
              </a:tabLst>
            </a:pPr>
            <a:r>
              <a:rPr lang="en-IN" sz="2800" b="0" i="0" dirty="0">
                <a:effectLst/>
                <a:latin typeface="Times New Roman" panose="02020603050405020304" pitchFamily="18" charset="0"/>
                <a:cs typeface="Times New Roman" panose="02020603050405020304" pitchFamily="18" charset="0"/>
              </a:rPr>
              <a:t>We can create polymorphism with a function that can take any </a:t>
            </a:r>
            <a:r>
              <a:rPr lang="en-IN" sz="2800" b="0" i="0" u="sng"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object</a:t>
            </a:r>
            <a:r>
              <a:rPr lang="en-IN" sz="2800" b="0" i="0" dirty="0">
                <a:effectLst/>
                <a:latin typeface="Times New Roman" panose="02020603050405020304" pitchFamily="18" charset="0"/>
                <a:cs typeface="Times New Roman" panose="02020603050405020304" pitchFamily="18" charset="0"/>
              </a:rPr>
              <a:t> as a parameter and execute its method without checking its class type. </a:t>
            </a:r>
          </a:p>
          <a:p>
            <a:pPr marL="241300" indent="-229235" algn="just">
              <a:lnSpc>
                <a:spcPct val="100000"/>
              </a:lnSpc>
              <a:spcBef>
                <a:spcPts val="95"/>
              </a:spcBef>
              <a:buClr>
                <a:srgbClr val="A9A47B"/>
              </a:buClr>
              <a:buFont typeface="Arial"/>
              <a:buChar char="•"/>
              <a:tabLst>
                <a:tab pos="241300" algn="l"/>
                <a:tab pos="241935" algn="l"/>
              </a:tabLst>
            </a:pPr>
            <a:r>
              <a:rPr lang="en-IN" sz="2800" b="0" i="0" dirty="0">
                <a:effectLst/>
                <a:latin typeface="Times New Roman" panose="02020603050405020304" pitchFamily="18" charset="0"/>
                <a:cs typeface="Times New Roman" panose="02020603050405020304" pitchFamily="18" charset="0"/>
              </a:rPr>
              <a:t>Using this, we can call object actions using the same function instead of repeating method calls.</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7D70F-C7B0-4E74-83A8-1850A67264CE}"/>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935CC823-697B-4F1C-9F83-E5B0A1E6A1F3}"/>
              </a:ext>
            </a:extLst>
          </p:cNvPr>
          <p:cNvSpPr>
            <a:spLocks noGrp="1"/>
          </p:cNvSpPr>
          <p:nvPr>
            <p:ph type="body" idx="1"/>
          </p:nvPr>
        </p:nvSpPr>
        <p:spPr>
          <a:xfrm>
            <a:off x="650240" y="1616710"/>
            <a:ext cx="7350759" cy="3239348"/>
          </a:xfrm>
        </p:spPr>
        <p:txBody>
          <a:bodyPr/>
          <a:lstStyle/>
          <a:p>
            <a:pPr marL="241300" marR="5080" indent="-229235" algn="just">
              <a:lnSpc>
                <a:spcPct val="100000"/>
              </a:lnSpc>
              <a:spcBef>
                <a:spcPts val="530"/>
              </a:spcBef>
              <a:buClr>
                <a:srgbClr val="A9A47B"/>
              </a:buClr>
              <a:buFont typeface="Arial"/>
              <a:buChar char="•"/>
              <a:tabLst>
                <a:tab pos="241935" algn="l"/>
              </a:tabLst>
            </a:pPr>
            <a:r>
              <a:rPr lang="en-IN" sz="2200" spc="-20" dirty="0">
                <a:latin typeface="Times New Roman" panose="02020603050405020304" pitchFamily="18" charset="0"/>
                <a:cs typeface="Times New Roman" panose="02020603050405020304" pitchFamily="18" charset="0"/>
              </a:rPr>
              <a:t>Let’s</a:t>
            </a:r>
            <a:r>
              <a:rPr lang="en-IN" sz="2200" spc="-15" dirty="0">
                <a:latin typeface="Times New Roman" panose="02020603050405020304" pitchFamily="18" charset="0"/>
                <a:cs typeface="Times New Roman" panose="02020603050405020304" pitchFamily="18" charset="0"/>
              </a:rPr>
              <a:t> </a:t>
            </a:r>
            <a:r>
              <a:rPr lang="en-IN" sz="2200" spc="-30" dirty="0">
                <a:latin typeface="Times New Roman" panose="02020603050405020304" pitchFamily="18" charset="0"/>
                <a:cs typeface="Times New Roman" panose="02020603050405020304" pitchFamily="18" charset="0"/>
              </a:rPr>
              <a:t>take</a:t>
            </a:r>
            <a:r>
              <a:rPr lang="en-IN" sz="2200" spc="-25" dirty="0">
                <a:latin typeface="Times New Roman" panose="02020603050405020304" pitchFamily="18" charset="0"/>
                <a:cs typeface="Times New Roman" panose="02020603050405020304" pitchFamily="18" charset="0"/>
              </a:rPr>
              <a:t> </a:t>
            </a:r>
            <a:r>
              <a:rPr lang="en-IN" sz="2200" spc="-5" dirty="0">
                <a:latin typeface="Times New Roman" panose="02020603050405020304" pitchFamily="18" charset="0"/>
                <a:cs typeface="Times New Roman" panose="02020603050405020304" pitchFamily="18" charset="0"/>
              </a:rPr>
              <a:t>an </a:t>
            </a:r>
            <a:r>
              <a:rPr lang="en-IN" sz="2200" spc="-15" dirty="0">
                <a:latin typeface="Times New Roman" panose="02020603050405020304" pitchFamily="18" charset="0"/>
                <a:cs typeface="Times New Roman" panose="02020603050405020304" pitchFamily="18" charset="0"/>
              </a:rPr>
              <a:t>example</a:t>
            </a:r>
            <a:r>
              <a:rPr lang="en-IN" sz="2200" spc="-10" dirty="0">
                <a:latin typeface="Times New Roman" panose="02020603050405020304" pitchFamily="18" charset="0"/>
                <a:cs typeface="Times New Roman" panose="02020603050405020304" pitchFamily="18" charset="0"/>
              </a:rPr>
              <a:t> </a:t>
            </a:r>
            <a:r>
              <a:rPr lang="en-IN" sz="2200" spc="-5" dirty="0">
                <a:latin typeface="Times New Roman" panose="02020603050405020304" pitchFamily="18" charset="0"/>
                <a:cs typeface="Times New Roman" panose="02020603050405020304" pitchFamily="18" charset="0"/>
              </a:rPr>
              <a:t>and </a:t>
            </a:r>
            <a:r>
              <a:rPr lang="en-IN" sz="2200" spc="-20" dirty="0">
                <a:latin typeface="Times New Roman" panose="02020603050405020304" pitchFamily="18" charset="0"/>
                <a:cs typeface="Times New Roman" panose="02020603050405020304" pitchFamily="18" charset="0"/>
              </a:rPr>
              <a:t>create</a:t>
            </a:r>
            <a:r>
              <a:rPr lang="en-IN" sz="2200" spc="-15" dirty="0">
                <a:latin typeface="Times New Roman" panose="02020603050405020304" pitchFamily="18" charset="0"/>
                <a:cs typeface="Times New Roman" panose="02020603050405020304" pitchFamily="18" charset="0"/>
              </a:rPr>
              <a:t> </a:t>
            </a:r>
            <a:r>
              <a:rPr lang="en-IN" sz="2200" spc="-5" dirty="0">
                <a:latin typeface="Times New Roman" panose="02020603050405020304" pitchFamily="18" charset="0"/>
                <a:cs typeface="Times New Roman" panose="02020603050405020304" pitchFamily="18" charset="0"/>
              </a:rPr>
              <a:t>a function </a:t>
            </a:r>
            <a:r>
              <a:rPr lang="en-IN" sz="2200" spc="-10" dirty="0">
                <a:latin typeface="Times New Roman" panose="02020603050405020304" pitchFamily="18" charset="0"/>
                <a:cs typeface="Times New Roman" panose="02020603050405020304" pitchFamily="18" charset="0"/>
              </a:rPr>
              <a:t>called </a:t>
            </a:r>
            <a:r>
              <a:rPr lang="en-IN" sz="2200" spc="-5" dirty="0">
                <a:latin typeface="Times New Roman" panose="02020603050405020304" pitchFamily="18" charset="0"/>
                <a:cs typeface="Times New Roman" panose="02020603050405020304" pitchFamily="18" charset="0"/>
              </a:rPr>
              <a:t>“</a:t>
            </a:r>
            <a:r>
              <a:rPr lang="en-IN" sz="2200" b="1" spc="-5" dirty="0" err="1">
                <a:latin typeface="Times New Roman" panose="02020603050405020304" pitchFamily="18" charset="0"/>
                <a:cs typeface="Times New Roman" panose="02020603050405020304" pitchFamily="18" charset="0"/>
              </a:rPr>
              <a:t>func</a:t>
            </a:r>
            <a:r>
              <a:rPr lang="en-IN" sz="2200" b="1" spc="-5" dirty="0">
                <a:latin typeface="Times New Roman" panose="02020603050405020304" pitchFamily="18" charset="0"/>
                <a:cs typeface="Times New Roman" panose="02020603050405020304" pitchFamily="18" charset="0"/>
              </a:rPr>
              <a:t>()</a:t>
            </a:r>
            <a:r>
              <a:rPr lang="en-IN" sz="2200" spc="-5"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 </a:t>
            </a:r>
          </a:p>
          <a:p>
            <a:pPr marL="241300" marR="5080" indent="-229235" algn="just">
              <a:lnSpc>
                <a:spcPct val="100000"/>
              </a:lnSpc>
              <a:spcBef>
                <a:spcPts val="530"/>
              </a:spcBef>
              <a:buClr>
                <a:srgbClr val="A9A47B"/>
              </a:buClr>
              <a:buFont typeface="Arial"/>
              <a:buChar char="•"/>
              <a:tabLst>
                <a:tab pos="241935" algn="l"/>
              </a:tabLst>
            </a:pPr>
            <a:r>
              <a:rPr lang="en-IN" sz="2200" spc="-5" dirty="0">
                <a:latin typeface="Times New Roman" panose="02020603050405020304" pitchFamily="18" charset="0"/>
                <a:cs typeface="Times New Roman" panose="02020603050405020304" pitchFamily="18" charset="0"/>
              </a:rPr>
              <a:t>which will </a:t>
            </a:r>
            <a:r>
              <a:rPr lang="en-IN" sz="2200" spc="-25" dirty="0">
                <a:latin typeface="Times New Roman" panose="02020603050405020304" pitchFamily="18" charset="0"/>
                <a:cs typeface="Times New Roman" panose="02020603050405020304" pitchFamily="18" charset="0"/>
              </a:rPr>
              <a:t>take </a:t>
            </a:r>
            <a:r>
              <a:rPr lang="en-IN" sz="2200" spc="-5" dirty="0">
                <a:latin typeface="Times New Roman" panose="02020603050405020304" pitchFamily="18" charset="0"/>
                <a:cs typeface="Times New Roman" panose="02020603050405020304" pitchFamily="18" charset="0"/>
              </a:rPr>
              <a:t>an object which </a:t>
            </a:r>
            <a:r>
              <a:rPr lang="en-IN" sz="2200" spc="-10" dirty="0">
                <a:latin typeface="Times New Roman" panose="02020603050405020304" pitchFamily="18" charset="0"/>
                <a:cs typeface="Times New Roman" panose="02020603050405020304" pitchFamily="18" charset="0"/>
              </a:rPr>
              <a:t>we </a:t>
            </a:r>
            <a:r>
              <a:rPr lang="en-IN" sz="2200" spc="-5" dirty="0">
                <a:latin typeface="Times New Roman" panose="02020603050405020304" pitchFamily="18" charset="0"/>
                <a:cs typeface="Times New Roman" panose="02020603050405020304" pitchFamily="18" charset="0"/>
              </a:rPr>
              <a:t>will </a:t>
            </a:r>
            <a:r>
              <a:rPr lang="en-IN" sz="2200" spc="-10" dirty="0">
                <a:latin typeface="Times New Roman" panose="02020603050405020304" pitchFamily="18" charset="0"/>
                <a:cs typeface="Times New Roman" panose="02020603050405020304" pitchFamily="18" charset="0"/>
              </a:rPr>
              <a:t>name </a:t>
            </a:r>
            <a:r>
              <a:rPr lang="en-IN" sz="2200" spc="-45" dirty="0">
                <a:latin typeface="Times New Roman" panose="02020603050405020304" pitchFamily="18" charset="0"/>
                <a:cs typeface="Times New Roman" panose="02020603050405020304" pitchFamily="18" charset="0"/>
              </a:rPr>
              <a:t>“</a:t>
            </a:r>
            <a:r>
              <a:rPr lang="en-IN" sz="2200" spc="-45" dirty="0" err="1">
                <a:latin typeface="Times New Roman" panose="02020603050405020304" pitchFamily="18" charset="0"/>
                <a:cs typeface="Times New Roman" panose="02020603050405020304" pitchFamily="18" charset="0"/>
              </a:rPr>
              <a:t>obj</a:t>
            </a:r>
            <a:r>
              <a:rPr lang="en-IN" sz="2200" spc="-45" dirty="0">
                <a:latin typeface="Times New Roman" panose="02020603050405020304" pitchFamily="18" charset="0"/>
                <a:cs typeface="Times New Roman" panose="02020603050405020304" pitchFamily="18" charset="0"/>
              </a:rPr>
              <a:t>”. </a:t>
            </a:r>
          </a:p>
          <a:p>
            <a:pPr marL="241300" marR="5080" indent="-229235" algn="just">
              <a:lnSpc>
                <a:spcPct val="100000"/>
              </a:lnSpc>
              <a:spcBef>
                <a:spcPts val="530"/>
              </a:spcBef>
              <a:buClr>
                <a:srgbClr val="A9A47B"/>
              </a:buClr>
              <a:buFont typeface="Arial"/>
              <a:buChar char="•"/>
              <a:tabLst>
                <a:tab pos="241935" algn="l"/>
              </a:tabLst>
            </a:pPr>
            <a:r>
              <a:rPr lang="en-IN" sz="2200" spc="-55" dirty="0">
                <a:latin typeface="Times New Roman" panose="02020603050405020304" pitchFamily="18" charset="0"/>
                <a:cs typeface="Times New Roman" panose="02020603050405020304" pitchFamily="18" charset="0"/>
              </a:rPr>
              <a:t>Now, </a:t>
            </a:r>
            <a:r>
              <a:rPr lang="en-IN" sz="2200" spc="-15" dirty="0">
                <a:latin typeface="Times New Roman" panose="02020603050405020304" pitchFamily="18" charset="0"/>
                <a:cs typeface="Times New Roman" panose="02020603050405020304" pitchFamily="18" charset="0"/>
              </a:rPr>
              <a:t>let’s </a:t>
            </a:r>
            <a:r>
              <a:rPr lang="en-IN" sz="2200" spc="-10" dirty="0">
                <a:latin typeface="Times New Roman" panose="02020603050405020304" pitchFamily="18" charset="0"/>
                <a:cs typeface="Times New Roman" panose="02020603050405020304" pitchFamily="18" charset="0"/>
              </a:rPr>
              <a:t> give</a:t>
            </a:r>
            <a:r>
              <a:rPr lang="en-IN" sz="2200" spc="295" dirty="0">
                <a:latin typeface="Times New Roman" panose="02020603050405020304" pitchFamily="18" charset="0"/>
                <a:cs typeface="Times New Roman" panose="02020603050405020304" pitchFamily="18" charset="0"/>
              </a:rPr>
              <a:t> </a:t>
            </a:r>
            <a:r>
              <a:rPr lang="en-IN" sz="2200" spc="-5" dirty="0">
                <a:latin typeface="Times New Roman" panose="02020603050405020304" pitchFamily="18" charset="0"/>
                <a:cs typeface="Times New Roman" panose="02020603050405020304" pitchFamily="18" charset="0"/>
              </a:rPr>
              <a:t>the</a:t>
            </a:r>
            <a:r>
              <a:rPr lang="en-IN" sz="2200" spc="305" dirty="0">
                <a:latin typeface="Times New Roman" panose="02020603050405020304" pitchFamily="18" charset="0"/>
                <a:cs typeface="Times New Roman" panose="02020603050405020304" pitchFamily="18" charset="0"/>
              </a:rPr>
              <a:t> </a:t>
            </a:r>
            <a:r>
              <a:rPr lang="en-IN" sz="2200" spc="-10" dirty="0">
                <a:latin typeface="Times New Roman" panose="02020603050405020304" pitchFamily="18" charset="0"/>
                <a:cs typeface="Times New Roman" panose="02020603050405020304" pitchFamily="18" charset="0"/>
              </a:rPr>
              <a:t>function</a:t>
            </a:r>
            <a:r>
              <a:rPr lang="en-IN" sz="2200" spc="295" dirty="0">
                <a:latin typeface="Times New Roman" panose="02020603050405020304" pitchFamily="18" charset="0"/>
                <a:cs typeface="Times New Roman" panose="02020603050405020304" pitchFamily="18" charset="0"/>
              </a:rPr>
              <a:t> </a:t>
            </a:r>
            <a:r>
              <a:rPr lang="en-IN" sz="2200" spc="-5" dirty="0">
                <a:latin typeface="Times New Roman" panose="02020603050405020304" pitchFamily="18" charset="0"/>
                <a:cs typeface="Times New Roman" panose="02020603050405020304" pitchFamily="18" charset="0"/>
              </a:rPr>
              <a:t>something</a:t>
            </a:r>
            <a:r>
              <a:rPr lang="en-IN" sz="2200" spc="295" dirty="0">
                <a:latin typeface="Times New Roman" panose="02020603050405020304" pitchFamily="18" charset="0"/>
                <a:cs typeface="Times New Roman" panose="02020603050405020304" pitchFamily="18" charset="0"/>
              </a:rPr>
              <a:t> </a:t>
            </a:r>
            <a:r>
              <a:rPr lang="en-IN" sz="2200" spc="-20" dirty="0">
                <a:latin typeface="Times New Roman" panose="02020603050405020304" pitchFamily="18" charset="0"/>
                <a:cs typeface="Times New Roman" panose="02020603050405020304" pitchFamily="18" charset="0"/>
              </a:rPr>
              <a:t>to</a:t>
            </a:r>
            <a:r>
              <a:rPr lang="en-IN" sz="2200" spc="310" dirty="0">
                <a:latin typeface="Times New Roman" panose="02020603050405020304" pitchFamily="18" charset="0"/>
                <a:cs typeface="Times New Roman" panose="02020603050405020304" pitchFamily="18" charset="0"/>
              </a:rPr>
              <a:t> </a:t>
            </a:r>
            <a:r>
              <a:rPr lang="en-IN" sz="2200" spc="-5" dirty="0">
                <a:latin typeface="Times New Roman" panose="02020603050405020304" pitchFamily="18" charset="0"/>
                <a:cs typeface="Times New Roman" panose="02020603050405020304" pitchFamily="18" charset="0"/>
              </a:rPr>
              <a:t>do</a:t>
            </a:r>
            <a:r>
              <a:rPr lang="en-IN" sz="2200" spc="305" dirty="0">
                <a:latin typeface="Times New Roman" panose="02020603050405020304" pitchFamily="18" charset="0"/>
                <a:cs typeface="Times New Roman" panose="02020603050405020304" pitchFamily="18" charset="0"/>
              </a:rPr>
              <a:t> </a:t>
            </a:r>
            <a:r>
              <a:rPr lang="en-IN" sz="2200" spc="-10" dirty="0">
                <a:latin typeface="Times New Roman" panose="02020603050405020304" pitchFamily="18" charset="0"/>
                <a:cs typeface="Times New Roman" panose="02020603050405020304" pitchFamily="18" charset="0"/>
              </a:rPr>
              <a:t>that</a:t>
            </a:r>
            <a:r>
              <a:rPr lang="en-IN" sz="2200" spc="280" dirty="0">
                <a:latin typeface="Times New Roman" panose="02020603050405020304" pitchFamily="18" charset="0"/>
                <a:cs typeface="Times New Roman" panose="02020603050405020304" pitchFamily="18" charset="0"/>
              </a:rPr>
              <a:t> </a:t>
            </a:r>
            <a:r>
              <a:rPr lang="en-IN" sz="2200" spc="-5" dirty="0">
                <a:latin typeface="Times New Roman" panose="02020603050405020304" pitchFamily="18" charset="0"/>
                <a:cs typeface="Times New Roman" panose="02020603050405020304" pitchFamily="18" charset="0"/>
              </a:rPr>
              <a:t>uses</a:t>
            </a:r>
            <a:r>
              <a:rPr lang="en-IN" sz="2200" spc="310" dirty="0">
                <a:latin typeface="Times New Roman" panose="02020603050405020304" pitchFamily="18" charset="0"/>
                <a:cs typeface="Times New Roman" panose="02020603050405020304" pitchFamily="18" charset="0"/>
              </a:rPr>
              <a:t> </a:t>
            </a:r>
            <a:r>
              <a:rPr lang="en-IN" sz="2200" spc="-5" dirty="0">
                <a:latin typeface="Times New Roman" panose="02020603050405020304" pitchFamily="18" charset="0"/>
                <a:cs typeface="Times New Roman" panose="02020603050405020304" pitchFamily="18" charset="0"/>
              </a:rPr>
              <a:t>the</a:t>
            </a:r>
            <a:r>
              <a:rPr lang="en-IN" sz="2200" spc="300"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a:t>
            </a:r>
            <a:r>
              <a:rPr lang="en-IN" sz="2200" b="1" dirty="0" err="1">
                <a:latin typeface="Times New Roman" panose="02020603050405020304" pitchFamily="18" charset="0"/>
                <a:cs typeface="Times New Roman" panose="02020603050405020304" pitchFamily="18" charset="0"/>
              </a:rPr>
              <a:t>obj</a:t>
            </a:r>
            <a:r>
              <a:rPr lang="en-IN" sz="2200" dirty="0">
                <a:latin typeface="Times New Roman" panose="02020603050405020304" pitchFamily="18" charset="0"/>
                <a:cs typeface="Times New Roman" panose="02020603050405020304" pitchFamily="18" charset="0"/>
              </a:rPr>
              <a:t>’</a:t>
            </a:r>
            <a:r>
              <a:rPr lang="en-IN" sz="2200" spc="290" dirty="0">
                <a:latin typeface="Times New Roman" panose="02020603050405020304" pitchFamily="18" charset="0"/>
                <a:cs typeface="Times New Roman" panose="02020603050405020304" pitchFamily="18" charset="0"/>
              </a:rPr>
              <a:t> </a:t>
            </a:r>
            <a:r>
              <a:rPr lang="en-IN" sz="2200" spc="-10" dirty="0">
                <a:latin typeface="Times New Roman" panose="02020603050405020304" pitchFamily="18" charset="0"/>
                <a:cs typeface="Times New Roman" panose="02020603050405020304" pitchFamily="18" charset="0"/>
              </a:rPr>
              <a:t>object </a:t>
            </a:r>
            <a:r>
              <a:rPr lang="en-IN" sz="2200" spc="-490" dirty="0">
                <a:latin typeface="Times New Roman" panose="02020603050405020304" pitchFamily="18" charset="0"/>
                <a:cs typeface="Times New Roman" panose="02020603050405020304" pitchFamily="18" charset="0"/>
              </a:rPr>
              <a:t> </a:t>
            </a:r>
            <a:r>
              <a:rPr lang="en-IN" sz="2200" spc="-15" dirty="0">
                <a:latin typeface="Times New Roman" panose="02020603050405020304" pitchFamily="18" charset="0"/>
                <a:cs typeface="Times New Roman" panose="02020603050405020304" pitchFamily="18" charset="0"/>
              </a:rPr>
              <a:t>we</a:t>
            </a:r>
            <a:r>
              <a:rPr lang="en-IN" sz="2200" spc="950" dirty="0">
                <a:latin typeface="Times New Roman" panose="02020603050405020304" pitchFamily="18" charset="0"/>
                <a:cs typeface="Times New Roman" panose="02020603050405020304" pitchFamily="18" charset="0"/>
              </a:rPr>
              <a:t> </a:t>
            </a:r>
            <a:r>
              <a:rPr lang="en-IN" sz="2200" spc="-5" dirty="0">
                <a:latin typeface="Times New Roman" panose="02020603050405020304" pitchFamily="18" charset="0"/>
                <a:cs typeface="Times New Roman" panose="02020603050405020304" pitchFamily="18" charset="0"/>
              </a:rPr>
              <a:t>passed</a:t>
            </a:r>
            <a:r>
              <a:rPr lang="en-IN" sz="2200" spc="980" dirty="0">
                <a:latin typeface="Times New Roman" panose="02020603050405020304" pitchFamily="18" charset="0"/>
                <a:cs typeface="Times New Roman" panose="02020603050405020304" pitchFamily="18" charset="0"/>
              </a:rPr>
              <a:t> </a:t>
            </a:r>
            <a:r>
              <a:rPr lang="en-IN" sz="2200" spc="-20" dirty="0">
                <a:latin typeface="Times New Roman" panose="02020603050405020304" pitchFamily="18" charset="0"/>
                <a:cs typeface="Times New Roman" panose="02020603050405020304" pitchFamily="18" charset="0"/>
              </a:rPr>
              <a:t>to</a:t>
            </a:r>
            <a:r>
              <a:rPr lang="en-IN" sz="2200" spc="455" dirty="0">
                <a:latin typeface="Times New Roman" panose="02020603050405020304" pitchFamily="18" charset="0"/>
                <a:cs typeface="Times New Roman" panose="02020603050405020304" pitchFamily="18" charset="0"/>
              </a:rPr>
              <a:t> </a:t>
            </a:r>
            <a:r>
              <a:rPr lang="en-IN" sz="2200" spc="459" dirty="0">
                <a:latin typeface="Times New Roman" panose="02020603050405020304" pitchFamily="18" charset="0"/>
                <a:cs typeface="Times New Roman" panose="02020603050405020304" pitchFamily="18" charset="0"/>
              </a:rPr>
              <a:t> </a:t>
            </a:r>
            <a:r>
              <a:rPr lang="en-IN" sz="2200" spc="-5" dirty="0">
                <a:latin typeface="Times New Roman" panose="02020603050405020304" pitchFamily="18" charset="0"/>
                <a:cs typeface="Times New Roman" panose="02020603050405020304" pitchFamily="18" charset="0"/>
              </a:rPr>
              <a:t>it.</a:t>
            </a:r>
            <a:r>
              <a:rPr lang="en-IN" sz="2200" spc="484" dirty="0">
                <a:latin typeface="Times New Roman" panose="02020603050405020304" pitchFamily="18" charset="0"/>
                <a:cs typeface="Times New Roman" panose="02020603050405020304" pitchFamily="18" charset="0"/>
              </a:rPr>
              <a:t> </a:t>
            </a:r>
            <a:r>
              <a:rPr lang="en-IN" sz="2200" spc="490" dirty="0">
                <a:latin typeface="Times New Roman" panose="02020603050405020304" pitchFamily="18" charset="0"/>
                <a:cs typeface="Times New Roman" panose="02020603050405020304" pitchFamily="18" charset="0"/>
              </a:rPr>
              <a:t> </a:t>
            </a:r>
          </a:p>
          <a:p>
            <a:pPr marL="241300" marR="5080" indent="-229235" algn="just">
              <a:lnSpc>
                <a:spcPct val="100000"/>
              </a:lnSpc>
              <a:spcBef>
                <a:spcPts val="530"/>
              </a:spcBef>
              <a:buClr>
                <a:srgbClr val="A9A47B"/>
              </a:buClr>
              <a:buFont typeface="Arial"/>
              <a:buChar char="•"/>
              <a:tabLst>
                <a:tab pos="241935" algn="l"/>
              </a:tabLst>
            </a:pPr>
            <a:r>
              <a:rPr lang="en-IN" sz="2200" spc="-5" dirty="0">
                <a:latin typeface="Times New Roman" panose="02020603050405020304" pitchFamily="18" charset="0"/>
                <a:cs typeface="Times New Roman" panose="02020603050405020304" pitchFamily="18" charset="0"/>
              </a:rPr>
              <a:t>In</a:t>
            </a:r>
            <a:r>
              <a:rPr lang="en-IN" sz="2200" spc="484" dirty="0">
                <a:latin typeface="Times New Roman" panose="02020603050405020304" pitchFamily="18" charset="0"/>
                <a:cs typeface="Times New Roman" panose="02020603050405020304" pitchFamily="18" charset="0"/>
              </a:rPr>
              <a:t> </a:t>
            </a:r>
            <a:r>
              <a:rPr lang="en-IN" sz="2200" spc="490" dirty="0">
                <a:latin typeface="Times New Roman" panose="02020603050405020304" pitchFamily="18" charset="0"/>
                <a:cs typeface="Times New Roman" panose="02020603050405020304" pitchFamily="18" charset="0"/>
              </a:rPr>
              <a:t> </a:t>
            </a:r>
            <a:r>
              <a:rPr lang="en-IN" sz="2200" spc="-5" dirty="0">
                <a:latin typeface="Times New Roman" panose="02020603050405020304" pitchFamily="18" charset="0"/>
                <a:cs typeface="Times New Roman" panose="02020603050405020304" pitchFamily="18" charset="0"/>
              </a:rPr>
              <a:t>this</a:t>
            </a:r>
            <a:r>
              <a:rPr lang="en-IN" sz="2200" spc="484" dirty="0">
                <a:latin typeface="Times New Roman" panose="02020603050405020304" pitchFamily="18" charset="0"/>
                <a:cs typeface="Times New Roman" panose="02020603050405020304" pitchFamily="18" charset="0"/>
              </a:rPr>
              <a:t> </a:t>
            </a:r>
            <a:r>
              <a:rPr lang="en-IN" sz="2200" spc="490" dirty="0">
                <a:latin typeface="Times New Roman" panose="02020603050405020304" pitchFamily="18" charset="0"/>
                <a:cs typeface="Times New Roman" panose="02020603050405020304" pitchFamily="18" charset="0"/>
              </a:rPr>
              <a:t> </a:t>
            </a:r>
            <a:r>
              <a:rPr lang="en-IN" sz="2200" spc="-5" dirty="0">
                <a:latin typeface="Times New Roman" panose="02020603050405020304" pitchFamily="18" charset="0"/>
                <a:cs typeface="Times New Roman" panose="02020603050405020304" pitchFamily="18" charset="0"/>
              </a:rPr>
              <a:t>case,</a:t>
            </a:r>
            <a:r>
              <a:rPr lang="en-IN" sz="2200" spc="484" dirty="0">
                <a:latin typeface="Times New Roman" panose="02020603050405020304" pitchFamily="18" charset="0"/>
                <a:cs typeface="Times New Roman" panose="02020603050405020304" pitchFamily="18" charset="0"/>
              </a:rPr>
              <a:t> </a:t>
            </a:r>
            <a:r>
              <a:rPr lang="en-IN" sz="2200" spc="490" dirty="0">
                <a:latin typeface="Times New Roman" panose="02020603050405020304" pitchFamily="18" charset="0"/>
                <a:cs typeface="Times New Roman" panose="02020603050405020304" pitchFamily="18" charset="0"/>
              </a:rPr>
              <a:t> </a:t>
            </a:r>
            <a:r>
              <a:rPr lang="en-IN" sz="2200" spc="-15" dirty="0">
                <a:latin typeface="Times New Roman" panose="02020603050405020304" pitchFamily="18" charset="0"/>
                <a:cs typeface="Times New Roman" panose="02020603050405020304" pitchFamily="18" charset="0"/>
              </a:rPr>
              <a:t>let’s</a:t>
            </a:r>
            <a:r>
              <a:rPr lang="en-IN" sz="2200" spc="465" dirty="0">
                <a:latin typeface="Times New Roman" panose="02020603050405020304" pitchFamily="18" charset="0"/>
                <a:cs typeface="Times New Roman" panose="02020603050405020304" pitchFamily="18" charset="0"/>
              </a:rPr>
              <a:t> </a:t>
            </a:r>
            <a:r>
              <a:rPr lang="en-IN" sz="2200" spc="470" dirty="0">
                <a:latin typeface="Times New Roman" panose="02020603050405020304" pitchFamily="18" charset="0"/>
                <a:cs typeface="Times New Roman" panose="02020603050405020304" pitchFamily="18" charset="0"/>
              </a:rPr>
              <a:t> </a:t>
            </a:r>
            <a:r>
              <a:rPr lang="en-IN" sz="2200" spc="-10" dirty="0">
                <a:latin typeface="Times New Roman" panose="02020603050405020304" pitchFamily="18" charset="0"/>
                <a:cs typeface="Times New Roman" panose="02020603050405020304" pitchFamily="18" charset="0"/>
              </a:rPr>
              <a:t>call</a:t>
            </a:r>
            <a:r>
              <a:rPr lang="en-IN" sz="2200" spc="475" dirty="0">
                <a:latin typeface="Times New Roman" panose="02020603050405020304" pitchFamily="18" charset="0"/>
                <a:cs typeface="Times New Roman" panose="02020603050405020304" pitchFamily="18" charset="0"/>
              </a:rPr>
              <a:t> </a:t>
            </a:r>
            <a:r>
              <a:rPr lang="en-IN" sz="2200" spc="480" dirty="0">
                <a:latin typeface="Times New Roman" panose="02020603050405020304" pitchFamily="18" charset="0"/>
                <a:cs typeface="Times New Roman" panose="02020603050405020304" pitchFamily="18" charset="0"/>
              </a:rPr>
              <a:t> </a:t>
            </a:r>
            <a:r>
              <a:rPr lang="en-IN" sz="2200" spc="-5" dirty="0">
                <a:latin typeface="Times New Roman" panose="02020603050405020304" pitchFamily="18" charset="0"/>
                <a:cs typeface="Times New Roman" panose="02020603050405020304" pitchFamily="18" charset="0"/>
              </a:rPr>
              <a:t>the </a:t>
            </a:r>
            <a:r>
              <a:rPr lang="en-IN" sz="2200" dirty="0">
                <a:latin typeface="Times New Roman" panose="02020603050405020304" pitchFamily="18" charset="0"/>
                <a:cs typeface="Times New Roman" panose="02020603050405020304" pitchFamily="18" charset="0"/>
              </a:rPr>
              <a:t> </a:t>
            </a:r>
            <a:r>
              <a:rPr lang="en-IN" sz="2200" spc="-5" dirty="0">
                <a:latin typeface="Times New Roman" panose="02020603050405020304" pitchFamily="18" charset="0"/>
                <a:cs typeface="Times New Roman" panose="02020603050405020304" pitchFamily="18" charset="0"/>
              </a:rPr>
              <a:t>methods</a:t>
            </a:r>
            <a:r>
              <a:rPr lang="en-IN" sz="2200" dirty="0">
                <a:latin typeface="Times New Roman" panose="02020603050405020304" pitchFamily="18" charset="0"/>
                <a:cs typeface="Times New Roman" panose="02020603050405020304" pitchFamily="18" charset="0"/>
              </a:rPr>
              <a:t> </a:t>
            </a:r>
            <a:r>
              <a:rPr lang="en-IN" sz="2200" b="1" spc="-5" dirty="0">
                <a:latin typeface="Times New Roman" panose="02020603050405020304" pitchFamily="18" charset="0"/>
                <a:cs typeface="Times New Roman" panose="02020603050405020304" pitchFamily="18" charset="0"/>
              </a:rPr>
              <a:t>type() </a:t>
            </a:r>
            <a:r>
              <a:rPr lang="en-IN" sz="2200" spc="-5" dirty="0">
                <a:latin typeface="Times New Roman" panose="02020603050405020304" pitchFamily="18" charset="0"/>
                <a:cs typeface="Times New Roman" panose="02020603050405020304" pitchFamily="18" charset="0"/>
              </a:rPr>
              <a:t>and </a:t>
            </a:r>
            <a:r>
              <a:rPr lang="en-IN" sz="2200" b="1" spc="-5" dirty="0">
                <a:latin typeface="Times New Roman" panose="02020603050405020304" pitchFamily="18" charset="0"/>
                <a:cs typeface="Times New Roman" panose="02020603050405020304" pitchFamily="18" charset="0"/>
              </a:rPr>
              <a:t>color()</a:t>
            </a:r>
            <a:r>
              <a:rPr lang="en-IN" sz="2200" spc="-5" dirty="0">
                <a:latin typeface="Times New Roman" panose="02020603050405020304" pitchFamily="18" charset="0"/>
                <a:cs typeface="Times New Roman" panose="02020603050405020304" pitchFamily="18" charset="0"/>
              </a:rPr>
              <a:t>, each </a:t>
            </a:r>
            <a:r>
              <a:rPr lang="en-IN" sz="2200" dirty="0">
                <a:latin typeface="Times New Roman" panose="02020603050405020304" pitchFamily="18" charset="0"/>
                <a:cs typeface="Times New Roman" panose="02020603050405020304" pitchFamily="18" charset="0"/>
              </a:rPr>
              <a:t>of </a:t>
            </a:r>
            <a:r>
              <a:rPr lang="en-IN" sz="2200" spc="-5" dirty="0">
                <a:latin typeface="Times New Roman" panose="02020603050405020304" pitchFamily="18" charset="0"/>
                <a:cs typeface="Times New Roman" panose="02020603050405020304" pitchFamily="18" charset="0"/>
              </a:rPr>
              <a:t>which is </a:t>
            </a:r>
            <a:r>
              <a:rPr lang="en-IN" sz="2200" spc="-10" dirty="0">
                <a:latin typeface="Times New Roman" panose="02020603050405020304" pitchFamily="18" charset="0"/>
                <a:cs typeface="Times New Roman" panose="02020603050405020304" pitchFamily="18" charset="0"/>
              </a:rPr>
              <a:t>defined</a:t>
            </a:r>
            <a:r>
              <a:rPr lang="en-IN" sz="2200" spc="475" dirty="0">
                <a:latin typeface="Times New Roman" panose="02020603050405020304" pitchFamily="18" charset="0"/>
                <a:cs typeface="Times New Roman" panose="02020603050405020304" pitchFamily="18" charset="0"/>
              </a:rPr>
              <a:t> </a:t>
            </a:r>
            <a:r>
              <a:rPr lang="en-IN" sz="2200" spc="-5" dirty="0">
                <a:latin typeface="Times New Roman" panose="02020603050405020304" pitchFamily="18" charset="0"/>
                <a:cs typeface="Times New Roman" panose="02020603050405020304" pitchFamily="18" charset="0"/>
              </a:rPr>
              <a:t>in the </a:t>
            </a:r>
            <a:r>
              <a:rPr lang="en-IN" sz="2200" dirty="0">
                <a:latin typeface="Times New Roman" panose="02020603050405020304" pitchFamily="18" charset="0"/>
                <a:cs typeface="Times New Roman" panose="02020603050405020304" pitchFamily="18" charset="0"/>
              </a:rPr>
              <a:t> </a:t>
            </a:r>
            <a:r>
              <a:rPr lang="en-IN" sz="2200" spc="-15" dirty="0">
                <a:latin typeface="Times New Roman" panose="02020603050405020304" pitchFamily="18" charset="0"/>
                <a:cs typeface="Times New Roman" panose="02020603050405020304" pitchFamily="18" charset="0"/>
              </a:rPr>
              <a:t>two</a:t>
            </a:r>
            <a:r>
              <a:rPr lang="en-IN" sz="2200" spc="-10" dirty="0">
                <a:latin typeface="Times New Roman" panose="02020603050405020304" pitchFamily="18" charset="0"/>
                <a:cs typeface="Times New Roman" panose="02020603050405020304" pitchFamily="18" charset="0"/>
              </a:rPr>
              <a:t> </a:t>
            </a:r>
            <a:r>
              <a:rPr lang="en-IN" sz="2200" spc="-5" dirty="0">
                <a:latin typeface="Times New Roman" panose="02020603050405020304" pitchFamily="18" charset="0"/>
                <a:cs typeface="Times New Roman" panose="02020603050405020304" pitchFamily="18" charset="0"/>
              </a:rPr>
              <a:t>classes</a:t>
            </a:r>
            <a:r>
              <a:rPr lang="en-IN" sz="2200" dirty="0">
                <a:latin typeface="Times New Roman" panose="02020603050405020304" pitchFamily="18" charset="0"/>
                <a:cs typeface="Times New Roman" panose="02020603050405020304" pitchFamily="18" charset="0"/>
              </a:rPr>
              <a:t> </a:t>
            </a:r>
            <a:r>
              <a:rPr lang="en-IN" sz="2200" spc="-20" dirty="0">
                <a:latin typeface="Times New Roman" panose="02020603050405020304" pitchFamily="18" charset="0"/>
                <a:cs typeface="Times New Roman" panose="02020603050405020304" pitchFamily="18" charset="0"/>
              </a:rPr>
              <a:t>‘Tomato’</a:t>
            </a:r>
            <a:r>
              <a:rPr lang="en-IN" sz="2200" spc="-15" dirty="0">
                <a:latin typeface="Times New Roman" panose="02020603050405020304" pitchFamily="18" charset="0"/>
                <a:cs typeface="Times New Roman" panose="02020603050405020304" pitchFamily="18" charset="0"/>
              </a:rPr>
              <a:t> </a:t>
            </a:r>
            <a:r>
              <a:rPr lang="en-IN" sz="2200" spc="-5" dirty="0">
                <a:latin typeface="Times New Roman" panose="02020603050405020304" pitchFamily="18" charset="0"/>
                <a:cs typeface="Times New Roman" panose="02020603050405020304" pitchFamily="18" charset="0"/>
              </a:rPr>
              <a:t>and</a:t>
            </a:r>
            <a:r>
              <a:rPr lang="en-IN" sz="2200" dirty="0">
                <a:latin typeface="Times New Roman" panose="02020603050405020304" pitchFamily="18" charset="0"/>
                <a:cs typeface="Times New Roman" panose="02020603050405020304" pitchFamily="18" charset="0"/>
              </a:rPr>
              <a:t> </a:t>
            </a:r>
            <a:r>
              <a:rPr lang="en-IN" sz="2200" spc="-50" dirty="0">
                <a:latin typeface="Times New Roman" panose="02020603050405020304" pitchFamily="18" charset="0"/>
                <a:cs typeface="Times New Roman" panose="02020603050405020304" pitchFamily="18" charset="0"/>
              </a:rPr>
              <a:t>‘Apple’.</a:t>
            </a:r>
            <a:r>
              <a:rPr lang="en-IN" sz="2200" spc="-45" dirty="0">
                <a:latin typeface="Times New Roman" panose="02020603050405020304" pitchFamily="18" charset="0"/>
                <a:cs typeface="Times New Roman" panose="02020603050405020304" pitchFamily="18" charset="0"/>
              </a:rPr>
              <a:t> </a:t>
            </a:r>
            <a:r>
              <a:rPr lang="en-IN" sz="2200" spc="-50" dirty="0">
                <a:latin typeface="Times New Roman" panose="02020603050405020304" pitchFamily="18" charset="0"/>
                <a:cs typeface="Times New Roman" panose="02020603050405020304" pitchFamily="18" charset="0"/>
              </a:rPr>
              <a:t>Now,</a:t>
            </a:r>
            <a:r>
              <a:rPr lang="en-IN" sz="2200" spc="-45" dirty="0">
                <a:latin typeface="Times New Roman" panose="02020603050405020304" pitchFamily="18" charset="0"/>
                <a:cs typeface="Times New Roman" panose="02020603050405020304" pitchFamily="18" charset="0"/>
              </a:rPr>
              <a:t> </a:t>
            </a:r>
            <a:r>
              <a:rPr lang="en-IN" sz="2200" spc="-15" dirty="0">
                <a:latin typeface="Times New Roman" panose="02020603050405020304" pitchFamily="18" charset="0"/>
                <a:cs typeface="Times New Roman" panose="02020603050405020304" pitchFamily="18" charset="0"/>
              </a:rPr>
              <a:t>you</a:t>
            </a:r>
            <a:r>
              <a:rPr lang="en-IN" sz="2200" spc="-10" dirty="0">
                <a:latin typeface="Times New Roman" panose="02020603050405020304" pitchFamily="18" charset="0"/>
                <a:cs typeface="Times New Roman" panose="02020603050405020304" pitchFamily="18" charset="0"/>
              </a:rPr>
              <a:t> </a:t>
            </a:r>
            <a:r>
              <a:rPr lang="en-IN" sz="2200" spc="-20" dirty="0">
                <a:latin typeface="Times New Roman" panose="02020603050405020304" pitchFamily="18" charset="0"/>
                <a:cs typeface="Times New Roman" panose="02020603050405020304" pitchFamily="18" charset="0"/>
              </a:rPr>
              <a:t>have</a:t>
            </a:r>
            <a:r>
              <a:rPr lang="en-IN" sz="2200" spc="-15" dirty="0">
                <a:latin typeface="Times New Roman" panose="02020603050405020304" pitchFamily="18" charset="0"/>
                <a:cs typeface="Times New Roman" panose="02020603050405020304" pitchFamily="18" charset="0"/>
              </a:rPr>
              <a:t> </a:t>
            </a:r>
            <a:r>
              <a:rPr lang="en-IN" sz="2200" spc="-20" dirty="0">
                <a:latin typeface="Times New Roman" panose="02020603050405020304" pitchFamily="18" charset="0"/>
                <a:cs typeface="Times New Roman" panose="02020603050405020304" pitchFamily="18" charset="0"/>
              </a:rPr>
              <a:t>to</a:t>
            </a:r>
            <a:r>
              <a:rPr lang="en-IN" sz="2200" spc="-15" dirty="0">
                <a:latin typeface="Times New Roman" panose="02020603050405020304" pitchFamily="18" charset="0"/>
                <a:cs typeface="Times New Roman" panose="02020603050405020304" pitchFamily="18" charset="0"/>
              </a:rPr>
              <a:t> create </a:t>
            </a:r>
            <a:r>
              <a:rPr lang="en-IN" sz="2200" spc="-10" dirty="0">
                <a:latin typeface="Times New Roman" panose="02020603050405020304" pitchFamily="18" charset="0"/>
                <a:cs typeface="Times New Roman" panose="02020603050405020304" pitchFamily="18" charset="0"/>
              </a:rPr>
              <a:t> instantiations </a:t>
            </a:r>
            <a:r>
              <a:rPr lang="en-IN" sz="2200" dirty="0">
                <a:latin typeface="Times New Roman" panose="02020603050405020304" pitchFamily="18" charset="0"/>
                <a:cs typeface="Times New Roman" panose="02020603050405020304" pitchFamily="18" charset="0"/>
              </a:rPr>
              <a:t>of </a:t>
            </a:r>
            <a:r>
              <a:rPr lang="en-IN" sz="2200" spc="-10" dirty="0">
                <a:latin typeface="Times New Roman" panose="02020603050405020304" pitchFamily="18" charset="0"/>
                <a:cs typeface="Times New Roman" panose="02020603050405020304" pitchFamily="18" charset="0"/>
              </a:rPr>
              <a:t>both </a:t>
            </a:r>
            <a:r>
              <a:rPr lang="en-IN" sz="2200" spc="-5" dirty="0">
                <a:latin typeface="Times New Roman" panose="02020603050405020304" pitchFamily="18" charset="0"/>
                <a:cs typeface="Times New Roman" panose="02020603050405020304" pitchFamily="18" charset="0"/>
              </a:rPr>
              <a:t>the </a:t>
            </a:r>
            <a:r>
              <a:rPr lang="en-IN" sz="2200" spc="-20" dirty="0">
                <a:latin typeface="Times New Roman" panose="02020603050405020304" pitchFamily="18" charset="0"/>
                <a:cs typeface="Times New Roman" panose="02020603050405020304" pitchFamily="18" charset="0"/>
              </a:rPr>
              <a:t>‘Tomato’ </a:t>
            </a:r>
            <a:r>
              <a:rPr lang="en-IN" sz="2200" spc="-5" dirty="0">
                <a:latin typeface="Times New Roman" panose="02020603050405020304" pitchFamily="18" charset="0"/>
                <a:cs typeface="Times New Roman" panose="02020603050405020304" pitchFamily="18" charset="0"/>
              </a:rPr>
              <a:t>and </a:t>
            </a:r>
            <a:r>
              <a:rPr lang="en-IN" sz="2200" spc="-30" dirty="0">
                <a:latin typeface="Times New Roman" panose="02020603050405020304" pitchFamily="18" charset="0"/>
                <a:cs typeface="Times New Roman" panose="02020603050405020304" pitchFamily="18" charset="0"/>
              </a:rPr>
              <a:t>‘Apple’ </a:t>
            </a:r>
            <a:r>
              <a:rPr lang="en-IN" sz="2200" spc="-5" dirty="0">
                <a:latin typeface="Times New Roman" panose="02020603050405020304" pitchFamily="18" charset="0"/>
                <a:cs typeface="Times New Roman" panose="02020603050405020304" pitchFamily="18" charset="0"/>
              </a:rPr>
              <a:t>classes if </a:t>
            </a:r>
            <a:r>
              <a:rPr lang="en-IN" sz="2200" spc="-15" dirty="0">
                <a:latin typeface="Times New Roman" panose="02020603050405020304" pitchFamily="18" charset="0"/>
                <a:cs typeface="Times New Roman" panose="02020603050405020304" pitchFamily="18" charset="0"/>
              </a:rPr>
              <a:t>we </a:t>
            </a:r>
            <a:r>
              <a:rPr lang="en-IN" sz="2200" spc="-10" dirty="0">
                <a:latin typeface="Times New Roman" panose="02020603050405020304" pitchFamily="18" charset="0"/>
                <a:cs typeface="Times New Roman" panose="02020603050405020304" pitchFamily="18" charset="0"/>
              </a:rPr>
              <a:t> </a:t>
            </a:r>
            <a:r>
              <a:rPr lang="en-IN" sz="2200" spc="-5" dirty="0">
                <a:latin typeface="Times New Roman" panose="02020603050405020304" pitchFamily="18" charset="0"/>
                <a:cs typeface="Times New Roman" panose="02020603050405020304" pitchFamily="18" charset="0"/>
              </a:rPr>
              <a:t>don’t</a:t>
            </a:r>
            <a:r>
              <a:rPr lang="en-IN" sz="2200" spc="-15" dirty="0">
                <a:latin typeface="Times New Roman" panose="02020603050405020304" pitchFamily="18" charset="0"/>
                <a:cs typeface="Times New Roman" panose="02020603050405020304" pitchFamily="18" charset="0"/>
              </a:rPr>
              <a:t> </a:t>
            </a:r>
            <a:r>
              <a:rPr lang="en-IN" sz="2200" spc="-20" dirty="0">
                <a:latin typeface="Times New Roman" panose="02020603050405020304" pitchFamily="18" charset="0"/>
                <a:cs typeface="Times New Roman" panose="02020603050405020304" pitchFamily="18" charset="0"/>
              </a:rPr>
              <a:t>have</a:t>
            </a:r>
            <a:r>
              <a:rPr lang="en-IN" sz="2200" spc="5" dirty="0">
                <a:latin typeface="Times New Roman" panose="02020603050405020304" pitchFamily="18" charset="0"/>
                <a:cs typeface="Times New Roman" panose="02020603050405020304" pitchFamily="18" charset="0"/>
              </a:rPr>
              <a:t> </a:t>
            </a:r>
            <a:r>
              <a:rPr lang="en-IN" sz="2200" spc="-5" dirty="0">
                <a:latin typeface="Times New Roman" panose="02020603050405020304" pitchFamily="18" charset="0"/>
                <a:cs typeface="Times New Roman" panose="02020603050405020304" pitchFamily="18" charset="0"/>
              </a:rPr>
              <a:t>them</a:t>
            </a:r>
            <a:r>
              <a:rPr lang="en-IN" sz="2200" spc="10" dirty="0">
                <a:latin typeface="Times New Roman" panose="02020603050405020304" pitchFamily="18" charset="0"/>
                <a:cs typeface="Times New Roman" panose="02020603050405020304" pitchFamily="18" charset="0"/>
              </a:rPr>
              <a:t> </a:t>
            </a:r>
            <a:r>
              <a:rPr lang="en-IN" sz="2200" spc="-5" dirty="0">
                <a:latin typeface="Times New Roman" panose="02020603050405020304" pitchFamily="18" charset="0"/>
                <a:cs typeface="Times New Roman" panose="02020603050405020304" pitchFamily="18" charset="0"/>
              </a:rPr>
              <a:t>already:</a:t>
            </a:r>
            <a:endParaRPr lang="en-IN" sz="2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6909190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66800" y="609600"/>
            <a:ext cx="6019800" cy="5715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3400" y="457200"/>
            <a:ext cx="8077200" cy="5715000"/>
          </a:xfrm>
          <a:prstGeom prst="rect">
            <a:avLst/>
          </a:prstGeom>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F1E9E-D14F-42C0-8AF4-9ED06FFCA5BC}"/>
              </a:ext>
            </a:extLst>
          </p:cNvPr>
          <p:cNvSpPr>
            <a:spLocks noGrp="1"/>
          </p:cNvSpPr>
          <p:nvPr>
            <p:ph type="title"/>
          </p:nvPr>
        </p:nvSpPr>
        <p:spPr/>
        <p:txBody>
          <a:bodyPr/>
          <a:lstStyle/>
          <a:p>
            <a:r>
              <a:rPr lang="en-IN" b="1" spc="-95" dirty="0">
                <a:solidFill>
                  <a:schemeClr val="tx1"/>
                </a:solidFill>
              </a:rPr>
              <a:t>Encapsulation</a:t>
            </a:r>
            <a:endParaRPr lang="en-IN" dirty="0"/>
          </a:p>
        </p:txBody>
      </p:sp>
      <p:sp>
        <p:nvSpPr>
          <p:cNvPr id="3" name="Text Placeholder 2">
            <a:extLst>
              <a:ext uri="{FF2B5EF4-FFF2-40B4-BE49-F238E27FC236}">
                <a16:creationId xmlns:a16="http://schemas.microsoft.com/office/drawing/2014/main" id="{A571B435-80C6-4E94-974C-1EC5758D0671}"/>
              </a:ext>
            </a:extLst>
          </p:cNvPr>
          <p:cNvSpPr>
            <a:spLocks noGrp="1"/>
          </p:cNvSpPr>
          <p:nvPr>
            <p:ph type="body" idx="1"/>
          </p:nvPr>
        </p:nvSpPr>
        <p:spPr>
          <a:xfrm>
            <a:off x="650240" y="1616710"/>
            <a:ext cx="7350759" cy="3877985"/>
          </a:xfrm>
        </p:spPr>
        <p:txBody>
          <a:bodyPr/>
          <a:lstStyle/>
          <a:p>
            <a:pPr marL="457200" indent="-457200" algn="just">
              <a:buFont typeface="Arial" panose="020B0604020202020204" pitchFamily="34" charset="0"/>
              <a:buChar char="•"/>
            </a:pPr>
            <a:r>
              <a:rPr lang="en-IN" sz="2800" b="0" i="0" dirty="0">
                <a:solidFill>
                  <a:schemeClr val="tx1"/>
                </a:solidFill>
                <a:effectLst/>
                <a:latin typeface="Times New Roman" panose="02020603050405020304" pitchFamily="18" charset="0"/>
                <a:cs typeface="Times New Roman" panose="02020603050405020304" pitchFamily="18" charset="0"/>
              </a:rPr>
              <a:t>Encapsulation is one of the critical features of object-oriented programming, which involves the bundling of data members and functions inside a single class.</a:t>
            </a:r>
          </a:p>
          <a:p>
            <a:pPr marL="457200" indent="-457200" algn="just">
              <a:buFont typeface="Arial" panose="020B0604020202020204" pitchFamily="34" charset="0"/>
              <a:buChar char="•"/>
            </a:pPr>
            <a:r>
              <a:rPr lang="en-IN" sz="2800" b="0" i="0" dirty="0">
                <a:solidFill>
                  <a:schemeClr val="tx1"/>
                </a:solidFill>
                <a:effectLst/>
                <a:latin typeface="Times New Roman" panose="02020603050405020304" pitchFamily="18" charset="0"/>
                <a:cs typeface="Times New Roman" panose="02020603050405020304" pitchFamily="18" charset="0"/>
              </a:rPr>
              <a:t>Bundling similar data members and functions inside a class also helps in data hiding.</a:t>
            </a:r>
          </a:p>
          <a:p>
            <a:pPr marL="457200" indent="-457200" algn="just">
              <a:buFont typeface="Arial" panose="020B0604020202020204" pitchFamily="34" charset="0"/>
              <a:buChar char="•"/>
            </a:pPr>
            <a:r>
              <a:rPr lang="en-IN" sz="2800" b="0" i="0" dirty="0">
                <a:solidFill>
                  <a:schemeClr val="tx1"/>
                </a:solidFill>
                <a:effectLst/>
                <a:latin typeface="Times New Roman" panose="02020603050405020304" pitchFamily="18" charset="0"/>
                <a:cs typeface="Times New Roman" panose="02020603050405020304" pitchFamily="18" charset="0"/>
              </a:rPr>
              <a:t> Encapsulation also ensures that objects are self-sufficient functioning pieces and can work independently.</a:t>
            </a:r>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990821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5636260" cy="720069"/>
          </a:xfrm>
          <a:prstGeom prst="rect">
            <a:avLst/>
          </a:prstGeom>
        </p:spPr>
        <p:txBody>
          <a:bodyPr vert="horz" wrap="square" lIns="0" tIns="12065" rIns="0" bIns="0" rtlCol="0">
            <a:spAutoFit/>
          </a:bodyPr>
          <a:lstStyle/>
          <a:p>
            <a:pPr marL="12700">
              <a:lnSpc>
                <a:spcPct val="100000"/>
              </a:lnSpc>
              <a:spcBef>
                <a:spcPts val="95"/>
              </a:spcBef>
            </a:pPr>
            <a:r>
              <a:rPr b="1" spc="-95" dirty="0">
                <a:solidFill>
                  <a:schemeClr val="tx1"/>
                </a:solidFill>
              </a:rPr>
              <a:t>Encapsulation</a:t>
            </a:r>
          </a:p>
        </p:txBody>
      </p:sp>
      <p:sp>
        <p:nvSpPr>
          <p:cNvPr id="3" name="object 3"/>
          <p:cNvSpPr txBox="1"/>
          <p:nvPr/>
        </p:nvSpPr>
        <p:spPr>
          <a:xfrm>
            <a:off x="650240" y="1616710"/>
            <a:ext cx="7349490" cy="3187411"/>
          </a:xfrm>
          <a:prstGeom prst="rect">
            <a:avLst/>
          </a:prstGeom>
        </p:spPr>
        <p:txBody>
          <a:bodyPr vert="horz" wrap="square" lIns="0" tIns="12065" rIns="0" bIns="0" rtlCol="0">
            <a:spAutoFit/>
          </a:bodyPr>
          <a:lstStyle/>
          <a:p>
            <a:pPr marL="241300" marR="5715" indent="-229235" algn="just">
              <a:lnSpc>
                <a:spcPct val="100000"/>
              </a:lnSpc>
              <a:spcBef>
                <a:spcPts val="95"/>
              </a:spcBef>
              <a:buClr>
                <a:srgbClr val="A9A47B"/>
              </a:buClr>
              <a:buFont typeface="Arial"/>
              <a:buChar char="•"/>
              <a:tabLst>
                <a:tab pos="241935" algn="l"/>
              </a:tabLst>
            </a:pPr>
            <a:r>
              <a:rPr sz="2200" spc="-5" dirty="0">
                <a:latin typeface="Times New Roman" panose="02020603050405020304" pitchFamily="18" charset="0"/>
                <a:cs typeface="Times New Roman" panose="02020603050405020304" pitchFamily="18" charset="0"/>
              </a:rPr>
              <a:t>It</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describes</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the</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idea</a:t>
            </a:r>
            <a:r>
              <a:rPr sz="2200" spc="49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of </a:t>
            </a:r>
            <a:r>
              <a:rPr sz="2200"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wrapping </a:t>
            </a:r>
            <a:r>
              <a:rPr sz="2200" spc="-20" dirty="0">
                <a:latin typeface="Times New Roman" panose="02020603050405020304" pitchFamily="18" charset="0"/>
                <a:cs typeface="Times New Roman" panose="02020603050405020304" pitchFamily="18" charset="0"/>
              </a:rPr>
              <a:t>data </a:t>
            </a:r>
            <a:r>
              <a:rPr sz="2200" spc="-5" dirty="0">
                <a:latin typeface="Times New Roman" panose="02020603050405020304" pitchFamily="18" charset="0"/>
                <a:cs typeface="Times New Roman" panose="02020603050405020304" pitchFamily="18" charset="0"/>
              </a:rPr>
              <a:t>and the methods </a:t>
            </a:r>
            <a:r>
              <a:rPr sz="2200" spc="-10" dirty="0">
                <a:latin typeface="Times New Roman" panose="02020603050405020304" pitchFamily="18" charset="0"/>
                <a:cs typeface="Times New Roman" panose="02020603050405020304" pitchFamily="18" charset="0"/>
              </a:rPr>
              <a:t>that work </a:t>
            </a:r>
            <a:r>
              <a:rPr sz="2200" dirty="0">
                <a:latin typeface="Times New Roman" panose="02020603050405020304" pitchFamily="18" charset="0"/>
                <a:cs typeface="Times New Roman" panose="02020603050405020304" pitchFamily="18" charset="0"/>
              </a:rPr>
              <a:t>on </a:t>
            </a:r>
            <a:r>
              <a:rPr sz="2200" spc="-20" dirty="0">
                <a:latin typeface="Times New Roman" panose="02020603050405020304" pitchFamily="18" charset="0"/>
                <a:cs typeface="Times New Roman" panose="02020603050405020304" pitchFamily="18" charset="0"/>
              </a:rPr>
              <a:t>data </a:t>
            </a:r>
            <a:r>
              <a:rPr sz="2200" spc="-5" dirty="0">
                <a:latin typeface="Times New Roman" panose="02020603050405020304" pitchFamily="18" charset="0"/>
                <a:cs typeface="Times New Roman" panose="02020603050405020304" pitchFamily="18" charset="0"/>
              </a:rPr>
              <a:t>within </a:t>
            </a:r>
            <a:r>
              <a:rPr sz="2200" spc="-10" dirty="0">
                <a:latin typeface="Times New Roman" panose="02020603050405020304" pitchFamily="18" charset="0"/>
                <a:cs typeface="Times New Roman" panose="02020603050405020304" pitchFamily="18" charset="0"/>
              </a:rPr>
              <a:t>one </a:t>
            </a:r>
            <a:r>
              <a:rPr sz="2200" spc="-5"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unit. </a:t>
            </a:r>
            <a:endParaRPr lang="en-IN" sz="2200" spc="-10" dirty="0">
              <a:latin typeface="Times New Roman" panose="02020603050405020304" pitchFamily="18" charset="0"/>
              <a:cs typeface="Times New Roman" panose="02020603050405020304" pitchFamily="18" charset="0"/>
            </a:endParaRPr>
          </a:p>
          <a:p>
            <a:pPr marL="241300" marR="5715" indent="-229235" algn="just">
              <a:lnSpc>
                <a:spcPct val="100000"/>
              </a:lnSpc>
              <a:spcBef>
                <a:spcPts val="95"/>
              </a:spcBef>
              <a:buClr>
                <a:srgbClr val="A9A47B"/>
              </a:buClr>
              <a:buFont typeface="Arial"/>
              <a:buChar char="•"/>
              <a:tabLst>
                <a:tab pos="241935" algn="l"/>
              </a:tabLst>
            </a:pPr>
            <a:r>
              <a:rPr sz="2200" spc="-10" dirty="0">
                <a:latin typeface="Times New Roman" panose="02020603050405020304" pitchFamily="18" charset="0"/>
                <a:cs typeface="Times New Roman" panose="02020603050405020304" pitchFamily="18" charset="0"/>
              </a:rPr>
              <a:t>This puts restrictions </a:t>
            </a:r>
            <a:r>
              <a:rPr sz="2200" dirty="0">
                <a:latin typeface="Times New Roman" panose="02020603050405020304" pitchFamily="18" charset="0"/>
                <a:cs typeface="Times New Roman" panose="02020603050405020304" pitchFamily="18" charset="0"/>
              </a:rPr>
              <a:t>on </a:t>
            </a:r>
            <a:r>
              <a:rPr sz="2200" spc="-5" dirty="0">
                <a:latin typeface="Times New Roman" panose="02020603050405020304" pitchFamily="18" charset="0"/>
                <a:cs typeface="Times New Roman" panose="02020603050405020304" pitchFamily="18" charset="0"/>
              </a:rPr>
              <a:t>accessing </a:t>
            </a:r>
            <a:r>
              <a:rPr sz="2200" spc="-10" dirty="0">
                <a:latin typeface="Times New Roman" panose="02020603050405020304" pitchFamily="18" charset="0"/>
                <a:cs typeface="Times New Roman" panose="02020603050405020304" pitchFamily="18" charset="0"/>
              </a:rPr>
              <a:t>variables </a:t>
            </a:r>
            <a:r>
              <a:rPr sz="2200" spc="-5" dirty="0">
                <a:latin typeface="Times New Roman" panose="02020603050405020304" pitchFamily="18" charset="0"/>
                <a:cs typeface="Times New Roman" panose="02020603050405020304" pitchFamily="18" charset="0"/>
              </a:rPr>
              <a:t>and methods </a:t>
            </a:r>
            <a:r>
              <a:rPr sz="2200"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directly</a:t>
            </a:r>
            <a:r>
              <a:rPr sz="2200" spc="-5" dirty="0">
                <a:latin typeface="Times New Roman" panose="02020603050405020304" pitchFamily="18" charset="0"/>
                <a:cs typeface="Times New Roman" panose="02020603050405020304" pitchFamily="18" charset="0"/>
              </a:rPr>
              <a:t> and</a:t>
            </a:r>
            <a:r>
              <a:rPr sz="2200" dirty="0">
                <a:latin typeface="Times New Roman" panose="02020603050405020304" pitchFamily="18" charset="0"/>
                <a:cs typeface="Times New Roman" panose="02020603050405020304" pitchFamily="18" charset="0"/>
              </a:rPr>
              <a:t> </a:t>
            </a:r>
            <a:r>
              <a:rPr sz="2200" spc="-15" dirty="0">
                <a:latin typeface="Times New Roman" panose="02020603050405020304" pitchFamily="18" charset="0"/>
                <a:cs typeface="Times New Roman" panose="02020603050405020304" pitchFamily="18" charset="0"/>
              </a:rPr>
              <a:t>can</a:t>
            </a:r>
            <a:r>
              <a:rPr sz="2200" spc="15" dirty="0">
                <a:latin typeface="Times New Roman" panose="02020603050405020304" pitchFamily="18" charset="0"/>
                <a:cs typeface="Times New Roman" panose="02020603050405020304" pitchFamily="18" charset="0"/>
              </a:rPr>
              <a:t> </a:t>
            </a:r>
            <a:r>
              <a:rPr sz="2200" spc="-20" dirty="0">
                <a:latin typeface="Times New Roman" panose="02020603050405020304" pitchFamily="18" charset="0"/>
                <a:cs typeface="Times New Roman" panose="02020603050405020304" pitchFamily="18" charset="0"/>
              </a:rPr>
              <a:t>prevent</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the</a:t>
            </a:r>
            <a:r>
              <a:rPr sz="2200" spc="15"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accidental</a:t>
            </a:r>
            <a:r>
              <a:rPr sz="2200" spc="5"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modification</a:t>
            </a:r>
            <a:r>
              <a:rPr sz="2200" spc="5"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of </a:t>
            </a:r>
            <a:r>
              <a:rPr sz="2200" spc="-15" dirty="0">
                <a:latin typeface="Times New Roman" panose="02020603050405020304" pitchFamily="18" charset="0"/>
                <a:cs typeface="Times New Roman" panose="02020603050405020304" pitchFamily="18" charset="0"/>
              </a:rPr>
              <a:t>data.</a:t>
            </a:r>
            <a:endParaRPr sz="2200" dirty="0">
              <a:latin typeface="Times New Roman" panose="02020603050405020304" pitchFamily="18" charset="0"/>
              <a:cs typeface="Times New Roman" panose="02020603050405020304" pitchFamily="18" charset="0"/>
            </a:endParaRPr>
          </a:p>
          <a:p>
            <a:pPr marL="241300" marR="140335" indent="-229235">
              <a:lnSpc>
                <a:spcPct val="100000"/>
              </a:lnSpc>
              <a:spcBef>
                <a:spcPts val="530"/>
              </a:spcBef>
              <a:buClr>
                <a:srgbClr val="A9A47B"/>
              </a:buClr>
              <a:buFont typeface="Arial"/>
              <a:buChar char="•"/>
              <a:tabLst>
                <a:tab pos="241300" algn="l"/>
                <a:tab pos="241935" algn="l"/>
              </a:tabLst>
            </a:pPr>
            <a:r>
              <a:rPr sz="2200" spc="-105" dirty="0">
                <a:latin typeface="Times New Roman" panose="02020603050405020304" pitchFamily="18" charset="0"/>
                <a:cs typeface="Times New Roman" panose="02020603050405020304" pitchFamily="18" charset="0"/>
              </a:rPr>
              <a:t>To</a:t>
            </a:r>
            <a:r>
              <a:rPr sz="2200" spc="10" dirty="0">
                <a:latin typeface="Times New Roman" panose="02020603050405020304" pitchFamily="18" charset="0"/>
                <a:cs typeface="Times New Roman" panose="02020603050405020304" pitchFamily="18" charset="0"/>
              </a:rPr>
              <a:t> </a:t>
            </a:r>
            <a:r>
              <a:rPr sz="2200" spc="-20" dirty="0">
                <a:latin typeface="Times New Roman" panose="02020603050405020304" pitchFamily="18" charset="0"/>
                <a:cs typeface="Times New Roman" panose="02020603050405020304" pitchFamily="18" charset="0"/>
              </a:rPr>
              <a:t>prevent</a:t>
            </a:r>
            <a:r>
              <a:rPr sz="2200" spc="-5"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accidental</a:t>
            </a:r>
            <a:r>
              <a:rPr sz="2200" spc="-5"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change,</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an </a:t>
            </a:r>
            <a:r>
              <a:rPr sz="2200" spc="-15" dirty="0">
                <a:latin typeface="Times New Roman" panose="02020603050405020304" pitchFamily="18" charset="0"/>
                <a:cs typeface="Times New Roman" panose="02020603050405020304" pitchFamily="18" charset="0"/>
              </a:rPr>
              <a:t>object’s</a:t>
            </a:r>
            <a:r>
              <a:rPr sz="2200" spc="2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variable</a:t>
            </a:r>
            <a:r>
              <a:rPr sz="2200" spc="-35" dirty="0">
                <a:latin typeface="Times New Roman" panose="02020603050405020304" pitchFamily="18" charset="0"/>
                <a:cs typeface="Times New Roman" panose="02020603050405020304" pitchFamily="18" charset="0"/>
              </a:rPr>
              <a:t> </a:t>
            </a:r>
            <a:r>
              <a:rPr sz="2200" spc="-15" dirty="0">
                <a:latin typeface="Times New Roman" panose="02020603050405020304" pitchFamily="18" charset="0"/>
                <a:cs typeface="Times New Roman" panose="02020603050405020304" pitchFamily="18" charset="0"/>
              </a:rPr>
              <a:t>can</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only </a:t>
            </a:r>
            <a:r>
              <a:rPr sz="2200" spc="-10" dirty="0">
                <a:latin typeface="Times New Roman" panose="02020603050405020304" pitchFamily="18" charset="0"/>
                <a:cs typeface="Times New Roman" panose="02020603050405020304" pitchFamily="18" charset="0"/>
              </a:rPr>
              <a:t>be </a:t>
            </a:r>
            <a:r>
              <a:rPr sz="2200" spc="-480"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changed</a:t>
            </a:r>
            <a:r>
              <a:rPr sz="2200"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by</a:t>
            </a:r>
            <a:r>
              <a:rPr sz="2200" spc="1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an</a:t>
            </a:r>
            <a:r>
              <a:rPr sz="2200" dirty="0">
                <a:latin typeface="Times New Roman" panose="02020603050405020304" pitchFamily="18" charset="0"/>
                <a:cs typeface="Times New Roman" panose="02020603050405020304" pitchFamily="18" charset="0"/>
              </a:rPr>
              <a:t> </a:t>
            </a:r>
            <a:r>
              <a:rPr sz="2200" spc="-15" dirty="0">
                <a:latin typeface="Times New Roman" panose="02020603050405020304" pitchFamily="18" charset="0"/>
                <a:cs typeface="Times New Roman" panose="02020603050405020304" pitchFamily="18" charset="0"/>
              </a:rPr>
              <a:t>object’s</a:t>
            </a:r>
            <a:r>
              <a:rPr sz="2200" spc="2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method.</a:t>
            </a:r>
            <a:r>
              <a:rPr sz="2200" spc="2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Those</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types</a:t>
            </a:r>
            <a:r>
              <a:rPr sz="2200" spc="2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of</a:t>
            </a:r>
            <a:r>
              <a:rPr sz="2200" spc="5"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variables</a:t>
            </a:r>
            <a:r>
              <a:rPr sz="2200" spc="-25"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are </a:t>
            </a:r>
            <a:r>
              <a:rPr sz="2200" spc="-5" dirty="0">
                <a:latin typeface="Times New Roman" panose="02020603050405020304" pitchFamily="18" charset="0"/>
                <a:cs typeface="Times New Roman" panose="02020603050405020304" pitchFamily="18" charset="0"/>
              </a:rPr>
              <a:t> known</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as </a:t>
            </a:r>
            <a:r>
              <a:rPr sz="2200" b="1" spc="-20" dirty="0">
                <a:latin typeface="Times New Roman" panose="02020603050405020304" pitchFamily="18" charset="0"/>
                <a:cs typeface="Times New Roman" panose="02020603050405020304" pitchFamily="18" charset="0"/>
              </a:rPr>
              <a:t>private</a:t>
            </a:r>
            <a:r>
              <a:rPr sz="2200" b="1" spc="25" dirty="0">
                <a:latin typeface="Times New Roman" panose="02020603050405020304" pitchFamily="18" charset="0"/>
                <a:cs typeface="Times New Roman" panose="02020603050405020304" pitchFamily="18" charset="0"/>
              </a:rPr>
              <a:t> </a:t>
            </a:r>
            <a:r>
              <a:rPr sz="2200" b="1" spc="-10" dirty="0">
                <a:latin typeface="Times New Roman" panose="02020603050405020304" pitchFamily="18" charset="0"/>
                <a:cs typeface="Times New Roman" panose="02020603050405020304" pitchFamily="18" charset="0"/>
              </a:rPr>
              <a:t>variable</a:t>
            </a:r>
            <a:r>
              <a:rPr sz="2200" spc="-10" dirty="0">
                <a:latin typeface="Times New Roman" panose="02020603050405020304" pitchFamily="18" charset="0"/>
                <a:cs typeface="Times New Roman" panose="02020603050405020304" pitchFamily="18" charset="0"/>
              </a:rPr>
              <a:t>.</a:t>
            </a:r>
            <a:endParaRPr sz="2200" dirty="0">
              <a:latin typeface="Times New Roman" panose="02020603050405020304" pitchFamily="18" charset="0"/>
              <a:cs typeface="Times New Roman" panose="02020603050405020304" pitchFamily="18" charset="0"/>
            </a:endParaRPr>
          </a:p>
          <a:p>
            <a:pPr marL="241300" indent="-229235">
              <a:lnSpc>
                <a:spcPct val="100000"/>
              </a:lnSpc>
              <a:spcBef>
                <a:spcPts val="530"/>
              </a:spcBef>
              <a:buClr>
                <a:srgbClr val="A9A47B"/>
              </a:buClr>
              <a:buFont typeface="Arial"/>
              <a:buChar char="•"/>
              <a:tabLst>
                <a:tab pos="241300" algn="l"/>
                <a:tab pos="241935" algn="l"/>
              </a:tabLst>
            </a:pPr>
            <a:r>
              <a:rPr sz="2200" spc="-5" dirty="0">
                <a:latin typeface="Times New Roman" panose="02020603050405020304" pitchFamily="18" charset="0"/>
                <a:cs typeface="Times New Roman" panose="02020603050405020304" pitchFamily="18" charset="0"/>
              </a:rPr>
              <a:t>A</a:t>
            </a:r>
            <a:r>
              <a:rPr sz="2200" spc="31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class</a:t>
            </a:r>
            <a:r>
              <a:rPr sz="2200" spc="32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is</a:t>
            </a:r>
            <a:r>
              <a:rPr sz="2200" spc="32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an</a:t>
            </a:r>
            <a:r>
              <a:rPr sz="2200" spc="315" dirty="0">
                <a:latin typeface="Times New Roman" panose="02020603050405020304" pitchFamily="18" charset="0"/>
                <a:cs typeface="Times New Roman" panose="02020603050405020304" pitchFamily="18" charset="0"/>
              </a:rPr>
              <a:t> </a:t>
            </a:r>
            <a:r>
              <a:rPr sz="2200" spc="-15" dirty="0">
                <a:latin typeface="Times New Roman" panose="02020603050405020304" pitchFamily="18" charset="0"/>
                <a:cs typeface="Times New Roman" panose="02020603050405020304" pitchFamily="18" charset="0"/>
              </a:rPr>
              <a:t>example</a:t>
            </a:r>
            <a:r>
              <a:rPr sz="2200" spc="32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of</a:t>
            </a:r>
            <a:r>
              <a:rPr sz="2200" spc="335"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encapsulation</a:t>
            </a:r>
            <a:r>
              <a:rPr sz="2200" spc="32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as</a:t>
            </a:r>
            <a:r>
              <a:rPr sz="2200" spc="32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it</a:t>
            </a:r>
            <a:r>
              <a:rPr sz="2200" spc="330"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encapsulates</a:t>
            </a:r>
            <a:r>
              <a:rPr sz="2200" spc="32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all</a:t>
            </a:r>
            <a:endParaRPr sz="2200" dirty="0">
              <a:latin typeface="Times New Roman" panose="02020603050405020304" pitchFamily="18" charset="0"/>
              <a:cs typeface="Times New Roman" panose="02020603050405020304" pitchFamily="18" charset="0"/>
            </a:endParaRPr>
          </a:p>
          <a:p>
            <a:pPr marL="241300">
              <a:lnSpc>
                <a:spcPct val="100000"/>
              </a:lnSpc>
            </a:pPr>
            <a:r>
              <a:rPr sz="2200" spc="-5" dirty="0">
                <a:latin typeface="Times New Roman" panose="02020603050405020304" pitchFamily="18" charset="0"/>
                <a:cs typeface="Times New Roman" panose="02020603050405020304" pitchFamily="18" charset="0"/>
              </a:rPr>
              <a:t>the</a:t>
            </a:r>
            <a:r>
              <a:rPr sz="2200" spc="10" dirty="0">
                <a:latin typeface="Times New Roman" panose="02020603050405020304" pitchFamily="18" charset="0"/>
                <a:cs typeface="Times New Roman" panose="02020603050405020304" pitchFamily="18" charset="0"/>
              </a:rPr>
              <a:t> </a:t>
            </a:r>
            <a:r>
              <a:rPr sz="2200" spc="-20" dirty="0">
                <a:latin typeface="Times New Roman" panose="02020603050405020304" pitchFamily="18" charset="0"/>
                <a:cs typeface="Times New Roman" panose="02020603050405020304" pitchFamily="18" charset="0"/>
              </a:rPr>
              <a:t>data</a:t>
            </a:r>
            <a:r>
              <a:rPr sz="2200" spc="-10" dirty="0">
                <a:latin typeface="Times New Roman" panose="02020603050405020304" pitchFamily="18" charset="0"/>
                <a:cs typeface="Times New Roman" panose="02020603050405020304" pitchFamily="18" charset="0"/>
              </a:rPr>
              <a:t> that</a:t>
            </a:r>
            <a:r>
              <a:rPr sz="2200" spc="-5" dirty="0">
                <a:latin typeface="Times New Roman" panose="02020603050405020304" pitchFamily="18" charset="0"/>
                <a:cs typeface="Times New Roman" panose="02020603050405020304" pitchFamily="18" charset="0"/>
              </a:rPr>
              <a:t> is member</a:t>
            </a:r>
            <a:r>
              <a:rPr sz="2200" spc="2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functions,</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variables</a:t>
            </a:r>
            <a:r>
              <a:rPr sz="2200" spc="-5" dirty="0">
                <a:solidFill>
                  <a:srgbClr val="2E2B1F"/>
                </a:solidFill>
                <a:latin typeface="Calibri"/>
                <a:cs typeface="Calibri"/>
              </a:rPr>
              <a:t>,</a:t>
            </a:r>
            <a:r>
              <a:rPr sz="2200" spc="-15" dirty="0">
                <a:solidFill>
                  <a:srgbClr val="2E2B1F"/>
                </a:solidFill>
                <a:latin typeface="Calibri"/>
                <a:cs typeface="Calibri"/>
              </a:rPr>
              <a:t> etc.</a:t>
            </a:r>
            <a:endParaRPr sz="2200" dirty="0">
              <a:latin typeface="Calibri"/>
              <a:cs typeface="Calibri"/>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1E919-7154-4523-8B6B-402D77ACB14C}"/>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741C1569-BC33-403E-B9EE-AE9B93B5AAFB}"/>
              </a:ext>
            </a:extLst>
          </p:cNvPr>
          <p:cNvSpPr>
            <a:spLocks noGrp="1"/>
          </p:cNvSpPr>
          <p:nvPr>
            <p:ph type="body" idx="1"/>
          </p:nvPr>
        </p:nvSpPr>
        <p:spPr>
          <a:xfrm>
            <a:off x="650240" y="1616710"/>
            <a:ext cx="7350759" cy="4062651"/>
          </a:xfrm>
        </p:spPr>
        <p:txBody>
          <a:bodyPr/>
          <a:lstStyle/>
          <a:p>
            <a:pPr marL="342900" indent="-3429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The way that data and methods are organized does not matter to the end-user.</a:t>
            </a:r>
          </a:p>
          <a:p>
            <a:pPr marL="342900" indent="-3429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The user is only concerned about the right way to provide input and expects a correct output on the basis of the inputs provided.</a:t>
            </a:r>
          </a:p>
          <a:p>
            <a:pPr marL="342900" indent="-3429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Encapsulation in Python also ensures that objects are self-sufficient functioning pieces and can work independently</a:t>
            </a:r>
          </a:p>
          <a:p>
            <a:pPr marL="342900" indent="-342900" algn="just">
              <a:buFont typeface="Arial" panose="020B0604020202020204" pitchFamily="34" charset="0"/>
              <a:buChar char="•"/>
            </a:pPr>
            <a:r>
              <a:rPr lang="en-IN" b="0" i="0" dirty="0">
                <a:solidFill>
                  <a:srgbClr val="000000"/>
                </a:solidFill>
                <a:effectLst/>
                <a:latin typeface="Times New Roman" panose="02020603050405020304" pitchFamily="18" charset="0"/>
                <a:cs typeface="Times New Roman" panose="02020603050405020304" pitchFamily="18" charset="0"/>
              </a:rPr>
              <a:t>Encapsulation acts as a protective layer by ensuring that, access to wrapped data is not possible by any code defined outside the class in which the wrapped data are defined. Encapsulation provides security by hiding the data from the outside world</a:t>
            </a:r>
            <a:r>
              <a:rPr lang="en-IN" b="0" i="0" dirty="0">
                <a:solidFill>
                  <a:srgbClr val="000000"/>
                </a:solidFill>
                <a:effectLst/>
                <a:latin typeface="OpenSans"/>
              </a:rPr>
              <a:t>.</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340357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2F351-01EE-479B-98CB-754749302211}"/>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DFCA1A97-F244-427C-8F5C-7AB55D66C825}"/>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30DDAD33-8C8C-48B4-AED5-CF9D828C8DC5}"/>
              </a:ext>
            </a:extLst>
          </p:cNvPr>
          <p:cNvPicPr>
            <a:picLocks noChangeAspect="1"/>
          </p:cNvPicPr>
          <p:nvPr/>
        </p:nvPicPr>
        <p:blipFill rotWithShape="1">
          <a:blip r:embed="rId2">
            <a:extLst>
              <a:ext uri="{28A0092B-C50C-407E-A947-70E740481C1C}">
                <a14:useLocalDpi xmlns:a14="http://schemas.microsoft.com/office/drawing/2010/main" val="0"/>
              </a:ext>
            </a:extLst>
          </a:blip>
          <a:srcRect r="1666" b="22266"/>
          <a:stretch/>
        </p:blipFill>
        <p:spPr>
          <a:xfrm>
            <a:off x="1295400" y="1643063"/>
            <a:ext cx="6400800" cy="2776538"/>
          </a:xfrm>
          <a:prstGeom prst="rect">
            <a:avLst/>
          </a:prstGeom>
        </p:spPr>
      </p:pic>
    </p:spTree>
    <p:extLst>
      <p:ext uri="{BB962C8B-B14F-4D97-AF65-F5344CB8AC3E}">
        <p14:creationId xmlns:p14="http://schemas.microsoft.com/office/powerpoint/2010/main" val="235732797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0240" y="1616710"/>
            <a:ext cx="7350759" cy="3580129"/>
          </a:xfrm>
          <a:prstGeom prst="rect">
            <a:avLst/>
          </a:prstGeom>
        </p:spPr>
        <p:txBody>
          <a:bodyPr vert="horz" wrap="square" lIns="0" tIns="12065" rIns="0" bIns="0" rtlCol="0">
            <a:spAutoFit/>
          </a:bodyPr>
          <a:lstStyle/>
          <a:p>
            <a:pPr marL="241300" marR="8255" indent="-229235" algn="just">
              <a:lnSpc>
                <a:spcPct val="100000"/>
              </a:lnSpc>
              <a:spcBef>
                <a:spcPts val="95"/>
              </a:spcBef>
              <a:buClr>
                <a:srgbClr val="A9A47B"/>
              </a:buClr>
              <a:buFont typeface="Arial"/>
              <a:buChar char="•"/>
              <a:tabLst>
                <a:tab pos="241935" algn="l"/>
              </a:tabLst>
            </a:pPr>
            <a:r>
              <a:rPr sz="2200" spc="-5" dirty="0">
                <a:latin typeface="Times New Roman" panose="02020603050405020304" pitchFamily="18" charset="0"/>
                <a:cs typeface="Times New Roman" panose="02020603050405020304" pitchFamily="18" charset="0"/>
              </a:rPr>
              <a:t>Consider a </a:t>
            </a:r>
            <a:r>
              <a:rPr sz="2200" spc="-15" dirty="0">
                <a:latin typeface="Times New Roman" panose="02020603050405020304" pitchFamily="18" charset="0"/>
                <a:cs typeface="Times New Roman" panose="02020603050405020304" pitchFamily="18" charset="0"/>
              </a:rPr>
              <a:t>real-life example </a:t>
            </a:r>
            <a:r>
              <a:rPr sz="2200" dirty="0">
                <a:latin typeface="Times New Roman" panose="02020603050405020304" pitchFamily="18" charset="0"/>
                <a:cs typeface="Times New Roman" panose="02020603050405020304" pitchFamily="18" charset="0"/>
              </a:rPr>
              <a:t>of </a:t>
            </a:r>
            <a:r>
              <a:rPr sz="2200" spc="-10" dirty="0">
                <a:latin typeface="Times New Roman" panose="02020603050405020304" pitchFamily="18" charset="0"/>
                <a:cs typeface="Times New Roman" panose="02020603050405020304" pitchFamily="18" charset="0"/>
              </a:rPr>
              <a:t>encapsulation, </a:t>
            </a:r>
            <a:r>
              <a:rPr sz="2200" spc="-5" dirty="0">
                <a:latin typeface="Times New Roman" panose="02020603050405020304" pitchFamily="18" charset="0"/>
                <a:cs typeface="Times New Roman" panose="02020603050405020304" pitchFamily="18" charset="0"/>
              </a:rPr>
              <a:t>in a </a:t>
            </a:r>
            <a:r>
              <a:rPr sz="2200" spc="-30" dirty="0">
                <a:latin typeface="Times New Roman" panose="02020603050405020304" pitchFamily="18" charset="0"/>
                <a:cs typeface="Times New Roman" panose="02020603050405020304" pitchFamily="18" charset="0"/>
              </a:rPr>
              <a:t>company, </a:t>
            </a:r>
            <a:r>
              <a:rPr sz="2200" spc="-25"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there are </a:t>
            </a:r>
            <a:r>
              <a:rPr sz="2200" spc="-20" dirty="0">
                <a:latin typeface="Times New Roman" panose="02020603050405020304" pitchFamily="18" charset="0"/>
                <a:cs typeface="Times New Roman" panose="02020603050405020304" pitchFamily="18" charset="0"/>
              </a:rPr>
              <a:t>different </a:t>
            </a:r>
            <a:r>
              <a:rPr sz="2200" spc="-5" dirty="0">
                <a:latin typeface="Times New Roman" panose="02020603050405020304" pitchFamily="18" charset="0"/>
                <a:cs typeface="Times New Roman" panose="02020603050405020304" pitchFamily="18" charset="0"/>
              </a:rPr>
              <a:t>sections </a:t>
            </a:r>
            <a:r>
              <a:rPr sz="2200" spc="-25" dirty="0">
                <a:latin typeface="Times New Roman" panose="02020603050405020304" pitchFamily="18" charset="0"/>
                <a:cs typeface="Times New Roman" panose="02020603050405020304" pitchFamily="18" charset="0"/>
              </a:rPr>
              <a:t>like </a:t>
            </a:r>
            <a:r>
              <a:rPr sz="2200" spc="-5" dirty="0">
                <a:latin typeface="Times New Roman" panose="02020603050405020304" pitchFamily="18" charset="0"/>
                <a:cs typeface="Times New Roman" panose="02020603050405020304" pitchFamily="18" charset="0"/>
              </a:rPr>
              <a:t>the </a:t>
            </a:r>
            <a:r>
              <a:rPr sz="2200" spc="-10" dirty="0">
                <a:latin typeface="Times New Roman" panose="02020603050405020304" pitchFamily="18" charset="0"/>
                <a:cs typeface="Times New Roman" panose="02020603050405020304" pitchFamily="18" charset="0"/>
              </a:rPr>
              <a:t>accounts </a:t>
            </a:r>
            <a:r>
              <a:rPr sz="2200" spc="-5" dirty="0">
                <a:latin typeface="Times New Roman" panose="02020603050405020304" pitchFamily="18" charset="0"/>
                <a:cs typeface="Times New Roman" panose="02020603050405020304" pitchFamily="18" charset="0"/>
              </a:rPr>
              <a:t>section, </a:t>
            </a:r>
            <a:r>
              <a:rPr sz="2200" spc="-10" dirty="0">
                <a:latin typeface="Times New Roman" panose="02020603050405020304" pitchFamily="18" charset="0"/>
                <a:cs typeface="Times New Roman" panose="02020603050405020304" pitchFamily="18" charset="0"/>
              </a:rPr>
              <a:t>finance </a:t>
            </a:r>
            <a:r>
              <a:rPr sz="2200" spc="-5"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section,</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sales</a:t>
            </a:r>
            <a:r>
              <a:rPr sz="2200"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section</a:t>
            </a:r>
            <a:r>
              <a:rPr sz="2200" spc="10" dirty="0">
                <a:latin typeface="Times New Roman" panose="02020603050405020304" pitchFamily="18" charset="0"/>
                <a:cs typeface="Times New Roman" panose="02020603050405020304" pitchFamily="18" charset="0"/>
              </a:rPr>
              <a:t> </a:t>
            </a:r>
            <a:r>
              <a:rPr sz="2200" spc="-15" dirty="0">
                <a:latin typeface="Times New Roman" panose="02020603050405020304" pitchFamily="18" charset="0"/>
                <a:cs typeface="Times New Roman" panose="02020603050405020304" pitchFamily="18" charset="0"/>
              </a:rPr>
              <a:t>etc.</a:t>
            </a:r>
            <a:endParaRPr sz="2200" dirty="0">
              <a:latin typeface="Times New Roman" panose="02020603050405020304" pitchFamily="18" charset="0"/>
              <a:cs typeface="Times New Roman" panose="02020603050405020304" pitchFamily="18" charset="0"/>
            </a:endParaRPr>
          </a:p>
          <a:p>
            <a:pPr marL="241300" marR="6985" indent="-229235" algn="just">
              <a:lnSpc>
                <a:spcPct val="100000"/>
              </a:lnSpc>
              <a:spcBef>
                <a:spcPts val="530"/>
              </a:spcBef>
              <a:buClr>
                <a:srgbClr val="A9A47B"/>
              </a:buClr>
              <a:buFont typeface="Arial"/>
              <a:buChar char="•"/>
              <a:tabLst>
                <a:tab pos="241935" algn="l"/>
              </a:tabLst>
            </a:pPr>
            <a:r>
              <a:rPr sz="2200" spc="-10" dirty="0">
                <a:latin typeface="Times New Roman" panose="02020603050405020304" pitchFamily="18" charset="0"/>
                <a:cs typeface="Times New Roman" panose="02020603050405020304" pitchFamily="18" charset="0"/>
              </a:rPr>
              <a:t>The finance section handles </a:t>
            </a:r>
            <a:r>
              <a:rPr sz="2200" spc="-5" dirty="0">
                <a:latin typeface="Times New Roman" panose="02020603050405020304" pitchFamily="18" charset="0"/>
                <a:cs typeface="Times New Roman" panose="02020603050405020304" pitchFamily="18" charset="0"/>
              </a:rPr>
              <a:t>all the financial </a:t>
            </a:r>
            <a:r>
              <a:rPr sz="2200" spc="-10" dirty="0">
                <a:latin typeface="Times New Roman" panose="02020603050405020304" pitchFamily="18" charset="0"/>
                <a:cs typeface="Times New Roman" panose="02020603050405020304" pitchFamily="18" charset="0"/>
              </a:rPr>
              <a:t>transactions </a:t>
            </a:r>
            <a:r>
              <a:rPr sz="2200" spc="-5" dirty="0">
                <a:latin typeface="Times New Roman" panose="02020603050405020304" pitchFamily="18" charset="0"/>
                <a:cs typeface="Times New Roman" panose="02020603050405020304" pitchFamily="18" charset="0"/>
              </a:rPr>
              <a:t>and </a:t>
            </a:r>
            <a:r>
              <a:rPr sz="2200" dirty="0">
                <a:latin typeface="Times New Roman" panose="02020603050405020304" pitchFamily="18" charset="0"/>
                <a:cs typeface="Times New Roman" panose="02020603050405020304" pitchFamily="18" charset="0"/>
              </a:rPr>
              <a:t> </a:t>
            </a:r>
            <a:r>
              <a:rPr sz="2200" spc="-20" dirty="0">
                <a:latin typeface="Times New Roman" panose="02020603050405020304" pitchFamily="18" charset="0"/>
                <a:cs typeface="Times New Roman" panose="02020603050405020304" pitchFamily="18" charset="0"/>
              </a:rPr>
              <a:t>keeps</a:t>
            </a:r>
            <a:r>
              <a:rPr sz="2200" spc="20" dirty="0">
                <a:latin typeface="Times New Roman" panose="02020603050405020304" pitchFamily="18" charset="0"/>
                <a:cs typeface="Times New Roman" panose="02020603050405020304" pitchFamily="18" charset="0"/>
              </a:rPr>
              <a:t> </a:t>
            </a:r>
            <a:r>
              <a:rPr sz="2200" spc="-15" dirty="0">
                <a:latin typeface="Times New Roman" panose="02020603050405020304" pitchFamily="18" charset="0"/>
                <a:cs typeface="Times New Roman" panose="02020603050405020304" pitchFamily="18" charset="0"/>
              </a:rPr>
              <a:t>records</a:t>
            </a:r>
            <a:r>
              <a:rPr sz="2200" spc="-5"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of</a:t>
            </a:r>
            <a:r>
              <a:rPr sz="2200" spc="1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all</a:t>
            </a:r>
            <a:r>
              <a:rPr sz="2200" spc="-1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the</a:t>
            </a:r>
            <a:r>
              <a:rPr sz="2200" spc="10" dirty="0">
                <a:latin typeface="Times New Roman" panose="02020603050405020304" pitchFamily="18" charset="0"/>
                <a:cs typeface="Times New Roman" panose="02020603050405020304" pitchFamily="18" charset="0"/>
              </a:rPr>
              <a:t> </a:t>
            </a:r>
            <a:r>
              <a:rPr sz="2200" spc="-20" dirty="0">
                <a:latin typeface="Times New Roman" panose="02020603050405020304" pitchFamily="18" charset="0"/>
                <a:cs typeface="Times New Roman" panose="02020603050405020304" pitchFamily="18" charset="0"/>
              </a:rPr>
              <a:t>data</a:t>
            </a:r>
            <a:r>
              <a:rPr sz="2200" spc="-5" dirty="0">
                <a:latin typeface="Times New Roman" panose="02020603050405020304" pitchFamily="18" charset="0"/>
                <a:cs typeface="Times New Roman" panose="02020603050405020304" pitchFamily="18" charset="0"/>
              </a:rPr>
              <a:t> </a:t>
            </a:r>
            <a:r>
              <a:rPr sz="2200" spc="-15" dirty="0">
                <a:latin typeface="Times New Roman" panose="02020603050405020304" pitchFamily="18" charset="0"/>
                <a:cs typeface="Times New Roman" panose="02020603050405020304" pitchFamily="18" charset="0"/>
              </a:rPr>
              <a:t>related</a:t>
            </a:r>
            <a:r>
              <a:rPr sz="2200" dirty="0">
                <a:latin typeface="Times New Roman" panose="02020603050405020304" pitchFamily="18" charset="0"/>
                <a:cs typeface="Times New Roman" panose="02020603050405020304" pitchFamily="18" charset="0"/>
              </a:rPr>
              <a:t> </a:t>
            </a:r>
            <a:r>
              <a:rPr sz="2200" spc="-20" dirty="0">
                <a:latin typeface="Times New Roman" panose="02020603050405020304" pitchFamily="18" charset="0"/>
                <a:cs typeface="Times New Roman" panose="02020603050405020304" pitchFamily="18" charset="0"/>
              </a:rPr>
              <a:t>to</a:t>
            </a:r>
            <a:r>
              <a:rPr sz="2200" spc="10"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finance.</a:t>
            </a:r>
            <a:endParaRPr sz="2200" dirty="0">
              <a:latin typeface="Times New Roman" panose="02020603050405020304" pitchFamily="18" charset="0"/>
              <a:cs typeface="Times New Roman" panose="02020603050405020304" pitchFamily="18" charset="0"/>
            </a:endParaRPr>
          </a:p>
          <a:p>
            <a:pPr marL="241300" indent="-229235" algn="just">
              <a:lnSpc>
                <a:spcPct val="100000"/>
              </a:lnSpc>
              <a:spcBef>
                <a:spcPts val="530"/>
              </a:spcBef>
              <a:buClr>
                <a:srgbClr val="A9A47B"/>
              </a:buClr>
              <a:buFont typeface="Arial"/>
              <a:buChar char="•"/>
              <a:tabLst>
                <a:tab pos="241935" algn="l"/>
              </a:tabLst>
            </a:pPr>
            <a:r>
              <a:rPr sz="2200" spc="-20" dirty="0">
                <a:latin typeface="Times New Roman" panose="02020603050405020304" pitchFamily="18" charset="0"/>
                <a:cs typeface="Times New Roman" panose="02020603050405020304" pitchFamily="18" charset="0"/>
              </a:rPr>
              <a:t>Similarly,</a:t>
            </a:r>
            <a:r>
              <a:rPr sz="2200" spc="103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the</a:t>
            </a:r>
            <a:r>
              <a:rPr sz="2200" spc="103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sales</a:t>
            </a:r>
            <a:r>
              <a:rPr sz="2200" spc="103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section</a:t>
            </a:r>
            <a:r>
              <a:rPr sz="2200" spc="1035"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handles</a:t>
            </a:r>
            <a:r>
              <a:rPr sz="2200" spc="103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all</a:t>
            </a:r>
            <a:r>
              <a:rPr sz="2200" spc="103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the</a:t>
            </a:r>
            <a:r>
              <a:rPr sz="2200" spc="1025"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sales-related</a:t>
            </a:r>
            <a:endParaRPr sz="2200" dirty="0">
              <a:latin typeface="Times New Roman" panose="02020603050405020304" pitchFamily="18" charset="0"/>
              <a:cs typeface="Times New Roman" panose="02020603050405020304" pitchFamily="18" charset="0"/>
            </a:endParaRPr>
          </a:p>
          <a:p>
            <a:pPr marL="241300" algn="just">
              <a:lnSpc>
                <a:spcPct val="100000"/>
              </a:lnSpc>
            </a:pPr>
            <a:r>
              <a:rPr sz="2200" spc="-5" dirty="0">
                <a:latin typeface="Times New Roman" panose="02020603050405020304" pitchFamily="18" charset="0"/>
                <a:cs typeface="Times New Roman" panose="02020603050405020304" pitchFamily="18" charset="0"/>
              </a:rPr>
              <a:t>activities</a:t>
            </a:r>
            <a:r>
              <a:rPr sz="2200" spc="-1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and </a:t>
            </a:r>
            <a:r>
              <a:rPr sz="2200" spc="-20" dirty="0">
                <a:latin typeface="Times New Roman" panose="02020603050405020304" pitchFamily="18" charset="0"/>
                <a:cs typeface="Times New Roman" panose="02020603050405020304" pitchFamily="18" charset="0"/>
              </a:rPr>
              <a:t>keeps</a:t>
            </a:r>
            <a:r>
              <a:rPr sz="2200" spc="20" dirty="0">
                <a:latin typeface="Times New Roman" panose="02020603050405020304" pitchFamily="18" charset="0"/>
                <a:cs typeface="Times New Roman" panose="02020603050405020304" pitchFamily="18" charset="0"/>
              </a:rPr>
              <a:t> </a:t>
            </a:r>
            <a:r>
              <a:rPr sz="2200" spc="-15" dirty="0">
                <a:latin typeface="Times New Roman" panose="02020603050405020304" pitchFamily="18" charset="0"/>
                <a:cs typeface="Times New Roman" panose="02020603050405020304" pitchFamily="18" charset="0"/>
              </a:rPr>
              <a:t>records</a:t>
            </a:r>
            <a:r>
              <a:rPr sz="2200" spc="-5"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of</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all</a:t>
            </a:r>
            <a:r>
              <a:rPr sz="2200" spc="-1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the</a:t>
            </a:r>
            <a:r>
              <a:rPr sz="2200" spc="1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sales.</a:t>
            </a:r>
            <a:endParaRPr sz="2200" dirty="0">
              <a:latin typeface="Times New Roman" panose="02020603050405020304" pitchFamily="18" charset="0"/>
              <a:cs typeface="Times New Roman" panose="02020603050405020304" pitchFamily="18" charset="0"/>
            </a:endParaRPr>
          </a:p>
          <a:p>
            <a:pPr marL="241300" marR="5080" indent="-229235" algn="just">
              <a:lnSpc>
                <a:spcPct val="100000"/>
              </a:lnSpc>
              <a:spcBef>
                <a:spcPts val="530"/>
              </a:spcBef>
              <a:buClr>
                <a:srgbClr val="A9A47B"/>
              </a:buClr>
              <a:buFont typeface="Arial"/>
              <a:buChar char="•"/>
              <a:tabLst>
                <a:tab pos="241935" algn="l"/>
              </a:tabLst>
            </a:pPr>
            <a:r>
              <a:rPr sz="2200" spc="-10" dirty="0">
                <a:latin typeface="Times New Roman" panose="02020603050405020304" pitchFamily="18" charset="0"/>
                <a:cs typeface="Times New Roman" panose="02020603050405020304" pitchFamily="18" charset="0"/>
              </a:rPr>
              <a:t>Now there </a:t>
            </a:r>
            <a:r>
              <a:rPr sz="2200" spc="-15" dirty="0">
                <a:latin typeface="Times New Roman" panose="02020603050405020304" pitchFamily="18" charset="0"/>
                <a:cs typeface="Times New Roman" panose="02020603050405020304" pitchFamily="18" charset="0"/>
              </a:rPr>
              <a:t>may </a:t>
            </a:r>
            <a:r>
              <a:rPr sz="2200" spc="-5" dirty="0">
                <a:latin typeface="Times New Roman" panose="02020603050405020304" pitchFamily="18" charset="0"/>
                <a:cs typeface="Times New Roman" panose="02020603050405020304" pitchFamily="18" charset="0"/>
              </a:rPr>
              <a:t>arise a </a:t>
            </a:r>
            <a:r>
              <a:rPr sz="2200" spc="-10" dirty="0">
                <a:latin typeface="Times New Roman" panose="02020603050405020304" pitchFamily="18" charset="0"/>
                <a:cs typeface="Times New Roman" panose="02020603050405020304" pitchFamily="18" charset="0"/>
              </a:rPr>
              <a:t>situation </a:t>
            </a:r>
            <a:r>
              <a:rPr sz="2200" spc="-5" dirty="0">
                <a:latin typeface="Times New Roman" panose="02020603050405020304" pitchFamily="18" charset="0"/>
                <a:cs typeface="Times New Roman" panose="02020603050405020304" pitchFamily="18" charset="0"/>
              </a:rPr>
              <a:t>when </a:t>
            </a:r>
            <a:r>
              <a:rPr sz="2200" spc="-20" dirty="0">
                <a:latin typeface="Times New Roman" panose="02020603050405020304" pitchFamily="18" charset="0"/>
                <a:cs typeface="Times New Roman" panose="02020603050405020304" pitchFamily="18" charset="0"/>
              </a:rPr>
              <a:t>for</a:t>
            </a:r>
            <a:r>
              <a:rPr sz="2200" spc="-15"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some </a:t>
            </a:r>
            <a:r>
              <a:rPr sz="2200" spc="-10" dirty="0">
                <a:latin typeface="Times New Roman" panose="02020603050405020304" pitchFamily="18" charset="0"/>
                <a:cs typeface="Times New Roman" panose="02020603050405020304" pitchFamily="18" charset="0"/>
              </a:rPr>
              <a:t>reason </a:t>
            </a:r>
            <a:r>
              <a:rPr sz="2200" spc="-5" dirty="0">
                <a:latin typeface="Times New Roman" panose="02020603050405020304" pitchFamily="18" charset="0"/>
                <a:cs typeface="Times New Roman" panose="02020603050405020304" pitchFamily="18" charset="0"/>
              </a:rPr>
              <a:t>an </a:t>
            </a:r>
            <a:r>
              <a:rPr sz="2200"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official </a:t>
            </a:r>
            <a:r>
              <a:rPr sz="2200" spc="-15" dirty="0">
                <a:latin typeface="Times New Roman" panose="02020603050405020304" pitchFamily="18" charset="0"/>
                <a:cs typeface="Times New Roman" panose="02020603050405020304" pitchFamily="18" charset="0"/>
              </a:rPr>
              <a:t>from </a:t>
            </a:r>
            <a:r>
              <a:rPr sz="2200" spc="-5" dirty="0">
                <a:latin typeface="Times New Roman" panose="02020603050405020304" pitchFamily="18" charset="0"/>
                <a:cs typeface="Times New Roman" panose="02020603050405020304" pitchFamily="18" charset="0"/>
              </a:rPr>
              <a:t>the </a:t>
            </a:r>
            <a:r>
              <a:rPr sz="2200" spc="-10" dirty="0">
                <a:latin typeface="Times New Roman" panose="02020603050405020304" pitchFamily="18" charset="0"/>
                <a:cs typeface="Times New Roman" panose="02020603050405020304" pitchFamily="18" charset="0"/>
              </a:rPr>
              <a:t>finance </a:t>
            </a:r>
            <a:r>
              <a:rPr sz="2200" spc="-5" dirty="0">
                <a:latin typeface="Times New Roman" panose="02020603050405020304" pitchFamily="18" charset="0"/>
                <a:cs typeface="Times New Roman" panose="02020603050405020304" pitchFamily="18" charset="0"/>
              </a:rPr>
              <a:t>section needs </a:t>
            </a:r>
            <a:r>
              <a:rPr sz="2200" dirty="0">
                <a:latin typeface="Times New Roman" panose="02020603050405020304" pitchFamily="18" charset="0"/>
                <a:cs typeface="Times New Roman" panose="02020603050405020304" pitchFamily="18" charset="0"/>
              </a:rPr>
              <a:t>all </a:t>
            </a:r>
            <a:r>
              <a:rPr sz="2200" spc="-5" dirty="0">
                <a:latin typeface="Times New Roman" panose="02020603050405020304" pitchFamily="18" charset="0"/>
                <a:cs typeface="Times New Roman" panose="02020603050405020304" pitchFamily="18" charset="0"/>
              </a:rPr>
              <a:t>the </a:t>
            </a:r>
            <a:r>
              <a:rPr sz="2200" spc="-20" dirty="0">
                <a:latin typeface="Times New Roman" panose="02020603050405020304" pitchFamily="18" charset="0"/>
                <a:cs typeface="Times New Roman" panose="02020603050405020304" pitchFamily="18" charset="0"/>
              </a:rPr>
              <a:t>data </a:t>
            </a:r>
            <a:r>
              <a:rPr sz="2200" spc="-5" dirty="0">
                <a:latin typeface="Times New Roman" panose="02020603050405020304" pitchFamily="18" charset="0"/>
                <a:cs typeface="Times New Roman" panose="02020603050405020304" pitchFamily="18" charset="0"/>
              </a:rPr>
              <a:t>about sales </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in</a:t>
            </a:r>
            <a:r>
              <a:rPr sz="2200" spc="-1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 </a:t>
            </a:r>
            <a:r>
              <a:rPr sz="2200" spc="-10" dirty="0">
                <a:latin typeface="Times New Roman" panose="02020603050405020304" pitchFamily="18" charset="0"/>
                <a:cs typeface="Times New Roman" panose="02020603050405020304" pitchFamily="18" charset="0"/>
              </a:rPr>
              <a:t>particular month.</a:t>
            </a:r>
            <a:endParaRPr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0240" y="1616710"/>
            <a:ext cx="7324090" cy="3512820"/>
          </a:xfrm>
          <a:prstGeom prst="rect">
            <a:avLst/>
          </a:prstGeom>
        </p:spPr>
        <p:txBody>
          <a:bodyPr vert="horz" wrap="square" lIns="0" tIns="12065" rIns="0" bIns="0" rtlCol="0">
            <a:spAutoFit/>
          </a:bodyPr>
          <a:lstStyle/>
          <a:p>
            <a:pPr marL="241300" indent="-229235" algn="just">
              <a:lnSpc>
                <a:spcPct val="100000"/>
              </a:lnSpc>
              <a:spcBef>
                <a:spcPts val="95"/>
              </a:spcBef>
              <a:buClr>
                <a:srgbClr val="A9A47B"/>
              </a:buClr>
              <a:buFont typeface="Arial"/>
              <a:buChar char="•"/>
              <a:tabLst>
                <a:tab pos="241300" algn="l"/>
                <a:tab pos="241935" algn="l"/>
              </a:tabLst>
            </a:pPr>
            <a:r>
              <a:rPr sz="2200" spc="-5" dirty="0">
                <a:solidFill>
                  <a:srgbClr val="2E2B1F"/>
                </a:solidFill>
                <a:latin typeface="Times New Roman" panose="02020603050405020304" pitchFamily="18" charset="0"/>
                <a:cs typeface="Times New Roman" panose="02020603050405020304" pitchFamily="18" charset="0"/>
              </a:rPr>
              <a:t>In </a:t>
            </a:r>
            <a:r>
              <a:rPr sz="2200" spc="-10" dirty="0">
                <a:solidFill>
                  <a:srgbClr val="2E2B1F"/>
                </a:solidFill>
                <a:latin typeface="Times New Roman" panose="02020603050405020304" pitchFamily="18" charset="0"/>
                <a:cs typeface="Times New Roman" panose="02020603050405020304" pitchFamily="18" charset="0"/>
              </a:rPr>
              <a:t>this</a:t>
            </a:r>
            <a:r>
              <a:rPr sz="2200" spc="10"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case,</a:t>
            </a:r>
            <a:r>
              <a:rPr sz="2200" spc="5"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he</a:t>
            </a:r>
            <a:r>
              <a:rPr sz="2200"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is</a:t>
            </a:r>
            <a:r>
              <a:rPr sz="2200" spc="10"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not</a:t>
            </a:r>
            <a:r>
              <a:rPr sz="2200" spc="-5"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allowed</a:t>
            </a:r>
            <a:r>
              <a:rPr sz="2200" spc="5" dirty="0">
                <a:solidFill>
                  <a:srgbClr val="2E2B1F"/>
                </a:solidFill>
                <a:latin typeface="Times New Roman" panose="02020603050405020304" pitchFamily="18" charset="0"/>
                <a:cs typeface="Times New Roman" panose="02020603050405020304" pitchFamily="18" charset="0"/>
              </a:rPr>
              <a:t> </a:t>
            </a:r>
            <a:r>
              <a:rPr sz="2200" spc="-15" dirty="0">
                <a:solidFill>
                  <a:srgbClr val="2E2B1F"/>
                </a:solidFill>
                <a:latin typeface="Times New Roman" panose="02020603050405020304" pitchFamily="18" charset="0"/>
                <a:cs typeface="Times New Roman" panose="02020603050405020304" pitchFamily="18" charset="0"/>
              </a:rPr>
              <a:t>to</a:t>
            </a:r>
            <a:r>
              <a:rPr sz="2200" spc="10"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directly</a:t>
            </a:r>
            <a:r>
              <a:rPr sz="2200" spc="5"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access</a:t>
            </a:r>
            <a:r>
              <a:rPr sz="2200" spc="10"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the</a:t>
            </a:r>
            <a:r>
              <a:rPr sz="2200" spc="15" dirty="0">
                <a:solidFill>
                  <a:srgbClr val="2E2B1F"/>
                </a:solidFill>
                <a:latin typeface="Times New Roman" panose="02020603050405020304" pitchFamily="18" charset="0"/>
                <a:cs typeface="Times New Roman" panose="02020603050405020304" pitchFamily="18" charset="0"/>
              </a:rPr>
              <a:t> </a:t>
            </a:r>
            <a:r>
              <a:rPr sz="2200" spc="-20" dirty="0">
                <a:solidFill>
                  <a:srgbClr val="2E2B1F"/>
                </a:solidFill>
                <a:latin typeface="Times New Roman" panose="02020603050405020304" pitchFamily="18" charset="0"/>
                <a:cs typeface="Times New Roman" panose="02020603050405020304" pitchFamily="18" charset="0"/>
              </a:rPr>
              <a:t>data</a:t>
            </a:r>
            <a:r>
              <a:rPr sz="2200" spc="-5" dirty="0">
                <a:solidFill>
                  <a:srgbClr val="2E2B1F"/>
                </a:solidFill>
                <a:latin typeface="Times New Roman" panose="02020603050405020304" pitchFamily="18" charset="0"/>
                <a:cs typeface="Times New Roman" panose="02020603050405020304" pitchFamily="18" charset="0"/>
              </a:rPr>
              <a:t> of</a:t>
            </a:r>
            <a:r>
              <a:rPr sz="2200" spc="15"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the</a:t>
            </a:r>
            <a:endParaRPr sz="2200" dirty="0">
              <a:latin typeface="Times New Roman" panose="02020603050405020304" pitchFamily="18" charset="0"/>
              <a:cs typeface="Times New Roman" panose="02020603050405020304" pitchFamily="18" charset="0"/>
            </a:endParaRPr>
          </a:p>
          <a:p>
            <a:pPr marL="241300" algn="just">
              <a:lnSpc>
                <a:spcPct val="100000"/>
              </a:lnSpc>
            </a:pPr>
            <a:r>
              <a:rPr sz="2200" spc="-5" dirty="0">
                <a:solidFill>
                  <a:srgbClr val="2E2B1F"/>
                </a:solidFill>
                <a:latin typeface="Times New Roman" panose="02020603050405020304" pitchFamily="18" charset="0"/>
                <a:cs typeface="Times New Roman" panose="02020603050405020304" pitchFamily="18" charset="0"/>
              </a:rPr>
              <a:t>sales</a:t>
            </a:r>
            <a:r>
              <a:rPr sz="2200" spc="-30"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section.</a:t>
            </a:r>
            <a:endParaRPr sz="2200" dirty="0">
              <a:latin typeface="Times New Roman" panose="02020603050405020304" pitchFamily="18" charset="0"/>
              <a:cs typeface="Times New Roman" panose="02020603050405020304" pitchFamily="18" charset="0"/>
            </a:endParaRPr>
          </a:p>
          <a:p>
            <a:pPr marL="241300" marR="185420" indent="-229235" algn="just">
              <a:lnSpc>
                <a:spcPct val="100000"/>
              </a:lnSpc>
              <a:spcBef>
                <a:spcPts val="530"/>
              </a:spcBef>
              <a:buClr>
                <a:srgbClr val="A9A47B"/>
              </a:buClr>
              <a:buFont typeface="Arial"/>
              <a:buChar char="•"/>
              <a:tabLst>
                <a:tab pos="241300" algn="l"/>
                <a:tab pos="241935" algn="l"/>
              </a:tabLst>
            </a:pPr>
            <a:r>
              <a:rPr sz="2200" spc="-5" dirty="0">
                <a:solidFill>
                  <a:srgbClr val="2E2B1F"/>
                </a:solidFill>
                <a:latin typeface="Times New Roman" panose="02020603050405020304" pitchFamily="18" charset="0"/>
                <a:cs typeface="Times New Roman" panose="02020603050405020304" pitchFamily="18" charset="0"/>
              </a:rPr>
              <a:t>He</a:t>
            </a:r>
            <a:r>
              <a:rPr sz="2200" spc="15"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will</a:t>
            </a:r>
            <a:r>
              <a:rPr sz="2200" dirty="0">
                <a:solidFill>
                  <a:srgbClr val="2E2B1F"/>
                </a:solidFill>
                <a:latin typeface="Times New Roman" panose="02020603050405020304" pitchFamily="18" charset="0"/>
                <a:cs typeface="Times New Roman" panose="02020603050405020304" pitchFamily="18" charset="0"/>
              </a:rPr>
              <a:t> </a:t>
            </a:r>
            <a:r>
              <a:rPr sz="2200" spc="-20" dirty="0">
                <a:solidFill>
                  <a:srgbClr val="2E2B1F"/>
                </a:solidFill>
                <a:latin typeface="Times New Roman" panose="02020603050405020304" pitchFamily="18" charset="0"/>
                <a:cs typeface="Times New Roman" panose="02020603050405020304" pitchFamily="18" charset="0"/>
              </a:rPr>
              <a:t>first</a:t>
            </a:r>
            <a:r>
              <a:rPr sz="2200" spc="-10" dirty="0">
                <a:solidFill>
                  <a:srgbClr val="2E2B1F"/>
                </a:solidFill>
                <a:latin typeface="Times New Roman" panose="02020603050405020304" pitchFamily="18" charset="0"/>
                <a:cs typeface="Times New Roman" panose="02020603050405020304" pitchFamily="18" charset="0"/>
              </a:rPr>
              <a:t> </a:t>
            </a:r>
            <a:r>
              <a:rPr sz="2200" spc="-20" dirty="0">
                <a:solidFill>
                  <a:srgbClr val="2E2B1F"/>
                </a:solidFill>
                <a:latin typeface="Times New Roman" panose="02020603050405020304" pitchFamily="18" charset="0"/>
                <a:cs typeface="Times New Roman" panose="02020603050405020304" pitchFamily="18" charset="0"/>
              </a:rPr>
              <a:t>have</a:t>
            </a:r>
            <a:r>
              <a:rPr sz="2200" spc="5" dirty="0">
                <a:solidFill>
                  <a:srgbClr val="2E2B1F"/>
                </a:solidFill>
                <a:latin typeface="Times New Roman" panose="02020603050405020304" pitchFamily="18" charset="0"/>
                <a:cs typeface="Times New Roman" panose="02020603050405020304" pitchFamily="18" charset="0"/>
              </a:rPr>
              <a:t> </a:t>
            </a:r>
            <a:r>
              <a:rPr sz="2200" spc="-20" dirty="0">
                <a:solidFill>
                  <a:srgbClr val="2E2B1F"/>
                </a:solidFill>
                <a:latin typeface="Times New Roman" panose="02020603050405020304" pitchFamily="18" charset="0"/>
                <a:cs typeface="Times New Roman" panose="02020603050405020304" pitchFamily="18" charset="0"/>
              </a:rPr>
              <a:t>to</a:t>
            </a:r>
            <a:r>
              <a:rPr sz="2200" spc="5" dirty="0">
                <a:solidFill>
                  <a:srgbClr val="2E2B1F"/>
                </a:solidFill>
                <a:latin typeface="Times New Roman" panose="02020603050405020304" pitchFamily="18" charset="0"/>
                <a:cs typeface="Times New Roman" panose="02020603050405020304" pitchFamily="18" charset="0"/>
              </a:rPr>
              <a:t> </a:t>
            </a:r>
            <a:r>
              <a:rPr sz="2200" spc="-15" dirty="0">
                <a:solidFill>
                  <a:srgbClr val="2E2B1F"/>
                </a:solidFill>
                <a:latin typeface="Times New Roman" panose="02020603050405020304" pitchFamily="18" charset="0"/>
                <a:cs typeface="Times New Roman" panose="02020603050405020304" pitchFamily="18" charset="0"/>
              </a:rPr>
              <a:t>contact</a:t>
            </a:r>
            <a:r>
              <a:rPr sz="2200" spc="15"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some</a:t>
            </a:r>
            <a:r>
              <a:rPr sz="2200" spc="10"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other</a:t>
            </a:r>
            <a:r>
              <a:rPr sz="2200"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officer</a:t>
            </a:r>
            <a:r>
              <a:rPr sz="2200"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in</a:t>
            </a:r>
            <a:r>
              <a:rPr sz="2200"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the</a:t>
            </a:r>
            <a:r>
              <a:rPr sz="2200" spc="20"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sales </a:t>
            </a:r>
            <a:r>
              <a:rPr sz="2200"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section</a:t>
            </a:r>
            <a:r>
              <a:rPr sz="2200"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and</a:t>
            </a:r>
            <a:r>
              <a:rPr sz="2200"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then</a:t>
            </a:r>
            <a:r>
              <a:rPr sz="2200" spc="5"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request</a:t>
            </a:r>
            <a:r>
              <a:rPr sz="2200" spc="15"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him</a:t>
            </a:r>
            <a:r>
              <a:rPr sz="2200" spc="-5" dirty="0">
                <a:solidFill>
                  <a:srgbClr val="2E2B1F"/>
                </a:solidFill>
                <a:latin typeface="Times New Roman" panose="02020603050405020304" pitchFamily="18" charset="0"/>
                <a:cs typeface="Times New Roman" panose="02020603050405020304" pitchFamily="18" charset="0"/>
              </a:rPr>
              <a:t> </a:t>
            </a:r>
            <a:r>
              <a:rPr sz="2200" spc="-15" dirty="0">
                <a:solidFill>
                  <a:srgbClr val="2E2B1F"/>
                </a:solidFill>
                <a:latin typeface="Times New Roman" panose="02020603050405020304" pitchFamily="18" charset="0"/>
                <a:cs typeface="Times New Roman" panose="02020603050405020304" pitchFamily="18" charset="0"/>
              </a:rPr>
              <a:t>to</a:t>
            </a:r>
            <a:r>
              <a:rPr sz="2200" spc="10"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give</a:t>
            </a:r>
            <a:r>
              <a:rPr sz="2200" spc="5"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the</a:t>
            </a:r>
            <a:r>
              <a:rPr sz="2200" spc="5"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particular</a:t>
            </a:r>
            <a:r>
              <a:rPr sz="2200" spc="-15" dirty="0">
                <a:solidFill>
                  <a:srgbClr val="2E2B1F"/>
                </a:solidFill>
                <a:latin typeface="Times New Roman" panose="02020603050405020304" pitchFamily="18" charset="0"/>
                <a:cs typeface="Times New Roman" panose="02020603050405020304" pitchFamily="18" charset="0"/>
              </a:rPr>
              <a:t> data.</a:t>
            </a:r>
            <a:r>
              <a:rPr sz="2200" spc="-10" dirty="0">
                <a:solidFill>
                  <a:srgbClr val="2E2B1F"/>
                </a:solidFill>
                <a:latin typeface="Times New Roman" panose="02020603050405020304" pitchFamily="18" charset="0"/>
                <a:cs typeface="Times New Roman" panose="02020603050405020304" pitchFamily="18" charset="0"/>
              </a:rPr>
              <a:t> This </a:t>
            </a:r>
            <a:r>
              <a:rPr sz="2200" spc="-480"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is </a:t>
            </a:r>
            <a:r>
              <a:rPr sz="2200" spc="-10" dirty="0">
                <a:solidFill>
                  <a:srgbClr val="2E2B1F"/>
                </a:solidFill>
                <a:latin typeface="Times New Roman" panose="02020603050405020304" pitchFamily="18" charset="0"/>
                <a:cs typeface="Times New Roman" panose="02020603050405020304" pitchFamily="18" charset="0"/>
              </a:rPr>
              <a:t>what</a:t>
            </a:r>
            <a:r>
              <a:rPr sz="2200" spc="-5"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encapsulation</a:t>
            </a:r>
            <a:r>
              <a:rPr sz="2200" spc="-5" dirty="0">
                <a:solidFill>
                  <a:srgbClr val="2E2B1F"/>
                </a:solidFill>
                <a:latin typeface="Times New Roman" panose="02020603050405020304" pitchFamily="18" charset="0"/>
                <a:cs typeface="Times New Roman" panose="02020603050405020304" pitchFamily="18" charset="0"/>
              </a:rPr>
              <a:t> is.</a:t>
            </a:r>
            <a:endParaRPr sz="2200" dirty="0">
              <a:latin typeface="Times New Roman" panose="02020603050405020304" pitchFamily="18" charset="0"/>
              <a:cs typeface="Times New Roman" panose="02020603050405020304" pitchFamily="18" charset="0"/>
            </a:endParaRPr>
          </a:p>
          <a:p>
            <a:pPr marL="241300" marR="5080" indent="-229235" algn="just">
              <a:lnSpc>
                <a:spcPct val="100000"/>
              </a:lnSpc>
              <a:spcBef>
                <a:spcPts val="530"/>
              </a:spcBef>
              <a:buClr>
                <a:srgbClr val="A9A47B"/>
              </a:buClr>
              <a:buFont typeface="Arial"/>
              <a:buChar char="•"/>
              <a:tabLst>
                <a:tab pos="305435" algn="l"/>
                <a:tab pos="306070" algn="l"/>
              </a:tabLst>
            </a:pPr>
            <a:r>
              <a:rPr dirty="0">
                <a:latin typeface="Times New Roman" panose="02020603050405020304" pitchFamily="18" charset="0"/>
                <a:cs typeface="Times New Roman" panose="02020603050405020304" pitchFamily="18" charset="0"/>
              </a:rPr>
              <a:t>	</a:t>
            </a:r>
            <a:r>
              <a:rPr sz="2200" spc="-15" dirty="0">
                <a:solidFill>
                  <a:srgbClr val="2E2B1F"/>
                </a:solidFill>
                <a:latin typeface="Times New Roman" panose="02020603050405020304" pitchFamily="18" charset="0"/>
                <a:cs typeface="Times New Roman" panose="02020603050405020304" pitchFamily="18" charset="0"/>
              </a:rPr>
              <a:t>Here</a:t>
            </a:r>
            <a:r>
              <a:rPr sz="2200"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the</a:t>
            </a:r>
            <a:r>
              <a:rPr sz="2200" spc="15" dirty="0">
                <a:solidFill>
                  <a:srgbClr val="2E2B1F"/>
                </a:solidFill>
                <a:latin typeface="Times New Roman" panose="02020603050405020304" pitchFamily="18" charset="0"/>
                <a:cs typeface="Times New Roman" panose="02020603050405020304" pitchFamily="18" charset="0"/>
              </a:rPr>
              <a:t> </a:t>
            </a:r>
            <a:r>
              <a:rPr sz="2200" spc="-20" dirty="0">
                <a:solidFill>
                  <a:srgbClr val="2E2B1F"/>
                </a:solidFill>
                <a:latin typeface="Times New Roman" panose="02020603050405020304" pitchFamily="18" charset="0"/>
                <a:cs typeface="Times New Roman" panose="02020603050405020304" pitchFamily="18" charset="0"/>
              </a:rPr>
              <a:t>data</a:t>
            </a:r>
            <a:r>
              <a:rPr sz="2200" spc="-5" dirty="0">
                <a:solidFill>
                  <a:srgbClr val="2E2B1F"/>
                </a:solidFill>
                <a:latin typeface="Times New Roman" panose="02020603050405020304" pitchFamily="18" charset="0"/>
                <a:cs typeface="Times New Roman" panose="02020603050405020304" pitchFamily="18" charset="0"/>
              </a:rPr>
              <a:t> of</a:t>
            </a:r>
            <a:r>
              <a:rPr sz="2200" spc="10"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the</a:t>
            </a:r>
            <a:r>
              <a:rPr sz="2200" dirty="0">
                <a:solidFill>
                  <a:srgbClr val="2E2B1F"/>
                </a:solidFill>
                <a:latin typeface="Times New Roman" panose="02020603050405020304" pitchFamily="18" charset="0"/>
                <a:cs typeface="Times New Roman" panose="02020603050405020304" pitchFamily="18" charset="0"/>
              </a:rPr>
              <a:t> sales</a:t>
            </a:r>
            <a:r>
              <a:rPr sz="2200" spc="10"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section</a:t>
            </a:r>
            <a:r>
              <a:rPr sz="2200" spc="10"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and </a:t>
            </a:r>
            <a:r>
              <a:rPr sz="2200" spc="-10" dirty="0">
                <a:solidFill>
                  <a:srgbClr val="2E2B1F"/>
                </a:solidFill>
                <a:latin typeface="Times New Roman" panose="02020603050405020304" pitchFamily="18" charset="0"/>
                <a:cs typeface="Times New Roman" panose="02020603050405020304" pitchFamily="18" charset="0"/>
              </a:rPr>
              <a:t>the</a:t>
            </a:r>
            <a:r>
              <a:rPr sz="2200"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employees</a:t>
            </a:r>
            <a:r>
              <a:rPr sz="2200" spc="35"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that</a:t>
            </a:r>
            <a:r>
              <a:rPr sz="2200" spc="-5" dirty="0">
                <a:solidFill>
                  <a:srgbClr val="2E2B1F"/>
                </a:solidFill>
                <a:latin typeface="Times New Roman" panose="02020603050405020304" pitchFamily="18" charset="0"/>
                <a:cs typeface="Times New Roman" panose="02020603050405020304" pitchFamily="18" charset="0"/>
              </a:rPr>
              <a:t> </a:t>
            </a:r>
            <a:r>
              <a:rPr sz="2200" spc="-15" dirty="0">
                <a:solidFill>
                  <a:srgbClr val="2E2B1F"/>
                </a:solidFill>
                <a:latin typeface="Times New Roman" panose="02020603050405020304" pitchFamily="18" charset="0"/>
                <a:cs typeface="Times New Roman" panose="02020603050405020304" pitchFamily="18" charset="0"/>
              </a:rPr>
              <a:t>can </a:t>
            </a:r>
            <a:r>
              <a:rPr sz="2200" spc="-480"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manipulate</a:t>
            </a:r>
            <a:r>
              <a:rPr sz="2200"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them</a:t>
            </a:r>
            <a:r>
              <a:rPr sz="2200" spc="10"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are</a:t>
            </a:r>
            <a:r>
              <a:rPr sz="2200"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wrapped</a:t>
            </a:r>
            <a:r>
              <a:rPr sz="2200"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under </a:t>
            </a:r>
            <a:r>
              <a:rPr sz="2200" spc="-5" dirty="0">
                <a:solidFill>
                  <a:srgbClr val="2E2B1F"/>
                </a:solidFill>
                <a:latin typeface="Times New Roman" panose="02020603050405020304" pitchFamily="18" charset="0"/>
                <a:cs typeface="Times New Roman" panose="02020603050405020304" pitchFamily="18" charset="0"/>
              </a:rPr>
              <a:t>a </a:t>
            </a:r>
            <a:r>
              <a:rPr sz="2200" spc="-10" dirty="0">
                <a:solidFill>
                  <a:srgbClr val="2E2B1F"/>
                </a:solidFill>
                <a:latin typeface="Times New Roman" panose="02020603050405020304" pitchFamily="18" charset="0"/>
                <a:cs typeface="Times New Roman" panose="02020603050405020304" pitchFamily="18" charset="0"/>
              </a:rPr>
              <a:t>single</a:t>
            </a:r>
            <a:r>
              <a:rPr sz="2200" spc="-5" dirty="0">
                <a:solidFill>
                  <a:srgbClr val="2E2B1F"/>
                </a:solidFill>
                <a:latin typeface="Times New Roman" panose="02020603050405020304" pitchFamily="18" charset="0"/>
                <a:cs typeface="Times New Roman" panose="02020603050405020304" pitchFamily="18" charset="0"/>
              </a:rPr>
              <a:t> name</a:t>
            </a:r>
            <a:r>
              <a:rPr sz="2200" spc="10"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“sales </a:t>
            </a:r>
            <a:r>
              <a:rPr sz="2200" spc="-5" dirty="0">
                <a:solidFill>
                  <a:srgbClr val="2E2B1F"/>
                </a:solidFill>
                <a:latin typeface="Times New Roman" panose="02020603050405020304" pitchFamily="18" charset="0"/>
                <a:cs typeface="Times New Roman" panose="02020603050405020304" pitchFamily="18" charset="0"/>
              </a:rPr>
              <a:t> </a:t>
            </a:r>
            <a:r>
              <a:rPr sz="2200" spc="-30" dirty="0">
                <a:solidFill>
                  <a:srgbClr val="2E2B1F"/>
                </a:solidFill>
                <a:latin typeface="Times New Roman" panose="02020603050405020304" pitchFamily="18" charset="0"/>
                <a:cs typeface="Times New Roman" panose="02020603050405020304" pitchFamily="18" charset="0"/>
              </a:rPr>
              <a:t>section”.</a:t>
            </a:r>
            <a:r>
              <a:rPr sz="2200" spc="-5" dirty="0">
                <a:solidFill>
                  <a:srgbClr val="2E2B1F"/>
                </a:solidFill>
                <a:latin typeface="Times New Roman" panose="02020603050405020304" pitchFamily="18" charset="0"/>
                <a:cs typeface="Times New Roman" panose="02020603050405020304" pitchFamily="18" charset="0"/>
              </a:rPr>
              <a:t> Using</a:t>
            </a:r>
            <a:r>
              <a:rPr sz="2200" spc="5"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encapsulation</a:t>
            </a:r>
            <a:r>
              <a:rPr sz="2200"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also</a:t>
            </a:r>
            <a:r>
              <a:rPr sz="2200" spc="5"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hides</a:t>
            </a:r>
            <a:r>
              <a:rPr sz="2200" spc="5"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the</a:t>
            </a:r>
            <a:r>
              <a:rPr sz="2200" spc="10" dirty="0">
                <a:solidFill>
                  <a:srgbClr val="2E2B1F"/>
                </a:solidFill>
                <a:latin typeface="Times New Roman" panose="02020603050405020304" pitchFamily="18" charset="0"/>
                <a:cs typeface="Times New Roman" panose="02020603050405020304" pitchFamily="18" charset="0"/>
              </a:rPr>
              <a:t> </a:t>
            </a:r>
            <a:r>
              <a:rPr sz="2200" spc="-15" dirty="0">
                <a:solidFill>
                  <a:srgbClr val="2E2B1F"/>
                </a:solidFill>
                <a:latin typeface="Times New Roman" panose="02020603050405020304" pitchFamily="18" charset="0"/>
                <a:cs typeface="Times New Roman" panose="02020603050405020304" pitchFamily="18" charset="0"/>
              </a:rPr>
              <a:t>data.</a:t>
            </a:r>
            <a:r>
              <a:rPr sz="2200" spc="-5" dirty="0">
                <a:solidFill>
                  <a:srgbClr val="2E2B1F"/>
                </a:solidFill>
                <a:latin typeface="Times New Roman" panose="02020603050405020304" pitchFamily="18" charset="0"/>
                <a:cs typeface="Times New Roman" panose="02020603050405020304" pitchFamily="18" charset="0"/>
              </a:rPr>
              <a:t> In this </a:t>
            </a:r>
            <a:r>
              <a:rPr sz="2200" dirty="0">
                <a:solidFill>
                  <a:srgbClr val="2E2B1F"/>
                </a:solidFill>
                <a:latin typeface="Times New Roman" panose="02020603050405020304" pitchFamily="18" charset="0"/>
                <a:cs typeface="Times New Roman" panose="02020603050405020304" pitchFamily="18" charset="0"/>
              </a:rPr>
              <a:t> </a:t>
            </a:r>
            <a:r>
              <a:rPr sz="2200" spc="-15" dirty="0">
                <a:solidFill>
                  <a:srgbClr val="2E2B1F"/>
                </a:solidFill>
                <a:latin typeface="Times New Roman" panose="02020603050405020304" pitchFamily="18" charset="0"/>
                <a:cs typeface="Times New Roman" panose="02020603050405020304" pitchFamily="18" charset="0"/>
              </a:rPr>
              <a:t>example,</a:t>
            </a:r>
            <a:r>
              <a:rPr sz="2200" spc="15"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the</a:t>
            </a:r>
            <a:r>
              <a:rPr sz="2200" dirty="0">
                <a:solidFill>
                  <a:srgbClr val="2E2B1F"/>
                </a:solidFill>
                <a:latin typeface="Times New Roman" panose="02020603050405020304" pitchFamily="18" charset="0"/>
                <a:cs typeface="Times New Roman" panose="02020603050405020304" pitchFamily="18" charset="0"/>
              </a:rPr>
              <a:t> </a:t>
            </a:r>
            <a:r>
              <a:rPr sz="2200" spc="-20" dirty="0">
                <a:solidFill>
                  <a:srgbClr val="2E2B1F"/>
                </a:solidFill>
                <a:latin typeface="Times New Roman" panose="02020603050405020304" pitchFamily="18" charset="0"/>
                <a:cs typeface="Times New Roman" panose="02020603050405020304" pitchFamily="18" charset="0"/>
              </a:rPr>
              <a:t>data</a:t>
            </a:r>
            <a:r>
              <a:rPr sz="2200" spc="-5" dirty="0">
                <a:solidFill>
                  <a:srgbClr val="2E2B1F"/>
                </a:solidFill>
                <a:latin typeface="Times New Roman" panose="02020603050405020304" pitchFamily="18" charset="0"/>
                <a:cs typeface="Times New Roman" panose="02020603050405020304" pitchFamily="18" charset="0"/>
              </a:rPr>
              <a:t> of</a:t>
            </a:r>
            <a:r>
              <a:rPr sz="2200" spc="15"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the</a:t>
            </a:r>
            <a:r>
              <a:rPr sz="2200" spc="10"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sections</a:t>
            </a:r>
            <a:r>
              <a:rPr sz="2200" spc="10" dirty="0">
                <a:solidFill>
                  <a:srgbClr val="2E2B1F"/>
                </a:solidFill>
                <a:latin typeface="Times New Roman" panose="02020603050405020304" pitchFamily="18" charset="0"/>
                <a:cs typeface="Times New Roman" panose="02020603050405020304" pitchFamily="18" charset="0"/>
              </a:rPr>
              <a:t> </a:t>
            </a:r>
            <a:r>
              <a:rPr sz="2200" spc="-25" dirty="0">
                <a:solidFill>
                  <a:srgbClr val="2E2B1F"/>
                </a:solidFill>
                <a:latin typeface="Times New Roman" panose="02020603050405020304" pitchFamily="18" charset="0"/>
                <a:cs typeface="Times New Roman" panose="02020603050405020304" pitchFamily="18" charset="0"/>
              </a:rPr>
              <a:t>like</a:t>
            </a:r>
            <a:r>
              <a:rPr sz="2200" spc="5"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sales,</a:t>
            </a:r>
            <a:r>
              <a:rPr sz="2200"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finance,</a:t>
            </a:r>
            <a:r>
              <a:rPr sz="2200"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or </a:t>
            </a:r>
            <a:r>
              <a:rPr sz="2200" spc="-5"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accounts</a:t>
            </a:r>
            <a:r>
              <a:rPr sz="2200" spc="-5"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are </a:t>
            </a:r>
            <a:r>
              <a:rPr sz="2200" spc="-5" dirty="0">
                <a:solidFill>
                  <a:srgbClr val="2E2B1F"/>
                </a:solidFill>
                <a:latin typeface="Times New Roman" panose="02020603050405020304" pitchFamily="18" charset="0"/>
                <a:cs typeface="Times New Roman" panose="02020603050405020304" pitchFamily="18" charset="0"/>
              </a:rPr>
              <a:t>hidden</a:t>
            </a:r>
            <a:r>
              <a:rPr sz="2200" spc="-10" dirty="0">
                <a:solidFill>
                  <a:srgbClr val="2E2B1F"/>
                </a:solidFill>
                <a:latin typeface="Times New Roman" panose="02020603050405020304" pitchFamily="18" charset="0"/>
                <a:cs typeface="Times New Roman" panose="02020603050405020304" pitchFamily="18" charset="0"/>
              </a:rPr>
              <a:t> </a:t>
            </a:r>
            <a:r>
              <a:rPr sz="2200" spc="-15" dirty="0">
                <a:solidFill>
                  <a:srgbClr val="2E2B1F"/>
                </a:solidFill>
                <a:latin typeface="Times New Roman" panose="02020603050405020304" pitchFamily="18" charset="0"/>
                <a:cs typeface="Times New Roman" panose="02020603050405020304" pitchFamily="18" charset="0"/>
              </a:rPr>
              <a:t>from</a:t>
            </a:r>
            <a:r>
              <a:rPr sz="2200" spc="15" dirty="0">
                <a:solidFill>
                  <a:srgbClr val="2E2B1F"/>
                </a:solidFill>
                <a:latin typeface="Times New Roman" panose="02020603050405020304" pitchFamily="18" charset="0"/>
                <a:cs typeface="Times New Roman" panose="02020603050405020304" pitchFamily="18" charset="0"/>
              </a:rPr>
              <a:t> </a:t>
            </a:r>
            <a:r>
              <a:rPr sz="2200" spc="-15" dirty="0">
                <a:solidFill>
                  <a:srgbClr val="2E2B1F"/>
                </a:solidFill>
                <a:latin typeface="Times New Roman" panose="02020603050405020304" pitchFamily="18" charset="0"/>
                <a:cs typeface="Times New Roman" panose="02020603050405020304" pitchFamily="18" charset="0"/>
              </a:rPr>
              <a:t>any</a:t>
            </a:r>
            <a:r>
              <a:rPr sz="2200" spc="-25"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other section.</a:t>
            </a:r>
            <a:endParaRPr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1D0B6-5EBA-4D2A-B0D5-39261829DAE4}"/>
              </a:ext>
            </a:extLst>
          </p:cNvPr>
          <p:cNvSpPr>
            <a:spLocks noGrp="1"/>
          </p:cNvSpPr>
          <p:nvPr>
            <p:ph type="title"/>
          </p:nvPr>
        </p:nvSpPr>
        <p:spPr>
          <a:xfrm>
            <a:off x="535940" y="467690"/>
            <a:ext cx="8072119" cy="1200329"/>
          </a:xfrm>
        </p:spPr>
        <p:txBody>
          <a:bodyPr/>
          <a:lstStyle/>
          <a:p>
            <a:r>
              <a:rPr lang="en-IN" sz="3200" b="1" i="0" dirty="0">
                <a:solidFill>
                  <a:schemeClr val="tx1"/>
                </a:solidFill>
                <a:effectLst/>
                <a:latin typeface="Times New Roman" panose="02020603050405020304" pitchFamily="18" charset="0"/>
                <a:cs typeface="Times New Roman" panose="02020603050405020304" pitchFamily="18" charset="0"/>
              </a:rPr>
              <a:t>Access Modifiers in Python encapsulation</a:t>
            </a:r>
            <a:br>
              <a:rPr lang="en-IN" b="1" i="0" dirty="0">
                <a:effectLst/>
                <a:latin typeface="Source Sans Pro" panose="020B0503030403020204" pitchFamily="34" charset="0"/>
              </a:rPr>
            </a:br>
            <a:endParaRPr lang="en-IN" dirty="0"/>
          </a:p>
        </p:txBody>
      </p:sp>
      <p:sp>
        <p:nvSpPr>
          <p:cNvPr id="3" name="Text Placeholder 2">
            <a:extLst>
              <a:ext uri="{FF2B5EF4-FFF2-40B4-BE49-F238E27FC236}">
                <a16:creationId xmlns:a16="http://schemas.microsoft.com/office/drawing/2014/main" id="{34669FC2-C83D-49CB-9818-09671DF0C40F}"/>
              </a:ext>
            </a:extLst>
          </p:cNvPr>
          <p:cNvSpPr>
            <a:spLocks noGrp="1"/>
          </p:cNvSpPr>
          <p:nvPr>
            <p:ph type="body" idx="1"/>
          </p:nvPr>
        </p:nvSpPr>
        <p:spPr>
          <a:xfrm>
            <a:off x="650240" y="1616710"/>
            <a:ext cx="7350759" cy="3724096"/>
          </a:xfrm>
        </p:spPr>
        <p:txBody>
          <a:bodyPr/>
          <a:lstStyle/>
          <a:p>
            <a:pPr marL="342900" indent="-3429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Sometimes there might be a need to restrict or limit access to certain variables or functions while programming. </a:t>
            </a:r>
          </a:p>
          <a:p>
            <a:pPr marL="342900" indent="-3429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That is where access modifiers come into the picture.</a:t>
            </a:r>
          </a:p>
          <a:p>
            <a:pPr marL="342900" indent="-3429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Now when we are talking about access, 3 kinds of access specifiers can be used while performing Encapsulation in Python. </a:t>
            </a:r>
          </a:p>
          <a:p>
            <a:pPr marL="342900" indent="-3429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They are as follows :</a:t>
            </a:r>
          </a:p>
          <a:p>
            <a:pPr marL="342900" indent="-342900" algn="just">
              <a:buFont typeface="Arial" panose="020B0604020202020204" pitchFamily="34" charset="0"/>
              <a:buChar char="•"/>
            </a:pPr>
            <a:r>
              <a:rPr lang="en-IN" b="1" i="0" dirty="0">
                <a:solidFill>
                  <a:schemeClr val="tx1"/>
                </a:solidFill>
                <a:effectLst/>
                <a:latin typeface="Times New Roman" panose="02020603050405020304" pitchFamily="18" charset="0"/>
                <a:cs typeface="Times New Roman" panose="02020603050405020304" pitchFamily="18" charset="0"/>
              </a:rPr>
              <a:t>Public Members</a:t>
            </a:r>
          </a:p>
          <a:p>
            <a:pPr marL="342900" indent="-342900" algn="just">
              <a:buFont typeface="Arial" panose="020B0604020202020204" pitchFamily="34" charset="0"/>
              <a:buChar char="•"/>
            </a:pPr>
            <a:r>
              <a:rPr lang="en-IN" b="1" i="0" dirty="0">
                <a:solidFill>
                  <a:schemeClr val="tx1"/>
                </a:solidFill>
                <a:effectLst/>
                <a:latin typeface="Times New Roman" panose="02020603050405020304" pitchFamily="18" charset="0"/>
                <a:cs typeface="Times New Roman" panose="02020603050405020304" pitchFamily="18" charset="0"/>
              </a:rPr>
              <a:t>Private Members</a:t>
            </a:r>
          </a:p>
          <a:p>
            <a:pPr marL="342900" indent="-342900" algn="just">
              <a:buFont typeface="Arial" panose="020B0604020202020204" pitchFamily="34" charset="0"/>
              <a:buChar char="•"/>
            </a:pPr>
            <a:r>
              <a:rPr lang="en-IN" b="1" i="0" dirty="0">
                <a:solidFill>
                  <a:schemeClr val="tx1"/>
                </a:solidFill>
                <a:effectLst/>
                <a:latin typeface="Times New Roman" panose="02020603050405020304" pitchFamily="18" charset="0"/>
                <a:cs typeface="Times New Roman" panose="02020603050405020304" pitchFamily="18" charset="0"/>
              </a:rPr>
              <a:t>Protected Members</a:t>
            </a:r>
          </a:p>
          <a:p>
            <a:endParaRPr lang="en-IN" dirty="0"/>
          </a:p>
        </p:txBody>
      </p:sp>
    </p:spTree>
    <p:extLst>
      <p:ext uri="{BB962C8B-B14F-4D97-AF65-F5344CB8AC3E}">
        <p14:creationId xmlns:p14="http://schemas.microsoft.com/office/powerpoint/2010/main" val="168394405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B4477-46D5-4E89-9D62-B1B14DEDE4E5}"/>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DD380A04-C1BD-48F7-8F24-DB1FB223CAFD}"/>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B75D7E8A-FEA0-4490-9801-BBC8C5109956}"/>
              </a:ext>
            </a:extLst>
          </p:cNvPr>
          <p:cNvPicPr>
            <a:picLocks noChangeAspect="1"/>
          </p:cNvPicPr>
          <p:nvPr/>
        </p:nvPicPr>
        <p:blipFill rotWithShape="1">
          <a:blip r:embed="rId2">
            <a:extLst>
              <a:ext uri="{28A0092B-C50C-407E-A947-70E740481C1C}">
                <a14:useLocalDpi xmlns:a14="http://schemas.microsoft.com/office/drawing/2010/main" val="0"/>
              </a:ext>
            </a:extLst>
          </a:blip>
          <a:srcRect r="833" b="13842"/>
          <a:stretch/>
        </p:blipFill>
        <p:spPr>
          <a:xfrm>
            <a:off x="838200" y="1524000"/>
            <a:ext cx="7350759" cy="4539258"/>
          </a:xfrm>
          <a:prstGeom prst="rect">
            <a:avLst/>
          </a:prstGeom>
        </p:spPr>
      </p:pic>
    </p:spTree>
    <p:extLst>
      <p:ext uri="{BB962C8B-B14F-4D97-AF65-F5344CB8AC3E}">
        <p14:creationId xmlns:p14="http://schemas.microsoft.com/office/powerpoint/2010/main" val="103431715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56952-D439-416A-AFDF-341C43F650F7}"/>
              </a:ext>
            </a:extLst>
          </p:cNvPr>
          <p:cNvSpPr>
            <a:spLocks noGrp="1"/>
          </p:cNvSpPr>
          <p:nvPr>
            <p:ph type="title"/>
          </p:nvPr>
        </p:nvSpPr>
        <p:spPr>
          <a:xfrm>
            <a:off x="535940" y="467690"/>
            <a:ext cx="8072119" cy="1138773"/>
          </a:xfrm>
        </p:spPr>
        <p:txBody>
          <a:bodyPr/>
          <a:lstStyle/>
          <a:p>
            <a:r>
              <a:rPr lang="en-IN" sz="2800" b="1" i="0" dirty="0">
                <a:solidFill>
                  <a:schemeClr val="tx1"/>
                </a:solidFill>
                <a:effectLst/>
                <a:latin typeface="Times New Roman" panose="02020603050405020304" pitchFamily="18" charset="0"/>
                <a:cs typeface="Times New Roman" panose="02020603050405020304" pitchFamily="18" charset="0"/>
              </a:rPr>
              <a:t>Encapsulation in Python using public members</a:t>
            </a:r>
            <a:br>
              <a:rPr lang="en-IN" b="1" i="0" dirty="0">
                <a:effectLst/>
                <a:latin typeface="Source Sans Pro" panose="020B0503030403020204" pitchFamily="34" charset="0"/>
              </a:rPr>
            </a:br>
            <a:endParaRPr lang="en-IN" dirty="0"/>
          </a:p>
        </p:txBody>
      </p:sp>
      <p:sp>
        <p:nvSpPr>
          <p:cNvPr id="3" name="Text Placeholder 2">
            <a:extLst>
              <a:ext uri="{FF2B5EF4-FFF2-40B4-BE49-F238E27FC236}">
                <a16:creationId xmlns:a16="http://schemas.microsoft.com/office/drawing/2014/main" id="{0A990119-639E-42AD-B146-C7839ED5EE17}"/>
              </a:ext>
            </a:extLst>
          </p:cNvPr>
          <p:cNvSpPr>
            <a:spLocks noGrp="1"/>
          </p:cNvSpPr>
          <p:nvPr>
            <p:ph type="body" idx="1"/>
          </p:nvPr>
        </p:nvSpPr>
        <p:spPr>
          <a:xfrm>
            <a:off x="650240" y="1616710"/>
            <a:ext cx="7350759" cy="2031325"/>
          </a:xfrm>
        </p:spPr>
        <p:txBody>
          <a:bodyPr/>
          <a:lstStyle/>
          <a:p>
            <a:pPr marL="342900" indent="-3429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As the name suggests, the public modifier allows variables and functions to be accessible from anywhere within the class and from any part of the program.</a:t>
            </a:r>
          </a:p>
          <a:p>
            <a:pPr marL="342900" indent="-3429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 All member variables have the access modifier as public by default.</a:t>
            </a:r>
          </a:p>
          <a:p>
            <a:pPr marL="342900" indent="-342900" algn="just">
              <a:buFont typeface="Arial" panose="020B0604020202020204" pitchFamily="34" charset="0"/>
              <a:buChar char="•"/>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604825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3A00F-803B-4C00-A97D-4F4EEDE07772}"/>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5D013E09-EDEF-4466-884C-1D48AF996B71}"/>
              </a:ext>
            </a:extLst>
          </p:cNvPr>
          <p:cNvSpPr>
            <a:spLocks noGrp="1"/>
          </p:cNvSpPr>
          <p:nvPr>
            <p:ph type="body" idx="1"/>
          </p:nvPr>
        </p:nvSpPr>
        <p:spPr>
          <a:xfrm>
            <a:off x="650240" y="1616710"/>
            <a:ext cx="7350759" cy="5416868"/>
          </a:xfrm>
        </p:spPr>
        <p:txBody>
          <a:bodyPr/>
          <a:lstStyle/>
          <a:p>
            <a:pPr algn="just"/>
            <a:r>
              <a:rPr lang="en-IN" dirty="0">
                <a:solidFill>
                  <a:schemeClr val="tx1"/>
                </a:solidFill>
                <a:latin typeface="Times New Roman" panose="02020603050405020304" pitchFamily="18" charset="0"/>
                <a:cs typeface="Times New Roman" panose="02020603050405020304" pitchFamily="18" charset="0"/>
              </a:rPr>
              <a:t># illustrating public members &amp; public access modifier </a:t>
            </a:r>
          </a:p>
          <a:p>
            <a:pPr algn="just"/>
            <a:r>
              <a:rPr lang="en-IN" dirty="0">
                <a:solidFill>
                  <a:schemeClr val="tx1"/>
                </a:solidFill>
                <a:latin typeface="Times New Roman" panose="02020603050405020304" pitchFamily="18" charset="0"/>
                <a:cs typeface="Times New Roman" panose="02020603050405020304" pitchFamily="18" charset="0"/>
              </a:rPr>
              <a:t>class </a:t>
            </a:r>
            <a:r>
              <a:rPr lang="en-IN" dirty="0" err="1">
                <a:solidFill>
                  <a:schemeClr val="tx1"/>
                </a:solidFill>
                <a:latin typeface="Times New Roman" panose="02020603050405020304" pitchFamily="18" charset="0"/>
                <a:cs typeface="Times New Roman" panose="02020603050405020304" pitchFamily="18" charset="0"/>
              </a:rPr>
              <a:t>pub_mod</a:t>
            </a:r>
            <a:r>
              <a:rPr lang="en-IN" dirty="0">
                <a:solidFill>
                  <a:schemeClr val="tx1"/>
                </a:solidFill>
                <a:latin typeface="Times New Roman" panose="02020603050405020304" pitchFamily="18" charset="0"/>
                <a:cs typeface="Times New Roman" panose="02020603050405020304" pitchFamily="18" charset="0"/>
              </a:rPr>
              <a:t>:</a:t>
            </a:r>
          </a:p>
          <a:p>
            <a:pPr algn="just"/>
            <a:r>
              <a:rPr lang="en-IN" dirty="0">
                <a:solidFill>
                  <a:schemeClr val="tx1"/>
                </a:solidFill>
                <a:latin typeface="Times New Roman" panose="02020603050405020304" pitchFamily="18" charset="0"/>
                <a:cs typeface="Times New Roman" panose="02020603050405020304" pitchFamily="18" charset="0"/>
              </a:rPr>
              <a:t>    # constructor</a:t>
            </a:r>
          </a:p>
          <a:p>
            <a:pPr algn="just"/>
            <a:r>
              <a:rPr lang="en-IN" dirty="0">
                <a:solidFill>
                  <a:schemeClr val="tx1"/>
                </a:solidFill>
                <a:latin typeface="Times New Roman" panose="02020603050405020304" pitchFamily="18" charset="0"/>
                <a:cs typeface="Times New Roman" panose="02020603050405020304" pitchFamily="18" charset="0"/>
              </a:rPr>
              <a:t>    def __</a:t>
            </a:r>
            <a:r>
              <a:rPr lang="en-IN" dirty="0" err="1">
                <a:solidFill>
                  <a:schemeClr val="tx1"/>
                </a:solidFill>
                <a:latin typeface="Times New Roman" panose="02020603050405020304" pitchFamily="18" charset="0"/>
                <a:cs typeface="Times New Roman" panose="02020603050405020304" pitchFamily="18" charset="0"/>
              </a:rPr>
              <a:t>init</a:t>
            </a:r>
            <a:r>
              <a:rPr lang="en-IN" dirty="0">
                <a:solidFill>
                  <a:schemeClr val="tx1"/>
                </a:solidFill>
                <a:latin typeface="Times New Roman" panose="02020603050405020304" pitchFamily="18" charset="0"/>
                <a:cs typeface="Times New Roman" panose="02020603050405020304" pitchFamily="18" charset="0"/>
              </a:rPr>
              <a:t>__(self, name, age):</a:t>
            </a:r>
          </a:p>
          <a:p>
            <a:pPr algn="just"/>
            <a:r>
              <a:rPr lang="en-IN" dirty="0">
                <a:solidFill>
                  <a:schemeClr val="tx1"/>
                </a:solidFill>
                <a:latin typeface="Times New Roman" panose="02020603050405020304" pitchFamily="18" charset="0"/>
                <a:cs typeface="Times New Roman" panose="02020603050405020304" pitchFamily="18" charset="0"/>
              </a:rPr>
              <a:t>        self.name = name</a:t>
            </a:r>
          </a:p>
          <a:p>
            <a:pPr algn="just"/>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self.age</a:t>
            </a:r>
            <a:r>
              <a:rPr lang="en-IN" dirty="0">
                <a:solidFill>
                  <a:schemeClr val="tx1"/>
                </a:solidFill>
                <a:latin typeface="Times New Roman" panose="02020603050405020304" pitchFamily="18" charset="0"/>
                <a:cs typeface="Times New Roman" panose="02020603050405020304" pitchFamily="18" charset="0"/>
              </a:rPr>
              <a:t> = age</a:t>
            </a:r>
          </a:p>
          <a:p>
            <a:pPr algn="just"/>
            <a:r>
              <a:rPr lang="en-IN" dirty="0">
                <a:solidFill>
                  <a:schemeClr val="tx1"/>
                </a:solidFill>
                <a:latin typeface="Times New Roman" panose="02020603050405020304" pitchFamily="18" charset="0"/>
                <a:cs typeface="Times New Roman" panose="02020603050405020304" pitchFamily="18" charset="0"/>
              </a:rPr>
              <a:t>    def Age(self): </a:t>
            </a:r>
          </a:p>
          <a:p>
            <a:pPr algn="just"/>
            <a:r>
              <a:rPr lang="en-IN" dirty="0">
                <a:solidFill>
                  <a:schemeClr val="tx1"/>
                </a:solidFill>
                <a:latin typeface="Times New Roman" panose="02020603050405020304" pitchFamily="18" charset="0"/>
                <a:cs typeface="Times New Roman" panose="02020603050405020304" pitchFamily="18" charset="0"/>
              </a:rPr>
              <a:t>        # accessing public data member </a:t>
            </a:r>
          </a:p>
          <a:p>
            <a:pPr algn="just"/>
            <a:r>
              <a:rPr lang="en-IN" dirty="0">
                <a:solidFill>
                  <a:schemeClr val="tx1"/>
                </a:solidFill>
                <a:latin typeface="Times New Roman" panose="02020603050405020304" pitchFamily="18" charset="0"/>
                <a:cs typeface="Times New Roman" panose="02020603050405020304" pitchFamily="18" charset="0"/>
              </a:rPr>
              <a:t>        print("Age: ", </a:t>
            </a:r>
            <a:r>
              <a:rPr lang="en-IN" dirty="0" err="1">
                <a:solidFill>
                  <a:schemeClr val="tx1"/>
                </a:solidFill>
                <a:latin typeface="Times New Roman" panose="02020603050405020304" pitchFamily="18" charset="0"/>
                <a:cs typeface="Times New Roman" panose="02020603050405020304" pitchFamily="18" charset="0"/>
              </a:rPr>
              <a:t>self.age</a:t>
            </a:r>
            <a:r>
              <a:rPr lang="en-IN" dirty="0">
                <a:solidFill>
                  <a:schemeClr val="tx1"/>
                </a:solidFill>
                <a:latin typeface="Times New Roman" panose="02020603050405020304" pitchFamily="18" charset="0"/>
                <a:cs typeface="Times New Roman" panose="02020603050405020304" pitchFamily="18" charset="0"/>
              </a:rPr>
              <a:t>)</a:t>
            </a:r>
          </a:p>
          <a:p>
            <a:pPr algn="just"/>
            <a:r>
              <a:rPr lang="en-IN" dirty="0">
                <a:solidFill>
                  <a:schemeClr val="tx1"/>
                </a:solidFill>
                <a:latin typeface="Times New Roman" panose="02020603050405020304" pitchFamily="18" charset="0"/>
                <a:cs typeface="Times New Roman" panose="02020603050405020304" pitchFamily="18" charset="0"/>
              </a:rPr>
              <a:t># creating object </a:t>
            </a:r>
          </a:p>
          <a:p>
            <a:pPr algn="just"/>
            <a:r>
              <a:rPr lang="en-IN" dirty="0" err="1">
                <a:solidFill>
                  <a:schemeClr val="tx1"/>
                </a:solidFill>
                <a:latin typeface="Times New Roman" panose="02020603050405020304" pitchFamily="18" charset="0"/>
                <a:cs typeface="Times New Roman" panose="02020603050405020304" pitchFamily="18" charset="0"/>
              </a:rPr>
              <a:t>obj</a:t>
            </a:r>
            <a:r>
              <a:rPr lang="en-IN" dirty="0">
                <a:solidFill>
                  <a:schemeClr val="tx1"/>
                </a:solidFill>
                <a:latin typeface="Times New Roman" panose="02020603050405020304" pitchFamily="18" charset="0"/>
                <a:cs typeface="Times New Roman" panose="02020603050405020304" pitchFamily="18" charset="0"/>
              </a:rPr>
              <a:t> = </a:t>
            </a:r>
            <a:r>
              <a:rPr lang="en-IN" dirty="0" err="1">
                <a:solidFill>
                  <a:schemeClr val="tx1"/>
                </a:solidFill>
                <a:latin typeface="Times New Roman" panose="02020603050405020304" pitchFamily="18" charset="0"/>
                <a:cs typeface="Times New Roman" panose="02020603050405020304" pitchFamily="18" charset="0"/>
              </a:rPr>
              <a:t>pub_mod</a:t>
            </a:r>
            <a:r>
              <a:rPr lang="en-IN" dirty="0">
                <a:solidFill>
                  <a:schemeClr val="tx1"/>
                </a:solidFill>
                <a:latin typeface="Times New Roman" panose="02020603050405020304" pitchFamily="18" charset="0"/>
                <a:cs typeface="Times New Roman" panose="02020603050405020304" pitchFamily="18" charset="0"/>
              </a:rPr>
              <a:t>(“</a:t>
            </a:r>
            <a:r>
              <a:rPr lang="en-IN" dirty="0" err="1">
                <a:solidFill>
                  <a:schemeClr val="tx1"/>
                </a:solidFill>
                <a:latin typeface="Times New Roman" panose="02020603050405020304" pitchFamily="18" charset="0"/>
                <a:cs typeface="Times New Roman" panose="02020603050405020304" pitchFamily="18" charset="0"/>
              </a:rPr>
              <a:t>abc</a:t>
            </a:r>
            <a:r>
              <a:rPr lang="en-IN" dirty="0">
                <a:solidFill>
                  <a:schemeClr val="tx1"/>
                </a:solidFill>
                <a:latin typeface="Times New Roman" panose="02020603050405020304" pitchFamily="18" charset="0"/>
                <a:cs typeface="Times New Roman" panose="02020603050405020304" pitchFamily="18" charset="0"/>
              </a:rPr>
              <a:t>", 35);</a:t>
            </a:r>
          </a:p>
          <a:p>
            <a:pPr algn="just"/>
            <a:r>
              <a:rPr lang="en-IN" dirty="0">
                <a:solidFill>
                  <a:schemeClr val="tx1"/>
                </a:solidFill>
                <a:latin typeface="Times New Roman" panose="02020603050405020304" pitchFamily="18" charset="0"/>
                <a:cs typeface="Times New Roman" panose="02020603050405020304" pitchFamily="18" charset="0"/>
              </a:rPr>
              <a:t># accessing public data member </a:t>
            </a:r>
          </a:p>
          <a:p>
            <a:pPr algn="just"/>
            <a:r>
              <a:rPr lang="en-IN" dirty="0">
                <a:solidFill>
                  <a:schemeClr val="tx1"/>
                </a:solidFill>
                <a:latin typeface="Times New Roman" panose="02020603050405020304" pitchFamily="18" charset="0"/>
                <a:cs typeface="Times New Roman" panose="02020603050405020304" pitchFamily="18" charset="0"/>
              </a:rPr>
              <a:t>print("Name: ", obj.name)  </a:t>
            </a:r>
          </a:p>
          <a:p>
            <a:pPr algn="just"/>
            <a:r>
              <a:rPr lang="en-IN" dirty="0">
                <a:solidFill>
                  <a:schemeClr val="tx1"/>
                </a:solidFill>
                <a:latin typeface="Times New Roman" panose="02020603050405020304" pitchFamily="18" charset="0"/>
                <a:cs typeface="Times New Roman" panose="02020603050405020304" pitchFamily="18" charset="0"/>
              </a:rPr>
              <a:t># calling public member function of the class </a:t>
            </a:r>
          </a:p>
          <a:p>
            <a:pPr algn="just"/>
            <a:r>
              <a:rPr lang="en-IN" dirty="0" err="1">
                <a:solidFill>
                  <a:schemeClr val="tx1"/>
                </a:solidFill>
                <a:latin typeface="Times New Roman" panose="02020603050405020304" pitchFamily="18" charset="0"/>
                <a:cs typeface="Times New Roman" panose="02020603050405020304" pitchFamily="18" charset="0"/>
              </a:rPr>
              <a:t>obj.Age</a:t>
            </a:r>
            <a:r>
              <a:rPr lang="en-IN" dirty="0">
                <a:solidFill>
                  <a:schemeClr val="tx1"/>
                </a:solidFill>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726457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81000" y="228600"/>
            <a:ext cx="8305800" cy="5943600"/>
          </a:xfrm>
          <a:prstGeom prst="rect">
            <a:avLst/>
          </a:prstGeom>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DE831-E39A-4DEC-9E88-2DA5A2B4513F}"/>
              </a:ext>
            </a:extLst>
          </p:cNvPr>
          <p:cNvSpPr>
            <a:spLocks noGrp="1"/>
          </p:cNvSpPr>
          <p:nvPr>
            <p:ph type="title"/>
          </p:nvPr>
        </p:nvSpPr>
        <p:spPr>
          <a:xfrm>
            <a:off x="535940" y="467690"/>
            <a:ext cx="8072119" cy="1138773"/>
          </a:xfrm>
        </p:spPr>
        <p:txBody>
          <a:bodyPr/>
          <a:lstStyle/>
          <a:p>
            <a:pPr algn="l"/>
            <a:r>
              <a:rPr lang="en-IN" sz="2800" b="1" i="0" dirty="0">
                <a:solidFill>
                  <a:schemeClr val="tx1"/>
                </a:solidFill>
                <a:effectLst/>
                <a:latin typeface="Times New Roman" panose="02020603050405020304" pitchFamily="18" charset="0"/>
                <a:cs typeface="Times New Roman" panose="02020603050405020304" pitchFamily="18" charset="0"/>
              </a:rPr>
              <a:t>Encapsulation in Python using private members</a:t>
            </a:r>
            <a:br>
              <a:rPr lang="en-IN" b="1" i="0" dirty="0">
                <a:effectLst/>
                <a:latin typeface="Source Sans Pro" panose="020B0503030403020204" pitchFamily="34" charset="0"/>
              </a:rPr>
            </a:br>
            <a:endParaRPr lang="en-IN" dirty="0"/>
          </a:p>
        </p:txBody>
      </p:sp>
      <p:sp>
        <p:nvSpPr>
          <p:cNvPr id="3" name="Text Placeholder 2">
            <a:extLst>
              <a:ext uri="{FF2B5EF4-FFF2-40B4-BE49-F238E27FC236}">
                <a16:creationId xmlns:a16="http://schemas.microsoft.com/office/drawing/2014/main" id="{F1DB28C2-BA06-4645-8ECF-45CE0322F708}"/>
              </a:ext>
            </a:extLst>
          </p:cNvPr>
          <p:cNvSpPr>
            <a:spLocks noGrp="1"/>
          </p:cNvSpPr>
          <p:nvPr>
            <p:ph type="body" idx="1"/>
          </p:nvPr>
        </p:nvSpPr>
        <p:spPr>
          <a:xfrm>
            <a:off x="535940" y="2057400"/>
            <a:ext cx="7350759" cy="1477328"/>
          </a:xfrm>
        </p:spPr>
        <p:txBody>
          <a:bodyPr/>
          <a:lstStyle/>
          <a:p>
            <a:pPr marL="342900" indent="-342900" algn="just">
              <a:buFont typeface="Arial" panose="020B0604020202020204" pitchFamily="34" charset="0"/>
              <a:buChar char="•"/>
            </a:pPr>
            <a:r>
              <a:rPr lang="en-IN" sz="2400" b="0" i="0" dirty="0">
                <a:solidFill>
                  <a:schemeClr val="tx1"/>
                </a:solidFill>
                <a:effectLst/>
                <a:latin typeface="Times New Roman" panose="02020603050405020304" pitchFamily="18" charset="0"/>
                <a:cs typeface="Times New Roman" panose="02020603050405020304" pitchFamily="18" charset="0"/>
              </a:rPr>
              <a:t>The private access modifier allows member methods and variables to be accessed only within the class. </a:t>
            </a:r>
          </a:p>
          <a:p>
            <a:pPr marL="342900" indent="-342900" algn="just">
              <a:buFont typeface="Arial" panose="020B0604020202020204" pitchFamily="34" charset="0"/>
              <a:buChar char="•"/>
            </a:pPr>
            <a:r>
              <a:rPr lang="en-IN" sz="2400" b="0" i="0" dirty="0">
                <a:solidFill>
                  <a:schemeClr val="tx1"/>
                </a:solidFill>
                <a:effectLst/>
                <a:latin typeface="Times New Roman" panose="02020603050405020304" pitchFamily="18" charset="0"/>
                <a:cs typeface="Times New Roman" panose="02020603050405020304" pitchFamily="18" charset="0"/>
              </a:rPr>
              <a:t>To specify a private access modifier for a member, we make use of the double underscore __.</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513029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DE30D-C400-4EFB-8C88-8D4DC29E7CD7}"/>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7ED95518-9472-4E56-9B34-FE86C674E9D8}"/>
              </a:ext>
            </a:extLst>
          </p:cNvPr>
          <p:cNvSpPr>
            <a:spLocks noGrp="1"/>
          </p:cNvSpPr>
          <p:nvPr>
            <p:ph type="body" idx="1"/>
          </p:nvPr>
        </p:nvSpPr>
        <p:spPr>
          <a:xfrm>
            <a:off x="562521" y="1441132"/>
            <a:ext cx="7350759" cy="5416868"/>
          </a:xfrm>
        </p:spPr>
        <p:txBody>
          <a:bodyPr/>
          <a:lstStyle/>
          <a:p>
            <a:r>
              <a:rPr lang="en-IN" dirty="0"/>
              <a:t># illustrating private members &amp; private access modifier </a:t>
            </a:r>
          </a:p>
          <a:p>
            <a:r>
              <a:rPr lang="en-IN" dirty="0"/>
              <a:t>class Rectangle:</a:t>
            </a:r>
          </a:p>
          <a:p>
            <a:r>
              <a:rPr lang="en-IN" dirty="0"/>
              <a:t>  __length = 0 #private variable</a:t>
            </a:r>
          </a:p>
          <a:p>
            <a:r>
              <a:rPr lang="en-IN" dirty="0"/>
              <a:t>  __breadth = 0#private variable</a:t>
            </a:r>
          </a:p>
          <a:p>
            <a:r>
              <a:rPr lang="en-IN" dirty="0"/>
              <a:t>  def __</a:t>
            </a:r>
            <a:r>
              <a:rPr lang="en-IN" dirty="0" err="1"/>
              <a:t>init</a:t>
            </a:r>
            <a:r>
              <a:rPr lang="en-IN" dirty="0"/>
              <a:t>__(self): </a:t>
            </a:r>
          </a:p>
          <a:p>
            <a:r>
              <a:rPr lang="en-IN" dirty="0"/>
              <a:t>    #constructor</a:t>
            </a:r>
          </a:p>
          <a:p>
            <a:r>
              <a:rPr lang="en-IN" dirty="0"/>
              <a:t>    </a:t>
            </a:r>
            <a:r>
              <a:rPr lang="en-IN" dirty="0" err="1"/>
              <a:t>self.__length</a:t>
            </a:r>
            <a:r>
              <a:rPr lang="en-IN" dirty="0"/>
              <a:t> = 5</a:t>
            </a:r>
          </a:p>
          <a:p>
            <a:r>
              <a:rPr lang="en-IN" dirty="0"/>
              <a:t>    </a:t>
            </a:r>
            <a:r>
              <a:rPr lang="en-IN" dirty="0" err="1"/>
              <a:t>self.__breadth</a:t>
            </a:r>
            <a:r>
              <a:rPr lang="en-IN" dirty="0"/>
              <a:t> = 3</a:t>
            </a:r>
          </a:p>
          <a:p>
            <a:r>
              <a:rPr lang="en-IN" dirty="0"/>
              <a:t>    #printing values of the private variable within the class</a:t>
            </a:r>
          </a:p>
          <a:p>
            <a:r>
              <a:rPr lang="en-IN" dirty="0"/>
              <a:t>    print(</a:t>
            </a:r>
            <a:r>
              <a:rPr lang="en-IN" dirty="0" err="1"/>
              <a:t>self.__length</a:t>
            </a:r>
            <a:r>
              <a:rPr lang="en-IN" dirty="0"/>
              <a:t>)</a:t>
            </a:r>
          </a:p>
          <a:p>
            <a:r>
              <a:rPr lang="en-IN" dirty="0"/>
              <a:t>    print(</a:t>
            </a:r>
            <a:r>
              <a:rPr lang="en-IN" dirty="0" err="1"/>
              <a:t>self.__breadth</a:t>
            </a:r>
            <a:r>
              <a:rPr lang="en-IN" dirty="0"/>
              <a:t>)</a:t>
            </a:r>
          </a:p>
          <a:p>
            <a:r>
              <a:rPr lang="en-IN" dirty="0" err="1"/>
              <a:t>rect</a:t>
            </a:r>
            <a:r>
              <a:rPr lang="en-IN" dirty="0"/>
              <a:t> = Rectangle() #object created </a:t>
            </a:r>
          </a:p>
          <a:p>
            <a:r>
              <a:rPr lang="en-IN" dirty="0"/>
              <a:t>#printing values of the private variable outside the class </a:t>
            </a:r>
          </a:p>
          <a:p>
            <a:r>
              <a:rPr lang="en-IN" dirty="0"/>
              <a:t>print(</a:t>
            </a:r>
            <a:r>
              <a:rPr lang="en-IN" dirty="0" err="1"/>
              <a:t>rect.length</a:t>
            </a:r>
            <a:r>
              <a:rPr lang="en-IN" dirty="0"/>
              <a:t>)</a:t>
            </a:r>
          </a:p>
          <a:p>
            <a:r>
              <a:rPr lang="en-IN" dirty="0"/>
              <a:t>print(</a:t>
            </a:r>
            <a:r>
              <a:rPr lang="en-IN" dirty="0" err="1"/>
              <a:t>rect.breadth</a:t>
            </a:r>
            <a:r>
              <a:rPr lang="en-IN" dirty="0"/>
              <a:t>)</a:t>
            </a:r>
          </a:p>
          <a:p>
            <a:endParaRPr lang="en-IN" dirty="0"/>
          </a:p>
        </p:txBody>
      </p:sp>
    </p:spTree>
    <p:extLst>
      <p:ext uri="{BB962C8B-B14F-4D97-AF65-F5344CB8AC3E}">
        <p14:creationId xmlns:p14="http://schemas.microsoft.com/office/powerpoint/2010/main" val="63220862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A67CE-5D60-4254-BCE9-98894A90EA3A}"/>
              </a:ext>
            </a:extLst>
          </p:cNvPr>
          <p:cNvSpPr>
            <a:spLocks noGrp="1"/>
          </p:cNvSpPr>
          <p:nvPr>
            <p:ph type="title"/>
          </p:nvPr>
        </p:nvSpPr>
        <p:spPr>
          <a:xfrm>
            <a:off x="535940" y="467690"/>
            <a:ext cx="8072119" cy="1138773"/>
          </a:xfrm>
        </p:spPr>
        <p:txBody>
          <a:bodyPr/>
          <a:lstStyle/>
          <a:p>
            <a:pPr algn="l"/>
            <a:r>
              <a:rPr lang="en-IN" sz="2800" b="1" i="0" dirty="0">
                <a:solidFill>
                  <a:schemeClr val="tx1"/>
                </a:solidFill>
                <a:effectLst/>
                <a:latin typeface="Times New Roman" panose="02020603050405020304" pitchFamily="18" charset="0"/>
                <a:cs typeface="Times New Roman" panose="02020603050405020304" pitchFamily="18" charset="0"/>
              </a:rPr>
              <a:t>Encapsulation in Python using protected members</a:t>
            </a:r>
            <a:br>
              <a:rPr lang="en-IN" b="1" i="0" dirty="0">
                <a:effectLst/>
                <a:latin typeface="Source Sans Pro" panose="020B0503030403020204" pitchFamily="34" charset="0"/>
              </a:rPr>
            </a:br>
            <a:endParaRPr lang="en-IN" dirty="0"/>
          </a:p>
        </p:txBody>
      </p:sp>
      <p:sp>
        <p:nvSpPr>
          <p:cNvPr id="3" name="Text Placeholder 2">
            <a:extLst>
              <a:ext uri="{FF2B5EF4-FFF2-40B4-BE49-F238E27FC236}">
                <a16:creationId xmlns:a16="http://schemas.microsoft.com/office/drawing/2014/main" id="{D0728B29-A82D-4CED-82D5-22DE6607F494}"/>
              </a:ext>
            </a:extLst>
          </p:cNvPr>
          <p:cNvSpPr>
            <a:spLocks noGrp="1"/>
          </p:cNvSpPr>
          <p:nvPr>
            <p:ph type="body" idx="1"/>
          </p:nvPr>
        </p:nvSpPr>
        <p:spPr>
          <a:xfrm>
            <a:off x="650240" y="1616710"/>
            <a:ext cx="7350759" cy="3323987"/>
          </a:xfrm>
        </p:spPr>
        <p:txBody>
          <a:bodyPr/>
          <a:lstStyle/>
          <a:p>
            <a:pPr marL="342900" indent="-342900" algn="just">
              <a:buFont typeface="Arial" panose="020B0604020202020204" pitchFamily="34" charset="0"/>
              <a:buChar char="•"/>
            </a:pPr>
            <a:r>
              <a:rPr lang="en-IN" sz="2400" b="0" i="0" dirty="0">
                <a:solidFill>
                  <a:schemeClr val="tx1"/>
                </a:solidFill>
                <a:effectLst/>
                <a:latin typeface="Times New Roman" panose="02020603050405020304" pitchFamily="18" charset="0"/>
                <a:cs typeface="Times New Roman" panose="02020603050405020304" pitchFamily="18" charset="0"/>
              </a:rPr>
              <a:t>What sets protected members apart from private members is that they allow the members to be accessed within the class and allow them to be accessed by the sub-classes involved.</a:t>
            </a:r>
          </a:p>
          <a:p>
            <a:pPr marL="342900" indent="-342900" algn="just">
              <a:buFont typeface="Arial" panose="020B0604020202020204" pitchFamily="34" charset="0"/>
              <a:buChar char="•"/>
            </a:pPr>
            <a:r>
              <a:rPr lang="en-IN" sz="2400" b="0" i="0" dirty="0">
                <a:solidFill>
                  <a:schemeClr val="tx1"/>
                </a:solidFill>
                <a:effectLst/>
                <a:latin typeface="Times New Roman" panose="02020603050405020304" pitchFamily="18" charset="0"/>
                <a:cs typeface="Times New Roman" panose="02020603050405020304" pitchFamily="18" charset="0"/>
              </a:rPr>
              <a:t> In Python, we demonstrate a protected member by prefixing with an underscore _ before its name.</a:t>
            </a:r>
          </a:p>
          <a:p>
            <a:pPr marL="342900" indent="-342900" algn="just">
              <a:buFont typeface="Arial" panose="020B0604020202020204" pitchFamily="34" charset="0"/>
              <a:buChar char="•"/>
            </a:pPr>
            <a:r>
              <a:rPr lang="en-IN" sz="2400" b="0" i="0" dirty="0">
                <a:solidFill>
                  <a:schemeClr val="tx1"/>
                </a:solidFill>
                <a:effectLst/>
                <a:latin typeface="Times New Roman" panose="02020603050405020304" pitchFamily="18" charset="0"/>
                <a:cs typeface="Times New Roman" panose="02020603050405020304" pitchFamily="18" charset="0"/>
              </a:rPr>
              <a:t>As we know, if the members have a protected access specifier, it can also be referenced then within the class and the subsequent sub-</a:t>
            </a:r>
            <a:r>
              <a:rPr lang="en-IN" sz="2400" b="0" i="0" dirty="0" err="1">
                <a:solidFill>
                  <a:schemeClr val="tx1"/>
                </a:solidFill>
                <a:effectLst/>
                <a:latin typeface="Times New Roman" panose="02020603050405020304" pitchFamily="18" charset="0"/>
                <a:cs typeface="Times New Roman" panose="02020603050405020304" pitchFamily="18" charset="0"/>
              </a:rPr>
              <a:t>clas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16121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E1F17-627D-404B-A18E-04C4EEE9EF5C}"/>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3957DDBE-493D-487A-9020-B37CCBAB338D}"/>
              </a:ext>
            </a:extLst>
          </p:cNvPr>
          <p:cNvSpPr>
            <a:spLocks noGrp="1"/>
          </p:cNvSpPr>
          <p:nvPr>
            <p:ph type="body" idx="1"/>
          </p:nvPr>
        </p:nvSpPr>
        <p:spPr>
          <a:xfrm>
            <a:off x="650240" y="1616710"/>
            <a:ext cx="7350759" cy="5416868"/>
          </a:xfrm>
        </p:spPr>
        <p:txBody>
          <a:bodyPr/>
          <a:lstStyle/>
          <a:p>
            <a:r>
              <a:rPr lang="en-IN" dirty="0"/>
              <a:t># illustrating protected members &amp; protected access modifier </a:t>
            </a:r>
          </a:p>
          <a:p>
            <a:r>
              <a:rPr lang="en-IN" dirty="0"/>
              <a:t>class details:</a:t>
            </a:r>
          </a:p>
          <a:p>
            <a:r>
              <a:rPr lang="en-IN" dirty="0"/>
              <a:t>    _name="Jason"</a:t>
            </a:r>
          </a:p>
          <a:p>
            <a:r>
              <a:rPr lang="en-IN" dirty="0"/>
              <a:t>    _age=35</a:t>
            </a:r>
          </a:p>
          <a:p>
            <a:r>
              <a:rPr lang="en-IN" dirty="0"/>
              <a:t>    _job="Developer"</a:t>
            </a:r>
          </a:p>
          <a:p>
            <a:r>
              <a:rPr lang="en-IN" dirty="0"/>
              <a:t>class </a:t>
            </a:r>
            <a:r>
              <a:rPr lang="en-IN" dirty="0" err="1"/>
              <a:t>pro_mod</a:t>
            </a:r>
            <a:r>
              <a:rPr lang="en-IN" dirty="0"/>
              <a:t>(details):</a:t>
            </a:r>
          </a:p>
          <a:p>
            <a:r>
              <a:rPr lang="en-IN" dirty="0"/>
              <a:t>    def __</a:t>
            </a:r>
            <a:r>
              <a:rPr lang="en-IN" dirty="0" err="1"/>
              <a:t>init</a:t>
            </a:r>
            <a:r>
              <a:rPr lang="en-IN" dirty="0"/>
              <a:t>__(self):</a:t>
            </a:r>
          </a:p>
          <a:p>
            <a:r>
              <a:rPr lang="en-IN" dirty="0"/>
              <a:t>        print(</a:t>
            </a:r>
            <a:r>
              <a:rPr lang="en-IN" dirty="0" err="1"/>
              <a:t>self._name</a:t>
            </a:r>
            <a:r>
              <a:rPr lang="en-IN" dirty="0"/>
              <a:t>)</a:t>
            </a:r>
          </a:p>
          <a:p>
            <a:r>
              <a:rPr lang="en-IN" dirty="0"/>
              <a:t>        print(</a:t>
            </a:r>
            <a:r>
              <a:rPr lang="en-IN" dirty="0" err="1"/>
              <a:t>self._age</a:t>
            </a:r>
            <a:r>
              <a:rPr lang="en-IN" dirty="0"/>
              <a:t>)</a:t>
            </a:r>
          </a:p>
          <a:p>
            <a:r>
              <a:rPr lang="en-IN" dirty="0"/>
              <a:t>        print(</a:t>
            </a:r>
            <a:r>
              <a:rPr lang="en-IN" dirty="0" err="1"/>
              <a:t>self._job</a:t>
            </a:r>
            <a:r>
              <a:rPr lang="en-IN" dirty="0"/>
              <a:t>)</a:t>
            </a:r>
          </a:p>
          <a:p>
            <a:r>
              <a:rPr lang="en-IN" dirty="0"/>
              <a:t># creating object of the class </a:t>
            </a:r>
          </a:p>
          <a:p>
            <a:r>
              <a:rPr lang="en-IN" dirty="0" err="1"/>
              <a:t>obj</a:t>
            </a:r>
            <a:r>
              <a:rPr lang="en-IN" dirty="0"/>
              <a:t> = </a:t>
            </a:r>
            <a:r>
              <a:rPr lang="en-IN" dirty="0" err="1"/>
              <a:t>pro_mod</a:t>
            </a:r>
            <a:r>
              <a:rPr lang="en-IN" dirty="0"/>
              <a:t>()</a:t>
            </a:r>
          </a:p>
          <a:p>
            <a:r>
              <a:rPr lang="en-IN" dirty="0"/>
              <a:t># direct access of protected member</a:t>
            </a:r>
          </a:p>
          <a:p>
            <a:r>
              <a:rPr lang="en-IN" dirty="0"/>
              <a:t>print("</a:t>
            </a:r>
            <a:r>
              <a:rPr lang="en-IN" dirty="0" err="1"/>
              <a:t>Name:",obj.name</a:t>
            </a:r>
            <a:r>
              <a:rPr lang="en-IN" dirty="0"/>
              <a:t>)</a:t>
            </a:r>
          </a:p>
          <a:p>
            <a:r>
              <a:rPr lang="en-IN" dirty="0"/>
              <a:t>print("Age:",</a:t>
            </a:r>
            <a:r>
              <a:rPr lang="en-IN" dirty="0" err="1"/>
              <a:t>obj.age</a:t>
            </a:r>
            <a:r>
              <a:rPr lang="en-IN" dirty="0"/>
              <a:t>)</a:t>
            </a:r>
          </a:p>
          <a:p>
            <a:endParaRPr lang="en-IN" dirty="0"/>
          </a:p>
        </p:txBody>
      </p:sp>
    </p:spTree>
    <p:extLst>
      <p:ext uri="{BB962C8B-B14F-4D97-AF65-F5344CB8AC3E}">
        <p14:creationId xmlns:p14="http://schemas.microsoft.com/office/powerpoint/2010/main" val="130799697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C3F2E-CD01-B433-D298-EC92AF439F68}"/>
              </a:ext>
            </a:extLst>
          </p:cNvPr>
          <p:cNvSpPr>
            <a:spLocks noGrp="1"/>
          </p:cNvSpPr>
          <p:nvPr>
            <p:ph type="title"/>
          </p:nvPr>
        </p:nvSpPr>
        <p:spPr>
          <a:xfrm>
            <a:off x="535940" y="467690"/>
            <a:ext cx="8072119" cy="1415772"/>
          </a:xfrm>
        </p:spPr>
        <p:txBody>
          <a:bodyPr/>
          <a:lstStyle/>
          <a:p>
            <a:r>
              <a:rPr lang="en-IN" b="1" i="0" dirty="0">
                <a:effectLst/>
                <a:latin typeface="Roboto Slab" panose="020B0604020202020204" pitchFamily="2" charset="0"/>
              </a:rPr>
              <a:t>Getters and setters</a:t>
            </a:r>
            <a:br>
              <a:rPr lang="en-IN" b="0" i="0" dirty="0">
                <a:effectLst/>
                <a:latin typeface="Roboto Slab" panose="020B0604020202020204" pitchFamily="2" charset="0"/>
              </a:rPr>
            </a:br>
            <a:endParaRPr lang="en-IN" dirty="0"/>
          </a:p>
        </p:txBody>
      </p:sp>
      <p:sp>
        <p:nvSpPr>
          <p:cNvPr id="3" name="Text Placeholder 2">
            <a:extLst>
              <a:ext uri="{FF2B5EF4-FFF2-40B4-BE49-F238E27FC236}">
                <a16:creationId xmlns:a16="http://schemas.microsoft.com/office/drawing/2014/main" id="{EFA5EA31-ECD0-EBF9-6A29-FA394EBAE2A4}"/>
              </a:ext>
            </a:extLst>
          </p:cNvPr>
          <p:cNvSpPr>
            <a:spLocks noGrp="1"/>
          </p:cNvSpPr>
          <p:nvPr>
            <p:ph type="body" idx="1"/>
          </p:nvPr>
        </p:nvSpPr>
        <p:spPr>
          <a:xfrm>
            <a:off x="650240" y="1616710"/>
            <a:ext cx="7350759" cy="3385542"/>
          </a:xfrm>
        </p:spPr>
        <p:txBody>
          <a:bodyPr/>
          <a:lstStyle/>
          <a:p>
            <a:pPr marL="342900" indent="-342900" algn="just">
              <a:buFont typeface="Arial" panose="020B0604020202020204" pitchFamily="34" charset="0"/>
              <a:buChar char="•"/>
            </a:pPr>
            <a:r>
              <a:rPr lang="en-IN" b="0" i="0" dirty="0">
                <a:solidFill>
                  <a:srgbClr val="333333"/>
                </a:solidFill>
                <a:effectLst/>
                <a:latin typeface="Open Sans" panose="020B0606030504020204" pitchFamily="34" charset="0"/>
              </a:rPr>
              <a:t>In object oriented programming, methods which are dedicated to accessing and changing attributes are usually called </a:t>
            </a:r>
            <a:r>
              <a:rPr lang="en-IN" b="0" i="1" dirty="0">
                <a:solidFill>
                  <a:srgbClr val="333333"/>
                </a:solidFill>
                <a:effectLst/>
                <a:latin typeface="Open Sans" panose="020B0606030504020204" pitchFamily="34" charset="0"/>
              </a:rPr>
              <a:t>getters</a:t>
            </a:r>
            <a:r>
              <a:rPr lang="en-IN" b="0" i="0" dirty="0">
                <a:solidFill>
                  <a:srgbClr val="333333"/>
                </a:solidFill>
                <a:effectLst/>
                <a:latin typeface="Open Sans" panose="020B0606030504020204" pitchFamily="34" charset="0"/>
              </a:rPr>
              <a:t> and </a:t>
            </a:r>
            <a:r>
              <a:rPr lang="en-IN" b="0" i="1" dirty="0">
                <a:solidFill>
                  <a:srgbClr val="333333"/>
                </a:solidFill>
                <a:effectLst/>
                <a:latin typeface="Open Sans" panose="020B0606030504020204" pitchFamily="34" charset="0"/>
              </a:rPr>
              <a:t>setters</a:t>
            </a:r>
            <a:r>
              <a:rPr lang="en-IN" b="0" i="0" dirty="0">
                <a:solidFill>
                  <a:srgbClr val="333333"/>
                </a:solidFill>
                <a:effectLst/>
                <a:latin typeface="Open Sans" panose="020B0606030504020204" pitchFamily="34" charset="0"/>
              </a:rPr>
              <a:t>. </a:t>
            </a:r>
          </a:p>
          <a:p>
            <a:pPr marL="342900" indent="-342900" algn="just">
              <a:buFont typeface="Arial" panose="020B0604020202020204" pitchFamily="34" charset="0"/>
              <a:buChar char="•"/>
            </a:pPr>
            <a:r>
              <a:rPr lang="en-IN" b="0" i="0" dirty="0">
                <a:solidFill>
                  <a:srgbClr val="333333"/>
                </a:solidFill>
                <a:effectLst/>
                <a:latin typeface="Open Sans" panose="020B0606030504020204" pitchFamily="34" charset="0"/>
              </a:rPr>
              <a:t>Not all Python programmers use the terms "getter" and "setter", but the concept of </a:t>
            </a:r>
            <a:r>
              <a:rPr lang="en-IN" b="0" i="1" dirty="0">
                <a:solidFill>
                  <a:srgbClr val="333333"/>
                </a:solidFill>
                <a:effectLst/>
                <a:latin typeface="Open Sans" panose="020B0606030504020204" pitchFamily="34" charset="0"/>
              </a:rPr>
              <a:t>properties</a:t>
            </a:r>
            <a:r>
              <a:rPr lang="en-IN" b="0" i="0" dirty="0">
                <a:solidFill>
                  <a:srgbClr val="333333"/>
                </a:solidFill>
                <a:effectLst/>
                <a:latin typeface="Open Sans" panose="020B0606030504020204" pitchFamily="34" charset="0"/>
              </a:rPr>
              <a:t> outlined below is very similar, which is why we will use the generally accepted object oriented programming terminology here.</a:t>
            </a:r>
          </a:p>
          <a:p>
            <a:pPr marL="342900" indent="-342900" algn="just">
              <a:buFont typeface="Arial" panose="020B0604020202020204" pitchFamily="34" charset="0"/>
              <a:buChar char="•"/>
            </a:pPr>
            <a:endParaRPr lang="en-IN" b="0" i="0" dirty="0">
              <a:solidFill>
                <a:srgbClr val="333333"/>
              </a:solidFill>
              <a:effectLst/>
              <a:latin typeface="Open Sans" panose="020B0606030504020204" pitchFamily="34" charset="0"/>
            </a:endParaRPr>
          </a:p>
          <a:p>
            <a:pPr marL="342900" indent="-342900" algn="just">
              <a:buFont typeface="Arial" panose="020B0604020202020204" pitchFamily="34" charset="0"/>
              <a:buChar char="•"/>
            </a:pPr>
            <a:endParaRPr lang="en-IN" dirty="0"/>
          </a:p>
        </p:txBody>
      </p:sp>
      <p:sp>
        <p:nvSpPr>
          <p:cNvPr id="4" name="Rectangle 2">
            <a:extLst>
              <a:ext uri="{FF2B5EF4-FFF2-40B4-BE49-F238E27FC236}">
                <a16:creationId xmlns:a16="http://schemas.microsoft.com/office/drawing/2014/main" id="{A6198DF4-8E8C-E2A9-AFE5-71FD4D73B140}"/>
              </a:ext>
            </a:extLst>
          </p:cNvPr>
          <p:cNvSpPr>
            <a:spLocks noChangeArrowheads="1"/>
          </p:cNvSpPr>
          <p:nvPr/>
        </p:nvSpPr>
        <p:spPr bwMode="auto">
          <a:xfrm>
            <a:off x="0" y="9975"/>
            <a:ext cx="65" cy="4372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844142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76162-3DF7-E70E-94D6-4ECA8D386A86}"/>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939C9514-61E6-5ACB-607C-F800778EC57E}"/>
              </a:ext>
            </a:extLst>
          </p:cNvPr>
          <p:cNvSpPr>
            <a:spLocks noGrp="1"/>
          </p:cNvSpPr>
          <p:nvPr>
            <p:ph type="body" idx="1"/>
          </p:nvPr>
        </p:nvSpPr>
        <p:spPr>
          <a:xfrm>
            <a:off x="650240" y="1616710"/>
            <a:ext cx="7350759" cy="5078313"/>
          </a:xfrm>
        </p:spPr>
        <p:txBody>
          <a:bodyPr/>
          <a:lstStyle/>
          <a:p>
            <a:pPr marL="342900" indent="-3429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these methods allow you to access and mutate private attributes while maintaining </a:t>
            </a:r>
            <a:r>
              <a:rPr lang="en-IN" b="1" i="0" dirty="0">
                <a:solidFill>
                  <a:schemeClr val="tx1"/>
                </a:solidFill>
                <a:effectLst/>
                <a:latin typeface="Times New Roman" panose="02020603050405020304" pitchFamily="18" charset="0"/>
                <a:cs typeface="Times New Roman" panose="02020603050405020304" pitchFamily="18" charset="0"/>
              </a:rPr>
              <a:t>encapsulation</a:t>
            </a:r>
            <a:r>
              <a:rPr lang="en-IN" b="0" i="0" dirty="0">
                <a:solidFill>
                  <a:schemeClr val="tx1"/>
                </a:solidFill>
                <a:effectLst/>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In Python, you’ll typically expose attributes as part of your public API and use </a:t>
            </a:r>
            <a:r>
              <a:rPr lang="en-IN" b="1" i="0" dirty="0">
                <a:solidFill>
                  <a:schemeClr val="tx1"/>
                </a:solidFill>
                <a:effectLst/>
                <a:latin typeface="Times New Roman" panose="02020603050405020304" pitchFamily="18" charset="0"/>
                <a:cs typeface="Times New Roman" panose="02020603050405020304" pitchFamily="18" charset="0"/>
              </a:rPr>
              <a:t>properties</a:t>
            </a:r>
            <a:r>
              <a:rPr lang="en-IN" b="0" i="0" dirty="0">
                <a:solidFill>
                  <a:schemeClr val="tx1"/>
                </a:solidFill>
                <a:effectLst/>
                <a:latin typeface="Times New Roman" panose="02020603050405020304" pitchFamily="18" charset="0"/>
                <a:cs typeface="Times New Roman" panose="02020603050405020304" pitchFamily="18" charset="0"/>
              </a:rPr>
              <a:t> when you need attributes with functional behaviour.</a:t>
            </a:r>
          </a:p>
          <a:p>
            <a:pPr marL="342900" indent="-3429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When you define a class in object-oriented programming (OOP), you’ll likely end up with some instance and class </a:t>
            </a:r>
            <a:r>
              <a:rPr lang="en-IN" b="0" i="0" u="none" strike="noStrike" dirty="0">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attributes</a:t>
            </a:r>
            <a:r>
              <a:rPr lang="en-IN" b="0" i="0" dirty="0">
                <a:solidFill>
                  <a:schemeClr val="tx1"/>
                </a:solidFill>
                <a:effectLst/>
                <a:latin typeface="Times New Roman" panose="02020603050405020304" pitchFamily="18" charset="0"/>
                <a:cs typeface="Times New Roman" panose="02020603050405020304" pitchFamily="18" charset="0"/>
              </a:rPr>
              <a:t>. These attributes are just </a:t>
            </a:r>
            <a:r>
              <a:rPr lang="en-IN" b="0" i="0" u="none" strike="noStrike" dirty="0">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variables</a:t>
            </a:r>
            <a:r>
              <a:rPr lang="en-IN" b="0" i="0" dirty="0">
                <a:solidFill>
                  <a:schemeClr val="tx1"/>
                </a:solidFill>
                <a:effectLst/>
                <a:latin typeface="Times New Roman" panose="02020603050405020304" pitchFamily="18" charset="0"/>
                <a:cs typeface="Times New Roman" panose="02020603050405020304" pitchFamily="18" charset="0"/>
              </a:rPr>
              <a:t> that you can access through the instance, the class, or both.</a:t>
            </a:r>
          </a:p>
          <a:p>
            <a:pPr marL="342900" indent="-3429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Attributes hold the internal </a:t>
            </a:r>
            <a:r>
              <a:rPr lang="en-IN" b="0" i="0" u="none" strike="noStrike" dirty="0">
                <a:solidFill>
                  <a:schemeClr val="tx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state</a:t>
            </a:r>
            <a:r>
              <a:rPr lang="en-IN" b="0" i="0" dirty="0">
                <a:solidFill>
                  <a:schemeClr val="tx1"/>
                </a:solidFill>
                <a:effectLst/>
                <a:latin typeface="Times New Roman" panose="02020603050405020304" pitchFamily="18" charset="0"/>
                <a:cs typeface="Times New Roman" panose="02020603050405020304" pitchFamily="18" charset="0"/>
              </a:rPr>
              <a:t> of objects. In many cases, you’ll need to access and mutate this state, which involves accessing and mutating the attributes. </a:t>
            </a:r>
          </a:p>
          <a:p>
            <a:pPr marL="342900" indent="-3429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Typically, you’ll have at least two ways to access and mutate attributes.</a:t>
            </a:r>
            <a:endParaRPr lang="en-IN" b="0" i="0" dirty="0">
              <a:solidFill>
                <a:srgbClr val="222222"/>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639061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6BBB3-2697-5578-8ABF-F3FD0D23A759}"/>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868415E1-5CA2-D63E-4326-B78EC0985FA3}"/>
              </a:ext>
            </a:extLst>
          </p:cNvPr>
          <p:cNvSpPr>
            <a:spLocks noGrp="1"/>
          </p:cNvSpPr>
          <p:nvPr>
            <p:ph type="body" idx="1"/>
          </p:nvPr>
        </p:nvSpPr>
        <p:spPr>
          <a:xfrm>
            <a:off x="650240" y="1616710"/>
            <a:ext cx="7350759" cy="5078313"/>
          </a:xfrm>
        </p:spPr>
        <p:txBody>
          <a:bodyPr/>
          <a:lstStyle/>
          <a:p>
            <a:pPr algn="just">
              <a:buFont typeface="+mj-lt"/>
              <a:buAutoNum type="arabicPeriod"/>
            </a:pPr>
            <a:r>
              <a:rPr lang="en-IN" b="0" i="0" dirty="0">
                <a:solidFill>
                  <a:srgbClr val="222222"/>
                </a:solidFill>
                <a:effectLst/>
                <a:latin typeface="Times New Roman" panose="02020603050405020304" pitchFamily="18" charset="0"/>
                <a:cs typeface="Times New Roman" panose="02020603050405020304" pitchFamily="18" charset="0"/>
              </a:rPr>
              <a:t>Access and mutate the attribute </a:t>
            </a:r>
            <a:r>
              <a:rPr lang="en-IN" b="1" i="0" dirty="0">
                <a:solidFill>
                  <a:srgbClr val="222222"/>
                </a:solidFill>
                <a:effectLst/>
                <a:latin typeface="Times New Roman" panose="02020603050405020304" pitchFamily="18" charset="0"/>
                <a:cs typeface="Times New Roman" panose="02020603050405020304" pitchFamily="18" charset="0"/>
              </a:rPr>
              <a:t>directly</a:t>
            </a:r>
            <a:endParaRPr lang="en-IN" b="0" i="0" dirty="0">
              <a:solidFill>
                <a:srgbClr val="222222"/>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IN" b="0" i="0" dirty="0">
                <a:solidFill>
                  <a:srgbClr val="222222"/>
                </a:solidFill>
                <a:effectLst/>
                <a:latin typeface="Times New Roman" panose="02020603050405020304" pitchFamily="18" charset="0"/>
                <a:cs typeface="Times New Roman" panose="02020603050405020304" pitchFamily="18" charset="0"/>
              </a:rPr>
              <a:t>Use </a:t>
            </a:r>
            <a:r>
              <a:rPr lang="en-IN" b="1" i="0" dirty="0">
                <a:solidFill>
                  <a:srgbClr val="222222"/>
                </a:solidFill>
                <a:effectLst/>
                <a:latin typeface="Times New Roman" panose="02020603050405020304" pitchFamily="18" charset="0"/>
                <a:cs typeface="Times New Roman" panose="02020603050405020304" pitchFamily="18" charset="0"/>
              </a:rPr>
              <a:t>methods</a:t>
            </a:r>
            <a:r>
              <a:rPr lang="en-IN" b="0" i="0" dirty="0">
                <a:solidFill>
                  <a:srgbClr val="222222"/>
                </a:solidFill>
                <a:effectLst/>
                <a:latin typeface="Times New Roman" panose="02020603050405020304" pitchFamily="18" charset="0"/>
                <a:cs typeface="Times New Roman" panose="02020603050405020304" pitchFamily="18" charset="0"/>
              </a:rPr>
              <a:t> to access and mutate the attribute</a:t>
            </a:r>
          </a:p>
          <a:p>
            <a:pPr algn="just" fontAlgn="base"/>
            <a:r>
              <a:rPr lang="en-IN" b="0" i="0" dirty="0">
                <a:solidFill>
                  <a:schemeClr val="tx1"/>
                </a:solidFill>
                <a:effectLst/>
                <a:latin typeface="Times New Roman" panose="02020603050405020304" pitchFamily="18" charset="0"/>
                <a:cs typeface="Times New Roman" panose="02020603050405020304" pitchFamily="18" charset="0"/>
              </a:rPr>
              <a:t>In Python, getters and setters are not the same as those in other object-oriented programming languages. Basically, the main purpose of using getters and setters in object-oriented programs is to ensure data encapsulation. </a:t>
            </a:r>
          </a:p>
          <a:p>
            <a:pPr algn="just" fontAlgn="base"/>
            <a:r>
              <a:rPr lang="en-IN" b="0" i="0" u="sng" dirty="0">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Private variables in python</a:t>
            </a:r>
            <a:r>
              <a:rPr lang="en-IN" b="0" i="0" dirty="0">
                <a:solidFill>
                  <a:schemeClr val="tx1"/>
                </a:solidFill>
                <a:effectLst/>
                <a:latin typeface="Times New Roman" panose="02020603050405020304" pitchFamily="18" charset="0"/>
                <a:cs typeface="Times New Roman" panose="02020603050405020304" pitchFamily="18" charset="0"/>
              </a:rPr>
              <a:t> are not actually hidden fields like in other object oriented languages. </a:t>
            </a:r>
          </a:p>
          <a:p>
            <a:pPr algn="just" fontAlgn="base"/>
            <a:r>
              <a:rPr lang="en-IN" b="0" i="0" dirty="0">
                <a:solidFill>
                  <a:schemeClr val="tx1"/>
                </a:solidFill>
                <a:effectLst/>
                <a:latin typeface="Times New Roman" panose="02020603050405020304" pitchFamily="18" charset="0"/>
                <a:cs typeface="Times New Roman" panose="02020603050405020304" pitchFamily="18" charset="0"/>
              </a:rPr>
              <a:t>Getters and Setters in python are often used when:</a:t>
            </a:r>
          </a:p>
          <a:p>
            <a:pPr algn="just" fontAlgn="base">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We use getters &amp; setters to add validation logic around getting and setting a value.</a:t>
            </a:r>
          </a:p>
          <a:p>
            <a:pPr algn="just" fontAlgn="base">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To avoid direct access of a class field i.e. private variables cannot be accessed directly or modified by external user.</a:t>
            </a:r>
            <a:endParaRPr lang="en-IN" dirty="0">
              <a:solidFill>
                <a:srgbClr val="222222"/>
              </a:solidFill>
              <a:latin typeface="Times New Roman" panose="02020603050405020304" pitchFamily="18" charset="0"/>
              <a:cs typeface="Times New Roman" panose="02020603050405020304" pitchFamily="18" charset="0"/>
            </a:endParaRPr>
          </a:p>
          <a:p>
            <a:pPr algn="just">
              <a:buFont typeface="+mj-lt"/>
              <a:buAutoNum type="arabicPeriod"/>
            </a:pPr>
            <a:endParaRPr lang="en-IN" b="0" i="0" dirty="0">
              <a:solidFill>
                <a:srgbClr val="222222"/>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1449356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6778B-CFD4-CFD7-2104-9C087FD7E56E}"/>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C79A5329-99ED-D4A0-0EF0-2E82AA575884}"/>
              </a:ext>
            </a:extLst>
          </p:cNvPr>
          <p:cNvSpPr>
            <a:spLocks noGrp="1"/>
          </p:cNvSpPr>
          <p:nvPr>
            <p:ph type="body" idx="1"/>
          </p:nvPr>
        </p:nvSpPr>
        <p:spPr>
          <a:xfrm>
            <a:off x="650240" y="1616710"/>
            <a:ext cx="7350759" cy="4678204"/>
          </a:xfrm>
        </p:spPr>
        <p:txBody>
          <a:bodyPr/>
          <a:lstStyle/>
          <a:p>
            <a:pPr algn="just">
              <a:buFont typeface="Arial" panose="020B0604020202020204" pitchFamily="34" charset="0"/>
              <a:buChar char="•"/>
            </a:pPr>
            <a:r>
              <a:rPr lang="en-IN" b="1" i="0" dirty="0">
                <a:solidFill>
                  <a:srgbClr val="222222"/>
                </a:solidFill>
                <a:effectLst/>
                <a:latin typeface="Times New Roman" panose="02020603050405020304" pitchFamily="18" charset="0"/>
                <a:cs typeface="Times New Roman" panose="02020603050405020304" pitchFamily="18" charset="0"/>
              </a:rPr>
              <a:t>Getter:</a:t>
            </a:r>
            <a:r>
              <a:rPr lang="en-IN" b="0" i="0" dirty="0">
                <a:solidFill>
                  <a:srgbClr val="222222"/>
                </a:solidFill>
                <a:effectLst/>
                <a:latin typeface="Times New Roman" panose="02020603050405020304" pitchFamily="18" charset="0"/>
                <a:cs typeface="Times New Roman" panose="02020603050405020304" pitchFamily="18" charset="0"/>
              </a:rPr>
              <a:t> A method that allows you to </a:t>
            </a:r>
            <a:r>
              <a:rPr lang="en-IN" b="0" i="1" dirty="0">
                <a:solidFill>
                  <a:srgbClr val="222222"/>
                </a:solidFill>
                <a:effectLst/>
                <a:latin typeface="Times New Roman" panose="02020603050405020304" pitchFamily="18" charset="0"/>
                <a:cs typeface="Times New Roman" panose="02020603050405020304" pitchFamily="18" charset="0"/>
              </a:rPr>
              <a:t>access</a:t>
            </a:r>
            <a:r>
              <a:rPr lang="en-IN" b="0" i="0" dirty="0">
                <a:solidFill>
                  <a:srgbClr val="222222"/>
                </a:solidFill>
                <a:effectLst/>
                <a:latin typeface="Times New Roman" panose="02020603050405020304" pitchFamily="18" charset="0"/>
                <a:cs typeface="Times New Roman" panose="02020603050405020304" pitchFamily="18" charset="0"/>
              </a:rPr>
              <a:t> an attribute in a given class</a:t>
            </a:r>
          </a:p>
          <a:p>
            <a:pPr algn="just">
              <a:buFont typeface="Arial" panose="020B0604020202020204" pitchFamily="34" charset="0"/>
              <a:buChar char="•"/>
            </a:pPr>
            <a:r>
              <a:rPr lang="en-IN" b="1" i="0" dirty="0">
                <a:solidFill>
                  <a:srgbClr val="222222"/>
                </a:solidFill>
                <a:effectLst/>
                <a:latin typeface="Times New Roman" panose="02020603050405020304" pitchFamily="18" charset="0"/>
                <a:cs typeface="Times New Roman" panose="02020603050405020304" pitchFamily="18" charset="0"/>
              </a:rPr>
              <a:t>Setter:</a:t>
            </a:r>
            <a:r>
              <a:rPr lang="en-IN" b="0" i="0" dirty="0">
                <a:solidFill>
                  <a:srgbClr val="222222"/>
                </a:solidFill>
                <a:effectLst/>
                <a:latin typeface="Times New Roman" panose="02020603050405020304" pitchFamily="18" charset="0"/>
                <a:cs typeface="Times New Roman" panose="02020603050405020304" pitchFamily="18" charset="0"/>
              </a:rPr>
              <a:t> A method that allows you to </a:t>
            </a:r>
            <a:r>
              <a:rPr lang="en-IN" b="0" i="1" dirty="0">
                <a:solidFill>
                  <a:srgbClr val="222222"/>
                </a:solidFill>
                <a:effectLst/>
                <a:latin typeface="Times New Roman" panose="02020603050405020304" pitchFamily="18" charset="0"/>
                <a:cs typeface="Times New Roman" panose="02020603050405020304" pitchFamily="18" charset="0"/>
              </a:rPr>
              <a:t>set</a:t>
            </a:r>
            <a:r>
              <a:rPr lang="en-IN" b="0" i="0" dirty="0">
                <a:solidFill>
                  <a:srgbClr val="222222"/>
                </a:solidFill>
                <a:effectLst/>
                <a:latin typeface="Times New Roman" panose="02020603050405020304" pitchFamily="18" charset="0"/>
                <a:cs typeface="Times New Roman" panose="02020603050405020304" pitchFamily="18" charset="0"/>
              </a:rPr>
              <a:t> or </a:t>
            </a:r>
            <a:r>
              <a:rPr lang="en-IN" b="0" i="1" dirty="0">
                <a:solidFill>
                  <a:srgbClr val="222222"/>
                </a:solidFill>
                <a:effectLst/>
                <a:latin typeface="Times New Roman" panose="02020603050405020304" pitchFamily="18" charset="0"/>
                <a:cs typeface="Times New Roman" panose="02020603050405020304" pitchFamily="18" charset="0"/>
              </a:rPr>
              <a:t>mutate</a:t>
            </a:r>
            <a:r>
              <a:rPr lang="en-IN" b="0" i="0" dirty="0">
                <a:solidFill>
                  <a:srgbClr val="222222"/>
                </a:solidFill>
                <a:effectLst/>
                <a:latin typeface="Times New Roman" panose="02020603050405020304" pitchFamily="18" charset="0"/>
                <a:cs typeface="Times New Roman" panose="02020603050405020304" pitchFamily="18" charset="0"/>
              </a:rPr>
              <a:t> the value of an attribute in a class</a:t>
            </a:r>
          </a:p>
          <a:p>
            <a:pPr algn="just" rtl="0">
              <a:buFont typeface="Arial" panose="020B0604020202020204" pitchFamily="34" charset="0"/>
              <a:buChar char="•"/>
            </a:pPr>
            <a:r>
              <a:rPr kumimoji="0" lang="en-US" altLang="en-US" sz="24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In Python </a:t>
            </a: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property() </a:t>
            </a:r>
            <a:r>
              <a:rPr kumimoji="0" lang="en-US" altLang="en-US" sz="24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is a built-in function that creates and returns a property object. </a:t>
            </a:r>
          </a:p>
          <a:p>
            <a:pPr algn="just" rtl="0">
              <a:buFont typeface="Arial" panose="020B0604020202020204" pitchFamily="34" charset="0"/>
              <a:buChar char="•"/>
            </a:pPr>
            <a:r>
              <a:rPr kumimoji="0" lang="en-US" altLang="en-US" sz="24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A property object has three methods</a:t>
            </a:r>
            <a:r>
              <a:rPr kumimoji="0" lang="en-US" altLang="en-US" sz="24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getter(), setter(), and delete(). </a:t>
            </a:r>
          </a:p>
          <a:p>
            <a:pPr algn="just" rtl="0">
              <a:buFont typeface="Arial" panose="020B0604020202020204" pitchFamily="34" charset="0"/>
              <a:buChar char="•"/>
            </a:pP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property() </a:t>
            </a:r>
            <a:r>
              <a:rPr kumimoji="0" lang="en-US" altLang="en-US" sz="24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function in Python has four arguments </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property(</a:t>
            </a:r>
            <a:r>
              <a:rPr kumimoji="0" lang="en-US" altLang="en-US" sz="2000" b="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fget</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fset</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fdel</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doc)</a:t>
            </a:r>
            <a:r>
              <a:rPr kumimoji="0" lang="en-US" altLang="en-US" sz="24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fget</a:t>
            </a:r>
            <a:r>
              <a:rPr kumimoji="0" lang="en-US" altLang="en-US" sz="24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is a function</a:t>
            </a:r>
            <a:r>
              <a:rPr lang="en-IN" altLang="en-US" sz="2400" b="0" i="0" dirty="0">
                <a:solidFill>
                  <a:srgbClr val="222222"/>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for retrieving an attribute value. </a:t>
            </a:r>
            <a:r>
              <a:rPr kumimoji="0" lang="en-US" altLang="en-US" sz="2000" b="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fset</a:t>
            </a:r>
            <a:r>
              <a:rPr kumimoji="0" lang="en-US" altLang="en-US" sz="24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is a function for setting an attribute value. </a:t>
            </a:r>
            <a:r>
              <a:rPr kumimoji="0" lang="en-US" altLang="en-US" sz="2000" b="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fdel</a:t>
            </a:r>
            <a:r>
              <a:rPr kumimoji="0" lang="en-US" altLang="en-US" sz="24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is a function for deleting an attribute value. </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doc</a:t>
            </a:r>
            <a:r>
              <a:rPr kumimoji="0" lang="en-US" altLang="en-US" sz="24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creates a docstring for attribute. </a:t>
            </a:r>
            <a:endParaRPr lang="en-IN" dirty="0"/>
          </a:p>
        </p:txBody>
      </p:sp>
      <p:sp>
        <p:nvSpPr>
          <p:cNvPr id="4" name="Rectangle 1">
            <a:extLst>
              <a:ext uri="{FF2B5EF4-FFF2-40B4-BE49-F238E27FC236}">
                <a16:creationId xmlns:a16="http://schemas.microsoft.com/office/drawing/2014/main" id="{42C4F2F2-1830-10FC-1071-CAF4B40915AC}"/>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698675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DFE52-DF92-98FF-5599-D213FA0B339C}"/>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B8938BAC-4E00-C620-8460-29A22A8554D1}"/>
              </a:ext>
            </a:extLst>
          </p:cNvPr>
          <p:cNvSpPr>
            <a:spLocks noGrp="1"/>
          </p:cNvSpPr>
          <p:nvPr>
            <p:ph type="body" idx="1"/>
          </p:nvPr>
        </p:nvSpPr>
        <p:spPr>
          <a:xfrm>
            <a:off x="650240" y="1616710"/>
            <a:ext cx="7350759" cy="1292662"/>
          </a:xfrm>
        </p:spPr>
        <p:txBody>
          <a:bodyPr/>
          <a:lstStyle/>
          <a:p>
            <a:pPr algn="just" rtl="0">
              <a:buFont typeface="Arial" panose="020B0604020202020204" pitchFamily="34" charset="0"/>
              <a:buChar char="•"/>
            </a:pP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A property object has three methods, </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getter()</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setter()</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and </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delete()</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to specify </a:t>
            </a:r>
            <a:r>
              <a:rPr kumimoji="0" lang="en-US" altLang="en-US" sz="1800" b="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fget</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fset</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and </a:t>
            </a:r>
            <a:r>
              <a:rPr kumimoji="0" lang="en-US" altLang="en-US" sz="1800" b="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fdel</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individually.</a:t>
            </a:r>
            <a:r>
              <a:rPr kumimoji="0" lang="en-US" altLang="en-US" sz="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IN" b="0" i="0" dirty="0">
              <a:solidFill>
                <a:srgbClr val="222222"/>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503489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FEB99-EF82-9C11-05C7-68167ED6275F}"/>
              </a:ext>
            </a:extLst>
          </p:cNvPr>
          <p:cNvSpPr>
            <a:spLocks noGrp="1"/>
          </p:cNvSpPr>
          <p:nvPr>
            <p:ph type="title"/>
          </p:nvPr>
        </p:nvSpPr>
        <p:spPr/>
        <p:txBody>
          <a:bodyPr/>
          <a:lstStyle/>
          <a:p>
            <a:endParaRPr lang="en-IN"/>
          </a:p>
        </p:txBody>
      </p:sp>
      <p:sp>
        <p:nvSpPr>
          <p:cNvPr id="4" name="Rectangle 2">
            <a:extLst>
              <a:ext uri="{FF2B5EF4-FFF2-40B4-BE49-F238E27FC236}">
                <a16:creationId xmlns:a16="http://schemas.microsoft.com/office/drawing/2014/main" id="{2B2A3066-07E8-0E17-DF3A-3528C7BBFE50}"/>
              </a:ext>
            </a:extLst>
          </p:cNvPr>
          <p:cNvSpPr>
            <a:spLocks noGrp="1" noChangeArrowheads="1"/>
          </p:cNvSpPr>
          <p:nvPr>
            <p:ph type="body" idx="1"/>
          </p:nvPr>
        </p:nvSpPr>
        <p:spPr bwMode="auto">
          <a:xfrm flipH="1">
            <a:off x="550688" y="1221169"/>
            <a:ext cx="6705600" cy="45922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 Wallet: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def __</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init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__(self):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tx1"/>
                </a:solidFill>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self.__money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 getter method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@property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def money(self):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tx1"/>
                </a:solidFill>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return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self.__money</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tx1"/>
                </a:solidFill>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 setter method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tx1"/>
                </a:solidFill>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@money.setter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tx1"/>
                </a:solidFill>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 money(self, money):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tx1"/>
                </a:solidFill>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money &gt;= 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tx1"/>
                </a:solidFill>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self.__money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money </a:t>
            </a:r>
          </a:p>
        </p:txBody>
      </p:sp>
    </p:spTree>
    <p:extLst>
      <p:ext uri="{BB962C8B-B14F-4D97-AF65-F5344CB8AC3E}">
        <p14:creationId xmlns:p14="http://schemas.microsoft.com/office/powerpoint/2010/main" val="2684853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7200" y="304800"/>
            <a:ext cx="8229600" cy="5715000"/>
          </a:xfrm>
          <a:prstGeom prst="rect">
            <a:avLst/>
          </a:prstGeom>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19975-16C0-CF56-02B8-387B284F0621}"/>
              </a:ext>
            </a:extLst>
          </p:cNvPr>
          <p:cNvSpPr>
            <a:spLocks noGrp="1"/>
          </p:cNvSpPr>
          <p:nvPr>
            <p:ph type="title"/>
          </p:nvPr>
        </p:nvSpPr>
        <p:spPr/>
        <p:txBody>
          <a:bodyPr/>
          <a:lstStyle/>
          <a:p>
            <a:endParaRPr lang="en-IN"/>
          </a:p>
        </p:txBody>
      </p:sp>
      <p:sp>
        <p:nvSpPr>
          <p:cNvPr id="4" name="Rectangle 2">
            <a:extLst>
              <a:ext uri="{FF2B5EF4-FFF2-40B4-BE49-F238E27FC236}">
                <a16:creationId xmlns:a16="http://schemas.microsoft.com/office/drawing/2014/main" id="{2E07BFDE-4913-CDC1-BB1F-2DE2C595A595}"/>
              </a:ext>
            </a:extLst>
          </p:cNvPr>
          <p:cNvSpPr>
            <a:spLocks noGrp="1" noChangeArrowheads="1"/>
          </p:cNvSpPr>
          <p:nvPr>
            <p:ph type="body" idx="1"/>
          </p:nvPr>
        </p:nvSpPr>
        <p:spPr bwMode="auto">
          <a:xfrm>
            <a:off x="650240" y="1699718"/>
            <a:ext cx="3159759" cy="26224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nsolas" panose="020B0609020204030204" pitchFamily="49" charset="0"/>
              </a:rPr>
              <a:t>wallet = Wallet()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nsolas" panose="020B0609020204030204" pitchFamily="49" charset="0"/>
              </a:rPr>
              <a:t>print(</a:t>
            </a:r>
            <a:r>
              <a:rPr kumimoji="0" lang="en-US" altLang="en-US" sz="2000" b="0" i="0" u="none" strike="noStrike" cap="none" normalizeH="0" baseline="0" dirty="0" err="1">
                <a:ln>
                  <a:noFill/>
                </a:ln>
                <a:solidFill>
                  <a:schemeClr val="tx1"/>
                </a:solidFill>
                <a:effectLst/>
                <a:latin typeface="Consolas" panose="020B0609020204030204" pitchFamily="49" charset="0"/>
              </a:rPr>
              <a:t>wallet.money</a:t>
            </a:r>
            <a:r>
              <a:rPr kumimoji="0" lang="en-US" altLang="en-US" sz="2000" b="0" i="0" u="none" strike="noStrike" cap="none" normalizeH="0" baseline="0" dirty="0">
                <a:ln>
                  <a:noFill/>
                </a:ln>
                <a:solidFill>
                  <a:schemeClr val="tx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Consolas" panose="020B0609020204030204" pitchFamily="49" charset="0"/>
              </a:rPr>
              <a:t>wallet.money</a:t>
            </a:r>
            <a:r>
              <a:rPr kumimoji="0" lang="en-US" altLang="en-US" sz="2000" b="0" i="0" u="none" strike="noStrike" cap="none" normalizeH="0" baseline="0" dirty="0">
                <a:ln>
                  <a:noFill/>
                </a:ln>
                <a:solidFill>
                  <a:schemeClr val="tx1"/>
                </a:solidFill>
                <a:effectLst/>
                <a:latin typeface="Consolas" panose="020B0609020204030204" pitchFamily="49" charset="0"/>
              </a:rPr>
              <a:t> = 50</a:t>
            </a:r>
            <a:endParaRPr lang="en-US" altLang="en-US" sz="2000" dirty="0">
              <a:solidFill>
                <a:schemeClr val="tx1"/>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nsolas" panose="020B0609020204030204" pitchFamily="49" charset="0"/>
              </a:rPr>
              <a:t>print(</a:t>
            </a:r>
            <a:r>
              <a:rPr kumimoji="0" lang="en-US" altLang="en-US" sz="2000" b="0" i="0" u="none" strike="noStrike" cap="none" normalizeH="0" baseline="0" dirty="0" err="1">
                <a:ln>
                  <a:noFill/>
                </a:ln>
                <a:solidFill>
                  <a:schemeClr val="tx1"/>
                </a:solidFill>
                <a:effectLst/>
                <a:latin typeface="Consolas" panose="020B0609020204030204" pitchFamily="49" charset="0"/>
              </a:rPr>
              <a:t>wallet.money</a:t>
            </a:r>
            <a:r>
              <a:rPr kumimoji="0" lang="en-US" altLang="en-US" sz="2000" b="0" i="0" u="none" strike="noStrike" cap="none" normalizeH="0" baseline="0" dirty="0">
                <a:ln>
                  <a:noFill/>
                </a:ln>
                <a:solidFill>
                  <a:schemeClr val="tx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Consolas" panose="020B0609020204030204" pitchFamily="49" charset="0"/>
              </a:rPr>
              <a:t>wallet.money</a:t>
            </a:r>
            <a:r>
              <a:rPr kumimoji="0" lang="en-US" altLang="en-US" sz="2000" b="0" i="0" u="none" strike="noStrike" cap="none" normalizeH="0" baseline="0" dirty="0">
                <a:ln>
                  <a:noFill/>
                </a:ln>
                <a:solidFill>
                  <a:schemeClr val="tx1"/>
                </a:solidFill>
                <a:effectLst/>
                <a:latin typeface="Consolas" panose="020B0609020204030204" pitchFamily="49" charset="0"/>
              </a:rPr>
              <a:t> = -30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chemeClr val="tx1"/>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nsolas" panose="020B0609020204030204" pitchFamily="49" charset="0"/>
              </a:rPr>
              <a:t>print(</a:t>
            </a:r>
            <a:r>
              <a:rPr kumimoji="0" lang="en-US" altLang="en-US" sz="2000" b="0" i="0" u="none" strike="noStrike" cap="none" normalizeH="0" baseline="0" dirty="0" err="1">
                <a:ln>
                  <a:noFill/>
                </a:ln>
                <a:solidFill>
                  <a:schemeClr val="tx1"/>
                </a:solidFill>
                <a:effectLst/>
                <a:latin typeface="Consolas" panose="020B0609020204030204" pitchFamily="49" charset="0"/>
              </a:rPr>
              <a:t>wallet.money</a:t>
            </a:r>
            <a:r>
              <a:rPr kumimoji="0" lang="en-US" altLang="en-US" sz="2000" b="0" i="0" u="none" strike="noStrike" cap="none" normalizeH="0" baseline="0" dirty="0">
                <a:ln>
                  <a:noFill/>
                </a:ln>
                <a:solidFill>
                  <a:schemeClr val="tx1"/>
                </a:solidFill>
                <a:effectLst/>
                <a:latin typeface="Consolas" panose="020B0609020204030204" pitchFamily="49" charset="0"/>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487703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7D472-4BD1-444C-A618-0E7F09F8D9BE}"/>
              </a:ext>
            </a:extLst>
          </p:cNvPr>
          <p:cNvSpPr>
            <a:spLocks noGrp="1"/>
          </p:cNvSpPr>
          <p:nvPr>
            <p:ph type="title"/>
          </p:nvPr>
        </p:nvSpPr>
        <p:spPr/>
        <p:txBody>
          <a:bodyPr/>
          <a:lstStyle/>
          <a:p>
            <a:r>
              <a:rPr lang="en-IN" b="1" spc="-105" dirty="0">
                <a:solidFill>
                  <a:schemeClr val="tx1"/>
                </a:solidFill>
              </a:rPr>
              <a:t>Abstraction</a:t>
            </a:r>
            <a:endParaRPr lang="en-IN" b="1" dirty="0">
              <a:solidFill>
                <a:schemeClr val="tx1"/>
              </a:solidFill>
            </a:endParaRPr>
          </a:p>
        </p:txBody>
      </p:sp>
      <p:sp>
        <p:nvSpPr>
          <p:cNvPr id="3" name="Text Placeholder 2">
            <a:extLst>
              <a:ext uri="{FF2B5EF4-FFF2-40B4-BE49-F238E27FC236}">
                <a16:creationId xmlns:a16="http://schemas.microsoft.com/office/drawing/2014/main" id="{6A1F4C25-2078-4BF3-9B74-9D928AEE00EF}"/>
              </a:ext>
            </a:extLst>
          </p:cNvPr>
          <p:cNvSpPr>
            <a:spLocks noGrp="1"/>
          </p:cNvSpPr>
          <p:nvPr>
            <p:ph type="body" idx="1"/>
          </p:nvPr>
        </p:nvSpPr>
        <p:spPr>
          <a:xfrm>
            <a:off x="650240" y="1616710"/>
            <a:ext cx="7350759" cy="4401205"/>
          </a:xfrm>
        </p:spPr>
        <p:txBody>
          <a:bodyPr/>
          <a:lstStyle/>
          <a:p>
            <a:pPr marL="342900" indent="-342900" algn="just">
              <a:buFont typeface="Arial" panose="020B0604020202020204" pitchFamily="34" charset="0"/>
              <a:buChar char="•"/>
            </a:pPr>
            <a:r>
              <a:rPr lang="en-IN" i="0" dirty="0">
                <a:solidFill>
                  <a:schemeClr val="tx1"/>
                </a:solidFill>
                <a:effectLst/>
                <a:latin typeface="Times New Roman" panose="02020603050405020304" pitchFamily="18" charset="0"/>
                <a:cs typeface="Times New Roman" panose="02020603050405020304" pitchFamily="18" charset="0"/>
              </a:rPr>
              <a:t>The process by which data and functions are defined in such a way that only essential details can be seen and unnecessary implementations are hidden is called Data Abstraction.</a:t>
            </a:r>
          </a:p>
          <a:p>
            <a:pPr marL="342900" indent="-3429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The main focus of data abstraction is to separate the interface and the implementation of the program.</a:t>
            </a:r>
            <a:endParaRPr lang="en-IN" b="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Abstraction is really powerful for making complex tasks and codes simpler when used in Object-Oriented Programming. </a:t>
            </a:r>
          </a:p>
          <a:p>
            <a:pPr marL="342900" indent="-3429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It reduces the complexity for the user by making the relevant part accessible and usable leaving the unnecessary code hidden. </a:t>
            </a:r>
          </a:p>
          <a:p>
            <a:pPr marL="342900" indent="-3429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Also, there are times when we do not want to give out sensitive parts of our code implementation and this is where data abstraction can also prove to be very functional.</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031768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7957820" cy="1427955"/>
          </a:xfrm>
          <a:prstGeom prst="rect">
            <a:avLst/>
          </a:prstGeom>
        </p:spPr>
        <p:txBody>
          <a:bodyPr vert="horz" wrap="square" lIns="0" tIns="12065" rIns="0" bIns="0" rtlCol="0">
            <a:spAutoFit/>
          </a:bodyPr>
          <a:lstStyle/>
          <a:p>
            <a:pPr marL="12700">
              <a:spcBef>
                <a:spcPts val="95"/>
              </a:spcBef>
            </a:pPr>
            <a:r>
              <a:rPr lang="en-IN" b="1" dirty="0">
                <a:solidFill>
                  <a:schemeClr val="tx1"/>
                </a:solidFill>
                <a:latin typeface="Times New Roman" panose="02020603050405020304" pitchFamily="18" charset="0"/>
                <a:cs typeface="Times New Roman" panose="02020603050405020304" pitchFamily="18" charset="0"/>
              </a:rPr>
              <a:t>Abstract classes</a:t>
            </a:r>
            <a:br>
              <a:rPr lang="en-IN" b="1" i="0" dirty="0">
                <a:effectLst/>
                <a:latin typeface="Source Sans Pro" panose="020B0503030403020204" pitchFamily="34" charset="0"/>
              </a:rPr>
            </a:br>
            <a:endParaRPr b="1" spc="-105" dirty="0">
              <a:solidFill>
                <a:schemeClr val="tx1"/>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650240" y="1464310"/>
            <a:ext cx="7348855" cy="4508285"/>
          </a:xfrm>
          <a:prstGeom prst="rect">
            <a:avLst/>
          </a:prstGeom>
        </p:spPr>
        <p:txBody>
          <a:bodyPr vert="horz" wrap="square" lIns="0" tIns="12065" rIns="0" bIns="0" rtlCol="0">
            <a:spAutoFit/>
          </a:bodyPr>
          <a:lstStyle/>
          <a:p>
            <a:pPr marL="241300" marR="6985" indent="-229235" algn="just">
              <a:lnSpc>
                <a:spcPct val="100000"/>
              </a:lnSpc>
              <a:spcBef>
                <a:spcPts val="95"/>
              </a:spcBef>
              <a:buClr>
                <a:srgbClr val="A9A47B"/>
              </a:buClr>
              <a:buFont typeface="Arial"/>
              <a:buChar char="•"/>
              <a:tabLst>
                <a:tab pos="241935" algn="l"/>
              </a:tabLst>
            </a:pPr>
            <a:r>
              <a:rPr lang="en-IN" sz="2400" b="0" i="0" dirty="0">
                <a:effectLst/>
                <a:latin typeface="Times New Roman" panose="02020603050405020304" pitchFamily="18" charset="0"/>
                <a:cs typeface="Times New Roman" panose="02020603050405020304" pitchFamily="18" charset="0"/>
              </a:rPr>
              <a:t>Data Abstraction in Python can be achieved through creating abstract classes and inheriting them later.</a:t>
            </a:r>
            <a:endParaRPr lang="en-IN" sz="2400" spc="-5" dirty="0">
              <a:latin typeface="Times New Roman" panose="02020603050405020304" pitchFamily="18" charset="0"/>
              <a:cs typeface="Times New Roman" panose="02020603050405020304" pitchFamily="18" charset="0"/>
            </a:endParaRPr>
          </a:p>
          <a:p>
            <a:pPr marL="241300" marR="6985" indent="-229235" algn="just">
              <a:lnSpc>
                <a:spcPct val="100000"/>
              </a:lnSpc>
              <a:spcBef>
                <a:spcPts val="95"/>
              </a:spcBef>
              <a:buClr>
                <a:srgbClr val="A9A47B"/>
              </a:buClr>
              <a:buFont typeface="Arial"/>
              <a:buChar char="•"/>
              <a:tabLst>
                <a:tab pos="241935" algn="l"/>
              </a:tabLst>
            </a:pPr>
            <a:r>
              <a:rPr sz="2400" spc="-5" dirty="0">
                <a:latin typeface="Times New Roman" panose="02020603050405020304" pitchFamily="18" charset="0"/>
                <a:cs typeface="Times New Roman" panose="02020603050405020304" pitchFamily="18" charset="0"/>
              </a:rPr>
              <a:t>An </a:t>
            </a:r>
            <a:r>
              <a:rPr sz="2400" spc="-15" dirty="0">
                <a:latin typeface="Times New Roman" panose="02020603050405020304" pitchFamily="18" charset="0"/>
                <a:cs typeface="Times New Roman" panose="02020603050405020304" pitchFamily="18" charset="0"/>
              </a:rPr>
              <a:t>abstract </a:t>
            </a:r>
            <a:r>
              <a:rPr sz="2400" spc="-5" dirty="0">
                <a:latin typeface="Times New Roman" panose="02020603050405020304" pitchFamily="18" charset="0"/>
                <a:cs typeface="Times New Roman" panose="02020603050405020304" pitchFamily="18" charset="0"/>
              </a:rPr>
              <a:t>class </a:t>
            </a:r>
            <a:r>
              <a:rPr sz="2400" spc="-15" dirty="0">
                <a:latin typeface="Times New Roman" panose="02020603050405020304" pitchFamily="18" charset="0"/>
                <a:cs typeface="Times New Roman" panose="02020603050405020304" pitchFamily="18" charset="0"/>
              </a:rPr>
              <a:t>can </a:t>
            </a:r>
            <a:r>
              <a:rPr sz="2400" spc="-5" dirty="0">
                <a:latin typeface="Times New Roman" panose="02020603050405020304" pitchFamily="18" charset="0"/>
                <a:cs typeface="Times New Roman" panose="02020603050405020304" pitchFamily="18" charset="0"/>
              </a:rPr>
              <a:t>be </a:t>
            </a:r>
            <a:r>
              <a:rPr sz="2400" spc="-10" dirty="0">
                <a:latin typeface="Times New Roman" panose="02020603050405020304" pitchFamily="18" charset="0"/>
                <a:cs typeface="Times New Roman" panose="02020603050405020304" pitchFamily="18" charset="0"/>
              </a:rPr>
              <a:t>considered </a:t>
            </a:r>
            <a:r>
              <a:rPr sz="2400" spc="-5" dirty="0">
                <a:latin typeface="Times New Roman" panose="02020603050405020304" pitchFamily="18" charset="0"/>
                <a:cs typeface="Times New Roman" panose="02020603050405020304" pitchFamily="18" charset="0"/>
              </a:rPr>
              <a:t>as a </a:t>
            </a:r>
            <a:r>
              <a:rPr sz="2400" spc="-10" dirty="0">
                <a:latin typeface="Times New Roman" panose="02020603050405020304" pitchFamily="18" charset="0"/>
                <a:cs typeface="Times New Roman" panose="02020603050405020304" pitchFamily="18" charset="0"/>
              </a:rPr>
              <a:t>blueprint </a:t>
            </a:r>
            <a:r>
              <a:rPr sz="2400" spc="-20" dirty="0">
                <a:latin typeface="Times New Roman" panose="02020603050405020304" pitchFamily="18" charset="0"/>
                <a:cs typeface="Times New Roman" panose="02020603050405020304" pitchFamily="18" charset="0"/>
              </a:rPr>
              <a:t>for </a:t>
            </a:r>
            <a:r>
              <a:rPr sz="2400" spc="-5" dirty="0">
                <a:latin typeface="Times New Roman" panose="02020603050405020304" pitchFamily="18" charset="0"/>
                <a:cs typeface="Times New Roman" panose="02020603050405020304" pitchFamily="18" charset="0"/>
              </a:rPr>
              <a:t>other </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classes. </a:t>
            </a:r>
            <a:endParaRPr lang="en-IN" sz="2400" spc="-5" dirty="0">
              <a:latin typeface="Times New Roman" panose="02020603050405020304" pitchFamily="18" charset="0"/>
              <a:cs typeface="Times New Roman" panose="02020603050405020304" pitchFamily="18" charset="0"/>
            </a:endParaRPr>
          </a:p>
          <a:p>
            <a:pPr marL="241300" marR="6985" indent="-229235" algn="just">
              <a:lnSpc>
                <a:spcPct val="100000"/>
              </a:lnSpc>
              <a:spcBef>
                <a:spcPts val="95"/>
              </a:spcBef>
              <a:buClr>
                <a:srgbClr val="A9A47B"/>
              </a:buClr>
              <a:buFont typeface="Arial"/>
              <a:buChar char="•"/>
              <a:tabLst>
                <a:tab pos="241935" algn="l"/>
              </a:tabLst>
            </a:pPr>
            <a:r>
              <a:rPr lang="en-IN" sz="2400" b="0" i="0" dirty="0">
                <a:effectLst/>
                <a:latin typeface="Times New Roman" panose="02020603050405020304" pitchFamily="18" charset="0"/>
                <a:cs typeface="Times New Roman" panose="02020603050405020304" pitchFamily="18" charset="0"/>
              </a:rPr>
              <a:t>The classes that cannot be instantiated. This means that we cannot create objects of an abstract class and these are only meant to be inherited.</a:t>
            </a:r>
          </a:p>
          <a:p>
            <a:pPr marL="241300" marR="6985" indent="-229235" algn="just">
              <a:lnSpc>
                <a:spcPct val="100000"/>
              </a:lnSpc>
              <a:spcBef>
                <a:spcPts val="95"/>
              </a:spcBef>
              <a:buClr>
                <a:srgbClr val="A9A47B"/>
              </a:buClr>
              <a:buFont typeface="Arial"/>
              <a:buChar char="•"/>
              <a:tabLst>
                <a:tab pos="241935" algn="l"/>
              </a:tabLst>
            </a:pPr>
            <a:r>
              <a:rPr lang="en-IN" sz="2400" b="0" i="0" dirty="0">
                <a:effectLst/>
                <a:latin typeface="Times New Roman" panose="02020603050405020304" pitchFamily="18" charset="0"/>
                <a:cs typeface="Times New Roman" panose="02020603050405020304" pitchFamily="18" charset="0"/>
              </a:rPr>
              <a:t>Then an object of the derived class is used to access the features of the base class. </a:t>
            </a:r>
          </a:p>
          <a:p>
            <a:pPr marL="241300" marR="6985" indent="-229235" algn="just">
              <a:lnSpc>
                <a:spcPct val="100000"/>
              </a:lnSpc>
              <a:spcBef>
                <a:spcPts val="95"/>
              </a:spcBef>
              <a:buClr>
                <a:srgbClr val="A9A47B"/>
              </a:buClr>
              <a:buFont typeface="Arial"/>
              <a:buChar char="•"/>
              <a:tabLst>
                <a:tab pos="241935" algn="l"/>
              </a:tabLst>
            </a:pPr>
            <a:r>
              <a:rPr lang="en-IN" sz="2400" b="0" i="0" dirty="0">
                <a:effectLst/>
                <a:latin typeface="Times New Roman" panose="02020603050405020304" pitchFamily="18" charset="0"/>
                <a:cs typeface="Times New Roman" panose="02020603050405020304" pitchFamily="18" charset="0"/>
              </a:rPr>
              <a:t>These are specifically defined to lay a foundation of other classes that exhibit common behaviour or characteristics.</a:t>
            </a:r>
            <a:endParaRPr lang="en-IN" sz="2400" spc="-5" dirty="0">
              <a:latin typeface="Times New Roman" panose="02020603050405020304" pitchFamily="18" charset="0"/>
              <a:cs typeface="Times New Roman" panose="02020603050405020304" pitchFamily="18" charset="0"/>
            </a:endParaRPr>
          </a:p>
          <a:p>
            <a:pPr marL="241300" marR="6985" indent="-229235" algn="just">
              <a:lnSpc>
                <a:spcPct val="100000"/>
              </a:lnSpc>
              <a:spcBef>
                <a:spcPts val="95"/>
              </a:spcBef>
              <a:buClr>
                <a:srgbClr val="A9A47B"/>
              </a:buClr>
              <a:buFont typeface="Arial"/>
              <a:buChar char="•"/>
              <a:tabLst>
                <a:tab pos="241935" algn="l"/>
              </a:tabLst>
            </a:pP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7A258-8F83-4F48-8A2C-F17B91D16819}"/>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8FB267CF-B0A3-4BA4-BBC3-5A4F20AFE6BB}"/>
              </a:ext>
            </a:extLst>
          </p:cNvPr>
          <p:cNvSpPr>
            <a:spLocks noGrp="1"/>
          </p:cNvSpPr>
          <p:nvPr>
            <p:ph type="body" idx="1"/>
          </p:nvPr>
        </p:nvSpPr>
        <p:spPr>
          <a:xfrm>
            <a:off x="650240" y="1616710"/>
            <a:ext cx="7350759" cy="3834383"/>
          </a:xfrm>
        </p:spPr>
        <p:txBody>
          <a:bodyPr/>
          <a:lstStyle/>
          <a:p>
            <a:pPr marL="241300" marR="6985" indent="-229235" algn="just">
              <a:lnSpc>
                <a:spcPct val="100000"/>
              </a:lnSpc>
              <a:spcBef>
                <a:spcPts val="95"/>
              </a:spcBef>
              <a:buClr>
                <a:srgbClr val="A9A47B"/>
              </a:buClr>
              <a:buFont typeface="Arial"/>
              <a:buChar char="•"/>
              <a:tabLst>
                <a:tab pos="241935" algn="l"/>
              </a:tabLst>
            </a:pPr>
            <a:r>
              <a:rPr lang="en-IN" sz="2400" b="0" i="0" dirty="0">
                <a:solidFill>
                  <a:schemeClr val="tx1"/>
                </a:solidFill>
                <a:effectLst/>
                <a:latin typeface="Times New Roman" panose="02020603050405020304" pitchFamily="18" charset="0"/>
                <a:cs typeface="Times New Roman" panose="02020603050405020304" pitchFamily="18" charset="0"/>
              </a:rPr>
              <a:t>The abstract class is an interface. Interfaces in OOP enable a class to inherit data and functions from a base class by extending it.</a:t>
            </a:r>
            <a:endParaRPr lang="en-IN" sz="2400" spc="-5" dirty="0">
              <a:solidFill>
                <a:schemeClr val="tx1"/>
              </a:solidFill>
              <a:latin typeface="Times New Roman" panose="02020603050405020304" pitchFamily="18" charset="0"/>
              <a:cs typeface="Times New Roman" panose="02020603050405020304" pitchFamily="18" charset="0"/>
            </a:endParaRPr>
          </a:p>
          <a:p>
            <a:pPr marL="241300" marR="6985" indent="-229235" algn="just">
              <a:lnSpc>
                <a:spcPct val="100000"/>
              </a:lnSpc>
              <a:spcBef>
                <a:spcPts val="95"/>
              </a:spcBef>
              <a:buClr>
                <a:srgbClr val="A9A47B"/>
              </a:buClr>
              <a:buFont typeface="Arial"/>
              <a:buChar char="•"/>
              <a:tabLst>
                <a:tab pos="241935" algn="l"/>
              </a:tabLst>
            </a:pPr>
            <a:r>
              <a:rPr lang="en-IN" sz="2400" spc="-5" dirty="0">
                <a:solidFill>
                  <a:srgbClr val="2E2B1F"/>
                </a:solidFill>
                <a:latin typeface="Times New Roman" panose="02020603050405020304" pitchFamily="18" charset="0"/>
                <a:cs typeface="Times New Roman" panose="02020603050405020304" pitchFamily="18" charset="0"/>
              </a:rPr>
              <a:t>It </a:t>
            </a:r>
            <a:r>
              <a:rPr lang="en-IN" sz="2400" spc="-10" dirty="0">
                <a:solidFill>
                  <a:srgbClr val="2E2B1F"/>
                </a:solidFill>
                <a:latin typeface="Times New Roman" panose="02020603050405020304" pitchFamily="18" charset="0"/>
                <a:cs typeface="Times New Roman" panose="02020603050405020304" pitchFamily="18" charset="0"/>
              </a:rPr>
              <a:t>allows </a:t>
            </a:r>
            <a:r>
              <a:rPr lang="en-IN" sz="2400" spc="-15" dirty="0">
                <a:solidFill>
                  <a:srgbClr val="2E2B1F"/>
                </a:solidFill>
                <a:latin typeface="Times New Roman" panose="02020603050405020304" pitchFamily="18" charset="0"/>
                <a:cs typeface="Times New Roman" panose="02020603050405020304" pitchFamily="18" charset="0"/>
              </a:rPr>
              <a:t>you </a:t>
            </a:r>
            <a:r>
              <a:rPr lang="en-IN" sz="2400" spc="-20" dirty="0">
                <a:solidFill>
                  <a:srgbClr val="2E2B1F"/>
                </a:solidFill>
                <a:latin typeface="Times New Roman" panose="02020603050405020304" pitchFamily="18" charset="0"/>
                <a:cs typeface="Times New Roman" panose="02020603050405020304" pitchFamily="18" charset="0"/>
              </a:rPr>
              <a:t>to create </a:t>
            </a:r>
            <a:r>
              <a:rPr lang="en-IN" sz="2400" spc="-5" dirty="0">
                <a:solidFill>
                  <a:srgbClr val="2E2B1F"/>
                </a:solidFill>
                <a:latin typeface="Times New Roman" panose="02020603050405020304" pitchFamily="18" charset="0"/>
                <a:cs typeface="Times New Roman" panose="02020603050405020304" pitchFamily="18" charset="0"/>
              </a:rPr>
              <a:t>a set </a:t>
            </a:r>
            <a:r>
              <a:rPr lang="en-IN" sz="2400" dirty="0">
                <a:solidFill>
                  <a:srgbClr val="2E2B1F"/>
                </a:solidFill>
                <a:latin typeface="Times New Roman" panose="02020603050405020304" pitchFamily="18" charset="0"/>
                <a:cs typeface="Times New Roman" panose="02020603050405020304" pitchFamily="18" charset="0"/>
              </a:rPr>
              <a:t>of </a:t>
            </a:r>
            <a:r>
              <a:rPr lang="en-IN" sz="2400" spc="-10" dirty="0">
                <a:solidFill>
                  <a:srgbClr val="2E2B1F"/>
                </a:solidFill>
                <a:latin typeface="Times New Roman" panose="02020603050405020304" pitchFamily="18" charset="0"/>
                <a:cs typeface="Times New Roman" panose="02020603050405020304" pitchFamily="18" charset="0"/>
              </a:rPr>
              <a:t>methods that must be </a:t>
            </a:r>
            <a:r>
              <a:rPr lang="en-IN" sz="2400" spc="-5" dirty="0">
                <a:solidFill>
                  <a:srgbClr val="2E2B1F"/>
                </a:solidFill>
                <a:latin typeface="Times New Roman" panose="02020603050405020304" pitchFamily="18" charset="0"/>
                <a:cs typeface="Times New Roman" panose="02020603050405020304" pitchFamily="18" charset="0"/>
              </a:rPr>
              <a:t> </a:t>
            </a:r>
            <a:r>
              <a:rPr lang="en-IN" sz="2400" spc="-15" dirty="0">
                <a:solidFill>
                  <a:srgbClr val="2E2B1F"/>
                </a:solidFill>
                <a:latin typeface="Times New Roman" panose="02020603050405020304" pitchFamily="18" charset="0"/>
                <a:cs typeface="Times New Roman" panose="02020603050405020304" pitchFamily="18" charset="0"/>
              </a:rPr>
              <a:t>created</a:t>
            </a:r>
            <a:r>
              <a:rPr lang="en-IN" sz="2400" dirty="0">
                <a:solidFill>
                  <a:srgbClr val="2E2B1F"/>
                </a:solidFill>
                <a:latin typeface="Times New Roman" panose="02020603050405020304" pitchFamily="18" charset="0"/>
                <a:cs typeface="Times New Roman" panose="02020603050405020304" pitchFamily="18" charset="0"/>
              </a:rPr>
              <a:t> </a:t>
            </a:r>
            <a:r>
              <a:rPr lang="en-IN" sz="2400" spc="-5" dirty="0">
                <a:solidFill>
                  <a:srgbClr val="2E2B1F"/>
                </a:solidFill>
                <a:latin typeface="Times New Roman" panose="02020603050405020304" pitchFamily="18" charset="0"/>
                <a:cs typeface="Times New Roman" panose="02020603050405020304" pitchFamily="18" charset="0"/>
              </a:rPr>
              <a:t>within</a:t>
            </a:r>
            <a:r>
              <a:rPr lang="en-IN" sz="2400" spc="5" dirty="0">
                <a:solidFill>
                  <a:srgbClr val="2E2B1F"/>
                </a:solidFill>
                <a:latin typeface="Times New Roman" panose="02020603050405020304" pitchFamily="18" charset="0"/>
                <a:cs typeface="Times New Roman" panose="02020603050405020304" pitchFamily="18" charset="0"/>
              </a:rPr>
              <a:t> </a:t>
            </a:r>
            <a:r>
              <a:rPr lang="en-IN" sz="2400" spc="-15" dirty="0">
                <a:solidFill>
                  <a:srgbClr val="2E2B1F"/>
                </a:solidFill>
                <a:latin typeface="Times New Roman" panose="02020603050405020304" pitchFamily="18" charset="0"/>
                <a:cs typeface="Times New Roman" panose="02020603050405020304" pitchFamily="18" charset="0"/>
              </a:rPr>
              <a:t>any</a:t>
            </a:r>
            <a:r>
              <a:rPr lang="en-IN" sz="2400" dirty="0">
                <a:solidFill>
                  <a:srgbClr val="2E2B1F"/>
                </a:solidFill>
                <a:latin typeface="Times New Roman" panose="02020603050405020304" pitchFamily="18" charset="0"/>
                <a:cs typeface="Times New Roman" panose="02020603050405020304" pitchFamily="18" charset="0"/>
              </a:rPr>
              <a:t> </a:t>
            </a:r>
            <a:r>
              <a:rPr lang="en-IN" sz="2400" spc="-5" dirty="0">
                <a:solidFill>
                  <a:srgbClr val="2E2B1F"/>
                </a:solidFill>
                <a:latin typeface="Times New Roman" panose="02020603050405020304" pitchFamily="18" charset="0"/>
                <a:cs typeface="Times New Roman" panose="02020603050405020304" pitchFamily="18" charset="0"/>
              </a:rPr>
              <a:t>child</a:t>
            </a:r>
            <a:r>
              <a:rPr lang="en-IN" sz="2400" spc="-20" dirty="0">
                <a:solidFill>
                  <a:srgbClr val="2E2B1F"/>
                </a:solidFill>
                <a:latin typeface="Times New Roman" panose="02020603050405020304" pitchFamily="18" charset="0"/>
                <a:cs typeface="Times New Roman" panose="02020603050405020304" pitchFamily="18" charset="0"/>
              </a:rPr>
              <a:t> </a:t>
            </a:r>
            <a:r>
              <a:rPr lang="en-IN" sz="2400" spc="-5" dirty="0">
                <a:solidFill>
                  <a:srgbClr val="2E2B1F"/>
                </a:solidFill>
                <a:latin typeface="Times New Roman" panose="02020603050405020304" pitchFamily="18" charset="0"/>
                <a:cs typeface="Times New Roman" panose="02020603050405020304" pitchFamily="18" charset="0"/>
              </a:rPr>
              <a:t>classes</a:t>
            </a:r>
            <a:r>
              <a:rPr lang="en-IN" sz="2400" spc="15" dirty="0">
                <a:solidFill>
                  <a:srgbClr val="2E2B1F"/>
                </a:solidFill>
                <a:latin typeface="Times New Roman" panose="02020603050405020304" pitchFamily="18" charset="0"/>
                <a:cs typeface="Times New Roman" panose="02020603050405020304" pitchFamily="18" charset="0"/>
              </a:rPr>
              <a:t> </a:t>
            </a:r>
            <a:r>
              <a:rPr lang="en-IN" sz="2400" spc="-10" dirty="0">
                <a:solidFill>
                  <a:srgbClr val="2E2B1F"/>
                </a:solidFill>
                <a:latin typeface="Times New Roman" panose="02020603050405020304" pitchFamily="18" charset="0"/>
                <a:cs typeface="Times New Roman" panose="02020603050405020304" pitchFamily="18" charset="0"/>
              </a:rPr>
              <a:t>built</a:t>
            </a:r>
            <a:r>
              <a:rPr lang="en-IN" sz="2400" spc="-5" dirty="0">
                <a:solidFill>
                  <a:srgbClr val="2E2B1F"/>
                </a:solidFill>
                <a:latin typeface="Times New Roman" panose="02020603050405020304" pitchFamily="18" charset="0"/>
                <a:cs typeface="Times New Roman" panose="02020603050405020304" pitchFamily="18" charset="0"/>
              </a:rPr>
              <a:t> </a:t>
            </a:r>
            <a:r>
              <a:rPr lang="en-IN" sz="2400" spc="-15" dirty="0">
                <a:solidFill>
                  <a:srgbClr val="2E2B1F"/>
                </a:solidFill>
                <a:latin typeface="Times New Roman" panose="02020603050405020304" pitchFamily="18" charset="0"/>
                <a:cs typeface="Times New Roman" panose="02020603050405020304" pitchFamily="18" charset="0"/>
              </a:rPr>
              <a:t>from</a:t>
            </a:r>
            <a:r>
              <a:rPr lang="en-IN" sz="2400" spc="10" dirty="0">
                <a:solidFill>
                  <a:srgbClr val="2E2B1F"/>
                </a:solidFill>
                <a:latin typeface="Times New Roman" panose="02020603050405020304" pitchFamily="18" charset="0"/>
                <a:cs typeface="Times New Roman" panose="02020603050405020304" pitchFamily="18" charset="0"/>
              </a:rPr>
              <a:t> </a:t>
            </a:r>
            <a:r>
              <a:rPr lang="en-IN" sz="2400" spc="-5" dirty="0">
                <a:solidFill>
                  <a:srgbClr val="2E2B1F"/>
                </a:solidFill>
                <a:latin typeface="Times New Roman" panose="02020603050405020304" pitchFamily="18" charset="0"/>
                <a:cs typeface="Times New Roman" panose="02020603050405020304" pitchFamily="18" charset="0"/>
              </a:rPr>
              <a:t>the</a:t>
            </a:r>
            <a:r>
              <a:rPr lang="en-IN" sz="2400" spc="20" dirty="0">
                <a:solidFill>
                  <a:srgbClr val="2E2B1F"/>
                </a:solidFill>
                <a:latin typeface="Times New Roman" panose="02020603050405020304" pitchFamily="18" charset="0"/>
                <a:cs typeface="Times New Roman" panose="02020603050405020304" pitchFamily="18" charset="0"/>
              </a:rPr>
              <a:t> </a:t>
            </a:r>
            <a:r>
              <a:rPr lang="en-IN" sz="2400" spc="-15" dirty="0">
                <a:solidFill>
                  <a:srgbClr val="2E2B1F"/>
                </a:solidFill>
                <a:latin typeface="Times New Roman" panose="02020603050405020304" pitchFamily="18" charset="0"/>
                <a:cs typeface="Times New Roman" panose="02020603050405020304" pitchFamily="18" charset="0"/>
              </a:rPr>
              <a:t>abstract </a:t>
            </a:r>
            <a:r>
              <a:rPr lang="en-IN" sz="2400" spc="-5" dirty="0">
                <a:solidFill>
                  <a:srgbClr val="2E2B1F"/>
                </a:solidFill>
                <a:latin typeface="Times New Roman" panose="02020603050405020304" pitchFamily="18" charset="0"/>
                <a:cs typeface="Times New Roman" panose="02020603050405020304" pitchFamily="18" charset="0"/>
              </a:rPr>
              <a:t>class.</a:t>
            </a:r>
            <a:endParaRPr lang="en-IN" sz="2400" dirty="0">
              <a:latin typeface="Times New Roman" panose="02020603050405020304" pitchFamily="18" charset="0"/>
              <a:cs typeface="Times New Roman" panose="02020603050405020304" pitchFamily="18" charset="0"/>
            </a:endParaRPr>
          </a:p>
          <a:p>
            <a:pPr marL="241300" marR="6985" indent="-229235" algn="just">
              <a:lnSpc>
                <a:spcPct val="100000"/>
              </a:lnSpc>
              <a:spcBef>
                <a:spcPts val="530"/>
              </a:spcBef>
              <a:buClr>
                <a:srgbClr val="A9A47B"/>
              </a:buClr>
              <a:buFont typeface="Arial"/>
              <a:buChar char="•"/>
              <a:tabLst>
                <a:tab pos="241935" algn="l"/>
              </a:tabLst>
            </a:pPr>
            <a:r>
              <a:rPr lang="en-IN" sz="2400" spc="-5" dirty="0">
                <a:solidFill>
                  <a:srgbClr val="2E2B1F"/>
                </a:solidFill>
                <a:latin typeface="Times New Roman" panose="02020603050405020304" pitchFamily="18" charset="0"/>
                <a:cs typeface="Times New Roman" panose="02020603050405020304" pitchFamily="18" charset="0"/>
              </a:rPr>
              <a:t>A class which </a:t>
            </a:r>
            <a:r>
              <a:rPr lang="en-IN" sz="2400" spc="-15" dirty="0">
                <a:solidFill>
                  <a:srgbClr val="2E2B1F"/>
                </a:solidFill>
                <a:latin typeface="Times New Roman" panose="02020603050405020304" pitchFamily="18" charset="0"/>
                <a:cs typeface="Times New Roman" panose="02020603050405020304" pitchFamily="18" charset="0"/>
              </a:rPr>
              <a:t>contains </a:t>
            </a:r>
            <a:r>
              <a:rPr lang="en-IN" sz="2400" spc="-5" dirty="0">
                <a:solidFill>
                  <a:srgbClr val="2E2B1F"/>
                </a:solidFill>
                <a:latin typeface="Times New Roman" panose="02020603050405020304" pitchFamily="18" charset="0"/>
                <a:cs typeface="Times New Roman" panose="02020603050405020304" pitchFamily="18" charset="0"/>
              </a:rPr>
              <a:t>one </a:t>
            </a:r>
            <a:r>
              <a:rPr lang="en-IN" sz="2400" dirty="0">
                <a:solidFill>
                  <a:srgbClr val="2E2B1F"/>
                </a:solidFill>
                <a:latin typeface="Times New Roman" panose="02020603050405020304" pitchFamily="18" charset="0"/>
                <a:cs typeface="Times New Roman" panose="02020603050405020304" pitchFamily="18" charset="0"/>
              </a:rPr>
              <a:t>or </a:t>
            </a:r>
            <a:r>
              <a:rPr lang="en-IN" sz="2400" spc="-10" dirty="0">
                <a:solidFill>
                  <a:srgbClr val="2E2B1F"/>
                </a:solidFill>
                <a:latin typeface="Times New Roman" panose="02020603050405020304" pitchFamily="18" charset="0"/>
                <a:cs typeface="Times New Roman" panose="02020603050405020304" pitchFamily="18" charset="0"/>
              </a:rPr>
              <a:t>more </a:t>
            </a:r>
            <a:r>
              <a:rPr lang="en-IN" sz="2400" spc="-15" dirty="0">
                <a:solidFill>
                  <a:srgbClr val="2E2B1F"/>
                </a:solidFill>
                <a:latin typeface="Times New Roman" panose="02020603050405020304" pitchFamily="18" charset="0"/>
                <a:cs typeface="Times New Roman" panose="02020603050405020304" pitchFamily="18" charset="0"/>
              </a:rPr>
              <a:t>abstract </a:t>
            </a:r>
            <a:r>
              <a:rPr lang="en-IN" sz="2400" spc="-5" dirty="0">
                <a:solidFill>
                  <a:srgbClr val="2E2B1F"/>
                </a:solidFill>
                <a:latin typeface="Times New Roman" panose="02020603050405020304" pitchFamily="18" charset="0"/>
                <a:cs typeface="Times New Roman" panose="02020603050405020304" pitchFamily="18" charset="0"/>
              </a:rPr>
              <a:t>methods is </a:t>
            </a:r>
            <a:r>
              <a:rPr lang="en-IN" sz="2400" spc="-10" dirty="0">
                <a:solidFill>
                  <a:srgbClr val="2E2B1F"/>
                </a:solidFill>
                <a:latin typeface="Times New Roman" panose="02020603050405020304" pitchFamily="18" charset="0"/>
                <a:cs typeface="Times New Roman" panose="02020603050405020304" pitchFamily="18" charset="0"/>
              </a:rPr>
              <a:t>called </a:t>
            </a:r>
            <a:r>
              <a:rPr lang="en-IN" sz="2400" spc="-5" dirty="0">
                <a:solidFill>
                  <a:srgbClr val="2E2B1F"/>
                </a:solidFill>
                <a:latin typeface="Times New Roman" panose="02020603050405020304" pitchFamily="18" charset="0"/>
                <a:cs typeface="Times New Roman" panose="02020603050405020304" pitchFamily="18" charset="0"/>
              </a:rPr>
              <a:t> an</a:t>
            </a:r>
            <a:r>
              <a:rPr lang="en-IN" sz="2400" spc="-15" dirty="0">
                <a:solidFill>
                  <a:srgbClr val="2E2B1F"/>
                </a:solidFill>
                <a:latin typeface="Times New Roman" panose="02020603050405020304" pitchFamily="18" charset="0"/>
                <a:cs typeface="Times New Roman" panose="02020603050405020304" pitchFamily="18" charset="0"/>
              </a:rPr>
              <a:t> abstract </a:t>
            </a:r>
            <a:r>
              <a:rPr lang="en-IN" sz="2400" dirty="0">
                <a:solidFill>
                  <a:srgbClr val="2E2B1F"/>
                </a:solidFill>
                <a:latin typeface="Times New Roman" panose="02020603050405020304" pitchFamily="18" charset="0"/>
                <a:cs typeface="Times New Roman" panose="02020603050405020304" pitchFamily="18" charset="0"/>
              </a:rPr>
              <a:t>class.</a:t>
            </a:r>
            <a:endParaRPr lang="en-IN" sz="2400" dirty="0">
              <a:latin typeface="Times New Roman" panose="02020603050405020304" pitchFamily="18" charset="0"/>
              <a:cs typeface="Times New Roman" panose="02020603050405020304" pitchFamily="18" charset="0"/>
            </a:endParaRPr>
          </a:p>
          <a:p>
            <a:pPr marL="241300" marR="6985" indent="-229235" algn="just">
              <a:lnSpc>
                <a:spcPct val="100000"/>
              </a:lnSpc>
              <a:spcBef>
                <a:spcPts val="530"/>
              </a:spcBef>
              <a:buClr>
                <a:srgbClr val="A9A47B"/>
              </a:buClr>
              <a:buFont typeface="Arial"/>
              <a:buChar char="•"/>
              <a:tabLst>
                <a:tab pos="241935" algn="l"/>
              </a:tabLst>
            </a:pPr>
            <a:r>
              <a:rPr lang="en-IN" sz="2400" spc="-5" dirty="0">
                <a:solidFill>
                  <a:srgbClr val="2E2B1F"/>
                </a:solidFill>
                <a:latin typeface="Times New Roman" panose="02020603050405020304" pitchFamily="18" charset="0"/>
                <a:cs typeface="Times New Roman" panose="02020603050405020304" pitchFamily="18" charset="0"/>
              </a:rPr>
              <a:t>An </a:t>
            </a:r>
            <a:r>
              <a:rPr lang="en-IN" sz="2400" spc="-15" dirty="0">
                <a:solidFill>
                  <a:srgbClr val="2E2B1F"/>
                </a:solidFill>
                <a:latin typeface="Times New Roman" panose="02020603050405020304" pitchFamily="18" charset="0"/>
                <a:cs typeface="Times New Roman" panose="02020603050405020304" pitchFamily="18" charset="0"/>
              </a:rPr>
              <a:t>abstract </a:t>
            </a:r>
            <a:r>
              <a:rPr lang="en-IN" sz="2400" spc="-5" dirty="0">
                <a:solidFill>
                  <a:srgbClr val="2E2B1F"/>
                </a:solidFill>
                <a:latin typeface="Times New Roman" panose="02020603050405020304" pitchFamily="18" charset="0"/>
                <a:cs typeface="Times New Roman" panose="02020603050405020304" pitchFamily="18" charset="0"/>
              </a:rPr>
              <a:t>method is a method </a:t>
            </a:r>
            <a:r>
              <a:rPr lang="en-IN" sz="2400" spc="-10" dirty="0">
                <a:solidFill>
                  <a:srgbClr val="2E2B1F"/>
                </a:solidFill>
                <a:latin typeface="Times New Roman" panose="02020603050405020304" pitchFamily="18" charset="0"/>
                <a:cs typeface="Times New Roman" panose="02020603050405020304" pitchFamily="18" charset="0"/>
              </a:rPr>
              <a:t>that has </a:t>
            </a:r>
            <a:r>
              <a:rPr lang="en-IN" sz="2400" spc="-5" dirty="0">
                <a:solidFill>
                  <a:srgbClr val="2E2B1F"/>
                </a:solidFill>
                <a:latin typeface="Times New Roman" panose="02020603050405020304" pitchFamily="18" charset="0"/>
                <a:cs typeface="Times New Roman" panose="02020603050405020304" pitchFamily="18" charset="0"/>
              </a:rPr>
              <a:t>a </a:t>
            </a:r>
            <a:r>
              <a:rPr lang="en-IN" sz="2400" spc="-10" dirty="0">
                <a:solidFill>
                  <a:srgbClr val="2E2B1F"/>
                </a:solidFill>
                <a:latin typeface="Times New Roman" panose="02020603050405020304" pitchFamily="18" charset="0"/>
                <a:cs typeface="Times New Roman" panose="02020603050405020304" pitchFamily="18" charset="0"/>
              </a:rPr>
              <a:t>declaration but </a:t>
            </a:r>
            <a:r>
              <a:rPr lang="en-IN" sz="2400" spc="-5" dirty="0">
                <a:solidFill>
                  <a:srgbClr val="2E2B1F"/>
                </a:solidFill>
                <a:latin typeface="Times New Roman" panose="02020603050405020304" pitchFamily="18" charset="0"/>
                <a:cs typeface="Times New Roman" panose="02020603050405020304" pitchFamily="18" charset="0"/>
              </a:rPr>
              <a:t> </a:t>
            </a:r>
            <a:r>
              <a:rPr lang="en-IN" sz="2400" spc="-10" dirty="0">
                <a:solidFill>
                  <a:srgbClr val="2E2B1F"/>
                </a:solidFill>
                <a:latin typeface="Times New Roman" panose="02020603050405020304" pitchFamily="18" charset="0"/>
                <a:cs typeface="Times New Roman" panose="02020603050405020304" pitchFamily="18" charset="0"/>
              </a:rPr>
              <a:t>does</a:t>
            </a:r>
            <a:r>
              <a:rPr lang="en-IN" sz="2400" spc="10" dirty="0">
                <a:solidFill>
                  <a:srgbClr val="2E2B1F"/>
                </a:solidFill>
                <a:latin typeface="Times New Roman" panose="02020603050405020304" pitchFamily="18" charset="0"/>
                <a:cs typeface="Times New Roman" panose="02020603050405020304" pitchFamily="18" charset="0"/>
              </a:rPr>
              <a:t> </a:t>
            </a:r>
            <a:r>
              <a:rPr lang="en-IN" sz="2400" spc="-10" dirty="0">
                <a:solidFill>
                  <a:srgbClr val="2E2B1F"/>
                </a:solidFill>
                <a:latin typeface="Times New Roman" panose="02020603050405020304" pitchFamily="18" charset="0"/>
                <a:cs typeface="Times New Roman" panose="02020603050405020304" pitchFamily="18" charset="0"/>
              </a:rPr>
              <a:t>not</a:t>
            </a:r>
            <a:r>
              <a:rPr lang="en-IN" sz="2400" spc="5" dirty="0">
                <a:solidFill>
                  <a:srgbClr val="2E2B1F"/>
                </a:solidFill>
                <a:latin typeface="Times New Roman" panose="02020603050405020304" pitchFamily="18" charset="0"/>
                <a:cs typeface="Times New Roman" panose="02020603050405020304" pitchFamily="18" charset="0"/>
              </a:rPr>
              <a:t> </a:t>
            </a:r>
            <a:r>
              <a:rPr lang="en-IN" sz="2400" spc="-20" dirty="0">
                <a:solidFill>
                  <a:srgbClr val="2E2B1F"/>
                </a:solidFill>
                <a:latin typeface="Times New Roman" panose="02020603050405020304" pitchFamily="18" charset="0"/>
                <a:cs typeface="Times New Roman" panose="02020603050405020304" pitchFamily="18" charset="0"/>
              </a:rPr>
              <a:t>have</a:t>
            </a:r>
            <a:r>
              <a:rPr lang="en-IN" sz="2400" spc="-10" dirty="0">
                <a:solidFill>
                  <a:srgbClr val="2E2B1F"/>
                </a:solidFill>
                <a:latin typeface="Times New Roman" panose="02020603050405020304" pitchFamily="18" charset="0"/>
                <a:cs typeface="Times New Roman" panose="02020603050405020304" pitchFamily="18" charset="0"/>
              </a:rPr>
              <a:t> </a:t>
            </a:r>
            <a:r>
              <a:rPr lang="en-IN" sz="2400" spc="-5" dirty="0">
                <a:solidFill>
                  <a:srgbClr val="2E2B1F"/>
                </a:solidFill>
                <a:latin typeface="Times New Roman" panose="02020603050405020304" pitchFamily="18" charset="0"/>
                <a:cs typeface="Times New Roman" panose="02020603050405020304" pitchFamily="18" charset="0"/>
              </a:rPr>
              <a:t>an </a:t>
            </a:r>
            <a:r>
              <a:rPr lang="en-IN" sz="2400" spc="-10" dirty="0">
                <a:solidFill>
                  <a:srgbClr val="2E2B1F"/>
                </a:solidFill>
                <a:latin typeface="Times New Roman" panose="02020603050405020304" pitchFamily="18" charset="0"/>
                <a:cs typeface="Times New Roman" panose="02020603050405020304" pitchFamily="18" charset="0"/>
              </a:rPr>
              <a:t>implementation.</a:t>
            </a:r>
            <a:endParaRPr lang="en-IN" sz="2400" dirty="0"/>
          </a:p>
        </p:txBody>
      </p:sp>
    </p:spTree>
    <p:extLst>
      <p:ext uri="{BB962C8B-B14F-4D97-AF65-F5344CB8AC3E}">
        <p14:creationId xmlns:p14="http://schemas.microsoft.com/office/powerpoint/2010/main" val="151605658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0587-C73C-49C8-9C9D-10BCF39567CE}"/>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36C69871-8AB0-4654-AC98-9E78937C6F9F}"/>
              </a:ext>
            </a:extLst>
          </p:cNvPr>
          <p:cNvSpPr>
            <a:spLocks noGrp="1"/>
          </p:cNvSpPr>
          <p:nvPr>
            <p:ph type="body" idx="1"/>
          </p:nvPr>
        </p:nvSpPr>
        <p:spPr>
          <a:xfrm>
            <a:off x="650240" y="1616710"/>
            <a:ext cx="7350759" cy="4224233"/>
          </a:xfrm>
        </p:spPr>
        <p:txBody>
          <a:bodyPr/>
          <a:lstStyle/>
          <a:p>
            <a:pPr marL="241300" marR="5080" indent="-229235" algn="just">
              <a:lnSpc>
                <a:spcPct val="100000"/>
              </a:lnSpc>
              <a:spcBef>
                <a:spcPts val="530"/>
              </a:spcBef>
              <a:buClr>
                <a:srgbClr val="A9A47B"/>
              </a:buClr>
              <a:buFont typeface="Arial"/>
              <a:buChar char="•"/>
              <a:tabLst>
                <a:tab pos="241935" algn="l"/>
              </a:tabLst>
            </a:pPr>
            <a:r>
              <a:rPr lang="en-IN" sz="2400" spc="-5" dirty="0">
                <a:solidFill>
                  <a:schemeClr val="tx1"/>
                </a:solidFill>
                <a:latin typeface="Times New Roman" panose="02020603050405020304" pitchFamily="18" charset="0"/>
                <a:cs typeface="Times New Roman" panose="02020603050405020304" pitchFamily="18" charset="0"/>
              </a:rPr>
              <a:t>While</a:t>
            </a:r>
            <a:r>
              <a:rPr lang="en-IN" sz="2400" dirty="0">
                <a:solidFill>
                  <a:schemeClr val="tx1"/>
                </a:solidFill>
                <a:latin typeface="Times New Roman" panose="02020603050405020304" pitchFamily="18" charset="0"/>
                <a:cs typeface="Times New Roman" panose="02020603050405020304" pitchFamily="18" charset="0"/>
              </a:rPr>
              <a:t> </a:t>
            </a:r>
            <a:r>
              <a:rPr lang="en-IN" sz="2400" spc="-10" dirty="0">
                <a:solidFill>
                  <a:schemeClr val="tx1"/>
                </a:solidFill>
                <a:latin typeface="Times New Roman" panose="02020603050405020304" pitchFamily="18" charset="0"/>
                <a:cs typeface="Times New Roman" panose="02020603050405020304" pitchFamily="18" charset="0"/>
              </a:rPr>
              <a:t>we</a:t>
            </a:r>
            <a:r>
              <a:rPr lang="en-IN" sz="2400" spc="-5" dirty="0">
                <a:solidFill>
                  <a:schemeClr val="tx1"/>
                </a:solidFill>
                <a:latin typeface="Times New Roman" panose="02020603050405020304" pitchFamily="18" charset="0"/>
                <a:cs typeface="Times New Roman" panose="02020603050405020304" pitchFamily="18" charset="0"/>
              </a:rPr>
              <a:t> </a:t>
            </a:r>
            <a:r>
              <a:rPr lang="en-IN" sz="2400" spc="-10" dirty="0">
                <a:solidFill>
                  <a:schemeClr val="tx1"/>
                </a:solidFill>
                <a:latin typeface="Times New Roman" panose="02020603050405020304" pitchFamily="18" charset="0"/>
                <a:cs typeface="Times New Roman" panose="02020603050405020304" pitchFamily="18" charset="0"/>
              </a:rPr>
              <a:t>are</a:t>
            </a:r>
            <a:r>
              <a:rPr lang="en-IN" sz="2400" spc="-5" dirty="0">
                <a:solidFill>
                  <a:schemeClr val="tx1"/>
                </a:solidFill>
                <a:latin typeface="Times New Roman" panose="02020603050405020304" pitchFamily="18" charset="0"/>
                <a:cs typeface="Times New Roman" panose="02020603050405020304" pitchFamily="18" charset="0"/>
              </a:rPr>
              <a:t> designing</a:t>
            </a:r>
            <a:r>
              <a:rPr lang="en-IN" sz="2400" dirty="0">
                <a:solidFill>
                  <a:schemeClr val="tx1"/>
                </a:solidFill>
                <a:latin typeface="Times New Roman" panose="02020603050405020304" pitchFamily="18" charset="0"/>
                <a:cs typeface="Times New Roman" panose="02020603050405020304" pitchFamily="18" charset="0"/>
              </a:rPr>
              <a:t> </a:t>
            </a:r>
            <a:r>
              <a:rPr lang="en-IN" sz="2400" spc="-15" dirty="0">
                <a:solidFill>
                  <a:schemeClr val="tx1"/>
                </a:solidFill>
                <a:latin typeface="Times New Roman" panose="02020603050405020304" pitchFamily="18" charset="0"/>
                <a:cs typeface="Times New Roman" panose="02020603050405020304" pitchFamily="18" charset="0"/>
              </a:rPr>
              <a:t>large</a:t>
            </a:r>
            <a:r>
              <a:rPr lang="en-IN" sz="2400" spc="-10" dirty="0">
                <a:solidFill>
                  <a:schemeClr val="tx1"/>
                </a:solidFill>
                <a:latin typeface="Times New Roman" panose="02020603050405020304" pitchFamily="18" charset="0"/>
                <a:cs typeface="Times New Roman" panose="02020603050405020304" pitchFamily="18" charset="0"/>
              </a:rPr>
              <a:t> </a:t>
            </a:r>
            <a:r>
              <a:rPr lang="en-IN" sz="2400" spc="-5" dirty="0">
                <a:solidFill>
                  <a:schemeClr val="tx1"/>
                </a:solidFill>
                <a:latin typeface="Times New Roman" panose="02020603050405020304" pitchFamily="18" charset="0"/>
                <a:cs typeface="Times New Roman" panose="02020603050405020304" pitchFamily="18" charset="0"/>
              </a:rPr>
              <a:t>functional</a:t>
            </a:r>
            <a:r>
              <a:rPr lang="en-IN" sz="2400" dirty="0">
                <a:solidFill>
                  <a:schemeClr val="tx1"/>
                </a:solidFill>
                <a:latin typeface="Times New Roman" panose="02020603050405020304" pitchFamily="18" charset="0"/>
                <a:cs typeface="Times New Roman" panose="02020603050405020304" pitchFamily="18" charset="0"/>
              </a:rPr>
              <a:t> </a:t>
            </a:r>
            <a:r>
              <a:rPr lang="en-IN" sz="2400" spc="-10" dirty="0">
                <a:solidFill>
                  <a:schemeClr val="tx1"/>
                </a:solidFill>
                <a:latin typeface="Times New Roman" panose="02020603050405020304" pitchFamily="18" charset="0"/>
                <a:cs typeface="Times New Roman" panose="02020603050405020304" pitchFamily="18" charset="0"/>
              </a:rPr>
              <a:t>units</a:t>
            </a:r>
            <a:r>
              <a:rPr lang="en-IN" sz="2400" spc="-5" dirty="0">
                <a:solidFill>
                  <a:schemeClr val="tx1"/>
                </a:solidFill>
                <a:latin typeface="Times New Roman" panose="02020603050405020304" pitchFamily="18" charset="0"/>
                <a:cs typeface="Times New Roman" panose="02020603050405020304" pitchFamily="18" charset="0"/>
              </a:rPr>
              <a:t> </a:t>
            </a:r>
            <a:r>
              <a:rPr lang="en-IN" sz="2400" spc="-15" dirty="0">
                <a:solidFill>
                  <a:schemeClr val="tx1"/>
                </a:solidFill>
                <a:latin typeface="Times New Roman" panose="02020603050405020304" pitchFamily="18" charset="0"/>
                <a:cs typeface="Times New Roman" panose="02020603050405020304" pitchFamily="18" charset="0"/>
              </a:rPr>
              <a:t>we</a:t>
            </a:r>
            <a:r>
              <a:rPr lang="en-IN" sz="2400" spc="-10" dirty="0">
                <a:solidFill>
                  <a:schemeClr val="tx1"/>
                </a:solidFill>
                <a:latin typeface="Times New Roman" panose="02020603050405020304" pitchFamily="18" charset="0"/>
                <a:cs typeface="Times New Roman" panose="02020603050405020304" pitchFamily="18" charset="0"/>
              </a:rPr>
              <a:t> use</a:t>
            </a:r>
            <a:r>
              <a:rPr lang="en-IN" sz="2400" spc="-5" dirty="0">
                <a:solidFill>
                  <a:schemeClr val="tx1"/>
                </a:solidFill>
                <a:latin typeface="Times New Roman" panose="02020603050405020304" pitchFamily="18" charset="0"/>
                <a:cs typeface="Times New Roman" panose="02020603050405020304" pitchFamily="18" charset="0"/>
              </a:rPr>
              <a:t> an </a:t>
            </a:r>
            <a:r>
              <a:rPr lang="en-IN" sz="2400" dirty="0">
                <a:solidFill>
                  <a:schemeClr val="tx1"/>
                </a:solidFill>
                <a:latin typeface="Times New Roman" panose="02020603050405020304" pitchFamily="18" charset="0"/>
                <a:cs typeface="Times New Roman" panose="02020603050405020304" pitchFamily="18" charset="0"/>
              </a:rPr>
              <a:t> </a:t>
            </a:r>
            <a:r>
              <a:rPr lang="en-IN" sz="2400" spc="-15" dirty="0">
                <a:solidFill>
                  <a:schemeClr val="tx1"/>
                </a:solidFill>
                <a:latin typeface="Times New Roman" panose="02020603050405020304" pitchFamily="18" charset="0"/>
                <a:cs typeface="Times New Roman" panose="02020603050405020304" pitchFamily="18" charset="0"/>
              </a:rPr>
              <a:t>abstract</a:t>
            </a:r>
            <a:r>
              <a:rPr lang="en-IN" sz="2400" spc="-20" dirty="0">
                <a:solidFill>
                  <a:schemeClr val="tx1"/>
                </a:solidFill>
                <a:latin typeface="Times New Roman" panose="02020603050405020304" pitchFamily="18" charset="0"/>
                <a:cs typeface="Times New Roman" panose="02020603050405020304" pitchFamily="18" charset="0"/>
              </a:rPr>
              <a:t> </a:t>
            </a:r>
            <a:r>
              <a:rPr lang="en-IN" sz="2400" spc="-5" dirty="0">
                <a:solidFill>
                  <a:schemeClr val="tx1"/>
                </a:solidFill>
                <a:latin typeface="Times New Roman" panose="02020603050405020304" pitchFamily="18" charset="0"/>
                <a:cs typeface="Times New Roman" panose="02020603050405020304" pitchFamily="18" charset="0"/>
              </a:rPr>
              <a:t>class.</a:t>
            </a:r>
            <a:endParaRPr lang="en-IN" sz="2400" dirty="0">
              <a:solidFill>
                <a:schemeClr val="tx1"/>
              </a:solidFill>
              <a:latin typeface="Times New Roman" panose="02020603050405020304" pitchFamily="18" charset="0"/>
              <a:cs typeface="Times New Roman" panose="02020603050405020304" pitchFamily="18" charset="0"/>
            </a:endParaRPr>
          </a:p>
          <a:p>
            <a:pPr marL="241300" marR="6350" indent="-229235" algn="just">
              <a:lnSpc>
                <a:spcPct val="100000"/>
              </a:lnSpc>
              <a:spcBef>
                <a:spcPts val="525"/>
              </a:spcBef>
              <a:buClr>
                <a:srgbClr val="A9A47B"/>
              </a:buClr>
              <a:buFont typeface="Arial"/>
              <a:buChar char="•"/>
              <a:tabLst>
                <a:tab pos="241935" algn="l"/>
              </a:tabLst>
            </a:pPr>
            <a:r>
              <a:rPr lang="en-IN" sz="2400" spc="-5" dirty="0">
                <a:solidFill>
                  <a:schemeClr val="tx1"/>
                </a:solidFill>
                <a:latin typeface="Times New Roman" panose="02020603050405020304" pitchFamily="18" charset="0"/>
                <a:cs typeface="Times New Roman" panose="02020603050405020304" pitchFamily="18" charset="0"/>
              </a:rPr>
              <a:t>When </a:t>
            </a:r>
            <a:r>
              <a:rPr lang="en-IN" sz="2400" spc="-15" dirty="0">
                <a:solidFill>
                  <a:schemeClr val="tx1"/>
                </a:solidFill>
                <a:latin typeface="Times New Roman" panose="02020603050405020304" pitchFamily="18" charset="0"/>
                <a:cs typeface="Times New Roman" panose="02020603050405020304" pitchFamily="18" charset="0"/>
              </a:rPr>
              <a:t>we want </a:t>
            </a:r>
            <a:r>
              <a:rPr lang="en-IN" sz="2400" spc="-20" dirty="0">
                <a:solidFill>
                  <a:schemeClr val="tx1"/>
                </a:solidFill>
                <a:latin typeface="Times New Roman" panose="02020603050405020304" pitchFamily="18" charset="0"/>
                <a:cs typeface="Times New Roman" panose="02020603050405020304" pitchFamily="18" charset="0"/>
              </a:rPr>
              <a:t>to </a:t>
            </a:r>
            <a:r>
              <a:rPr lang="en-IN" sz="2400" spc="-15" dirty="0">
                <a:solidFill>
                  <a:schemeClr val="tx1"/>
                </a:solidFill>
                <a:latin typeface="Times New Roman" panose="02020603050405020304" pitchFamily="18" charset="0"/>
                <a:cs typeface="Times New Roman" panose="02020603050405020304" pitchFamily="18" charset="0"/>
              </a:rPr>
              <a:t>provide </a:t>
            </a:r>
            <a:r>
              <a:rPr lang="en-IN" sz="2400" spc="-5" dirty="0">
                <a:solidFill>
                  <a:schemeClr val="tx1"/>
                </a:solidFill>
                <a:latin typeface="Times New Roman" panose="02020603050405020304" pitchFamily="18" charset="0"/>
                <a:cs typeface="Times New Roman" panose="02020603050405020304" pitchFamily="18" charset="0"/>
              </a:rPr>
              <a:t>a common </a:t>
            </a:r>
            <a:r>
              <a:rPr lang="en-IN" sz="2400" spc="-15" dirty="0">
                <a:solidFill>
                  <a:schemeClr val="tx1"/>
                </a:solidFill>
                <a:latin typeface="Times New Roman" panose="02020603050405020304" pitchFamily="18" charset="0"/>
                <a:cs typeface="Times New Roman" panose="02020603050405020304" pitchFamily="18" charset="0"/>
              </a:rPr>
              <a:t>interface </a:t>
            </a:r>
            <a:r>
              <a:rPr lang="en-IN" sz="2400" spc="-20" dirty="0">
                <a:solidFill>
                  <a:schemeClr val="tx1"/>
                </a:solidFill>
                <a:latin typeface="Times New Roman" panose="02020603050405020304" pitchFamily="18" charset="0"/>
                <a:cs typeface="Times New Roman" panose="02020603050405020304" pitchFamily="18" charset="0"/>
              </a:rPr>
              <a:t>for different </a:t>
            </a:r>
            <a:r>
              <a:rPr lang="en-IN" sz="2400" spc="-15" dirty="0">
                <a:solidFill>
                  <a:schemeClr val="tx1"/>
                </a:solidFill>
                <a:latin typeface="Times New Roman" panose="02020603050405020304" pitchFamily="18" charset="0"/>
                <a:cs typeface="Times New Roman" panose="02020603050405020304" pitchFamily="18" charset="0"/>
              </a:rPr>
              <a:t> </a:t>
            </a:r>
            <a:r>
              <a:rPr lang="en-IN" sz="2400" spc="-10" dirty="0">
                <a:solidFill>
                  <a:schemeClr val="tx1"/>
                </a:solidFill>
                <a:latin typeface="Times New Roman" panose="02020603050405020304" pitchFamily="18" charset="0"/>
                <a:cs typeface="Times New Roman" panose="02020603050405020304" pitchFamily="18" charset="0"/>
              </a:rPr>
              <a:t>implementations</a:t>
            </a:r>
            <a:r>
              <a:rPr lang="en-IN" sz="2400" spc="30" dirty="0">
                <a:solidFill>
                  <a:schemeClr val="tx1"/>
                </a:solidFill>
                <a:latin typeface="Times New Roman" panose="02020603050405020304" pitchFamily="18" charset="0"/>
                <a:cs typeface="Times New Roman" panose="02020603050405020304" pitchFamily="18" charset="0"/>
              </a:rPr>
              <a:t> </a:t>
            </a:r>
            <a:r>
              <a:rPr lang="en-IN" sz="2400" dirty="0">
                <a:solidFill>
                  <a:schemeClr val="tx1"/>
                </a:solidFill>
                <a:latin typeface="Times New Roman" panose="02020603050405020304" pitchFamily="18" charset="0"/>
                <a:cs typeface="Times New Roman" panose="02020603050405020304" pitchFamily="18" charset="0"/>
              </a:rPr>
              <a:t>of</a:t>
            </a:r>
            <a:r>
              <a:rPr lang="en-IN" sz="2400" spc="5" dirty="0">
                <a:solidFill>
                  <a:schemeClr val="tx1"/>
                </a:solidFill>
                <a:latin typeface="Times New Roman" panose="02020603050405020304" pitchFamily="18" charset="0"/>
                <a:cs typeface="Times New Roman" panose="02020603050405020304" pitchFamily="18" charset="0"/>
              </a:rPr>
              <a:t> </a:t>
            </a:r>
            <a:r>
              <a:rPr lang="en-IN" sz="2400" spc="-5" dirty="0">
                <a:solidFill>
                  <a:schemeClr val="tx1"/>
                </a:solidFill>
                <a:latin typeface="Times New Roman" panose="02020603050405020304" pitchFamily="18" charset="0"/>
                <a:cs typeface="Times New Roman" panose="02020603050405020304" pitchFamily="18" charset="0"/>
              </a:rPr>
              <a:t>a</a:t>
            </a:r>
            <a:r>
              <a:rPr lang="en-IN" sz="2400" dirty="0">
                <a:solidFill>
                  <a:schemeClr val="tx1"/>
                </a:solidFill>
                <a:latin typeface="Times New Roman" panose="02020603050405020304" pitchFamily="18" charset="0"/>
                <a:cs typeface="Times New Roman" panose="02020603050405020304" pitchFamily="18" charset="0"/>
              </a:rPr>
              <a:t> </a:t>
            </a:r>
            <a:r>
              <a:rPr lang="en-IN" sz="2400" spc="-10" dirty="0">
                <a:solidFill>
                  <a:schemeClr val="tx1"/>
                </a:solidFill>
                <a:latin typeface="Times New Roman" panose="02020603050405020304" pitchFamily="18" charset="0"/>
                <a:cs typeface="Times New Roman" panose="02020603050405020304" pitchFamily="18" charset="0"/>
              </a:rPr>
              <a:t>component,</a:t>
            </a:r>
            <a:r>
              <a:rPr lang="en-IN" sz="2400" spc="15" dirty="0">
                <a:solidFill>
                  <a:schemeClr val="tx1"/>
                </a:solidFill>
                <a:latin typeface="Times New Roman" panose="02020603050405020304" pitchFamily="18" charset="0"/>
                <a:cs typeface="Times New Roman" panose="02020603050405020304" pitchFamily="18" charset="0"/>
              </a:rPr>
              <a:t> </a:t>
            </a:r>
            <a:r>
              <a:rPr lang="en-IN" sz="2400" spc="-15" dirty="0">
                <a:solidFill>
                  <a:schemeClr val="tx1"/>
                </a:solidFill>
                <a:latin typeface="Times New Roman" panose="02020603050405020304" pitchFamily="18" charset="0"/>
                <a:cs typeface="Times New Roman" panose="02020603050405020304" pitchFamily="18" charset="0"/>
              </a:rPr>
              <a:t>we</a:t>
            </a:r>
            <a:r>
              <a:rPr lang="en-IN" sz="2400" spc="20" dirty="0">
                <a:solidFill>
                  <a:schemeClr val="tx1"/>
                </a:solidFill>
                <a:latin typeface="Times New Roman" panose="02020603050405020304" pitchFamily="18" charset="0"/>
                <a:cs typeface="Times New Roman" panose="02020603050405020304" pitchFamily="18" charset="0"/>
              </a:rPr>
              <a:t> </a:t>
            </a:r>
            <a:r>
              <a:rPr lang="en-IN" sz="2400" spc="-10" dirty="0">
                <a:solidFill>
                  <a:schemeClr val="tx1"/>
                </a:solidFill>
                <a:latin typeface="Times New Roman" panose="02020603050405020304" pitchFamily="18" charset="0"/>
                <a:cs typeface="Times New Roman" panose="02020603050405020304" pitchFamily="18" charset="0"/>
              </a:rPr>
              <a:t>use</a:t>
            </a:r>
            <a:r>
              <a:rPr lang="en-IN" sz="2400" spc="10" dirty="0">
                <a:solidFill>
                  <a:schemeClr val="tx1"/>
                </a:solidFill>
                <a:latin typeface="Times New Roman" panose="02020603050405020304" pitchFamily="18" charset="0"/>
                <a:cs typeface="Times New Roman" panose="02020603050405020304" pitchFamily="18" charset="0"/>
              </a:rPr>
              <a:t> </a:t>
            </a:r>
            <a:r>
              <a:rPr lang="en-IN" sz="2400" spc="-5" dirty="0">
                <a:solidFill>
                  <a:schemeClr val="tx1"/>
                </a:solidFill>
                <a:latin typeface="Times New Roman" panose="02020603050405020304" pitchFamily="18" charset="0"/>
                <a:cs typeface="Times New Roman" panose="02020603050405020304" pitchFamily="18" charset="0"/>
              </a:rPr>
              <a:t>an </a:t>
            </a:r>
            <a:r>
              <a:rPr lang="en-IN" sz="2400" spc="-15" dirty="0">
                <a:solidFill>
                  <a:schemeClr val="tx1"/>
                </a:solidFill>
                <a:latin typeface="Times New Roman" panose="02020603050405020304" pitchFamily="18" charset="0"/>
                <a:cs typeface="Times New Roman" panose="02020603050405020304" pitchFamily="18" charset="0"/>
              </a:rPr>
              <a:t>abstract</a:t>
            </a:r>
            <a:r>
              <a:rPr lang="en-IN" sz="2400" dirty="0">
                <a:solidFill>
                  <a:schemeClr val="tx1"/>
                </a:solidFill>
                <a:latin typeface="Times New Roman" panose="02020603050405020304" pitchFamily="18" charset="0"/>
                <a:cs typeface="Times New Roman" panose="02020603050405020304" pitchFamily="18" charset="0"/>
              </a:rPr>
              <a:t> </a:t>
            </a:r>
            <a:r>
              <a:rPr lang="en-IN" sz="2400" spc="-5" dirty="0">
                <a:solidFill>
                  <a:schemeClr val="tx1"/>
                </a:solidFill>
                <a:latin typeface="Times New Roman" panose="02020603050405020304" pitchFamily="18" charset="0"/>
                <a:cs typeface="Times New Roman" panose="02020603050405020304" pitchFamily="18" charset="0"/>
              </a:rPr>
              <a:t>class.</a:t>
            </a:r>
          </a:p>
          <a:p>
            <a:pPr marL="241300" marR="6350" indent="-229235" algn="just">
              <a:lnSpc>
                <a:spcPct val="100000"/>
              </a:lnSpc>
              <a:spcBef>
                <a:spcPts val="525"/>
              </a:spcBef>
              <a:buClr>
                <a:srgbClr val="A9A47B"/>
              </a:buClr>
              <a:buFont typeface="Arial"/>
              <a:buChar char="•"/>
              <a:tabLst>
                <a:tab pos="241935" algn="l"/>
              </a:tabLst>
            </a:pPr>
            <a:r>
              <a:rPr lang="en-IN" sz="2400" b="0" i="0" dirty="0">
                <a:solidFill>
                  <a:schemeClr val="tx1"/>
                </a:solidFill>
                <a:effectLst/>
                <a:latin typeface="Times New Roman" panose="02020603050405020304" pitchFamily="18" charset="0"/>
                <a:cs typeface="Times New Roman" panose="02020603050405020304" pitchFamily="18" charset="0"/>
              </a:rPr>
              <a:t>an abstract class just serves as a template for other classes by defining a list of methods that the classes must implement.</a:t>
            </a:r>
          </a:p>
          <a:p>
            <a:pPr marL="241300" marR="6350" indent="-229235" algn="just">
              <a:lnSpc>
                <a:spcPct val="100000"/>
              </a:lnSpc>
              <a:spcBef>
                <a:spcPts val="525"/>
              </a:spcBef>
              <a:buClr>
                <a:srgbClr val="A9A47B"/>
              </a:buClr>
              <a:buFont typeface="Arial"/>
              <a:buChar char="•"/>
              <a:tabLst>
                <a:tab pos="241935" algn="l"/>
              </a:tabLst>
            </a:pPr>
            <a:r>
              <a:rPr lang="en-IN" sz="2400" b="0" i="0" dirty="0">
                <a:solidFill>
                  <a:schemeClr val="tx1"/>
                </a:solidFill>
                <a:effectLst/>
                <a:latin typeface="Times New Roman" panose="02020603050405020304" pitchFamily="18" charset="0"/>
                <a:cs typeface="Times New Roman" panose="02020603050405020304" pitchFamily="18" charset="0"/>
              </a:rPr>
              <a:t>To use such a class, we must derive them keeping in mind that we would either be using or overriding the features specified in that class.</a:t>
            </a:r>
            <a:endParaRPr lang="en-IN" sz="2400"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2761436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DBCCD-392C-4037-ACA9-6FCD1B168380}"/>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764E1092-3734-4D7F-9493-35E81204CE7A}"/>
              </a:ext>
            </a:extLst>
          </p:cNvPr>
          <p:cNvSpPr>
            <a:spLocks noGrp="1"/>
          </p:cNvSpPr>
          <p:nvPr>
            <p:ph type="body" idx="1"/>
          </p:nvPr>
        </p:nvSpPr>
        <p:spPr>
          <a:xfrm>
            <a:off x="650240" y="1616710"/>
            <a:ext cx="7350759" cy="3385542"/>
          </a:xfrm>
        </p:spPr>
        <p:txBody>
          <a:bodyPr/>
          <a:lstStyle/>
          <a:p>
            <a:pPr marL="342900" indent="-342900" algn="just">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Consider an example where we create an abstract class Fruit. </a:t>
            </a:r>
          </a:p>
          <a:p>
            <a:pPr marL="342900" indent="-342900" algn="just">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We derive two classes Mango and Orange from the Fruit class that implement the methods defined in this class. </a:t>
            </a:r>
          </a:p>
          <a:p>
            <a:pPr marL="342900" indent="-342900" algn="just">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Here the Fruit class is the parent abstract class and the classes Mango and Apple become the sub/child classes. </a:t>
            </a:r>
          </a:p>
          <a:p>
            <a:pPr marL="342900" indent="-342900" algn="just">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We won’t be able to access the methods of the Fruit class by simply creating an object, we will have to create the objects of the derived classes: Mango and Apple to access the methods.</a:t>
            </a:r>
          </a:p>
          <a:p>
            <a:pPr algn="just"/>
            <a:br>
              <a:rPr lang="en-IN" b="0" i="0" dirty="0">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629495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F6942-E5C1-46D1-B438-45C4350A0A1F}"/>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441D594-FB20-4A0C-B4B5-2F25CFF34AAC}"/>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2BA57CBA-35C5-47F9-B75C-DEA21DBD4827}"/>
              </a:ext>
            </a:extLst>
          </p:cNvPr>
          <p:cNvPicPr>
            <a:picLocks noChangeAspect="1"/>
          </p:cNvPicPr>
          <p:nvPr/>
        </p:nvPicPr>
        <p:blipFill rotWithShape="1">
          <a:blip r:embed="rId2">
            <a:extLst>
              <a:ext uri="{28A0092B-C50C-407E-A947-70E740481C1C}">
                <a14:useLocalDpi xmlns:a14="http://schemas.microsoft.com/office/drawing/2010/main" val="0"/>
              </a:ext>
            </a:extLst>
          </a:blip>
          <a:srcRect b="16667"/>
          <a:stretch/>
        </p:blipFill>
        <p:spPr>
          <a:xfrm>
            <a:off x="67992" y="0"/>
            <a:ext cx="9008016" cy="5715000"/>
          </a:xfrm>
          <a:prstGeom prst="rect">
            <a:avLst/>
          </a:prstGeom>
        </p:spPr>
      </p:pic>
    </p:spTree>
    <p:extLst>
      <p:ext uri="{BB962C8B-B14F-4D97-AF65-F5344CB8AC3E}">
        <p14:creationId xmlns:p14="http://schemas.microsoft.com/office/powerpoint/2010/main" val="252369776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7617460" cy="720069"/>
          </a:xfrm>
          <a:prstGeom prst="rect">
            <a:avLst/>
          </a:prstGeom>
        </p:spPr>
        <p:txBody>
          <a:bodyPr vert="horz" wrap="square" lIns="0" tIns="12065" rIns="0" bIns="0" rtlCol="0">
            <a:spAutoFit/>
          </a:bodyPr>
          <a:lstStyle/>
          <a:p>
            <a:pPr marL="12700">
              <a:lnSpc>
                <a:spcPct val="100000"/>
              </a:lnSpc>
              <a:spcBef>
                <a:spcPts val="95"/>
              </a:spcBef>
            </a:pPr>
            <a:r>
              <a:rPr b="1" spc="-100" dirty="0">
                <a:solidFill>
                  <a:schemeClr val="tx1"/>
                </a:solidFill>
              </a:rPr>
              <a:t>W</a:t>
            </a:r>
            <a:r>
              <a:rPr b="1" spc="-195" dirty="0">
                <a:solidFill>
                  <a:schemeClr val="tx1"/>
                </a:solidFill>
              </a:rPr>
              <a:t>h</a:t>
            </a:r>
            <a:r>
              <a:rPr b="1" spc="-5" dirty="0">
                <a:solidFill>
                  <a:schemeClr val="tx1"/>
                </a:solidFill>
              </a:rPr>
              <a:t>y</a:t>
            </a:r>
            <a:r>
              <a:rPr b="1" spc="-210" dirty="0">
                <a:solidFill>
                  <a:schemeClr val="tx1"/>
                </a:solidFill>
              </a:rPr>
              <a:t> </a:t>
            </a:r>
            <a:r>
              <a:rPr b="1" spc="-105" dirty="0">
                <a:solidFill>
                  <a:schemeClr val="tx1"/>
                </a:solidFill>
              </a:rPr>
              <a:t>U</a:t>
            </a:r>
            <a:r>
              <a:rPr b="1" spc="-100" dirty="0">
                <a:solidFill>
                  <a:schemeClr val="tx1"/>
                </a:solidFill>
              </a:rPr>
              <a:t>s</a:t>
            </a:r>
            <a:r>
              <a:rPr b="1" spc="-5" dirty="0">
                <a:solidFill>
                  <a:schemeClr val="tx1"/>
                </a:solidFill>
              </a:rPr>
              <a:t>e</a:t>
            </a:r>
            <a:r>
              <a:rPr b="1" spc="-210" dirty="0">
                <a:solidFill>
                  <a:schemeClr val="tx1"/>
                </a:solidFill>
              </a:rPr>
              <a:t> </a:t>
            </a:r>
            <a:r>
              <a:rPr b="1" spc="-130" dirty="0">
                <a:solidFill>
                  <a:schemeClr val="tx1"/>
                </a:solidFill>
              </a:rPr>
              <a:t>A</a:t>
            </a:r>
            <a:r>
              <a:rPr b="1" spc="-100" dirty="0">
                <a:solidFill>
                  <a:schemeClr val="tx1"/>
                </a:solidFill>
              </a:rPr>
              <a:t>bst</a:t>
            </a:r>
            <a:r>
              <a:rPr b="1" spc="-195" dirty="0">
                <a:solidFill>
                  <a:schemeClr val="tx1"/>
                </a:solidFill>
              </a:rPr>
              <a:t>r</a:t>
            </a:r>
            <a:r>
              <a:rPr b="1" spc="-105" dirty="0">
                <a:solidFill>
                  <a:schemeClr val="tx1"/>
                </a:solidFill>
              </a:rPr>
              <a:t>ac</a:t>
            </a:r>
            <a:r>
              <a:rPr b="1" spc="-5" dirty="0">
                <a:solidFill>
                  <a:schemeClr val="tx1"/>
                </a:solidFill>
              </a:rPr>
              <a:t>t</a:t>
            </a:r>
            <a:r>
              <a:rPr b="1" spc="-229" dirty="0">
                <a:solidFill>
                  <a:schemeClr val="tx1"/>
                </a:solidFill>
              </a:rPr>
              <a:t> </a:t>
            </a:r>
            <a:r>
              <a:rPr b="1" spc="-110" dirty="0">
                <a:solidFill>
                  <a:schemeClr val="tx1"/>
                </a:solidFill>
              </a:rPr>
              <a:t>C</a:t>
            </a:r>
            <a:r>
              <a:rPr b="1" spc="-100" dirty="0">
                <a:solidFill>
                  <a:schemeClr val="tx1"/>
                </a:solidFill>
              </a:rPr>
              <a:t>l</a:t>
            </a:r>
            <a:r>
              <a:rPr b="1" spc="-105" dirty="0">
                <a:solidFill>
                  <a:schemeClr val="tx1"/>
                </a:solidFill>
              </a:rPr>
              <a:t>a</a:t>
            </a:r>
            <a:r>
              <a:rPr b="1" spc="-100" dirty="0">
                <a:solidFill>
                  <a:schemeClr val="tx1"/>
                </a:solidFill>
              </a:rPr>
              <a:t>ss</a:t>
            </a:r>
            <a:r>
              <a:rPr b="1" spc="-105" dirty="0">
                <a:solidFill>
                  <a:schemeClr val="tx1"/>
                </a:solidFill>
              </a:rPr>
              <a:t>e</a:t>
            </a:r>
            <a:r>
              <a:rPr b="1" spc="-5" dirty="0">
                <a:solidFill>
                  <a:schemeClr val="tx1"/>
                </a:solidFill>
              </a:rPr>
              <a:t>s</a:t>
            </a:r>
          </a:p>
        </p:txBody>
      </p:sp>
      <p:sp>
        <p:nvSpPr>
          <p:cNvPr id="3" name="object 3"/>
          <p:cNvSpPr txBox="1"/>
          <p:nvPr/>
        </p:nvSpPr>
        <p:spPr>
          <a:xfrm>
            <a:off x="650240" y="1616710"/>
            <a:ext cx="7348855" cy="2439670"/>
          </a:xfrm>
          <a:prstGeom prst="rect">
            <a:avLst/>
          </a:prstGeom>
        </p:spPr>
        <p:txBody>
          <a:bodyPr vert="horz" wrap="square" lIns="0" tIns="12065" rIns="0" bIns="0" rtlCol="0">
            <a:spAutoFit/>
          </a:bodyPr>
          <a:lstStyle/>
          <a:p>
            <a:pPr marL="241300" indent="-229235" algn="just">
              <a:lnSpc>
                <a:spcPct val="100000"/>
              </a:lnSpc>
              <a:spcBef>
                <a:spcPts val="95"/>
              </a:spcBef>
              <a:buClr>
                <a:srgbClr val="A9A47B"/>
              </a:buClr>
              <a:buFont typeface="Arial"/>
              <a:buChar char="•"/>
              <a:tabLst>
                <a:tab pos="241935" algn="l"/>
              </a:tabLst>
            </a:pPr>
            <a:r>
              <a:rPr sz="2200" spc="-15" dirty="0">
                <a:solidFill>
                  <a:srgbClr val="2E2B1F"/>
                </a:solidFill>
                <a:latin typeface="Times New Roman" panose="02020603050405020304" pitchFamily="18" charset="0"/>
                <a:cs typeface="Times New Roman" panose="02020603050405020304" pitchFamily="18" charset="0"/>
              </a:rPr>
              <a:t>By</a:t>
            </a:r>
            <a:r>
              <a:rPr sz="2200" spc="215"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defining</a:t>
            </a:r>
            <a:r>
              <a:rPr sz="2200" spc="215"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an</a:t>
            </a:r>
            <a:r>
              <a:rPr sz="2200" spc="215" dirty="0">
                <a:solidFill>
                  <a:srgbClr val="2E2B1F"/>
                </a:solidFill>
                <a:latin typeface="Times New Roman" panose="02020603050405020304" pitchFamily="18" charset="0"/>
                <a:cs typeface="Times New Roman" panose="02020603050405020304" pitchFamily="18" charset="0"/>
              </a:rPr>
              <a:t> </a:t>
            </a:r>
            <a:r>
              <a:rPr sz="2200" spc="-15" dirty="0">
                <a:solidFill>
                  <a:srgbClr val="2E2B1F"/>
                </a:solidFill>
                <a:latin typeface="Times New Roman" panose="02020603050405020304" pitchFamily="18" charset="0"/>
                <a:cs typeface="Times New Roman" panose="02020603050405020304" pitchFamily="18" charset="0"/>
              </a:rPr>
              <a:t>abstract</a:t>
            </a:r>
            <a:r>
              <a:rPr sz="2200" spc="215"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base</a:t>
            </a:r>
            <a:r>
              <a:rPr sz="2200" spc="220"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class,</a:t>
            </a:r>
            <a:r>
              <a:rPr sz="2200" spc="220" dirty="0">
                <a:solidFill>
                  <a:srgbClr val="2E2B1F"/>
                </a:solidFill>
                <a:latin typeface="Times New Roman" panose="02020603050405020304" pitchFamily="18" charset="0"/>
                <a:cs typeface="Times New Roman" panose="02020603050405020304" pitchFamily="18" charset="0"/>
              </a:rPr>
              <a:t> </a:t>
            </a:r>
            <a:r>
              <a:rPr sz="2200" spc="-15" dirty="0">
                <a:solidFill>
                  <a:srgbClr val="2E2B1F"/>
                </a:solidFill>
                <a:latin typeface="Times New Roman" panose="02020603050405020304" pitchFamily="18" charset="0"/>
                <a:cs typeface="Times New Roman" panose="02020603050405020304" pitchFamily="18" charset="0"/>
              </a:rPr>
              <a:t>you</a:t>
            </a:r>
            <a:r>
              <a:rPr sz="2200" spc="215" dirty="0">
                <a:solidFill>
                  <a:srgbClr val="2E2B1F"/>
                </a:solidFill>
                <a:latin typeface="Times New Roman" panose="02020603050405020304" pitchFamily="18" charset="0"/>
                <a:cs typeface="Times New Roman" panose="02020603050405020304" pitchFamily="18" charset="0"/>
              </a:rPr>
              <a:t> </a:t>
            </a:r>
            <a:r>
              <a:rPr sz="2200" spc="-15" dirty="0">
                <a:solidFill>
                  <a:srgbClr val="2E2B1F"/>
                </a:solidFill>
                <a:latin typeface="Times New Roman" panose="02020603050405020304" pitchFamily="18" charset="0"/>
                <a:cs typeface="Times New Roman" panose="02020603050405020304" pitchFamily="18" charset="0"/>
              </a:rPr>
              <a:t>can</a:t>
            </a:r>
            <a:r>
              <a:rPr sz="2200" spc="220" dirty="0">
                <a:solidFill>
                  <a:srgbClr val="2E2B1F"/>
                </a:solidFill>
                <a:latin typeface="Times New Roman" panose="02020603050405020304" pitchFamily="18" charset="0"/>
                <a:cs typeface="Times New Roman" panose="02020603050405020304" pitchFamily="18" charset="0"/>
              </a:rPr>
              <a:t> </a:t>
            </a:r>
            <a:r>
              <a:rPr sz="2200" spc="-15" dirty="0">
                <a:solidFill>
                  <a:srgbClr val="2E2B1F"/>
                </a:solidFill>
                <a:latin typeface="Times New Roman" panose="02020603050405020304" pitchFamily="18" charset="0"/>
                <a:cs typeface="Times New Roman" panose="02020603050405020304" pitchFamily="18" charset="0"/>
              </a:rPr>
              <a:t>define</a:t>
            </a:r>
            <a:r>
              <a:rPr sz="2200" spc="229"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a</a:t>
            </a:r>
            <a:r>
              <a:rPr sz="2200" spc="229"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common</a:t>
            </a:r>
            <a:endParaRPr sz="2200" dirty="0">
              <a:latin typeface="Times New Roman" panose="02020603050405020304" pitchFamily="18" charset="0"/>
              <a:cs typeface="Times New Roman" panose="02020603050405020304" pitchFamily="18" charset="0"/>
            </a:endParaRPr>
          </a:p>
          <a:p>
            <a:pPr marL="241300" algn="just">
              <a:lnSpc>
                <a:spcPct val="100000"/>
              </a:lnSpc>
            </a:pPr>
            <a:r>
              <a:rPr sz="2200" spc="-10" dirty="0">
                <a:solidFill>
                  <a:srgbClr val="2E2B1F"/>
                </a:solidFill>
                <a:latin typeface="Times New Roman" panose="02020603050405020304" pitchFamily="18" charset="0"/>
                <a:cs typeface="Times New Roman" panose="02020603050405020304" pitchFamily="18" charset="0"/>
              </a:rPr>
              <a:t>Application</a:t>
            </a:r>
            <a:r>
              <a:rPr sz="2200" spc="-20" dirty="0">
                <a:solidFill>
                  <a:srgbClr val="2E2B1F"/>
                </a:solidFill>
                <a:latin typeface="Times New Roman" panose="02020603050405020304" pitchFamily="18" charset="0"/>
                <a:cs typeface="Times New Roman" panose="02020603050405020304" pitchFamily="18" charset="0"/>
              </a:rPr>
              <a:t> </a:t>
            </a:r>
            <a:r>
              <a:rPr sz="2200" spc="-15" dirty="0">
                <a:solidFill>
                  <a:srgbClr val="2E2B1F"/>
                </a:solidFill>
                <a:latin typeface="Times New Roman" panose="02020603050405020304" pitchFamily="18" charset="0"/>
                <a:cs typeface="Times New Roman" panose="02020603050405020304" pitchFamily="18" charset="0"/>
              </a:rPr>
              <a:t>Program</a:t>
            </a:r>
            <a:r>
              <a:rPr sz="2200" spc="10"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Interface(API)</a:t>
            </a:r>
            <a:r>
              <a:rPr sz="2200" spc="10" dirty="0">
                <a:solidFill>
                  <a:srgbClr val="2E2B1F"/>
                </a:solidFill>
                <a:latin typeface="Times New Roman" panose="02020603050405020304" pitchFamily="18" charset="0"/>
                <a:cs typeface="Times New Roman" panose="02020603050405020304" pitchFamily="18" charset="0"/>
              </a:rPr>
              <a:t> </a:t>
            </a:r>
            <a:r>
              <a:rPr sz="2200" spc="-20" dirty="0">
                <a:solidFill>
                  <a:srgbClr val="2E2B1F"/>
                </a:solidFill>
                <a:latin typeface="Times New Roman" panose="02020603050405020304" pitchFamily="18" charset="0"/>
                <a:cs typeface="Times New Roman" panose="02020603050405020304" pitchFamily="18" charset="0"/>
              </a:rPr>
              <a:t>for</a:t>
            </a:r>
            <a:r>
              <a:rPr sz="2200" spc="10"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a</a:t>
            </a:r>
            <a:r>
              <a:rPr sz="2200" spc="-10" dirty="0">
                <a:solidFill>
                  <a:srgbClr val="2E2B1F"/>
                </a:solidFill>
                <a:latin typeface="Times New Roman" panose="02020603050405020304" pitchFamily="18" charset="0"/>
                <a:cs typeface="Times New Roman" panose="02020603050405020304" pitchFamily="18" charset="0"/>
              </a:rPr>
              <a:t> set</a:t>
            </a:r>
            <a:r>
              <a:rPr sz="2200" spc="15"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of subclasses.</a:t>
            </a:r>
            <a:endParaRPr sz="2200" dirty="0">
              <a:latin typeface="Times New Roman" panose="02020603050405020304" pitchFamily="18" charset="0"/>
              <a:cs typeface="Times New Roman" panose="02020603050405020304" pitchFamily="18" charset="0"/>
            </a:endParaRPr>
          </a:p>
          <a:p>
            <a:pPr marL="241300" marR="5080" indent="-229235" algn="just">
              <a:lnSpc>
                <a:spcPct val="100000"/>
              </a:lnSpc>
              <a:spcBef>
                <a:spcPts val="530"/>
              </a:spcBef>
              <a:buClr>
                <a:srgbClr val="A9A47B"/>
              </a:buClr>
              <a:buFont typeface="Arial"/>
              <a:buChar char="•"/>
              <a:tabLst>
                <a:tab pos="304165" algn="l"/>
              </a:tabLst>
            </a:pPr>
            <a:r>
              <a:rPr dirty="0">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This capability </a:t>
            </a:r>
            <a:r>
              <a:rPr sz="2200" spc="-5" dirty="0">
                <a:solidFill>
                  <a:srgbClr val="2E2B1F"/>
                </a:solidFill>
                <a:latin typeface="Times New Roman" panose="02020603050405020304" pitchFamily="18" charset="0"/>
                <a:cs typeface="Times New Roman" panose="02020603050405020304" pitchFamily="18" charset="0"/>
              </a:rPr>
              <a:t>is especially </a:t>
            </a:r>
            <a:r>
              <a:rPr sz="2200" spc="-10" dirty="0">
                <a:solidFill>
                  <a:srgbClr val="2E2B1F"/>
                </a:solidFill>
                <a:latin typeface="Times New Roman" panose="02020603050405020304" pitchFamily="18" charset="0"/>
                <a:cs typeface="Times New Roman" panose="02020603050405020304" pitchFamily="18" charset="0"/>
              </a:rPr>
              <a:t>useful </a:t>
            </a:r>
            <a:r>
              <a:rPr sz="2200" spc="-5" dirty="0">
                <a:solidFill>
                  <a:srgbClr val="2E2B1F"/>
                </a:solidFill>
                <a:latin typeface="Times New Roman" panose="02020603050405020304" pitchFamily="18" charset="0"/>
                <a:cs typeface="Times New Roman" panose="02020603050405020304" pitchFamily="18" charset="0"/>
              </a:rPr>
              <a:t>in </a:t>
            </a:r>
            <a:r>
              <a:rPr sz="2200" spc="-10" dirty="0">
                <a:solidFill>
                  <a:srgbClr val="2E2B1F"/>
                </a:solidFill>
                <a:latin typeface="Times New Roman" panose="02020603050405020304" pitchFamily="18" charset="0"/>
                <a:cs typeface="Times New Roman" panose="02020603050405020304" pitchFamily="18" charset="0"/>
              </a:rPr>
              <a:t>situations where </a:t>
            </a:r>
            <a:r>
              <a:rPr sz="2200" spc="-5" dirty="0">
                <a:solidFill>
                  <a:srgbClr val="2E2B1F"/>
                </a:solidFill>
                <a:latin typeface="Times New Roman" panose="02020603050405020304" pitchFamily="18" charset="0"/>
                <a:cs typeface="Times New Roman" panose="02020603050405020304" pitchFamily="18" charset="0"/>
              </a:rPr>
              <a:t>a </a:t>
            </a:r>
            <a:r>
              <a:rPr sz="2200" spc="-10" dirty="0">
                <a:solidFill>
                  <a:srgbClr val="2E2B1F"/>
                </a:solidFill>
                <a:latin typeface="Times New Roman" panose="02020603050405020304" pitchFamily="18" charset="0"/>
                <a:cs typeface="Times New Roman" panose="02020603050405020304" pitchFamily="18" charset="0"/>
              </a:rPr>
              <a:t>third- </a:t>
            </a:r>
            <a:r>
              <a:rPr sz="2200" spc="-5"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party</a:t>
            </a:r>
            <a:r>
              <a:rPr sz="2200" spc="-5" dirty="0">
                <a:solidFill>
                  <a:srgbClr val="2E2B1F"/>
                </a:solidFill>
                <a:latin typeface="Times New Roman" panose="02020603050405020304" pitchFamily="18" charset="0"/>
                <a:cs typeface="Times New Roman" panose="02020603050405020304" pitchFamily="18" charset="0"/>
              </a:rPr>
              <a:t> is</a:t>
            </a:r>
            <a:r>
              <a:rPr sz="2200"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going</a:t>
            </a:r>
            <a:r>
              <a:rPr sz="2200" dirty="0">
                <a:solidFill>
                  <a:srgbClr val="2E2B1F"/>
                </a:solidFill>
                <a:latin typeface="Times New Roman" panose="02020603050405020304" pitchFamily="18" charset="0"/>
                <a:cs typeface="Times New Roman" panose="02020603050405020304" pitchFamily="18" charset="0"/>
              </a:rPr>
              <a:t> </a:t>
            </a:r>
            <a:r>
              <a:rPr sz="2200" spc="-20" dirty="0">
                <a:solidFill>
                  <a:srgbClr val="2E2B1F"/>
                </a:solidFill>
                <a:latin typeface="Times New Roman" panose="02020603050405020304" pitchFamily="18" charset="0"/>
                <a:cs typeface="Times New Roman" panose="02020603050405020304" pitchFamily="18" charset="0"/>
              </a:rPr>
              <a:t>to</a:t>
            </a:r>
            <a:r>
              <a:rPr sz="2200" spc="-15" dirty="0">
                <a:solidFill>
                  <a:srgbClr val="2E2B1F"/>
                </a:solidFill>
                <a:latin typeface="Times New Roman" panose="02020603050405020304" pitchFamily="18" charset="0"/>
                <a:cs typeface="Times New Roman" panose="02020603050405020304" pitchFamily="18" charset="0"/>
              </a:rPr>
              <a:t> provide</a:t>
            </a:r>
            <a:r>
              <a:rPr sz="2200" spc="-10" dirty="0">
                <a:solidFill>
                  <a:srgbClr val="2E2B1F"/>
                </a:solidFill>
                <a:latin typeface="Times New Roman" panose="02020603050405020304" pitchFamily="18" charset="0"/>
                <a:cs typeface="Times New Roman" panose="02020603050405020304" pitchFamily="18" charset="0"/>
              </a:rPr>
              <a:t> implementations,</a:t>
            </a:r>
            <a:r>
              <a:rPr sz="2200" spc="-5"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such</a:t>
            </a:r>
            <a:r>
              <a:rPr sz="2200" spc="-5" dirty="0">
                <a:solidFill>
                  <a:srgbClr val="2E2B1F"/>
                </a:solidFill>
                <a:latin typeface="Times New Roman" panose="02020603050405020304" pitchFamily="18" charset="0"/>
                <a:cs typeface="Times New Roman" panose="02020603050405020304" pitchFamily="18" charset="0"/>
              </a:rPr>
              <a:t> as</a:t>
            </a:r>
            <a:r>
              <a:rPr sz="2200" spc="484"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with </a:t>
            </a:r>
            <a:r>
              <a:rPr sz="2200"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plugins, but </a:t>
            </a:r>
            <a:r>
              <a:rPr sz="2200" spc="-15" dirty="0">
                <a:solidFill>
                  <a:srgbClr val="2E2B1F"/>
                </a:solidFill>
                <a:latin typeface="Times New Roman" panose="02020603050405020304" pitchFamily="18" charset="0"/>
                <a:cs typeface="Times New Roman" panose="02020603050405020304" pitchFamily="18" charset="0"/>
              </a:rPr>
              <a:t>can </a:t>
            </a:r>
            <a:r>
              <a:rPr sz="2200" spc="-5" dirty="0">
                <a:solidFill>
                  <a:srgbClr val="2E2B1F"/>
                </a:solidFill>
                <a:latin typeface="Times New Roman" panose="02020603050405020304" pitchFamily="18" charset="0"/>
                <a:cs typeface="Times New Roman" panose="02020603050405020304" pitchFamily="18" charset="0"/>
              </a:rPr>
              <a:t>also </a:t>
            </a:r>
            <a:r>
              <a:rPr sz="2200" spc="-10" dirty="0">
                <a:solidFill>
                  <a:srgbClr val="2E2B1F"/>
                </a:solidFill>
                <a:latin typeface="Times New Roman" panose="02020603050405020304" pitchFamily="18" charset="0"/>
                <a:cs typeface="Times New Roman" panose="02020603050405020304" pitchFamily="18" charset="0"/>
              </a:rPr>
              <a:t>help </a:t>
            </a:r>
            <a:r>
              <a:rPr sz="2200" spc="-15" dirty="0">
                <a:solidFill>
                  <a:srgbClr val="2E2B1F"/>
                </a:solidFill>
                <a:latin typeface="Times New Roman" panose="02020603050405020304" pitchFamily="18" charset="0"/>
                <a:cs typeface="Times New Roman" panose="02020603050405020304" pitchFamily="18" charset="0"/>
              </a:rPr>
              <a:t>you </a:t>
            </a:r>
            <a:r>
              <a:rPr sz="2200" spc="-5" dirty="0">
                <a:solidFill>
                  <a:srgbClr val="2E2B1F"/>
                </a:solidFill>
                <a:latin typeface="Times New Roman" panose="02020603050405020304" pitchFamily="18" charset="0"/>
                <a:cs typeface="Times New Roman" panose="02020603050405020304" pitchFamily="18" charset="0"/>
              </a:rPr>
              <a:t>when </a:t>
            </a:r>
            <a:r>
              <a:rPr sz="2200" spc="-10" dirty="0">
                <a:solidFill>
                  <a:srgbClr val="2E2B1F"/>
                </a:solidFill>
                <a:latin typeface="Times New Roman" panose="02020603050405020304" pitchFamily="18" charset="0"/>
                <a:cs typeface="Times New Roman" panose="02020603050405020304" pitchFamily="18" charset="0"/>
              </a:rPr>
              <a:t>working </a:t>
            </a:r>
            <a:r>
              <a:rPr sz="2200" spc="-5" dirty="0">
                <a:solidFill>
                  <a:srgbClr val="2E2B1F"/>
                </a:solidFill>
                <a:latin typeface="Times New Roman" panose="02020603050405020304" pitchFamily="18" charset="0"/>
                <a:cs typeface="Times New Roman" panose="02020603050405020304" pitchFamily="18" charset="0"/>
              </a:rPr>
              <a:t>in a </a:t>
            </a:r>
            <a:r>
              <a:rPr sz="2200" spc="-15" dirty="0">
                <a:solidFill>
                  <a:srgbClr val="2E2B1F"/>
                </a:solidFill>
                <a:latin typeface="Times New Roman" panose="02020603050405020304" pitchFamily="18" charset="0"/>
                <a:cs typeface="Times New Roman" panose="02020603050405020304" pitchFamily="18" charset="0"/>
              </a:rPr>
              <a:t>large </a:t>
            </a:r>
            <a:r>
              <a:rPr sz="2200" spc="-10" dirty="0">
                <a:solidFill>
                  <a:srgbClr val="2E2B1F"/>
                </a:solidFill>
                <a:latin typeface="Times New Roman" panose="02020603050405020304" pitchFamily="18" charset="0"/>
                <a:cs typeface="Times New Roman" panose="02020603050405020304" pitchFamily="18" charset="0"/>
              </a:rPr>
              <a:t>team </a:t>
            </a:r>
            <a:r>
              <a:rPr sz="2200" dirty="0">
                <a:solidFill>
                  <a:srgbClr val="2E2B1F"/>
                </a:solidFill>
                <a:latin typeface="Times New Roman" panose="02020603050405020304" pitchFamily="18" charset="0"/>
                <a:cs typeface="Times New Roman" panose="02020603050405020304" pitchFamily="18" charset="0"/>
              </a:rPr>
              <a:t>or </a:t>
            </a:r>
            <a:r>
              <a:rPr sz="2200" spc="5"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with</a:t>
            </a:r>
            <a:r>
              <a:rPr sz="2200" spc="110"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a</a:t>
            </a:r>
            <a:r>
              <a:rPr sz="2200" spc="120" dirty="0">
                <a:solidFill>
                  <a:srgbClr val="2E2B1F"/>
                </a:solidFill>
                <a:latin typeface="Times New Roman" panose="02020603050405020304" pitchFamily="18" charset="0"/>
                <a:cs typeface="Times New Roman" panose="02020603050405020304" pitchFamily="18" charset="0"/>
              </a:rPr>
              <a:t> </a:t>
            </a:r>
            <a:r>
              <a:rPr sz="2200" spc="-15" dirty="0">
                <a:solidFill>
                  <a:srgbClr val="2E2B1F"/>
                </a:solidFill>
                <a:latin typeface="Times New Roman" panose="02020603050405020304" pitchFamily="18" charset="0"/>
                <a:cs typeface="Times New Roman" panose="02020603050405020304" pitchFamily="18" charset="0"/>
              </a:rPr>
              <a:t>large</a:t>
            </a:r>
            <a:r>
              <a:rPr sz="2200" spc="125"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code-base</a:t>
            </a:r>
            <a:r>
              <a:rPr sz="2200" spc="120"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where</a:t>
            </a:r>
            <a:r>
              <a:rPr sz="2200" spc="120" dirty="0">
                <a:solidFill>
                  <a:srgbClr val="2E2B1F"/>
                </a:solidFill>
                <a:latin typeface="Times New Roman" panose="02020603050405020304" pitchFamily="18" charset="0"/>
                <a:cs typeface="Times New Roman" panose="02020603050405020304" pitchFamily="18" charset="0"/>
              </a:rPr>
              <a:t> </a:t>
            </a:r>
            <a:r>
              <a:rPr sz="2200" spc="-15" dirty="0">
                <a:solidFill>
                  <a:srgbClr val="2E2B1F"/>
                </a:solidFill>
                <a:latin typeface="Times New Roman" panose="02020603050405020304" pitchFamily="18" charset="0"/>
                <a:cs typeface="Times New Roman" panose="02020603050405020304" pitchFamily="18" charset="0"/>
              </a:rPr>
              <a:t>keeping</a:t>
            </a:r>
            <a:r>
              <a:rPr sz="2200" spc="114"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all</a:t>
            </a:r>
            <a:r>
              <a:rPr sz="2200" spc="125"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classes</a:t>
            </a:r>
            <a:r>
              <a:rPr sz="2200" spc="130"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in</a:t>
            </a:r>
            <a:r>
              <a:rPr sz="2200" spc="114"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your</a:t>
            </a:r>
            <a:r>
              <a:rPr sz="2200" spc="120"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mind </a:t>
            </a:r>
            <a:r>
              <a:rPr sz="2200" spc="-484"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is</a:t>
            </a:r>
            <a:r>
              <a:rPr sz="2200" spc="-10" dirty="0">
                <a:solidFill>
                  <a:srgbClr val="2E2B1F"/>
                </a:solidFill>
                <a:latin typeface="Times New Roman" panose="02020603050405020304" pitchFamily="18" charset="0"/>
                <a:cs typeface="Times New Roman" panose="02020603050405020304" pitchFamily="18" charset="0"/>
              </a:rPr>
              <a:t> difficult</a:t>
            </a:r>
            <a:r>
              <a:rPr sz="2200" dirty="0">
                <a:solidFill>
                  <a:srgbClr val="2E2B1F"/>
                </a:solidFill>
                <a:latin typeface="Times New Roman" panose="02020603050405020304" pitchFamily="18" charset="0"/>
                <a:cs typeface="Times New Roman" panose="02020603050405020304" pitchFamily="18" charset="0"/>
              </a:rPr>
              <a:t> or</a:t>
            </a:r>
            <a:r>
              <a:rPr sz="2200" spc="-5"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not</a:t>
            </a:r>
            <a:r>
              <a:rPr sz="2200" spc="10"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possible.</a:t>
            </a:r>
            <a:endParaRPr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7541260" cy="720069"/>
          </a:xfrm>
          <a:prstGeom prst="rect">
            <a:avLst/>
          </a:prstGeom>
        </p:spPr>
        <p:txBody>
          <a:bodyPr vert="horz" wrap="square" lIns="0" tIns="12065" rIns="0" bIns="0" rtlCol="0">
            <a:spAutoFit/>
          </a:bodyPr>
          <a:lstStyle/>
          <a:p>
            <a:pPr marL="12700">
              <a:lnSpc>
                <a:spcPct val="100000"/>
              </a:lnSpc>
              <a:spcBef>
                <a:spcPts val="95"/>
              </a:spcBef>
            </a:pPr>
            <a:r>
              <a:rPr b="1" spc="-100" dirty="0">
                <a:solidFill>
                  <a:schemeClr val="tx1"/>
                </a:solidFill>
              </a:rPr>
              <a:t>H</a:t>
            </a:r>
            <a:r>
              <a:rPr b="1" spc="-130" dirty="0">
                <a:solidFill>
                  <a:schemeClr val="tx1"/>
                </a:solidFill>
              </a:rPr>
              <a:t>o</a:t>
            </a:r>
            <a:r>
              <a:rPr b="1" spc="-5" dirty="0">
                <a:solidFill>
                  <a:schemeClr val="tx1"/>
                </a:solidFill>
              </a:rPr>
              <a:t>w</a:t>
            </a:r>
            <a:r>
              <a:rPr b="1" spc="-195" dirty="0">
                <a:solidFill>
                  <a:schemeClr val="tx1"/>
                </a:solidFill>
              </a:rPr>
              <a:t> </a:t>
            </a:r>
            <a:r>
              <a:rPr b="1" spc="-130" dirty="0">
                <a:solidFill>
                  <a:schemeClr val="tx1"/>
                </a:solidFill>
              </a:rPr>
              <a:t>A</a:t>
            </a:r>
            <a:r>
              <a:rPr b="1" spc="-100" dirty="0">
                <a:solidFill>
                  <a:schemeClr val="tx1"/>
                </a:solidFill>
              </a:rPr>
              <a:t>bst</a:t>
            </a:r>
            <a:r>
              <a:rPr b="1" spc="-195" dirty="0">
                <a:solidFill>
                  <a:schemeClr val="tx1"/>
                </a:solidFill>
              </a:rPr>
              <a:t>r</a:t>
            </a:r>
            <a:r>
              <a:rPr b="1" spc="-105" dirty="0">
                <a:solidFill>
                  <a:schemeClr val="tx1"/>
                </a:solidFill>
              </a:rPr>
              <a:t>ac</a:t>
            </a:r>
            <a:r>
              <a:rPr b="1" spc="-5" dirty="0">
                <a:solidFill>
                  <a:schemeClr val="tx1"/>
                </a:solidFill>
              </a:rPr>
              <a:t>t</a:t>
            </a:r>
            <a:r>
              <a:rPr b="1" spc="-229" dirty="0">
                <a:solidFill>
                  <a:schemeClr val="tx1"/>
                </a:solidFill>
              </a:rPr>
              <a:t> </a:t>
            </a:r>
            <a:r>
              <a:rPr b="1" spc="-110" dirty="0">
                <a:solidFill>
                  <a:schemeClr val="tx1"/>
                </a:solidFill>
              </a:rPr>
              <a:t>C</a:t>
            </a:r>
            <a:r>
              <a:rPr b="1" spc="-100" dirty="0">
                <a:solidFill>
                  <a:schemeClr val="tx1"/>
                </a:solidFill>
              </a:rPr>
              <a:t>l</a:t>
            </a:r>
            <a:r>
              <a:rPr b="1" spc="-105" dirty="0">
                <a:solidFill>
                  <a:schemeClr val="tx1"/>
                </a:solidFill>
              </a:rPr>
              <a:t>a</a:t>
            </a:r>
            <a:r>
              <a:rPr b="1" spc="-100" dirty="0">
                <a:solidFill>
                  <a:schemeClr val="tx1"/>
                </a:solidFill>
              </a:rPr>
              <a:t>ss</a:t>
            </a:r>
            <a:r>
              <a:rPr b="1" spc="-105" dirty="0">
                <a:solidFill>
                  <a:schemeClr val="tx1"/>
                </a:solidFill>
              </a:rPr>
              <a:t>e</a:t>
            </a:r>
            <a:r>
              <a:rPr b="1" spc="-5" dirty="0">
                <a:solidFill>
                  <a:schemeClr val="tx1"/>
                </a:solidFill>
              </a:rPr>
              <a:t>s</a:t>
            </a:r>
            <a:r>
              <a:rPr b="1" spc="-204" dirty="0">
                <a:solidFill>
                  <a:schemeClr val="tx1"/>
                </a:solidFill>
              </a:rPr>
              <a:t> </a:t>
            </a:r>
            <a:r>
              <a:rPr b="1" spc="-155" dirty="0">
                <a:solidFill>
                  <a:schemeClr val="tx1"/>
                </a:solidFill>
              </a:rPr>
              <a:t>w</a:t>
            </a:r>
            <a:r>
              <a:rPr b="1" spc="-110" dirty="0">
                <a:solidFill>
                  <a:schemeClr val="tx1"/>
                </a:solidFill>
              </a:rPr>
              <a:t>o</a:t>
            </a:r>
            <a:r>
              <a:rPr b="1" spc="-135" dirty="0">
                <a:solidFill>
                  <a:schemeClr val="tx1"/>
                </a:solidFill>
              </a:rPr>
              <a:t>r</a:t>
            </a:r>
            <a:r>
              <a:rPr b="1" spc="-140" dirty="0">
                <a:solidFill>
                  <a:schemeClr val="tx1"/>
                </a:solidFill>
              </a:rPr>
              <a:t>k</a:t>
            </a:r>
            <a:r>
              <a:rPr b="1" spc="-5" dirty="0">
                <a:solidFill>
                  <a:schemeClr val="tx1"/>
                </a:solidFill>
              </a:rPr>
              <a:t>s</a:t>
            </a:r>
          </a:p>
        </p:txBody>
      </p:sp>
      <p:sp>
        <p:nvSpPr>
          <p:cNvPr id="3" name="object 3"/>
          <p:cNvSpPr txBox="1"/>
          <p:nvPr/>
        </p:nvSpPr>
        <p:spPr>
          <a:xfrm>
            <a:off x="650240" y="1549042"/>
            <a:ext cx="7348855" cy="4930196"/>
          </a:xfrm>
          <a:prstGeom prst="rect">
            <a:avLst/>
          </a:prstGeom>
        </p:spPr>
        <p:txBody>
          <a:bodyPr vert="horz" wrap="square" lIns="0" tIns="79375" rIns="0" bIns="0" rtlCol="0">
            <a:spAutoFit/>
          </a:bodyPr>
          <a:lstStyle/>
          <a:p>
            <a:pPr marL="241300" indent="-229235" algn="just">
              <a:lnSpc>
                <a:spcPct val="100000"/>
              </a:lnSpc>
              <a:spcBef>
                <a:spcPts val="625"/>
              </a:spcBef>
              <a:buClr>
                <a:srgbClr val="A9A47B"/>
              </a:buClr>
              <a:buFont typeface="Arial"/>
              <a:buChar char="•"/>
              <a:tabLst>
                <a:tab pos="241935" algn="l"/>
              </a:tabLst>
            </a:pPr>
            <a:r>
              <a:rPr sz="2200" spc="-15" dirty="0">
                <a:solidFill>
                  <a:srgbClr val="2E2B1F"/>
                </a:solidFill>
                <a:latin typeface="Times New Roman" panose="02020603050405020304" pitchFamily="18" charset="0"/>
                <a:cs typeface="Times New Roman" panose="02020603050405020304" pitchFamily="18" charset="0"/>
              </a:rPr>
              <a:t>By</a:t>
            </a:r>
            <a:r>
              <a:rPr sz="2200" spc="10" dirty="0">
                <a:solidFill>
                  <a:srgbClr val="2E2B1F"/>
                </a:solidFill>
                <a:latin typeface="Times New Roman" panose="02020603050405020304" pitchFamily="18" charset="0"/>
                <a:cs typeface="Times New Roman" panose="02020603050405020304" pitchFamily="18" charset="0"/>
              </a:rPr>
              <a:t> </a:t>
            </a:r>
            <a:r>
              <a:rPr sz="2200" spc="-15" dirty="0">
                <a:solidFill>
                  <a:srgbClr val="2E2B1F"/>
                </a:solidFill>
                <a:latin typeface="Times New Roman" panose="02020603050405020304" pitchFamily="18" charset="0"/>
                <a:cs typeface="Times New Roman" panose="02020603050405020304" pitchFamily="18" charset="0"/>
              </a:rPr>
              <a:t>default,</a:t>
            </a:r>
            <a:r>
              <a:rPr sz="2200" spc="25" dirty="0">
                <a:solidFill>
                  <a:srgbClr val="2E2B1F"/>
                </a:solidFill>
                <a:latin typeface="Times New Roman" panose="02020603050405020304" pitchFamily="18" charset="0"/>
                <a:cs typeface="Times New Roman" panose="02020603050405020304" pitchFamily="18" charset="0"/>
              </a:rPr>
              <a:t> </a:t>
            </a:r>
            <a:r>
              <a:rPr sz="2200" dirty="0">
                <a:solidFill>
                  <a:srgbClr val="2E2B1F"/>
                </a:solidFill>
                <a:latin typeface="Times New Roman" panose="02020603050405020304" pitchFamily="18" charset="0"/>
                <a:cs typeface="Times New Roman" panose="02020603050405020304" pitchFamily="18" charset="0"/>
              </a:rPr>
              <a:t>Python</a:t>
            </a:r>
            <a:r>
              <a:rPr sz="2200" spc="5"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does</a:t>
            </a:r>
            <a:r>
              <a:rPr sz="2200" spc="20"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not</a:t>
            </a:r>
            <a:r>
              <a:rPr sz="2200" spc="15" dirty="0">
                <a:solidFill>
                  <a:srgbClr val="2E2B1F"/>
                </a:solidFill>
                <a:latin typeface="Times New Roman" panose="02020603050405020304" pitchFamily="18" charset="0"/>
                <a:cs typeface="Times New Roman" panose="02020603050405020304" pitchFamily="18" charset="0"/>
              </a:rPr>
              <a:t> </a:t>
            </a:r>
            <a:r>
              <a:rPr sz="2200" spc="-15" dirty="0">
                <a:solidFill>
                  <a:srgbClr val="2E2B1F"/>
                </a:solidFill>
                <a:latin typeface="Times New Roman" panose="02020603050405020304" pitchFamily="18" charset="0"/>
                <a:cs typeface="Times New Roman" panose="02020603050405020304" pitchFamily="18" charset="0"/>
              </a:rPr>
              <a:t>provide</a:t>
            </a:r>
            <a:r>
              <a:rPr sz="2200" dirty="0">
                <a:solidFill>
                  <a:srgbClr val="2E2B1F"/>
                </a:solidFill>
                <a:latin typeface="Times New Roman" panose="02020603050405020304" pitchFamily="18" charset="0"/>
                <a:cs typeface="Times New Roman" panose="02020603050405020304" pitchFamily="18" charset="0"/>
              </a:rPr>
              <a:t> </a:t>
            </a:r>
            <a:r>
              <a:rPr sz="2200" spc="-15" dirty="0">
                <a:solidFill>
                  <a:srgbClr val="2E2B1F"/>
                </a:solidFill>
                <a:latin typeface="Times New Roman" panose="02020603050405020304" pitchFamily="18" charset="0"/>
                <a:cs typeface="Times New Roman" panose="02020603050405020304" pitchFamily="18" charset="0"/>
              </a:rPr>
              <a:t>abstract</a:t>
            </a:r>
            <a:r>
              <a:rPr sz="2200" spc="-5" dirty="0">
                <a:solidFill>
                  <a:srgbClr val="2E2B1F"/>
                </a:solidFill>
                <a:latin typeface="Times New Roman" panose="02020603050405020304" pitchFamily="18" charset="0"/>
                <a:cs typeface="Times New Roman" panose="02020603050405020304" pitchFamily="18" charset="0"/>
              </a:rPr>
              <a:t> classes.</a:t>
            </a:r>
            <a:endParaRPr sz="2200" dirty="0">
              <a:latin typeface="Times New Roman" panose="02020603050405020304" pitchFamily="18" charset="0"/>
              <a:cs typeface="Times New Roman" panose="02020603050405020304" pitchFamily="18" charset="0"/>
            </a:endParaRPr>
          </a:p>
          <a:p>
            <a:pPr marL="241300" marR="7620" indent="-229235" algn="just">
              <a:lnSpc>
                <a:spcPct val="100000"/>
              </a:lnSpc>
              <a:spcBef>
                <a:spcPts val="535"/>
              </a:spcBef>
              <a:buClr>
                <a:srgbClr val="A9A47B"/>
              </a:buClr>
              <a:buFont typeface="Arial"/>
              <a:buChar char="•"/>
              <a:tabLst>
                <a:tab pos="241935" algn="l"/>
              </a:tabLst>
            </a:pPr>
            <a:r>
              <a:rPr sz="2200" dirty="0">
                <a:solidFill>
                  <a:srgbClr val="2E2B1F"/>
                </a:solidFill>
                <a:latin typeface="Times New Roman" panose="02020603050405020304" pitchFamily="18" charset="0"/>
                <a:cs typeface="Times New Roman" panose="02020603050405020304" pitchFamily="18" charset="0"/>
              </a:rPr>
              <a:t>Python</a:t>
            </a:r>
            <a:r>
              <a:rPr sz="2200" spc="5"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comes</a:t>
            </a:r>
            <a:r>
              <a:rPr sz="2200" spc="-5" dirty="0">
                <a:solidFill>
                  <a:srgbClr val="2E2B1F"/>
                </a:solidFill>
                <a:latin typeface="Times New Roman" panose="02020603050405020304" pitchFamily="18" charset="0"/>
                <a:cs typeface="Times New Roman" panose="02020603050405020304" pitchFamily="18" charset="0"/>
              </a:rPr>
              <a:t> </a:t>
            </a:r>
            <a:r>
              <a:rPr sz="2200" dirty="0">
                <a:solidFill>
                  <a:srgbClr val="2E2B1F"/>
                </a:solidFill>
                <a:latin typeface="Times New Roman" panose="02020603050405020304" pitchFamily="18" charset="0"/>
                <a:cs typeface="Times New Roman" panose="02020603050405020304" pitchFamily="18" charset="0"/>
              </a:rPr>
              <a:t>with</a:t>
            </a:r>
            <a:r>
              <a:rPr sz="2200" spc="5"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a</a:t>
            </a:r>
            <a:r>
              <a:rPr sz="2200"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module</a:t>
            </a:r>
            <a:r>
              <a:rPr sz="2200"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that</a:t>
            </a:r>
            <a:r>
              <a:rPr sz="2200" spc="-5"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provides</a:t>
            </a:r>
            <a:r>
              <a:rPr sz="2200" spc="-5" dirty="0">
                <a:solidFill>
                  <a:srgbClr val="2E2B1F"/>
                </a:solidFill>
                <a:latin typeface="Times New Roman" panose="02020603050405020304" pitchFamily="18" charset="0"/>
                <a:cs typeface="Times New Roman" panose="02020603050405020304" pitchFamily="18" charset="0"/>
              </a:rPr>
              <a:t> the</a:t>
            </a:r>
            <a:r>
              <a:rPr sz="2200"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base</a:t>
            </a:r>
            <a:r>
              <a:rPr sz="2200" dirty="0">
                <a:solidFill>
                  <a:srgbClr val="2E2B1F"/>
                </a:solidFill>
                <a:latin typeface="Times New Roman" panose="02020603050405020304" pitchFamily="18" charset="0"/>
                <a:cs typeface="Times New Roman" panose="02020603050405020304" pitchFamily="18" charset="0"/>
              </a:rPr>
              <a:t> </a:t>
            </a:r>
            <a:r>
              <a:rPr sz="2200" spc="-25" dirty="0">
                <a:solidFill>
                  <a:srgbClr val="2E2B1F"/>
                </a:solidFill>
                <a:latin typeface="Times New Roman" panose="02020603050405020304" pitchFamily="18" charset="0"/>
                <a:cs typeface="Times New Roman" panose="02020603050405020304" pitchFamily="18" charset="0"/>
              </a:rPr>
              <a:t>for </a:t>
            </a:r>
            <a:r>
              <a:rPr sz="2200" spc="-20"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defining </a:t>
            </a:r>
            <a:r>
              <a:rPr sz="2200" spc="-15" dirty="0">
                <a:solidFill>
                  <a:srgbClr val="2E2B1F"/>
                </a:solidFill>
                <a:latin typeface="Times New Roman" panose="02020603050405020304" pitchFamily="18" charset="0"/>
                <a:cs typeface="Times New Roman" panose="02020603050405020304" pitchFamily="18" charset="0"/>
              </a:rPr>
              <a:t>Abstract </a:t>
            </a:r>
            <a:r>
              <a:rPr sz="2200" spc="-5" dirty="0">
                <a:solidFill>
                  <a:srgbClr val="2E2B1F"/>
                </a:solidFill>
                <a:latin typeface="Times New Roman" panose="02020603050405020304" pitchFamily="18" charset="0"/>
                <a:cs typeface="Times New Roman" panose="02020603050405020304" pitchFamily="18" charset="0"/>
              </a:rPr>
              <a:t>Base classes(ABC) and </a:t>
            </a:r>
            <a:r>
              <a:rPr sz="2200" spc="-10" dirty="0">
                <a:solidFill>
                  <a:srgbClr val="2E2B1F"/>
                </a:solidFill>
                <a:latin typeface="Times New Roman" panose="02020603050405020304" pitchFamily="18" charset="0"/>
                <a:cs typeface="Times New Roman" panose="02020603050405020304" pitchFamily="18" charset="0"/>
              </a:rPr>
              <a:t>that </a:t>
            </a:r>
            <a:r>
              <a:rPr sz="2200" spc="-5" dirty="0">
                <a:solidFill>
                  <a:srgbClr val="2E2B1F"/>
                </a:solidFill>
                <a:latin typeface="Times New Roman" panose="02020603050405020304" pitchFamily="18" charset="0"/>
                <a:cs typeface="Times New Roman" panose="02020603050405020304" pitchFamily="18" charset="0"/>
              </a:rPr>
              <a:t>module name is </a:t>
            </a:r>
            <a:r>
              <a:rPr sz="2200"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ABC.</a:t>
            </a:r>
            <a:endParaRPr lang="en-IN" sz="2200" spc="-5" dirty="0">
              <a:solidFill>
                <a:srgbClr val="2E2B1F"/>
              </a:solidFill>
              <a:latin typeface="Times New Roman" panose="02020603050405020304" pitchFamily="18" charset="0"/>
              <a:cs typeface="Times New Roman" panose="02020603050405020304" pitchFamily="18" charset="0"/>
            </a:endParaRPr>
          </a:p>
          <a:p>
            <a:pPr marL="241300" marR="7620" indent="-229235" algn="just">
              <a:lnSpc>
                <a:spcPct val="100000"/>
              </a:lnSpc>
              <a:spcBef>
                <a:spcPts val="535"/>
              </a:spcBef>
              <a:buClr>
                <a:srgbClr val="A9A47B"/>
              </a:buClr>
              <a:buFont typeface="Arial"/>
              <a:buChar char="•"/>
              <a:tabLst>
                <a:tab pos="241935" algn="l"/>
              </a:tabLst>
            </a:pPr>
            <a:r>
              <a:rPr lang="en-IN" sz="2200" spc="-5" dirty="0">
                <a:solidFill>
                  <a:srgbClr val="2E2B1F"/>
                </a:solidFill>
                <a:latin typeface="Times New Roman" panose="02020603050405020304" pitchFamily="18" charset="0"/>
                <a:cs typeface="Times New Roman" panose="02020603050405020304" pitchFamily="18" charset="0"/>
              </a:rPr>
              <a:t>Syntax for creatin Abstract class</a:t>
            </a:r>
          </a:p>
          <a:p>
            <a:pPr marL="12065" marR="7620" algn="just">
              <a:lnSpc>
                <a:spcPct val="100000"/>
              </a:lnSpc>
              <a:spcBef>
                <a:spcPts val="535"/>
              </a:spcBef>
              <a:buClr>
                <a:srgbClr val="A9A47B"/>
              </a:buClr>
              <a:tabLst>
                <a:tab pos="241935" algn="l"/>
              </a:tabLst>
            </a:pPr>
            <a:r>
              <a:rPr lang="en-IN" sz="2200" b="1" dirty="0">
                <a:latin typeface="Times New Roman" panose="02020603050405020304" pitchFamily="18" charset="0"/>
                <a:cs typeface="Times New Roman" panose="02020603050405020304" pitchFamily="18" charset="0"/>
              </a:rPr>
              <a:t>from </a:t>
            </a:r>
            <a:r>
              <a:rPr lang="en-IN" sz="2200" b="1" dirty="0" err="1">
                <a:latin typeface="Times New Roman" panose="02020603050405020304" pitchFamily="18" charset="0"/>
                <a:cs typeface="Times New Roman" panose="02020603050405020304" pitchFamily="18" charset="0"/>
              </a:rPr>
              <a:t>abc</a:t>
            </a:r>
            <a:r>
              <a:rPr lang="en-IN" sz="2200" b="1" dirty="0">
                <a:latin typeface="Times New Roman" panose="02020603050405020304" pitchFamily="18" charset="0"/>
                <a:cs typeface="Times New Roman" panose="02020603050405020304" pitchFamily="18" charset="0"/>
              </a:rPr>
              <a:t> import ABC</a:t>
            </a:r>
          </a:p>
          <a:p>
            <a:pPr marL="12065" marR="7620" algn="just">
              <a:lnSpc>
                <a:spcPct val="100000"/>
              </a:lnSpc>
              <a:spcBef>
                <a:spcPts val="535"/>
              </a:spcBef>
              <a:buClr>
                <a:srgbClr val="A9A47B"/>
              </a:buClr>
              <a:tabLst>
                <a:tab pos="241935" algn="l"/>
              </a:tabLst>
            </a:pPr>
            <a:r>
              <a:rPr lang="en-IN" sz="2200" b="1" dirty="0">
                <a:latin typeface="Times New Roman" panose="02020603050405020304" pitchFamily="18" charset="0"/>
                <a:cs typeface="Times New Roman" panose="02020603050405020304" pitchFamily="18" charset="0"/>
              </a:rPr>
              <a:t>class </a:t>
            </a:r>
            <a:r>
              <a:rPr lang="en-IN" sz="2200" b="1" dirty="0" err="1">
                <a:latin typeface="Times New Roman" panose="02020603050405020304" pitchFamily="18" charset="0"/>
                <a:cs typeface="Times New Roman" panose="02020603050405020304" pitchFamily="18" charset="0"/>
              </a:rPr>
              <a:t>MyABC</a:t>
            </a:r>
            <a:r>
              <a:rPr lang="en-IN" sz="2200" b="1" dirty="0">
                <a:latin typeface="Times New Roman" panose="02020603050405020304" pitchFamily="18" charset="0"/>
                <a:cs typeface="Times New Roman" panose="02020603050405020304" pitchFamily="18" charset="0"/>
              </a:rPr>
              <a:t>(ABC):</a:t>
            </a:r>
          </a:p>
          <a:p>
            <a:pPr marL="12065" marR="7620" algn="just">
              <a:lnSpc>
                <a:spcPct val="100000"/>
              </a:lnSpc>
              <a:spcBef>
                <a:spcPts val="535"/>
              </a:spcBef>
              <a:buClr>
                <a:srgbClr val="A9A47B"/>
              </a:buClr>
              <a:tabLst>
                <a:tab pos="241935" algn="l"/>
              </a:tabLst>
            </a:pPr>
            <a:r>
              <a:rPr lang="en-IN" sz="2200" b="1" dirty="0">
                <a:latin typeface="Times New Roman" panose="02020603050405020304" pitchFamily="18" charset="0"/>
                <a:cs typeface="Times New Roman" panose="02020603050405020304" pitchFamily="18" charset="0"/>
              </a:rPr>
              <a:t>          pass</a:t>
            </a:r>
            <a:endParaRPr sz="2200" dirty="0">
              <a:latin typeface="Times New Roman" panose="02020603050405020304" pitchFamily="18" charset="0"/>
              <a:cs typeface="Times New Roman" panose="02020603050405020304" pitchFamily="18" charset="0"/>
            </a:endParaRPr>
          </a:p>
          <a:p>
            <a:pPr marL="241300" marR="5715" indent="-229235" algn="just">
              <a:lnSpc>
                <a:spcPct val="100000"/>
              </a:lnSpc>
              <a:spcBef>
                <a:spcPts val="525"/>
              </a:spcBef>
              <a:buClr>
                <a:srgbClr val="A9A47B"/>
              </a:buClr>
              <a:buFont typeface="Arial"/>
              <a:buChar char="•"/>
              <a:tabLst>
                <a:tab pos="241935" algn="l"/>
              </a:tabLst>
            </a:pPr>
            <a:r>
              <a:rPr sz="2200" b="1" i="1" spc="-5" dirty="0">
                <a:solidFill>
                  <a:srgbClr val="2E2B1F"/>
                </a:solidFill>
                <a:latin typeface="Times New Roman" panose="02020603050405020304" pitchFamily="18" charset="0"/>
                <a:cs typeface="Times New Roman" panose="02020603050405020304" pitchFamily="18" charset="0"/>
              </a:rPr>
              <a:t>ABC</a:t>
            </a:r>
            <a:r>
              <a:rPr sz="2200" b="1" i="1" dirty="0">
                <a:solidFill>
                  <a:srgbClr val="2E2B1F"/>
                </a:solidFill>
                <a:latin typeface="Times New Roman" panose="02020603050405020304" pitchFamily="18" charset="0"/>
                <a:cs typeface="Times New Roman" panose="02020603050405020304" pitchFamily="18" charset="0"/>
              </a:rPr>
              <a:t> </a:t>
            </a:r>
            <a:r>
              <a:rPr sz="2200" spc="-15" dirty="0">
                <a:solidFill>
                  <a:srgbClr val="2E2B1F"/>
                </a:solidFill>
                <a:latin typeface="Times New Roman" panose="02020603050405020304" pitchFamily="18" charset="0"/>
                <a:cs typeface="Times New Roman" panose="02020603050405020304" pitchFamily="18" charset="0"/>
              </a:rPr>
              <a:t>works</a:t>
            </a:r>
            <a:r>
              <a:rPr sz="2200" spc="-10" dirty="0">
                <a:solidFill>
                  <a:srgbClr val="2E2B1F"/>
                </a:solidFill>
                <a:latin typeface="Times New Roman" panose="02020603050405020304" pitchFamily="18" charset="0"/>
                <a:cs typeface="Times New Roman" panose="02020603050405020304" pitchFamily="18" charset="0"/>
              </a:rPr>
              <a:t> by</a:t>
            </a:r>
            <a:r>
              <a:rPr sz="2200" spc="-5" dirty="0">
                <a:solidFill>
                  <a:srgbClr val="2E2B1F"/>
                </a:solidFill>
                <a:latin typeface="Times New Roman" panose="02020603050405020304" pitchFamily="18" charset="0"/>
                <a:cs typeface="Times New Roman" panose="02020603050405020304" pitchFamily="18" charset="0"/>
              </a:rPr>
              <a:t> </a:t>
            </a:r>
            <a:r>
              <a:rPr sz="2200" spc="-15" dirty="0">
                <a:solidFill>
                  <a:srgbClr val="2E2B1F"/>
                </a:solidFill>
                <a:latin typeface="Times New Roman" panose="02020603050405020304" pitchFamily="18" charset="0"/>
                <a:cs typeface="Times New Roman" panose="02020603050405020304" pitchFamily="18" charset="0"/>
              </a:rPr>
              <a:t>decorating</a:t>
            </a:r>
            <a:r>
              <a:rPr sz="2200" spc="-10"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methods</a:t>
            </a:r>
            <a:r>
              <a:rPr sz="2200" dirty="0">
                <a:solidFill>
                  <a:srgbClr val="2E2B1F"/>
                </a:solidFill>
                <a:latin typeface="Times New Roman" panose="02020603050405020304" pitchFamily="18" charset="0"/>
                <a:cs typeface="Times New Roman" panose="02020603050405020304" pitchFamily="18" charset="0"/>
              </a:rPr>
              <a:t> of</a:t>
            </a:r>
            <a:r>
              <a:rPr sz="2200" spc="5"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the</a:t>
            </a:r>
            <a:r>
              <a:rPr sz="2200"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base</a:t>
            </a:r>
            <a:r>
              <a:rPr sz="2200" spc="484"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class</a:t>
            </a:r>
            <a:r>
              <a:rPr sz="2200" spc="484"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as </a:t>
            </a:r>
            <a:r>
              <a:rPr sz="2200" dirty="0">
                <a:solidFill>
                  <a:srgbClr val="2E2B1F"/>
                </a:solidFill>
                <a:latin typeface="Times New Roman" panose="02020603050405020304" pitchFamily="18" charset="0"/>
                <a:cs typeface="Times New Roman" panose="02020603050405020304" pitchFamily="18" charset="0"/>
              </a:rPr>
              <a:t> </a:t>
            </a:r>
            <a:r>
              <a:rPr sz="2200" spc="-15" dirty="0">
                <a:solidFill>
                  <a:srgbClr val="2E2B1F"/>
                </a:solidFill>
                <a:latin typeface="Times New Roman" panose="02020603050405020304" pitchFamily="18" charset="0"/>
                <a:cs typeface="Times New Roman" panose="02020603050405020304" pitchFamily="18" charset="0"/>
              </a:rPr>
              <a:t>abstract</a:t>
            </a:r>
            <a:r>
              <a:rPr sz="2200" spc="-10"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and</a:t>
            </a:r>
            <a:r>
              <a:rPr sz="2200"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then</a:t>
            </a:r>
            <a:r>
              <a:rPr sz="2200"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registering</a:t>
            </a:r>
            <a:r>
              <a:rPr sz="2200" spc="-5" dirty="0">
                <a:solidFill>
                  <a:srgbClr val="2E2B1F"/>
                </a:solidFill>
                <a:latin typeface="Times New Roman" panose="02020603050405020304" pitchFamily="18" charset="0"/>
                <a:cs typeface="Times New Roman" panose="02020603050405020304" pitchFamily="18" charset="0"/>
              </a:rPr>
              <a:t> </a:t>
            </a:r>
            <a:r>
              <a:rPr sz="2200" spc="-20" dirty="0">
                <a:solidFill>
                  <a:srgbClr val="2E2B1F"/>
                </a:solidFill>
                <a:latin typeface="Times New Roman" panose="02020603050405020304" pitchFamily="18" charset="0"/>
                <a:cs typeface="Times New Roman" panose="02020603050405020304" pitchFamily="18" charset="0"/>
              </a:rPr>
              <a:t>concrete</a:t>
            </a:r>
            <a:r>
              <a:rPr sz="2200" spc="-15"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classes</a:t>
            </a:r>
            <a:r>
              <a:rPr sz="2200"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as </a:t>
            </a:r>
            <a:r>
              <a:rPr sz="2200"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implementations</a:t>
            </a:r>
            <a:r>
              <a:rPr sz="2200" spc="25" dirty="0">
                <a:solidFill>
                  <a:srgbClr val="2E2B1F"/>
                </a:solidFill>
                <a:latin typeface="Times New Roman" panose="02020603050405020304" pitchFamily="18" charset="0"/>
                <a:cs typeface="Times New Roman" panose="02020603050405020304" pitchFamily="18" charset="0"/>
              </a:rPr>
              <a:t> </a:t>
            </a:r>
            <a:r>
              <a:rPr sz="2200" dirty="0">
                <a:solidFill>
                  <a:srgbClr val="2E2B1F"/>
                </a:solidFill>
                <a:latin typeface="Times New Roman" panose="02020603050405020304" pitchFamily="18" charset="0"/>
                <a:cs typeface="Times New Roman" panose="02020603050405020304" pitchFamily="18" charset="0"/>
              </a:rPr>
              <a:t>of</a:t>
            </a:r>
            <a:r>
              <a:rPr sz="2200" spc="5"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the</a:t>
            </a:r>
            <a:r>
              <a:rPr sz="2200" dirty="0">
                <a:solidFill>
                  <a:srgbClr val="2E2B1F"/>
                </a:solidFill>
                <a:latin typeface="Times New Roman" panose="02020603050405020304" pitchFamily="18" charset="0"/>
                <a:cs typeface="Times New Roman" panose="02020603050405020304" pitchFamily="18" charset="0"/>
              </a:rPr>
              <a:t> </a:t>
            </a:r>
            <a:r>
              <a:rPr sz="2200" spc="-15" dirty="0">
                <a:solidFill>
                  <a:srgbClr val="2E2B1F"/>
                </a:solidFill>
                <a:latin typeface="Times New Roman" panose="02020603050405020304" pitchFamily="18" charset="0"/>
                <a:cs typeface="Times New Roman" panose="02020603050405020304" pitchFamily="18" charset="0"/>
              </a:rPr>
              <a:t>abstract</a:t>
            </a:r>
            <a:r>
              <a:rPr sz="2200" spc="-10"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base.</a:t>
            </a:r>
            <a:endParaRPr sz="2200" dirty="0">
              <a:latin typeface="Times New Roman" panose="02020603050405020304" pitchFamily="18" charset="0"/>
              <a:cs typeface="Times New Roman" panose="02020603050405020304" pitchFamily="18" charset="0"/>
            </a:endParaRPr>
          </a:p>
          <a:p>
            <a:pPr marL="241300" marR="5080" indent="-229235" algn="just">
              <a:lnSpc>
                <a:spcPct val="100000"/>
              </a:lnSpc>
              <a:spcBef>
                <a:spcPts val="530"/>
              </a:spcBef>
              <a:buClr>
                <a:srgbClr val="A9A47B"/>
              </a:buClr>
              <a:buFont typeface="Arial"/>
              <a:buChar char="•"/>
              <a:tabLst>
                <a:tab pos="241935" algn="l"/>
              </a:tabLst>
            </a:pPr>
            <a:r>
              <a:rPr sz="2200" spc="-5" dirty="0">
                <a:solidFill>
                  <a:srgbClr val="2E2B1F"/>
                </a:solidFill>
                <a:latin typeface="Times New Roman" panose="02020603050405020304" pitchFamily="18" charset="0"/>
                <a:cs typeface="Times New Roman" panose="02020603050405020304" pitchFamily="18" charset="0"/>
              </a:rPr>
              <a:t>A</a:t>
            </a:r>
            <a:r>
              <a:rPr sz="2200"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method</a:t>
            </a:r>
            <a:r>
              <a:rPr sz="2200"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becomes</a:t>
            </a:r>
            <a:r>
              <a:rPr sz="2200" spc="-5" dirty="0">
                <a:solidFill>
                  <a:srgbClr val="2E2B1F"/>
                </a:solidFill>
                <a:latin typeface="Times New Roman" panose="02020603050405020304" pitchFamily="18" charset="0"/>
                <a:cs typeface="Times New Roman" panose="02020603050405020304" pitchFamily="18" charset="0"/>
              </a:rPr>
              <a:t> </a:t>
            </a:r>
            <a:r>
              <a:rPr sz="2200" spc="-15" dirty="0">
                <a:solidFill>
                  <a:srgbClr val="2E2B1F"/>
                </a:solidFill>
                <a:latin typeface="Times New Roman" panose="02020603050405020304" pitchFamily="18" charset="0"/>
                <a:cs typeface="Times New Roman" panose="02020603050405020304" pitchFamily="18" charset="0"/>
              </a:rPr>
              <a:t>abstract</a:t>
            </a:r>
            <a:r>
              <a:rPr sz="2200" spc="-10" dirty="0">
                <a:solidFill>
                  <a:srgbClr val="2E2B1F"/>
                </a:solidFill>
                <a:latin typeface="Times New Roman" panose="02020603050405020304" pitchFamily="18" charset="0"/>
                <a:cs typeface="Times New Roman" panose="02020603050405020304" pitchFamily="18" charset="0"/>
              </a:rPr>
              <a:t> </a:t>
            </a:r>
            <a:r>
              <a:rPr sz="2200" dirty="0">
                <a:solidFill>
                  <a:srgbClr val="2E2B1F"/>
                </a:solidFill>
                <a:latin typeface="Times New Roman" panose="02020603050405020304" pitchFamily="18" charset="0"/>
                <a:cs typeface="Times New Roman" panose="02020603050405020304" pitchFamily="18" charset="0"/>
              </a:rPr>
              <a:t>when</a:t>
            </a:r>
            <a:r>
              <a:rPr sz="2200" spc="5" dirty="0">
                <a:solidFill>
                  <a:srgbClr val="2E2B1F"/>
                </a:solidFill>
                <a:latin typeface="Times New Roman" panose="02020603050405020304" pitchFamily="18" charset="0"/>
                <a:cs typeface="Times New Roman" panose="02020603050405020304" pitchFamily="18" charset="0"/>
              </a:rPr>
              <a:t> </a:t>
            </a:r>
            <a:r>
              <a:rPr sz="2200" spc="-20" dirty="0">
                <a:solidFill>
                  <a:srgbClr val="2E2B1F"/>
                </a:solidFill>
                <a:latin typeface="Times New Roman" panose="02020603050405020304" pitchFamily="18" charset="0"/>
                <a:cs typeface="Times New Roman" panose="02020603050405020304" pitchFamily="18" charset="0"/>
              </a:rPr>
              <a:t>decorated</a:t>
            </a:r>
            <a:r>
              <a:rPr sz="2200" spc="459"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with</a:t>
            </a:r>
            <a:r>
              <a:rPr sz="2200" spc="490"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the </a:t>
            </a:r>
            <a:r>
              <a:rPr sz="2200" dirty="0">
                <a:solidFill>
                  <a:srgbClr val="2E2B1F"/>
                </a:solidFill>
                <a:latin typeface="Times New Roman" panose="02020603050405020304" pitchFamily="18" charset="0"/>
                <a:cs typeface="Times New Roman" panose="02020603050405020304" pitchFamily="18" charset="0"/>
              </a:rPr>
              <a:t> </a:t>
            </a:r>
            <a:r>
              <a:rPr sz="2200" spc="-25" dirty="0">
                <a:solidFill>
                  <a:srgbClr val="2E2B1F"/>
                </a:solidFill>
                <a:latin typeface="Times New Roman" panose="02020603050405020304" pitchFamily="18" charset="0"/>
                <a:cs typeface="Times New Roman" panose="02020603050405020304" pitchFamily="18" charset="0"/>
              </a:rPr>
              <a:t>keyword</a:t>
            </a:r>
            <a:r>
              <a:rPr sz="2200"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@abstractmethod.</a:t>
            </a:r>
            <a:r>
              <a:rPr sz="2200" dirty="0">
                <a:solidFill>
                  <a:srgbClr val="2E2B1F"/>
                </a:solidFill>
                <a:latin typeface="Times New Roman" panose="02020603050405020304" pitchFamily="18" charset="0"/>
                <a:cs typeface="Times New Roman" panose="02020603050405020304" pitchFamily="18" charset="0"/>
              </a:rPr>
              <a:t> </a:t>
            </a:r>
            <a:r>
              <a:rPr sz="2200" spc="-15" dirty="0">
                <a:solidFill>
                  <a:srgbClr val="2E2B1F"/>
                </a:solidFill>
                <a:latin typeface="Times New Roman" panose="02020603050405020304" pitchFamily="18" charset="0"/>
                <a:cs typeface="Times New Roman" panose="02020603050405020304" pitchFamily="18" charset="0"/>
              </a:rPr>
              <a:t>For</a:t>
            </a:r>
            <a:r>
              <a:rPr sz="2200"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Example</a:t>
            </a:r>
            <a:endParaRPr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0E20E-F876-483E-9B2E-CACABC4E2EB9}"/>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426454D6-6F59-44EA-9686-9B868CADF83C}"/>
              </a:ext>
            </a:extLst>
          </p:cNvPr>
          <p:cNvSpPr>
            <a:spLocks noGrp="1"/>
          </p:cNvSpPr>
          <p:nvPr>
            <p:ph type="body" idx="1"/>
          </p:nvPr>
        </p:nvSpPr>
        <p:spPr>
          <a:xfrm>
            <a:off x="650240" y="1616710"/>
            <a:ext cx="7350759" cy="2585323"/>
          </a:xfrm>
        </p:spPr>
        <p:txBody>
          <a:bodyPr/>
          <a:lstStyle/>
          <a:p>
            <a:pPr marL="342900" indent="-342900" algn="just">
              <a:buFont typeface="Arial" panose="020B0604020202020204" pitchFamily="34" charset="0"/>
              <a:buChar char="•"/>
            </a:pPr>
            <a:r>
              <a:rPr lang="en-IN" sz="2400" b="0" i="0" dirty="0">
                <a:solidFill>
                  <a:schemeClr val="tx1"/>
                </a:solidFill>
                <a:effectLst/>
                <a:latin typeface="Times New Roman" panose="02020603050405020304" pitchFamily="18" charset="0"/>
                <a:cs typeface="Times New Roman" panose="02020603050405020304" pitchFamily="18" charset="0"/>
              </a:rPr>
              <a:t>There are two types of methods in abstract class </a:t>
            </a:r>
          </a:p>
          <a:p>
            <a:pPr marL="342900" indent="-342900" algn="just">
              <a:buFont typeface="Arial" panose="020B0604020202020204" pitchFamily="34" charset="0"/>
              <a:buChar char="•"/>
            </a:pPr>
            <a:r>
              <a:rPr lang="en-IN" sz="2400" b="1" dirty="0">
                <a:solidFill>
                  <a:schemeClr val="tx1"/>
                </a:solidFill>
                <a:latin typeface="Times New Roman" panose="02020603050405020304" pitchFamily="18" charset="0"/>
                <a:cs typeface="Times New Roman" panose="02020603050405020304" pitchFamily="18" charset="0"/>
              </a:rPr>
              <a:t>Abstract Methods </a:t>
            </a:r>
          </a:p>
          <a:p>
            <a:pPr marL="342900" indent="-342900" algn="just">
              <a:buFont typeface="Arial" panose="020B0604020202020204" pitchFamily="34" charset="0"/>
              <a:buChar char="•"/>
            </a:pPr>
            <a:r>
              <a:rPr lang="en-IN" sz="2400" b="1" i="0" dirty="0">
                <a:solidFill>
                  <a:schemeClr val="tx1"/>
                </a:solidFill>
                <a:effectLst/>
                <a:latin typeface="Times New Roman" panose="02020603050405020304" pitchFamily="18" charset="0"/>
                <a:cs typeface="Times New Roman" panose="02020603050405020304" pitchFamily="18" charset="0"/>
              </a:rPr>
              <a:t>Concrete Method</a:t>
            </a:r>
          </a:p>
          <a:p>
            <a:pPr marL="342900" indent="-342900" algn="just">
              <a:buFont typeface="Arial" panose="020B0604020202020204" pitchFamily="34" charset="0"/>
              <a:buChar char="•"/>
            </a:pPr>
            <a:r>
              <a:rPr lang="en-IN" sz="2400" b="0" i="0" dirty="0">
                <a:solidFill>
                  <a:schemeClr val="tx1"/>
                </a:solidFill>
                <a:effectLst/>
                <a:latin typeface="Times New Roman" panose="02020603050405020304" pitchFamily="18" charset="0"/>
                <a:cs typeface="Times New Roman" panose="02020603050405020304" pitchFamily="18" charset="0"/>
              </a:rPr>
              <a:t>ABC is defined in a way that the abstract methods in the base class are created by decorating with the @abstractmethod keyword and the concrete methods are registered as implementations of the base class.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5955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E0430-F291-41C6-9C21-BE05AEA06482}"/>
              </a:ext>
            </a:extLst>
          </p:cNvPr>
          <p:cNvSpPr>
            <a:spLocks noGrp="1"/>
          </p:cNvSpPr>
          <p:nvPr>
            <p:ph type="title"/>
          </p:nvPr>
        </p:nvSpPr>
        <p:spPr>
          <a:xfrm>
            <a:off x="535940" y="467690"/>
            <a:ext cx="8072119" cy="1415772"/>
          </a:xfrm>
        </p:spPr>
        <p:txBody>
          <a:bodyPr/>
          <a:lstStyle/>
          <a:p>
            <a:r>
              <a:rPr lang="en-IN" b="1" i="0" dirty="0">
                <a:effectLst/>
                <a:latin typeface="Times New Roman" panose="02020603050405020304" pitchFamily="18" charset="0"/>
                <a:cs typeface="Times New Roman" panose="02020603050405020304" pitchFamily="18" charset="0"/>
              </a:rPr>
              <a:t>Defining a Class in Python</a:t>
            </a:r>
            <a:br>
              <a:rPr lang="en-IN" b="1" i="0" dirty="0">
                <a:solidFill>
                  <a:srgbClr val="25265E"/>
                </a:solidFill>
                <a:effectLst/>
                <a:latin typeface="euclid_circular_a"/>
              </a:rPr>
            </a:br>
            <a:endParaRPr lang="en-IN" dirty="0"/>
          </a:p>
        </p:txBody>
      </p:sp>
      <p:sp>
        <p:nvSpPr>
          <p:cNvPr id="3" name="Content Placeholder 2">
            <a:extLst>
              <a:ext uri="{FF2B5EF4-FFF2-40B4-BE49-F238E27FC236}">
                <a16:creationId xmlns:a16="http://schemas.microsoft.com/office/drawing/2014/main" id="{9806BE6E-FA15-4D8C-BE4C-9CBE63366334}"/>
              </a:ext>
            </a:extLst>
          </p:cNvPr>
          <p:cNvSpPr>
            <a:spLocks noGrp="1"/>
          </p:cNvSpPr>
          <p:nvPr>
            <p:ph idx="1"/>
          </p:nvPr>
        </p:nvSpPr>
        <p:spPr>
          <a:xfrm>
            <a:off x="487681" y="2069782"/>
            <a:ext cx="7970519" cy="3539430"/>
          </a:xfrm>
        </p:spPr>
        <p:txBody>
          <a:bodyPr/>
          <a:lstStyle/>
          <a:p>
            <a:pPr marL="342900" indent="-34290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a:t>
            </a:r>
            <a:r>
              <a:rPr lang="en-IN" b="0" i="0" dirty="0">
                <a:effectLst/>
                <a:latin typeface="Times New Roman" panose="02020603050405020304" pitchFamily="18" charset="0"/>
                <a:cs typeface="Times New Roman" panose="02020603050405020304" pitchFamily="18" charset="0"/>
              </a:rPr>
              <a:t>lass definitions begin with a </a:t>
            </a:r>
            <a:r>
              <a:rPr lang="en-IN" b="1" i="1"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class</a:t>
            </a:r>
            <a:r>
              <a:rPr lang="en-IN" b="1" i="1" dirty="0">
                <a:effectLst/>
                <a:latin typeface="Times New Roman" panose="02020603050405020304" pitchFamily="18" charset="0"/>
                <a:cs typeface="Times New Roman" panose="02020603050405020304" pitchFamily="18" charset="0"/>
              </a:rPr>
              <a:t> keyword.</a:t>
            </a:r>
          </a:p>
          <a:p>
            <a:pPr marL="342900" indent="-342900" algn="just">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The first string inside the class is called </a:t>
            </a:r>
            <a:r>
              <a:rPr lang="en-IN" b="1" i="1" dirty="0">
                <a:effectLst/>
                <a:latin typeface="Times New Roman" panose="02020603050405020304" pitchFamily="18" charset="0"/>
                <a:cs typeface="Times New Roman" panose="02020603050405020304" pitchFamily="18" charset="0"/>
              </a:rPr>
              <a:t>docstring</a:t>
            </a:r>
            <a:r>
              <a:rPr lang="en-IN" b="0" i="0" dirty="0">
                <a:effectLst/>
                <a:latin typeface="Times New Roman" panose="02020603050405020304" pitchFamily="18" charset="0"/>
                <a:cs typeface="Times New Roman" panose="02020603050405020304" pitchFamily="18" charset="0"/>
              </a:rPr>
              <a:t> and has a brief description about the class. Although not mandatory, this is highly recommended.</a:t>
            </a:r>
          </a:p>
          <a:p>
            <a:pPr marL="342900" indent="-34290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Syntax:-</a:t>
            </a:r>
            <a:endParaRPr lang="en-IN" b="1" i="0" dirty="0">
              <a:effectLst/>
              <a:latin typeface="Times New Roman" panose="02020603050405020304" pitchFamily="18" charset="0"/>
              <a:cs typeface="Times New Roman" panose="02020603050405020304" pitchFamily="18" charset="0"/>
            </a:endParaRPr>
          </a:p>
          <a:p>
            <a:pPr lvl="1" algn="just"/>
            <a:r>
              <a:rPr kumimoji="0" lang="en-US" altLang="en-US" b="0" i="0" u="none" strike="noStrike" cap="none" normalizeH="0" baseline="0" dirty="0">
                <a:ln>
                  <a:noFill/>
                </a:ln>
                <a:solidFill>
                  <a:srgbClr val="A626A4"/>
                </a:solidFill>
                <a:effectLst/>
                <a:latin typeface="Times New Roman" panose="02020603050405020304" pitchFamily="18" charset="0"/>
                <a:cs typeface="Times New Roman" panose="02020603050405020304" pitchFamily="18" charset="0"/>
              </a:rPr>
              <a:t>class</a:t>
            </a:r>
            <a:r>
              <a:rPr kumimoji="0" lang="en-US" altLang="en-US"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C18401"/>
                </a:solidFill>
                <a:effectLst/>
                <a:latin typeface="Times New Roman" panose="02020603050405020304" pitchFamily="18" charset="0"/>
                <a:cs typeface="Times New Roman" panose="02020603050405020304" pitchFamily="18" charset="0"/>
              </a:rPr>
              <a:t>MyNewClass</a:t>
            </a:r>
            <a:r>
              <a:rPr kumimoji="0" lang="en-US" altLang="en-US"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p>
          <a:p>
            <a:pPr marL="342900" lvl="1" algn="just"/>
            <a:r>
              <a:rPr kumimoji="0" lang="en-US" altLang="en-US" b="0" i="0" u="none" strike="noStrike" cap="none" normalizeH="0" baseline="0" dirty="0">
                <a:ln>
                  <a:noFill/>
                </a:ln>
                <a:solidFill>
                  <a:srgbClr val="50A14F"/>
                </a:solidFill>
                <a:effectLst/>
                <a:latin typeface="Times New Roman" panose="02020603050405020304" pitchFamily="18" charset="0"/>
                <a:cs typeface="Times New Roman" panose="02020603050405020304" pitchFamily="18" charset="0"/>
              </a:rPr>
              <a:t>	'''This is a docstring. I have created a new class'‘’</a:t>
            </a:r>
            <a:r>
              <a:rPr kumimoji="0" lang="en-US" altLang="en-US"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p>
          <a:p>
            <a:pPr marL="342900" lvl="1" algn="just"/>
            <a:r>
              <a:rPr kumimoji="0" lang="en-US" altLang="en-US" b="0" i="0" u="none" strike="noStrike" cap="none" normalizeH="0" baseline="0" dirty="0">
                <a:ln>
                  <a:noFill/>
                </a:ln>
                <a:solidFill>
                  <a:srgbClr val="A626A4"/>
                </a:solidFill>
                <a:effectLst/>
                <a:latin typeface="Times New Roman" panose="02020603050405020304" pitchFamily="18" charset="0"/>
                <a:cs typeface="Times New Roman" panose="02020603050405020304" pitchFamily="18" charset="0"/>
              </a:rPr>
              <a:t>	   pass</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A class creates a new local</a:t>
            </a:r>
            <a:r>
              <a:rPr lang="en-IN" b="1" i="0" dirty="0">
                <a:effectLst/>
                <a:latin typeface="Times New Roman" panose="02020603050405020304" pitchFamily="18" charset="0"/>
                <a:cs typeface="Times New Roman" panose="02020603050405020304" pitchFamily="18" charset="0"/>
              </a:rPr>
              <a:t> </a:t>
            </a:r>
            <a:r>
              <a:rPr lang="en-IN" b="1" i="0" u="none"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namespace</a:t>
            </a:r>
            <a:r>
              <a:rPr lang="en-IN" b="1" i="0" dirty="0">
                <a:effectLst/>
                <a:latin typeface="Times New Roman" panose="02020603050405020304" pitchFamily="18" charset="0"/>
                <a:cs typeface="Times New Roman" panose="02020603050405020304" pitchFamily="18" charset="0"/>
              </a:rPr>
              <a:t> </a:t>
            </a:r>
            <a:r>
              <a:rPr lang="en-IN" b="0" i="0" dirty="0">
                <a:effectLst/>
                <a:latin typeface="Times New Roman" panose="02020603050405020304" pitchFamily="18" charset="0"/>
                <a:cs typeface="Times New Roman" panose="02020603050405020304" pitchFamily="18" charset="0"/>
              </a:rPr>
              <a:t>where all its attributes are defined. Attributes may be data or functions.</a:t>
            </a:r>
          </a:p>
          <a:p>
            <a:pPr marL="342900" indent="-342900">
              <a:buFont typeface="Arial" panose="020B0604020202020204" pitchFamily="34" charset="0"/>
              <a:buChar char="•"/>
            </a:pPr>
            <a:endParaRPr lang="en-IN" dirty="0"/>
          </a:p>
        </p:txBody>
      </p:sp>
      <p:sp>
        <p:nvSpPr>
          <p:cNvPr id="4" name="Rectangle 1">
            <a:extLst>
              <a:ext uri="{FF2B5EF4-FFF2-40B4-BE49-F238E27FC236}">
                <a16:creationId xmlns:a16="http://schemas.microsoft.com/office/drawing/2014/main" id="{135E9E3D-A125-41AC-BC23-12E8C317D4D9}"/>
              </a:ext>
            </a:extLst>
          </p:cNvPr>
          <p:cNvSpPr>
            <a:spLocks noChangeArrowheads="1"/>
          </p:cNvSpPr>
          <p:nvPr/>
        </p:nvSpPr>
        <p:spPr bwMode="auto">
          <a:xfrm>
            <a:off x="0" y="924826"/>
            <a:ext cx="65" cy="20774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685800" eaLnBrk="0" fontAlgn="base" hangingPunct="0">
              <a:spcBef>
                <a:spcPct val="0"/>
              </a:spcBef>
              <a:spcAft>
                <a:spcPct val="0"/>
              </a:spcAft>
            </a:pPr>
            <a:endParaRPr lang="en-US" altLang="en-US" sz="1350" dirty="0">
              <a:latin typeface="Arial" panose="020B0604020202020204" pitchFamily="34" charset="0"/>
            </a:endParaRPr>
          </a:p>
        </p:txBody>
      </p:sp>
    </p:spTree>
    <p:extLst>
      <p:ext uri="{BB962C8B-B14F-4D97-AF65-F5344CB8AC3E}">
        <p14:creationId xmlns:p14="http://schemas.microsoft.com/office/powerpoint/2010/main" val="350141434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727F0-0202-4C1F-AB50-58B3C710515D}"/>
              </a:ext>
            </a:extLst>
          </p:cNvPr>
          <p:cNvSpPr>
            <a:spLocks noGrp="1"/>
          </p:cNvSpPr>
          <p:nvPr>
            <p:ph type="title"/>
          </p:nvPr>
        </p:nvSpPr>
        <p:spPr>
          <a:xfrm>
            <a:off x="535940" y="467690"/>
            <a:ext cx="8072119" cy="1138773"/>
          </a:xfrm>
        </p:spPr>
        <p:txBody>
          <a:bodyPr/>
          <a:lstStyle/>
          <a:p>
            <a:r>
              <a:rPr lang="en-IN" sz="2800" b="1" i="0" dirty="0">
                <a:solidFill>
                  <a:schemeClr val="tx1"/>
                </a:solidFill>
                <a:effectLst/>
                <a:latin typeface="Times New Roman" panose="02020603050405020304" pitchFamily="18" charset="0"/>
                <a:cs typeface="Times New Roman" panose="02020603050405020304" pitchFamily="18" charset="0"/>
              </a:rPr>
              <a:t>Concrete Methods in Abstract Base Class in Python</a:t>
            </a:r>
            <a:br>
              <a:rPr lang="en-IN" b="1" i="0" dirty="0">
                <a:effectLst/>
                <a:latin typeface="Source Sans Pro" panose="020B0503030403020204" pitchFamily="34" charset="0"/>
              </a:rPr>
            </a:br>
            <a:endParaRPr lang="en-IN" dirty="0"/>
          </a:p>
        </p:txBody>
      </p:sp>
      <p:sp>
        <p:nvSpPr>
          <p:cNvPr id="3" name="Text Placeholder 2">
            <a:extLst>
              <a:ext uri="{FF2B5EF4-FFF2-40B4-BE49-F238E27FC236}">
                <a16:creationId xmlns:a16="http://schemas.microsoft.com/office/drawing/2014/main" id="{3848309E-589B-4B2D-9BAB-405A4D1B9428}"/>
              </a:ext>
            </a:extLst>
          </p:cNvPr>
          <p:cNvSpPr>
            <a:spLocks noGrp="1"/>
          </p:cNvSpPr>
          <p:nvPr>
            <p:ph type="body" idx="1"/>
          </p:nvPr>
        </p:nvSpPr>
        <p:spPr>
          <a:xfrm>
            <a:off x="650240" y="1616710"/>
            <a:ext cx="7350759" cy="3724096"/>
          </a:xfrm>
        </p:spPr>
        <p:txBody>
          <a:bodyPr/>
          <a:lstStyle/>
          <a:p>
            <a:pPr marL="342900" indent="-3429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We now know that we use abstract classes as a template for other similarly characterized classes. </a:t>
            </a:r>
          </a:p>
          <a:p>
            <a:pPr marL="342900" indent="-3429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Using this, we can define a structure, but do not need to provide complete implementation for every method, such as:</a:t>
            </a:r>
          </a:p>
          <a:p>
            <a:pPr algn="just"/>
            <a:r>
              <a:rPr lang="en-IN" dirty="0">
                <a:solidFill>
                  <a:schemeClr val="tx1"/>
                </a:solidFill>
                <a:latin typeface="Times New Roman" panose="02020603050405020304" pitchFamily="18" charset="0"/>
                <a:cs typeface="Times New Roman" panose="02020603050405020304" pitchFamily="18" charset="0"/>
              </a:rPr>
              <a:t>from </a:t>
            </a:r>
            <a:r>
              <a:rPr lang="en-IN" dirty="0" err="1">
                <a:solidFill>
                  <a:schemeClr val="tx1"/>
                </a:solidFill>
                <a:latin typeface="Times New Roman" panose="02020603050405020304" pitchFamily="18" charset="0"/>
                <a:cs typeface="Times New Roman" panose="02020603050405020304" pitchFamily="18" charset="0"/>
              </a:rPr>
              <a:t>abc</a:t>
            </a:r>
            <a:r>
              <a:rPr lang="en-IN" dirty="0">
                <a:solidFill>
                  <a:schemeClr val="tx1"/>
                </a:solidFill>
                <a:latin typeface="Times New Roman" panose="02020603050405020304" pitchFamily="18" charset="0"/>
                <a:cs typeface="Times New Roman" panose="02020603050405020304" pitchFamily="18" charset="0"/>
              </a:rPr>
              <a:t> import ABC, </a:t>
            </a:r>
            <a:r>
              <a:rPr lang="en-IN" dirty="0" err="1">
                <a:solidFill>
                  <a:schemeClr val="tx1"/>
                </a:solidFill>
                <a:latin typeface="Times New Roman" panose="02020603050405020304" pitchFamily="18" charset="0"/>
                <a:cs typeface="Times New Roman" panose="02020603050405020304" pitchFamily="18" charset="0"/>
              </a:rPr>
              <a:t>abstractmethod</a:t>
            </a:r>
            <a:endParaRPr lang="en-IN" dirty="0">
              <a:solidFill>
                <a:schemeClr val="tx1"/>
              </a:solidFill>
              <a:latin typeface="Times New Roman" panose="02020603050405020304" pitchFamily="18" charset="0"/>
              <a:cs typeface="Times New Roman" panose="02020603050405020304" pitchFamily="18" charset="0"/>
            </a:endParaRPr>
          </a:p>
          <a:p>
            <a:pPr algn="just"/>
            <a:r>
              <a:rPr lang="en-IN" dirty="0">
                <a:solidFill>
                  <a:schemeClr val="tx1"/>
                </a:solidFill>
                <a:latin typeface="Times New Roman" panose="02020603050405020304" pitchFamily="18" charset="0"/>
                <a:cs typeface="Times New Roman" panose="02020603050405020304" pitchFamily="18" charset="0"/>
              </a:rPr>
              <a:t>class </a:t>
            </a:r>
            <a:r>
              <a:rPr lang="en-IN" dirty="0" err="1">
                <a:solidFill>
                  <a:schemeClr val="tx1"/>
                </a:solidFill>
                <a:latin typeface="Times New Roman" panose="02020603050405020304" pitchFamily="18" charset="0"/>
                <a:cs typeface="Times New Roman" panose="02020603050405020304" pitchFamily="18" charset="0"/>
              </a:rPr>
              <a:t>MyClass</a:t>
            </a:r>
            <a:r>
              <a:rPr lang="en-IN" dirty="0">
                <a:solidFill>
                  <a:schemeClr val="tx1"/>
                </a:solidFill>
                <a:latin typeface="Times New Roman" panose="02020603050405020304" pitchFamily="18" charset="0"/>
                <a:cs typeface="Times New Roman" panose="02020603050405020304" pitchFamily="18" charset="0"/>
              </a:rPr>
              <a:t>(ABC):</a:t>
            </a:r>
          </a:p>
          <a:p>
            <a:pPr algn="just"/>
            <a:r>
              <a:rPr lang="en-IN" dirty="0">
                <a:solidFill>
                  <a:schemeClr val="tx1"/>
                </a:solidFill>
                <a:latin typeface="Times New Roman" panose="02020603050405020304" pitchFamily="18" charset="0"/>
                <a:cs typeface="Times New Roman" panose="02020603050405020304" pitchFamily="18" charset="0"/>
              </a:rPr>
              <a:t>      @abstractmethod</a:t>
            </a:r>
          </a:p>
          <a:p>
            <a:pPr algn="just"/>
            <a:r>
              <a:rPr lang="en-IN" dirty="0">
                <a:solidFill>
                  <a:schemeClr val="tx1"/>
                </a:solidFill>
                <a:latin typeface="Times New Roman" panose="02020603050405020304" pitchFamily="18" charset="0"/>
                <a:cs typeface="Times New Roman" panose="02020603050405020304" pitchFamily="18" charset="0"/>
              </a:rPr>
              <a:t>       def </a:t>
            </a:r>
            <a:r>
              <a:rPr lang="en-IN" dirty="0" err="1">
                <a:solidFill>
                  <a:schemeClr val="tx1"/>
                </a:solidFill>
                <a:latin typeface="Times New Roman" panose="02020603050405020304" pitchFamily="18" charset="0"/>
                <a:cs typeface="Times New Roman" panose="02020603050405020304" pitchFamily="18" charset="0"/>
              </a:rPr>
              <a:t>mymethod</a:t>
            </a:r>
            <a:r>
              <a:rPr lang="en-IN" dirty="0">
                <a:solidFill>
                  <a:schemeClr val="tx1"/>
                </a:solidFill>
                <a:latin typeface="Times New Roman" panose="02020603050405020304" pitchFamily="18" charset="0"/>
                <a:cs typeface="Times New Roman" panose="02020603050405020304" pitchFamily="18" charset="0"/>
              </a:rPr>
              <a:t>(self):</a:t>
            </a:r>
          </a:p>
          <a:p>
            <a:pPr algn="just"/>
            <a:r>
              <a:rPr lang="en-IN" dirty="0">
                <a:solidFill>
                  <a:schemeClr val="tx1"/>
                </a:solidFill>
                <a:latin typeface="Times New Roman" panose="02020603050405020304" pitchFamily="18" charset="0"/>
                <a:cs typeface="Times New Roman" panose="02020603050405020304" pitchFamily="18" charset="0"/>
              </a:rPr>
              <a:t>                      #empty body</a:t>
            </a:r>
          </a:p>
          <a:p>
            <a:pPr algn="just"/>
            <a:r>
              <a:rPr lang="en-IN" dirty="0">
                <a:solidFill>
                  <a:schemeClr val="tx1"/>
                </a:solidFill>
                <a:latin typeface="Times New Roman" panose="02020603050405020304" pitchFamily="18" charset="0"/>
                <a:cs typeface="Times New Roman" panose="02020603050405020304" pitchFamily="18" charset="0"/>
              </a:rPr>
              <a:t>                       pass</a:t>
            </a:r>
          </a:p>
          <a:p>
            <a:endParaRPr lang="en-IN" dirty="0"/>
          </a:p>
        </p:txBody>
      </p:sp>
    </p:spTree>
    <p:extLst>
      <p:ext uri="{BB962C8B-B14F-4D97-AF65-F5344CB8AC3E}">
        <p14:creationId xmlns:p14="http://schemas.microsoft.com/office/powerpoint/2010/main" val="172304807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47B05-B1E2-4001-B6B9-CD3A47009376}"/>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96844141-7AE2-4F35-BFCB-49C0B211AD7B}"/>
              </a:ext>
            </a:extLst>
          </p:cNvPr>
          <p:cNvSpPr>
            <a:spLocks noGrp="1"/>
          </p:cNvSpPr>
          <p:nvPr>
            <p:ph type="body" idx="1"/>
          </p:nvPr>
        </p:nvSpPr>
        <p:spPr>
          <a:xfrm>
            <a:off x="650240" y="1616710"/>
            <a:ext cx="7350759" cy="3385542"/>
          </a:xfrm>
        </p:spPr>
        <p:txBody>
          <a:bodyPr/>
          <a:lstStyle/>
          <a:p>
            <a:pPr marL="342900" indent="-3429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The methods where the implementation may vary for any other subclass are defined as abstract methods and need to be given an implementation in the subclass definition.</a:t>
            </a:r>
          </a:p>
          <a:p>
            <a:pPr marL="342900" indent="-3429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On the other hand, there are methods that have the same implementation for all subclasses as well. </a:t>
            </a:r>
          </a:p>
          <a:p>
            <a:pPr marL="342900" indent="-3429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There are characteristics that exhibit the properties of the abstract class and so, must be implemented in the abstract class itself. </a:t>
            </a:r>
          </a:p>
          <a:p>
            <a:pPr marL="342900" indent="-3429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Otherwise, it will lead to repetitive code in all the inherited classes. These methods are called concrete methods.</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312866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E6FC6-C539-431A-B1AD-C106538F58A7}"/>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98C1201-BC58-4007-9E95-F3595D141ABE}"/>
              </a:ext>
            </a:extLst>
          </p:cNvPr>
          <p:cNvSpPr>
            <a:spLocks noGrp="1"/>
          </p:cNvSpPr>
          <p:nvPr>
            <p:ph type="body" idx="1"/>
          </p:nvPr>
        </p:nvSpPr>
        <p:spPr>
          <a:xfrm>
            <a:off x="650240" y="1616710"/>
            <a:ext cx="7350759" cy="5416868"/>
          </a:xfrm>
        </p:spPr>
        <p:txBody>
          <a:bodyPr/>
          <a:lstStyle/>
          <a:p>
            <a:pPr algn="just"/>
            <a:r>
              <a:rPr lang="en-IN" dirty="0">
                <a:latin typeface="Times New Roman" panose="02020603050405020304" pitchFamily="18" charset="0"/>
                <a:cs typeface="Times New Roman" panose="02020603050405020304" pitchFamily="18" charset="0"/>
              </a:rPr>
              <a:t>from </a:t>
            </a:r>
            <a:r>
              <a:rPr lang="en-IN" dirty="0" err="1">
                <a:latin typeface="Times New Roman" panose="02020603050405020304" pitchFamily="18" charset="0"/>
                <a:cs typeface="Times New Roman" panose="02020603050405020304" pitchFamily="18" charset="0"/>
              </a:rPr>
              <a:t>abc</a:t>
            </a:r>
            <a:r>
              <a:rPr lang="en-IN" dirty="0">
                <a:latin typeface="Times New Roman" panose="02020603050405020304" pitchFamily="18" charset="0"/>
                <a:cs typeface="Times New Roman" panose="02020603050405020304" pitchFamily="18" charset="0"/>
              </a:rPr>
              <a:t> import ABC, </a:t>
            </a:r>
            <a:r>
              <a:rPr lang="en-IN" dirty="0" err="1">
                <a:latin typeface="Times New Roman" panose="02020603050405020304" pitchFamily="18" charset="0"/>
                <a:cs typeface="Times New Roman" panose="02020603050405020304" pitchFamily="18" charset="0"/>
              </a:rPr>
              <a:t>abstractmethod</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class Parent(ABC):</a:t>
            </a:r>
          </a:p>
          <a:p>
            <a:pPr algn="just"/>
            <a:r>
              <a:rPr lang="en-IN" b="1" dirty="0">
                <a:latin typeface="Times New Roman" panose="02020603050405020304" pitchFamily="18" charset="0"/>
                <a:cs typeface="Times New Roman" panose="02020603050405020304" pitchFamily="18" charset="0"/>
              </a:rPr>
              <a:t>  #common function</a:t>
            </a:r>
          </a:p>
          <a:p>
            <a:pPr algn="just"/>
            <a:r>
              <a:rPr lang="en-IN" dirty="0">
                <a:latin typeface="Times New Roman" panose="02020603050405020304" pitchFamily="18" charset="0"/>
                <a:cs typeface="Times New Roman" panose="02020603050405020304" pitchFamily="18" charset="0"/>
              </a:rPr>
              <a:t>  def </a:t>
            </a:r>
            <a:r>
              <a:rPr lang="en-IN" dirty="0" err="1">
                <a:latin typeface="Times New Roman" panose="02020603050405020304" pitchFamily="18" charset="0"/>
                <a:cs typeface="Times New Roman" panose="02020603050405020304" pitchFamily="18" charset="0"/>
              </a:rPr>
              <a:t>common_fn</a:t>
            </a:r>
            <a:r>
              <a:rPr lang="en-IN" dirty="0">
                <a:latin typeface="Times New Roman" panose="02020603050405020304" pitchFamily="18" charset="0"/>
                <a:cs typeface="Times New Roman" panose="02020603050405020304" pitchFamily="18" charset="0"/>
              </a:rPr>
              <a:t>(self):</a:t>
            </a:r>
          </a:p>
          <a:p>
            <a:pPr algn="just"/>
            <a:r>
              <a:rPr lang="en-IN" dirty="0">
                <a:latin typeface="Times New Roman" panose="02020603050405020304" pitchFamily="18" charset="0"/>
                <a:cs typeface="Times New Roman" panose="02020603050405020304" pitchFamily="18" charset="0"/>
              </a:rPr>
              <a:t>    print('In the common method of Parent')</a:t>
            </a:r>
          </a:p>
          <a:p>
            <a:pPr algn="just"/>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@abstractmethod</a:t>
            </a:r>
          </a:p>
          <a:p>
            <a:pPr algn="just"/>
            <a:r>
              <a:rPr lang="en-IN" dirty="0">
                <a:latin typeface="Times New Roman" panose="02020603050405020304" pitchFamily="18" charset="0"/>
                <a:cs typeface="Times New Roman" panose="02020603050405020304" pitchFamily="18" charset="0"/>
              </a:rPr>
              <a:t>  def </a:t>
            </a:r>
            <a:r>
              <a:rPr lang="en-IN" dirty="0" err="1">
                <a:latin typeface="Times New Roman" panose="02020603050405020304" pitchFamily="18" charset="0"/>
                <a:cs typeface="Times New Roman" panose="02020603050405020304" pitchFamily="18" charset="0"/>
              </a:rPr>
              <a:t>abs_fn</a:t>
            </a:r>
            <a:r>
              <a:rPr lang="en-IN" dirty="0">
                <a:latin typeface="Times New Roman" panose="02020603050405020304" pitchFamily="18" charset="0"/>
                <a:cs typeface="Times New Roman" panose="02020603050405020304" pitchFamily="18" charset="0"/>
              </a:rPr>
              <a:t>(self): </a:t>
            </a:r>
          </a:p>
          <a:p>
            <a:pPr algn="just"/>
            <a:r>
              <a:rPr lang="en-IN" dirty="0">
                <a:latin typeface="Times New Roman" panose="02020603050405020304" pitchFamily="18" charset="0"/>
                <a:cs typeface="Times New Roman" panose="02020603050405020304" pitchFamily="18" charset="0"/>
              </a:rPr>
              <a:t>#is supposed to have different implementation in child classes </a:t>
            </a:r>
          </a:p>
          <a:p>
            <a:pPr algn="just"/>
            <a:r>
              <a:rPr lang="en-IN" dirty="0">
                <a:latin typeface="Times New Roman" panose="02020603050405020304" pitchFamily="18" charset="0"/>
                <a:cs typeface="Times New Roman" panose="02020603050405020304" pitchFamily="18" charset="0"/>
              </a:rPr>
              <a:t>    pass</a:t>
            </a:r>
          </a:p>
          <a:p>
            <a:pPr algn="just"/>
            <a:r>
              <a:rPr lang="en-IN" dirty="0">
                <a:latin typeface="Times New Roman" panose="02020603050405020304" pitchFamily="18" charset="0"/>
                <a:cs typeface="Times New Roman" panose="02020603050405020304" pitchFamily="18" charset="0"/>
              </a:rPr>
              <a:t>class Child1(Parent):</a:t>
            </a:r>
          </a:p>
          <a:p>
            <a:pPr algn="just"/>
            <a:r>
              <a:rPr lang="en-IN" dirty="0">
                <a:latin typeface="Times New Roman" panose="02020603050405020304" pitchFamily="18" charset="0"/>
                <a:cs typeface="Times New Roman" panose="02020603050405020304" pitchFamily="18" charset="0"/>
              </a:rPr>
              <a:t>  def </a:t>
            </a:r>
            <a:r>
              <a:rPr lang="en-IN" dirty="0" err="1">
                <a:latin typeface="Times New Roman" panose="02020603050405020304" pitchFamily="18" charset="0"/>
                <a:cs typeface="Times New Roman" panose="02020603050405020304" pitchFamily="18" charset="0"/>
              </a:rPr>
              <a:t>abs_fn</a:t>
            </a:r>
            <a:r>
              <a:rPr lang="en-IN" dirty="0">
                <a:latin typeface="Times New Roman" panose="02020603050405020304" pitchFamily="18" charset="0"/>
                <a:cs typeface="Times New Roman" panose="02020603050405020304" pitchFamily="18" charset="0"/>
              </a:rPr>
              <a:t>(self):</a:t>
            </a:r>
          </a:p>
          <a:p>
            <a:pPr algn="just"/>
            <a:r>
              <a:rPr lang="en-IN" dirty="0">
                <a:latin typeface="Times New Roman" panose="02020603050405020304" pitchFamily="18" charset="0"/>
                <a:cs typeface="Times New Roman" panose="02020603050405020304" pitchFamily="18" charset="0"/>
              </a:rPr>
              <a:t>    print('In the abstract method of Child1')</a:t>
            </a:r>
          </a:p>
          <a:p>
            <a:pPr algn="just"/>
            <a:r>
              <a:rPr lang="en-IN" dirty="0">
                <a:latin typeface="Times New Roman" panose="02020603050405020304" pitchFamily="18" charset="0"/>
                <a:cs typeface="Times New Roman" panose="02020603050405020304" pitchFamily="18" charset="0"/>
              </a:rPr>
              <a:t>class Child2(Parent):</a:t>
            </a:r>
          </a:p>
          <a:p>
            <a:pPr algn="just"/>
            <a:r>
              <a:rPr lang="en-IN" dirty="0">
                <a:latin typeface="Times New Roman" panose="02020603050405020304" pitchFamily="18" charset="0"/>
                <a:cs typeface="Times New Roman" panose="02020603050405020304" pitchFamily="18" charset="0"/>
              </a:rPr>
              <a:t>  def </a:t>
            </a:r>
            <a:r>
              <a:rPr lang="en-IN" dirty="0" err="1">
                <a:latin typeface="Times New Roman" panose="02020603050405020304" pitchFamily="18" charset="0"/>
                <a:cs typeface="Times New Roman" panose="02020603050405020304" pitchFamily="18" charset="0"/>
              </a:rPr>
              <a:t>abs_fn</a:t>
            </a:r>
            <a:r>
              <a:rPr lang="en-IN" dirty="0">
                <a:latin typeface="Times New Roman" panose="02020603050405020304" pitchFamily="18" charset="0"/>
                <a:cs typeface="Times New Roman" panose="02020603050405020304" pitchFamily="18" charset="0"/>
              </a:rPr>
              <a:t>(self):</a:t>
            </a:r>
          </a:p>
          <a:p>
            <a:r>
              <a:rPr lang="en-IN" dirty="0">
                <a:latin typeface="Times New Roman" panose="02020603050405020304" pitchFamily="18" charset="0"/>
                <a:cs typeface="Times New Roman" panose="02020603050405020304" pitchFamily="18" charset="0"/>
              </a:rPr>
              <a:t>    print('In the abstract method of Child2')</a:t>
            </a:r>
          </a:p>
          <a:p>
            <a:endParaRPr lang="en-IN" dirty="0"/>
          </a:p>
        </p:txBody>
      </p:sp>
    </p:spTree>
    <p:extLst>
      <p:ext uri="{BB962C8B-B14F-4D97-AF65-F5344CB8AC3E}">
        <p14:creationId xmlns:p14="http://schemas.microsoft.com/office/powerpoint/2010/main" val="393452352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09600" y="533400"/>
            <a:ext cx="7391400" cy="5943600"/>
          </a:xfrm>
          <a:prstGeom prst="rect">
            <a:avLst/>
          </a:prstGeom>
        </p:spPr>
      </p:pic>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66800" y="533400"/>
            <a:ext cx="6096000" cy="5486400"/>
          </a:xfrm>
          <a:prstGeom prst="rect">
            <a:avLst/>
          </a:prstGeom>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00200" y="1676400"/>
            <a:ext cx="3910076" cy="2281301"/>
          </a:xfrm>
          <a:prstGeom prst="rect">
            <a:avLst/>
          </a:prstGeom>
        </p:spPr>
      </p:pic>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66800" y="381000"/>
            <a:ext cx="5867400" cy="5715000"/>
          </a:xfrm>
          <a:prstGeom prst="rect">
            <a:avLst/>
          </a:prstGeom>
        </p:spPr>
      </p:pic>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19200" y="685800"/>
            <a:ext cx="4876800" cy="5486400"/>
          </a:xfrm>
          <a:prstGeom prst="rect">
            <a:avLst/>
          </a:prstGeom>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95400" y="533400"/>
            <a:ext cx="4953000" cy="5638800"/>
          </a:xfrm>
          <a:prstGeom prst="rect">
            <a:avLst/>
          </a:prstGeom>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626B3-D0D9-4AC6-BB3A-335AF5BDE798}"/>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A924F343-F867-4A78-86BC-E25F96B3EE62}"/>
              </a:ext>
            </a:extLst>
          </p:cNvPr>
          <p:cNvSpPr>
            <a:spLocks noGrp="1"/>
          </p:cNvSpPr>
          <p:nvPr>
            <p:ph type="body" idx="1"/>
          </p:nvPr>
        </p:nvSpPr>
        <p:spPr>
          <a:xfrm>
            <a:off x="650240" y="1616710"/>
            <a:ext cx="7350759" cy="4062651"/>
          </a:xfrm>
        </p:spPr>
        <p:txBody>
          <a:bodyPr/>
          <a:lstStyle/>
          <a:p>
            <a:pPr algn="just"/>
            <a:r>
              <a:rPr lang="en-IN" b="0" i="0" dirty="0">
                <a:solidFill>
                  <a:schemeClr val="tx1"/>
                </a:solidFill>
                <a:effectLst/>
                <a:latin typeface="Times New Roman" panose="02020603050405020304" pitchFamily="18" charset="0"/>
                <a:cs typeface="Times New Roman" panose="02020603050405020304" pitchFamily="18" charset="0"/>
              </a:rPr>
              <a:t>An abstract class can have both abstract methods and concrete methods.</a:t>
            </a:r>
          </a:p>
          <a:p>
            <a:pPr algn="just"/>
            <a:r>
              <a:rPr lang="en-IN" b="0" i="0" dirty="0">
                <a:solidFill>
                  <a:schemeClr val="tx1"/>
                </a:solidFill>
                <a:effectLst/>
                <a:latin typeface="Times New Roman" panose="02020603050405020304" pitchFamily="18" charset="0"/>
                <a:cs typeface="Times New Roman" panose="02020603050405020304" pitchFamily="18" charset="0"/>
              </a:rPr>
              <a:t>We can now access the concrete method of the abstract class by instantiating an object of the child class. We can also access the abstract methods of the child classes with it. Interesting points to keep in mind are:</a:t>
            </a:r>
          </a:p>
          <a:p>
            <a:pPr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We always need to provide an implementation of the abstract method in the child class even when implementation is given in the abstract class.</a:t>
            </a:r>
          </a:p>
          <a:p>
            <a:pPr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A subclass must implement all abstract methods that are defined in the parent class otherwise it results in an error.</a:t>
            </a:r>
          </a:p>
          <a:p>
            <a:endParaRPr lang="en-IN" dirty="0"/>
          </a:p>
        </p:txBody>
      </p:sp>
    </p:spTree>
    <p:extLst>
      <p:ext uri="{BB962C8B-B14F-4D97-AF65-F5344CB8AC3E}">
        <p14:creationId xmlns:p14="http://schemas.microsoft.com/office/powerpoint/2010/main" val="3089184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40F931-4ECF-45C9-B1C8-DBF31ABA2D61}"/>
              </a:ext>
            </a:extLst>
          </p:cNvPr>
          <p:cNvSpPr>
            <a:spLocks noGrp="1"/>
          </p:cNvSpPr>
          <p:nvPr>
            <p:ph type="title"/>
          </p:nvPr>
        </p:nvSpPr>
        <p:spPr/>
        <p:txBody>
          <a:bodyPr/>
          <a:lstStyle/>
          <a:p>
            <a:r>
              <a:rPr lang="en-IN" b="1" i="0" dirty="0">
                <a:effectLst/>
                <a:latin typeface="Times New Roman" panose="02020603050405020304" pitchFamily="18" charset="0"/>
                <a:cs typeface="Times New Roman" panose="02020603050405020304" pitchFamily="18" charset="0"/>
              </a:rPr>
              <a:t>Defining a Class in Python</a:t>
            </a:r>
            <a:endParaRPr lang="en-IN" dirty="0"/>
          </a:p>
        </p:txBody>
      </p:sp>
      <p:sp>
        <p:nvSpPr>
          <p:cNvPr id="6" name="Content Placeholder 5">
            <a:extLst>
              <a:ext uri="{FF2B5EF4-FFF2-40B4-BE49-F238E27FC236}">
                <a16:creationId xmlns:a16="http://schemas.microsoft.com/office/drawing/2014/main" id="{450D39D6-5FE7-4AED-93B9-BF613F6985B2}"/>
              </a:ext>
            </a:extLst>
          </p:cNvPr>
          <p:cNvSpPr>
            <a:spLocks noGrp="1"/>
          </p:cNvSpPr>
          <p:nvPr>
            <p:ph idx="1"/>
          </p:nvPr>
        </p:nvSpPr>
        <p:spPr/>
        <p:txBody>
          <a:bodyPr>
            <a:normAutofit/>
          </a:bodyPr>
          <a:lstStyle/>
          <a:p>
            <a:pPr marL="342900" indent="-342900" algn="just">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There are also special attributes in it that begins with double underscores __. For example, __doc__ gives us the docstring of that class. </a:t>
            </a:r>
          </a:p>
          <a:p>
            <a:pPr marL="342900" indent="-342900" algn="just">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As soon as we define a class, a new class object is created with the same name. This class object allows us to access the different attributes as well as to instantiate new objects of that class.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574358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00B18-A41A-42C6-9A65-B29154B541D6}"/>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3EF29DAB-6A66-4844-959A-A125C2611472}"/>
              </a:ext>
            </a:extLst>
          </p:cNvPr>
          <p:cNvSpPr>
            <a:spLocks noGrp="1"/>
          </p:cNvSpPr>
          <p:nvPr>
            <p:ph type="body" idx="1"/>
          </p:nvPr>
        </p:nvSpPr>
        <p:spPr>
          <a:xfrm>
            <a:off x="650240" y="1616710"/>
            <a:ext cx="7350759" cy="4062651"/>
          </a:xfrm>
        </p:spPr>
        <p:txBody>
          <a:bodyPr/>
          <a:lstStyle/>
          <a:p>
            <a:r>
              <a:rPr lang="en-IN" dirty="0"/>
              <a:t>from </a:t>
            </a:r>
            <a:r>
              <a:rPr lang="en-IN" dirty="0" err="1"/>
              <a:t>abc</a:t>
            </a:r>
            <a:r>
              <a:rPr lang="en-IN" dirty="0"/>
              <a:t> import ABC, </a:t>
            </a:r>
            <a:r>
              <a:rPr lang="en-IN" dirty="0" err="1"/>
              <a:t>abstractmethod</a:t>
            </a:r>
            <a:endParaRPr lang="en-IN" dirty="0"/>
          </a:p>
          <a:p>
            <a:r>
              <a:rPr lang="en-IN" dirty="0"/>
              <a:t>class Animal(ABC):</a:t>
            </a:r>
          </a:p>
          <a:p>
            <a:r>
              <a:rPr lang="en-IN" dirty="0"/>
              <a:t>    #concrete method</a:t>
            </a:r>
          </a:p>
          <a:p>
            <a:r>
              <a:rPr lang="en-IN" dirty="0"/>
              <a:t>    def sleep(self):</a:t>
            </a:r>
          </a:p>
          <a:p>
            <a:r>
              <a:rPr lang="en-IN" dirty="0"/>
              <a:t>        print("I am going to sleep in a while")</a:t>
            </a:r>
          </a:p>
          <a:p>
            <a:r>
              <a:rPr lang="en-IN" dirty="0"/>
              <a:t>    @abstractmethod</a:t>
            </a:r>
          </a:p>
          <a:p>
            <a:r>
              <a:rPr lang="en-IN" dirty="0"/>
              <a:t>    def sound(self):</a:t>
            </a:r>
          </a:p>
          <a:p>
            <a:r>
              <a:rPr lang="en-IN" dirty="0"/>
              <a:t>	  print("This function is for defining the sound by any animal")</a:t>
            </a:r>
          </a:p>
          <a:p>
            <a:r>
              <a:rPr lang="en-IN" dirty="0"/>
              <a:t>        pass</a:t>
            </a:r>
          </a:p>
          <a:p>
            <a:r>
              <a:rPr lang="en-IN" dirty="0"/>
              <a:t> </a:t>
            </a:r>
          </a:p>
          <a:p>
            <a:endParaRPr lang="en-IN" dirty="0"/>
          </a:p>
        </p:txBody>
      </p:sp>
    </p:spTree>
    <p:extLst>
      <p:ext uri="{BB962C8B-B14F-4D97-AF65-F5344CB8AC3E}">
        <p14:creationId xmlns:p14="http://schemas.microsoft.com/office/powerpoint/2010/main" val="238605523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7EC68-E91E-4C3E-805E-ED32655D4205}"/>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77ED5395-A11E-44A4-8BA6-198C186DD70E}"/>
              </a:ext>
            </a:extLst>
          </p:cNvPr>
          <p:cNvSpPr>
            <a:spLocks noGrp="1"/>
          </p:cNvSpPr>
          <p:nvPr>
            <p:ph type="body" idx="1"/>
          </p:nvPr>
        </p:nvSpPr>
        <p:spPr>
          <a:xfrm>
            <a:off x="650240" y="1616710"/>
            <a:ext cx="7350759" cy="4401205"/>
          </a:xfrm>
        </p:spPr>
        <p:txBody>
          <a:bodyPr/>
          <a:lstStyle/>
          <a:p>
            <a:r>
              <a:rPr lang="en-IN" dirty="0"/>
              <a:t>class Snake(Animal):</a:t>
            </a:r>
          </a:p>
          <a:p>
            <a:r>
              <a:rPr lang="en-IN" dirty="0"/>
              <a:t>    def sound(self):</a:t>
            </a:r>
          </a:p>
          <a:p>
            <a:r>
              <a:rPr lang="en-IN" dirty="0"/>
              <a:t>        print("I can hiss")</a:t>
            </a:r>
          </a:p>
          <a:p>
            <a:r>
              <a:rPr lang="en-IN" dirty="0"/>
              <a:t>class Dog(Animal):</a:t>
            </a:r>
          </a:p>
          <a:p>
            <a:r>
              <a:rPr lang="en-IN" dirty="0"/>
              <a:t>    def sound(self):</a:t>
            </a:r>
          </a:p>
          <a:p>
            <a:r>
              <a:rPr lang="en-IN" dirty="0"/>
              <a:t>        print("I can bark")</a:t>
            </a:r>
          </a:p>
          <a:p>
            <a:r>
              <a:rPr lang="en-IN" dirty="0"/>
              <a:t>class Lion(Animal):</a:t>
            </a:r>
          </a:p>
          <a:p>
            <a:r>
              <a:rPr lang="en-IN" dirty="0"/>
              <a:t>    def sound(self):</a:t>
            </a:r>
          </a:p>
          <a:p>
            <a:r>
              <a:rPr lang="en-IN" dirty="0"/>
              <a:t>        print("I can roar") </a:t>
            </a:r>
          </a:p>
          <a:p>
            <a:r>
              <a:rPr lang="en-IN" dirty="0"/>
              <a:t>class Cat(Animal):</a:t>
            </a:r>
          </a:p>
          <a:p>
            <a:r>
              <a:rPr lang="en-IN" dirty="0"/>
              <a:t>    def sound(self):</a:t>
            </a:r>
          </a:p>
          <a:p>
            <a:r>
              <a:rPr lang="en-IN" dirty="0"/>
              <a:t>        print("I can meow")</a:t>
            </a:r>
          </a:p>
          <a:p>
            <a:endParaRPr lang="en-IN" dirty="0"/>
          </a:p>
        </p:txBody>
      </p:sp>
    </p:spTree>
    <p:extLst>
      <p:ext uri="{BB962C8B-B14F-4D97-AF65-F5344CB8AC3E}">
        <p14:creationId xmlns:p14="http://schemas.microsoft.com/office/powerpoint/2010/main" val="149009737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6536690" cy="726440"/>
          </a:xfrm>
          <a:prstGeom prst="rect">
            <a:avLst/>
          </a:prstGeom>
        </p:spPr>
        <p:txBody>
          <a:bodyPr vert="horz" wrap="square" lIns="0" tIns="12065" rIns="0" bIns="0" rtlCol="0">
            <a:spAutoFit/>
          </a:bodyPr>
          <a:lstStyle/>
          <a:p>
            <a:pPr marL="12700">
              <a:lnSpc>
                <a:spcPct val="100000"/>
              </a:lnSpc>
              <a:spcBef>
                <a:spcPts val="95"/>
              </a:spcBef>
            </a:pPr>
            <a:r>
              <a:rPr spc="-130" dirty="0"/>
              <a:t>A</a:t>
            </a:r>
            <a:r>
              <a:rPr spc="-100" dirty="0"/>
              <a:t>bst</a:t>
            </a:r>
            <a:r>
              <a:rPr spc="-195" dirty="0"/>
              <a:t>r</a:t>
            </a:r>
            <a:r>
              <a:rPr spc="-105" dirty="0"/>
              <a:t>ac</a:t>
            </a:r>
            <a:r>
              <a:rPr spc="-5" dirty="0"/>
              <a:t>t</a:t>
            </a:r>
            <a:r>
              <a:rPr spc="-220" dirty="0"/>
              <a:t> </a:t>
            </a:r>
            <a:r>
              <a:rPr spc="-110" dirty="0"/>
              <a:t>C</a:t>
            </a:r>
            <a:r>
              <a:rPr spc="-100" dirty="0"/>
              <a:t>l</a:t>
            </a:r>
            <a:r>
              <a:rPr spc="-105" dirty="0"/>
              <a:t>a</a:t>
            </a:r>
            <a:r>
              <a:rPr spc="-100" dirty="0"/>
              <a:t>s</a:t>
            </a:r>
            <a:r>
              <a:rPr spc="-5" dirty="0"/>
              <a:t>s</a:t>
            </a:r>
            <a:r>
              <a:rPr spc="-220" dirty="0"/>
              <a:t> </a:t>
            </a:r>
            <a:r>
              <a:rPr spc="-105" dirty="0"/>
              <a:t>I</a:t>
            </a:r>
            <a:r>
              <a:rPr spc="-100" dirty="0"/>
              <a:t>nst</a:t>
            </a:r>
            <a:r>
              <a:rPr spc="-105" dirty="0"/>
              <a:t>a</a:t>
            </a:r>
            <a:r>
              <a:rPr spc="-100" dirty="0"/>
              <a:t>nt</a:t>
            </a:r>
            <a:r>
              <a:rPr spc="-110" dirty="0"/>
              <a:t>i</a:t>
            </a:r>
            <a:r>
              <a:rPr spc="-105" dirty="0"/>
              <a:t>a</a:t>
            </a:r>
            <a:r>
              <a:rPr spc="-100" dirty="0"/>
              <a:t>t</a:t>
            </a:r>
            <a:r>
              <a:rPr spc="-110" dirty="0"/>
              <a:t>io</a:t>
            </a:r>
            <a:r>
              <a:rPr spc="-5" dirty="0"/>
              <a:t>n</a:t>
            </a:r>
          </a:p>
        </p:txBody>
      </p:sp>
      <p:sp>
        <p:nvSpPr>
          <p:cNvPr id="3" name="object 3"/>
          <p:cNvSpPr txBox="1"/>
          <p:nvPr/>
        </p:nvSpPr>
        <p:spPr>
          <a:xfrm>
            <a:off x="650240" y="1464310"/>
            <a:ext cx="7350125" cy="3982720"/>
          </a:xfrm>
          <a:prstGeom prst="rect">
            <a:avLst/>
          </a:prstGeom>
        </p:spPr>
        <p:txBody>
          <a:bodyPr vert="horz" wrap="square" lIns="0" tIns="12065" rIns="0" bIns="0" rtlCol="0">
            <a:spAutoFit/>
          </a:bodyPr>
          <a:lstStyle/>
          <a:p>
            <a:pPr marL="241300" marR="8890" indent="-229235" algn="just">
              <a:lnSpc>
                <a:spcPct val="100000"/>
              </a:lnSpc>
              <a:spcBef>
                <a:spcPts val="95"/>
              </a:spcBef>
              <a:buClr>
                <a:srgbClr val="A9A47B"/>
              </a:buClr>
              <a:buFont typeface="Arial"/>
              <a:buChar char="•"/>
              <a:tabLst>
                <a:tab pos="241935" algn="l"/>
              </a:tabLst>
            </a:pPr>
            <a:r>
              <a:rPr sz="2200" spc="-15" dirty="0">
                <a:solidFill>
                  <a:srgbClr val="2E2B1F"/>
                </a:solidFill>
                <a:latin typeface="Calibri"/>
                <a:cs typeface="Calibri"/>
              </a:rPr>
              <a:t>Abstract </a:t>
            </a:r>
            <a:r>
              <a:rPr sz="2200" spc="-5" dirty="0">
                <a:solidFill>
                  <a:srgbClr val="2E2B1F"/>
                </a:solidFill>
                <a:latin typeface="Calibri"/>
                <a:cs typeface="Calibri"/>
              </a:rPr>
              <a:t>classes </a:t>
            </a:r>
            <a:r>
              <a:rPr sz="2200" spc="-10" dirty="0">
                <a:solidFill>
                  <a:srgbClr val="2E2B1F"/>
                </a:solidFill>
                <a:latin typeface="Calibri"/>
                <a:cs typeface="Calibri"/>
              </a:rPr>
              <a:t>are incomplete because they </a:t>
            </a:r>
            <a:r>
              <a:rPr sz="2200" spc="-20" dirty="0">
                <a:solidFill>
                  <a:srgbClr val="2E2B1F"/>
                </a:solidFill>
                <a:latin typeface="Calibri"/>
                <a:cs typeface="Calibri"/>
              </a:rPr>
              <a:t>have </a:t>
            </a:r>
            <a:r>
              <a:rPr sz="2200" spc="-5" dirty="0">
                <a:solidFill>
                  <a:srgbClr val="2E2B1F"/>
                </a:solidFill>
                <a:latin typeface="Calibri"/>
                <a:cs typeface="Calibri"/>
              </a:rPr>
              <a:t>methods </a:t>
            </a:r>
            <a:r>
              <a:rPr sz="2200" dirty="0">
                <a:solidFill>
                  <a:srgbClr val="2E2B1F"/>
                </a:solidFill>
                <a:latin typeface="Calibri"/>
                <a:cs typeface="Calibri"/>
              </a:rPr>
              <a:t> </a:t>
            </a:r>
            <a:r>
              <a:rPr sz="2200" spc="-10" dirty="0">
                <a:solidFill>
                  <a:srgbClr val="2E2B1F"/>
                </a:solidFill>
                <a:latin typeface="Calibri"/>
                <a:cs typeface="Calibri"/>
              </a:rPr>
              <a:t>that</a:t>
            </a:r>
            <a:r>
              <a:rPr sz="2200" spc="-5" dirty="0">
                <a:solidFill>
                  <a:srgbClr val="2E2B1F"/>
                </a:solidFill>
                <a:latin typeface="Calibri"/>
                <a:cs typeface="Calibri"/>
              </a:rPr>
              <a:t> </a:t>
            </a:r>
            <a:r>
              <a:rPr sz="2200" spc="-20" dirty="0">
                <a:solidFill>
                  <a:srgbClr val="2E2B1F"/>
                </a:solidFill>
                <a:latin typeface="Calibri"/>
                <a:cs typeface="Calibri"/>
              </a:rPr>
              <a:t>have</a:t>
            </a:r>
            <a:r>
              <a:rPr sz="2200" spc="-10" dirty="0">
                <a:solidFill>
                  <a:srgbClr val="2E2B1F"/>
                </a:solidFill>
                <a:latin typeface="Calibri"/>
                <a:cs typeface="Calibri"/>
              </a:rPr>
              <a:t> </a:t>
            </a:r>
            <a:r>
              <a:rPr sz="2200" spc="-25" dirty="0">
                <a:solidFill>
                  <a:srgbClr val="2E2B1F"/>
                </a:solidFill>
                <a:latin typeface="Calibri"/>
                <a:cs typeface="Calibri"/>
              </a:rPr>
              <a:t>nobody.</a:t>
            </a:r>
            <a:endParaRPr sz="2200">
              <a:latin typeface="Calibri"/>
              <a:cs typeface="Calibri"/>
            </a:endParaRPr>
          </a:p>
          <a:p>
            <a:pPr marL="241300" marR="5080" indent="-229235" algn="just">
              <a:lnSpc>
                <a:spcPct val="100000"/>
              </a:lnSpc>
              <a:spcBef>
                <a:spcPts val="530"/>
              </a:spcBef>
              <a:buClr>
                <a:srgbClr val="A9A47B"/>
              </a:buClr>
              <a:buFont typeface="Arial"/>
              <a:buChar char="•"/>
              <a:tabLst>
                <a:tab pos="241935" algn="l"/>
              </a:tabLst>
            </a:pPr>
            <a:r>
              <a:rPr sz="2200" spc="-5" dirty="0">
                <a:solidFill>
                  <a:srgbClr val="2E2B1F"/>
                </a:solidFill>
                <a:latin typeface="Calibri"/>
                <a:cs typeface="Calibri"/>
              </a:rPr>
              <a:t>If python </a:t>
            </a:r>
            <a:r>
              <a:rPr sz="2200" spc="-10" dirty="0">
                <a:solidFill>
                  <a:srgbClr val="2E2B1F"/>
                </a:solidFill>
                <a:latin typeface="Calibri"/>
                <a:cs typeface="Calibri"/>
              </a:rPr>
              <a:t>allows creating </a:t>
            </a:r>
            <a:r>
              <a:rPr sz="2200" spc="-5" dirty="0">
                <a:solidFill>
                  <a:srgbClr val="2E2B1F"/>
                </a:solidFill>
                <a:latin typeface="Calibri"/>
                <a:cs typeface="Calibri"/>
              </a:rPr>
              <a:t>an object </a:t>
            </a:r>
            <a:r>
              <a:rPr sz="2200" spc="-15" dirty="0">
                <a:solidFill>
                  <a:srgbClr val="2E2B1F"/>
                </a:solidFill>
                <a:latin typeface="Calibri"/>
                <a:cs typeface="Calibri"/>
              </a:rPr>
              <a:t>for abstract </a:t>
            </a:r>
            <a:r>
              <a:rPr sz="2200" spc="-5" dirty="0">
                <a:solidFill>
                  <a:srgbClr val="2E2B1F"/>
                </a:solidFill>
                <a:latin typeface="Calibri"/>
                <a:cs typeface="Calibri"/>
              </a:rPr>
              <a:t>classes then </a:t>
            </a:r>
            <a:r>
              <a:rPr sz="2200" dirty="0">
                <a:solidFill>
                  <a:srgbClr val="2E2B1F"/>
                </a:solidFill>
                <a:latin typeface="Calibri"/>
                <a:cs typeface="Calibri"/>
              </a:rPr>
              <a:t> </a:t>
            </a:r>
            <a:r>
              <a:rPr sz="2200" spc="-10" dirty="0">
                <a:solidFill>
                  <a:srgbClr val="2E2B1F"/>
                </a:solidFill>
                <a:latin typeface="Calibri"/>
                <a:cs typeface="Calibri"/>
              </a:rPr>
              <a:t>using</a:t>
            </a:r>
            <a:r>
              <a:rPr sz="2200" spc="-5" dirty="0">
                <a:solidFill>
                  <a:srgbClr val="2E2B1F"/>
                </a:solidFill>
                <a:latin typeface="Calibri"/>
                <a:cs typeface="Calibri"/>
              </a:rPr>
              <a:t> </a:t>
            </a:r>
            <a:r>
              <a:rPr sz="2200" spc="-10" dirty="0">
                <a:solidFill>
                  <a:srgbClr val="2E2B1F"/>
                </a:solidFill>
                <a:latin typeface="Calibri"/>
                <a:cs typeface="Calibri"/>
              </a:rPr>
              <a:t>that</a:t>
            </a:r>
            <a:r>
              <a:rPr sz="2200" spc="-5" dirty="0">
                <a:solidFill>
                  <a:srgbClr val="2E2B1F"/>
                </a:solidFill>
                <a:latin typeface="Calibri"/>
                <a:cs typeface="Calibri"/>
              </a:rPr>
              <a:t> object</a:t>
            </a:r>
            <a:r>
              <a:rPr sz="2200" dirty="0">
                <a:solidFill>
                  <a:srgbClr val="2E2B1F"/>
                </a:solidFill>
                <a:latin typeface="Calibri"/>
                <a:cs typeface="Calibri"/>
              </a:rPr>
              <a:t> </a:t>
            </a:r>
            <a:r>
              <a:rPr sz="2200" spc="-5" dirty="0">
                <a:solidFill>
                  <a:srgbClr val="2E2B1F"/>
                </a:solidFill>
                <a:latin typeface="Calibri"/>
                <a:cs typeface="Calibri"/>
              </a:rPr>
              <a:t>if</a:t>
            </a:r>
            <a:r>
              <a:rPr sz="2200" dirty="0">
                <a:solidFill>
                  <a:srgbClr val="2E2B1F"/>
                </a:solidFill>
                <a:latin typeface="Calibri"/>
                <a:cs typeface="Calibri"/>
              </a:rPr>
              <a:t> </a:t>
            </a:r>
            <a:r>
              <a:rPr sz="2200" spc="-15" dirty="0">
                <a:solidFill>
                  <a:srgbClr val="2E2B1F"/>
                </a:solidFill>
                <a:latin typeface="Calibri"/>
                <a:cs typeface="Calibri"/>
              </a:rPr>
              <a:t>anyone</a:t>
            </a:r>
            <a:r>
              <a:rPr sz="2200" spc="-10" dirty="0">
                <a:solidFill>
                  <a:srgbClr val="2E2B1F"/>
                </a:solidFill>
                <a:latin typeface="Calibri"/>
                <a:cs typeface="Calibri"/>
              </a:rPr>
              <a:t> calls</a:t>
            </a:r>
            <a:r>
              <a:rPr sz="2200" spc="-5" dirty="0">
                <a:solidFill>
                  <a:srgbClr val="2E2B1F"/>
                </a:solidFill>
                <a:latin typeface="Calibri"/>
                <a:cs typeface="Calibri"/>
              </a:rPr>
              <a:t> the</a:t>
            </a:r>
            <a:r>
              <a:rPr sz="2200" dirty="0">
                <a:solidFill>
                  <a:srgbClr val="2E2B1F"/>
                </a:solidFill>
                <a:latin typeface="Calibri"/>
                <a:cs typeface="Calibri"/>
              </a:rPr>
              <a:t> </a:t>
            </a:r>
            <a:r>
              <a:rPr sz="2200" spc="-15" dirty="0">
                <a:solidFill>
                  <a:srgbClr val="2E2B1F"/>
                </a:solidFill>
                <a:latin typeface="Calibri"/>
                <a:cs typeface="Calibri"/>
              </a:rPr>
              <a:t>abstract</a:t>
            </a:r>
            <a:r>
              <a:rPr sz="2200" spc="465" dirty="0">
                <a:solidFill>
                  <a:srgbClr val="2E2B1F"/>
                </a:solidFill>
                <a:latin typeface="Calibri"/>
                <a:cs typeface="Calibri"/>
              </a:rPr>
              <a:t> </a:t>
            </a:r>
            <a:r>
              <a:rPr sz="2200" spc="-5" dirty="0">
                <a:solidFill>
                  <a:srgbClr val="2E2B1F"/>
                </a:solidFill>
                <a:latin typeface="Calibri"/>
                <a:cs typeface="Calibri"/>
              </a:rPr>
              <a:t>method,</a:t>
            </a:r>
            <a:r>
              <a:rPr sz="2200" spc="484" dirty="0">
                <a:solidFill>
                  <a:srgbClr val="2E2B1F"/>
                </a:solidFill>
                <a:latin typeface="Calibri"/>
                <a:cs typeface="Calibri"/>
              </a:rPr>
              <a:t> </a:t>
            </a:r>
            <a:r>
              <a:rPr sz="2200" spc="-10" dirty="0">
                <a:solidFill>
                  <a:srgbClr val="2E2B1F"/>
                </a:solidFill>
                <a:latin typeface="Calibri"/>
                <a:cs typeface="Calibri"/>
              </a:rPr>
              <a:t>but </a:t>
            </a:r>
            <a:r>
              <a:rPr sz="2200" spc="-5" dirty="0">
                <a:solidFill>
                  <a:srgbClr val="2E2B1F"/>
                </a:solidFill>
                <a:latin typeface="Calibri"/>
                <a:cs typeface="Calibri"/>
              </a:rPr>
              <a:t> </a:t>
            </a:r>
            <a:r>
              <a:rPr sz="2200" spc="-10" dirty="0">
                <a:solidFill>
                  <a:srgbClr val="2E2B1F"/>
                </a:solidFill>
                <a:latin typeface="Calibri"/>
                <a:cs typeface="Calibri"/>
              </a:rPr>
              <a:t>there</a:t>
            </a:r>
            <a:r>
              <a:rPr sz="2200" dirty="0">
                <a:solidFill>
                  <a:srgbClr val="2E2B1F"/>
                </a:solidFill>
                <a:latin typeface="Calibri"/>
                <a:cs typeface="Calibri"/>
              </a:rPr>
              <a:t> </a:t>
            </a:r>
            <a:r>
              <a:rPr sz="2200" spc="-5" dirty="0">
                <a:solidFill>
                  <a:srgbClr val="2E2B1F"/>
                </a:solidFill>
                <a:latin typeface="Calibri"/>
                <a:cs typeface="Calibri"/>
              </a:rPr>
              <a:t>is</a:t>
            </a:r>
            <a:r>
              <a:rPr sz="2200" spc="10" dirty="0">
                <a:solidFill>
                  <a:srgbClr val="2E2B1F"/>
                </a:solidFill>
                <a:latin typeface="Calibri"/>
                <a:cs typeface="Calibri"/>
              </a:rPr>
              <a:t> </a:t>
            </a:r>
            <a:r>
              <a:rPr sz="2200" spc="-5" dirty="0">
                <a:solidFill>
                  <a:srgbClr val="2E2B1F"/>
                </a:solidFill>
                <a:latin typeface="Calibri"/>
                <a:cs typeface="Calibri"/>
              </a:rPr>
              <a:t>no</a:t>
            </a:r>
            <a:r>
              <a:rPr sz="2200" dirty="0">
                <a:solidFill>
                  <a:srgbClr val="2E2B1F"/>
                </a:solidFill>
                <a:latin typeface="Calibri"/>
                <a:cs typeface="Calibri"/>
              </a:rPr>
              <a:t> </a:t>
            </a:r>
            <a:r>
              <a:rPr sz="2200" spc="-5" dirty="0">
                <a:solidFill>
                  <a:srgbClr val="2E2B1F"/>
                </a:solidFill>
                <a:latin typeface="Calibri"/>
                <a:cs typeface="Calibri"/>
              </a:rPr>
              <a:t>actual </a:t>
            </a:r>
            <a:r>
              <a:rPr sz="2200" spc="-10" dirty="0">
                <a:solidFill>
                  <a:srgbClr val="2E2B1F"/>
                </a:solidFill>
                <a:latin typeface="Calibri"/>
                <a:cs typeface="Calibri"/>
              </a:rPr>
              <a:t>implementation</a:t>
            </a:r>
            <a:r>
              <a:rPr sz="2200" spc="25" dirty="0">
                <a:solidFill>
                  <a:srgbClr val="2E2B1F"/>
                </a:solidFill>
                <a:latin typeface="Calibri"/>
                <a:cs typeface="Calibri"/>
              </a:rPr>
              <a:t> </a:t>
            </a:r>
            <a:r>
              <a:rPr sz="2200" spc="-20" dirty="0">
                <a:solidFill>
                  <a:srgbClr val="2E2B1F"/>
                </a:solidFill>
                <a:latin typeface="Calibri"/>
                <a:cs typeface="Calibri"/>
              </a:rPr>
              <a:t>to</a:t>
            </a:r>
            <a:r>
              <a:rPr sz="2200" spc="10" dirty="0">
                <a:solidFill>
                  <a:srgbClr val="2E2B1F"/>
                </a:solidFill>
                <a:latin typeface="Calibri"/>
                <a:cs typeface="Calibri"/>
              </a:rPr>
              <a:t> </a:t>
            </a:r>
            <a:r>
              <a:rPr sz="2200" spc="-25" dirty="0">
                <a:solidFill>
                  <a:srgbClr val="2E2B1F"/>
                </a:solidFill>
                <a:latin typeface="Calibri"/>
                <a:cs typeface="Calibri"/>
              </a:rPr>
              <a:t>invoke.</a:t>
            </a:r>
            <a:endParaRPr sz="2200">
              <a:latin typeface="Calibri"/>
              <a:cs typeface="Calibri"/>
            </a:endParaRPr>
          </a:p>
          <a:p>
            <a:pPr marL="241300" marR="6985" indent="-229235" algn="just">
              <a:lnSpc>
                <a:spcPct val="100000"/>
              </a:lnSpc>
              <a:spcBef>
                <a:spcPts val="530"/>
              </a:spcBef>
              <a:buClr>
                <a:srgbClr val="A9A47B"/>
              </a:buClr>
              <a:buFont typeface="Arial"/>
              <a:buChar char="•"/>
              <a:tabLst>
                <a:tab pos="241935" algn="l"/>
              </a:tabLst>
            </a:pPr>
            <a:r>
              <a:rPr sz="2200" spc="-5" dirty="0">
                <a:solidFill>
                  <a:srgbClr val="2E2B1F"/>
                </a:solidFill>
                <a:latin typeface="Calibri"/>
                <a:cs typeface="Calibri"/>
              </a:rPr>
              <a:t>So </a:t>
            </a:r>
            <a:r>
              <a:rPr sz="2200" spc="-15" dirty="0">
                <a:solidFill>
                  <a:srgbClr val="2E2B1F"/>
                </a:solidFill>
                <a:latin typeface="Calibri"/>
                <a:cs typeface="Calibri"/>
              </a:rPr>
              <a:t>we </a:t>
            </a:r>
            <a:r>
              <a:rPr sz="2200" spc="-10" dirty="0">
                <a:solidFill>
                  <a:srgbClr val="2E2B1F"/>
                </a:solidFill>
                <a:latin typeface="Calibri"/>
                <a:cs typeface="Calibri"/>
              </a:rPr>
              <a:t>use </a:t>
            </a:r>
            <a:r>
              <a:rPr sz="2200" spc="-5" dirty="0">
                <a:solidFill>
                  <a:srgbClr val="2E2B1F"/>
                </a:solidFill>
                <a:latin typeface="Calibri"/>
                <a:cs typeface="Calibri"/>
              </a:rPr>
              <a:t>an </a:t>
            </a:r>
            <a:r>
              <a:rPr sz="2200" spc="-15" dirty="0">
                <a:solidFill>
                  <a:srgbClr val="2E2B1F"/>
                </a:solidFill>
                <a:latin typeface="Calibri"/>
                <a:cs typeface="Calibri"/>
              </a:rPr>
              <a:t>abstract </a:t>
            </a:r>
            <a:r>
              <a:rPr sz="2200" spc="-5" dirty="0">
                <a:solidFill>
                  <a:srgbClr val="2E2B1F"/>
                </a:solidFill>
                <a:latin typeface="Calibri"/>
                <a:cs typeface="Calibri"/>
              </a:rPr>
              <a:t>class as a </a:t>
            </a:r>
            <a:r>
              <a:rPr sz="2200" spc="-15" dirty="0">
                <a:solidFill>
                  <a:srgbClr val="2E2B1F"/>
                </a:solidFill>
                <a:latin typeface="Calibri"/>
                <a:cs typeface="Calibri"/>
              </a:rPr>
              <a:t>template </a:t>
            </a:r>
            <a:r>
              <a:rPr sz="2200" spc="-5" dirty="0">
                <a:solidFill>
                  <a:srgbClr val="2E2B1F"/>
                </a:solidFill>
                <a:latin typeface="Calibri"/>
                <a:cs typeface="Calibri"/>
              </a:rPr>
              <a:t>and </a:t>
            </a:r>
            <a:r>
              <a:rPr sz="2200" spc="-15" dirty="0">
                <a:solidFill>
                  <a:srgbClr val="2E2B1F"/>
                </a:solidFill>
                <a:latin typeface="Calibri"/>
                <a:cs typeface="Calibri"/>
              </a:rPr>
              <a:t>according </a:t>
            </a:r>
            <a:r>
              <a:rPr sz="2200" spc="-20" dirty="0">
                <a:solidFill>
                  <a:srgbClr val="2E2B1F"/>
                </a:solidFill>
                <a:latin typeface="Calibri"/>
                <a:cs typeface="Calibri"/>
              </a:rPr>
              <a:t>to </a:t>
            </a:r>
            <a:r>
              <a:rPr sz="2200" spc="-5" dirty="0">
                <a:solidFill>
                  <a:srgbClr val="2E2B1F"/>
                </a:solidFill>
                <a:latin typeface="Calibri"/>
                <a:cs typeface="Calibri"/>
              </a:rPr>
              <a:t>the </a:t>
            </a:r>
            <a:r>
              <a:rPr sz="2200" dirty="0">
                <a:solidFill>
                  <a:srgbClr val="2E2B1F"/>
                </a:solidFill>
                <a:latin typeface="Calibri"/>
                <a:cs typeface="Calibri"/>
              </a:rPr>
              <a:t> </a:t>
            </a:r>
            <a:r>
              <a:rPr sz="2200" spc="-10" dirty="0">
                <a:solidFill>
                  <a:srgbClr val="2E2B1F"/>
                </a:solidFill>
                <a:latin typeface="Calibri"/>
                <a:cs typeface="Calibri"/>
              </a:rPr>
              <a:t>need,</a:t>
            </a:r>
            <a:r>
              <a:rPr sz="2200" spc="10" dirty="0">
                <a:solidFill>
                  <a:srgbClr val="2E2B1F"/>
                </a:solidFill>
                <a:latin typeface="Calibri"/>
                <a:cs typeface="Calibri"/>
              </a:rPr>
              <a:t> </a:t>
            </a:r>
            <a:r>
              <a:rPr sz="2200" spc="-15" dirty="0">
                <a:solidFill>
                  <a:srgbClr val="2E2B1F"/>
                </a:solidFill>
                <a:latin typeface="Calibri"/>
                <a:cs typeface="Calibri"/>
              </a:rPr>
              <a:t>we</a:t>
            </a:r>
            <a:r>
              <a:rPr sz="2200" spc="15" dirty="0">
                <a:solidFill>
                  <a:srgbClr val="2E2B1F"/>
                </a:solidFill>
                <a:latin typeface="Calibri"/>
                <a:cs typeface="Calibri"/>
              </a:rPr>
              <a:t> </a:t>
            </a:r>
            <a:r>
              <a:rPr sz="2200" spc="-15" dirty="0">
                <a:solidFill>
                  <a:srgbClr val="2E2B1F"/>
                </a:solidFill>
                <a:latin typeface="Calibri"/>
                <a:cs typeface="Calibri"/>
              </a:rPr>
              <a:t>extend</a:t>
            </a:r>
            <a:r>
              <a:rPr sz="2200" spc="30" dirty="0">
                <a:solidFill>
                  <a:srgbClr val="2E2B1F"/>
                </a:solidFill>
                <a:latin typeface="Calibri"/>
                <a:cs typeface="Calibri"/>
              </a:rPr>
              <a:t> </a:t>
            </a:r>
            <a:r>
              <a:rPr sz="2200" spc="-5" dirty="0">
                <a:solidFill>
                  <a:srgbClr val="2E2B1F"/>
                </a:solidFill>
                <a:latin typeface="Calibri"/>
                <a:cs typeface="Calibri"/>
              </a:rPr>
              <a:t>it and </a:t>
            </a:r>
            <a:r>
              <a:rPr sz="2200" spc="-10" dirty="0">
                <a:solidFill>
                  <a:srgbClr val="2E2B1F"/>
                </a:solidFill>
                <a:latin typeface="Calibri"/>
                <a:cs typeface="Calibri"/>
              </a:rPr>
              <a:t>build</a:t>
            </a:r>
            <a:r>
              <a:rPr sz="2200" spc="-5" dirty="0">
                <a:solidFill>
                  <a:srgbClr val="2E2B1F"/>
                </a:solidFill>
                <a:latin typeface="Calibri"/>
                <a:cs typeface="Calibri"/>
              </a:rPr>
              <a:t> </a:t>
            </a:r>
            <a:r>
              <a:rPr sz="2200" dirty="0">
                <a:solidFill>
                  <a:srgbClr val="2E2B1F"/>
                </a:solidFill>
                <a:latin typeface="Calibri"/>
                <a:cs typeface="Calibri"/>
              </a:rPr>
              <a:t>on</a:t>
            </a:r>
            <a:r>
              <a:rPr sz="2200" spc="-5" dirty="0">
                <a:solidFill>
                  <a:srgbClr val="2E2B1F"/>
                </a:solidFill>
                <a:latin typeface="Calibri"/>
                <a:cs typeface="Calibri"/>
              </a:rPr>
              <a:t> it</a:t>
            </a:r>
            <a:r>
              <a:rPr sz="2200" dirty="0">
                <a:solidFill>
                  <a:srgbClr val="2E2B1F"/>
                </a:solidFill>
                <a:latin typeface="Calibri"/>
                <a:cs typeface="Calibri"/>
              </a:rPr>
              <a:t> </a:t>
            </a:r>
            <a:r>
              <a:rPr sz="2200" spc="-25" dirty="0">
                <a:solidFill>
                  <a:srgbClr val="2E2B1F"/>
                </a:solidFill>
                <a:latin typeface="Calibri"/>
                <a:cs typeface="Calibri"/>
              </a:rPr>
              <a:t>before</a:t>
            </a:r>
            <a:r>
              <a:rPr sz="2200" spc="5" dirty="0">
                <a:solidFill>
                  <a:srgbClr val="2E2B1F"/>
                </a:solidFill>
                <a:latin typeface="Calibri"/>
                <a:cs typeface="Calibri"/>
              </a:rPr>
              <a:t> </a:t>
            </a:r>
            <a:r>
              <a:rPr sz="2200" spc="-15" dirty="0">
                <a:solidFill>
                  <a:srgbClr val="2E2B1F"/>
                </a:solidFill>
                <a:latin typeface="Calibri"/>
                <a:cs typeface="Calibri"/>
              </a:rPr>
              <a:t>we</a:t>
            </a:r>
            <a:r>
              <a:rPr sz="2200" spc="20" dirty="0">
                <a:solidFill>
                  <a:srgbClr val="2E2B1F"/>
                </a:solidFill>
                <a:latin typeface="Calibri"/>
                <a:cs typeface="Calibri"/>
              </a:rPr>
              <a:t> </a:t>
            </a:r>
            <a:r>
              <a:rPr sz="2200" spc="-15" dirty="0">
                <a:solidFill>
                  <a:srgbClr val="2E2B1F"/>
                </a:solidFill>
                <a:latin typeface="Calibri"/>
                <a:cs typeface="Calibri"/>
              </a:rPr>
              <a:t>can</a:t>
            </a:r>
            <a:r>
              <a:rPr sz="2200" spc="10" dirty="0">
                <a:solidFill>
                  <a:srgbClr val="2E2B1F"/>
                </a:solidFill>
                <a:latin typeface="Calibri"/>
                <a:cs typeface="Calibri"/>
              </a:rPr>
              <a:t> </a:t>
            </a:r>
            <a:r>
              <a:rPr sz="2200" spc="-10" dirty="0">
                <a:solidFill>
                  <a:srgbClr val="2E2B1F"/>
                </a:solidFill>
                <a:latin typeface="Calibri"/>
                <a:cs typeface="Calibri"/>
              </a:rPr>
              <a:t>use</a:t>
            </a:r>
            <a:r>
              <a:rPr sz="2200" spc="10" dirty="0">
                <a:solidFill>
                  <a:srgbClr val="2E2B1F"/>
                </a:solidFill>
                <a:latin typeface="Calibri"/>
                <a:cs typeface="Calibri"/>
              </a:rPr>
              <a:t> </a:t>
            </a:r>
            <a:r>
              <a:rPr sz="2200" spc="-5" dirty="0">
                <a:solidFill>
                  <a:srgbClr val="2E2B1F"/>
                </a:solidFill>
                <a:latin typeface="Calibri"/>
                <a:cs typeface="Calibri"/>
              </a:rPr>
              <a:t>it.</a:t>
            </a:r>
            <a:endParaRPr sz="2200">
              <a:latin typeface="Calibri"/>
              <a:cs typeface="Calibri"/>
            </a:endParaRPr>
          </a:p>
          <a:p>
            <a:pPr marL="241300" marR="5715" indent="-229235" algn="just">
              <a:lnSpc>
                <a:spcPct val="100000"/>
              </a:lnSpc>
              <a:spcBef>
                <a:spcPts val="530"/>
              </a:spcBef>
              <a:buClr>
                <a:srgbClr val="A9A47B"/>
              </a:buClr>
              <a:buFont typeface="Arial"/>
              <a:buChar char="•"/>
              <a:tabLst>
                <a:tab pos="241935" algn="l"/>
              </a:tabLst>
            </a:pPr>
            <a:r>
              <a:rPr sz="2200" spc="-10" dirty="0">
                <a:solidFill>
                  <a:srgbClr val="2E2B1F"/>
                </a:solidFill>
                <a:latin typeface="Calibri"/>
                <a:cs typeface="Calibri"/>
              </a:rPr>
              <a:t>Due </a:t>
            </a:r>
            <a:r>
              <a:rPr sz="2200" spc="-20" dirty="0">
                <a:solidFill>
                  <a:srgbClr val="2E2B1F"/>
                </a:solidFill>
                <a:latin typeface="Calibri"/>
                <a:cs typeface="Calibri"/>
              </a:rPr>
              <a:t>to </a:t>
            </a:r>
            <a:r>
              <a:rPr sz="2200" spc="-5" dirty="0">
                <a:solidFill>
                  <a:srgbClr val="2E2B1F"/>
                </a:solidFill>
                <a:latin typeface="Calibri"/>
                <a:cs typeface="Calibri"/>
              </a:rPr>
              <a:t>the </a:t>
            </a:r>
            <a:r>
              <a:rPr sz="2200" spc="-10" dirty="0">
                <a:solidFill>
                  <a:srgbClr val="2E2B1F"/>
                </a:solidFill>
                <a:latin typeface="Calibri"/>
                <a:cs typeface="Calibri"/>
              </a:rPr>
              <a:t>fact, </a:t>
            </a:r>
            <a:r>
              <a:rPr sz="2200" spc="-5" dirty="0">
                <a:solidFill>
                  <a:srgbClr val="2E2B1F"/>
                </a:solidFill>
                <a:latin typeface="Calibri"/>
                <a:cs typeface="Calibri"/>
              </a:rPr>
              <a:t>an </a:t>
            </a:r>
            <a:r>
              <a:rPr sz="2200" spc="-15" dirty="0">
                <a:solidFill>
                  <a:srgbClr val="2E2B1F"/>
                </a:solidFill>
                <a:latin typeface="Calibri"/>
                <a:cs typeface="Calibri"/>
              </a:rPr>
              <a:t>abstract </a:t>
            </a:r>
            <a:r>
              <a:rPr sz="2200" spc="-5" dirty="0">
                <a:solidFill>
                  <a:srgbClr val="2E2B1F"/>
                </a:solidFill>
                <a:latin typeface="Calibri"/>
                <a:cs typeface="Calibri"/>
              </a:rPr>
              <a:t>class is not a </a:t>
            </a:r>
            <a:r>
              <a:rPr sz="2200" spc="-15" dirty="0">
                <a:solidFill>
                  <a:srgbClr val="2E2B1F"/>
                </a:solidFill>
                <a:latin typeface="Calibri"/>
                <a:cs typeface="Calibri"/>
              </a:rPr>
              <a:t>concrete </a:t>
            </a:r>
            <a:r>
              <a:rPr sz="2200" spc="-5" dirty="0">
                <a:solidFill>
                  <a:srgbClr val="2E2B1F"/>
                </a:solidFill>
                <a:latin typeface="Calibri"/>
                <a:cs typeface="Calibri"/>
              </a:rPr>
              <a:t>class, it </a:t>
            </a:r>
            <a:r>
              <a:rPr sz="2200" dirty="0">
                <a:solidFill>
                  <a:srgbClr val="2E2B1F"/>
                </a:solidFill>
                <a:latin typeface="Calibri"/>
                <a:cs typeface="Calibri"/>
              </a:rPr>
              <a:t> </a:t>
            </a:r>
            <a:r>
              <a:rPr sz="2200" spc="-10" dirty="0">
                <a:solidFill>
                  <a:srgbClr val="2E2B1F"/>
                </a:solidFill>
                <a:latin typeface="Calibri"/>
                <a:cs typeface="Calibri"/>
              </a:rPr>
              <a:t>cannot</a:t>
            </a:r>
            <a:r>
              <a:rPr sz="2200" spc="-5" dirty="0">
                <a:solidFill>
                  <a:srgbClr val="2E2B1F"/>
                </a:solidFill>
                <a:latin typeface="Calibri"/>
                <a:cs typeface="Calibri"/>
              </a:rPr>
              <a:t> be</a:t>
            </a:r>
            <a:r>
              <a:rPr sz="2200" spc="5" dirty="0">
                <a:solidFill>
                  <a:srgbClr val="2E2B1F"/>
                </a:solidFill>
                <a:latin typeface="Calibri"/>
                <a:cs typeface="Calibri"/>
              </a:rPr>
              <a:t> </a:t>
            </a:r>
            <a:r>
              <a:rPr sz="2200" spc="-15" dirty="0">
                <a:solidFill>
                  <a:srgbClr val="2E2B1F"/>
                </a:solidFill>
                <a:latin typeface="Calibri"/>
                <a:cs typeface="Calibri"/>
              </a:rPr>
              <a:t>instantiated.</a:t>
            </a:r>
            <a:endParaRPr sz="2200">
              <a:latin typeface="Calibri"/>
              <a:cs typeface="Calibri"/>
            </a:endParaRPr>
          </a:p>
          <a:p>
            <a:pPr marL="241300" marR="790575" indent="-229235" algn="just">
              <a:lnSpc>
                <a:spcPct val="100000"/>
              </a:lnSpc>
              <a:spcBef>
                <a:spcPts val="525"/>
              </a:spcBef>
              <a:buClr>
                <a:srgbClr val="A9A47B"/>
              </a:buClr>
              <a:buFont typeface="Arial"/>
              <a:buChar char="•"/>
              <a:tabLst>
                <a:tab pos="241935" algn="l"/>
              </a:tabLst>
            </a:pPr>
            <a:r>
              <a:rPr sz="2200" spc="-5" dirty="0">
                <a:solidFill>
                  <a:srgbClr val="2E2B1F"/>
                </a:solidFill>
                <a:latin typeface="Calibri"/>
                <a:cs typeface="Calibri"/>
              </a:rPr>
              <a:t>When </a:t>
            </a:r>
            <a:r>
              <a:rPr sz="2200" spc="-15" dirty="0">
                <a:solidFill>
                  <a:srgbClr val="2E2B1F"/>
                </a:solidFill>
                <a:latin typeface="Calibri"/>
                <a:cs typeface="Calibri"/>
              </a:rPr>
              <a:t>we </a:t>
            </a:r>
            <a:r>
              <a:rPr sz="2200" spc="-20" dirty="0">
                <a:solidFill>
                  <a:srgbClr val="2E2B1F"/>
                </a:solidFill>
                <a:latin typeface="Calibri"/>
                <a:cs typeface="Calibri"/>
              </a:rPr>
              <a:t>create </a:t>
            </a:r>
            <a:r>
              <a:rPr sz="2200" spc="-5" dirty="0">
                <a:solidFill>
                  <a:srgbClr val="2E2B1F"/>
                </a:solidFill>
                <a:latin typeface="Calibri"/>
                <a:cs typeface="Calibri"/>
              </a:rPr>
              <a:t>an object </a:t>
            </a:r>
            <a:r>
              <a:rPr sz="2200" spc="-20" dirty="0">
                <a:solidFill>
                  <a:srgbClr val="2E2B1F"/>
                </a:solidFill>
                <a:latin typeface="Calibri"/>
                <a:cs typeface="Calibri"/>
              </a:rPr>
              <a:t>for </a:t>
            </a:r>
            <a:r>
              <a:rPr sz="2200" spc="-5" dirty="0">
                <a:solidFill>
                  <a:srgbClr val="2E2B1F"/>
                </a:solidFill>
                <a:latin typeface="Calibri"/>
                <a:cs typeface="Calibri"/>
              </a:rPr>
              <a:t>the </a:t>
            </a:r>
            <a:r>
              <a:rPr sz="2200" spc="-15" dirty="0">
                <a:solidFill>
                  <a:srgbClr val="2E2B1F"/>
                </a:solidFill>
                <a:latin typeface="Calibri"/>
                <a:cs typeface="Calibri"/>
              </a:rPr>
              <a:t>abstract </a:t>
            </a:r>
            <a:r>
              <a:rPr sz="2200" spc="-5" dirty="0">
                <a:solidFill>
                  <a:srgbClr val="2E2B1F"/>
                </a:solidFill>
                <a:latin typeface="Calibri"/>
                <a:cs typeface="Calibri"/>
              </a:rPr>
              <a:t>class it </a:t>
            </a:r>
            <a:r>
              <a:rPr sz="2200" spc="-10" dirty="0">
                <a:solidFill>
                  <a:srgbClr val="2E2B1F"/>
                </a:solidFill>
                <a:latin typeface="Calibri"/>
                <a:cs typeface="Calibri"/>
              </a:rPr>
              <a:t>raises </a:t>
            </a:r>
            <a:r>
              <a:rPr sz="2200" spc="-484" dirty="0">
                <a:solidFill>
                  <a:srgbClr val="2E2B1F"/>
                </a:solidFill>
                <a:latin typeface="Calibri"/>
                <a:cs typeface="Calibri"/>
              </a:rPr>
              <a:t> </a:t>
            </a:r>
            <a:r>
              <a:rPr sz="2200" spc="-5" dirty="0">
                <a:solidFill>
                  <a:srgbClr val="2E2B1F"/>
                </a:solidFill>
                <a:latin typeface="Calibri"/>
                <a:cs typeface="Calibri"/>
              </a:rPr>
              <a:t>an</a:t>
            </a:r>
            <a:r>
              <a:rPr sz="2200" spc="-15" dirty="0">
                <a:solidFill>
                  <a:srgbClr val="2E2B1F"/>
                </a:solidFill>
                <a:latin typeface="Calibri"/>
                <a:cs typeface="Calibri"/>
              </a:rPr>
              <a:t> </a:t>
            </a:r>
            <a:r>
              <a:rPr sz="2200" i="1" spc="-5" dirty="0">
                <a:solidFill>
                  <a:srgbClr val="2E2B1F"/>
                </a:solidFill>
                <a:latin typeface="Calibri"/>
                <a:cs typeface="Calibri"/>
              </a:rPr>
              <a:t>error</a:t>
            </a:r>
            <a:r>
              <a:rPr sz="2200" spc="-5" dirty="0">
                <a:solidFill>
                  <a:srgbClr val="2E2B1F"/>
                </a:solidFill>
                <a:latin typeface="Calibri"/>
                <a:cs typeface="Calibri"/>
              </a:rPr>
              <a:t>.</a:t>
            </a:r>
            <a:endParaRPr sz="2200">
              <a:latin typeface="Calibri"/>
              <a:cs typeface="Calibri"/>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95655"/>
            <a:ext cx="4584700" cy="696595"/>
          </a:xfrm>
          <a:prstGeom prst="rect">
            <a:avLst/>
          </a:prstGeom>
        </p:spPr>
        <p:txBody>
          <a:bodyPr vert="horz" wrap="square" lIns="0" tIns="13335" rIns="0" bIns="0" rtlCol="0">
            <a:spAutoFit/>
          </a:bodyPr>
          <a:lstStyle/>
          <a:p>
            <a:pPr marL="12700">
              <a:lnSpc>
                <a:spcPct val="100000"/>
              </a:lnSpc>
              <a:spcBef>
                <a:spcPts val="105"/>
              </a:spcBef>
            </a:pPr>
            <a:r>
              <a:rPr sz="4400" spc="-95" dirty="0"/>
              <a:t>D</a:t>
            </a:r>
            <a:r>
              <a:rPr sz="4400" spc="-100" dirty="0"/>
              <a:t>y</a:t>
            </a:r>
            <a:r>
              <a:rPr sz="4400" spc="-95" dirty="0"/>
              <a:t>n</a:t>
            </a:r>
            <a:r>
              <a:rPr sz="4400" spc="-100" dirty="0"/>
              <a:t>ami</a:t>
            </a:r>
            <a:r>
              <a:rPr sz="4400" dirty="0"/>
              <a:t>c</a:t>
            </a:r>
            <a:r>
              <a:rPr sz="4400" spc="-235" dirty="0"/>
              <a:t> </a:t>
            </a:r>
            <a:r>
              <a:rPr sz="4400" spc="-100" dirty="0"/>
              <a:t>Bi</a:t>
            </a:r>
            <a:r>
              <a:rPr sz="4400" spc="-95" dirty="0"/>
              <a:t>nd</a:t>
            </a:r>
            <a:r>
              <a:rPr sz="4400" spc="-100" dirty="0"/>
              <a:t>i</a:t>
            </a:r>
            <a:r>
              <a:rPr sz="4400" spc="-110" dirty="0"/>
              <a:t>n</a:t>
            </a:r>
            <a:r>
              <a:rPr sz="4400" spc="-105" dirty="0"/>
              <a:t>g</a:t>
            </a:r>
            <a:r>
              <a:rPr sz="4400" dirty="0"/>
              <a:t>:</a:t>
            </a:r>
          </a:p>
        </p:txBody>
      </p:sp>
      <p:sp>
        <p:nvSpPr>
          <p:cNvPr id="3" name="object 3"/>
          <p:cNvSpPr txBox="1"/>
          <p:nvPr/>
        </p:nvSpPr>
        <p:spPr>
          <a:xfrm>
            <a:off x="650240" y="1616710"/>
            <a:ext cx="7350125" cy="3848100"/>
          </a:xfrm>
          <a:prstGeom prst="rect">
            <a:avLst/>
          </a:prstGeom>
        </p:spPr>
        <p:txBody>
          <a:bodyPr vert="horz" wrap="square" lIns="0" tIns="12065" rIns="0" bIns="0" rtlCol="0">
            <a:spAutoFit/>
          </a:bodyPr>
          <a:lstStyle/>
          <a:p>
            <a:pPr marL="241300" indent="-229235" algn="just">
              <a:lnSpc>
                <a:spcPct val="100000"/>
              </a:lnSpc>
              <a:spcBef>
                <a:spcPts val="95"/>
              </a:spcBef>
              <a:buClr>
                <a:srgbClr val="A9A47B"/>
              </a:buClr>
              <a:buFont typeface="Arial"/>
              <a:buChar char="•"/>
              <a:tabLst>
                <a:tab pos="241935" algn="l"/>
              </a:tabLst>
            </a:pPr>
            <a:r>
              <a:rPr sz="2200" spc="-5" dirty="0">
                <a:solidFill>
                  <a:srgbClr val="2E2B1F"/>
                </a:solidFill>
                <a:latin typeface="Calibri"/>
                <a:cs typeface="Calibri"/>
              </a:rPr>
              <a:t>In</a:t>
            </a:r>
            <a:r>
              <a:rPr sz="2200" spc="310" dirty="0">
                <a:solidFill>
                  <a:srgbClr val="2E2B1F"/>
                </a:solidFill>
                <a:latin typeface="Calibri"/>
                <a:cs typeface="Calibri"/>
              </a:rPr>
              <a:t> </a:t>
            </a:r>
            <a:r>
              <a:rPr sz="2200" spc="-10" dirty="0">
                <a:solidFill>
                  <a:srgbClr val="2E2B1F"/>
                </a:solidFill>
                <a:latin typeface="Calibri"/>
                <a:cs typeface="Calibri"/>
              </a:rPr>
              <a:t>dynamic</a:t>
            </a:r>
            <a:r>
              <a:rPr sz="2200" spc="315" dirty="0">
                <a:solidFill>
                  <a:srgbClr val="2E2B1F"/>
                </a:solidFill>
                <a:latin typeface="Calibri"/>
                <a:cs typeface="Calibri"/>
              </a:rPr>
              <a:t> </a:t>
            </a:r>
            <a:r>
              <a:rPr sz="2200" dirty="0">
                <a:solidFill>
                  <a:srgbClr val="2E2B1F"/>
                </a:solidFill>
                <a:latin typeface="Calibri"/>
                <a:cs typeface="Calibri"/>
              </a:rPr>
              <a:t>binding,</a:t>
            </a:r>
            <a:r>
              <a:rPr sz="2200" spc="325" dirty="0">
                <a:solidFill>
                  <a:srgbClr val="2E2B1F"/>
                </a:solidFill>
                <a:latin typeface="Calibri"/>
                <a:cs typeface="Calibri"/>
              </a:rPr>
              <a:t> </a:t>
            </a:r>
            <a:r>
              <a:rPr sz="2200" spc="-5" dirty="0">
                <a:solidFill>
                  <a:srgbClr val="2E2B1F"/>
                </a:solidFill>
                <a:latin typeface="Calibri"/>
                <a:cs typeface="Calibri"/>
              </a:rPr>
              <a:t>the</a:t>
            </a:r>
            <a:r>
              <a:rPr sz="2200" spc="320" dirty="0">
                <a:solidFill>
                  <a:srgbClr val="2E2B1F"/>
                </a:solidFill>
                <a:latin typeface="Calibri"/>
                <a:cs typeface="Calibri"/>
              </a:rPr>
              <a:t> </a:t>
            </a:r>
            <a:r>
              <a:rPr sz="2200" spc="-10" dirty="0">
                <a:solidFill>
                  <a:srgbClr val="2E2B1F"/>
                </a:solidFill>
                <a:latin typeface="Calibri"/>
                <a:cs typeface="Calibri"/>
              </a:rPr>
              <a:t>code</a:t>
            </a:r>
            <a:r>
              <a:rPr sz="2200" spc="330" dirty="0">
                <a:solidFill>
                  <a:srgbClr val="2E2B1F"/>
                </a:solidFill>
                <a:latin typeface="Calibri"/>
                <a:cs typeface="Calibri"/>
              </a:rPr>
              <a:t> </a:t>
            </a:r>
            <a:r>
              <a:rPr sz="2200" spc="-20" dirty="0">
                <a:solidFill>
                  <a:srgbClr val="2E2B1F"/>
                </a:solidFill>
                <a:latin typeface="Calibri"/>
                <a:cs typeface="Calibri"/>
              </a:rPr>
              <a:t>to</a:t>
            </a:r>
            <a:r>
              <a:rPr sz="2200" spc="325" dirty="0">
                <a:solidFill>
                  <a:srgbClr val="2E2B1F"/>
                </a:solidFill>
                <a:latin typeface="Calibri"/>
                <a:cs typeface="Calibri"/>
              </a:rPr>
              <a:t> </a:t>
            </a:r>
            <a:r>
              <a:rPr sz="2200" spc="-5" dirty="0">
                <a:solidFill>
                  <a:srgbClr val="2E2B1F"/>
                </a:solidFill>
                <a:latin typeface="Calibri"/>
                <a:cs typeface="Calibri"/>
              </a:rPr>
              <a:t>be</a:t>
            </a:r>
            <a:r>
              <a:rPr sz="2200" spc="335" dirty="0">
                <a:solidFill>
                  <a:srgbClr val="2E2B1F"/>
                </a:solidFill>
                <a:latin typeface="Calibri"/>
                <a:cs typeface="Calibri"/>
              </a:rPr>
              <a:t> </a:t>
            </a:r>
            <a:r>
              <a:rPr sz="2200" spc="-20" dirty="0">
                <a:solidFill>
                  <a:srgbClr val="2E2B1F"/>
                </a:solidFill>
                <a:latin typeface="Calibri"/>
                <a:cs typeface="Calibri"/>
              </a:rPr>
              <a:t>executed</a:t>
            </a:r>
            <a:r>
              <a:rPr sz="2200" spc="310" dirty="0">
                <a:solidFill>
                  <a:srgbClr val="2E2B1F"/>
                </a:solidFill>
                <a:latin typeface="Calibri"/>
                <a:cs typeface="Calibri"/>
              </a:rPr>
              <a:t> </a:t>
            </a:r>
            <a:r>
              <a:rPr sz="2200" spc="-5" dirty="0">
                <a:solidFill>
                  <a:srgbClr val="2E2B1F"/>
                </a:solidFill>
                <a:latin typeface="Calibri"/>
                <a:cs typeface="Calibri"/>
              </a:rPr>
              <a:t>in</a:t>
            </a:r>
            <a:r>
              <a:rPr sz="2200" spc="315" dirty="0">
                <a:solidFill>
                  <a:srgbClr val="2E2B1F"/>
                </a:solidFill>
                <a:latin typeface="Calibri"/>
                <a:cs typeface="Calibri"/>
              </a:rPr>
              <a:t> </a:t>
            </a:r>
            <a:r>
              <a:rPr sz="2200" spc="-5" dirty="0">
                <a:solidFill>
                  <a:srgbClr val="2E2B1F"/>
                </a:solidFill>
                <a:latin typeface="Calibri"/>
                <a:cs typeface="Calibri"/>
              </a:rPr>
              <a:t>response</a:t>
            </a:r>
            <a:r>
              <a:rPr sz="2200" spc="315" dirty="0">
                <a:solidFill>
                  <a:srgbClr val="2E2B1F"/>
                </a:solidFill>
                <a:latin typeface="Calibri"/>
                <a:cs typeface="Calibri"/>
              </a:rPr>
              <a:t> </a:t>
            </a:r>
            <a:r>
              <a:rPr sz="2200" spc="-35" dirty="0">
                <a:solidFill>
                  <a:srgbClr val="2E2B1F"/>
                </a:solidFill>
                <a:latin typeface="Calibri"/>
                <a:cs typeface="Calibri"/>
              </a:rPr>
              <a:t>to</a:t>
            </a:r>
            <a:endParaRPr sz="2200">
              <a:latin typeface="Calibri"/>
              <a:cs typeface="Calibri"/>
            </a:endParaRPr>
          </a:p>
          <a:p>
            <a:pPr marL="241300" algn="just">
              <a:lnSpc>
                <a:spcPct val="100000"/>
              </a:lnSpc>
            </a:pPr>
            <a:r>
              <a:rPr sz="2200" spc="-5" dirty="0">
                <a:solidFill>
                  <a:srgbClr val="2E2B1F"/>
                </a:solidFill>
                <a:latin typeface="Calibri"/>
                <a:cs typeface="Calibri"/>
              </a:rPr>
              <a:t>the</a:t>
            </a:r>
            <a:r>
              <a:rPr sz="2200" spc="5" dirty="0">
                <a:solidFill>
                  <a:srgbClr val="2E2B1F"/>
                </a:solidFill>
                <a:latin typeface="Calibri"/>
                <a:cs typeface="Calibri"/>
              </a:rPr>
              <a:t> </a:t>
            </a:r>
            <a:r>
              <a:rPr sz="2200" spc="-5" dirty="0">
                <a:solidFill>
                  <a:srgbClr val="2E2B1F"/>
                </a:solidFill>
                <a:latin typeface="Calibri"/>
                <a:cs typeface="Calibri"/>
              </a:rPr>
              <a:t>function</a:t>
            </a:r>
            <a:r>
              <a:rPr sz="2200" spc="-15" dirty="0">
                <a:solidFill>
                  <a:srgbClr val="2E2B1F"/>
                </a:solidFill>
                <a:latin typeface="Calibri"/>
                <a:cs typeface="Calibri"/>
              </a:rPr>
              <a:t> </a:t>
            </a:r>
            <a:r>
              <a:rPr sz="2200" spc="-10" dirty="0">
                <a:solidFill>
                  <a:srgbClr val="2E2B1F"/>
                </a:solidFill>
                <a:latin typeface="Calibri"/>
                <a:cs typeface="Calibri"/>
              </a:rPr>
              <a:t>call</a:t>
            </a:r>
            <a:r>
              <a:rPr sz="2200" spc="-5" dirty="0">
                <a:solidFill>
                  <a:srgbClr val="2E2B1F"/>
                </a:solidFill>
                <a:latin typeface="Calibri"/>
                <a:cs typeface="Calibri"/>
              </a:rPr>
              <a:t> is</a:t>
            </a:r>
            <a:r>
              <a:rPr sz="2200" spc="-15" dirty="0">
                <a:solidFill>
                  <a:srgbClr val="2E2B1F"/>
                </a:solidFill>
                <a:latin typeface="Calibri"/>
                <a:cs typeface="Calibri"/>
              </a:rPr>
              <a:t> </a:t>
            </a:r>
            <a:r>
              <a:rPr sz="2200" spc="-5" dirty="0">
                <a:solidFill>
                  <a:srgbClr val="2E2B1F"/>
                </a:solidFill>
                <a:latin typeface="Calibri"/>
                <a:cs typeface="Calibri"/>
              </a:rPr>
              <a:t>decided</a:t>
            </a:r>
            <a:r>
              <a:rPr sz="2200" spc="5" dirty="0">
                <a:solidFill>
                  <a:srgbClr val="2E2B1F"/>
                </a:solidFill>
                <a:latin typeface="Calibri"/>
                <a:cs typeface="Calibri"/>
              </a:rPr>
              <a:t> </a:t>
            </a:r>
            <a:r>
              <a:rPr sz="2200" spc="-15" dirty="0">
                <a:solidFill>
                  <a:srgbClr val="2E2B1F"/>
                </a:solidFill>
                <a:latin typeface="Calibri"/>
                <a:cs typeface="Calibri"/>
              </a:rPr>
              <a:t>at</a:t>
            </a:r>
            <a:r>
              <a:rPr sz="2200" spc="-5" dirty="0">
                <a:solidFill>
                  <a:srgbClr val="2E2B1F"/>
                </a:solidFill>
                <a:latin typeface="Calibri"/>
                <a:cs typeface="Calibri"/>
              </a:rPr>
              <a:t> </a:t>
            </a:r>
            <a:r>
              <a:rPr sz="2200" spc="-10" dirty="0">
                <a:solidFill>
                  <a:srgbClr val="2E2B1F"/>
                </a:solidFill>
                <a:latin typeface="Calibri"/>
                <a:cs typeface="Calibri"/>
              </a:rPr>
              <a:t>runtime.</a:t>
            </a:r>
            <a:endParaRPr sz="2200">
              <a:latin typeface="Calibri"/>
              <a:cs typeface="Calibri"/>
            </a:endParaRPr>
          </a:p>
          <a:p>
            <a:pPr marL="241300" marR="5080" indent="-229235" algn="just">
              <a:lnSpc>
                <a:spcPct val="100000"/>
              </a:lnSpc>
              <a:spcBef>
                <a:spcPts val="530"/>
              </a:spcBef>
              <a:buClr>
                <a:srgbClr val="A9A47B"/>
              </a:buClr>
              <a:buFont typeface="Arial"/>
              <a:buChar char="•"/>
              <a:tabLst>
                <a:tab pos="241935" algn="l"/>
              </a:tabLst>
            </a:pPr>
            <a:r>
              <a:rPr sz="2200" spc="-10" dirty="0">
                <a:solidFill>
                  <a:srgbClr val="2E2B1F"/>
                </a:solidFill>
                <a:latin typeface="Calibri"/>
                <a:cs typeface="Calibri"/>
              </a:rPr>
              <a:t>Dynamic binding </a:t>
            </a:r>
            <a:r>
              <a:rPr sz="2200" spc="-5" dirty="0">
                <a:solidFill>
                  <a:srgbClr val="2E2B1F"/>
                </a:solidFill>
                <a:latin typeface="Calibri"/>
                <a:cs typeface="Calibri"/>
              </a:rPr>
              <a:t>means </a:t>
            </a:r>
            <a:r>
              <a:rPr sz="2200" spc="-10" dirty="0">
                <a:solidFill>
                  <a:srgbClr val="2E2B1F"/>
                </a:solidFill>
                <a:latin typeface="Calibri"/>
                <a:cs typeface="Calibri"/>
              </a:rPr>
              <a:t>that </a:t>
            </a:r>
            <a:r>
              <a:rPr sz="2200" spc="-5" dirty="0">
                <a:solidFill>
                  <a:srgbClr val="2E2B1F"/>
                </a:solidFill>
                <a:latin typeface="Calibri"/>
                <a:cs typeface="Calibri"/>
              </a:rPr>
              <a:t>the </a:t>
            </a:r>
            <a:r>
              <a:rPr sz="2200" spc="-15" dirty="0">
                <a:solidFill>
                  <a:srgbClr val="2E2B1F"/>
                </a:solidFill>
                <a:latin typeface="Calibri"/>
                <a:cs typeface="Calibri"/>
              </a:rPr>
              <a:t>code </a:t>
            </a:r>
            <a:r>
              <a:rPr sz="2200" spc="-10" dirty="0">
                <a:solidFill>
                  <a:srgbClr val="2E2B1F"/>
                </a:solidFill>
                <a:latin typeface="Calibri"/>
                <a:cs typeface="Calibri"/>
              </a:rPr>
              <a:t>associated </a:t>
            </a:r>
            <a:r>
              <a:rPr sz="2200" spc="-5" dirty="0">
                <a:solidFill>
                  <a:srgbClr val="2E2B1F"/>
                </a:solidFill>
                <a:latin typeface="Calibri"/>
                <a:cs typeface="Calibri"/>
              </a:rPr>
              <a:t>with a </a:t>
            </a:r>
            <a:r>
              <a:rPr sz="2200" spc="-10" dirty="0">
                <a:solidFill>
                  <a:srgbClr val="2E2B1F"/>
                </a:solidFill>
                <a:latin typeface="Calibri"/>
                <a:cs typeface="Calibri"/>
              </a:rPr>
              <a:t>given </a:t>
            </a:r>
            <a:r>
              <a:rPr sz="2200" spc="-5" dirty="0">
                <a:solidFill>
                  <a:srgbClr val="2E2B1F"/>
                </a:solidFill>
                <a:latin typeface="Calibri"/>
                <a:cs typeface="Calibri"/>
              </a:rPr>
              <a:t> </a:t>
            </a:r>
            <a:r>
              <a:rPr sz="2200" spc="-15" dirty="0">
                <a:solidFill>
                  <a:srgbClr val="2E2B1F"/>
                </a:solidFill>
                <a:latin typeface="Calibri"/>
                <a:cs typeface="Calibri"/>
              </a:rPr>
              <a:t>procedure </a:t>
            </a:r>
            <a:r>
              <a:rPr sz="2200" spc="-10" dirty="0">
                <a:solidFill>
                  <a:srgbClr val="2E2B1F"/>
                </a:solidFill>
                <a:latin typeface="Calibri"/>
                <a:cs typeface="Calibri"/>
              </a:rPr>
              <a:t>call </a:t>
            </a:r>
            <a:r>
              <a:rPr sz="2200" spc="-5" dirty="0">
                <a:solidFill>
                  <a:srgbClr val="2E2B1F"/>
                </a:solidFill>
                <a:latin typeface="Calibri"/>
                <a:cs typeface="Calibri"/>
              </a:rPr>
              <a:t>is </a:t>
            </a:r>
            <a:r>
              <a:rPr sz="2200" spc="-10" dirty="0">
                <a:solidFill>
                  <a:srgbClr val="2E2B1F"/>
                </a:solidFill>
                <a:latin typeface="Calibri"/>
                <a:cs typeface="Calibri"/>
              </a:rPr>
              <a:t>not </a:t>
            </a:r>
            <a:r>
              <a:rPr sz="2200" spc="-5" dirty="0">
                <a:solidFill>
                  <a:srgbClr val="2E2B1F"/>
                </a:solidFill>
                <a:latin typeface="Calibri"/>
                <a:cs typeface="Calibri"/>
              </a:rPr>
              <a:t>known </a:t>
            </a:r>
            <a:r>
              <a:rPr sz="2200" spc="-10" dirty="0">
                <a:solidFill>
                  <a:srgbClr val="2E2B1F"/>
                </a:solidFill>
                <a:latin typeface="Calibri"/>
                <a:cs typeface="Calibri"/>
              </a:rPr>
              <a:t>until </a:t>
            </a:r>
            <a:r>
              <a:rPr sz="2200" spc="-5" dirty="0">
                <a:solidFill>
                  <a:srgbClr val="2E2B1F"/>
                </a:solidFill>
                <a:latin typeface="Calibri"/>
                <a:cs typeface="Calibri"/>
              </a:rPr>
              <a:t>the time </a:t>
            </a:r>
            <a:r>
              <a:rPr sz="2200" dirty="0">
                <a:solidFill>
                  <a:srgbClr val="2E2B1F"/>
                </a:solidFill>
                <a:latin typeface="Calibri"/>
                <a:cs typeface="Calibri"/>
              </a:rPr>
              <a:t>of </a:t>
            </a:r>
            <a:r>
              <a:rPr sz="2200" spc="-5" dirty="0">
                <a:solidFill>
                  <a:srgbClr val="2E2B1F"/>
                </a:solidFill>
                <a:latin typeface="Calibri"/>
                <a:cs typeface="Calibri"/>
              </a:rPr>
              <a:t>the </a:t>
            </a:r>
            <a:r>
              <a:rPr sz="2200" spc="-10" dirty="0">
                <a:solidFill>
                  <a:srgbClr val="2E2B1F"/>
                </a:solidFill>
                <a:latin typeface="Calibri"/>
                <a:cs typeface="Calibri"/>
              </a:rPr>
              <a:t>call </a:t>
            </a:r>
            <a:r>
              <a:rPr sz="2200" spc="-15" dirty="0">
                <a:solidFill>
                  <a:srgbClr val="2E2B1F"/>
                </a:solidFill>
                <a:latin typeface="Calibri"/>
                <a:cs typeface="Calibri"/>
              </a:rPr>
              <a:t>at </a:t>
            </a:r>
            <a:r>
              <a:rPr sz="2200" spc="-10" dirty="0">
                <a:solidFill>
                  <a:srgbClr val="2E2B1F"/>
                </a:solidFill>
                <a:latin typeface="Calibri"/>
                <a:cs typeface="Calibri"/>
              </a:rPr>
              <a:t>run </a:t>
            </a:r>
            <a:r>
              <a:rPr sz="2200" spc="-5" dirty="0">
                <a:solidFill>
                  <a:srgbClr val="2E2B1F"/>
                </a:solidFill>
                <a:latin typeface="Calibri"/>
                <a:cs typeface="Calibri"/>
              </a:rPr>
              <a:t> time.</a:t>
            </a:r>
            <a:endParaRPr sz="2200">
              <a:latin typeface="Calibri"/>
              <a:cs typeface="Calibri"/>
            </a:endParaRPr>
          </a:p>
          <a:p>
            <a:pPr marL="241300" marR="5080" indent="-229235" algn="just">
              <a:lnSpc>
                <a:spcPct val="100000"/>
              </a:lnSpc>
              <a:spcBef>
                <a:spcPts val="530"/>
              </a:spcBef>
              <a:buClr>
                <a:srgbClr val="A9A47B"/>
              </a:buClr>
              <a:buFont typeface="Arial"/>
              <a:buChar char="•"/>
              <a:tabLst>
                <a:tab pos="241935" algn="l"/>
              </a:tabLst>
            </a:pPr>
            <a:r>
              <a:rPr sz="2200" spc="-10" dirty="0">
                <a:solidFill>
                  <a:srgbClr val="2E2B1F"/>
                </a:solidFill>
                <a:latin typeface="Calibri"/>
                <a:cs typeface="Calibri"/>
              </a:rPr>
              <a:t>Dynamic</a:t>
            </a:r>
            <a:r>
              <a:rPr sz="2200" spc="-5" dirty="0">
                <a:solidFill>
                  <a:srgbClr val="2E2B1F"/>
                </a:solidFill>
                <a:latin typeface="Calibri"/>
                <a:cs typeface="Calibri"/>
              </a:rPr>
              <a:t> </a:t>
            </a:r>
            <a:r>
              <a:rPr sz="2200" spc="-10" dirty="0">
                <a:solidFill>
                  <a:srgbClr val="2E2B1F"/>
                </a:solidFill>
                <a:latin typeface="Calibri"/>
                <a:cs typeface="Calibri"/>
              </a:rPr>
              <a:t>Method</a:t>
            </a:r>
            <a:r>
              <a:rPr sz="2200" spc="-5" dirty="0">
                <a:solidFill>
                  <a:srgbClr val="2E2B1F"/>
                </a:solidFill>
                <a:latin typeface="Calibri"/>
                <a:cs typeface="Calibri"/>
              </a:rPr>
              <a:t> Binding</a:t>
            </a:r>
            <a:r>
              <a:rPr sz="2200" dirty="0">
                <a:solidFill>
                  <a:srgbClr val="2E2B1F"/>
                </a:solidFill>
                <a:latin typeface="Calibri"/>
                <a:cs typeface="Calibri"/>
              </a:rPr>
              <a:t> </a:t>
            </a:r>
            <a:r>
              <a:rPr sz="2200" spc="-5" dirty="0">
                <a:solidFill>
                  <a:srgbClr val="2E2B1F"/>
                </a:solidFill>
                <a:latin typeface="Calibri"/>
                <a:cs typeface="Calibri"/>
              </a:rPr>
              <a:t>One</a:t>
            </a:r>
            <a:r>
              <a:rPr sz="2200" dirty="0">
                <a:solidFill>
                  <a:srgbClr val="2E2B1F"/>
                </a:solidFill>
                <a:latin typeface="Calibri"/>
                <a:cs typeface="Calibri"/>
              </a:rPr>
              <a:t> </a:t>
            </a:r>
            <a:r>
              <a:rPr sz="2200" spc="-5" dirty="0">
                <a:solidFill>
                  <a:srgbClr val="2E2B1F"/>
                </a:solidFill>
                <a:latin typeface="Calibri"/>
                <a:cs typeface="Calibri"/>
              </a:rPr>
              <a:t>of</a:t>
            </a:r>
            <a:r>
              <a:rPr sz="2200" dirty="0">
                <a:solidFill>
                  <a:srgbClr val="2E2B1F"/>
                </a:solidFill>
                <a:latin typeface="Calibri"/>
                <a:cs typeface="Calibri"/>
              </a:rPr>
              <a:t> </a:t>
            </a:r>
            <a:r>
              <a:rPr sz="2200" spc="-5" dirty="0">
                <a:solidFill>
                  <a:srgbClr val="2E2B1F"/>
                </a:solidFill>
                <a:latin typeface="Calibri"/>
                <a:cs typeface="Calibri"/>
              </a:rPr>
              <a:t>the</a:t>
            </a:r>
            <a:r>
              <a:rPr sz="2200" dirty="0">
                <a:solidFill>
                  <a:srgbClr val="2E2B1F"/>
                </a:solidFill>
                <a:latin typeface="Calibri"/>
                <a:cs typeface="Calibri"/>
              </a:rPr>
              <a:t> </a:t>
            </a:r>
            <a:r>
              <a:rPr sz="2200" spc="-5" dirty="0">
                <a:solidFill>
                  <a:srgbClr val="2E2B1F"/>
                </a:solidFill>
                <a:latin typeface="Calibri"/>
                <a:cs typeface="Calibri"/>
              </a:rPr>
              <a:t>main</a:t>
            </a:r>
            <a:r>
              <a:rPr sz="2200" dirty="0">
                <a:solidFill>
                  <a:srgbClr val="2E2B1F"/>
                </a:solidFill>
                <a:latin typeface="Calibri"/>
                <a:cs typeface="Calibri"/>
              </a:rPr>
              <a:t> </a:t>
            </a:r>
            <a:r>
              <a:rPr sz="2200" spc="-15" dirty="0">
                <a:solidFill>
                  <a:srgbClr val="2E2B1F"/>
                </a:solidFill>
                <a:latin typeface="Calibri"/>
                <a:cs typeface="Calibri"/>
              </a:rPr>
              <a:t>advantages</a:t>
            </a:r>
            <a:r>
              <a:rPr sz="2200" spc="-10" dirty="0">
                <a:solidFill>
                  <a:srgbClr val="2E2B1F"/>
                </a:solidFill>
                <a:latin typeface="Calibri"/>
                <a:cs typeface="Calibri"/>
              </a:rPr>
              <a:t> </a:t>
            </a:r>
            <a:r>
              <a:rPr sz="2200" spc="10" dirty="0">
                <a:solidFill>
                  <a:srgbClr val="2E2B1F"/>
                </a:solidFill>
                <a:latin typeface="Calibri"/>
                <a:cs typeface="Calibri"/>
              </a:rPr>
              <a:t>of </a:t>
            </a:r>
            <a:r>
              <a:rPr sz="2200" spc="15" dirty="0">
                <a:solidFill>
                  <a:srgbClr val="2E2B1F"/>
                </a:solidFill>
                <a:latin typeface="Calibri"/>
                <a:cs typeface="Calibri"/>
              </a:rPr>
              <a:t> </a:t>
            </a:r>
            <a:r>
              <a:rPr sz="2200" spc="-5" dirty="0">
                <a:solidFill>
                  <a:srgbClr val="2E2B1F"/>
                </a:solidFill>
                <a:latin typeface="Calibri"/>
                <a:cs typeface="Calibri"/>
              </a:rPr>
              <a:t>inheritance is </a:t>
            </a:r>
            <a:r>
              <a:rPr sz="2200" spc="-10" dirty="0">
                <a:solidFill>
                  <a:srgbClr val="2E2B1F"/>
                </a:solidFill>
                <a:latin typeface="Calibri"/>
                <a:cs typeface="Calibri"/>
              </a:rPr>
              <a:t>that </a:t>
            </a:r>
            <a:r>
              <a:rPr sz="2200" dirty="0">
                <a:solidFill>
                  <a:srgbClr val="2E2B1F"/>
                </a:solidFill>
                <a:latin typeface="Calibri"/>
                <a:cs typeface="Calibri"/>
              </a:rPr>
              <a:t>some </a:t>
            </a:r>
            <a:r>
              <a:rPr sz="2200" spc="-5" dirty="0">
                <a:solidFill>
                  <a:srgbClr val="2E2B1F"/>
                </a:solidFill>
                <a:latin typeface="Calibri"/>
                <a:cs typeface="Calibri"/>
              </a:rPr>
              <a:t>derived class D </a:t>
            </a:r>
            <a:r>
              <a:rPr sz="2200" spc="-10" dirty="0">
                <a:solidFill>
                  <a:srgbClr val="2E2B1F"/>
                </a:solidFill>
                <a:latin typeface="Calibri"/>
                <a:cs typeface="Calibri"/>
              </a:rPr>
              <a:t>has</a:t>
            </a:r>
            <a:r>
              <a:rPr sz="2200" spc="475" dirty="0">
                <a:solidFill>
                  <a:srgbClr val="2E2B1F"/>
                </a:solidFill>
                <a:latin typeface="Calibri"/>
                <a:cs typeface="Calibri"/>
              </a:rPr>
              <a:t> </a:t>
            </a:r>
            <a:r>
              <a:rPr sz="2200" spc="-5" dirty="0">
                <a:solidFill>
                  <a:srgbClr val="2E2B1F"/>
                </a:solidFill>
                <a:latin typeface="Calibri"/>
                <a:cs typeface="Calibri"/>
              </a:rPr>
              <a:t>all the </a:t>
            </a:r>
            <a:r>
              <a:rPr sz="2200" spc="-10" dirty="0">
                <a:solidFill>
                  <a:srgbClr val="2E2B1F"/>
                </a:solidFill>
                <a:latin typeface="Calibri"/>
                <a:cs typeface="Calibri"/>
              </a:rPr>
              <a:t>members </a:t>
            </a:r>
            <a:r>
              <a:rPr sz="2200" spc="-5" dirty="0">
                <a:solidFill>
                  <a:srgbClr val="2E2B1F"/>
                </a:solidFill>
                <a:latin typeface="Calibri"/>
                <a:cs typeface="Calibri"/>
              </a:rPr>
              <a:t> </a:t>
            </a:r>
            <a:r>
              <a:rPr sz="2200" dirty="0">
                <a:solidFill>
                  <a:srgbClr val="2E2B1F"/>
                </a:solidFill>
                <a:latin typeface="Calibri"/>
                <a:cs typeface="Calibri"/>
              </a:rPr>
              <a:t>of</a:t>
            </a:r>
            <a:r>
              <a:rPr sz="2200" spc="5" dirty="0">
                <a:solidFill>
                  <a:srgbClr val="2E2B1F"/>
                </a:solidFill>
                <a:latin typeface="Calibri"/>
                <a:cs typeface="Calibri"/>
              </a:rPr>
              <a:t> </a:t>
            </a:r>
            <a:r>
              <a:rPr sz="2200" spc="-5" dirty="0">
                <a:solidFill>
                  <a:srgbClr val="2E2B1F"/>
                </a:solidFill>
                <a:latin typeface="Calibri"/>
                <a:cs typeface="Calibri"/>
              </a:rPr>
              <a:t>its</a:t>
            </a:r>
            <a:r>
              <a:rPr sz="2200" dirty="0">
                <a:solidFill>
                  <a:srgbClr val="2E2B1F"/>
                </a:solidFill>
                <a:latin typeface="Calibri"/>
                <a:cs typeface="Calibri"/>
              </a:rPr>
              <a:t> </a:t>
            </a:r>
            <a:r>
              <a:rPr sz="2200" spc="-5" dirty="0">
                <a:solidFill>
                  <a:srgbClr val="2E2B1F"/>
                </a:solidFill>
                <a:latin typeface="Calibri"/>
                <a:cs typeface="Calibri"/>
              </a:rPr>
              <a:t>base</a:t>
            </a:r>
            <a:r>
              <a:rPr sz="2200" dirty="0">
                <a:solidFill>
                  <a:srgbClr val="2E2B1F"/>
                </a:solidFill>
                <a:latin typeface="Calibri"/>
                <a:cs typeface="Calibri"/>
              </a:rPr>
              <a:t> </a:t>
            </a:r>
            <a:r>
              <a:rPr sz="2200" spc="-5" dirty="0">
                <a:solidFill>
                  <a:srgbClr val="2E2B1F"/>
                </a:solidFill>
                <a:latin typeface="Calibri"/>
                <a:cs typeface="Calibri"/>
              </a:rPr>
              <a:t>class</a:t>
            </a:r>
            <a:r>
              <a:rPr sz="2200" dirty="0">
                <a:solidFill>
                  <a:srgbClr val="2E2B1F"/>
                </a:solidFill>
                <a:latin typeface="Calibri"/>
                <a:cs typeface="Calibri"/>
              </a:rPr>
              <a:t> B. </a:t>
            </a:r>
            <a:r>
              <a:rPr sz="2200" spc="-10" dirty="0">
                <a:solidFill>
                  <a:srgbClr val="2E2B1F"/>
                </a:solidFill>
                <a:latin typeface="Calibri"/>
                <a:cs typeface="Calibri"/>
              </a:rPr>
              <a:t>Once</a:t>
            </a:r>
            <a:r>
              <a:rPr sz="2200" spc="-5" dirty="0">
                <a:solidFill>
                  <a:srgbClr val="2E2B1F"/>
                </a:solidFill>
                <a:latin typeface="Calibri"/>
                <a:cs typeface="Calibri"/>
              </a:rPr>
              <a:t> D</a:t>
            </a:r>
            <a:r>
              <a:rPr sz="2200" dirty="0">
                <a:solidFill>
                  <a:srgbClr val="2E2B1F"/>
                </a:solidFill>
                <a:latin typeface="Calibri"/>
                <a:cs typeface="Calibri"/>
              </a:rPr>
              <a:t> </a:t>
            </a:r>
            <a:r>
              <a:rPr sz="2200" spc="-5" dirty="0">
                <a:solidFill>
                  <a:srgbClr val="2E2B1F"/>
                </a:solidFill>
                <a:latin typeface="Calibri"/>
                <a:cs typeface="Calibri"/>
              </a:rPr>
              <a:t>is</a:t>
            </a:r>
            <a:r>
              <a:rPr sz="2200" dirty="0">
                <a:solidFill>
                  <a:srgbClr val="2E2B1F"/>
                </a:solidFill>
                <a:latin typeface="Calibri"/>
                <a:cs typeface="Calibri"/>
              </a:rPr>
              <a:t> </a:t>
            </a:r>
            <a:r>
              <a:rPr sz="2200" spc="-10" dirty="0">
                <a:solidFill>
                  <a:srgbClr val="2E2B1F"/>
                </a:solidFill>
                <a:latin typeface="Calibri"/>
                <a:cs typeface="Calibri"/>
              </a:rPr>
              <a:t>not</a:t>
            </a:r>
            <a:r>
              <a:rPr sz="2200" spc="-5" dirty="0">
                <a:solidFill>
                  <a:srgbClr val="2E2B1F"/>
                </a:solidFill>
                <a:latin typeface="Calibri"/>
                <a:cs typeface="Calibri"/>
              </a:rPr>
              <a:t> hiding</a:t>
            </a:r>
            <a:r>
              <a:rPr sz="2200" dirty="0">
                <a:solidFill>
                  <a:srgbClr val="2E2B1F"/>
                </a:solidFill>
                <a:latin typeface="Calibri"/>
                <a:cs typeface="Calibri"/>
              </a:rPr>
              <a:t> </a:t>
            </a:r>
            <a:r>
              <a:rPr sz="2200" spc="-15" dirty="0">
                <a:solidFill>
                  <a:srgbClr val="2E2B1F"/>
                </a:solidFill>
                <a:latin typeface="Calibri"/>
                <a:cs typeface="Calibri"/>
              </a:rPr>
              <a:t>any</a:t>
            </a:r>
            <a:r>
              <a:rPr sz="2200" spc="-10" dirty="0">
                <a:solidFill>
                  <a:srgbClr val="2E2B1F"/>
                </a:solidFill>
                <a:latin typeface="Calibri"/>
                <a:cs typeface="Calibri"/>
              </a:rPr>
              <a:t> </a:t>
            </a:r>
            <a:r>
              <a:rPr sz="2200" dirty="0">
                <a:solidFill>
                  <a:srgbClr val="2E2B1F"/>
                </a:solidFill>
                <a:latin typeface="Calibri"/>
                <a:cs typeface="Calibri"/>
              </a:rPr>
              <a:t>of</a:t>
            </a:r>
            <a:r>
              <a:rPr sz="2200" spc="5" dirty="0">
                <a:solidFill>
                  <a:srgbClr val="2E2B1F"/>
                </a:solidFill>
                <a:latin typeface="Calibri"/>
                <a:cs typeface="Calibri"/>
              </a:rPr>
              <a:t> </a:t>
            </a:r>
            <a:r>
              <a:rPr sz="2200" spc="-5" dirty="0">
                <a:solidFill>
                  <a:srgbClr val="2E2B1F"/>
                </a:solidFill>
                <a:latin typeface="Calibri"/>
                <a:cs typeface="Calibri"/>
              </a:rPr>
              <a:t>the</a:t>
            </a:r>
            <a:r>
              <a:rPr sz="2200" dirty="0">
                <a:solidFill>
                  <a:srgbClr val="2E2B1F"/>
                </a:solidFill>
                <a:latin typeface="Calibri"/>
                <a:cs typeface="Calibri"/>
              </a:rPr>
              <a:t> </a:t>
            </a:r>
            <a:r>
              <a:rPr sz="2200" spc="-10" dirty="0">
                <a:solidFill>
                  <a:srgbClr val="2E2B1F"/>
                </a:solidFill>
                <a:latin typeface="Calibri"/>
                <a:cs typeface="Calibri"/>
              </a:rPr>
              <a:t>public </a:t>
            </a:r>
            <a:r>
              <a:rPr sz="2200" spc="-484" dirty="0">
                <a:solidFill>
                  <a:srgbClr val="2E2B1F"/>
                </a:solidFill>
                <a:latin typeface="Calibri"/>
                <a:cs typeface="Calibri"/>
              </a:rPr>
              <a:t> </a:t>
            </a:r>
            <a:r>
              <a:rPr sz="2200" spc="-10" dirty="0">
                <a:solidFill>
                  <a:srgbClr val="2E2B1F"/>
                </a:solidFill>
                <a:latin typeface="Calibri"/>
                <a:cs typeface="Calibri"/>
              </a:rPr>
              <a:t>members </a:t>
            </a:r>
            <a:r>
              <a:rPr sz="2200" dirty="0">
                <a:solidFill>
                  <a:srgbClr val="2E2B1F"/>
                </a:solidFill>
                <a:latin typeface="Calibri"/>
                <a:cs typeface="Calibri"/>
              </a:rPr>
              <a:t>of </a:t>
            </a:r>
            <a:r>
              <a:rPr sz="2200" spc="-15" dirty="0">
                <a:solidFill>
                  <a:srgbClr val="2E2B1F"/>
                </a:solidFill>
                <a:latin typeface="Calibri"/>
                <a:cs typeface="Calibri"/>
              </a:rPr>
              <a:t>B, </a:t>
            </a:r>
            <a:r>
              <a:rPr sz="2200" spc="-5" dirty="0">
                <a:solidFill>
                  <a:srgbClr val="2E2B1F"/>
                </a:solidFill>
                <a:latin typeface="Calibri"/>
                <a:cs typeface="Calibri"/>
              </a:rPr>
              <a:t>then an object </a:t>
            </a:r>
            <a:r>
              <a:rPr sz="2200" dirty="0">
                <a:solidFill>
                  <a:srgbClr val="2E2B1F"/>
                </a:solidFill>
                <a:latin typeface="Calibri"/>
                <a:cs typeface="Calibri"/>
              </a:rPr>
              <a:t>of </a:t>
            </a:r>
            <a:r>
              <a:rPr sz="2200" spc="-5" dirty="0">
                <a:solidFill>
                  <a:srgbClr val="2E2B1F"/>
                </a:solidFill>
                <a:latin typeface="Calibri"/>
                <a:cs typeface="Calibri"/>
              </a:rPr>
              <a:t>D </a:t>
            </a:r>
            <a:r>
              <a:rPr sz="2200" spc="-10" dirty="0">
                <a:solidFill>
                  <a:srgbClr val="2E2B1F"/>
                </a:solidFill>
                <a:latin typeface="Calibri"/>
                <a:cs typeface="Calibri"/>
              </a:rPr>
              <a:t>can </a:t>
            </a:r>
            <a:r>
              <a:rPr sz="2200" spc="-15" dirty="0">
                <a:solidFill>
                  <a:srgbClr val="2E2B1F"/>
                </a:solidFill>
                <a:latin typeface="Calibri"/>
                <a:cs typeface="Calibri"/>
              </a:rPr>
              <a:t>represent </a:t>
            </a:r>
            <a:r>
              <a:rPr sz="2200" spc="-5" dirty="0">
                <a:solidFill>
                  <a:srgbClr val="2E2B1F"/>
                </a:solidFill>
                <a:latin typeface="Calibri"/>
                <a:cs typeface="Calibri"/>
              </a:rPr>
              <a:t>B in </a:t>
            </a:r>
            <a:r>
              <a:rPr sz="2200" spc="-15" dirty="0">
                <a:solidFill>
                  <a:srgbClr val="2E2B1F"/>
                </a:solidFill>
                <a:latin typeface="Calibri"/>
                <a:cs typeface="Calibri"/>
              </a:rPr>
              <a:t>any </a:t>
            </a:r>
            <a:r>
              <a:rPr sz="2200" spc="-10" dirty="0">
                <a:solidFill>
                  <a:srgbClr val="2E2B1F"/>
                </a:solidFill>
                <a:latin typeface="Calibri"/>
                <a:cs typeface="Calibri"/>
              </a:rPr>
              <a:t> </a:t>
            </a:r>
            <a:r>
              <a:rPr sz="2200" spc="-20" dirty="0">
                <a:solidFill>
                  <a:srgbClr val="2E2B1F"/>
                </a:solidFill>
                <a:latin typeface="Calibri"/>
                <a:cs typeface="Calibri"/>
              </a:rPr>
              <a:t>context </a:t>
            </a:r>
            <a:r>
              <a:rPr sz="2200" spc="-10" dirty="0">
                <a:solidFill>
                  <a:srgbClr val="2E2B1F"/>
                </a:solidFill>
                <a:latin typeface="Calibri"/>
                <a:cs typeface="Calibri"/>
              </a:rPr>
              <a:t>where </a:t>
            </a:r>
            <a:r>
              <a:rPr sz="2200" spc="-5" dirty="0">
                <a:solidFill>
                  <a:srgbClr val="2E2B1F"/>
                </a:solidFill>
                <a:latin typeface="Calibri"/>
                <a:cs typeface="Calibri"/>
              </a:rPr>
              <a:t>a B </a:t>
            </a:r>
            <a:r>
              <a:rPr sz="2200" spc="-15" dirty="0">
                <a:solidFill>
                  <a:srgbClr val="2E2B1F"/>
                </a:solidFill>
                <a:latin typeface="Calibri"/>
                <a:cs typeface="Calibri"/>
              </a:rPr>
              <a:t>could </a:t>
            </a:r>
            <a:r>
              <a:rPr sz="2200" spc="-5" dirty="0">
                <a:solidFill>
                  <a:srgbClr val="2E2B1F"/>
                </a:solidFill>
                <a:latin typeface="Calibri"/>
                <a:cs typeface="Calibri"/>
              </a:rPr>
              <a:t>be used. This </a:t>
            </a:r>
            <a:r>
              <a:rPr sz="2200" spc="-20" dirty="0">
                <a:solidFill>
                  <a:srgbClr val="2E2B1F"/>
                </a:solidFill>
                <a:latin typeface="Calibri"/>
                <a:cs typeface="Calibri"/>
              </a:rPr>
              <a:t>feature </a:t>
            </a:r>
            <a:r>
              <a:rPr sz="2200" spc="-5" dirty="0">
                <a:solidFill>
                  <a:srgbClr val="2E2B1F"/>
                </a:solidFill>
                <a:latin typeface="Calibri"/>
                <a:cs typeface="Calibri"/>
              </a:rPr>
              <a:t>is known as </a:t>
            </a:r>
            <a:r>
              <a:rPr sz="2200" dirty="0">
                <a:solidFill>
                  <a:srgbClr val="2E2B1F"/>
                </a:solidFill>
                <a:latin typeface="Calibri"/>
                <a:cs typeface="Calibri"/>
              </a:rPr>
              <a:t> </a:t>
            </a:r>
            <a:r>
              <a:rPr sz="2200" spc="-5" dirty="0">
                <a:solidFill>
                  <a:srgbClr val="2E2B1F"/>
                </a:solidFill>
                <a:latin typeface="Calibri"/>
                <a:cs typeface="Calibri"/>
              </a:rPr>
              <a:t>subtype</a:t>
            </a:r>
            <a:r>
              <a:rPr sz="2200" spc="5" dirty="0">
                <a:solidFill>
                  <a:srgbClr val="2E2B1F"/>
                </a:solidFill>
                <a:latin typeface="Calibri"/>
                <a:cs typeface="Calibri"/>
              </a:rPr>
              <a:t> </a:t>
            </a:r>
            <a:r>
              <a:rPr sz="2200" spc="-5" dirty="0">
                <a:solidFill>
                  <a:srgbClr val="2E2B1F"/>
                </a:solidFill>
                <a:latin typeface="Calibri"/>
                <a:cs typeface="Calibri"/>
              </a:rPr>
              <a:t>polymorphism.</a:t>
            </a:r>
            <a:endParaRPr sz="2200">
              <a:latin typeface="Calibri"/>
              <a:cs typeface="Calibri"/>
            </a:endParaRPr>
          </a:p>
        </p:txBody>
      </p:sp>
    </p:spTree>
    <p:extLst>
      <p:ext uri="{BB962C8B-B14F-4D97-AF65-F5344CB8AC3E}">
        <p14:creationId xmlns:p14="http://schemas.microsoft.com/office/powerpoint/2010/main" val="286926255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95655"/>
            <a:ext cx="4453255" cy="696595"/>
          </a:xfrm>
          <a:prstGeom prst="rect">
            <a:avLst/>
          </a:prstGeom>
        </p:spPr>
        <p:txBody>
          <a:bodyPr vert="horz" wrap="square" lIns="0" tIns="13335" rIns="0" bIns="0" rtlCol="0">
            <a:spAutoFit/>
          </a:bodyPr>
          <a:lstStyle/>
          <a:p>
            <a:pPr marL="12700">
              <a:lnSpc>
                <a:spcPct val="100000"/>
              </a:lnSpc>
              <a:spcBef>
                <a:spcPts val="105"/>
              </a:spcBef>
            </a:pPr>
            <a:r>
              <a:rPr sz="4400" spc="-204" dirty="0"/>
              <a:t> </a:t>
            </a:r>
            <a:r>
              <a:rPr sz="4400" spc="-100" dirty="0"/>
              <a:t>Me</a:t>
            </a:r>
            <a:r>
              <a:rPr sz="4400" spc="-95" dirty="0"/>
              <a:t>ss</a:t>
            </a:r>
            <a:r>
              <a:rPr sz="4400" spc="-100" dirty="0"/>
              <a:t>a</a:t>
            </a:r>
            <a:r>
              <a:rPr sz="4400" spc="-105" dirty="0"/>
              <a:t>g</a:t>
            </a:r>
            <a:r>
              <a:rPr sz="4400" dirty="0"/>
              <a:t>e</a:t>
            </a:r>
            <a:r>
              <a:rPr sz="4400" spc="-225" dirty="0"/>
              <a:t> </a:t>
            </a:r>
            <a:r>
              <a:rPr sz="4400" spc="-185" dirty="0"/>
              <a:t>P</a:t>
            </a:r>
            <a:r>
              <a:rPr sz="4400" spc="-100" dirty="0"/>
              <a:t>a</a:t>
            </a:r>
            <a:r>
              <a:rPr sz="4400" spc="-95" dirty="0"/>
              <a:t>ss</a:t>
            </a:r>
            <a:r>
              <a:rPr sz="4400" spc="-100" dirty="0"/>
              <a:t>i</a:t>
            </a:r>
            <a:r>
              <a:rPr sz="4400" spc="-110" dirty="0"/>
              <a:t>n</a:t>
            </a:r>
            <a:r>
              <a:rPr sz="4400" spc="-105" dirty="0"/>
              <a:t>g</a:t>
            </a:r>
            <a:r>
              <a:rPr sz="4400" dirty="0"/>
              <a:t>:</a:t>
            </a:r>
          </a:p>
        </p:txBody>
      </p:sp>
      <p:sp>
        <p:nvSpPr>
          <p:cNvPr id="3" name="object 3"/>
          <p:cNvSpPr txBox="1"/>
          <p:nvPr/>
        </p:nvSpPr>
        <p:spPr>
          <a:xfrm>
            <a:off x="650240" y="1616710"/>
            <a:ext cx="7349490" cy="3244215"/>
          </a:xfrm>
          <a:prstGeom prst="rect">
            <a:avLst/>
          </a:prstGeom>
        </p:spPr>
        <p:txBody>
          <a:bodyPr vert="horz" wrap="square" lIns="0" tIns="12065" rIns="0" bIns="0" rtlCol="0">
            <a:spAutoFit/>
          </a:bodyPr>
          <a:lstStyle/>
          <a:p>
            <a:pPr marL="241300" indent="-229235" algn="just">
              <a:lnSpc>
                <a:spcPct val="100000"/>
              </a:lnSpc>
              <a:spcBef>
                <a:spcPts val="95"/>
              </a:spcBef>
              <a:buClr>
                <a:srgbClr val="A9A47B"/>
              </a:buClr>
              <a:buFont typeface="Arial"/>
              <a:buChar char="•"/>
              <a:tabLst>
                <a:tab pos="241935" algn="l"/>
              </a:tabLst>
            </a:pPr>
            <a:r>
              <a:rPr sz="2200" spc="-5" dirty="0">
                <a:solidFill>
                  <a:srgbClr val="2E2B1F"/>
                </a:solidFill>
                <a:latin typeface="Calibri"/>
                <a:cs typeface="Calibri"/>
              </a:rPr>
              <a:t>It</a:t>
            </a:r>
            <a:r>
              <a:rPr sz="2200" spc="1035" dirty="0">
                <a:solidFill>
                  <a:srgbClr val="2E2B1F"/>
                </a:solidFill>
                <a:latin typeface="Calibri"/>
                <a:cs typeface="Calibri"/>
              </a:rPr>
              <a:t> </a:t>
            </a:r>
            <a:r>
              <a:rPr sz="2200" spc="-5" dirty="0">
                <a:solidFill>
                  <a:srgbClr val="2E2B1F"/>
                </a:solidFill>
                <a:latin typeface="Calibri"/>
                <a:cs typeface="Calibri"/>
              </a:rPr>
              <a:t>is</a:t>
            </a:r>
            <a:r>
              <a:rPr sz="2200" spc="1045" dirty="0">
                <a:solidFill>
                  <a:srgbClr val="2E2B1F"/>
                </a:solidFill>
                <a:latin typeface="Calibri"/>
                <a:cs typeface="Calibri"/>
              </a:rPr>
              <a:t> </a:t>
            </a:r>
            <a:r>
              <a:rPr sz="2200" spc="-5" dirty="0">
                <a:solidFill>
                  <a:srgbClr val="2E2B1F"/>
                </a:solidFill>
                <a:latin typeface="Calibri"/>
                <a:cs typeface="Calibri"/>
              </a:rPr>
              <a:t>a</a:t>
            </a:r>
            <a:r>
              <a:rPr sz="2200" spc="1045" dirty="0">
                <a:solidFill>
                  <a:srgbClr val="2E2B1F"/>
                </a:solidFill>
                <a:latin typeface="Calibri"/>
                <a:cs typeface="Calibri"/>
              </a:rPr>
              <a:t> </a:t>
            </a:r>
            <a:r>
              <a:rPr sz="2200" spc="-15" dirty="0">
                <a:solidFill>
                  <a:srgbClr val="2E2B1F"/>
                </a:solidFill>
                <a:latin typeface="Calibri"/>
                <a:cs typeface="Calibri"/>
              </a:rPr>
              <a:t>form</a:t>
            </a:r>
            <a:r>
              <a:rPr sz="2200" spc="1040" dirty="0">
                <a:solidFill>
                  <a:srgbClr val="2E2B1F"/>
                </a:solidFill>
                <a:latin typeface="Calibri"/>
                <a:cs typeface="Calibri"/>
              </a:rPr>
              <a:t> </a:t>
            </a:r>
            <a:r>
              <a:rPr sz="2200" dirty="0">
                <a:solidFill>
                  <a:srgbClr val="2E2B1F"/>
                </a:solidFill>
                <a:latin typeface="Calibri"/>
                <a:cs typeface="Calibri"/>
              </a:rPr>
              <a:t>of  </a:t>
            </a:r>
            <a:r>
              <a:rPr sz="2200" spc="60" dirty="0">
                <a:solidFill>
                  <a:srgbClr val="2E2B1F"/>
                </a:solidFill>
                <a:latin typeface="Calibri"/>
                <a:cs typeface="Calibri"/>
              </a:rPr>
              <a:t> </a:t>
            </a:r>
            <a:r>
              <a:rPr sz="2200" spc="-10" dirty="0">
                <a:solidFill>
                  <a:srgbClr val="2E2B1F"/>
                </a:solidFill>
                <a:latin typeface="Calibri"/>
                <a:cs typeface="Calibri"/>
              </a:rPr>
              <a:t>communication</a:t>
            </a:r>
            <a:r>
              <a:rPr sz="2200" spc="1050" dirty="0">
                <a:solidFill>
                  <a:srgbClr val="2E2B1F"/>
                </a:solidFill>
                <a:latin typeface="Calibri"/>
                <a:cs typeface="Calibri"/>
              </a:rPr>
              <a:t> </a:t>
            </a:r>
            <a:r>
              <a:rPr sz="2200" spc="-10" dirty="0">
                <a:solidFill>
                  <a:srgbClr val="2E2B1F"/>
                </a:solidFill>
                <a:latin typeface="Calibri"/>
                <a:cs typeface="Calibri"/>
              </a:rPr>
              <a:t>used</a:t>
            </a:r>
            <a:r>
              <a:rPr sz="2200" spc="1035" dirty="0">
                <a:solidFill>
                  <a:srgbClr val="2E2B1F"/>
                </a:solidFill>
                <a:latin typeface="Calibri"/>
                <a:cs typeface="Calibri"/>
              </a:rPr>
              <a:t> </a:t>
            </a:r>
            <a:r>
              <a:rPr sz="2200" spc="-5" dirty="0">
                <a:solidFill>
                  <a:srgbClr val="2E2B1F"/>
                </a:solidFill>
                <a:latin typeface="Calibri"/>
                <a:cs typeface="Calibri"/>
              </a:rPr>
              <a:t>in</a:t>
            </a:r>
            <a:r>
              <a:rPr sz="2200" spc="1045" dirty="0">
                <a:solidFill>
                  <a:srgbClr val="2E2B1F"/>
                </a:solidFill>
                <a:latin typeface="Calibri"/>
                <a:cs typeface="Calibri"/>
              </a:rPr>
              <a:t> </a:t>
            </a:r>
            <a:r>
              <a:rPr sz="2200" spc="-10" dirty="0">
                <a:solidFill>
                  <a:srgbClr val="2E2B1F"/>
                </a:solidFill>
                <a:latin typeface="Calibri"/>
                <a:cs typeface="Calibri"/>
              </a:rPr>
              <a:t>object-oriented</a:t>
            </a:r>
            <a:endParaRPr sz="2200">
              <a:latin typeface="Calibri"/>
              <a:cs typeface="Calibri"/>
            </a:endParaRPr>
          </a:p>
          <a:p>
            <a:pPr marL="241300" algn="just">
              <a:lnSpc>
                <a:spcPct val="100000"/>
              </a:lnSpc>
            </a:pPr>
            <a:r>
              <a:rPr sz="2200" spc="-15" dirty="0">
                <a:solidFill>
                  <a:srgbClr val="2E2B1F"/>
                </a:solidFill>
                <a:latin typeface="Calibri"/>
                <a:cs typeface="Calibri"/>
              </a:rPr>
              <a:t>programming</a:t>
            </a:r>
            <a:r>
              <a:rPr sz="2200" spc="5" dirty="0">
                <a:solidFill>
                  <a:srgbClr val="2E2B1F"/>
                </a:solidFill>
                <a:latin typeface="Calibri"/>
                <a:cs typeface="Calibri"/>
              </a:rPr>
              <a:t> </a:t>
            </a:r>
            <a:r>
              <a:rPr sz="2200" spc="-5" dirty="0">
                <a:solidFill>
                  <a:srgbClr val="2E2B1F"/>
                </a:solidFill>
                <a:latin typeface="Calibri"/>
                <a:cs typeface="Calibri"/>
              </a:rPr>
              <a:t>as</a:t>
            </a:r>
            <a:r>
              <a:rPr sz="2200" spc="5" dirty="0">
                <a:solidFill>
                  <a:srgbClr val="2E2B1F"/>
                </a:solidFill>
                <a:latin typeface="Calibri"/>
                <a:cs typeface="Calibri"/>
              </a:rPr>
              <a:t> </a:t>
            </a:r>
            <a:r>
              <a:rPr sz="2200" spc="-10" dirty="0">
                <a:solidFill>
                  <a:srgbClr val="2E2B1F"/>
                </a:solidFill>
                <a:latin typeface="Calibri"/>
                <a:cs typeface="Calibri"/>
              </a:rPr>
              <a:t>well</a:t>
            </a:r>
            <a:r>
              <a:rPr sz="2200" spc="15" dirty="0">
                <a:solidFill>
                  <a:srgbClr val="2E2B1F"/>
                </a:solidFill>
                <a:latin typeface="Calibri"/>
                <a:cs typeface="Calibri"/>
              </a:rPr>
              <a:t> </a:t>
            </a:r>
            <a:r>
              <a:rPr sz="2200" spc="-5" dirty="0">
                <a:solidFill>
                  <a:srgbClr val="2E2B1F"/>
                </a:solidFill>
                <a:latin typeface="Calibri"/>
                <a:cs typeface="Calibri"/>
              </a:rPr>
              <a:t>as</a:t>
            </a:r>
            <a:r>
              <a:rPr sz="2200" dirty="0">
                <a:solidFill>
                  <a:srgbClr val="2E2B1F"/>
                </a:solidFill>
                <a:latin typeface="Calibri"/>
                <a:cs typeface="Calibri"/>
              </a:rPr>
              <a:t> </a:t>
            </a:r>
            <a:r>
              <a:rPr sz="2200" spc="-10" dirty="0">
                <a:solidFill>
                  <a:srgbClr val="2E2B1F"/>
                </a:solidFill>
                <a:latin typeface="Calibri"/>
                <a:cs typeface="Calibri"/>
              </a:rPr>
              <a:t>parallel </a:t>
            </a:r>
            <a:r>
              <a:rPr sz="2200" spc="-15" dirty="0">
                <a:solidFill>
                  <a:srgbClr val="2E2B1F"/>
                </a:solidFill>
                <a:latin typeface="Calibri"/>
                <a:cs typeface="Calibri"/>
              </a:rPr>
              <a:t>programming.</a:t>
            </a:r>
            <a:endParaRPr sz="2200">
              <a:latin typeface="Calibri"/>
              <a:cs typeface="Calibri"/>
            </a:endParaRPr>
          </a:p>
          <a:p>
            <a:pPr marL="241300" marR="5080" indent="-229235" algn="just">
              <a:lnSpc>
                <a:spcPct val="100000"/>
              </a:lnSpc>
              <a:spcBef>
                <a:spcPts val="530"/>
              </a:spcBef>
              <a:buClr>
                <a:srgbClr val="A9A47B"/>
              </a:buClr>
              <a:buFont typeface="Arial"/>
              <a:buChar char="•"/>
              <a:tabLst>
                <a:tab pos="241935" algn="l"/>
              </a:tabLst>
            </a:pPr>
            <a:r>
              <a:rPr sz="2200" spc="-10" dirty="0">
                <a:solidFill>
                  <a:srgbClr val="2E2B1F"/>
                </a:solidFill>
                <a:latin typeface="Calibri"/>
                <a:cs typeface="Calibri"/>
              </a:rPr>
              <a:t>Objects</a:t>
            </a:r>
            <a:r>
              <a:rPr sz="2200" spc="-5" dirty="0">
                <a:solidFill>
                  <a:srgbClr val="2E2B1F"/>
                </a:solidFill>
                <a:latin typeface="Calibri"/>
                <a:cs typeface="Calibri"/>
              </a:rPr>
              <a:t> </a:t>
            </a:r>
            <a:r>
              <a:rPr sz="2200" spc="-10" dirty="0">
                <a:solidFill>
                  <a:srgbClr val="2E2B1F"/>
                </a:solidFill>
                <a:latin typeface="Calibri"/>
                <a:cs typeface="Calibri"/>
              </a:rPr>
              <a:t>communicate</a:t>
            </a:r>
            <a:r>
              <a:rPr sz="2200" spc="-5" dirty="0">
                <a:solidFill>
                  <a:srgbClr val="2E2B1F"/>
                </a:solidFill>
                <a:latin typeface="Calibri"/>
                <a:cs typeface="Calibri"/>
              </a:rPr>
              <a:t> </a:t>
            </a:r>
            <a:r>
              <a:rPr sz="2200" dirty="0">
                <a:solidFill>
                  <a:srgbClr val="2E2B1F"/>
                </a:solidFill>
                <a:latin typeface="Calibri"/>
                <a:cs typeface="Calibri"/>
              </a:rPr>
              <a:t>with</a:t>
            </a:r>
            <a:r>
              <a:rPr sz="2200" spc="5" dirty="0">
                <a:solidFill>
                  <a:srgbClr val="2E2B1F"/>
                </a:solidFill>
                <a:latin typeface="Calibri"/>
                <a:cs typeface="Calibri"/>
              </a:rPr>
              <a:t> </a:t>
            </a:r>
            <a:r>
              <a:rPr sz="2200" spc="-5" dirty="0">
                <a:solidFill>
                  <a:srgbClr val="2E2B1F"/>
                </a:solidFill>
                <a:latin typeface="Calibri"/>
                <a:cs typeface="Calibri"/>
              </a:rPr>
              <a:t>one</a:t>
            </a:r>
            <a:r>
              <a:rPr sz="2200" dirty="0">
                <a:solidFill>
                  <a:srgbClr val="2E2B1F"/>
                </a:solidFill>
                <a:latin typeface="Calibri"/>
                <a:cs typeface="Calibri"/>
              </a:rPr>
              <a:t> </a:t>
            </a:r>
            <a:r>
              <a:rPr sz="2200" spc="-5" dirty="0">
                <a:solidFill>
                  <a:srgbClr val="2E2B1F"/>
                </a:solidFill>
                <a:latin typeface="Calibri"/>
                <a:cs typeface="Calibri"/>
              </a:rPr>
              <a:t>another</a:t>
            </a:r>
            <a:r>
              <a:rPr sz="2200" dirty="0">
                <a:solidFill>
                  <a:srgbClr val="2E2B1F"/>
                </a:solidFill>
                <a:latin typeface="Calibri"/>
                <a:cs typeface="Calibri"/>
              </a:rPr>
              <a:t> </a:t>
            </a:r>
            <a:r>
              <a:rPr sz="2200" spc="-10" dirty="0">
                <a:solidFill>
                  <a:srgbClr val="2E2B1F"/>
                </a:solidFill>
                <a:latin typeface="Calibri"/>
                <a:cs typeface="Calibri"/>
              </a:rPr>
              <a:t>by</a:t>
            </a:r>
            <a:r>
              <a:rPr sz="2200" spc="-5" dirty="0">
                <a:solidFill>
                  <a:srgbClr val="2E2B1F"/>
                </a:solidFill>
                <a:latin typeface="Calibri"/>
                <a:cs typeface="Calibri"/>
              </a:rPr>
              <a:t> sending</a:t>
            </a:r>
            <a:r>
              <a:rPr sz="2200" dirty="0">
                <a:solidFill>
                  <a:srgbClr val="2E2B1F"/>
                </a:solidFill>
                <a:latin typeface="Calibri"/>
                <a:cs typeface="Calibri"/>
              </a:rPr>
              <a:t> </a:t>
            </a:r>
            <a:r>
              <a:rPr sz="2200" spc="-5" dirty="0">
                <a:solidFill>
                  <a:srgbClr val="2E2B1F"/>
                </a:solidFill>
                <a:latin typeface="Calibri"/>
                <a:cs typeface="Calibri"/>
              </a:rPr>
              <a:t>and </a:t>
            </a:r>
            <a:r>
              <a:rPr sz="2200" dirty="0">
                <a:solidFill>
                  <a:srgbClr val="2E2B1F"/>
                </a:solidFill>
                <a:latin typeface="Calibri"/>
                <a:cs typeface="Calibri"/>
              </a:rPr>
              <a:t> </a:t>
            </a:r>
            <a:r>
              <a:rPr sz="2200" spc="-10" dirty="0">
                <a:solidFill>
                  <a:srgbClr val="2E2B1F"/>
                </a:solidFill>
                <a:latin typeface="Calibri"/>
                <a:cs typeface="Calibri"/>
              </a:rPr>
              <a:t>receiving</a:t>
            </a:r>
            <a:r>
              <a:rPr sz="2200" spc="-15" dirty="0">
                <a:solidFill>
                  <a:srgbClr val="2E2B1F"/>
                </a:solidFill>
                <a:latin typeface="Calibri"/>
                <a:cs typeface="Calibri"/>
              </a:rPr>
              <a:t> </a:t>
            </a:r>
            <a:r>
              <a:rPr sz="2200" spc="-10" dirty="0">
                <a:solidFill>
                  <a:srgbClr val="2E2B1F"/>
                </a:solidFill>
                <a:latin typeface="Calibri"/>
                <a:cs typeface="Calibri"/>
              </a:rPr>
              <a:t>information</a:t>
            </a:r>
            <a:r>
              <a:rPr sz="2200" spc="5" dirty="0">
                <a:solidFill>
                  <a:srgbClr val="2E2B1F"/>
                </a:solidFill>
                <a:latin typeface="Calibri"/>
                <a:cs typeface="Calibri"/>
              </a:rPr>
              <a:t> </a:t>
            </a:r>
            <a:r>
              <a:rPr sz="2200" spc="-20" dirty="0">
                <a:solidFill>
                  <a:srgbClr val="2E2B1F"/>
                </a:solidFill>
                <a:latin typeface="Calibri"/>
                <a:cs typeface="Calibri"/>
              </a:rPr>
              <a:t>to</a:t>
            </a:r>
            <a:r>
              <a:rPr sz="2200" spc="10" dirty="0">
                <a:solidFill>
                  <a:srgbClr val="2E2B1F"/>
                </a:solidFill>
                <a:latin typeface="Calibri"/>
                <a:cs typeface="Calibri"/>
              </a:rPr>
              <a:t> </a:t>
            </a:r>
            <a:r>
              <a:rPr sz="2200" spc="-5" dirty="0">
                <a:solidFill>
                  <a:srgbClr val="2E2B1F"/>
                </a:solidFill>
                <a:latin typeface="Calibri"/>
                <a:cs typeface="Calibri"/>
              </a:rPr>
              <a:t>each</a:t>
            </a:r>
            <a:r>
              <a:rPr sz="2200" dirty="0">
                <a:solidFill>
                  <a:srgbClr val="2E2B1F"/>
                </a:solidFill>
                <a:latin typeface="Calibri"/>
                <a:cs typeface="Calibri"/>
              </a:rPr>
              <a:t> </a:t>
            </a:r>
            <a:r>
              <a:rPr sz="2200" spc="-40" dirty="0">
                <a:solidFill>
                  <a:srgbClr val="2E2B1F"/>
                </a:solidFill>
                <a:latin typeface="Calibri"/>
                <a:cs typeface="Calibri"/>
              </a:rPr>
              <a:t>other.</a:t>
            </a:r>
            <a:endParaRPr sz="2200">
              <a:latin typeface="Calibri"/>
              <a:cs typeface="Calibri"/>
            </a:endParaRPr>
          </a:p>
          <a:p>
            <a:pPr marL="241300" marR="5080" indent="-229235" algn="just">
              <a:lnSpc>
                <a:spcPct val="100000"/>
              </a:lnSpc>
              <a:spcBef>
                <a:spcPts val="530"/>
              </a:spcBef>
              <a:buClr>
                <a:srgbClr val="A9A47B"/>
              </a:buClr>
              <a:buFont typeface="Arial"/>
              <a:buChar char="•"/>
              <a:tabLst>
                <a:tab pos="241935" algn="l"/>
              </a:tabLst>
            </a:pPr>
            <a:r>
              <a:rPr sz="2200" spc="-5" dirty="0">
                <a:solidFill>
                  <a:srgbClr val="2E2B1F"/>
                </a:solidFill>
                <a:latin typeface="Calibri"/>
                <a:cs typeface="Calibri"/>
              </a:rPr>
              <a:t>A</a:t>
            </a:r>
            <a:r>
              <a:rPr sz="2200" dirty="0">
                <a:solidFill>
                  <a:srgbClr val="2E2B1F"/>
                </a:solidFill>
                <a:latin typeface="Calibri"/>
                <a:cs typeface="Calibri"/>
              </a:rPr>
              <a:t> </a:t>
            </a:r>
            <a:r>
              <a:rPr sz="2200" spc="-5" dirty="0">
                <a:solidFill>
                  <a:srgbClr val="2E2B1F"/>
                </a:solidFill>
                <a:latin typeface="Calibri"/>
                <a:cs typeface="Calibri"/>
              </a:rPr>
              <a:t>message</a:t>
            </a:r>
            <a:r>
              <a:rPr sz="2200" dirty="0">
                <a:solidFill>
                  <a:srgbClr val="2E2B1F"/>
                </a:solidFill>
                <a:latin typeface="Calibri"/>
                <a:cs typeface="Calibri"/>
              </a:rPr>
              <a:t> </a:t>
            </a:r>
            <a:r>
              <a:rPr sz="2200" spc="-15" dirty="0">
                <a:solidFill>
                  <a:srgbClr val="2E2B1F"/>
                </a:solidFill>
                <a:latin typeface="Calibri"/>
                <a:cs typeface="Calibri"/>
              </a:rPr>
              <a:t>for</a:t>
            </a:r>
            <a:r>
              <a:rPr sz="2200" spc="-10" dirty="0">
                <a:solidFill>
                  <a:srgbClr val="2E2B1F"/>
                </a:solidFill>
                <a:latin typeface="Calibri"/>
                <a:cs typeface="Calibri"/>
              </a:rPr>
              <a:t> </a:t>
            </a:r>
            <a:r>
              <a:rPr sz="2200" spc="-5" dirty="0">
                <a:solidFill>
                  <a:srgbClr val="2E2B1F"/>
                </a:solidFill>
                <a:latin typeface="Calibri"/>
                <a:cs typeface="Calibri"/>
              </a:rPr>
              <a:t>an</a:t>
            </a:r>
            <a:r>
              <a:rPr sz="2200" dirty="0">
                <a:solidFill>
                  <a:srgbClr val="2E2B1F"/>
                </a:solidFill>
                <a:latin typeface="Calibri"/>
                <a:cs typeface="Calibri"/>
              </a:rPr>
              <a:t> </a:t>
            </a:r>
            <a:r>
              <a:rPr sz="2200" spc="-5" dirty="0">
                <a:solidFill>
                  <a:srgbClr val="2E2B1F"/>
                </a:solidFill>
                <a:latin typeface="Calibri"/>
                <a:cs typeface="Calibri"/>
              </a:rPr>
              <a:t>object</a:t>
            </a:r>
            <a:r>
              <a:rPr sz="2200" dirty="0">
                <a:solidFill>
                  <a:srgbClr val="2E2B1F"/>
                </a:solidFill>
                <a:latin typeface="Calibri"/>
                <a:cs typeface="Calibri"/>
              </a:rPr>
              <a:t> </a:t>
            </a:r>
            <a:r>
              <a:rPr sz="2200" spc="-5" dirty="0">
                <a:solidFill>
                  <a:srgbClr val="2E2B1F"/>
                </a:solidFill>
                <a:latin typeface="Calibri"/>
                <a:cs typeface="Calibri"/>
              </a:rPr>
              <a:t>is</a:t>
            </a:r>
            <a:r>
              <a:rPr sz="2200" dirty="0">
                <a:solidFill>
                  <a:srgbClr val="2E2B1F"/>
                </a:solidFill>
                <a:latin typeface="Calibri"/>
                <a:cs typeface="Calibri"/>
              </a:rPr>
              <a:t> </a:t>
            </a:r>
            <a:r>
              <a:rPr sz="2200" spc="-5" dirty="0">
                <a:solidFill>
                  <a:srgbClr val="2E2B1F"/>
                </a:solidFill>
                <a:latin typeface="Calibri"/>
                <a:cs typeface="Calibri"/>
              </a:rPr>
              <a:t>a</a:t>
            </a:r>
            <a:r>
              <a:rPr sz="2200" dirty="0">
                <a:solidFill>
                  <a:srgbClr val="2E2B1F"/>
                </a:solidFill>
                <a:latin typeface="Calibri"/>
                <a:cs typeface="Calibri"/>
              </a:rPr>
              <a:t> </a:t>
            </a:r>
            <a:r>
              <a:rPr sz="2200" spc="-10" dirty="0">
                <a:solidFill>
                  <a:srgbClr val="2E2B1F"/>
                </a:solidFill>
                <a:latin typeface="Calibri"/>
                <a:cs typeface="Calibri"/>
              </a:rPr>
              <a:t>request</a:t>
            </a:r>
            <a:r>
              <a:rPr sz="2200" spc="-5" dirty="0">
                <a:solidFill>
                  <a:srgbClr val="2E2B1F"/>
                </a:solidFill>
                <a:latin typeface="Calibri"/>
                <a:cs typeface="Calibri"/>
              </a:rPr>
              <a:t> </a:t>
            </a:r>
            <a:r>
              <a:rPr sz="2200" spc="-20" dirty="0">
                <a:solidFill>
                  <a:srgbClr val="2E2B1F"/>
                </a:solidFill>
                <a:latin typeface="Calibri"/>
                <a:cs typeface="Calibri"/>
              </a:rPr>
              <a:t>for</a:t>
            </a:r>
            <a:r>
              <a:rPr sz="2200" spc="-15" dirty="0">
                <a:solidFill>
                  <a:srgbClr val="2E2B1F"/>
                </a:solidFill>
                <a:latin typeface="Calibri"/>
                <a:cs typeface="Calibri"/>
              </a:rPr>
              <a:t> execution</a:t>
            </a:r>
            <a:r>
              <a:rPr sz="2200" spc="-10" dirty="0">
                <a:solidFill>
                  <a:srgbClr val="2E2B1F"/>
                </a:solidFill>
                <a:latin typeface="Calibri"/>
                <a:cs typeface="Calibri"/>
              </a:rPr>
              <a:t> </a:t>
            </a:r>
            <a:r>
              <a:rPr sz="2200" dirty="0">
                <a:solidFill>
                  <a:srgbClr val="2E2B1F"/>
                </a:solidFill>
                <a:latin typeface="Calibri"/>
                <a:cs typeface="Calibri"/>
              </a:rPr>
              <a:t>of</a:t>
            </a:r>
            <a:r>
              <a:rPr sz="2200" spc="5" dirty="0">
                <a:solidFill>
                  <a:srgbClr val="2E2B1F"/>
                </a:solidFill>
                <a:latin typeface="Calibri"/>
                <a:cs typeface="Calibri"/>
              </a:rPr>
              <a:t> </a:t>
            </a:r>
            <a:r>
              <a:rPr sz="2200" spc="-5" dirty="0">
                <a:solidFill>
                  <a:srgbClr val="2E2B1F"/>
                </a:solidFill>
                <a:latin typeface="Calibri"/>
                <a:cs typeface="Calibri"/>
              </a:rPr>
              <a:t>a </a:t>
            </a:r>
            <a:r>
              <a:rPr sz="2200" dirty="0">
                <a:solidFill>
                  <a:srgbClr val="2E2B1F"/>
                </a:solidFill>
                <a:latin typeface="Calibri"/>
                <a:cs typeface="Calibri"/>
              </a:rPr>
              <a:t> </a:t>
            </a:r>
            <a:r>
              <a:rPr sz="2200" spc="-15" dirty="0">
                <a:solidFill>
                  <a:srgbClr val="2E2B1F"/>
                </a:solidFill>
                <a:latin typeface="Calibri"/>
                <a:cs typeface="Calibri"/>
              </a:rPr>
              <a:t>procedure </a:t>
            </a:r>
            <a:r>
              <a:rPr sz="2200" spc="-5" dirty="0">
                <a:solidFill>
                  <a:srgbClr val="2E2B1F"/>
                </a:solidFill>
                <a:latin typeface="Calibri"/>
                <a:cs typeface="Calibri"/>
              </a:rPr>
              <a:t>and </a:t>
            </a:r>
            <a:r>
              <a:rPr sz="2200" spc="-15" dirty="0">
                <a:solidFill>
                  <a:srgbClr val="2E2B1F"/>
                </a:solidFill>
                <a:latin typeface="Calibri"/>
                <a:cs typeface="Calibri"/>
              </a:rPr>
              <a:t>therefore </a:t>
            </a:r>
            <a:r>
              <a:rPr sz="2200" dirty="0">
                <a:solidFill>
                  <a:srgbClr val="2E2B1F"/>
                </a:solidFill>
                <a:latin typeface="Calibri"/>
                <a:cs typeface="Calibri"/>
              </a:rPr>
              <a:t>will </a:t>
            </a:r>
            <a:r>
              <a:rPr sz="2200" spc="-25" dirty="0">
                <a:solidFill>
                  <a:srgbClr val="2E2B1F"/>
                </a:solidFill>
                <a:latin typeface="Calibri"/>
                <a:cs typeface="Calibri"/>
              </a:rPr>
              <a:t>invoke </a:t>
            </a:r>
            <a:r>
              <a:rPr sz="2200" spc="-5" dirty="0">
                <a:solidFill>
                  <a:srgbClr val="2E2B1F"/>
                </a:solidFill>
                <a:latin typeface="Calibri"/>
                <a:cs typeface="Calibri"/>
              </a:rPr>
              <a:t>a function in the receiving </a:t>
            </a:r>
            <a:r>
              <a:rPr sz="2200" dirty="0">
                <a:solidFill>
                  <a:srgbClr val="2E2B1F"/>
                </a:solidFill>
                <a:latin typeface="Calibri"/>
                <a:cs typeface="Calibri"/>
              </a:rPr>
              <a:t> </a:t>
            </a:r>
            <a:r>
              <a:rPr sz="2200" spc="-5" dirty="0">
                <a:solidFill>
                  <a:srgbClr val="2E2B1F"/>
                </a:solidFill>
                <a:latin typeface="Calibri"/>
                <a:cs typeface="Calibri"/>
              </a:rPr>
              <a:t>object</a:t>
            </a:r>
            <a:r>
              <a:rPr sz="2200" dirty="0">
                <a:solidFill>
                  <a:srgbClr val="2E2B1F"/>
                </a:solidFill>
                <a:latin typeface="Calibri"/>
                <a:cs typeface="Calibri"/>
              </a:rPr>
              <a:t> </a:t>
            </a:r>
            <a:r>
              <a:rPr sz="2200" spc="-10" dirty="0">
                <a:solidFill>
                  <a:srgbClr val="2E2B1F"/>
                </a:solidFill>
                <a:latin typeface="Calibri"/>
                <a:cs typeface="Calibri"/>
              </a:rPr>
              <a:t>that</a:t>
            </a:r>
            <a:r>
              <a:rPr sz="2200" spc="10" dirty="0">
                <a:solidFill>
                  <a:srgbClr val="2E2B1F"/>
                </a:solidFill>
                <a:latin typeface="Calibri"/>
                <a:cs typeface="Calibri"/>
              </a:rPr>
              <a:t> </a:t>
            </a:r>
            <a:r>
              <a:rPr sz="2200" spc="-20" dirty="0">
                <a:solidFill>
                  <a:srgbClr val="2E2B1F"/>
                </a:solidFill>
                <a:latin typeface="Calibri"/>
                <a:cs typeface="Calibri"/>
              </a:rPr>
              <a:t>generates</a:t>
            </a:r>
            <a:r>
              <a:rPr sz="2200" spc="35" dirty="0">
                <a:solidFill>
                  <a:srgbClr val="2E2B1F"/>
                </a:solidFill>
                <a:latin typeface="Calibri"/>
                <a:cs typeface="Calibri"/>
              </a:rPr>
              <a:t> </a:t>
            </a:r>
            <a:r>
              <a:rPr sz="2200" spc="-5" dirty="0">
                <a:solidFill>
                  <a:srgbClr val="2E2B1F"/>
                </a:solidFill>
                <a:latin typeface="Calibri"/>
                <a:cs typeface="Calibri"/>
              </a:rPr>
              <a:t>the</a:t>
            </a:r>
            <a:r>
              <a:rPr sz="2200" spc="10" dirty="0">
                <a:solidFill>
                  <a:srgbClr val="2E2B1F"/>
                </a:solidFill>
                <a:latin typeface="Calibri"/>
                <a:cs typeface="Calibri"/>
              </a:rPr>
              <a:t> </a:t>
            </a:r>
            <a:r>
              <a:rPr sz="2200" spc="-10" dirty="0">
                <a:solidFill>
                  <a:srgbClr val="2E2B1F"/>
                </a:solidFill>
                <a:latin typeface="Calibri"/>
                <a:cs typeface="Calibri"/>
              </a:rPr>
              <a:t>desired</a:t>
            </a:r>
            <a:r>
              <a:rPr sz="2200" spc="-5" dirty="0">
                <a:solidFill>
                  <a:srgbClr val="2E2B1F"/>
                </a:solidFill>
                <a:latin typeface="Calibri"/>
                <a:cs typeface="Calibri"/>
              </a:rPr>
              <a:t> </a:t>
            </a:r>
            <a:r>
              <a:rPr sz="2200" spc="-10" dirty="0">
                <a:solidFill>
                  <a:srgbClr val="2E2B1F"/>
                </a:solidFill>
                <a:latin typeface="Calibri"/>
                <a:cs typeface="Calibri"/>
              </a:rPr>
              <a:t>results.</a:t>
            </a:r>
            <a:endParaRPr sz="2200">
              <a:latin typeface="Calibri"/>
              <a:cs typeface="Calibri"/>
            </a:endParaRPr>
          </a:p>
          <a:p>
            <a:pPr marL="241300" marR="8890" indent="-229235" algn="just">
              <a:lnSpc>
                <a:spcPct val="100000"/>
              </a:lnSpc>
              <a:spcBef>
                <a:spcPts val="530"/>
              </a:spcBef>
              <a:buClr>
                <a:srgbClr val="A9A47B"/>
              </a:buClr>
              <a:buFont typeface="Arial"/>
              <a:buChar char="•"/>
              <a:tabLst>
                <a:tab pos="241935" algn="l"/>
              </a:tabLst>
            </a:pPr>
            <a:r>
              <a:rPr sz="2200" spc="-10" dirty="0">
                <a:solidFill>
                  <a:srgbClr val="2E2B1F"/>
                </a:solidFill>
                <a:latin typeface="Calibri"/>
                <a:cs typeface="Calibri"/>
              </a:rPr>
              <a:t>Message </a:t>
            </a:r>
            <a:r>
              <a:rPr sz="2200" spc="-5" dirty="0">
                <a:solidFill>
                  <a:srgbClr val="2E2B1F"/>
                </a:solidFill>
                <a:latin typeface="Calibri"/>
                <a:cs typeface="Calibri"/>
              </a:rPr>
              <a:t>passing </a:t>
            </a:r>
            <a:r>
              <a:rPr sz="2200" spc="-15" dirty="0">
                <a:solidFill>
                  <a:srgbClr val="2E2B1F"/>
                </a:solidFill>
                <a:latin typeface="Calibri"/>
                <a:cs typeface="Calibri"/>
              </a:rPr>
              <a:t>involves </a:t>
            </a:r>
            <a:r>
              <a:rPr sz="2200" spc="-5" dirty="0">
                <a:solidFill>
                  <a:srgbClr val="2E2B1F"/>
                </a:solidFill>
                <a:latin typeface="Calibri"/>
                <a:cs typeface="Calibri"/>
              </a:rPr>
              <a:t>specifying the name </a:t>
            </a:r>
            <a:r>
              <a:rPr sz="2200" dirty="0">
                <a:solidFill>
                  <a:srgbClr val="2E2B1F"/>
                </a:solidFill>
                <a:latin typeface="Calibri"/>
                <a:cs typeface="Calibri"/>
              </a:rPr>
              <a:t>of </a:t>
            </a:r>
            <a:r>
              <a:rPr sz="2200" spc="-5" dirty="0">
                <a:solidFill>
                  <a:srgbClr val="2E2B1F"/>
                </a:solidFill>
                <a:latin typeface="Calibri"/>
                <a:cs typeface="Calibri"/>
              </a:rPr>
              <a:t>the </a:t>
            </a:r>
            <a:r>
              <a:rPr sz="2200" spc="-10" dirty="0">
                <a:solidFill>
                  <a:srgbClr val="2E2B1F"/>
                </a:solidFill>
                <a:latin typeface="Calibri"/>
                <a:cs typeface="Calibri"/>
              </a:rPr>
              <a:t>object, </a:t>
            </a:r>
            <a:r>
              <a:rPr sz="2200" spc="-5" dirty="0">
                <a:solidFill>
                  <a:srgbClr val="2E2B1F"/>
                </a:solidFill>
                <a:latin typeface="Calibri"/>
                <a:cs typeface="Calibri"/>
              </a:rPr>
              <a:t> the</a:t>
            </a:r>
            <a:r>
              <a:rPr sz="2200" spc="5" dirty="0">
                <a:solidFill>
                  <a:srgbClr val="2E2B1F"/>
                </a:solidFill>
                <a:latin typeface="Calibri"/>
                <a:cs typeface="Calibri"/>
              </a:rPr>
              <a:t> </a:t>
            </a:r>
            <a:r>
              <a:rPr sz="2200" spc="-10" dirty="0">
                <a:solidFill>
                  <a:srgbClr val="2E2B1F"/>
                </a:solidFill>
                <a:latin typeface="Calibri"/>
                <a:cs typeface="Calibri"/>
              </a:rPr>
              <a:t>name</a:t>
            </a:r>
            <a:r>
              <a:rPr sz="2200" spc="5" dirty="0">
                <a:solidFill>
                  <a:srgbClr val="2E2B1F"/>
                </a:solidFill>
                <a:latin typeface="Calibri"/>
                <a:cs typeface="Calibri"/>
              </a:rPr>
              <a:t> </a:t>
            </a:r>
            <a:r>
              <a:rPr sz="2200" dirty="0">
                <a:solidFill>
                  <a:srgbClr val="2E2B1F"/>
                </a:solidFill>
                <a:latin typeface="Calibri"/>
                <a:cs typeface="Calibri"/>
              </a:rPr>
              <a:t>of </a:t>
            </a:r>
            <a:r>
              <a:rPr sz="2200" spc="-5" dirty="0">
                <a:solidFill>
                  <a:srgbClr val="2E2B1F"/>
                </a:solidFill>
                <a:latin typeface="Calibri"/>
                <a:cs typeface="Calibri"/>
              </a:rPr>
              <a:t>the</a:t>
            </a:r>
            <a:r>
              <a:rPr sz="2200" spc="15" dirty="0">
                <a:solidFill>
                  <a:srgbClr val="2E2B1F"/>
                </a:solidFill>
                <a:latin typeface="Calibri"/>
                <a:cs typeface="Calibri"/>
              </a:rPr>
              <a:t> </a:t>
            </a:r>
            <a:r>
              <a:rPr sz="2200" spc="-5" dirty="0">
                <a:solidFill>
                  <a:srgbClr val="2E2B1F"/>
                </a:solidFill>
                <a:latin typeface="Calibri"/>
                <a:cs typeface="Calibri"/>
              </a:rPr>
              <a:t>function,</a:t>
            </a:r>
            <a:r>
              <a:rPr sz="2200" dirty="0">
                <a:solidFill>
                  <a:srgbClr val="2E2B1F"/>
                </a:solidFill>
                <a:latin typeface="Calibri"/>
                <a:cs typeface="Calibri"/>
              </a:rPr>
              <a:t> </a:t>
            </a:r>
            <a:r>
              <a:rPr sz="2200" spc="-5" dirty="0">
                <a:solidFill>
                  <a:srgbClr val="2E2B1F"/>
                </a:solidFill>
                <a:latin typeface="Calibri"/>
                <a:cs typeface="Calibri"/>
              </a:rPr>
              <a:t>and</a:t>
            </a:r>
            <a:r>
              <a:rPr sz="2200" spc="-10" dirty="0">
                <a:solidFill>
                  <a:srgbClr val="2E2B1F"/>
                </a:solidFill>
                <a:latin typeface="Calibri"/>
                <a:cs typeface="Calibri"/>
              </a:rPr>
              <a:t> </a:t>
            </a:r>
            <a:r>
              <a:rPr sz="2200" spc="-5" dirty="0">
                <a:solidFill>
                  <a:srgbClr val="2E2B1F"/>
                </a:solidFill>
                <a:latin typeface="Calibri"/>
                <a:cs typeface="Calibri"/>
              </a:rPr>
              <a:t>the</a:t>
            </a:r>
            <a:r>
              <a:rPr sz="2200" dirty="0">
                <a:solidFill>
                  <a:srgbClr val="2E2B1F"/>
                </a:solidFill>
                <a:latin typeface="Calibri"/>
                <a:cs typeface="Calibri"/>
              </a:rPr>
              <a:t> </a:t>
            </a:r>
            <a:r>
              <a:rPr sz="2200" spc="-10" dirty="0">
                <a:solidFill>
                  <a:srgbClr val="2E2B1F"/>
                </a:solidFill>
                <a:latin typeface="Calibri"/>
                <a:cs typeface="Calibri"/>
              </a:rPr>
              <a:t>information</a:t>
            </a:r>
            <a:r>
              <a:rPr sz="2200" spc="5" dirty="0">
                <a:solidFill>
                  <a:srgbClr val="2E2B1F"/>
                </a:solidFill>
                <a:latin typeface="Calibri"/>
                <a:cs typeface="Calibri"/>
              </a:rPr>
              <a:t> </a:t>
            </a:r>
            <a:r>
              <a:rPr sz="2200" spc="-20" dirty="0">
                <a:solidFill>
                  <a:srgbClr val="2E2B1F"/>
                </a:solidFill>
                <a:latin typeface="Calibri"/>
                <a:cs typeface="Calibri"/>
              </a:rPr>
              <a:t>to</a:t>
            </a:r>
            <a:r>
              <a:rPr sz="2200" spc="5" dirty="0">
                <a:solidFill>
                  <a:srgbClr val="2E2B1F"/>
                </a:solidFill>
                <a:latin typeface="Calibri"/>
                <a:cs typeface="Calibri"/>
              </a:rPr>
              <a:t> </a:t>
            </a:r>
            <a:r>
              <a:rPr sz="2200" spc="-5" dirty="0">
                <a:solidFill>
                  <a:srgbClr val="2E2B1F"/>
                </a:solidFill>
                <a:latin typeface="Calibri"/>
                <a:cs typeface="Calibri"/>
              </a:rPr>
              <a:t>be</a:t>
            </a:r>
            <a:r>
              <a:rPr sz="2200" spc="5" dirty="0">
                <a:solidFill>
                  <a:srgbClr val="2E2B1F"/>
                </a:solidFill>
                <a:latin typeface="Calibri"/>
                <a:cs typeface="Calibri"/>
              </a:rPr>
              <a:t> </a:t>
            </a:r>
            <a:r>
              <a:rPr sz="2200" spc="-10" dirty="0">
                <a:solidFill>
                  <a:srgbClr val="2E2B1F"/>
                </a:solidFill>
                <a:latin typeface="Calibri"/>
                <a:cs typeface="Calibri"/>
              </a:rPr>
              <a:t>sent.</a:t>
            </a:r>
            <a:endParaRPr sz="2200">
              <a:latin typeface="Calibri"/>
              <a:cs typeface="Calibri"/>
            </a:endParaRPr>
          </a:p>
        </p:txBody>
      </p:sp>
    </p:spTree>
    <p:extLst>
      <p:ext uri="{BB962C8B-B14F-4D97-AF65-F5344CB8AC3E}">
        <p14:creationId xmlns:p14="http://schemas.microsoft.com/office/powerpoint/2010/main" val="260845605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3400" y="381000"/>
            <a:ext cx="8001000" cy="5715000"/>
          </a:xfrm>
          <a:prstGeom prst="rect">
            <a:avLst/>
          </a:prstGeom>
        </p:spPr>
      </p:pic>
    </p:spTree>
    <p:extLst>
      <p:ext uri="{BB962C8B-B14F-4D97-AF65-F5344CB8AC3E}">
        <p14:creationId xmlns:p14="http://schemas.microsoft.com/office/powerpoint/2010/main" val="92933847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0240" y="1616710"/>
            <a:ext cx="7348855" cy="3512820"/>
          </a:xfrm>
          <a:prstGeom prst="rect">
            <a:avLst/>
          </a:prstGeom>
        </p:spPr>
        <p:txBody>
          <a:bodyPr vert="horz" wrap="square" lIns="0" tIns="12065" rIns="0" bIns="0" rtlCol="0">
            <a:spAutoFit/>
          </a:bodyPr>
          <a:lstStyle/>
          <a:p>
            <a:pPr marL="241300" marR="5080" indent="-229235" algn="just">
              <a:lnSpc>
                <a:spcPct val="100000"/>
              </a:lnSpc>
              <a:spcBef>
                <a:spcPts val="95"/>
              </a:spcBef>
              <a:buClr>
                <a:srgbClr val="A9A47B"/>
              </a:buClr>
              <a:buFont typeface="Arial"/>
              <a:buChar char="•"/>
              <a:tabLst>
                <a:tab pos="241935" algn="l"/>
              </a:tabLst>
            </a:pPr>
            <a:r>
              <a:rPr sz="2200" spc="-15" dirty="0">
                <a:solidFill>
                  <a:srgbClr val="2E2B1F"/>
                </a:solidFill>
                <a:latin typeface="Calibri"/>
                <a:cs typeface="Calibri"/>
              </a:rPr>
              <a:t>Here</a:t>
            </a:r>
            <a:r>
              <a:rPr sz="2200" spc="465" dirty="0">
                <a:solidFill>
                  <a:srgbClr val="2E2B1F"/>
                </a:solidFill>
                <a:latin typeface="Calibri"/>
                <a:cs typeface="Calibri"/>
              </a:rPr>
              <a:t> </a:t>
            </a:r>
            <a:r>
              <a:rPr sz="2200" spc="470" dirty="0">
                <a:solidFill>
                  <a:srgbClr val="2E2B1F"/>
                </a:solidFill>
                <a:latin typeface="Calibri"/>
                <a:cs typeface="Calibri"/>
              </a:rPr>
              <a:t> </a:t>
            </a:r>
            <a:r>
              <a:rPr sz="2200" spc="-5" dirty="0">
                <a:solidFill>
                  <a:srgbClr val="2E2B1F"/>
                </a:solidFill>
                <a:latin typeface="Calibri"/>
                <a:cs typeface="Calibri"/>
              </a:rPr>
              <a:t>the</a:t>
            </a:r>
            <a:r>
              <a:rPr sz="2200" spc="484" dirty="0">
                <a:solidFill>
                  <a:srgbClr val="2E2B1F"/>
                </a:solidFill>
                <a:latin typeface="Calibri"/>
                <a:cs typeface="Calibri"/>
              </a:rPr>
              <a:t> </a:t>
            </a:r>
            <a:r>
              <a:rPr sz="2200" spc="490" dirty="0">
                <a:solidFill>
                  <a:srgbClr val="2E2B1F"/>
                </a:solidFill>
                <a:latin typeface="Calibri"/>
                <a:cs typeface="Calibri"/>
              </a:rPr>
              <a:t> </a:t>
            </a:r>
            <a:r>
              <a:rPr sz="2200" spc="-25" dirty="0">
                <a:solidFill>
                  <a:srgbClr val="2E2B1F"/>
                </a:solidFill>
                <a:latin typeface="Calibri"/>
                <a:cs typeface="Calibri"/>
              </a:rPr>
              <a:t>“state”</a:t>
            </a:r>
            <a:r>
              <a:rPr sz="2200" spc="445" dirty="0">
                <a:solidFill>
                  <a:srgbClr val="2E2B1F"/>
                </a:solidFill>
                <a:latin typeface="Calibri"/>
                <a:cs typeface="Calibri"/>
              </a:rPr>
              <a:t> </a:t>
            </a:r>
            <a:r>
              <a:rPr sz="2200" spc="450" dirty="0">
                <a:solidFill>
                  <a:srgbClr val="2E2B1F"/>
                </a:solidFill>
                <a:latin typeface="Calibri"/>
                <a:cs typeface="Calibri"/>
              </a:rPr>
              <a:t> </a:t>
            </a:r>
            <a:r>
              <a:rPr sz="2200" dirty="0">
                <a:solidFill>
                  <a:srgbClr val="2E2B1F"/>
                </a:solidFill>
                <a:latin typeface="Calibri"/>
                <a:cs typeface="Calibri"/>
              </a:rPr>
              <a:t>of   </a:t>
            </a:r>
            <a:r>
              <a:rPr sz="2200" spc="5" dirty="0">
                <a:solidFill>
                  <a:srgbClr val="2E2B1F"/>
                </a:solidFill>
                <a:latin typeface="Calibri"/>
                <a:cs typeface="Calibri"/>
              </a:rPr>
              <a:t> </a:t>
            </a:r>
            <a:r>
              <a:rPr sz="2200" spc="-5" dirty="0">
                <a:solidFill>
                  <a:srgbClr val="2E2B1F"/>
                </a:solidFill>
                <a:latin typeface="Calibri"/>
                <a:cs typeface="Calibri"/>
              </a:rPr>
              <a:t>the</a:t>
            </a:r>
            <a:r>
              <a:rPr sz="2200" spc="484" dirty="0">
                <a:solidFill>
                  <a:srgbClr val="2E2B1F"/>
                </a:solidFill>
                <a:latin typeface="Calibri"/>
                <a:cs typeface="Calibri"/>
              </a:rPr>
              <a:t> </a:t>
            </a:r>
            <a:r>
              <a:rPr sz="2200" spc="490" dirty="0">
                <a:solidFill>
                  <a:srgbClr val="2E2B1F"/>
                </a:solidFill>
                <a:latin typeface="Calibri"/>
                <a:cs typeface="Calibri"/>
              </a:rPr>
              <a:t> </a:t>
            </a:r>
            <a:r>
              <a:rPr sz="2200" spc="-15" dirty="0">
                <a:solidFill>
                  <a:srgbClr val="2E2B1F"/>
                </a:solidFill>
                <a:latin typeface="Calibri"/>
                <a:cs typeface="Calibri"/>
              </a:rPr>
              <a:t>cat</a:t>
            </a:r>
            <a:r>
              <a:rPr sz="2200" spc="465" dirty="0">
                <a:solidFill>
                  <a:srgbClr val="2E2B1F"/>
                </a:solidFill>
                <a:latin typeface="Calibri"/>
                <a:cs typeface="Calibri"/>
              </a:rPr>
              <a:t> </a:t>
            </a:r>
            <a:r>
              <a:rPr sz="2200" spc="470" dirty="0">
                <a:solidFill>
                  <a:srgbClr val="2E2B1F"/>
                </a:solidFill>
                <a:latin typeface="Calibri"/>
                <a:cs typeface="Calibri"/>
              </a:rPr>
              <a:t> </a:t>
            </a:r>
            <a:r>
              <a:rPr sz="2200" spc="-5" dirty="0">
                <a:solidFill>
                  <a:srgbClr val="2E2B1F"/>
                </a:solidFill>
                <a:latin typeface="Calibri"/>
                <a:cs typeface="Calibri"/>
              </a:rPr>
              <a:t>is</a:t>
            </a:r>
            <a:r>
              <a:rPr sz="2200" spc="730" dirty="0">
                <a:solidFill>
                  <a:srgbClr val="2E2B1F"/>
                </a:solidFill>
                <a:latin typeface="Calibri"/>
                <a:cs typeface="Calibri"/>
              </a:rPr>
              <a:t> </a:t>
            </a:r>
            <a:r>
              <a:rPr sz="2200" spc="735" dirty="0">
                <a:solidFill>
                  <a:srgbClr val="2E2B1F"/>
                </a:solidFill>
                <a:latin typeface="Calibri"/>
                <a:cs typeface="Calibri"/>
              </a:rPr>
              <a:t> </a:t>
            </a:r>
            <a:r>
              <a:rPr sz="2200" spc="-5" dirty="0">
                <a:solidFill>
                  <a:srgbClr val="2E2B1F"/>
                </a:solidFill>
                <a:latin typeface="Calibri"/>
                <a:cs typeface="Calibri"/>
              </a:rPr>
              <a:t>the</a:t>
            </a:r>
            <a:r>
              <a:rPr sz="2200" spc="730" dirty="0">
                <a:solidFill>
                  <a:srgbClr val="2E2B1F"/>
                </a:solidFill>
                <a:latin typeface="Calibri"/>
                <a:cs typeface="Calibri"/>
              </a:rPr>
              <a:t> </a:t>
            </a:r>
            <a:r>
              <a:rPr sz="2200" spc="735" dirty="0">
                <a:solidFill>
                  <a:srgbClr val="2E2B1F"/>
                </a:solidFill>
                <a:latin typeface="Calibri"/>
                <a:cs typeface="Calibri"/>
              </a:rPr>
              <a:t> </a:t>
            </a:r>
            <a:r>
              <a:rPr sz="2200" b="1" spc="-15" dirty="0">
                <a:solidFill>
                  <a:srgbClr val="2E2B1F"/>
                </a:solidFill>
                <a:latin typeface="Calibri"/>
                <a:cs typeface="Calibri"/>
              </a:rPr>
              <a:t>private </a:t>
            </a:r>
            <a:r>
              <a:rPr sz="2200" b="1" spc="-10" dirty="0">
                <a:solidFill>
                  <a:srgbClr val="2E2B1F"/>
                </a:solidFill>
                <a:latin typeface="Calibri"/>
                <a:cs typeface="Calibri"/>
              </a:rPr>
              <a:t> variables</a:t>
            </a:r>
            <a:r>
              <a:rPr sz="2200" b="1" spc="-5" dirty="0">
                <a:solidFill>
                  <a:srgbClr val="2E2B1F"/>
                </a:solidFill>
                <a:latin typeface="Calibri"/>
                <a:cs typeface="Calibri"/>
              </a:rPr>
              <a:t> </a:t>
            </a:r>
            <a:r>
              <a:rPr sz="2200" spc="-5" dirty="0">
                <a:solidFill>
                  <a:srgbClr val="2E2B1F"/>
                </a:solidFill>
                <a:latin typeface="Calibri"/>
                <a:cs typeface="Calibri"/>
              </a:rPr>
              <a:t>mood,</a:t>
            </a:r>
            <a:r>
              <a:rPr sz="2200" dirty="0">
                <a:solidFill>
                  <a:srgbClr val="2E2B1F"/>
                </a:solidFill>
                <a:latin typeface="Calibri"/>
                <a:cs typeface="Calibri"/>
              </a:rPr>
              <a:t> </a:t>
            </a:r>
            <a:r>
              <a:rPr sz="2200" spc="-5" dirty="0">
                <a:solidFill>
                  <a:srgbClr val="2E2B1F"/>
                </a:solidFill>
                <a:latin typeface="Calibri"/>
                <a:cs typeface="Calibri"/>
              </a:rPr>
              <a:t>hungry</a:t>
            </a:r>
            <a:r>
              <a:rPr sz="2200" dirty="0">
                <a:solidFill>
                  <a:srgbClr val="2E2B1F"/>
                </a:solidFill>
                <a:latin typeface="Calibri"/>
                <a:cs typeface="Calibri"/>
              </a:rPr>
              <a:t> </a:t>
            </a:r>
            <a:r>
              <a:rPr sz="2200" spc="-5" dirty="0">
                <a:solidFill>
                  <a:srgbClr val="2E2B1F"/>
                </a:solidFill>
                <a:latin typeface="Calibri"/>
                <a:cs typeface="Calibri"/>
              </a:rPr>
              <a:t>and</a:t>
            </a:r>
            <a:r>
              <a:rPr sz="2200" dirty="0">
                <a:solidFill>
                  <a:srgbClr val="2E2B1F"/>
                </a:solidFill>
                <a:latin typeface="Calibri"/>
                <a:cs typeface="Calibri"/>
              </a:rPr>
              <a:t> </a:t>
            </a:r>
            <a:r>
              <a:rPr sz="2200" spc="-30" dirty="0">
                <a:solidFill>
                  <a:srgbClr val="2E2B1F"/>
                </a:solidFill>
                <a:latin typeface="Calibri"/>
                <a:cs typeface="Calibri"/>
              </a:rPr>
              <a:t>energy.</a:t>
            </a:r>
            <a:r>
              <a:rPr sz="2200" spc="-25" dirty="0">
                <a:solidFill>
                  <a:srgbClr val="2E2B1F"/>
                </a:solidFill>
                <a:latin typeface="Calibri"/>
                <a:cs typeface="Calibri"/>
              </a:rPr>
              <a:t> </a:t>
            </a:r>
            <a:r>
              <a:rPr sz="2200" spc="-5" dirty="0">
                <a:solidFill>
                  <a:srgbClr val="2E2B1F"/>
                </a:solidFill>
                <a:latin typeface="Calibri"/>
                <a:cs typeface="Calibri"/>
              </a:rPr>
              <a:t>It</a:t>
            </a:r>
            <a:r>
              <a:rPr sz="2200" dirty="0">
                <a:solidFill>
                  <a:srgbClr val="2E2B1F"/>
                </a:solidFill>
                <a:latin typeface="Calibri"/>
                <a:cs typeface="Calibri"/>
              </a:rPr>
              <a:t> </a:t>
            </a:r>
            <a:r>
              <a:rPr sz="2200" spc="-5" dirty="0">
                <a:solidFill>
                  <a:srgbClr val="2E2B1F"/>
                </a:solidFill>
                <a:latin typeface="Calibri"/>
                <a:cs typeface="Calibri"/>
              </a:rPr>
              <a:t>also</a:t>
            </a:r>
            <a:r>
              <a:rPr sz="2200" dirty="0">
                <a:solidFill>
                  <a:srgbClr val="2E2B1F"/>
                </a:solidFill>
                <a:latin typeface="Calibri"/>
                <a:cs typeface="Calibri"/>
              </a:rPr>
              <a:t> </a:t>
            </a:r>
            <a:r>
              <a:rPr sz="2200" spc="-5" dirty="0">
                <a:solidFill>
                  <a:srgbClr val="2E2B1F"/>
                </a:solidFill>
                <a:latin typeface="Calibri"/>
                <a:cs typeface="Calibri"/>
              </a:rPr>
              <a:t>has</a:t>
            </a:r>
            <a:r>
              <a:rPr sz="2200" dirty="0">
                <a:solidFill>
                  <a:srgbClr val="2E2B1F"/>
                </a:solidFill>
                <a:latin typeface="Calibri"/>
                <a:cs typeface="Calibri"/>
              </a:rPr>
              <a:t> </a:t>
            </a:r>
            <a:r>
              <a:rPr sz="2200" spc="-5" dirty="0">
                <a:solidFill>
                  <a:srgbClr val="2E2B1F"/>
                </a:solidFill>
                <a:latin typeface="Calibri"/>
                <a:cs typeface="Calibri"/>
              </a:rPr>
              <a:t>a</a:t>
            </a:r>
            <a:r>
              <a:rPr sz="2200" dirty="0">
                <a:solidFill>
                  <a:srgbClr val="2E2B1F"/>
                </a:solidFill>
                <a:latin typeface="Calibri"/>
                <a:cs typeface="Calibri"/>
              </a:rPr>
              <a:t> </a:t>
            </a:r>
            <a:r>
              <a:rPr sz="2200" spc="-20" dirty="0">
                <a:solidFill>
                  <a:srgbClr val="2E2B1F"/>
                </a:solidFill>
                <a:latin typeface="Calibri"/>
                <a:cs typeface="Calibri"/>
              </a:rPr>
              <a:t>private </a:t>
            </a:r>
            <a:r>
              <a:rPr sz="2200" spc="-15" dirty="0">
                <a:solidFill>
                  <a:srgbClr val="2E2B1F"/>
                </a:solidFill>
                <a:latin typeface="Calibri"/>
                <a:cs typeface="Calibri"/>
              </a:rPr>
              <a:t> </a:t>
            </a:r>
            <a:r>
              <a:rPr sz="2200" spc="-5" dirty="0">
                <a:solidFill>
                  <a:srgbClr val="2E2B1F"/>
                </a:solidFill>
                <a:latin typeface="Calibri"/>
                <a:cs typeface="Calibri"/>
              </a:rPr>
              <a:t>method meow()</a:t>
            </a:r>
            <a:r>
              <a:rPr sz="2200" i="1" spc="-5" dirty="0">
                <a:solidFill>
                  <a:srgbClr val="2E2B1F"/>
                </a:solidFill>
                <a:latin typeface="Calibri"/>
                <a:cs typeface="Calibri"/>
              </a:rPr>
              <a:t>. </a:t>
            </a:r>
            <a:r>
              <a:rPr sz="2200" spc="-5" dirty="0">
                <a:solidFill>
                  <a:srgbClr val="2E2B1F"/>
                </a:solidFill>
                <a:latin typeface="Calibri"/>
                <a:cs typeface="Calibri"/>
              </a:rPr>
              <a:t>It </a:t>
            </a:r>
            <a:r>
              <a:rPr sz="2200" spc="-15" dirty="0">
                <a:solidFill>
                  <a:srgbClr val="2E2B1F"/>
                </a:solidFill>
                <a:latin typeface="Calibri"/>
                <a:cs typeface="Calibri"/>
              </a:rPr>
              <a:t>can </a:t>
            </a:r>
            <a:r>
              <a:rPr sz="2200" spc="-10" dirty="0">
                <a:solidFill>
                  <a:srgbClr val="2E2B1F"/>
                </a:solidFill>
                <a:latin typeface="Calibri"/>
                <a:cs typeface="Calibri"/>
              </a:rPr>
              <a:t>call </a:t>
            </a:r>
            <a:r>
              <a:rPr sz="2200" spc="-5" dirty="0">
                <a:solidFill>
                  <a:srgbClr val="2E2B1F"/>
                </a:solidFill>
                <a:latin typeface="Calibri"/>
                <a:cs typeface="Calibri"/>
              </a:rPr>
              <a:t>it </a:t>
            </a:r>
            <a:r>
              <a:rPr sz="2200" spc="-10" dirty="0">
                <a:solidFill>
                  <a:srgbClr val="2E2B1F"/>
                </a:solidFill>
                <a:latin typeface="Calibri"/>
                <a:cs typeface="Calibri"/>
              </a:rPr>
              <a:t>whenever </a:t>
            </a:r>
            <a:r>
              <a:rPr sz="2200" spc="-5" dirty="0">
                <a:solidFill>
                  <a:srgbClr val="2E2B1F"/>
                </a:solidFill>
                <a:latin typeface="Calibri"/>
                <a:cs typeface="Calibri"/>
              </a:rPr>
              <a:t>it </a:t>
            </a:r>
            <a:r>
              <a:rPr sz="2200" spc="-10" dirty="0">
                <a:solidFill>
                  <a:srgbClr val="2E2B1F"/>
                </a:solidFill>
                <a:latin typeface="Calibri"/>
                <a:cs typeface="Calibri"/>
              </a:rPr>
              <a:t>wants, </a:t>
            </a:r>
            <a:r>
              <a:rPr sz="2200" spc="-5" dirty="0">
                <a:solidFill>
                  <a:srgbClr val="2E2B1F"/>
                </a:solidFill>
                <a:latin typeface="Calibri"/>
                <a:cs typeface="Calibri"/>
              </a:rPr>
              <a:t>the other </a:t>
            </a:r>
            <a:r>
              <a:rPr sz="2200" dirty="0">
                <a:solidFill>
                  <a:srgbClr val="2E2B1F"/>
                </a:solidFill>
                <a:latin typeface="Calibri"/>
                <a:cs typeface="Calibri"/>
              </a:rPr>
              <a:t> </a:t>
            </a:r>
            <a:r>
              <a:rPr sz="2200" spc="-5" dirty="0">
                <a:solidFill>
                  <a:srgbClr val="2E2B1F"/>
                </a:solidFill>
                <a:latin typeface="Calibri"/>
                <a:cs typeface="Calibri"/>
              </a:rPr>
              <a:t>classes</a:t>
            </a:r>
            <a:r>
              <a:rPr sz="2200" spc="-10" dirty="0">
                <a:solidFill>
                  <a:srgbClr val="2E2B1F"/>
                </a:solidFill>
                <a:latin typeface="Calibri"/>
                <a:cs typeface="Calibri"/>
              </a:rPr>
              <a:t> can’t</a:t>
            </a:r>
            <a:r>
              <a:rPr sz="2200" spc="5" dirty="0">
                <a:solidFill>
                  <a:srgbClr val="2E2B1F"/>
                </a:solidFill>
                <a:latin typeface="Calibri"/>
                <a:cs typeface="Calibri"/>
              </a:rPr>
              <a:t> </a:t>
            </a:r>
            <a:r>
              <a:rPr sz="2200" spc="-10" dirty="0">
                <a:solidFill>
                  <a:srgbClr val="2E2B1F"/>
                </a:solidFill>
                <a:latin typeface="Calibri"/>
                <a:cs typeface="Calibri"/>
              </a:rPr>
              <a:t>tell</a:t>
            </a:r>
            <a:r>
              <a:rPr sz="2200" spc="5" dirty="0">
                <a:solidFill>
                  <a:srgbClr val="2E2B1F"/>
                </a:solidFill>
                <a:latin typeface="Calibri"/>
                <a:cs typeface="Calibri"/>
              </a:rPr>
              <a:t> </a:t>
            </a:r>
            <a:r>
              <a:rPr sz="2200" spc="-5" dirty="0">
                <a:solidFill>
                  <a:srgbClr val="2E2B1F"/>
                </a:solidFill>
                <a:latin typeface="Calibri"/>
                <a:cs typeface="Calibri"/>
              </a:rPr>
              <a:t>the</a:t>
            </a:r>
            <a:r>
              <a:rPr sz="2200" spc="10" dirty="0">
                <a:solidFill>
                  <a:srgbClr val="2E2B1F"/>
                </a:solidFill>
                <a:latin typeface="Calibri"/>
                <a:cs typeface="Calibri"/>
              </a:rPr>
              <a:t> </a:t>
            </a:r>
            <a:r>
              <a:rPr sz="2200" spc="-20" dirty="0">
                <a:solidFill>
                  <a:srgbClr val="2E2B1F"/>
                </a:solidFill>
                <a:latin typeface="Calibri"/>
                <a:cs typeface="Calibri"/>
              </a:rPr>
              <a:t>cat</a:t>
            </a:r>
            <a:r>
              <a:rPr sz="2200" dirty="0">
                <a:solidFill>
                  <a:srgbClr val="2E2B1F"/>
                </a:solidFill>
                <a:latin typeface="Calibri"/>
                <a:cs typeface="Calibri"/>
              </a:rPr>
              <a:t> </a:t>
            </a:r>
            <a:r>
              <a:rPr sz="2200" spc="-5" dirty="0">
                <a:solidFill>
                  <a:srgbClr val="2E2B1F"/>
                </a:solidFill>
                <a:latin typeface="Calibri"/>
                <a:cs typeface="Calibri"/>
              </a:rPr>
              <a:t>when</a:t>
            </a:r>
            <a:r>
              <a:rPr sz="2200" spc="15" dirty="0">
                <a:solidFill>
                  <a:srgbClr val="2E2B1F"/>
                </a:solidFill>
                <a:latin typeface="Calibri"/>
                <a:cs typeface="Calibri"/>
              </a:rPr>
              <a:t> </a:t>
            </a:r>
            <a:r>
              <a:rPr sz="2200" spc="-20" dirty="0">
                <a:solidFill>
                  <a:srgbClr val="2E2B1F"/>
                </a:solidFill>
                <a:latin typeface="Calibri"/>
                <a:cs typeface="Calibri"/>
              </a:rPr>
              <a:t>to</a:t>
            </a:r>
            <a:r>
              <a:rPr sz="2200" spc="10" dirty="0">
                <a:solidFill>
                  <a:srgbClr val="2E2B1F"/>
                </a:solidFill>
                <a:latin typeface="Calibri"/>
                <a:cs typeface="Calibri"/>
              </a:rPr>
              <a:t> </a:t>
            </a:r>
            <a:r>
              <a:rPr sz="2200" spc="-35" dirty="0">
                <a:solidFill>
                  <a:srgbClr val="2E2B1F"/>
                </a:solidFill>
                <a:latin typeface="Calibri"/>
                <a:cs typeface="Calibri"/>
              </a:rPr>
              <a:t>meow.</a:t>
            </a:r>
            <a:endParaRPr sz="2200">
              <a:latin typeface="Calibri"/>
              <a:cs typeface="Calibri"/>
            </a:endParaRPr>
          </a:p>
          <a:p>
            <a:pPr marL="241300" marR="5715" indent="-229235" algn="just">
              <a:lnSpc>
                <a:spcPct val="100000"/>
              </a:lnSpc>
              <a:spcBef>
                <a:spcPts val="530"/>
              </a:spcBef>
              <a:buClr>
                <a:srgbClr val="A9A47B"/>
              </a:buClr>
              <a:buFont typeface="Arial"/>
              <a:buChar char="•"/>
              <a:tabLst>
                <a:tab pos="241935" algn="l"/>
              </a:tabLst>
            </a:pPr>
            <a:r>
              <a:rPr sz="2200" spc="-10" dirty="0">
                <a:solidFill>
                  <a:srgbClr val="2E2B1F"/>
                </a:solidFill>
                <a:latin typeface="Calibri"/>
                <a:cs typeface="Calibri"/>
              </a:rPr>
              <a:t>What</a:t>
            </a:r>
            <a:r>
              <a:rPr sz="2200" spc="475" dirty="0">
                <a:solidFill>
                  <a:srgbClr val="2E2B1F"/>
                </a:solidFill>
                <a:latin typeface="Calibri"/>
                <a:cs typeface="Calibri"/>
              </a:rPr>
              <a:t> </a:t>
            </a:r>
            <a:r>
              <a:rPr sz="2200" spc="480" dirty="0">
                <a:solidFill>
                  <a:srgbClr val="2E2B1F"/>
                </a:solidFill>
                <a:latin typeface="Calibri"/>
                <a:cs typeface="Calibri"/>
              </a:rPr>
              <a:t> </a:t>
            </a:r>
            <a:r>
              <a:rPr sz="2200" spc="-10" dirty="0">
                <a:solidFill>
                  <a:srgbClr val="2E2B1F"/>
                </a:solidFill>
                <a:latin typeface="Calibri"/>
                <a:cs typeface="Calibri"/>
              </a:rPr>
              <a:t>they</a:t>
            </a:r>
            <a:r>
              <a:rPr sz="2200" spc="475" dirty="0">
                <a:solidFill>
                  <a:srgbClr val="2E2B1F"/>
                </a:solidFill>
                <a:latin typeface="Calibri"/>
                <a:cs typeface="Calibri"/>
              </a:rPr>
              <a:t> </a:t>
            </a:r>
            <a:r>
              <a:rPr sz="2200" spc="480" dirty="0">
                <a:solidFill>
                  <a:srgbClr val="2E2B1F"/>
                </a:solidFill>
                <a:latin typeface="Calibri"/>
                <a:cs typeface="Calibri"/>
              </a:rPr>
              <a:t> </a:t>
            </a:r>
            <a:r>
              <a:rPr sz="2200" spc="-15" dirty="0">
                <a:solidFill>
                  <a:srgbClr val="2E2B1F"/>
                </a:solidFill>
                <a:latin typeface="Calibri"/>
                <a:cs typeface="Calibri"/>
              </a:rPr>
              <a:t>can</a:t>
            </a:r>
            <a:r>
              <a:rPr sz="2200" spc="465" dirty="0">
                <a:solidFill>
                  <a:srgbClr val="2E2B1F"/>
                </a:solidFill>
                <a:latin typeface="Calibri"/>
                <a:cs typeface="Calibri"/>
              </a:rPr>
              <a:t> </a:t>
            </a:r>
            <a:r>
              <a:rPr sz="2200" spc="470" dirty="0">
                <a:solidFill>
                  <a:srgbClr val="2E2B1F"/>
                </a:solidFill>
                <a:latin typeface="Calibri"/>
                <a:cs typeface="Calibri"/>
              </a:rPr>
              <a:t> </a:t>
            </a:r>
            <a:r>
              <a:rPr sz="2200" spc="-5" dirty="0">
                <a:solidFill>
                  <a:srgbClr val="2E2B1F"/>
                </a:solidFill>
                <a:latin typeface="Calibri"/>
                <a:cs typeface="Calibri"/>
              </a:rPr>
              <a:t>do</a:t>
            </a:r>
            <a:r>
              <a:rPr sz="2200" spc="484" dirty="0">
                <a:solidFill>
                  <a:srgbClr val="2E2B1F"/>
                </a:solidFill>
                <a:latin typeface="Calibri"/>
                <a:cs typeface="Calibri"/>
              </a:rPr>
              <a:t> </a:t>
            </a:r>
            <a:r>
              <a:rPr sz="2200" spc="490" dirty="0">
                <a:solidFill>
                  <a:srgbClr val="2E2B1F"/>
                </a:solidFill>
                <a:latin typeface="Calibri"/>
                <a:cs typeface="Calibri"/>
              </a:rPr>
              <a:t> </a:t>
            </a:r>
            <a:r>
              <a:rPr sz="2200" spc="-5" dirty="0">
                <a:solidFill>
                  <a:srgbClr val="2E2B1F"/>
                </a:solidFill>
                <a:latin typeface="Calibri"/>
                <a:cs typeface="Calibri"/>
              </a:rPr>
              <a:t>is</a:t>
            </a:r>
            <a:r>
              <a:rPr sz="2200" spc="484" dirty="0">
                <a:solidFill>
                  <a:srgbClr val="2E2B1F"/>
                </a:solidFill>
                <a:latin typeface="Calibri"/>
                <a:cs typeface="Calibri"/>
              </a:rPr>
              <a:t> </a:t>
            </a:r>
            <a:r>
              <a:rPr sz="2200" spc="490" dirty="0">
                <a:solidFill>
                  <a:srgbClr val="2E2B1F"/>
                </a:solidFill>
                <a:latin typeface="Calibri"/>
                <a:cs typeface="Calibri"/>
              </a:rPr>
              <a:t> </a:t>
            </a:r>
            <a:r>
              <a:rPr sz="2200" spc="-10" dirty="0">
                <a:solidFill>
                  <a:srgbClr val="2E2B1F"/>
                </a:solidFill>
                <a:latin typeface="Calibri"/>
                <a:cs typeface="Calibri"/>
              </a:rPr>
              <a:t>defined</a:t>
            </a:r>
            <a:r>
              <a:rPr sz="2200" spc="475" dirty="0">
                <a:solidFill>
                  <a:srgbClr val="2E2B1F"/>
                </a:solidFill>
                <a:latin typeface="Calibri"/>
                <a:cs typeface="Calibri"/>
              </a:rPr>
              <a:t> </a:t>
            </a:r>
            <a:r>
              <a:rPr sz="2200" spc="480" dirty="0">
                <a:solidFill>
                  <a:srgbClr val="2E2B1F"/>
                </a:solidFill>
                <a:latin typeface="Calibri"/>
                <a:cs typeface="Calibri"/>
              </a:rPr>
              <a:t> </a:t>
            </a:r>
            <a:r>
              <a:rPr sz="2200" spc="-5" dirty="0">
                <a:solidFill>
                  <a:srgbClr val="2E2B1F"/>
                </a:solidFill>
                <a:latin typeface="Calibri"/>
                <a:cs typeface="Calibri"/>
              </a:rPr>
              <a:t>in</a:t>
            </a:r>
            <a:r>
              <a:rPr sz="2200" spc="484" dirty="0">
                <a:solidFill>
                  <a:srgbClr val="2E2B1F"/>
                </a:solidFill>
                <a:latin typeface="Calibri"/>
                <a:cs typeface="Calibri"/>
              </a:rPr>
              <a:t> </a:t>
            </a:r>
            <a:r>
              <a:rPr sz="2200" spc="490" dirty="0">
                <a:solidFill>
                  <a:srgbClr val="2E2B1F"/>
                </a:solidFill>
                <a:latin typeface="Calibri"/>
                <a:cs typeface="Calibri"/>
              </a:rPr>
              <a:t> </a:t>
            </a:r>
            <a:r>
              <a:rPr sz="2200" spc="-5" dirty="0">
                <a:solidFill>
                  <a:srgbClr val="2E2B1F"/>
                </a:solidFill>
                <a:latin typeface="Calibri"/>
                <a:cs typeface="Calibri"/>
              </a:rPr>
              <a:t>the</a:t>
            </a:r>
            <a:r>
              <a:rPr sz="2200" spc="484" dirty="0">
                <a:solidFill>
                  <a:srgbClr val="2E2B1F"/>
                </a:solidFill>
                <a:latin typeface="Calibri"/>
                <a:cs typeface="Calibri"/>
              </a:rPr>
              <a:t> </a:t>
            </a:r>
            <a:r>
              <a:rPr sz="2200" spc="490" dirty="0">
                <a:solidFill>
                  <a:srgbClr val="2E2B1F"/>
                </a:solidFill>
                <a:latin typeface="Calibri"/>
                <a:cs typeface="Calibri"/>
              </a:rPr>
              <a:t> </a:t>
            </a:r>
            <a:r>
              <a:rPr sz="2200" b="1" spc="-5" dirty="0">
                <a:solidFill>
                  <a:srgbClr val="2E2B1F"/>
                </a:solidFill>
                <a:latin typeface="Calibri"/>
                <a:cs typeface="Calibri"/>
              </a:rPr>
              <a:t>public </a:t>
            </a:r>
            <a:r>
              <a:rPr sz="2200" b="1" dirty="0">
                <a:solidFill>
                  <a:srgbClr val="2E2B1F"/>
                </a:solidFill>
                <a:latin typeface="Calibri"/>
                <a:cs typeface="Calibri"/>
              </a:rPr>
              <a:t> </a:t>
            </a:r>
            <a:r>
              <a:rPr sz="2200" b="1" spc="-10" dirty="0">
                <a:solidFill>
                  <a:srgbClr val="2E2B1F"/>
                </a:solidFill>
                <a:latin typeface="Calibri"/>
                <a:cs typeface="Calibri"/>
              </a:rPr>
              <a:t>methods </a:t>
            </a:r>
            <a:r>
              <a:rPr sz="2200" spc="-5" dirty="0">
                <a:solidFill>
                  <a:srgbClr val="2E2B1F"/>
                </a:solidFill>
                <a:latin typeface="Calibri"/>
                <a:cs typeface="Calibri"/>
              </a:rPr>
              <a:t>sleep(), </a:t>
            </a:r>
            <a:r>
              <a:rPr sz="2200" spc="-10" dirty="0">
                <a:solidFill>
                  <a:srgbClr val="2E2B1F"/>
                </a:solidFill>
                <a:latin typeface="Calibri"/>
                <a:cs typeface="Calibri"/>
              </a:rPr>
              <a:t>play() </a:t>
            </a:r>
            <a:r>
              <a:rPr sz="2200" spc="-5" dirty="0">
                <a:solidFill>
                  <a:srgbClr val="2E2B1F"/>
                </a:solidFill>
                <a:latin typeface="Calibri"/>
                <a:cs typeface="Calibri"/>
              </a:rPr>
              <a:t>and </a:t>
            </a:r>
            <a:r>
              <a:rPr sz="2200" spc="-10" dirty="0">
                <a:solidFill>
                  <a:srgbClr val="2E2B1F"/>
                </a:solidFill>
                <a:latin typeface="Calibri"/>
                <a:cs typeface="Calibri"/>
              </a:rPr>
              <a:t>feed()</a:t>
            </a:r>
            <a:r>
              <a:rPr sz="2200" i="1" spc="-10" dirty="0">
                <a:solidFill>
                  <a:srgbClr val="2E2B1F"/>
                </a:solidFill>
                <a:latin typeface="Calibri"/>
                <a:cs typeface="Calibri"/>
              </a:rPr>
              <a:t>. </a:t>
            </a:r>
            <a:r>
              <a:rPr sz="2200" spc="-15" dirty="0">
                <a:solidFill>
                  <a:srgbClr val="2E2B1F"/>
                </a:solidFill>
                <a:latin typeface="Calibri"/>
                <a:cs typeface="Calibri"/>
              </a:rPr>
              <a:t>Each </a:t>
            </a:r>
            <a:r>
              <a:rPr sz="2200" spc="-5" dirty="0">
                <a:solidFill>
                  <a:srgbClr val="2E2B1F"/>
                </a:solidFill>
                <a:latin typeface="Calibri"/>
                <a:cs typeface="Calibri"/>
              </a:rPr>
              <a:t>of them modifies the </a:t>
            </a:r>
            <a:r>
              <a:rPr sz="2200" dirty="0">
                <a:solidFill>
                  <a:srgbClr val="2E2B1F"/>
                </a:solidFill>
                <a:latin typeface="Calibri"/>
                <a:cs typeface="Calibri"/>
              </a:rPr>
              <a:t> </a:t>
            </a:r>
            <a:r>
              <a:rPr sz="2200" spc="-10" dirty="0">
                <a:solidFill>
                  <a:srgbClr val="2E2B1F"/>
                </a:solidFill>
                <a:latin typeface="Calibri"/>
                <a:cs typeface="Calibri"/>
              </a:rPr>
              <a:t>internal</a:t>
            </a:r>
            <a:r>
              <a:rPr sz="2200" spc="-5" dirty="0">
                <a:solidFill>
                  <a:srgbClr val="2E2B1F"/>
                </a:solidFill>
                <a:latin typeface="Calibri"/>
                <a:cs typeface="Calibri"/>
              </a:rPr>
              <a:t> </a:t>
            </a:r>
            <a:r>
              <a:rPr sz="2200" spc="-25" dirty="0">
                <a:solidFill>
                  <a:srgbClr val="2E2B1F"/>
                </a:solidFill>
                <a:latin typeface="Calibri"/>
                <a:cs typeface="Calibri"/>
              </a:rPr>
              <a:t>state</a:t>
            </a:r>
            <a:r>
              <a:rPr sz="2200" spc="-20" dirty="0">
                <a:solidFill>
                  <a:srgbClr val="2E2B1F"/>
                </a:solidFill>
                <a:latin typeface="Calibri"/>
                <a:cs typeface="Calibri"/>
              </a:rPr>
              <a:t> </a:t>
            </a:r>
            <a:r>
              <a:rPr sz="2200" spc="-5" dirty="0">
                <a:solidFill>
                  <a:srgbClr val="2E2B1F"/>
                </a:solidFill>
                <a:latin typeface="Calibri"/>
                <a:cs typeface="Calibri"/>
              </a:rPr>
              <a:t>somehow</a:t>
            </a:r>
            <a:r>
              <a:rPr sz="2200" dirty="0">
                <a:solidFill>
                  <a:srgbClr val="2E2B1F"/>
                </a:solidFill>
                <a:latin typeface="Calibri"/>
                <a:cs typeface="Calibri"/>
              </a:rPr>
              <a:t> </a:t>
            </a:r>
            <a:r>
              <a:rPr sz="2200" spc="-5" dirty="0">
                <a:solidFill>
                  <a:srgbClr val="2E2B1F"/>
                </a:solidFill>
                <a:latin typeface="Calibri"/>
                <a:cs typeface="Calibri"/>
              </a:rPr>
              <a:t>and </a:t>
            </a:r>
            <a:r>
              <a:rPr sz="2200" spc="-15" dirty="0">
                <a:solidFill>
                  <a:srgbClr val="2E2B1F"/>
                </a:solidFill>
                <a:latin typeface="Calibri"/>
                <a:cs typeface="Calibri"/>
              </a:rPr>
              <a:t>may</a:t>
            </a:r>
            <a:r>
              <a:rPr sz="2200" spc="-10" dirty="0">
                <a:solidFill>
                  <a:srgbClr val="2E2B1F"/>
                </a:solidFill>
                <a:latin typeface="Calibri"/>
                <a:cs typeface="Calibri"/>
              </a:rPr>
              <a:t> </a:t>
            </a:r>
            <a:r>
              <a:rPr sz="2200" spc="-25" dirty="0">
                <a:solidFill>
                  <a:srgbClr val="2E2B1F"/>
                </a:solidFill>
                <a:latin typeface="Calibri"/>
                <a:cs typeface="Calibri"/>
              </a:rPr>
              <a:t>invoke</a:t>
            </a:r>
            <a:r>
              <a:rPr sz="2200" spc="-20" dirty="0">
                <a:solidFill>
                  <a:srgbClr val="2E2B1F"/>
                </a:solidFill>
                <a:latin typeface="Calibri"/>
                <a:cs typeface="Calibri"/>
              </a:rPr>
              <a:t> </a:t>
            </a:r>
            <a:r>
              <a:rPr sz="2200" spc="-5" dirty="0">
                <a:solidFill>
                  <a:srgbClr val="2E2B1F"/>
                </a:solidFill>
                <a:latin typeface="Calibri"/>
                <a:cs typeface="Calibri"/>
              </a:rPr>
              <a:t>meow()</a:t>
            </a:r>
            <a:r>
              <a:rPr sz="2200" i="1" spc="-5" dirty="0">
                <a:solidFill>
                  <a:srgbClr val="2E2B1F"/>
                </a:solidFill>
                <a:latin typeface="Calibri"/>
                <a:cs typeface="Calibri"/>
              </a:rPr>
              <a:t>.</a:t>
            </a:r>
            <a:r>
              <a:rPr sz="2200" i="1" dirty="0">
                <a:solidFill>
                  <a:srgbClr val="2E2B1F"/>
                </a:solidFill>
                <a:latin typeface="Calibri"/>
                <a:cs typeface="Calibri"/>
              </a:rPr>
              <a:t> </a:t>
            </a:r>
            <a:r>
              <a:rPr sz="2200" spc="-10" dirty="0">
                <a:solidFill>
                  <a:srgbClr val="2E2B1F"/>
                </a:solidFill>
                <a:latin typeface="Calibri"/>
                <a:cs typeface="Calibri"/>
              </a:rPr>
              <a:t>Thus,</a:t>
            </a:r>
            <a:r>
              <a:rPr sz="2200" spc="-5" dirty="0">
                <a:solidFill>
                  <a:srgbClr val="2E2B1F"/>
                </a:solidFill>
                <a:latin typeface="Calibri"/>
                <a:cs typeface="Calibri"/>
              </a:rPr>
              <a:t> the </a:t>
            </a:r>
            <a:r>
              <a:rPr sz="2200" dirty="0">
                <a:solidFill>
                  <a:srgbClr val="2E2B1F"/>
                </a:solidFill>
                <a:latin typeface="Calibri"/>
                <a:cs typeface="Calibri"/>
              </a:rPr>
              <a:t> </a:t>
            </a:r>
            <a:r>
              <a:rPr sz="2200" spc="-10" dirty="0">
                <a:solidFill>
                  <a:srgbClr val="2E2B1F"/>
                </a:solidFill>
                <a:latin typeface="Calibri"/>
                <a:cs typeface="Calibri"/>
              </a:rPr>
              <a:t>binding</a:t>
            </a:r>
            <a:r>
              <a:rPr sz="2200" spc="-5" dirty="0">
                <a:solidFill>
                  <a:srgbClr val="2E2B1F"/>
                </a:solidFill>
                <a:latin typeface="Calibri"/>
                <a:cs typeface="Calibri"/>
              </a:rPr>
              <a:t> </a:t>
            </a:r>
            <a:r>
              <a:rPr sz="2200" spc="-10" dirty="0">
                <a:solidFill>
                  <a:srgbClr val="2E2B1F"/>
                </a:solidFill>
                <a:latin typeface="Calibri"/>
                <a:cs typeface="Calibri"/>
              </a:rPr>
              <a:t>between</a:t>
            </a:r>
            <a:r>
              <a:rPr sz="2200" spc="-5" dirty="0">
                <a:solidFill>
                  <a:srgbClr val="2E2B1F"/>
                </a:solidFill>
                <a:latin typeface="Calibri"/>
                <a:cs typeface="Calibri"/>
              </a:rPr>
              <a:t> the</a:t>
            </a:r>
            <a:r>
              <a:rPr sz="2200" dirty="0">
                <a:solidFill>
                  <a:srgbClr val="2E2B1F"/>
                </a:solidFill>
                <a:latin typeface="Calibri"/>
                <a:cs typeface="Calibri"/>
              </a:rPr>
              <a:t> </a:t>
            </a:r>
            <a:r>
              <a:rPr sz="2200" spc="-20" dirty="0">
                <a:solidFill>
                  <a:srgbClr val="2E2B1F"/>
                </a:solidFill>
                <a:latin typeface="Calibri"/>
                <a:cs typeface="Calibri"/>
              </a:rPr>
              <a:t>private</a:t>
            </a:r>
            <a:r>
              <a:rPr sz="2200" spc="-15" dirty="0">
                <a:solidFill>
                  <a:srgbClr val="2E2B1F"/>
                </a:solidFill>
                <a:latin typeface="Calibri"/>
                <a:cs typeface="Calibri"/>
              </a:rPr>
              <a:t> </a:t>
            </a:r>
            <a:r>
              <a:rPr sz="2200" spc="-20" dirty="0">
                <a:solidFill>
                  <a:srgbClr val="2E2B1F"/>
                </a:solidFill>
                <a:latin typeface="Calibri"/>
                <a:cs typeface="Calibri"/>
              </a:rPr>
              <a:t>state</a:t>
            </a:r>
            <a:r>
              <a:rPr sz="2200" spc="-15" dirty="0">
                <a:solidFill>
                  <a:srgbClr val="2E2B1F"/>
                </a:solidFill>
                <a:latin typeface="Calibri"/>
                <a:cs typeface="Calibri"/>
              </a:rPr>
              <a:t> </a:t>
            </a:r>
            <a:r>
              <a:rPr sz="2200" spc="-5" dirty="0">
                <a:solidFill>
                  <a:srgbClr val="2E2B1F"/>
                </a:solidFill>
                <a:latin typeface="Calibri"/>
                <a:cs typeface="Calibri"/>
              </a:rPr>
              <a:t>and</a:t>
            </a:r>
            <a:r>
              <a:rPr sz="2200" dirty="0">
                <a:solidFill>
                  <a:srgbClr val="2E2B1F"/>
                </a:solidFill>
                <a:latin typeface="Calibri"/>
                <a:cs typeface="Calibri"/>
              </a:rPr>
              <a:t> </a:t>
            </a:r>
            <a:r>
              <a:rPr sz="2200" spc="-10" dirty="0">
                <a:solidFill>
                  <a:srgbClr val="2E2B1F"/>
                </a:solidFill>
                <a:latin typeface="Calibri"/>
                <a:cs typeface="Calibri"/>
              </a:rPr>
              <a:t>public</a:t>
            </a:r>
            <a:r>
              <a:rPr sz="2200" spc="-5" dirty="0">
                <a:solidFill>
                  <a:srgbClr val="2E2B1F"/>
                </a:solidFill>
                <a:latin typeface="Calibri"/>
                <a:cs typeface="Calibri"/>
              </a:rPr>
              <a:t> methods</a:t>
            </a:r>
            <a:r>
              <a:rPr sz="2200" spc="484" dirty="0">
                <a:solidFill>
                  <a:srgbClr val="2E2B1F"/>
                </a:solidFill>
                <a:latin typeface="Calibri"/>
                <a:cs typeface="Calibri"/>
              </a:rPr>
              <a:t> </a:t>
            </a:r>
            <a:r>
              <a:rPr sz="2200" spc="-5" dirty="0">
                <a:solidFill>
                  <a:srgbClr val="2E2B1F"/>
                </a:solidFill>
                <a:latin typeface="Calibri"/>
                <a:cs typeface="Calibri"/>
              </a:rPr>
              <a:t>is </a:t>
            </a:r>
            <a:r>
              <a:rPr sz="2200" dirty="0">
                <a:solidFill>
                  <a:srgbClr val="2E2B1F"/>
                </a:solidFill>
                <a:latin typeface="Calibri"/>
                <a:cs typeface="Calibri"/>
              </a:rPr>
              <a:t> </a:t>
            </a:r>
            <a:r>
              <a:rPr sz="2200" spc="-5" dirty="0">
                <a:solidFill>
                  <a:srgbClr val="2E2B1F"/>
                </a:solidFill>
                <a:latin typeface="Calibri"/>
                <a:cs typeface="Calibri"/>
              </a:rPr>
              <a:t>made.</a:t>
            </a:r>
            <a:endParaRPr sz="2200">
              <a:latin typeface="Calibri"/>
              <a:cs typeface="Calibri"/>
            </a:endParaRPr>
          </a:p>
          <a:p>
            <a:pPr marL="241300" indent="-229235" algn="just">
              <a:lnSpc>
                <a:spcPct val="100000"/>
              </a:lnSpc>
              <a:spcBef>
                <a:spcPts val="530"/>
              </a:spcBef>
              <a:buClr>
                <a:srgbClr val="A9A47B"/>
              </a:buClr>
              <a:buFont typeface="Arial"/>
              <a:buChar char="•"/>
              <a:tabLst>
                <a:tab pos="241935" algn="l"/>
              </a:tabLst>
            </a:pPr>
            <a:r>
              <a:rPr sz="2200" spc="-10" dirty="0">
                <a:solidFill>
                  <a:srgbClr val="2E2B1F"/>
                </a:solidFill>
                <a:latin typeface="Calibri"/>
                <a:cs typeface="Calibri"/>
              </a:rPr>
              <a:t>This</a:t>
            </a:r>
            <a:r>
              <a:rPr sz="2200" dirty="0">
                <a:solidFill>
                  <a:srgbClr val="2E2B1F"/>
                </a:solidFill>
                <a:latin typeface="Calibri"/>
                <a:cs typeface="Calibri"/>
              </a:rPr>
              <a:t> </a:t>
            </a:r>
            <a:r>
              <a:rPr sz="2200" spc="-5" dirty="0">
                <a:solidFill>
                  <a:srgbClr val="2E2B1F"/>
                </a:solidFill>
                <a:latin typeface="Calibri"/>
                <a:cs typeface="Calibri"/>
              </a:rPr>
              <a:t>is</a:t>
            </a:r>
            <a:r>
              <a:rPr sz="2200" spc="-15" dirty="0">
                <a:solidFill>
                  <a:srgbClr val="2E2B1F"/>
                </a:solidFill>
                <a:latin typeface="Calibri"/>
                <a:cs typeface="Calibri"/>
              </a:rPr>
              <a:t> </a:t>
            </a:r>
            <a:r>
              <a:rPr sz="2200" spc="-10" dirty="0">
                <a:solidFill>
                  <a:srgbClr val="2E2B1F"/>
                </a:solidFill>
                <a:latin typeface="Calibri"/>
                <a:cs typeface="Calibri"/>
              </a:rPr>
              <a:t>encapsulation.</a:t>
            </a:r>
            <a:endParaRPr sz="2200">
              <a:latin typeface="Calibri"/>
              <a:cs typeface="Calibri"/>
            </a:endParaRPr>
          </a:p>
        </p:txBody>
      </p:sp>
    </p:spTree>
    <p:extLst>
      <p:ext uri="{BB962C8B-B14F-4D97-AF65-F5344CB8AC3E}">
        <p14:creationId xmlns:p14="http://schemas.microsoft.com/office/powerpoint/2010/main" val="2239930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50926"/>
            <a:ext cx="2191385" cy="757555"/>
          </a:xfrm>
          <a:prstGeom prst="rect">
            <a:avLst/>
          </a:prstGeom>
        </p:spPr>
        <p:txBody>
          <a:bodyPr vert="horz" wrap="square" lIns="0" tIns="12700" rIns="0" bIns="0" rtlCol="0">
            <a:spAutoFit/>
          </a:bodyPr>
          <a:lstStyle/>
          <a:p>
            <a:pPr marL="12700">
              <a:lnSpc>
                <a:spcPct val="100000"/>
              </a:lnSpc>
              <a:spcBef>
                <a:spcPts val="100"/>
              </a:spcBef>
            </a:pPr>
            <a:r>
              <a:rPr sz="4800" spc="-100" dirty="0"/>
              <a:t>2</a:t>
            </a:r>
            <a:r>
              <a:rPr sz="4800" dirty="0"/>
              <a:t>.</a:t>
            </a:r>
            <a:r>
              <a:rPr sz="4800" spc="-185" dirty="0"/>
              <a:t> </a:t>
            </a:r>
            <a:r>
              <a:rPr sz="4800" spc="-100" dirty="0"/>
              <a:t>Ob</a:t>
            </a:r>
            <a:r>
              <a:rPr sz="4800" spc="-105" dirty="0"/>
              <a:t>j</a:t>
            </a:r>
            <a:r>
              <a:rPr sz="4800" spc="-100" dirty="0"/>
              <a:t>e</a:t>
            </a:r>
            <a:r>
              <a:rPr sz="4800" spc="-105" dirty="0"/>
              <a:t>c</a:t>
            </a:r>
            <a:r>
              <a:rPr sz="4800" dirty="0"/>
              <a:t>t</a:t>
            </a:r>
            <a:endParaRPr sz="4800"/>
          </a:p>
        </p:txBody>
      </p:sp>
      <p:sp>
        <p:nvSpPr>
          <p:cNvPr id="3" name="object 3"/>
          <p:cNvSpPr txBox="1"/>
          <p:nvPr/>
        </p:nvSpPr>
        <p:spPr>
          <a:xfrm>
            <a:off x="650240" y="1616710"/>
            <a:ext cx="7501255" cy="4585970"/>
          </a:xfrm>
          <a:prstGeom prst="rect">
            <a:avLst/>
          </a:prstGeom>
        </p:spPr>
        <p:txBody>
          <a:bodyPr vert="horz" wrap="square" lIns="0" tIns="12065" rIns="0" bIns="0" rtlCol="0">
            <a:spAutoFit/>
          </a:bodyPr>
          <a:lstStyle/>
          <a:p>
            <a:pPr marL="241300" indent="-229235" algn="just">
              <a:lnSpc>
                <a:spcPct val="100000"/>
              </a:lnSpc>
              <a:spcBef>
                <a:spcPts val="95"/>
              </a:spcBef>
              <a:buClr>
                <a:srgbClr val="A9A47B"/>
              </a:buClr>
              <a:buFont typeface="Arial"/>
              <a:buChar char="•"/>
              <a:tabLst>
                <a:tab pos="241935" algn="l"/>
              </a:tabLst>
            </a:pPr>
            <a:r>
              <a:rPr sz="2200" spc="-5" dirty="0">
                <a:solidFill>
                  <a:srgbClr val="2E2B1F"/>
                </a:solidFill>
                <a:latin typeface="Calibri"/>
                <a:cs typeface="Calibri"/>
              </a:rPr>
              <a:t>It</a:t>
            </a:r>
            <a:r>
              <a:rPr sz="2200" spc="1190" dirty="0">
                <a:solidFill>
                  <a:srgbClr val="2E2B1F"/>
                </a:solidFill>
                <a:latin typeface="Calibri"/>
                <a:cs typeface="Calibri"/>
              </a:rPr>
              <a:t> </a:t>
            </a:r>
            <a:r>
              <a:rPr sz="2200" spc="-5" dirty="0">
                <a:solidFill>
                  <a:srgbClr val="2E2B1F"/>
                </a:solidFill>
                <a:latin typeface="Calibri"/>
                <a:cs typeface="Calibri"/>
              </a:rPr>
              <a:t>is</a:t>
            </a:r>
            <a:r>
              <a:rPr sz="2200" spc="1200" dirty="0">
                <a:solidFill>
                  <a:srgbClr val="2E2B1F"/>
                </a:solidFill>
                <a:latin typeface="Calibri"/>
                <a:cs typeface="Calibri"/>
              </a:rPr>
              <a:t> </a:t>
            </a:r>
            <a:r>
              <a:rPr sz="2200" spc="-5" dirty="0">
                <a:solidFill>
                  <a:srgbClr val="2E2B1F"/>
                </a:solidFill>
                <a:latin typeface="Calibri"/>
                <a:cs typeface="Calibri"/>
              </a:rPr>
              <a:t>a</a:t>
            </a:r>
            <a:r>
              <a:rPr sz="2200" spc="1195" dirty="0">
                <a:solidFill>
                  <a:srgbClr val="2E2B1F"/>
                </a:solidFill>
                <a:latin typeface="Calibri"/>
                <a:cs typeface="Calibri"/>
              </a:rPr>
              <a:t> </a:t>
            </a:r>
            <a:r>
              <a:rPr sz="2200" spc="-5" dirty="0">
                <a:solidFill>
                  <a:srgbClr val="2E2B1F"/>
                </a:solidFill>
                <a:latin typeface="Calibri"/>
                <a:cs typeface="Calibri"/>
              </a:rPr>
              <a:t>basic</a:t>
            </a:r>
            <a:r>
              <a:rPr sz="2200" spc="1200" dirty="0">
                <a:solidFill>
                  <a:srgbClr val="2E2B1F"/>
                </a:solidFill>
                <a:latin typeface="Calibri"/>
                <a:cs typeface="Calibri"/>
              </a:rPr>
              <a:t> </a:t>
            </a:r>
            <a:r>
              <a:rPr sz="2200" spc="-10" dirty="0">
                <a:solidFill>
                  <a:srgbClr val="2E2B1F"/>
                </a:solidFill>
                <a:latin typeface="Calibri"/>
                <a:cs typeface="Calibri"/>
              </a:rPr>
              <a:t>unit</a:t>
            </a:r>
            <a:r>
              <a:rPr sz="2200" spc="1190" dirty="0">
                <a:solidFill>
                  <a:srgbClr val="2E2B1F"/>
                </a:solidFill>
                <a:latin typeface="Calibri"/>
                <a:cs typeface="Calibri"/>
              </a:rPr>
              <a:t> </a:t>
            </a:r>
            <a:r>
              <a:rPr sz="2200" dirty="0">
                <a:solidFill>
                  <a:srgbClr val="2E2B1F"/>
                </a:solidFill>
                <a:latin typeface="Calibri"/>
                <a:cs typeface="Calibri"/>
              </a:rPr>
              <a:t>of  </a:t>
            </a:r>
            <a:r>
              <a:rPr sz="2200" spc="229" dirty="0">
                <a:solidFill>
                  <a:srgbClr val="2E2B1F"/>
                </a:solidFill>
                <a:latin typeface="Calibri"/>
                <a:cs typeface="Calibri"/>
              </a:rPr>
              <a:t> </a:t>
            </a:r>
            <a:r>
              <a:rPr sz="2200" spc="-10" dirty="0">
                <a:solidFill>
                  <a:srgbClr val="2E2B1F"/>
                </a:solidFill>
                <a:latin typeface="Calibri"/>
                <a:cs typeface="Calibri"/>
              </a:rPr>
              <a:t>Object-Oriented</a:t>
            </a:r>
            <a:r>
              <a:rPr sz="2200" spc="1200" dirty="0">
                <a:solidFill>
                  <a:srgbClr val="2E2B1F"/>
                </a:solidFill>
                <a:latin typeface="Calibri"/>
                <a:cs typeface="Calibri"/>
              </a:rPr>
              <a:t> </a:t>
            </a:r>
            <a:r>
              <a:rPr sz="2200" spc="-10" dirty="0">
                <a:solidFill>
                  <a:srgbClr val="2E2B1F"/>
                </a:solidFill>
                <a:latin typeface="Calibri"/>
                <a:cs typeface="Calibri"/>
              </a:rPr>
              <a:t>Programming</a:t>
            </a:r>
            <a:r>
              <a:rPr sz="2200" spc="1195" dirty="0">
                <a:solidFill>
                  <a:srgbClr val="2E2B1F"/>
                </a:solidFill>
                <a:latin typeface="Calibri"/>
                <a:cs typeface="Calibri"/>
              </a:rPr>
              <a:t> </a:t>
            </a:r>
            <a:r>
              <a:rPr sz="2200" spc="-5" dirty="0">
                <a:solidFill>
                  <a:srgbClr val="2E2B1F"/>
                </a:solidFill>
                <a:latin typeface="Calibri"/>
                <a:cs typeface="Calibri"/>
              </a:rPr>
              <a:t>and</a:t>
            </a:r>
            <a:endParaRPr sz="2200">
              <a:latin typeface="Calibri"/>
              <a:cs typeface="Calibri"/>
            </a:endParaRPr>
          </a:p>
          <a:p>
            <a:pPr marL="241300" algn="just">
              <a:lnSpc>
                <a:spcPct val="100000"/>
              </a:lnSpc>
            </a:pPr>
            <a:r>
              <a:rPr sz="2200" spc="-10" dirty="0">
                <a:solidFill>
                  <a:srgbClr val="2E2B1F"/>
                </a:solidFill>
                <a:latin typeface="Calibri"/>
                <a:cs typeface="Calibri"/>
              </a:rPr>
              <a:t>represents</a:t>
            </a:r>
            <a:r>
              <a:rPr sz="2200" spc="-5" dirty="0">
                <a:solidFill>
                  <a:srgbClr val="2E2B1F"/>
                </a:solidFill>
                <a:latin typeface="Calibri"/>
                <a:cs typeface="Calibri"/>
              </a:rPr>
              <a:t> the</a:t>
            </a:r>
            <a:r>
              <a:rPr sz="2200" spc="10" dirty="0">
                <a:solidFill>
                  <a:srgbClr val="2E2B1F"/>
                </a:solidFill>
                <a:latin typeface="Calibri"/>
                <a:cs typeface="Calibri"/>
              </a:rPr>
              <a:t> </a:t>
            </a:r>
            <a:r>
              <a:rPr sz="2200" spc="-15" dirty="0">
                <a:solidFill>
                  <a:srgbClr val="2E2B1F"/>
                </a:solidFill>
                <a:latin typeface="Calibri"/>
                <a:cs typeface="Calibri"/>
              </a:rPr>
              <a:t>real-life </a:t>
            </a:r>
            <a:r>
              <a:rPr sz="2200" spc="-10" dirty="0">
                <a:solidFill>
                  <a:srgbClr val="2E2B1F"/>
                </a:solidFill>
                <a:latin typeface="Calibri"/>
                <a:cs typeface="Calibri"/>
              </a:rPr>
              <a:t>entities.</a:t>
            </a:r>
            <a:endParaRPr sz="2200">
              <a:latin typeface="Calibri"/>
              <a:cs typeface="Calibri"/>
            </a:endParaRPr>
          </a:p>
          <a:p>
            <a:pPr marL="241300" marR="6350" indent="-229235" algn="just">
              <a:lnSpc>
                <a:spcPct val="100000"/>
              </a:lnSpc>
              <a:spcBef>
                <a:spcPts val="530"/>
              </a:spcBef>
              <a:buClr>
                <a:srgbClr val="A9A47B"/>
              </a:buClr>
              <a:buFont typeface="Arial"/>
              <a:buChar char="•"/>
              <a:tabLst>
                <a:tab pos="241935" algn="l"/>
              </a:tabLst>
            </a:pPr>
            <a:r>
              <a:rPr sz="2200" spc="-5" dirty="0">
                <a:solidFill>
                  <a:srgbClr val="2E2B1F"/>
                </a:solidFill>
                <a:latin typeface="Calibri"/>
                <a:cs typeface="Calibri"/>
              </a:rPr>
              <a:t>An </a:t>
            </a:r>
            <a:r>
              <a:rPr sz="2200" spc="-10" dirty="0">
                <a:solidFill>
                  <a:srgbClr val="2E2B1F"/>
                </a:solidFill>
                <a:latin typeface="Calibri"/>
                <a:cs typeface="Calibri"/>
              </a:rPr>
              <a:t>Object </a:t>
            </a:r>
            <a:r>
              <a:rPr sz="2200" spc="-5" dirty="0">
                <a:solidFill>
                  <a:srgbClr val="2E2B1F"/>
                </a:solidFill>
                <a:latin typeface="Calibri"/>
                <a:cs typeface="Calibri"/>
              </a:rPr>
              <a:t>is an </a:t>
            </a:r>
            <a:r>
              <a:rPr sz="2200" spc="-10" dirty="0">
                <a:solidFill>
                  <a:srgbClr val="2E2B1F"/>
                </a:solidFill>
                <a:latin typeface="Calibri"/>
                <a:cs typeface="Calibri"/>
              </a:rPr>
              <a:t>instance </a:t>
            </a:r>
            <a:r>
              <a:rPr sz="2200" dirty="0">
                <a:solidFill>
                  <a:srgbClr val="2E2B1F"/>
                </a:solidFill>
                <a:latin typeface="Calibri"/>
                <a:cs typeface="Calibri"/>
              </a:rPr>
              <a:t>of </a:t>
            </a:r>
            <a:r>
              <a:rPr sz="2200" spc="-5" dirty="0">
                <a:solidFill>
                  <a:srgbClr val="2E2B1F"/>
                </a:solidFill>
                <a:latin typeface="Calibri"/>
                <a:cs typeface="Calibri"/>
              </a:rPr>
              <a:t>a Class. </a:t>
            </a:r>
            <a:r>
              <a:rPr sz="2200" dirty="0">
                <a:solidFill>
                  <a:srgbClr val="2E2B1F"/>
                </a:solidFill>
                <a:latin typeface="Calibri"/>
                <a:cs typeface="Calibri"/>
              </a:rPr>
              <a:t>When </a:t>
            </a:r>
            <a:r>
              <a:rPr sz="2200" spc="-5" dirty="0">
                <a:solidFill>
                  <a:srgbClr val="2E2B1F"/>
                </a:solidFill>
                <a:latin typeface="Calibri"/>
                <a:cs typeface="Calibri"/>
              </a:rPr>
              <a:t>a class is </a:t>
            </a:r>
            <a:r>
              <a:rPr sz="2200" spc="-10" dirty="0">
                <a:solidFill>
                  <a:srgbClr val="2E2B1F"/>
                </a:solidFill>
                <a:latin typeface="Calibri"/>
                <a:cs typeface="Calibri"/>
              </a:rPr>
              <a:t>defined, no </a:t>
            </a:r>
            <a:r>
              <a:rPr sz="2200" spc="-5" dirty="0">
                <a:solidFill>
                  <a:srgbClr val="2E2B1F"/>
                </a:solidFill>
                <a:latin typeface="Calibri"/>
                <a:cs typeface="Calibri"/>
              </a:rPr>
              <a:t> </a:t>
            </a:r>
            <a:r>
              <a:rPr sz="2200" dirty="0">
                <a:solidFill>
                  <a:srgbClr val="2E2B1F"/>
                </a:solidFill>
                <a:latin typeface="Calibri"/>
                <a:cs typeface="Calibri"/>
              </a:rPr>
              <a:t>memory </a:t>
            </a:r>
            <a:r>
              <a:rPr sz="2200" spc="-5" dirty="0">
                <a:solidFill>
                  <a:srgbClr val="2E2B1F"/>
                </a:solidFill>
                <a:latin typeface="Calibri"/>
                <a:cs typeface="Calibri"/>
              </a:rPr>
              <a:t>is </a:t>
            </a:r>
            <a:r>
              <a:rPr sz="2200" spc="-10" dirty="0">
                <a:solidFill>
                  <a:srgbClr val="2E2B1F"/>
                </a:solidFill>
                <a:latin typeface="Calibri"/>
                <a:cs typeface="Calibri"/>
              </a:rPr>
              <a:t>allocated but </a:t>
            </a:r>
            <a:r>
              <a:rPr sz="2200" spc="-5" dirty="0">
                <a:solidFill>
                  <a:srgbClr val="2E2B1F"/>
                </a:solidFill>
                <a:latin typeface="Calibri"/>
                <a:cs typeface="Calibri"/>
              </a:rPr>
              <a:t>when it is </a:t>
            </a:r>
            <a:r>
              <a:rPr sz="2200" spc="-15" dirty="0">
                <a:solidFill>
                  <a:srgbClr val="2E2B1F"/>
                </a:solidFill>
                <a:latin typeface="Calibri"/>
                <a:cs typeface="Calibri"/>
              </a:rPr>
              <a:t>instantiated </a:t>
            </a:r>
            <a:r>
              <a:rPr sz="2200" spc="-10" dirty="0">
                <a:solidFill>
                  <a:srgbClr val="2E2B1F"/>
                </a:solidFill>
                <a:latin typeface="Calibri"/>
                <a:cs typeface="Calibri"/>
              </a:rPr>
              <a:t>(i.e. </a:t>
            </a:r>
            <a:r>
              <a:rPr sz="2200" spc="5" dirty="0">
                <a:solidFill>
                  <a:srgbClr val="2E2B1F"/>
                </a:solidFill>
                <a:latin typeface="Calibri"/>
                <a:cs typeface="Calibri"/>
              </a:rPr>
              <a:t>an </a:t>
            </a:r>
            <a:r>
              <a:rPr sz="2200" spc="-5" dirty="0">
                <a:solidFill>
                  <a:srgbClr val="2E2B1F"/>
                </a:solidFill>
                <a:latin typeface="Calibri"/>
                <a:cs typeface="Calibri"/>
              </a:rPr>
              <a:t>object is </a:t>
            </a:r>
            <a:r>
              <a:rPr sz="2200" dirty="0">
                <a:solidFill>
                  <a:srgbClr val="2E2B1F"/>
                </a:solidFill>
                <a:latin typeface="Calibri"/>
                <a:cs typeface="Calibri"/>
              </a:rPr>
              <a:t> </a:t>
            </a:r>
            <a:r>
              <a:rPr sz="2200" spc="-15" dirty="0">
                <a:solidFill>
                  <a:srgbClr val="2E2B1F"/>
                </a:solidFill>
                <a:latin typeface="Calibri"/>
                <a:cs typeface="Calibri"/>
              </a:rPr>
              <a:t>created) </a:t>
            </a:r>
            <a:r>
              <a:rPr sz="2200" dirty="0">
                <a:solidFill>
                  <a:srgbClr val="2E2B1F"/>
                </a:solidFill>
                <a:latin typeface="Calibri"/>
                <a:cs typeface="Calibri"/>
              </a:rPr>
              <a:t>memory </a:t>
            </a:r>
            <a:r>
              <a:rPr sz="2200" spc="-5" dirty="0">
                <a:solidFill>
                  <a:srgbClr val="2E2B1F"/>
                </a:solidFill>
                <a:latin typeface="Calibri"/>
                <a:cs typeface="Calibri"/>
              </a:rPr>
              <a:t>is </a:t>
            </a:r>
            <a:r>
              <a:rPr sz="2200" spc="-10" dirty="0">
                <a:solidFill>
                  <a:srgbClr val="2E2B1F"/>
                </a:solidFill>
                <a:latin typeface="Calibri"/>
                <a:cs typeface="Calibri"/>
              </a:rPr>
              <a:t>allocated. </a:t>
            </a:r>
            <a:r>
              <a:rPr sz="2200" spc="-5" dirty="0">
                <a:solidFill>
                  <a:srgbClr val="2E2B1F"/>
                </a:solidFill>
                <a:latin typeface="Calibri"/>
                <a:cs typeface="Calibri"/>
              </a:rPr>
              <a:t>An object </a:t>
            </a:r>
            <a:r>
              <a:rPr sz="2200" spc="-10" dirty="0">
                <a:solidFill>
                  <a:srgbClr val="2E2B1F"/>
                </a:solidFill>
                <a:latin typeface="Calibri"/>
                <a:cs typeface="Calibri"/>
              </a:rPr>
              <a:t>has </a:t>
            </a:r>
            <a:r>
              <a:rPr sz="2200" spc="-5" dirty="0">
                <a:solidFill>
                  <a:srgbClr val="2E2B1F"/>
                </a:solidFill>
                <a:latin typeface="Calibri"/>
                <a:cs typeface="Calibri"/>
              </a:rPr>
              <a:t>an </a:t>
            </a:r>
            <a:r>
              <a:rPr sz="2200" spc="-25" dirty="0">
                <a:solidFill>
                  <a:srgbClr val="2E2B1F"/>
                </a:solidFill>
                <a:latin typeface="Calibri"/>
                <a:cs typeface="Calibri"/>
              </a:rPr>
              <a:t>identity, </a:t>
            </a:r>
            <a:r>
              <a:rPr sz="2200" spc="-20" dirty="0">
                <a:solidFill>
                  <a:srgbClr val="2E2B1F"/>
                </a:solidFill>
                <a:latin typeface="Calibri"/>
                <a:cs typeface="Calibri"/>
              </a:rPr>
              <a:t>state, </a:t>
            </a:r>
            <a:r>
              <a:rPr sz="2200" spc="-15" dirty="0">
                <a:solidFill>
                  <a:srgbClr val="2E2B1F"/>
                </a:solidFill>
                <a:latin typeface="Calibri"/>
                <a:cs typeface="Calibri"/>
              </a:rPr>
              <a:t> </a:t>
            </a:r>
            <a:r>
              <a:rPr sz="2200" spc="-5" dirty="0">
                <a:solidFill>
                  <a:srgbClr val="2E2B1F"/>
                </a:solidFill>
                <a:latin typeface="Calibri"/>
                <a:cs typeface="Calibri"/>
              </a:rPr>
              <a:t>and</a:t>
            </a:r>
            <a:r>
              <a:rPr sz="2200" spc="-15" dirty="0">
                <a:solidFill>
                  <a:srgbClr val="2E2B1F"/>
                </a:solidFill>
                <a:latin typeface="Calibri"/>
                <a:cs typeface="Calibri"/>
              </a:rPr>
              <a:t> </a:t>
            </a:r>
            <a:r>
              <a:rPr sz="2200" spc="-35" dirty="0">
                <a:solidFill>
                  <a:srgbClr val="2E2B1F"/>
                </a:solidFill>
                <a:latin typeface="Calibri"/>
                <a:cs typeface="Calibri"/>
              </a:rPr>
              <a:t>behavior.</a:t>
            </a:r>
            <a:endParaRPr sz="2200">
              <a:latin typeface="Calibri"/>
              <a:cs typeface="Calibri"/>
            </a:endParaRPr>
          </a:p>
          <a:p>
            <a:pPr marL="241300" marR="5080" indent="-229235" algn="just">
              <a:lnSpc>
                <a:spcPct val="100000"/>
              </a:lnSpc>
              <a:spcBef>
                <a:spcPts val="530"/>
              </a:spcBef>
              <a:buClr>
                <a:srgbClr val="A9A47B"/>
              </a:buClr>
              <a:buFont typeface="Arial"/>
              <a:buChar char="•"/>
              <a:tabLst>
                <a:tab pos="241935" algn="l"/>
              </a:tabLst>
            </a:pPr>
            <a:r>
              <a:rPr sz="2200" spc="-15" dirty="0">
                <a:solidFill>
                  <a:srgbClr val="2E2B1F"/>
                </a:solidFill>
                <a:latin typeface="Calibri"/>
                <a:cs typeface="Calibri"/>
              </a:rPr>
              <a:t>Each</a:t>
            </a:r>
            <a:r>
              <a:rPr sz="2200" spc="-10" dirty="0">
                <a:solidFill>
                  <a:srgbClr val="2E2B1F"/>
                </a:solidFill>
                <a:latin typeface="Calibri"/>
                <a:cs typeface="Calibri"/>
              </a:rPr>
              <a:t> </a:t>
            </a:r>
            <a:r>
              <a:rPr sz="2200" spc="-5" dirty="0">
                <a:solidFill>
                  <a:srgbClr val="2E2B1F"/>
                </a:solidFill>
                <a:latin typeface="Calibri"/>
                <a:cs typeface="Calibri"/>
              </a:rPr>
              <a:t>object</a:t>
            </a:r>
            <a:r>
              <a:rPr sz="2200" dirty="0">
                <a:solidFill>
                  <a:srgbClr val="2E2B1F"/>
                </a:solidFill>
                <a:latin typeface="Calibri"/>
                <a:cs typeface="Calibri"/>
              </a:rPr>
              <a:t> </a:t>
            </a:r>
            <a:r>
              <a:rPr sz="2200" spc="-15" dirty="0">
                <a:solidFill>
                  <a:srgbClr val="2E2B1F"/>
                </a:solidFill>
                <a:latin typeface="Calibri"/>
                <a:cs typeface="Calibri"/>
              </a:rPr>
              <a:t>contains</a:t>
            </a:r>
            <a:r>
              <a:rPr sz="2200" spc="-10" dirty="0">
                <a:solidFill>
                  <a:srgbClr val="2E2B1F"/>
                </a:solidFill>
                <a:latin typeface="Calibri"/>
                <a:cs typeface="Calibri"/>
              </a:rPr>
              <a:t> </a:t>
            </a:r>
            <a:r>
              <a:rPr sz="2200" spc="-20" dirty="0">
                <a:solidFill>
                  <a:srgbClr val="2E2B1F"/>
                </a:solidFill>
                <a:latin typeface="Calibri"/>
                <a:cs typeface="Calibri"/>
              </a:rPr>
              <a:t>data</a:t>
            </a:r>
            <a:r>
              <a:rPr sz="2200" spc="-15" dirty="0">
                <a:solidFill>
                  <a:srgbClr val="2E2B1F"/>
                </a:solidFill>
                <a:latin typeface="Calibri"/>
                <a:cs typeface="Calibri"/>
              </a:rPr>
              <a:t> </a:t>
            </a:r>
            <a:r>
              <a:rPr sz="2200" spc="-5" dirty="0">
                <a:solidFill>
                  <a:srgbClr val="2E2B1F"/>
                </a:solidFill>
                <a:latin typeface="Calibri"/>
                <a:cs typeface="Calibri"/>
              </a:rPr>
              <a:t>and</a:t>
            </a:r>
            <a:r>
              <a:rPr sz="2200" dirty="0">
                <a:solidFill>
                  <a:srgbClr val="2E2B1F"/>
                </a:solidFill>
                <a:latin typeface="Calibri"/>
                <a:cs typeface="Calibri"/>
              </a:rPr>
              <a:t> </a:t>
            </a:r>
            <a:r>
              <a:rPr sz="2200" spc="-15" dirty="0">
                <a:solidFill>
                  <a:srgbClr val="2E2B1F"/>
                </a:solidFill>
                <a:latin typeface="Calibri"/>
                <a:cs typeface="Calibri"/>
              </a:rPr>
              <a:t>code</a:t>
            </a:r>
            <a:r>
              <a:rPr sz="2200" spc="-10" dirty="0">
                <a:solidFill>
                  <a:srgbClr val="2E2B1F"/>
                </a:solidFill>
                <a:latin typeface="Calibri"/>
                <a:cs typeface="Calibri"/>
              </a:rPr>
              <a:t> </a:t>
            </a:r>
            <a:r>
              <a:rPr sz="2200" spc="-20" dirty="0">
                <a:solidFill>
                  <a:srgbClr val="2E2B1F"/>
                </a:solidFill>
                <a:latin typeface="Calibri"/>
                <a:cs typeface="Calibri"/>
              </a:rPr>
              <a:t>to</a:t>
            </a:r>
            <a:r>
              <a:rPr sz="2200" spc="-15" dirty="0">
                <a:solidFill>
                  <a:srgbClr val="2E2B1F"/>
                </a:solidFill>
                <a:latin typeface="Calibri"/>
                <a:cs typeface="Calibri"/>
              </a:rPr>
              <a:t> </a:t>
            </a:r>
            <a:r>
              <a:rPr sz="2200" spc="-10" dirty="0">
                <a:solidFill>
                  <a:srgbClr val="2E2B1F"/>
                </a:solidFill>
                <a:latin typeface="Calibri"/>
                <a:cs typeface="Calibri"/>
              </a:rPr>
              <a:t>manipulate</a:t>
            </a:r>
            <a:r>
              <a:rPr sz="2200" spc="-5" dirty="0">
                <a:solidFill>
                  <a:srgbClr val="2E2B1F"/>
                </a:solidFill>
                <a:latin typeface="Calibri"/>
                <a:cs typeface="Calibri"/>
              </a:rPr>
              <a:t> the</a:t>
            </a:r>
            <a:r>
              <a:rPr sz="2200" dirty="0">
                <a:solidFill>
                  <a:srgbClr val="2E2B1F"/>
                </a:solidFill>
                <a:latin typeface="Calibri"/>
                <a:cs typeface="Calibri"/>
              </a:rPr>
              <a:t> </a:t>
            </a:r>
            <a:r>
              <a:rPr sz="2200" spc="-15" dirty="0">
                <a:solidFill>
                  <a:srgbClr val="2E2B1F"/>
                </a:solidFill>
                <a:latin typeface="Calibri"/>
                <a:cs typeface="Calibri"/>
              </a:rPr>
              <a:t>data. </a:t>
            </a:r>
            <a:r>
              <a:rPr sz="2200" spc="-484" dirty="0">
                <a:solidFill>
                  <a:srgbClr val="2E2B1F"/>
                </a:solidFill>
                <a:latin typeface="Calibri"/>
                <a:cs typeface="Calibri"/>
              </a:rPr>
              <a:t> </a:t>
            </a:r>
            <a:r>
              <a:rPr sz="2200" spc="-10" dirty="0">
                <a:solidFill>
                  <a:srgbClr val="2E2B1F"/>
                </a:solidFill>
                <a:latin typeface="Calibri"/>
                <a:cs typeface="Calibri"/>
              </a:rPr>
              <a:t>Objects</a:t>
            </a:r>
            <a:r>
              <a:rPr sz="2200" spc="-5" dirty="0">
                <a:solidFill>
                  <a:srgbClr val="2E2B1F"/>
                </a:solidFill>
                <a:latin typeface="Calibri"/>
                <a:cs typeface="Calibri"/>
              </a:rPr>
              <a:t> </a:t>
            </a:r>
            <a:r>
              <a:rPr sz="2200" spc="-15" dirty="0">
                <a:solidFill>
                  <a:srgbClr val="2E2B1F"/>
                </a:solidFill>
                <a:latin typeface="Calibri"/>
                <a:cs typeface="Calibri"/>
              </a:rPr>
              <a:t>can</a:t>
            </a:r>
            <a:r>
              <a:rPr sz="2200" spc="-10" dirty="0">
                <a:solidFill>
                  <a:srgbClr val="2E2B1F"/>
                </a:solidFill>
                <a:latin typeface="Calibri"/>
                <a:cs typeface="Calibri"/>
              </a:rPr>
              <a:t> </a:t>
            </a:r>
            <a:r>
              <a:rPr sz="2200" spc="-20" dirty="0">
                <a:solidFill>
                  <a:srgbClr val="2E2B1F"/>
                </a:solidFill>
                <a:latin typeface="Calibri"/>
                <a:cs typeface="Calibri"/>
              </a:rPr>
              <a:t>interact</a:t>
            </a:r>
            <a:r>
              <a:rPr sz="2200" spc="-15" dirty="0">
                <a:solidFill>
                  <a:srgbClr val="2E2B1F"/>
                </a:solidFill>
                <a:latin typeface="Calibri"/>
                <a:cs typeface="Calibri"/>
              </a:rPr>
              <a:t> </a:t>
            </a:r>
            <a:r>
              <a:rPr sz="2200" spc="-5" dirty="0">
                <a:solidFill>
                  <a:srgbClr val="2E2B1F"/>
                </a:solidFill>
                <a:latin typeface="Calibri"/>
                <a:cs typeface="Calibri"/>
              </a:rPr>
              <a:t>without</a:t>
            </a:r>
            <a:r>
              <a:rPr sz="2200" dirty="0">
                <a:solidFill>
                  <a:srgbClr val="2E2B1F"/>
                </a:solidFill>
                <a:latin typeface="Calibri"/>
                <a:cs typeface="Calibri"/>
              </a:rPr>
              <a:t> </a:t>
            </a:r>
            <a:r>
              <a:rPr sz="2200" spc="-15" dirty="0">
                <a:solidFill>
                  <a:srgbClr val="2E2B1F"/>
                </a:solidFill>
                <a:latin typeface="Calibri"/>
                <a:cs typeface="Calibri"/>
              </a:rPr>
              <a:t>having</a:t>
            </a:r>
            <a:r>
              <a:rPr sz="2200" spc="-10" dirty="0">
                <a:solidFill>
                  <a:srgbClr val="2E2B1F"/>
                </a:solidFill>
                <a:latin typeface="Calibri"/>
                <a:cs typeface="Calibri"/>
              </a:rPr>
              <a:t> </a:t>
            </a:r>
            <a:r>
              <a:rPr sz="2200" spc="-15" dirty="0">
                <a:solidFill>
                  <a:srgbClr val="2E2B1F"/>
                </a:solidFill>
                <a:latin typeface="Calibri"/>
                <a:cs typeface="Calibri"/>
              </a:rPr>
              <a:t>to</a:t>
            </a:r>
            <a:r>
              <a:rPr sz="2200" spc="-10" dirty="0">
                <a:solidFill>
                  <a:srgbClr val="2E2B1F"/>
                </a:solidFill>
                <a:latin typeface="Calibri"/>
                <a:cs typeface="Calibri"/>
              </a:rPr>
              <a:t> </a:t>
            </a:r>
            <a:r>
              <a:rPr sz="2200" spc="-5" dirty="0">
                <a:solidFill>
                  <a:srgbClr val="2E2B1F"/>
                </a:solidFill>
                <a:latin typeface="Calibri"/>
                <a:cs typeface="Calibri"/>
              </a:rPr>
              <a:t>know</a:t>
            </a:r>
            <a:r>
              <a:rPr sz="2200" dirty="0">
                <a:solidFill>
                  <a:srgbClr val="2E2B1F"/>
                </a:solidFill>
                <a:latin typeface="Calibri"/>
                <a:cs typeface="Calibri"/>
              </a:rPr>
              <a:t> </a:t>
            </a:r>
            <a:r>
              <a:rPr sz="2200" spc="-10" dirty="0">
                <a:solidFill>
                  <a:srgbClr val="2E2B1F"/>
                </a:solidFill>
                <a:latin typeface="Calibri"/>
                <a:cs typeface="Calibri"/>
              </a:rPr>
              <a:t>details</a:t>
            </a:r>
            <a:r>
              <a:rPr sz="2200" spc="-5" dirty="0">
                <a:solidFill>
                  <a:srgbClr val="2E2B1F"/>
                </a:solidFill>
                <a:latin typeface="Calibri"/>
                <a:cs typeface="Calibri"/>
              </a:rPr>
              <a:t> </a:t>
            </a:r>
            <a:r>
              <a:rPr sz="2200" dirty="0">
                <a:solidFill>
                  <a:srgbClr val="2E2B1F"/>
                </a:solidFill>
                <a:latin typeface="Calibri"/>
                <a:cs typeface="Calibri"/>
              </a:rPr>
              <a:t>of</a:t>
            </a:r>
            <a:r>
              <a:rPr sz="2200" spc="5" dirty="0">
                <a:solidFill>
                  <a:srgbClr val="2E2B1F"/>
                </a:solidFill>
                <a:latin typeface="Calibri"/>
                <a:cs typeface="Calibri"/>
              </a:rPr>
              <a:t> </a:t>
            </a:r>
            <a:r>
              <a:rPr sz="2200" spc="-5" dirty="0">
                <a:solidFill>
                  <a:srgbClr val="2E2B1F"/>
                </a:solidFill>
                <a:latin typeface="Calibri"/>
                <a:cs typeface="Calibri"/>
              </a:rPr>
              <a:t>each </a:t>
            </a:r>
            <a:r>
              <a:rPr sz="2200" spc="-484" dirty="0">
                <a:solidFill>
                  <a:srgbClr val="2E2B1F"/>
                </a:solidFill>
                <a:latin typeface="Calibri"/>
                <a:cs typeface="Calibri"/>
              </a:rPr>
              <a:t> </a:t>
            </a:r>
            <a:r>
              <a:rPr sz="2200" spc="-10" dirty="0">
                <a:solidFill>
                  <a:srgbClr val="2E2B1F"/>
                </a:solidFill>
                <a:latin typeface="Calibri"/>
                <a:cs typeface="Calibri"/>
              </a:rPr>
              <a:t>other’s</a:t>
            </a:r>
            <a:r>
              <a:rPr sz="2200" spc="-5" dirty="0">
                <a:solidFill>
                  <a:srgbClr val="2E2B1F"/>
                </a:solidFill>
                <a:latin typeface="Calibri"/>
                <a:cs typeface="Calibri"/>
              </a:rPr>
              <a:t> </a:t>
            </a:r>
            <a:r>
              <a:rPr sz="2200" spc="-20" dirty="0">
                <a:solidFill>
                  <a:srgbClr val="2E2B1F"/>
                </a:solidFill>
                <a:latin typeface="Calibri"/>
                <a:cs typeface="Calibri"/>
              </a:rPr>
              <a:t>data</a:t>
            </a:r>
            <a:r>
              <a:rPr sz="2200" spc="-15" dirty="0">
                <a:solidFill>
                  <a:srgbClr val="2E2B1F"/>
                </a:solidFill>
                <a:latin typeface="Calibri"/>
                <a:cs typeface="Calibri"/>
              </a:rPr>
              <a:t> </a:t>
            </a:r>
            <a:r>
              <a:rPr sz="2200" dirty="0">
                <a:solidFill>
                  <a:srgbClr val="2E2B1F"/>
                </a:solidFill>
                <a:latin typeface="Calibri"/>
                <a:cs typeface="Calibri"/>
              </a:rPr>
              <a:t>or</a:t>
            </a:r>
            <a:r>
              <a:rPr sz="2200" spc="5" dirty="0">
                <a:solidFill>
                  <a:srgbClr val="2E2B1F"/>
                </a:solidFill>
                <a:latin typeface="Calibri"/>
                <a:cs typeface="Calibri"/>
              </a:rPr>
              <a:t> </a:t>
            </a:r>
            <a:r>
              <a:rPr sz="2200" spc="-10" dirty="0">
                <a:solidFill>
                  <a:srgbClr val="2E2B1F"/>
                </a:solidFill>
                <a:latin typeface="Calibri"/>
                <a:cs typeface="Calibri"/>
              </a:rPr>
              <a:t>code,</a:t>
            </a:r>
            <a:r>
              <a:rPr sz="2200" spc="-5" dirty="0">
                <a:solidFill>
                  <a:srgbClr val="2E2B1F"/>
                </a:solidFill>
                <a:latin typeface="Calibri"/>
                <a:cs typeface="Calibri"/>
              </a:rPr>
              <a:t> it</a:t>
            </a:r>
            <a:r>
              <a:rPr sz="2200" dirty="0">
                <a:solidFill>
                  <a:srgbClr val="2E2B1F"/>
                </a:solidFill>
                <a:latin typeface="Calibri"/>
                <a:cs typeface="Calibri"/>
              </a:rPr>
              <a:t> </a:t>
            </a:r>
            <a:r>
              <a:rPr sz="2200" spc="-5" dirty="0">
                <a:solidFill>
                  <a:srgbClr val="2E2B1F"/>
                </a:solidFill>
                <a:latin typeface="Calibri"/>
                <a:cs typeface="Calibri"/>
              </a:rPr>
              <a:t>is</a:t>
            </a:r>
            <a:r>
              <a:rPr sz="2200" dirty="0">
                <a:solidFill>
                  <a:srgbClr val="2E2B1F"/>
                </a:solidFill>
                <a:latin typeface="Calibri"/>
                <a:cs typeface="Calibri"/>
              </a:rPr>
              <a:t> </a:t>
            </a:r>
            <a:r>
              <a:rPr sz="2200" spc="-15" dirty="0">
                <a:solidFill>
                  <a:srgbClr val="2E2B1F"/>
                </a:solidFill>
                <a:latin typeface="Calibri"/>
                <a:cs typeface="Calibri"/>
              </a:rPr>
              <a:t>sufficient</a:t>
            </a:r>
            <a:r>
              <a:rPr sz="2200" spc="-10" dirty="0">
                <a:solidFill>
                  <a:srgbClr val="2E2B1F"/>
                </a:solidFill>
                <a:latin typeface="Calibri"/>
                <a:cs typeface="Calibri"/>
              </a:rPr>
              <a:t> </a:t>
            </a:r>
            <a:r>
              <a:rPr sz="2200" spc="-20" dirty="0">
                <a:solidFill>
                  <a:srgbClr val="2E2B1F"/>
                </a:solidFill>
                <a:latin typeface="Calibri"/>
                <a:cs typeface="Calibri"/>
              </a:rPr>
              <a:t>to</a:t>
            </a:r>
            <a:r>
              <a:rPr sz="2200" spc="-15" dirty="0">
                <a:solidFill>
                  <a:srgbClr val="2E2B1F"/>
                </a:solidFill>
                <a:latin typeface="Calibri"/>
                <a:cs typeface="Calibri"/>
              </a:rPr>
              <a:t> </a:t>
            </a:r>
            <a:r>
              <a:rPr sz="2200" spc="-5" dirty="0">
                <a:solidFill>
                  <a:srgbClr val="2E2B1F"/>
                </a:solidFill>
                <a:latin typeface="Calibri"/>
                <a:cs typeface="Calibri"/>
              </a:rPr>
              <a:t>know</a:t>
            </a:r>
            <a:r>
              <a:rPr sz="2200" dirty="0">
                <a:solidFill>
                  <a:srgbClr val="2E2B1F"/>
                </a:solidFill>
                <a:latin typeface="Calibri"/>
                <a:cs typeface="Calibri"/>
              </a:rPr>
              <a:t> </a:t>
            </a:r>
            <a:r>
              <a:rPr sz="2200" spc="-5" dirty="0">
                <a:solidFill>
                  <a:srgbClr val="2E2B1F"/>
                </a:solidFill>
                <a:latin typeface="Calibri"/>
                <a:cs typeface="Calibri"/>
              </a:rPr>
              <a:t>the</a:t>
            </a:r>
            <a:r>
              <a:rPr sz="2200" spc="484" dirty="0">
                <a:solidFill>
                  <a:srgbClr val="2E2B1F"/>
                </a:solidFill>
                <a:latin typeface="Calibri"/>
                <a:cs typeface="Calibri"/>
              </a:rPr>
              <a:t> </a:t>
            </a:r>
            <a:r>
              <a:rPr sz="2200" spc="-5" dirty="0">
                <a:solidFill>
                  <a:srgbClr val="2E2B1F"/>
                </a:solidFill>
                <a:latin typeface="Calibri"/>
                <a:cs typeface="Calibri"/>
              </a:rPr>
              <a:t>type</a:t>
            </a:r>
            <a:r>
              <a:rPr sz="2200" spc="484" dirty="0">
                <a:solidFill>
                  <a:srgbClr val="2E2B1F"/>
                </a:solidFill>
                <a:latin typeface="Calibri"/>
                <a:cs typeface="Calibri"/>
              </a:rPr>
              <a:t> </a:t>
            </a:r>
            <a:r>
              <a:rPr sz="2200" dirty="0">
                <a:solidFill>
                  <a:srgbClr val="2E2B1F"/>
                </a:solidFill>
                <a:latin typeface="Calibri"/>
                <a:cs typeface="Calibri"/>
              </a:rPr>
              <a:t>of </a:t>
            </a:r>
            <a:r>
              <a:rPr sz="2200" spc="5" dirty="0">
                <a:solidFill>
                  <a:srgbClr val="2E2B1F"/>
                </a:solidFill>
                <a:latin typeface="Calibri"/>
                <a:cs typeface="Calibri"/>
              </a:rPr>
              <a:t> </a:t>
            </a:r>
            <a:r>
              <a:rPr sz="2200" spc="-5" dirty="0">
                <a:solidFill>
                  <a:srgbClr val="2E2B1F"/>
                </a:solidFill>
                <a:latin typeface="Calibri"/>
                <a:cs typeface="Calibri"/>
              </a:rPr>
              <a:t>message</a:t>
            </a:r>
            <a:r>
              <a:rPr sz="2200" dirty="0">
                <a:solidFill>
                  <a:srgbClr val="2E2B1F"/>
                </a:solidFill>
                <a:latin typeface="Calibri"/>
                <a:cs typeface="Calibri"/>
              </a:rPr>
              <a:t> </a:t>
            </a:r>
            <a:r>
              <a:rPr sz="2200" spc="-10" dirty="0">
                <a:solidFill>
                  <a:srgbClr val="2E2B1F"/>
                </a:solidFill>
                <a:latin typeface="Calibri"/>
                <a:cs typeface="Calibri"/>
              </a:rPr>
              <a:t>accepted</a:t>
            </a:r>
            <a:r>
              <a:rPr sz="2200" spc="-5" dirty="0">
                <a:solidFill>
                  <a:srgbClr val="2E2B1F"/>
                </a:solidFill>
                <a:latin typeface="Calibri"/>
                <a:cs typeface="Calibri"/>
              </a:rPr>
              <a:t> and</a:t>
            </a:r>
            <a:r>
              <a:rPr sz="2200" dirty="0">
                <a:solidFill>
                  <a:srgbClr val="2E2B1F"/>
                </a:solidFill>
                <a:latin typeface="Calibri"/>
                <a:cs typeface="Calibri"/>
              </a:rPr>
              <a:t> </a:t>
            </a:r>
            <a:r>
              <a:rPr sz="2200" spc="-5" dirty="0">
                <a:solidFill>
                  <a:srgbClr val="2E2B1F"/>
                </a:solidFill>
                <a:latin typeface="Calibri"/>
                <a:cs typeface="Calibri"/>
              </a:rPr>
              <a:t>type</a:t>
            </a:r>
            <a:r>
              <a:rPr sz="2200" dirty="0">
                <a:solidFill>
                  <a:srgbClr val="2E2B1F"/>
                </a:solidFill>
                <a:latin typeface="Calibri"/>
                <a:cs typeface="Calibri"/>
              </a:rPr>
              <a:t> </a:t>
            </a:r>
            <a:r>
              <a:rPr sz="2200" spc="-5" dirty="0">
                <a:solidFill>
                  <a:srgbClr val="2E2B1F"/>
                </a:solidFill>
                <a:latin typeface="Calibri"/>
                <a:cs typeface="Calibri"/>
              </a:rPr>
              <a:t>of</a:t>
            </a:r>
            <a:r>
              <a:rPr sz="2200" dirty="0">
                <a:solidFill>
                  <a:srgbClr val="2E2B1F"/>
                </a:solidFill>
                <a:latin typeface="Calibri"/>
                <a:cs typeface="Calibri"/>
              </a:rPr>
              <a:t> </a:t>
            </a:r>
            <a:r>
              <a:rPr sz="2200" spc="-5" dirty="0">
                <a:solidFill>
                  <a:srgbClr val="2E2B1F"/>
                </a:solidFill>
                <a:latin typeface="Calibri"/>
                <a:cs typeface="Calibri"/>
              </a:rPr>
              <a:t>response</a:t>
            </a:r>
            <a:r>
              <a:rPr sz="2200" dirty="0">
                <a:solidFill>
                  <a:srgbClr val="2E2B1F"/>
                </a:solidFill>
                <a:latin typeface="Calibri"/>
                <a:cs typeface="Calibri"/>
              </a:rPr>
              <a:t> </a:t>
            </a:r>
            <a:r>
              <a:rPr sz="2200" spc="-10" dirty="0">
                <a:solidFill>
                  <a:srgbClr val="2E2B1F"/>
                </a:solidFill>
                <a:latin typeface="Calibri"/>
                <a:cs typeface="Calibri"/>
              </a:rPr>
              <a:t>returned</a:t>
            </a:r>
            <a:r>
              <a:rPr sz="2200" spc="-5" dirty="0">
                <a:solidFill>
                  <a:srgbClr val="2E2B1F"/>
                </a:solidFill>
                <a:latin typeface="Calibri"/>
                <a:cs typeface="Calibri"/>
              </a:rPr>
              <a:t> </a:t>
            </a:r>
            <a:r>
              <a:rPr sz="2200" spc="-15" dirty="0">
                <a:solidFill>
                  <a:srgbClr val="2E2B1F"/>
                </a:solidFill>
                <a:latin typeface="Calibri"/>
                <a:cs typeface="Calibri"/>
              </a:rPr>
              <a:t>by</a:t>
            </a:r>
            <a:r>
              <a:rPr sz="2200" spc="465" dirty="0">
                <a:solidFill>
                  <a:srgbClr val="2E2B1F"/>
                </a:solidFill>
                <a:latin typeface="Calibri"/>
                <a:cs typeface="Calibri"/>
              </a:rPr>
              <a:t> </a:t>
            </a:r>
            <a:r>
              <a:rPr sz="2200" spc="-5" dirty="0">
                <a:solidFill>
                  <a:srgbClr val="2E2B1F"/>
                </a:solidFill>
                <a:latin typeface="Calibri"/>
                <a:cs typeface="Calibri"/>
              </a:rPr>
              <a:t>the </a:t>
            </a:r>
            <a:r>
              <a:rPr sz="2200" dirty="0">
                <a:solidFill>
                  <a:srgbClr val="2E2B1F"/>
                </a:solidFill>
                <a:latin typeface="Calibri"/>
                <a:cs typeface="Calibri"/>
              </a:rPr>
              <a:t> </a:t>
            </a:r>
            <a:r>
              <a:rPr sz="2200" spc="-5" dirty="0">
                <a:solidFill>
                  <a:srgbClr val="2E2B1F"/>
                </a:solidFill>
                <a:latin typeface="Calibri"/>
                <a:cs typeface="Calibri"/>
              </a:rPr>
              <a:t>objects.</a:t>
            </a:r>
            <a:endParaRPr sz="2200">
              <a:latin typeface="Calibri"/>
              <a:cs typeface="Calibri"/>
            </a:endParaRPr>
          </a:p>
          <a:p>
            <a:pPr marL="241300" marR="6350" indent="-229235" algn="just">
              <a:lnSpc>
                <a:spcPct val="100000"/>
              </a:lnSpc>
              <a:spcBef>
                <a:spcPts val="530"/>
              </a:spcBef>
              <a:buClr>
                <a:srgbClr val="A9A47B"/>
              </a:buClr>
              <a:buFont typeface="Arial"/>
              <a:buChar char="•"/>
              <a:tabLst>
                <a:tab pos="241935" algn="l"/>
              </a:tabLst>
            </a:pPr>
            <a:r>
              <a:rPr sz="2200" spc="-15" dirty="0">
                <a:solidFill>
                  <a:srgbClr val="2E2B1F"/>
                </a:solidFill>
                <a:latin typeface="Calibri"/>
                <a:cs typeface="Calibri"/>
              </a:rPr>
              <a:t>For</a:t>
            </a:r>
            <a:r>
              <a:rPr sz="2200" spc="-10" dirty="0">
                <a:solidFill>
                  <a:srgbClr val="2E2B1F"/>
                </a:solidFill>
                <a:latin typeface="Calibri"/>
                <a:cs typeface="Calibri"/>
              </a:rPr>
              <a:t> </a:t>
            </a:r>
            <a:r>
              <a:rPr sz="2200" spc="-15" dirty="0">
                <a:solidFill>
                  <a:srgbClr val="2E2B1F"/>
                </a:solidFill>
                <a:latin typeface="Calibri"/>
                <a:cs typeface="Calibri"/>
              </a:rPr>
              <a:t>example</a:t>
            </a:r>
            <a:r>
              <a:rPr sz="2200" spc="-10" dirty="0">
                <a:solidFill>
                  <a:srgbClr val="2E2B1F"/>
                </a:solidFill>
                <a:latin typeface="Calibri"/>
                <a:cs typeface="Calibri"/>
              </a:rPr>
              <a:t> </a:t>
            </a:r>
            <a:r>
              <a:rPr sz="2200" spc="10" dirty="0">
                <a:solidFill>
                  <a:srgbClr val="2E2B1F"/>
                </a:solidFill>
                <a:latin typeface="Calibri"/>
                <a:cs typeface="Calibri"/>
              </a:rPr>
              <a:t>“Dog”</a:t>
            </a:r>
            <a:r>
              <a:rPr sz="2200" spc="15" dirty="0">
                <a:solidFill>
                  <a:srgbClr val="2E2B1F"/>
                </a:solidFill>
                <a:latin typeface="Calibri"/>
                <a:cs typeface="Calibri"/>
              </a:rPr>
              <a:t> </a:t>
            </a:r>
            <a:r>
              <a:rPr sz="2200" spc="-5" dirty="0">
                <a:solidFill>
                  <a:srgbClr val="2E2B1F"/>
                </a:solidFill>
                <a:latin typeface="Calibri"/>
                <a:cs typeface="Calibri"/>
              </a:rPr>
              <a:t>is</a:t>
            </a:r>
            <a:r>
              <a:rPr sz="2200" dirty="0">
                <a:solidFill>
                  <a:srgbClr val="2E2B1F"/>
                </a:solidFill>
                <a:latin typeface="Calibri"/>
                <a:cs typeface="Calibri"/>
              </a:rPr>
              <a:t> </a:t>
            </a:r>
            <a:r>
              <a:rPr sz="2200" spc="-5" dirty="0">
                <a:solidFill>
                  <a:srgbClr val="2E2B1F"/>
                </a:solidFill>
                <a:latin typeface="Calibri"/>
                <a:cs typeface="Calibri"/>
              </a:rPr>
              <a:t>a</a:t>
            </a:r>
            <a:r>
              <a:rPr sz="2200" dirty="0">
                <a:solidFill>
                  <a:srgbClr val="2E2B1F"/>
                </a:solidFill>
                <a:latin typeface="Calibri"/>
                <a:cs typeface="Calibri"/>
              </a:rPr>
              <a:t> </a:t>
            </a:r>
            <a:r>
              <a:rPr sz="2200" spc="-15" dirty="0">
                <a:solidFill>
                  <a:srgbClr val="2E2B1F"/>
                </a:solidFill>
                <a:latin typeface="Calibri"/>
                <a:cs typeface="Calibri"/>
              </a:rPr>
              <a:t>real-life</a:t>
            </a:r>
            <a:r>
              <a:rPr sz="2200" spc="-10" dirty="0">
                <a:solidFill>
                  <a:srgbClr val="2E2B1F"/>
                </a:solidFill>
                <a:latin typeface="Calibri"/>
                <a:cs typeface="Calibri"/>
              </a:rPr>
              <a:t> Object,</a:t>
            </a:r>
            <a:r>
              <a:rPr sz="2200" spc="-5" dirty="0">
                <a:solidFill>
                  <a:srgbClr val="2E2B1F"/>
                </a:solidFill>
                <a:latin typeface="Calibri"/>
                <a:cs typeface="Calibri"/>
              </a:rPr>
              <a:t> which</a:t>
            </a:r>
            <a:r>
              <a:rPr sz="2200" dirty="0">
                <a:solidFill>
                  <a:srgbClr val="2E2B1F"/>
                </a:solidFill>
                <a:latin typeface="Calibri"/>
                <a:cs typeface="Calibri"/>
              </a:rPr>
              <a:t> </a:t>
            </a:r>
            <a:r>
              <a:rPr sz="2200" spc="-10" dirty="0">
                <a:solidFill>
                  <a:srgbClr val="2E2B1F"/>
                </a:solidFill>
                <a:latin typeface="Calibri"/>
                <a:cs typeface="Calibri"/>
              </a:rPr>
              <a:t>has</a:t>
            </a:r>
            <a:r>
              <a:rPr sz="2200" spc="-5" dirty="0">
                <a:solidFill>
                  <a:srgbClr val="2E2B1F"/>
                </a:solidFill>
                <a:latin typeface="Calibri"/>
                <a:cs typeface="Calibri"/>
              </a:rPr>
              <a:t> some </a:t>
            </a:r>
            <a:r>
              <a:rPr sz="2200" dirty="0">
                <a:solidFill>
                  <a:srgbClr val="2E2B1F"/>
                </a:solidFill>
                <a:latin typeface="Calibri"/>
                <a:cs typeface="Calibri"/>
              </a:rPr>
              <a:t> </a:t>
            </a:r>
            <a:r>
              <a:rPr sz="2200" spc="-10" dirty="0">
                <a:solidFill>
                  <a:srgbClr val="2E2B1F"/>
                </a:solidFill>
                <a:latin typeface="Calibri"/>
                <a:cs typeface="Calibri"/>
              </a:rPr>
              <a:t>characteristics</a:t>
            </a:r>
            <a:r>
              <a:rPr sz="2200" spc="-5" dirty="0">
                <a:solidFill>
                  <a:srgbClr val="2E2B1F"/>
                </a:solidFill>
                <a:latin typeface="Calibri"/>
                <a:cs typeface="Calibri"/>
              </a:rPr>
              <a:t> </a:t>
            </a:r>
            <a:r>
              <a:rPr sz="2200" spc="-25" dirty="0">
                <a:solidFill>
                  <a:srgbClr val="2E2B1F"/>
                </a:solidFill>
                <a:latin typeface="Calibri"/>
                <a:cs typeface="Calibri"/>
              </a:rPr>
              <a:t>like</a:t>
            </a:r>
            <a:r>
              <a:rPr sz="2200" spc="5" dirty="0">
                <a:solidFill>
                  <a:srgbClr val="2E2B1F"/>
                </a:solidFill>
                <a:latin typeface="Calibri"/>
                <a:cs typeface="Calibri"/>
              </a:rPr>
              <a:t> </a:t>
            </a:r>
            <a:r>
              <a:rPr sz="2200" spc="-40" dirty="0">
                <a:solidFill>
                  <a:srgbClr val="2E2B1F"/>
                </a:solidFill>
                <a:latin typeface="Calibri"/>
                <a:cs typeface="Calibri"/>
              </a:rPr>
              <a:t>color,</a:t>
            </a:r>
            <a:r>
              <a:rPr sz="2200" spc="-5" dirty="0">
                <a:solidFill>
                  <a:srgbClr val="2E2B1F"/>
                </a:solidFill>
                <a:latin typeface="Calibri"/>
                <a:cs typeface="Calibri"/>
              </a:rPr>
              <a:t> </a:t>
            </a:r>
            <a:r>
              <a:rPr sz="2200" spc="-10" dirty="0">
                <a:solidFill>
                  <a:srgbClr val="2E2B1F"/>
                </a:solidFill>
                <a:latin typeface="Calibri"/>
                <a:cs typeface="Calibri"/>
              </a:rPr>
              <a:t>Breed,</a:t>
            </a:r>
            <a:r>
              <a:rPr sz="2200" spc="10" dirty="0">
                <a:solidFill>
                  <a:srgbClr val="2E2B1F"/>
                </a:solidFill>
                <a:latin typeface="Calibri"/>
                <a:cs typeface="Calibri"/>
              </a:rPr>
              <a:t> </a:t>
            </a:r>
            <a:r>
              <a:rPr sz="2200" spc="-5" dirty="0">
                <a:solidFill>
                  <a:srgbClr val="2E2B1F"/>
                </a:solidFill>
                <a:latin typeface="Calibri"/>
                <a:cs typeface="Calibri"/>
              </a:rPr>
              <a:t>Bark,</a:t>
            </a:r>
            <a:r>
              <a:rPr sz="2200" dirty="0">
                <a:solidFill>
                  <a:srgbClr val="2E2B1F"/>
                </a:solidFill>
                <a:latin typeface="Calibri"/>
                <a:cs typeface="Calibri"/>
              </a:rPr>
              <a:t> </a:t>
            </a:r>
            <a:r>
              <a:rPr sz="2200" spc="-10" dirty="0">
                <a:solidFill>
                  <a:srgbClr val="2E2B1F"/>
                </a:solidFill>
                <a:latin typeface="Calibri"/>
                <a:cs typeface="Calibri"/>
              </a:rPr>
              <a:t>Sleep,</a:t>
            </a:r>
            <a:r>
              <a:rPr sz="2200" spc="10" dirty="0">
                <a:solidFill>
                  <a:srgbClr val="2E2B1F"/>
                </a:solidFill>
                <a:latin typeface="Calibri"/>
                <a:cs typeface="Calibri"/>
              </a:rPr>
              <a:t> </a:t>
            </a:r>
            <a:r>
              <a:rPr sz="2200" spc="-5" dirty="0">
                <a:solidFill>
                  <a:srgbClr val="2E2B1F"/>
                </a:solidFill>
                <a:latin typeface="Calibri"/>
                <a:cs typeface="Calibri"/>
              </a:rPr>
              <a:t>and </a:t>
            </a:r>
            <a:r>
              <a:rPr sz="2200" spc="-15" dirty="0">
                <a:solidFill>
                  <a:srgbClr val="2E2B1F"/>
                </a:solidFill>
                <a:latin typeface="Calibri"/>
                <a:cs typeface="Calibri"/>
              </a:rPr>
              <a:t>Eats.</a:t>
            </a:r>
            <a:endParaRPr sz="2200">
              <a:latin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3474720" cy="726440"/>
          </a:xfrm>
          <a:prstGeom prst="rect">
            <a:avLst/>
          </a:prstGeom>
        </p:spPr>
        <p:txBody>
          <a:bodyPr vert="horz" wrap="square" lIns="0" tIns="12065" rIns="0" bIns="0" rtlCol="0">
            <a:spAutoFit/>
          </a:bodyPr>
          <a:lstStyle/>
          <a:p>
            <a:pPr marL="12700">
              <a:lnSpc>
                <a:spcPct val="100000"/>
              </a:lnSpc>
              <a:spcBef>
                <a:spcPts val="95"/>
              </a:spcBef>
            </a:pPr>
            <a:r>
              <a:rPr spc="-100" dirty="0"/>
              <a:t>W</a:t>
            </a:r>
            <a:r>
              <a:rPr spc="-110" dirty="0"/>
              <a:t>h</a:t>
            </a:r>
            <a:r>
              <a:rPr spc="-105" dirty="0"/>
              <a:t>a</a:t>
            </a:r>
            <a:r>
              <a:rPr spc="-5" dirty="0"/>
              <a:t>t</a:t>
            </a:r>
            <a:r>
              <a:rPr spc="-200" dirty="0"/>
              <a:t> </a:t>
            </a:r>
            <a:r>
              <a:rPr spc="-110" dirty="0"/>
              <a:t>i</a:t>
            </a:r>
            <a:r>
              <a:rPr spc="-5" dirty="0"/>
              <a:t>s</a:t>
            </a:r>
            <a:r>
              <a:rPr spc="-204" dirty="0"/>
              <a:t> </a:t>
            </a:r>
            <a:r>
              <a:rPr spc="-105" dirty="0"/>
              <a:t>O</a:t>
            </a:r>
            <a:r>
              <a:rPr spc="-100" dirty="0"/>
              <a:t>b</a:t>
            </a:r>
            <a:r>
              <a:rPr spc="-105" dirty="0"/>
              <a:t>jec</a:t>
            </a:r>
            <a:r>
              <a:rPr spc="-5" dirty="0"/>
              <a:t>t</a:t>
            </a:r>
          </a:p>
        </p:txBody>
      </p:sp>
      <p:sp>
        <p:nvSpPr>
          <p:cNvPr id="3" name="object 3"/>
          <p:cNvSpPr txBox="1"/>
          <p:nvPr/>
        </p:nvSpPr>
        <p:spPr>
          <a:xfrm>
            <a:off x="650240" y="1616710"/>
            <a:ext cx="7285355" cy="4585970"/>
          </a:xfrm>
          <a:prstGeom prst="rect">
            <a:avLst/>
          </a:prstGeom>
        </p:spPr>
        <p:txBody>
          <a:bodyPr vert="horz" wrap="square" lIns="0" tIns="12065" rIns="0" bIns="0" rtlCol="0">
            <a:spAutoFit/>
          </a:bodyPr>
          <a:lstStyle/>
          <a:p>
            <a:pPr marL="241300" indent="-229235" algn="just">
              <a:lnSpc>
                <a:spcPct val="100000"/>
              </a:lnSpc>
              <a:spcBef>
                <a:spcPts val="95"/>
              </a:spcBef>
              <a:buClr>
                <a:srgbClr val="A9A47B"/>
              </a:buClr>
              <a:buFont typeface="Arial"/>
              <a:buChar char="•"/>
              <a:tabLst>
                <a:tab pos="241300" algn="l"/>
                <a:tab pos="241935" algn="l"/>
              </a:tabLst>
            </a:pPr>
            <a:r>
              <a:rPr sz="2200" b="1" spc="-5" dirty="0">
                <a:solidFill>
                  <a:srgbClr val="2E2B1F"/>
                </a:solidFill>
                <a:latin typeface="Calibri"/>
                <a:cs typeface="Calibri"/>
              </a:rPr>
              <a:t>Object:</a:t>
            </a:r>
            <a:r>
              <a:rPr sz="2200" b="1" spc="20" dirty="0">
                <a:solidFill>
                  <a:srgbClr val="2E2B1F"/>
                </a:solidFill>
                <a:latin typeface="Calibri"/>
                <a:cs typeface="Calibri"/>
              </a:rPr>
              <a:t> </a:t>
            </a:r>
            <a:r>
              <a:rPr sz="2200" spc="-5" dirty="0">
                <a:solidFill>
                  <a:srgbClr val="2E2B1F"/>
                </a:solidFill>
                <a:latin typeface="Calibri"/>
                <a:cs typeface="Calibri"/>
              </a:rPr>
              <a:t>is</a:t>
            </a:r>
            <a:r>
              <a:rPr sz="2200" dirty="0">
                <a:solidFill>
                  <a:srgbClr val="2E2B1F"/>
                </a:solidFill>
                <a:latin typeface="Calibri"/>
                <a:cs typeface="Calibri"/>
              </a:rPr>
              <a:t> </a:t>
            </a:r>
            <a:r>
              <a:rPr sz="2200" spc="-5" dirty="0">
                <a:solidFill>
                  <a:srgbClr val="2E2B1F"/>
                </a:solidFill>
                <a:latin typeface="Calibri"/>
                <a:cs typeface="Calibri"/>
              </a:rPr>
              <a:t>a </a:t>
            </a:r>
            <a:r>
              <a:rPr sz="2200" spc="-10" dirty="0">
                <a:solidFill>
                  <a:srgbClr val="2E2B1F"/>
                </a:solidFill>
                <a:latin typeface="Calibri"/>
                <a:cs typeface="Calibri"/>
              </a:rPr>
              <a:t>bundle</a:t>
            </a:r>
            <a:r>
              <a:rPr sz="2200" spc="-5" dirty="0">
                <a:solidFill>
                  <a:srgbClr val="2E2B1F"/>
                </a:solidFill>
                <a:latin typeface="Calibri"/>
                <a:cs typeface="Calibri"/>
              </a:rPr>
              <a:t> </a:t>
            </a:r>
            <a:r>
              <a:rPr sz="2200" dirty="0">
                <a:solidFill>
                  <a:srgbClr val="2E2B1F"/>
                </a:solidFill>
                <a:latin typeface="Calibri"/>
                <a:cs typeface="Calibri"/>
              </a:rPr>
              <a:t>of</a:t>
            </a:r>
            <a:r>
              <a:rPr sz="2200" spc="-5" dirty="0">
                <a:solidFill>
                  <a:srgbClr val="2E2B1F"/>
                </a:solidFill>
                <a:latin typeface="Calibri"/>
                <a:cs typeface="Calibri"/>
              </a:rPr>
              <a:t> </a:t>
            </a:r>
            <a:r>
              <a:rPr sz="2200" spc="-20" dirty="0">
                <a:solidFill>
                  <a:srgbClr val="2E2B1F"/>
                </a:solidFill>
                <a:latin typeface="Calibri"/>
                <a:cs typeface="Calibri"/>
              </a:rPr>
              <a:t>data</a:t>
            </a:r>
            <a:r>
              <a:rPr sz="2200" dirty="0">
                <a:solidFill>
                  <a:srgbClr val="2E2B1F"/>
                </a:solidFill>
                <a:latin typeface="Calibri"/>
                <a:cs typeface="Calibri"/>
              </a:rPr>
              <a:t> </a:t>
            </a:r>
            <a:r>
              <a:rPr sz="2200" spc="-5" dirty="0">
                <a:solidFill>
                  <a:srgbClr val="2E2B1F"/>
                </a:solidFill>
                <a:latin typeface="Calibri"/>
                <a:cs typeface="Calibri"/>
              </a:rPr>
              <a:t>and its</a:t>
            </a:r>
            <a:r>
              <a:rPr sz="2200" spc="20" dirty="0">
                <a:solidFill>
                  <a:srgbClr val="2E2B1F"/>
                </a:solidFill>
                <a:latin typeface="Calibri"/>
                <a:cs typeface="Calibri"/>
              </a:rPr>
              <a:t> </a:t>
            </a:r>
            <a:r>
              <a:rPr sz="2200" spc="-10" dirty="0">
                <a:solidFill>
                  <a:srgbClr val="2E2B1F"/>
                </a:solidFill>
                <a:latin typeface="Calibri"/>
                <a:cs typeface="Calibri"/>
              </a:rPr>
              <a:t>behaviour(often </a:t>
            </a:r>
            <a:r>
              <a:rPr sz="2200" spc="-5" dirty="0">
                <a:solidFill>
                  <a:srgbClr val="2E2B1F"/>
                </a:solidFill>
                <a:latin typeface="Calibri"/>
                <a:cs typeface="Calibri"/>
              </a:rPr>
              <a:t>known</a:t>
            </a:r>
            <a:r>
              <a:rPr sz="2200" spc="5" dirty="0">
                <a:solidFill>
                  <a:srgbClr val="2E2B1F"/>
                </a:solidFill>
                <a:latin typeface="Calibri"/>
                <a:cs typeface="Calibri"/>
              </a:rPr>
              <a:t> </a:t>
            </a:r>
            <a:r>
              <a:rPr sz="2200" spc="-5" dirty="0">
                <a:solidFill>
                  <a:srgbClr val="2E2B1F"/>
                </a:solidFill>
                <a:latin typeface="Calibri"/>
                <a:cs typeface="Calibri"/>
              </a:rPr>
              <a:t>as</a:t>
            </a:r>
            <a:endParaRPr sz="2200" dirty="0">
              <a:latin typeface="Calibri"/>
              <a:cs typeface="Calibri"/>
            </a:endParaRPr>
          </a:p>
          <a:p>
            <a:pPr marL="241300" algn="just">
              <a:lnSpc>
                <a:spcPct val="100000"/>
              </a:lnSpc>
            </a:pPr>
            <a:r>
              <a:rPr sz="2200" spc="-10" dirty="0">
                <a:solidFill>
                  <a:srgbClr val="2E2B1F"/>
                </a:solidFill>
                <a:latin typeface="Calibri"/>
                <a:cs typeface="Calibri"/>
              </a:rPr>
              <a:t>methods).</a:t>
            </a:r>
            <a:endParaRPr sz="2200" dirty="0">
              <a:latin typeface="Calibri"/>
              <a:cs typeface="Calibri"/>
            </a:endParaRPr>
          </a:p>
          <a:p>
            <a:pPr marL="241300" marR="2707005" indent="-229235" algn="just">
              <a:lnSpc>
                <a:spcPct val="100000"/>
              </a:lnSpc>
              <a:spcBef>
                <a:spcPts val="530"/>
              </a:spcBef>
              <a:buClr>
                <a:srgbClr val="A9A47B"/>
              </a:buClr>
              <a:buFont typeface="Arial"/>
              <a:buChar char="•"/>
              <a:tabLst>
                <a:tab pos="241300" algn="l"/>
                <a:tab pos="241935" algn="l"/>
              </a:tabLst>
            </a:pPr>
            <a:r>
              <a:rPr sz="2200" spc="-10" dirty="0">
                <a:solidFill>
                  <a:srgbClr val="2E2B1F"/>
                </a:solidFill>
                <a:latin typeface="Calibri"/>
                <a:cs typeface="Calibri"/>
              </a:rPr>
              <a:t>Objects</a:t>
            </a:r>
            <a:r>
              <a:rPr sz="2200" spc="10" dirty="0">
                <a:solidFill>
                  <a:srgbClr val="2E2B1F"/>
                </a:solidFill>
                <a:latin typeface="Calibri"/>
                <a:cs typeface="Calibri"/>
              </a:rPr>
              <a:t> </a:t>
            </a:r>
            <a:r>
              <a:rPr sz="2200" spc="-20" dirty="0">
                <a:solidFill>
                  <a:srgbClr val="2E2B1F"/>
                </a:solidFill>
                <a:latin typeface="Calibri"/>
                <a:cs typeface="Calibri"/>
              </a:rPr>
              <a:t>have</a:t>
            </a:r>
            <a:r>
              <a:rPr sz="2200" spc="-10" dirty="0">
                <a:solidFill>
                  <a:srgbClr val="2E2B1F"/>
                </a:solidFill>
                <a:latin typeface="Calibri"/>
                <a:cs typeface="Calibri"/>
              </a:rPr>
              <a:t> </a:t>
            </a:r>
            <a:r>
              <a:rPr sz="2200" spc="-15" dirty="0">
                <a:solidFill>
                  <a:srgbClr val="2E2B1F"/>
                </a:solidFill>
                <a:latin typeface="Calibri"/>
                <a:cs typeface="Calibri"/>
              </a:rPr>
              <a:t>two</a:t>
            </a:r>
            <a:r>
              <a:rPr sz="2200" spc="10" dirty="0">
                <a:solidFill>
                  <a:srgbClr val="2E2B1F"/>
                </a:solidFill>
                <a:latin typeface="Calibri"/>
                <a:cs typeface="Calibri"/>
              </a:rPr>
              <a:t> </a:t>
            </a:r>
            <a:r>
              <a:rPr sz="2200" spc="-10" dirty="0">
                <a:solidFill>
                  <a:srgbClr val="2E2B1F"/>
                </a:solidFill>
                <a:latin typeface="Calibri"/>
                <a:cs typeface="Calibri"/>
              </a:rPr>
              <a:t>characteristics:</a:t>
            </a:r>
            <a:r>
              <a:rPr sz="2200" spc="-15" dirty="0">
                <a:solidFill>
                  <a:srgbClr val="2E2B1F"/>
                </a:solidFill>
                <a:latin typeface="Calibri"/>
                <a:cs typeface="Calibri"/>
              </a:rPr>
              <a:t> </a:t>
            </a:r>
            <a:r>
              <a:rPr sz="2200" spc="-10" dirty="0">
                <a:solidFill>
                  <a:srgbClr val="2E2B1F"/>
                </a:solidFill>
                <a:latin typeface="Calibri"/>
                <a:cs typeface="Calibri"/>
              </a:rPr>
              <a:t>They </a:t>
            </a:r>
            <a:r>
              <a:rPr sz="2200" spc="-480" dirty="0">
                <a:solidFill>
                  <a:srgbClr val="2E2B1F"/>
                </a:solidFill>
                <a:latin typeface="Calibri"/>
                <a:cs typeface="Calibri"/>
              </a:rPr>
              <a:t> </a:t>
            </a:r>
            <a:r>
              <a:rPr sz="2200" spc="-20" dirty="0">
                <a:solidFill>
                  <a:srgbClr val="2E2B1F"/>
                </a:solidFill>
                <a:latin typeface="Calibri"/>
                <a:cs typeface="Calibri"/>
              </a:rPr>
              <a:t>have</a:t>
            </a:r>
            <a:r>
              <a:rPr sz="2200" spc="-15" dirty="0">
                <a:solidFill>
                  <a:srgbClr val="2E2B1F"/>
                </a:solidFill>
                <a:latin typeface="Calibri"/>
                <a:cs typeface="Calibri"/>
              </a:rPr>
              <a:t> </a:t>
            </a:r>
            <a:r>
              <a:rPr sz="2200" b="1" spc="-25" dirty="0">
                <a:solidFill>
                  <a:srgbClr val="2E2B1F"/>
                </a:solidFill>
                <a:latin typeface="Calibri"/>
                <a:cs typeface="Calibri"/>
              </a:rPr>
              <a:t>states</a:t>
            </a:r>
            <a:r>
              <a:rPr sz="2200" b="1" spc="30" dirty="0">
                <a:solidFill>
                  <a:srgbClr val="2E2B1F"/>
                </a:solidFill>
                <a:latin typeface="Calibri"/>
                <a:cs typeface="Calibri"/>
              </a:rPr>
              <a:t> </a:t>
            </a:r>
            <a:r>
              <a:rPr sz="2200" spc="-5" dirty="0">
                <a:solidFill>
                  <a:srgbClr val="2E2B1F"/>
                </a:solidFill>
                <a:latin typeface="Calibri"/>
                <a:cs typeface="Calibri"/>
              </a:rPr>
              <a:t>and </a:t>
            </a:r>
            <a:r>
              <a:rPr sz="2200" b="1" spc="-15" dirty="0">
                <a:solidFill>
                  <a:srgbClr val="2E2B1F"/>
                </a:solidFill>
                <a:latin typeface="Calibri"/>
                <a:cs typeface="Calibri"/>
              </a:rPr>
              <a:t>behaviors</a:t>
            </a:r>
            <a:r>
              <a:rPr sz="2200" spc="-15" dirty="0">
                <a:solidFill>
                  <a:srgbClr val="2E2B1F"/>
                </a:solidFill>
                <a:latin typeface="Calibri"/>
                <a:cs typeface="Calibri"/>
              </a:rPr>
              <a:t>.</a:t>
            </a:r>
            <a:endParaRPr sz="2200" dirty="0">
              <a:latin typeface="Calibri"/>
              <a:cs typeface="Calibri"/>
            </a:endParaRPr>
          </a:p>
          <a:p>
            <a:pPr marL="241300" indent="-229235" algn="just">
              <a:lnSpc>
                <a:spcPct val="100000"/>
              </a:lnSpc>
              <a:spcBef>
                <a:spcPts val="530"/>
              </a:spcBef>
              <a:buClr>
                <a:srgbClr val="A9A47B"/>
              </a:buClr>
              <a:buFont typeface="Arial"/>
              <a:buChar char="•"/>
              <a:tabLst>
                <a:tab pos="241300" algn="l"/>
                <a:tab pos="241935" algn="l"/>
              </a:tabLst>
            </a:pPr>
            <a:r>
              <a:rPr sz="2200" b="1" spc="-10" dirty="0">
                <a:solidFill>
                  <a:srgbClr val="2E2B1F"/>
                </a:solidFill>
                <a:latin typeface="Calibri"/>
                <a:cs typeface="Calibri"/>
              </a:rPr>
              <a:t>Examples</a:t>
            </a:r>
            <a:r>
              <a:rPr sz="2200" b="1" spc="15" dirty="0">
                <a:solidFill>
                  <a:srgbClr val="2E2B1F"/>
                </a:solidFill>
                <a:latin typeface="Calibri"/>
                <a:cs typeface="Calibri"/>
              </a:rPr>
              <a:t> </a:t>
            </a:r>
            <a:r>
              <a:rPr sz="2200" b="1" spc="-5" dirty="0">
                <a:solidFill>
                  <a:srgbClr val="2E2B1F"/>
                </a:solidFill>
                <a:latin typeface="Calibri"/>
                <a:cs typeface="Calibri"/>
              </a:rPr>
              <a:t>of</a:t>
            </a:r>
            <a:r>
              <a:rPr sz="2200" b="1" spc="10" dirty="0">
                <a:solidFill>
                  <a:srgbClr val="2E2B1F"/>
                </a:solidFill>
                <a:latin typeface="Calibri"/>
                <a:cs typeface="Calibri"/>
              </a:rPr>
              <a:t> </a:t>
            </a:r>
            <a:r>
              <a:rPr sz="2200" b="1" spc="-25" dirty="0">
                <a:solidFill>
                  <a:srgbClr val="2E2B1F"/>
                </a:solidFill>
                <a:latin typeface="Calibri"/>
                <a:cs typeface="Calibri"/>
              </a:rPr>
              <a:t>states</a:t>
            </a:r>
            <a:r>
              <a:rPr sz="2200" b="1" spc="25" dirty="0">
                <a:solidFill>
                  <a:srgbClr val="2E2B1F"/>
                </a:solidFill>
                <a:latin typeface="Calibri"/>
                <a:cs typeface="Calibri"/>
              </a:rPr>
              <a:t> </a:t>
            </a:r>
            <a:r>
              <a:rPr sz="2200" b="1" spc="-10" dirty="0">
                <a:solidFill>
                  <a:srgbClr val="2E2B1F"/>
                </a:solidFill>
                <a:latin typeface="Calibri"/>
                <a:cs typeface="Calibri"/>
              </a:rPr>
              <a:t>and</a:t>
            </a:r>
            <a:r>
              <a:rPr sz="2200" b="1" dirty="0">
                <a:solidFill>
                  <a:srgbClr val="2E2B1F"/>
                </a:solidFill>
                <a:latin typeface="Calibri"/>
                <a:cs typeface="Calibri"/>
              </a:rPr>
              <a:t> </a:t>
            </a:r>
            <a:r>
              <a:rPr sz="2200" b="1" spc="-15" dirty="0">
                <a:solidFill>
                  <a:srgbClr val="2E2B1F"/>
                </a:solidFill>
                <a:latin typeface="Calibri"/>
                <a:cs typeface="Calibri"/>
              </a:rPr>
              <a:t>behaviors</a:t>
            </a:r>
            <a:endParaRPr sz="2200" dirty="0">
              <a:latin typeface="Calibri"/>
              <a:cs typeface="Calibri"/>
            </a:endParaRPr>
          </a:p>
          <a:p>
            <a:pPr marL="241300" algn="just">
              <a:lnSpc>
                <a:spcPct val="100000"/>
              </a:lnSpc>
            </a:pPr>
            <a:r>
              <a:rPr sz="2200" b="1" spc="-10" dirty="0">
                <a:solidFill>
                  <a:srgbClr val="2E2B1F"/>
                </a:solidFill>
                <a:latin typeface="Calibri"/>
                <a:cs typeface="Calibri"/>
              </a:rPr>
              <a:t>Example </a:t>
            </a:r>
            <a:r>
              <a:rPr sz="2200" b="1" spc="-5" dirty="0">
                <a:solidFill>
                  <a:srgbClr val="2E2B1F"/>
                </a:solidFill>
                <a:latin typeface="Calibri"/>
                <a:cs typeface="Calibri"/>
              </a:rPr>
              <a:t>1:</a:t>
            </a:r>
            <a:endParaRPr sz="2200" dirty="0">
              <a:latin typeface="Calibri"/>
              <a:cs typeface="Calibri"/>
            </a:endParaRPr>
          </a:p>
          <a:p>
            <a:pPr marL="241300" algn="just">
              <a:lnSpc>
                <a:spcPct val="100000"/>
              </a:lnSpc>
            </a:pPr>
            <a:r>
              <a:rPr sz="2200" b="1" spc="-5" dirty="0">
                <a:solidFill>
                  <a:srgbClr val="2E2B1F"/>
                </a:solidFill>
                <a:latin typeface="Calibri"/>
                <a:cs typeface="Calibri"/>
              </a:rPr>
              <a:t>Object</a:t>
            </a:r>
            <a:r>
              <a:rPr sz="2200" spc="-5" dirty="0">
                <a:solidFill>
                  <a:srgbClr val="2E2B1F"/>
                </a:solidFill>
                <a:latin typeface="Calibri"/>
                <a:cs typeface="Calibri"/>
              </a:rPr>
              <a:t>:</a:t>
            </a:r>
            <a:r>
              <a:rPr sz="2200" spc="-20" dirty="0">
                <a:solidFill>
                  <a:srgbClr val="2E2B1F"/>
                </a:solidFill>
                <a:latin typeface="Calibri"/>
                <a:cs typeface="Calibri"/>
              </a:rPr>
              <a:t> </a:t>
            </a:r>
            <a:r>
              <a:rPr sz="2200" spc="-10" dirty="0">
                <a:solidFill>
                  <a:srgbClr val="2E2B1F"/>
                </a:solidFill>
                <a:latin typeface="Calibri"/>
                <a:cs typeface="Calibri"/>
              </a:rPr>
              <a:t>House</a:t>
            </a:r>
            <a:endParaRPr sz="2200" dirty="0">
              <a:latin typeface="Calibri"/>
              <a:cs typeface="Calibri"/>
            </a:endParaRPr>
          </a:p>
          <a:p>
            <a:pPr marL="241300" algn="just">
              <a:lnSpc>
                <a:spcPct val="100000"/>
              </a:lnSpc>
            </a:pPr>
            <a:r>
              <a:rPr sz="2200" b="1" spc="-20" dirty="0">
                <a:solidFill>
                  <a:srgbClr val="2E2B1F"/>
                </a:solidFill>
                <a:latin typeface="Calibri"/>
                <a:cs typeface="Calibri"/>
              </a:rPr>
              <a:t>State</a:t>
            </a:r>
            <a:r>
              <a:rPr sz="2200" spc="-20" dirty="0">
                <a:solidFill>
                  <a:srgbClr val="2E2B1F"/>
                </a:solidFill>
                <a:latin typeface="Calibri"/>
                <a:cs typeface="Calibri"/>
              </a:rPr>
              <a:t>:</a:t>
            </a:r>
            <a:r>
              <a:rPr sz="2200" spc="10" dirty="0">
                <a:solidFill>
                  <a:srgbClr val="2E2B1F"/>
                </a:solidFill>
                <a:latin typeface="Calibri"/>
                <a:cs typeface="Calibri"/>
              </a:rPr>
              <a:t> </a:t>
            </a:r>
            <a:r>
              <a:rPr sz="2200" spc="-5" dirty="0">
                <a:solidFill>
                  <a:srgbClr val="2E2B1F"/>
                </a:solidFill>
                <a:latin typeface="Calibri"/>
                <a:cs typeface="Calibri"/>
              </a:rPr>
              <a:t>Address,</a:t>
            </a:r>
            <a:r>
              <a:rPr sz="2200" spc="-10" dirty="0">
                <a:solidFill>
                  <a:srgbClr val="2E2B1F"/>
                </a:solidFill>
                <a:latin typeface="Calibri"/>
                <a:cs typeface="Calibri"/>
              </a:rPr>
              <a:t> </a:t>
            </a:r>
            <a:r>
              <a:rPr sz="2200" spc="-35" dirty="0">
                <a:solidFill>
                  <a:srgbClr val="2E2B1F"/>
                </a:solidFill>
                <a:latin typeface="Calibri"/>
                <a:cs typeface="Calibri"/>
              </a:rPr>
              <a:t>Color,</a:t>
            </a:r>
            <a:r>
              <a:rPr sz="2200" spc="-25" dirty="0">
                <a:solidFill>
                  <a:srgbClr val="2E2B1F"/>
                </a:solidFill>
                <a:latin typeface="Calibri"/>
                <a:cs typeface="Calibri"/>
              </a:rPr>
              <a:t> </a:t>
            </a:r>
            <a:r>
              <a:rPr sz="2200" spc="-10" dirty="0">
                <a:solidFill>
                  <a:srgbClr val="2E2B1F"/>
                </a:solidFill>
                <a:latin typeface="Calibri"/>
                <a:cs typeface="Calibri"/>
              </a:rPr>
              <a:t>Area</a:t>
            </a:r>
            <a:endParaRPr sz="2200" dirty="0">
              <a:latin typeface="Calibri"/>
              <a:cs typeface="Calibri"/>
            </a:endParaRPr>
          </a:p>
          <a:p>
            <a:pPr marL="241300" algn="just">
              <a:lnSpc>
                <a:spcPct val="100000"/>
              </a:lnSpc>
            </a:pPr>
            <a:r>
              <a:rPr sz="2200" b="1" spc="-10" dirty="0">
                <a:solidFill>
                  <a:srgbClr val="2E2B1F"/>
                </a:solidFill>
                <a:latin typeface="Calibri"/>
                <a:cs typeface="Calibri"/>
              </a:rPr>
              <a:t>Behavior</a:t>
            </a:r>
            <a:r>
              <a:rPr sz="2200" spc="-10" dirty="0">
                <a:solidFill>
                  <a:srgbClr val="2E2B1F"/>
                </a:solidFill>
                <a:latin typeface="Calibri"/>
                <a:cs typeface="Calibri"/>
              </a:rPr>
              <a:t>:</a:t>
            </a:r>
            <a:r>
              <a:rPr sz="2200" spc="15" dirty="0">
                <a:solidFill>
                  <a:srgbClr val="2E2B1F"/>
                </a:solidFill>
                <a:latin typeface="Calibri"/>
                <a:cs typeface="Calibri"/>
              </a:rPr>
              <a:t> </a:t>
            </a:r>
            <a:r>
              <a:rPr sz="2200" spc="-10" dirty="0">
                <a:solidFill>
                  <a:srgbClr val="2E2B1F"/>
                </a:solidFill>
                <a:latin typeface="Calibri"/>
                <a:cs typeface="Calibri"/>
              </a:rPr>
              <a:t>Open</a:t>
            </a:r>
            <a:r>
              <a:rPr sz="2200" spc="5" dirty="0">
                <a:solidFill>
                  <a:srgbClr val="2E2B1F"/>
                </a:solidFill>
                <a:latin typeface="Calibri"/>
                <a:cs typeface="Calibri"/>
              </a:rPr>
              <a:t> </a:t>
            </a:r>
            <a:r>
              <a:rPr sz="2200" spc="-45" dirty="0">
                <a:solidFill>
                  <a:srgbClr val="2E2B1F"/>
                </a:solidFill>
                <a:latin typeface="Calibri"/>
                <a:cs typeface="Calibri"/>
              </a:rPr>
              <a:t>door,</a:t>
            </a:r>
            <a:r>
              <a:rPr sz="2200" spc="-5" dirty="0">
                <a:solidFill>
                  <a:srgbClr val="2E2B1F"/>
                </a:solidFill>
                <a:latin typeface="Calibri"/>
                <a:cs typeface="Calibri"/>
              </a:rPr>
              <a:t> close door</a:t>
            </a:r>
            <a:endParaRPr sz="2200" dirty="0">
              <a:latin typeface="Calibri"/>
              <a:cs typeface="Calibri"/>
            </a:endParaRPr>
          </a:p>
          <a:p>
            <a:pPr marL="241300" marR="5080" indent="-229235" algn="just">
              <a:lnSpc>
                <a:spcPct val="100000"/>
              </a:lnSpc>
              <a:spcBef>
                <a:spcPts val="530"/>
              </a:spcBef>
              <a:buClr>
                <a:srgbClr val="A9A47B"/>
              </a:buClr>
              <a:buFont typeface="Arial"/>
              <a:buChar char="•"/>
              <a:tabLst>
                <a:tab pos="241300" algn="l"/>
                <a:tab pos="241935" algn="l"/>
              </a:tabLst>
            </a:pPr>
            <a:r>
              <a:rPr sz="2200" spc="-5" dirty="0">
                <a:solidFill>
                  <a:srgbClr val="2E2B1F"/>
                </a:solidFill>
                <a:latin typeface="Calibri"/>
                <a:cs typeface="Calibri"/>
              </a:rPr>
              <a:t>So</a:t>
            </a:r>
            <a:r>
              <a:rPr sz="2200" spc="5" dirty="0">
                <a:solidFill>
                  <a:srgbClr val="2E2B1F"/>
                </a:solidFill>
                <a:latin typeface="Calibri"/>
                <a:cs typeface="Calibri"/>
              </a:rPr>
              <a:t> </a:t>
            </a:r>
            <a:r>
              <a:rPr sz="2200" spc="-5" dirty="0">
                <a:solidFill>
                  <a:srgbClr val="2E2B1F"/>
                </a:solidFill>
                <a:latin typeface="Calibri"/>
                <a:cs typeface="Calibri"/>
              </a:rPr>
              <a:t>if</a:t>
            </a:r>
            <a:r>
              <a:rPr sz="2200" dirty="0">
                <a:solidFill>
                  <a:srgbClr val="2E2B1F"/>
                </a:solidFill>
                <a:latin typeface="Calibri"/>
                <a:cs typeface="Calibri"/>
              </a:rPr>
              <a:t> </a:t>
            </a:r>
            <a:r>
              <a:rPr sz="2200" spc="-5" dirty="0">
                <a:solidFill>
                  <a:srgbClr val="2E2B1F"/>
                </a:solidFill>
                <a:latin typeface="Calibri"/>
                <a:cs typeface="Calibri"/>
              </a:rPr>
              <a:t>I had </a:t>
            </a:r>
            <a:r>
              <a:rPr sz="2200" spc="-25" dirty="0">
                <a:solidFill>
                  <a:srgbClr val="2E2B1F"/>
                </a:solidFill>
                <a:latin typeface="Calibri"/>
                <a:cs typeface="Calibri"/>
              </a:rPr>
              <a:t>to</a:t>
            </a:r>
            <a:r>
              <a:rPr sz="2200" spc="5" dirty="0">
                <a:solidFill>
                  <a:srgbClr val="2E2B1F"/>
                </a:solidFill>
                <a:latin typeface="Calibri"/>
                <a:cs typeface="Calibri"/>
              </a:rPr>
              <a:t> </a:t>
            </a:r>
            <a:r>
              <a:rPr sz="2200" spc="-10" dirty="0">
                <a:solidFill>
                  <a:srgbClr val="2E2B1F"/>
                </a:solidFill>
                <a:latin typeface="Calibri"/>
                <a:cs typeface="Calibri"/>
              </a:rPr>
              <a:t>write</a:t>
            </a:r>
            <a:r>
              <a:rPr sz="2200" dirty="0">
                <a:solidFill>
                  <a:srgbClr val="2E2B1F"/>
                </a:solidFill>
                <a:latin typeface="Calibri"/>
                <a:cs typeface="Calibri"/>
              </a:rPr>
              <a:t> </a:t>
            </a:r>
            <a:r>
              <a:rPr sz="2200" spc="-5" dirty="0">
                <a:solidFill>
                  <a:srgbClr val="2E2B1F"/>
                </a:solidFill>
                <a:latin typeface="Calibri"/>
                <a:cs typeface="Calibri"/>
              </a:rPr>
              <a:t>a</a:t>
            </a:r>
            <a:r>
              <a:rPr sz="2200" spc="5" dirty="0">
                <a:solidFill>
                  <a:srgbClr val="2E2B1F"/>
                </a:solidFill>
                <a:latin typeface="Calibri"/>
                <a:cs typeface="Calibri"/>
              </a:rPr>
              <a:t> </a:t>
            </a:r>
            <a:r>
              <a:rPr sz="2200" spc="-5" dirty="0">
                <a:solidFill>
                  <a:srgbClr val="2E2B1F"/>
                </a:solidFill>
                <a:latin typeface="Calibri"/>
                <a:cs typeface="Calibri"/>
              </a:rPr>
              <a:t>class</a:t>
            </a:r>
            <a:r>
              <a:rPr sz="2200" spc="-15" dirty="0">
                <a:solidFill>
                  <a:srgbClr val="2E2B1F"/>
                </a:solidFill>
                <a:latin typeface="Calibri"/>
                <a:cs typeface="Calibri"/>
              </a:rPr>
              <a:t> </a:t>
            </a:r>
            <a:r>
              <a:rPr sz="2200" spc="-5" dirty="0">
                <a:solidFill>
                  <a:srgbClr val="2E2B1F"/>
                </a:solidFill>
                <a:latin typeface="Calibri"/>
                <a:cs typeface="Calibri"/>
              </a:rPr>
              <a:t>based</a:t>
            </a:r>
            <a:r>
              <a:rPr sz="2200" dirty="0">
                <a:solidFill>
                  <a:srgbClr val="2E2B1F"/>
                </a:solidFill>
                <a:latin typeface="Calibri"/>
                <a:cs typeface="Calibri"/>
              </a:rPr>
              <a:t> </a:t>
            </a:r>
            <a:r>
              <a:rPr sz="2200" spc="-5" dirty="0">
                <a:solidFill>
                  <a:srgbClr val="2E2B1F"/>
                </a:solidFill>
                <a:latin typeface="Calibri"/>
                <a:cs typeface="Calibri"/>
              </a:rPr>
              <a:t>on </a:t>
            </a:r>
            <a:r>
              <a:rPr sz="2200" spc="-20" dirty="0">
                <a:solidFill>
                  <a:srgbClr val="2E2B1F"/>
                </a:solidFill>
                <a:latin typeface="Calibri"/>
                <a:cs typeface="Calibri"/>
              </a:rPr>
              <a:t>states</a:t>
            </a:r>
            <a:r>
              <a:rPr sz="2200" spc="5" dirty="0">
                <a:solidFill>
                  <a:srgbClr val="2E2B1F"/>
                </a:solidFill>
                <a:latin typeface="Calibri"/>
                <a:cs typeface="Calibri"/>
              </a:rPr>
              <a:t> </a:t>
            </a:r>
            <a:r>
              <a:rPr sz="2200" spc="-5" dirty="0">
                <a:solidFill>
                  <a:srgbClr val="2E2B1F"/>
                </a:solidFill>
                <a:latin typeface="Calibri"/>
                <a:cs typeface="Calibri"/>
              </a:rPr>
              <a:t>and</a:t>
            </a:r>
            <a:r>
              <a:rPr sz="2200" spc="30" dirty="0">
                <a:solidFill>
                  <a:srgbClr val="2E2B1F"/>
                </a:solidFill>
                <a:latin typeface="Calibri"/>
                <a:cs typeface="Calibri"/>
              </a:rPr>
              <a:t> </a:t>
            </a:r>
            <a:r>
              <a:rPr sz="2200" spc="-10" dirty="0">
                <a:solidFill>
                  <a:srgbClr val="2E2B1F"/>
                </a:solidFill>
                <a:latin typeface="Calibri"/>
                <a:cs typeface="Calibri"/>
              </a:rPr>
              <a:t>behaviours</a:t>
            </a:r>
            <a:r>
              <a:rPr sz="2200" spc="-20" dirty="0">
                <a:solidFill>
                  <a:srgbClr val="2E2B1F"/>
                </a:solidFill>
                <a:latin typeface="Calibri"/>
                <a:cs typeface="Calibri"/>
              </a:rPr>
              <a:t> </a:t>
            </a:r>
            <a:r>
              <a:rPr sz="2200" spc="-10" dirty="0">
                <a:solidFill>
                  <a:srgbClr val="2E2B1F"/>
                </a:solidFill>
                <a:latin typeface="Calibri"/>
                <a:cs typeface="Calibri"/>
              </a:rPr>
              <a:t>of </a:t>
            </a:r>
            <a:r>
              <a:rPr sz="2200" spc="-5" dirty="0">
                <a:solidFill>
                  <a:srgbClr val="2E2B1F"/>
                </a:solidFill>
                <a:latin typeface="Calibri"/>
                <a:cs typeface="Calibri"/>
              </a:rPr>
              <a:t> </a:t>
            </a:r>
            <a:r>
              <a:rPr sz="2200" spc="-10" dirty="0">
                <a:solidFill>
                  <a:srgbClr val="2E2B1F"/>
                </a:solidFill>
                <a:latin typeface="Calibri"/>
                <a:cs typeface="Calibri"/>
              </a:rPr>
              <a:t>House.</a:t>
            </a:r>
            <a:r>
              <a:rPr sz="2200" dirty="0">
                <a:solidFill>
                  <a:srgbClr val="2E2B1F"/>
                </a:solidFill>
                <a:latin typeface="Calibri"/>
                <a:cs typeface="Calibri"/>
              </a:rPr>
              <a:t> </a:t>
            </a:r>
            <a:r>
              <a:rPr sz="2200" spc="-5" dirty="0">
                <a:solidFill>
                  <a:srgbClr val="2E2B1F"/>
                </a:solidFill>
                <a:latin typeface="Calibri"/>
                <a:cs typeface="Calibri"/>
              </a:rPr>
              <a:t>I</a:t>
            </a:r>
            <a:r>
              <a:rPr sz="2200" dirty="0">
                <a:solidFill>
                  <a:srgbClr val="2E2B1F"/>
                </a:solidFill>
                <a:latin typeface="Calibri"/>
                <a:cs typeface="Calibri"/>
              </a:rPr>
              <a:t> </a:t>
            </a:r>
            <a:r>
              <a:rPr sz="2200" spc="-15" dirty="0">
                <a:solidFill>
                  <a:srgbClr val="2E2B1F"/>
                </a:solidFill>
                <a:latin typeface="Calibri"/>
                <a:cs typeface="Calibri"/>
              </a:rPr>
              <a:t>can</a:t>
            </a:r>
            <a:r>
              <a:rPr sz="2200" dirty="0">
                <a:solidFill>
                  <a:srgbClr val="2E2B1F"/>
                </a:solidFill>
                <a:latin typeface="Calibri"/>
                <a:cs typeface="Calibri"/>
              </a:rPr>
              <a:t> </a:t>
            </a:r>
            <a:r>
              <a:rPr sz="2200" spc="-5" dirty="0">
                <a:solidFill>
                  <a:srgbClr val="2E2B1F"/>
                </a:solidFill>
                <a:latin typeface="Calibri"/>
                <a:cs typeface="Calibri"/>
              </a:rPr>
              <a:t>do</a:t>
            </a:r>
            <a:r>
              <a:rPr sz="2200" spc="5" dirty="0">
                <a:solidFill>
                  <a:srgbClr val="2E2B1F"/>
                </a:solidFill>
                <a:latin typeface="Calibri"/>
                <a:cs typeface="Calibri"/>
              </a:rPr>
              <a:t> </a:t>
            </a:r>
            <a:r>
              <a:rPr sz="2200" spc="-5" dirty="0">
                <a:solidFill>
                  <a:srgbClr val="2E2B1F"/>
                </a:solidFill>
                <a:latin typeface="Calibri"/>
                <a:cs typeface="Calibri"/>
              </a:rPr>
              <a:t>it</a:t>
            </a:r>
            <a:r>
              <a:rPr sz="2200" spc="5" dirty="0">
                <a:solidFill>
                  <a:srgbClr val="2E2B1F"/>
                </a:solidFill>
                <a:latin typeface="Calibri"/>
                <a:cs typeface="Calibri"/>
              </a:rPr>
              <a:t> </a:t>
            </a:r>
            <a:r>
              <a:rPr sz="2200" spc="-25" dirty="0">
                <a:solidFill>
                  <a:srgbClr val="2E2B1F"/>
                </a:solidFill>
                <a:latin typeface="Calibri"/>
                <a:cs typeface="Calibri"/>
              </a:rPr>
              <a:t>like</a:t>
            </a:r>
            <a:r>
              <a:rPr sz="2200" spc="5" dirty="0">
                <a:solidFill>
                  <a:srgbClr val="2E2B1F"/>
                </a:solidFill>
                <a:latin typeface="Calibri"/>
                <a:cs typeface="Calibri"/>
              </a:rPr>
              <a:t> </a:t>
            </a:r>
            <a:r>
              <a:rPr sz="2200" spc="-5" dirty="0">
                <a:solidFill>
                  <a:srgbClr val="2E2B1F"/>
                </a:solidFill>
                <a:latin typeface="Calibri"/>
                <a:cs typeface="Calibri"/>
              </a:rPr>
              <a:t>this: </a:t>
            </a:r>
            <a:r>
              <a:rPr sz="2200" spc="-20" dirty="0">
                <a:solidFill>
                  <a:srgbClr val="2E2B1F"/>
                </a:solidFill>
                <a:latin typeface="Calibri"/>
                <a:cs typeface="Calibri"/>
              </a:rPr>
              <a:t>States</a:t>
            </a:r>
            <a:r>
              <a:rPr sz="2200" spc="25" dirty="0">
                <a:solidFill>
                  <a:srgbClr val="2E2B1F"/>
                </a:solidFill>
                <a:latin typeface="Calibri"/>
                <a:cs typeface="Calibri"/>
              </a:rPr>
              <a:t> </a:t>
            </a:r>
            <a:r>
              <a:rPr sz="2200" spc="-15" dirty="0">
                <a:solidFill>
                  <a:srgbClr val="2E2B1F"/>
                </a:solidFill>
                <a:latin typeface="Calibri"/>
                <a:cs typeface="Calibri"/>
              </a:rPr>
              <a:t>can</a:t>
            </a:r>
            <a:r>
              <a:rPr sz="2200" spc="10" dirty="0">
                <a:solidFill>
                  <a:srgbClr val="2E2B1F"/>
                </a:solidFill>
                <a:latin typeface="Calibri"/>
                <a:cs typeface="Calibri"/>
              </a:rPr>
              <a:t> </a:t>
            </a:r>
            <a:r>
              <a:rPr sz="2200" spc="-5" dirty="0">
                <a:solidFill>
                  <a:srgbClr val="2E2B1F"/>
                </a:solidFill>
                <a:latin typeface="Calibri"/>
                <a:cs typeface="Calibri"/>
              </a:rPr>
              <a:t>be </a:t>
            </a:r>
            <a:r>
              <a:rPr sz="2200" spc="-15" dirty="0">
                <a:solidFill>
                  <a:srgbClr val="2E2B1F"/>
                </a:solidFill>
                <a:latin typeface="Calibri"/>
                <a:cs typeface="Calibri"/>
              </a:rPr>
              <a:t>represented</a:t>
            </a:r>
            <a:r>
              <a:rPr sz="2200" spc="20" dirty="0">
                <a:solidFill>
                  <a:srgbClr val="2E2B1F"/>
                </a:solidFill>
                <a:latin typeface="Calibri"/>
                <a:cs typeface="Calibri"/>
              </a:rPr>
              <a:t> </a:t>
            </a:r>
            <a:r>
              <a:rPr sz="2200" spc="-5" dirty="0">
                <a:solidFill>
                  <a:srgbClr val="2E2B1F"/>
                </a:solidFill>
                <a:latin typeface="Calibri"/>
                <a:cs typeface="Calibri"/>
              </a:rPr>
              <a:t>as </a:t>
            </a:r>
            <a:r>
              <a:rPr sz="2200" dirty="0">
                <a:solidFill>
                  <a:srgbClr val="2E2B1F"/>
                </a:solidFill>
                <a:latin typeface="Calibri"/>
                <a:cs typeface="Calibri"/>
              </a:rPr>
              <a:t> </a:t>
            </a:r>
            <a:r>
              <a:rPr sz="2200" spc="-10" dirty="0">
                <a:solidFill>
                  <a:srgbClr val="2E2B1F"/>
                </a:solidFill>
                <a:latin typeface="Calibri"/>
                <a:cs typeface="Calibri"/>
              </a:rPr>
              <a:t>instance</a:t>
            </a:r>
            <a:r>
              <a:rPr sz="2200" spc="-5" dirty="0">
                <a:solidFill>
                  <a:srgbClr val="2E2B1F"/>
                </a:solidFill>
                <a:latin typeface="Calibri"/>
                <a:cs typeface="Calibri"/>
              </a:rPr>
              <a:t> </a:t>
            </a:r>
            <a:r>
              <a:rPr sz="2200" spc="-10" dirty="0">
                <a:solidFill>
                  <a:srgbClr val="2E2B1F"/>
                </a:solidFill>
                <a:latin typeface="Calibri"/>
                <a:cs typeface="Calibri"/>
              </a:rPr>
              <a:t>variables </a:t>
            </a:r>
            <a:r>
              <a:rPr sz="2200" spc="-5" dirty="0">
                <a:solidFill>
                  <a:srgbClr val="2E2B1F"/>
                </a:solidFill>
                <a:latin typeface="Calibri"/>
                <a:cs typeface="Calibri"/>
              </a:rPr>
              <a:t>and</a:t>
            </a:r>
            <a:r>
              <a:rPr sz="2200" spc="15" dirty="0">
                <a:solidFill>
                  <a:srgbClr val="2E2B1F"/>
                </a:solidFill>
                <a:latin typeface="Calibri"/>
                <a:cs typeface="Calibri"/>
              </a:rPr>
              <a:t> </a:t>
            </a:r>
            <a:r>
              <a:rPr sz="2200" spc="-15" dirty="0">
                <a:solidFill>
                  <a:srgbClr val="2E2B1F"/>
                </a:solidFill>
                <a:latin typeface="Calibri"/>
                <a:cs typeface="Calibri"/>
              </a:rPr>
              <a:t>behaviours</a:t>
            </a:r>
            <a:r>
              <a:rPr sz="2200" spc="-10" dirty="0">
                <a:solidFill>
                  <a:srgbClr val="2E2B1F"/>
                </a:solidFill>
                <a:latin typeface="Calibri"/>
                <a:cs typeface="Calibri"/>
              </a:rPr>
              <a:t> </a:t>
            </a:r>
            <a:r>
              <a:rPr sz="2200" spc="-5" dirty="0">
                <a:solidFill>
                  <a:srgbClr val="2E2B1F"/>
                </a:solidFill>
                <a:latin typeface="Calibri"/>
                <a:cs typeface="Calibri"/>
              </a:rPr>
              <a:t>as</a:t>
            </a:r>
            <a:r>
              <a:rPr sz="2200" spc="10" dirty="0">
                <a:solidFill>
                  <a:srgbClr val="2E2B1F"/>
                </a:solidFill>
                <a:latin typeface="Calibri"/>
                <a:cs typeface="Calibri"/>
              </a:rPr>
              <a:t> </a:t>
            </a:r>
            <a:r>
              <a:rPr sz="2200" spc="-10" dirty="0">
                <a:solidFill>
                  <a:srgbClr val="2E2B1F"/>
                </a:solidFill>
                <a:latin typeface="Calibri"/>
                <a:cs typeface="Calibri"/>
              </a:rPr>
              <a:t>methods</a:t>
            </a:r>
            <a:r>
              <a:rPr sz="2200" spc="30" dirty="0">
                <a:solidFill>
                  <a:srgbClr val="2E2B1F"/>
                </a:solidFill>
                <a:latin typeface="Calibri"/>
                <a:cs typeface="Calibri"/>
              </a:rPr>
              <a:t> </a:t>
            </a:r>
            <a:r>
              <a:rPr sz="2200" spc="-5" dirty="0">
                <a:solidFill>
                  <a:srgbClr val="2E2B1F"/>
                </a:solidFill>
                <a:latin typeface="Calibri"/>
                <a:cs typeface="Calibri"/>
              </a:rPr>
              <a:t>of</a:t>
            </a:r>
            <a:r>
              <a:rPr sz="2200" spc="15" dirty="0">
                <a:solidFill>
                  <a:srgbClr val="2E2B1F"/>
                </a:solidFill>
                <a:latin typeface="Calibri"/>
                <a:cs typeface="Calibri"/>
              </a:rPr>
              <a:t> </a:t>
            </a:r>
            <a:r>
              <a:rPr sz="2200" spc="-5" dirty="0">
                <a:solidFill>
                  <a:srgbClr val="2E2B1F"/>
                </a:solidFill>
                <a:latin typeface="Calibri"/>
                <a:cs typeface="Calibri"/>
              </a:rPr>
              <a:t>the</a:t>
            </a:r>
            <a:r>
              <a:rPr sz="2200" spc="20" dirty="0">
                <a:solidFill>
                  <a:srgbClr val="2E2B1F"/>
                </a:solidFill>
                <a:latin typeface="Calibri"/>
                <a:cs typeface="Calibri"/>
              </a:rPr>
              <a:t> </a:t>
            </a:r>
            <a:r>
              <a:rPr sz="2200" spc="-5" dirty="0">
                <a:solidFill>
                  <a:srgbClr val="2E2B1F"/>
                </a:solidFill>
                <a:latin typeface="Calibri"/>
                <a:cs typeface="Calibri"/>
              </a:rPr>
              <a:t>class.</a:t>
            </a:r>
            <a:r>
              <a:rPr sz="2200" spc="-15" dirty="0">
                <a:solidFill>
                  <a:srgbClr val="2E2B1F"/>
                </a:solidFill>
                <a:latin typeface="Calibri"/>
                <a:cs typeface="Calibri"/>
              </a:rPr>
              <a:t> </a:t>
            </a:r>
            <a:r>
              <a:rPr sz="2200" spc="-50" dirty="0">
                <a:solidFill>
                  <a:srgbClr val="2E2B1F"/>
                </a:solidFill>
                <a:latin typeface="Calibri"/>
                <a:cs typeface="Calibri"/>
              </a:rPr>
              <a:t>We </a:t>
            </a:r>
            <a:r>
              <a:rPr sz="2200" spc="-484" dirty="0">
                <a:solidFill>
                  <a:srgbClr val="2E2B1F"/>
                </a:solidFill>
                <a:latin typeface="Calibri"/>
                <a:cs typeface="Calibri"/>
              </a:rPr>
              <a:t> </a:t>
            </a:r>
            <a:r>
              <a:rPr sz="2200" spc="-5" dirty="0">
                <a:solidFill>
                  <a:srgbClr val="2E2B1F"/>
                </a:solidFill>
                <a:latin typeface="Calibri"/>
                <a:cs typeface="Calibri"/>
              </a:rPr>
              <a:t>will</a:t>
            </a:r>
            <a:r>
              <a:rPr sz="2200" dirty="0">
                <a:solidFill>
                  <a:srgbClr val="2E2B1F"/>
                </a:solidFill>
                <a:latin typeface="Calibri"/>
                <a:cs typeface="Calibri"/>
              </a:rPr>
              <a:t> </a:t>
            </a:r>
            <a:r>
              <a:rPr sz="2200" spc="-10" dirty="0">
                <a:solidFill>
                  <a:srgbClr val="2E2B1F"/>
                </a:solidFill>
                <a:latin typeface="Calibri"/>
                <a:cs typeface="Calibri"/>
              </a:rPr>
              <a:t>see</a:t>
            </a:r>
            <a:r>
              <a:rPr sz="2200" spc="15" dirty="0">
                <a:solidFill>
                  <a:srgbClr val="2E2B1F"/>
                </a:solidFill>
                <a:latin typeface="Calibri"/>
                <a:cs typeface="Calibri"/>
              </a:rPr>
              <a:t> </a:t>
            </a:r>
            <a:r>
              <a:rPr sz="2200" spc="-10" dirty="0">
                <a:solidFill>
                  <a:srgbClr val="2E2B1F"/>
                </a:solidFill>
                <a:latin typeface="Calibri"/>
                <a:cs typeface="Calibri"/>
              </a:rPr>
              <a:t>how</a:t>
            </a:r>
            <a:r>
              <a:rPr sz="2200" dirty="0">
                <a:solidFill>
                  <a:srgbClr val="2E2B1F"/>
                </a:solidFill>
                <a:latin typeface="Calibri"/>
                <a:cs typeface="Calibri"/>
              </a:rPr>
              <a:t> </a:t>
            </a:r>
            <a:r>
              <a:rPr sz="2200" spc="-15" dirty="0">
                <a:solidFill>
                  <a:srgbClr val="2E2B1F"/>
                </a:solidFill>
                <a:latin typeface="Calibri"/>
                <a:cs typeface="Calibri"/>
              </a:rPr>
              <a:t>to</a:t>
            </a:r>
            <a:r>
              <a:rPr sz="2200" spc="15" dirty="0">
                <a:solidFill>
                  <a:srgbClr val="2E2B1F"/>
                </a:solidFill>
                <a:latin typeface="Calibri"/>
                <a:cs typeface="Calibri"/>
              </a:rPr>
              <a:t> </a:t>
            </a:r>
            <a:r>
              <a:rPr sz="2200" spc="-20" dirty="0">
                <a:solidFill>
                  <a:srgbClr val="2E2B1F"/>
                </a:solidFill>
                <a:latin typeface="Calibri"/>
                <a:cs typeface="Calibri"/>
              </a:rPr>
              <a:t>create</a:t>
            </a:r>
            <a:r>
              <a:rPr sz="2200" spc="5" dirty="0">
                <a:solidFill>
                  <a:srgbClr val="2E2B1F"/>
                </a:solidFill>
                <a:latin typeface="Calibri"/>
                <a:cs typeface="Calibri"/>
              </a:rPr>
              <a:t> </a:t>
            </a:r>
            <a:r>
              <a:rPr sz="2200" spc="-5" dirty="0">
                <a:solidFill>
                  <a:srgbClr val="2E2B1F"/>
                </a:solidFill>
                <a:latin typeface="Calibri"/>
                <a:cs typeface="Calibri"/>
              </a:rPr>
              <a:t>classes</a:t>
            </a:r>
            <a:r>
              <a:rPr sz="2200" spc="15" dirty="0">
                <a:solidFill>
                  <a:srgbClr val="2E2B1F"/>
                </a:solidFill>
                <a:latin typeface="Calibri"/>
                <a:cs typeface="Calibri"/>
              </a:rPr>
              <a:t> </a:t>
            </a:r>
            <a:r>
              <a:rPr sz="2200" spc="-5" dirty="0">
                <a:solidFill>
                  <a:srgbClr val="2E2B1F"/>
                </a:solidFill>
                <a:latin typeface="Calibri"/>
                <a:cs typeface="Calibri"/>
              </a:rPr>
              <a:t>in</a:t>
            </a:r>
            <a:r>
              <a:rPr sz="2200" spc="5" dirty="0">
                <a:solidFill>
                  <a:srgbClr val="2E2B1F"/>
                </a:solidFill>
                <a:latin typeface="Calibri"/>
                <a:cs typeface="Calibri"/>
              </a:rPr>
              <a:t> </a:t>
            </a:r>
            <a:r>
              <a:rPr sz="2200" spc="-10" dirty="0">
                <a:solidFill>
                  <a:srgbClr val="2E2B1F"/>
                </a:solidFill>
                <a:latin typeface="Calibri"/>
                <a:cs typeface="Calibri"/>
              </a:rPr>
              <a:t>the</a:t>
            </a:r>
            <a:r>
              <a:rPr sz="2200" spc="5" dirty="0">
                <a:solidFill>
                  <a:srgbClr val="2E2B1F"/>
                </a:solidFill>
                <a:latin typeface="Calibri"/>
                <a:cs typeface="Calibri"/>
              </a:rPr>
              <a:t> </a:t>
            </a:r>
            <a:r>
              <a:rPr sz="2200" spc="-15" dirty="0">
                <a:solidFill>
                  <a:srgbClr val="2E2B1F"/>
                </a:solidFill>
                <a:latin typeface="Calibri"/>
                <a:cs typeface="Calibri"/>
              </a:rPr>
              <a:t>next</a:t>
            </a:r>
            <a:r>
              <a:rPr sz="2200" spc="15" dirty="0">
                <a:solidFill>
                  <a:srgbClr val="2E2B1F"/>
                </a:solidFill>
                <a:latin typeface="Calibri"/>
                <a:cs typeface="Calibri"/>
              </a:rPr>
              <a:t> </a:t>
            </a:r>
            <a:r>
              <a:rPr sz="2200" spc="-10" dirty="0">
                <a:solidFill>
                  <a:srgbClr val="2E2B1F"/>
                </a:solidFill>
                <a:latin typeface="Calibri"/>
                <a:cs typeface="Calibri"/>
              </a:rPr>
              <a:t>section</a:t>
            </a:r>
            <a:r>
              <a:rPr sz="2200" spc="5" dirty="0">
                <a:solidFill>
                  <a:srgbClr val="2E2B1F"/>
                </a:solidFill>
                <a:latin typeface="Calibri"/>
                <a:cs typeface="Calibri"/>
              </a:rPr>
              <a:t> </a:t>
            </a:r>
            <a:r>
              <a:rPr sz="2200" spc="-5" dirty="0">
                <a:solidFill>
                  <a:srgbClr val="2E2B1F"/>
                </a:solidFill>
                <a:latin typeface="Calibri"/>
                <a:cs typeface="Calibri"/>
              </a:rPr>
              <a:t>of</a:t>
            </a:r>
            <a:r>
              <a:rPr sz="2200" spc="10" dirty="0">
                <a:solidFill>
                  <a:srgbClr val="2E2B1F"/>
                </a:solidFill>
                <a:latin typeface="Calibri"/>
                <a:cs typeface="Calibri"/>
              </a:rPr>
              <a:t> </a:t>
            </a:r>
            <a:r>
              <a:rPr sz="2200" spc="-5" dirty="0">
                <a:solidFill>
                  <a:srgbClr val="2E2B1F"/>
                </a:solidFill>
                <a:latin typeface="Calibri"/>
                <a:cs typeface="Calibri"/>
              </a:rPr>
              <a:t>this</a:t>
            </a:r>
            <a:r>
              <a:rPr sz="2200" spc="5" dirty="0">
                <a:solidFill>
                  <a:srgbClr val="2E2B1F"/>
                </a:solidFill>
                <a:latin typeface="Calibri"/>
                <a:cs typeface="Calibri"/>
              </a:rPr>
              <a:t> </a:t>
            </a:r>
            <a:r>
              <a:rPr sz="2200" spc="-10" dirty="0">
                <a:solidFill>
                  <a:srgbClr val="2E2B1F"/>
                </a:solidFill>
                <a:latin typeface="Calibri"/>
                <a:cs typeface="Calibri"/>
              </a:rPr>
              <a:t>guide.</a:t>
            </a:r>
            <a:endParaRPr sz="2200" dirty="0">
              <a:latin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0240" y="1616710"/>
            <a:ext cx="7123430" cy="2774950"/>
          </a:xfrm>
          <a:prstGeom prst="rect">
            <a:avLst/>
          </a:prstGeom>
        </p:spPr>
        <p:txBody>
          <a:bodyPr vert="horz" wrap="square" lIns="0" tIns="12065" rIns="0" bIns="0" rtlCol="0">
            <a:spAutoFit/>
          </a:bodyPr>
          <a:lstStyle/>
          <a:p>
            <a:pPr marL="241300" indent="-229235">
              <a:lnSpc>
                <a:spcPct val="100000"/>
              </a:lnSpc>
              <a:spcBef>
                <a:spcPts val="95"/>
              </a:spcBef>
              <a:buClr>
                <a:srgbClr val="A9A47B"/>
              </a:buClr>
              <a:buFont typeface="Arial"/>
              <a:buChar char="•"/>
              <a:tabLst>
                <a:tab pos="241300" algn="l"/>
                <a:tab pos="241935" algn="l"/>
              </a:tabLst>
            </a:pPr>
            <a:r>
              <a:rPr sz="2200" b="1" spc="-10" dirty="0">
                <a:solidFill>
                  <a:srgbClr val="2E2B1F"/>
                </a:solidFill>
                <a:latin typeface="Calibri"/>
                <a:cs typeface="Calibri"/>
              </a:rPr>
              <a:t>Example</a:t>
            </a:r>
            <a:r>
              <a:rPr sz="2200" b="1" spc="-15" dirty="0">
                <a:solidFill>
                  <a:srgbClr val="2E2B1F"/>
                </a:solidFill>
                <a:latin typeface="Calibri"/>
                <a:cs typeface="Calibri"/>
              </a:rPr>
              <a:t> </a:t>
            </a:r>
            <a:r>
              <a:rPr sz="2200" b="1" spc="-5" dirty="0">
                <a:solidFill>
                  <a:srgbClr val="2E2B1F"/>
                </a:solidFill>
                <a:latin typeface="Calibri"/>
                <a:cs typeface="Calibri"/>
              </a:rPr>
              <a:t>2:</a:t>
            </a:r>
            <a:endParaRPr sz="2200">
              <a:latin typeface="Calibri"/>
              <a:cs typeface="Calibri"/>
            </a:endParaRPr>
          </a:p>
          <a:p>
            <a:pPr marL="241300">
              <a:lnSpc>
                <a:spcPct val="100000"/>
              </a:lnSpc>
            </a:pPr>
            <a:r>
              <a:rPr sz="2200" spc="-20" dirty="0">
                <a:solidFill>
                  <a:srgbClr val="2E2B1F"/>
                </a:solidFill>
                <a:latin typeface="Calibri"/>
                <a:cs typeface="Calibri"/>
              </a:rPr>
              <a:t>Let’s</a:t>
            </a:r>
            <a:r>
              <a:rPr sz="2200" spc="5" dirty="0">
                <a:solidFill>
                  <a:srgbClr val="2E2B1F"/>
                </a:solidFill>
                <a:latin typeface="Calibri"/>
                <a:cs typeface="Calibri"/>
              </a:rPr>
              <a:t> </a:t>
            </a:r>
            <a:r>
              <a:rPr sz="2200" spc="-30" dirty="0">
                <a:solidFill>
                  <a:srgbClr val="2E2B1F"/>
                </a:solidFill>
                <a:latin typeface="Calibri"/>
                <a:cs typeface="Calibri"/>
              </a:rPr>
              <a:t>take</a:t>
            </a:r>
            <a:r>
              <a:rPr sz="2200" spc="-10" dirty="0">
                <a:solidFill>
                  <a:srgbClr val="2E2B1F"/>
                </a:solidFill>
                <a:latin typeface="Calibri"/>
                <a:cs typeface="Calibri"/>
              </a:rPr>
              <a:t> </a:t>
            </a:r>
            <a:r>
              <a:rPr sz="2200" spc="-5" dirty="0">
                <a:solidFill>
                  <a:srgbClr val="2E2B1F"/>
                </a:solidFill>
                <a:latin typeface="Calibri"/>
                <a:cs typeface="Calibri"/>
              </a:rPr>
              <a:t>another</a:t>
            </a:r>
            <a:r>
              <a:rPr sz="2200" spc="-15" dirty="0">
                <a:solidFill>
                  <a:srgbClr val="2E2B1F"/>
                </a:solidFill>
                <a:latin typeface="Calibri"/>
                <a:cs typeface="Calibri"/>
              </a:rPr>
              <a:t> example.</a:t>
            </a:r>
            <a:endParaRPr sz="2200">
              <a:latin typeface="Calibri"/>
              <a:cs typeface="Calibri"/>
            </a:endParaRPr>
          </a:p>
          <a:p>
            <a:pPr marL="241300">
              <a:lnSpc>
                <a:spcPct val="100000"/>
              </a:lnSpc>
            </a:pPr>
            <a:r>
              <a:rPr sz="2200" b="1" spc="-5" dirty="0">
                <a:solidFill>
                  <a:srgbClr val="2E2B1F"/>
                </a:solidFill>
                <a:latin typeface="Calibri"/>
                <a:cs typeface="Calibri"/>
              </a:rPr>
              <a:t>Object</a:t>
            </a:r>
            <a:r>
              <a:rPr sz="2200" spc="-5" dirty="0">
                <a:solidFill>
                  <a:srgbClr val="2E2B1F"/>
                </a:solidFill>
                <a:latin typeface="Calibri"/>
                <a:cs typeface="Calibri"/>
              </a:rPr>
              <a:t>:</a:t>
            </a:r>
            <a:r>
              <a:rPr sz="2200" spc="-25" dirty="0">
                <a:solidFill>
                  <a:srgbClr val="2E2B1F"/>
                </a:solidFill>
                <a:latin typeface="Calibri"/>
                <a:cs typeface="Calibri"/>
              </a:rPr>
              <a:t> </a:t>
            </a:r>
            <a:r>
              <a:rPr sz="2200" spc="-5" dirty="0">
                <a:solidFill>
                  <a:srgbClr val="2E2B1F"/>
                </a:solidFill>
                <a:latin typeface="Calibri"/>
                <a:cs typeface="Calibri"/>
              </a:rPr>
              <a:t>Car</a:t>
            </a:r>
            <a:endParaRPr sz="2200">
              <a:latin typeface="Calibri"/>
              <a:cs typeface="Calibri"/>
            </a:endParaRPr>
          </a:p>
          <a:p>
            <a:pPr marL="241300">
              <a:lnSpc>
                <a:spcPct val="100000"/>
              </a:lnSpc>
            </a:pPr>
            <a:r>
              <a:rPr sz="2200" b="1" spc="-20" dirty="0">
                <a:solidFill>
                  <a:srgbClr val="2E2B1F"/>
                </a:solidFill>
                <a:latin typeface="Calibri"/>
                <a:cs typeface="Calibri"/>
              </a:rPr>
              <a:t>State</a:t>
            </a:r>
            <a:r>
              <a:rPr sz="2200" spc="-20" dirty="0">
                <a:solidFill>
                  <a:srgbClr val="2E2B1F"/>
                </a:solidFill>
                <a:latin typeface="Calibri"/>
                <a:cs typeface="Calibri"/>
              </a:rPr>
              <a:t>:</a:t>
            </a:r>
            <a:r>
              <a:rPr sz="2200" spc="15" dirty="0">
                <a:solidFill>
                  <a:srgbClr val="2E2B1F"/>
                </a:solidFill>
                <a:latin typeface="Calibri"/>
                <a:cs typeface="Calibri"/>
              </a:rPr>
              <a:t> </a:t>
            </a:r>
            <a:r>
              <a:rPr sz="2200" spc="-35" dirty="0">
                <a:solidFill>
                  <a:srgbClr val="2E2B1F"/>
                </a:solidFill>
                <a:latin typeface="Calibri"/>
                <a:cs typeface="Calibri"/>
              </a:rPr>
              <a:t>Color,</a:t>
            </a:r>
            <a:r>
              <a:rPr sz="2200" spc="-20" dirty="0">
                <a:solidFill>
                  <a:srgbClr val="2E2B1F"/>
                </a:solidFill>
                <a:latin typeface="Calibri"/>
                <a:cs typeface="Calibri"/>
              </a:rPr>
              <a:t> </a:t>
            </a:r>
            <a:r>
              <a:rPr sz="2200" spc="-10" dirty="0">
                <a:solidFill>
                  <a:srgbClr val="2E2B1F"/>
                </a:solidFill>
                <a:latin typeface="Calibri"/>
                <a:cs typeface="Calibri"/>
              </a:rPr>
              <a:t>Brand, </a:t>
            </a:r>
            <a:r>
              <a:rPr sz="2200" spc="-20" dirty="0">
                <a:solidFill>
                  <a:srgbClr val="2E2B1F"/>
                </a:solidFill>
                <a:latin typeface="Calibri"/>
                <a:cs typeface="Calibri"/>
              </a:rPr>
              <a:t>Weight,</a:t>
            </a:r>
            <a:r>
              <a:rPr sz="2200" spc="20" dirty="0">
                <a:solidFill>
                  <a:srgbClr val="2E2B1F"/>
                </a:solidFill>
                <a:latin typeface="Calibri"/>
                <a:cs typeface="Calibri"/>
              </a:rPr>
              <a:t> </a:t>
            </a:r>
            <a:r>
              <a:rPr sz="2200" spc="-5" dirty="0">
                <a:solidFill>
                  <a:srgbClr val="2E2B1F"/>
                </a:solidFill>
                <a:latin typeface="Calibri"/>
                <a:cs typeface="Calibri"/>
              </a:rPr>
              <a:t>Model</a:t>
            </a:r>
            <a:endParaRPr sz="2200">
              <a:latin typeface="Calibri"/>
              <a:cs typeface="Calibri"/>
            </a:endParaRPr>
          </a:p>
          <a:p>
            <a:pPr marL="241300">
              <a:lnSpc>
                <a:spcPct val="100000"/>
              </a:lnSpc>
              <a:spcBef>
                <a:spcPts val="5"/>
              </a:spcBef>
            </a:pPr>
            <a:r>
              <a:rPr sz="2200" b="1" spc="-10" dirty="0">
                <a:solidFill>
                  <a:srgbClr val="2E2B1F"/>
                </a:solidFill>
                <a:latin typeface="Calibri"/>
                <a:cs typeface="Calibri"/>
              </a:rPr>
              <a:t>Behavior</a:t>
            </a:r>
            <a:r>
              <a:rPr sz="2200" spc="-10" dirty="0">
                <a:solidFill>
                  <a:srgbClr val="2E2B1F"/>
                </a:solidFill>
                <a:latin typeface="Calibri"/>
                <a:cs typeface="Calibri"/>
              </a:rPr>
              <a:t>:</a:t>
            </a:r>
            <a:r>
              <a:rPr sz="2200" spc="30" dirty="0">
                <a:solidFill>
                  <a:srgbClr val="2E2B1F"/>
                </a:solidFill>
                <a:latin typeface="Calibri"/>
                <a:cs typeface="Calibri"/>
              </a:rPr>
              <a:t> </a:t>
            </a:r>
            <a:r>
              <a:rPr sz="2200" spc="-10" dirty="0">
                <a:solidFill>
                  <a:srgbClr val="2E2B1F"/>
                </a:solidFill>
                <a:latin typeface="Calibri"/>
                <a:cs typeface="Calibri"/>
              </a:rPr>
              <a:t>Break,</a:t>
            </a:r>
            <a:r>
              <a:rPr sz="2200" spc="5" dirty="0">
                <a:solidFill>
                  <a:srgbClr val="2E2B1F"/>
                </a:solidFill>
                <a:latin typeface="Calibri"/>
                <a:cs typeface="Calibri"/>
              </a:rPr>
              <a:t> </a:t>
            </a:r>
            <a:r>
              <a:rPr sz="2200" spc="-15" dirty="0">
                <a:solidFill>
                  <a:srgbClr val="2E2B1F"/>
                </a:solidFill>
                <a:latin typeface="Calibri"/>
                <a:cs typeface="Calibri"/>
              </a:rPr>
              <a:t>Accelerate,</a:t>
            </a:r>
            <a:r>
              <a:rPr sz="2200" spc="35" dirty="0">
                <a:solidFill>
                  <a:srgbClr val="2E2B1F"/>
                </a:solidFill>
                <a:latin typeface="Calibri"/>
                <a:cs typeface="Calibri"/>
              </a:rPr>
              <a:t> </a:t>
            </a:r>
            <a:r>
              <a:rPr sz="2200" spc="-10" dirty="0">
                <a:solidFill>
                  <a:srgbClr val="2E2B1F"/>
                </a:solidFill>
                <a:latin typeface="Calibri"/>
                <a:cs typeface="Calibri"/>
              </a:rPr>
              <a:t>Slow</a:t>
            </a:r>
            <a:r>
              <a:rPr sz="2200" dirty="0">
                <a:solidFill>
                  <a:srgbClr val="2E2B1F"/>
                </a:solidFill>
                <a:latin typeface="Calibri"/>
                <a:cs typeface="Calibri"/>
              </a:rPr>
              <a:t> </a:t>
            </a:r>
            <a:r>
              <a:rPr sz="2200" spc="-5" dirty="0">
                <a:solidFill>
                  <a:srgbClr val="2E2B1F"/>
                </a:solidFill>
                <a:latin typeface="Calibri"/>
                <a:cs typeface="Calibri"/>
              </a:rPr>
              <a:t>Down,</a:t>
            </a:r>
            <a:r>
              <a:rPr sz="2200" dirty="0">
                <a:solidFill>
                  <a:srgbClr val="2E2B1F"/>
                </a:solidFill>
                <a:latin typeface="Calibri"/>
                <a:cs typeface="Calibri"/>
              </a:rPr>
              <a:t> </a:t>
            </a:r>
            <a:r>
              <a:rPr sz="2200" spc="-10" dirty="0">
                <a:solidFill>
                  <a:srgbClr val="2E2B1F"/>
                </a:solidFill>
                <a:latin typeface="Calibri"/>
                <a:cs typeface="Calibri"/>
              </a:rPr>
              <a:t>Gear</a:t>
            </a:r>
            <a:r>
              <a:rPr sz="2200" spc="10" dirty="0">
                <a:solidFill>
                  <a:srgbClr val="2E2B1F"/>
                </a:solidFill>
                <a:latin typeface="Calibri"/>
                <a:cs typeface="Calibri"/>
              </a:rPr>
              <a:t> </a:t>
            </a:r>
            <a:r>
              <a:rPr sz="2200" spc="-10" dirty="0">
                <a:solidFill>
                  <a:srgbClr val="2E2B1F"/>
                </a:solidFill>
                <a:latin typeface="Calibri"/>
                <a:cs typeface="Calibri"/>
              </a:rPr>
              <a:t>change.</a:t>
            </a:r>
            <a:endParaRPr sz="2200">
              <a:latin typeface="Calibri"/>
              <a:cs typeface="Calibri"/>
            </a:endParaRPr>
          </a:p>
          <a:p>
            <a:pPr marL="241300" marR="5080" indent="-229235">
              <a:lnSpc>
                <a:spcPct val="100000"/>
              </a:lnSpc>
              <a:spcBef>
                <a:spcPts val="525"/>
              </a:spcBef>
              <a:buClr>
                <a:srgbClr val="A9A47B"/>
              </a:buClr>
              <a:buFont typeface="Arial"/>
              <a:buChar char="•"/>
              <a:tabLst>
                <a:tab pos="241300" algn="l"/>
                <a:tab pos="241935" algn="l"/>
              </a:tabLst>
            </a:pPr>
            <a:r>
              <a:rPr sz="2200" b="1" spc="-10" dirty="0">
                <a:solidFill>
                  <a:srgbClr val="2E2B1F"/>
                </a:solidFill>
                <a:latin typeface="Calibri"/>
                <a:cs typeface="Calibri"/>
              </a:rPr>
              <a:t>Note:</a:t>
            </a:r>
            <a:r>
              <a:rPr sz="2200" b="1" spc="20" dirty="0">
                <a:solidFill>
                  <a:srgbClr val="2E2B1F"/>
                </a:solidFill>
                <a:latin typeface="Calibri"/>
                <a:cs typeface="Calibri"/>
              </a:rPr>
              <a:t> </a:t>
            </a:r>
            <a:r>
              <a:rPr sz="2200" spc="-5" dirty="0">
                <a:solidFill>
                  <a:srgbClr val="2E2B1F"/>
                </a:solidFill>
                <a:latin typeface="Calibri"/>
                <a:cs typeface="Calibri"/>
              </a:rPr>
              <a:t>As</a:t>
            </a:r>
            <a:r>
              <a:rPr sz="2200" spc="10" dirty="0">
                <a:solidFill>
                  <a:srgbClr val="2E2B1F"/>
                </a:solidFill>
                <a:latin typeface="Calibri"/>
                <a:cs typeface="Calibri"/>
              </a:rPr>
              <a:t> </a:t>
            </a:r>
            <a:r>
              <a:rPr sz="2200" spc="-15" dirty="0">
                <a:solidFill>
                  <a:srgbClr val="2E2B1F"/>
                </a:solidFill>
                <a:latin typeface="Calibri"/>
                <a:cs typeface="Calibri"/>
              </a:rPr>
              <a:t>we</a:t>
            </a:r>
            <a:r>
              <a:rPr sz="2200" spc="10" dirty="0">
                <a:solidFill>
                  <a:srgbClr val="2E2B1F"/>
                </a:solidFill>
                <a:latin typeface="Calibri"/>
                <a:cs typeface="Calibri"/>
              </a:rPr>
              <a:t> </a:t>
            </a:r>
            <a:r>
              <a:rPr sz="2200" spc="-20" dirty="0">
                <a:solidFill>
                  <a:srgbClr val="2E2B1F"/>
                </a:solidFill>
                <a:latin typeface="Calibri"/>
                <a:cs typeface="Calibri"/>
              </a:rPr>
              <a:t>have</a:t>
            </a:r>
            <a:r>
              <a:rPr sz="2200" spc="-10" dirty="0">
                <a:solidFill>
                  <a:srgbClr val="2E2B1F"/>
                </a:solidFill>
                <a:latin typeface="Calibri"/>
                <a:cs typeface="Calibri"/>
              </a:rPr>
              <a:t> </a:t>
            </a:r>
            <a:r>
              <a:rPr sz="2200" spc="-5" dirty="0">
                <a:solidFill>
                  <a:srgbClr val="2E2B1F"/>
                </a:solidFill>
                <a:latin typeface="Calibri"/>
                <a:cs typeface="Calibri"/>
              </a:rPr>
              <a:t>seen</a:t>
            </a:r>
            <a:r>
              <a:rPr sz="2200" spc="10" dirty="0">
                <a:solidFill>
                  <a:srgbClr val="2E2B1F"/>
                </a:solidFill>
                <a:latin typeface="Calibri"/>
                <a:cs typeface="Calibri"/>
              </a:rPr>
              <a:t> </a:t>
            </a:r>
            <a:r>
              <a:rPr sz="2200" spc="-10" dirty="0">
                <a:solidFill>
                  <a:srgbClr val="2E2B1F"/>
                </a:solidFill>
                <a:latin typeface="Calibri"/>
                <a:cs typeface="Calibri"/>
              </a:rPr>
              <a:t>above,</a:t>
            </a:r>
            <a:r>
              <a:rPr sz="2200" dirty="0">
                <a:solidFill>
                  <a:srgbClr val="2E2B1F"/>
                </a:solidFill>
                <a:latin typeface="Calibri"/>
                <a:cs typeface="Calibri"/>
              </a:rPr>
              <a:t> </a:t>
            </a:r>
            <a:r>
              <a:rPr sz="2200" spc="-10" dirty="0">
                <a:solidFill>
                  <a:srgbClr val="2E2B1F"/>
                </a:solidFill>
                <a:latin typeface="Calibri"/>
                <a:cs typeface="Calibri"/>
              </a:rPr>
              <a:t>the</a:t>
            </a:r>
            <a:r>
              <a:rPr sz="2200" spc="5" dirty="0">
                <a:solidFill>
                  <a:srgbClr val="2E2B1F"/>
                </a:solidFill>
                <a:latin typeface="Calibri"/>
                <a:cs typeface="Calibri"/>
              </a:rPr>
              <a:t> </a:t>
            </a:r>
            <a:r>
              <a:rPr sz="2200" spc="-20" dirty="0">
                <a:solidFill>
                  <a:srgbClr val="2E2B1F"/>
                </a:solidFill>
                <a:latin typeface="Calibri"/>
                <a:cs typeface="Calibri"/>
              </a:rPr>
              <a:t>states</a:t>
            </a:r>
            <a:r>
              <a:rPr sz="2200" spc="5" dirty="0">
                <a:solidFill>
                  <a:srgbClr val="2E2B1F"/>
                </a:solidFill>
                <a:latin typeface="Calibri"/>
                <a:cs typeface="Calibri"/>
              </a:rPr>
              <a:t> </a:t>
            </a:r>
            <a:r>
              <a:rPr sz="2200" spc="-5" dirty="0">
                <a:solidFill>
                  <a:srgbClr val="2E2B1F"/>
                </a:solidFill>
                <a:latin typeface="Calibri"/>
                <a:cs typeface="Calibri"/>
              </a:rPr>
              <a:t>and </a:t>
            </a:r>
            <a:r>
              <a:rPr sz="2200" spc="-10" dirty="0">
                <a:solidFill>
                  <a:srgbClr val="2E2B1F"/>
                </a:solidFill>
                <a:latin typeface="Calibri"/>
                <a:cs typeface="Calibri"/>
              </a:rPr>
              <a:t>behaviors</a:t>
            </a:r>
            <a:r>
              <a:rPr sz="2200" spc="-15" dirty="0">
                <a:solidFill>
                  <a:srgbClr val="2E2B1F"/>
                </a:solidFill>
                <a:latin typeface="Calibri"/>
                <a:cs typeface="Calibri"/>
              </a:rPr>
              <a:t> </a:t>
            </a:r>
            <a:r>
              <a:rPr sz="2200" spc="-5" dirty="0">
                <a:solidFill>
                  <a:srgbClr val="2E2B1F"/>
                </a:solidFill>
                <a:latin typeface="Calibri"/>
                <a:cs typeface="Calibri"/>
              </a:rPr>
              <a:t>of</a:t>
            </a:r>
            <a:r>
              <a:rPr sz="2200" spc="5" dirty="0">
                <a:solidFill>
                  <a:srgbClr val="2E2B1F"/>
                </a:solidFill>
                <a:latin typeface="Calibri"/>
                <a:cs typeface="Calibri"/>
              </a:rPr>
              <a:t> </a:t>
            </a:r>
            <a:r>
              <a:rPr sz="2200" spc="-5" dirty="0">
                <a:solidFill>
                  <a:srgbClr val="2E2B1F"/>
                </a:solidFill>
                <a:latin typeface="Calibri"/>
                <a:cs typeface="Calibri"/>
              </a:rPr>
              <a:t>an </a:t>
            </a:r>
            <a:r>
              <a:rPr sz="2200" spc="-480" dirty="0">
                <a:solidFill>
                  <a:srgbClr val="2E2B1F"/>
                </a:solidFill>
                <a:latin typeface="Calibri"/>
                <a:cs typeface="Calibri"/>
              </a:rPr>
              <a:t> </a:t>
            </a:r>
            <a:r>
              <a:rPr sz="2200" spc="-10" dirty="0">
                <a:solidFill>
                  <a:srgbClr val="2E2B1F"/>
                </a:solidFill>
                <a:latin typeface="Calibri"/>
                <a:cs typeface="Calibri"/>
              </a:rPr>
              <a:t>object,</a:t>
            </a:r>
            <a:r>
              <a:rPr sz="2200" spc="5" dirty="0">
                <a:solidFill>
                  <a:srgbClr val="2E2B1F"/>
                </a:solidFill>
                <a:latin typeface="Calibri"/>
                <a:cs typeface="Calibri"/>
              </a:rPr>
              <a:t> </a:t>
            </a:r>
            <a:r>
              <a:rPr sz="2200" spc="-15" dirty="0">
                <a:solidFill>
                  <a:srgbClr val="2E2B1F"/>
                </a:solidFill>
                <a:latin typeface="Calibri"/>
                <a:cs typeface="Calibri"/>
              </a:rPr>
              <a:t>can</a:t>
            </a:r>
            <a:r>
              <a:rPr sz="2200" spc="10" dirty="0">
                <a:solidFill>
                  <a:srgbClr val="2E2B1F"/>
                </a:solidFill>
                <a:latin typeface="Calibri"/>
                <a:cs typeface="Calibri"/>
              </a:rPr>
              <a:t> </a:t>
            </a:r>
            <a:r>
              <a:rPr sz="2200" spc="-5" dirty="0">
                <a:solidFill>
                  <a:srgbClr val="2E2B1F"/>
                </a:solidFill>
                <a:latin typeface="Calibri"/>
                <a:cs typeface="Calibri"/>
              </a:rPr>
              <a:t>be</a:t>
            </a:r>
            <a:r>
              <a:rPr sz="2200" dirty="0">
                <a:solidFill>
                  <a:srgbClr val="2E2B1F"/>
                </a:solidFill>
                <a:latin typeface="Calibri"/>
                <a:cs typeface="Calibri"/>
              </a:rPr>
              <a:t> </a:t>
            </a:r>
            <a:r>
              <a:rPr sz="2200" spc="-15" dirty="0">
                <a:solidFill>
                  <a:srgbClr val="2E2B1F"/>
                </a:solidFill>
                <a:latin typeface="Calibri"/>
                <a:cs typeface="Calibri"/>
              </a:rPr>
              <a:t>represented</a:t>
            </a:r>
            <a:r>
              <a:rPr sz="2200" spc="20" dirty="0">
                <a:solidFill>
                  <a:srgbClr val="2E2B1F"/>
                </a:solidFill>
                <a:latin typeface="Calibri"/>
                <a:cs typeface="Calibri"/>
              </a:rPr>
              <a:t> </a:t>
            </a:r>
            <a:r>
              <a:rPr sz="2200" spc="-10" dirty="0">
                <a:solidFill>
                  <a:srgbClr val="2E2B1F"/>
                </a:solidFill>
                <a:latin typeface="Calibri"/>
                <a:cs typeface="Calibri"/>
              </a:rPr>
              <a:t>by</a:t>
            </a:r>
            <a:r>
              <a:rPr sz="2200" spc="5" dirty="0">
                <a:solidFill>
                  <a:srgbClr val="2E2B1F"/>
                </a:solidFill>
                <a:latin typeface="Calibri"/>
                <a:cs typeface="Calibri"/>
              </a:rPr>
              <a:t> </a:t>
            </a:r>
            <a:r>
              <a:rPr sz="2200" spc="-10" dirty="0">
                <a:solidFill>
                  <a:srgbClr val="2E2B1F"/>
                </a:solidFill>
                <a:latin typeface="Calibri"/>
                <a:cs typeface="Calibri"/>
              </a:rPr>
              <a:t>variables</a:t>
            </a:r>
            <a:r>
              <a:rPr sz="2200" spc="-25" dirty="0">
                <a:solidFill>
                  <a:srgbClr val="2E2B1F"/>
                </a:solidFill>
                <a:latin typeface="Calibri"/>
                <a:cs typeface="Calibri"/>
              </a:rPr>
              <a:t> </a:t>
            </a:r>
            <a:r>
              <a:rPr sz="2200" spc="-5" dirty="0">
                <a:solidFill>
                  <a:srgbClr val="2E2B1F"/>
                </a:solidFill>
                <a:latin typeface="Calibri"/>
                <a:cs typeface="Calibri"/>
              </a:rPr>
              <a:t>and</a:t>
            </a:r>
            <a:r>
              <a:rPr sz="2200" dirty="0">
                <a:solidFill>
                  <a:srgbClr val="2E2B1F"/>
                </a:solidFill>
                <a:latin typeface="Calibri"/>
                <a:cs typeface="Calibri"/>
              </a:rPr>
              <a:t> </a:t>
            </a:r>
            <a:r>
              <a:rPr sz="2200" spc="-5" dirty="0">
                <a:solidFill>
                  <a:srgbClr val="2E2B1F"/>
                </a:solidFill>
                <a:latin typeface="Calibri"/>
                <a:cs typeface="Calibri"/>
              </a:rPr>
              <a:t>methods</a:t>
            </a:r>
            <a:r>
              <a:rPr sz="2200" spc="25" dirty="0">
                <a:solidFill>
                  <a:srgbClr val="2E2B1F"/>
                </a:solidFill>
                <a:latin typeface="Calibri"/>
                <a:cs typeface="Calibri"/>
              </a:rPr>
              <a:t> </a:t>
            </a:r>
            <a:r>
              <a:rPr sz="2200" spc="-5" dirty="0">
                <a:solidFill>
                  <a:srgbClr val="2E2B1F"/>
                </a:solidFill>
                <a:latin typeface="Calibri"/>
                <a:cs typeface="Calibri"/>
              </a:rPr>
              <a:t>in</a:t>
            </a:r>
            <a:r>
              <a:rPr sz="2200" spc="5" dirty="0">
                <a:solidFill>
                  <a:srgbClr val="2E2B1F"/>
                </a:solidFill>
                <a:latin typeface="Calibri"/>
                <a:cs typeface="Calibri"/>
              </a:rPr>
              <a:t> </a:t>
            </a:r>
            <a:r>
              <a:rPr sz="2200" spc="-15" dirty="0">
                <a:solidFill>
                  <a:srgbClr val="2E2B1F"/>
                </a:solidFill>
                <a:latin typeface="Calibri"/>
                <a:cs typeface="Calibri"/>
              </a:rPr>
              <a:t>the </a:t>
            </a:r>
            <a:r>
              <a:rPr sz="2200" spc="-10" dirty="0">
                <a:solidFill>
                  <a:srgbClr val="2E2B1F"/>
                </a:solidFill>
                <a:latin typeface="Calibri"/>
                <a:cs typeface="Calibri"/>
              </a:rPr>
              <a:t> </a:t>
            </a:r>
            <a:r>
              <a:rPr sz="2200" spc="-5" dirty="0">
                <a:solidFill>
                  <a:srgbClr val="2E2B1F"/>
                </a:solidFill>
                <a:latin typeface="Calibri"/>
                <a:cs typeface="Calibri"/>
              </a:rPr>
              <a:t>class</a:t>
            </a:r>
            <a:r>
              <a:rPr sz="2200" dirty="0">
                <a:solidFill>
                  <a:srgbClr val="2E2B1F"/>
                </a:solidFill>
                <a:latin typeface="Calibri"/>
                <a:cs typeface="Calibri"/>
              </a:rPr>
              <a:t> </a:t>
            </a:r>
            <a:r>
              <a:rPr sz="2200" spc="-20" dirty="0">
                <a:solidFill>
                  <a:srgbClr val="2E2B1F"/>
                </a:solidFill>
                <a:latin typeface="Calibri"/>
                <a:cs typeface="Calibri"/>
              </a:rPr>
              <a:t>respectively.</a:t>
            </a:r>
            <a:endParaRPr sz="2200">
              <a:latin typeface="Calibri"/>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3400" y="609600"/>
            <a:ext cx="8001000" cy="5029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50926"/>
            <a:ext cx="2408555" cy="757555"/>
          </a:xfrm>
          <a:prstGeom prst="rect">
            <a:avLst/>
          </a:prstGeom>
        </p:spPr>
        <p:txBody>
          <a:bodyPr vert="horz" wrap="square" lIns="0" tIns="12700" rIns="0" bIns="0" rtlCol="0">
            <a:spAutoFit/>
          </a:bodyPr>
          <a:lstStyle/>
          <a:p>
            <a:pPr marL="12700">
              <a:lnSpc>
                <a:spcPct val="100000"/>
              </a:lnSpc>
              <a:spcBef>
                <a:spcPts val="100"/>
              </a:spcBef>
            </a:pPr>
            <a:r>
              <a:rPr sz="4800" b="1" spc="-140" dirty="0">
                <a:latin typeface="Cambria"/>
                <a:cs typeface="Cambria"/>
              </a:rPr>
              <a:t>C</a:t>
            </a:r>
            <a:r>
              <a:rPr sz="4800" b="1" spc="-95" dirty="0">
                <a:latin typeface="Cambria"/>
                <a:cs typeface="Cambria"/>
              </a:rPr>
              <a:t>o</a:t>
            </a:r>
            <a:r>
              <a:rPr sz="4800" b="1" spc="-100" dirty="0">
                <a:latin typeface="Cambria"/>
                <a:cs typeface="Cambria"/>
              </a:rPr>
              <a:t>n</a:t>
            </a:r>
            <a:r>
              <a:rPr sz="4800" b="1" spc="-160" dirty="0">
                <a:latin typeface="Cambria"/>
                <a:cs typeface="Cambria"/>
              </a:rPr>
              <a:t>t</a:t>
            </a:r>
            <a:r>
              <a:rPr sz="4800" b="1" spc="-100" dirty="0">
                <a:latin typeface="Cambria"/>
                <a:cs typeface="Cambria"/>
              </a:rPr>
              <a:t>ent</a:t>
            </a:r>
            <a:r>
              <a:rPr sz="4800" b="1" dirty="0">
                <a:latin typeface="Cambria"/>
                <a:cs typeface="Cambria"/>
              </a:rPr>
              <a:t>s</a:t>
            </a:r>
            <a:endParaRPr sz="4800">
              <a:latin typeface="Cambria"/>
              <a:cs typeface="Cambria"/>
            </a:endParaRPr>
          </a:p>
        </p:txBody>
      </p:sp>
      <p:sp>
        <p:nvSpPr>
          <p:cNvPr id="3" name="object 3"/>
          <p:cNvSpPr txBox="1"/>
          <p:nvPr/>
        </p:nvSpPr>
        <p:spPr>
          <a:xfrm>
            <a:off x="650240" y="1506981"/>
            <a:ext cx="7578090" cy="4552315"/>
          </a:xfrm>
          <a:prstGeom prst="rect">
            <a:avLst/>
          </a:prstGeom>
        </p:spPr>
        <p:txBody>
          <a:bodyPr vert="horz" wrap="square" lIns="0" tIns="45719" rIns="0" bIns="0" rtlCol="0">
            <a:spAutoFit/>
          </a:bodyPr>
          <a:lstStyle/>
          <a:p>
            <a:pPr marL="241300" marR="5080" indent="-229235" algn="just">
              <a:lnSpc>
                <a:spcPct val="90000"/>
              </a:lnSpc>
              <a:spcBef>
                <a:spcPts val="359"/>
              </a:spcBef>
              <a:buClr>
                <a:srgbClr val="A9A47B"/>
              </a:buClr>
              <a:buFont typeface="Arial"/>
              <a:buChar char="•"/>
              <a:tabLst>
                <a:tab pos="241935" algn="l"/>
              </a:tabLst>
            </a:pPr>
            <a:r>
              <a:rPr sz="2200" b="1" spc="-5" dirty="0">
                <a:solidFill>
                  <a:srgbClr val="2E2B1F"/>
                </a:solidFill>
                <a:latin typeface="Calibri"/>
                <a:cs typeface="Calibri"/>
              </a:rPr>
              <a:t>OOP</a:t>
            </a:r>
            <a:r>
              <a:rPr sz="2200" b="1" dirty="0">
                <a:solidFill>
                  <a:srgbClr val="2E2B1F"/>
                </a:solidFill>
                <a:latin typeface="Calibri"/>
                <a:cs typeface="Calibri"/>
              </a:rPr>
              <a:t> </a:t>
            </a:r>
            <a:r>
              <a:rPr sz="2200" b="1" spc="-5" dirty="0">
                <a:solidFill>
                  <a:srgbClr val="2E2B1F"/>
                </a:solidFill>
                <a:latin typeface="Calibri"/>
                <a:cs typeface="Calibri"/>
              </a:rPr>
              <a:t>:</a:t>
            </a:r>
            <a:r>
              <a:rPr sz="2200" b="1" dirty="0">
                <a:solidFill>
                  <a:srgbClr val="2E2B1F"/>
                </a:solidFill>
                <a:latin typeface="Calibri"/>
                <a:cs typeface="Calibri"/>
              </a:rPr>
              <a:t> </a:t>
            </a:r>
            <a:r>
              <a:rPr sz="2200" spc="-10" dirty="0">
                <a:solidFill>
                  <a:srgbClr val="2E2B1F"/>
                </a:solidFill>
                <a:latin typeface="Calibri"/>
                <a:cs typeface="Calibri"/>
              </a:rPr>
              <a:t>Introduction</a:t>
            </a:r>
            <a:r>
              <a:rPr sz="2200" spc="-5" dirty="0">
                <a:solidFill>
                  <a:srgbClr val="2E2B1F"/>
                </a:solidFill>
                <a:latin typeface="Calibri"/>
                <a:cs typeface="Calibri"/>
              </a:rPr>
              <a:t> </a:t>
            </a:r>
            <a:r>
              <a:rPr sz="2200" dirty="0">
                <a:solidFill>
                  <a:srgbClr val="2E2B1F"/>
                </a:solidFill>
                <a:latin typeface="Calibri"/>
                <a:cs typeface="Calibri"/>
              </a:rPr>
              <a:t>of</a:t>
            </a:r>
            <a:r>
              <a:rPr sz="2200" spc="5" dirty="0">
                <a:solidFill>
                  <a:srgbClr val="2E2B1F"/>
                </a:solidFill>
                <a:latin typeface="Calibri"/>
                <a:cs typeface="Calibri"/>
              </a:rPr>
              <a:t> </a:t>
            </a:r>
            <a:r>
              <a:rPr sz="2200" spc="-10" dirty="0">
                <a:solidFill>
                  <a:srgbClr val="2E2B1F"/>
                </a:solidFill>
                <a:latin typeface="Calibri"/>
                <a:cs typeface="Calibri"/>
              </a:rPr>
              <a:t>Object-oriented</a:t>
            </a:r>
            <a:r>
              <a:rPr sz="2200" spc="-5" dirty="0">
                <a:solidFill>
                  <a:srgbClr val="2E2B1F"/>
                </a:solidFill>
                <a:latin typeface="Calibri"/>
                <a:cs typeface="Calibri"/>
              </a:rPr>
              <a:t> Basic</a:t>
            </a:r>
            <a:r>
              <a:rPr sz="2200" dirty="0">
                <a:solidFill>
                  <a:srgbClr val="2E2B1F"/>
                </a:solidFill>
                <a:latin typeface="Calibri"/>
                <a:cs typeface="Calibri"/>
              </a:rPr>
              <a:t> </a:t>
            </a:r>
            <a:r>
              <a:rPr sz="2200" spc="-5" dirty="0">
                <a:solidFill>
                  <a:srgbClr val="2E2B1F"/>
                </a:solidFill>
                <a:latin typeface="Calibri"/>
                <a:cs typeface="Calibri"/>
              </a:rPr>
              <a:t>Concepts:</a:t>
            </a:r>
            <a:r>
              <a:rPr sz="2200" dirty="0">
                <a:solidFill>
                  <a:srgbClr val="2E2B1F"/>
                </a:solidFill>
                <a:latin typeface="Calibri"/>
                <a:cs typeface="Calibri"/>
              </a:rPr>
              <a:t> </a:t>
            </a:r>
            <a:r>
              <a:rPr sz="2200" spc="-5" dirty="0">
                <a:solidFill>
                  <a:srgbClr val="2E2B1F"/>
                </a:solidFill>
                <a:latin typeface="Calibri"/>
                <a:cs typeface="Calibri"/>
              </a:rPr>
              <a:t>Class, </a:t>
            </a:r>
            <a:r>
              <a:rPr sz="2200" dirty="0">
                <a:solidFill>
                  <a:srgbClr val="2E2B1F"/>
                </a:solidFill>
                <a:latin typeface="Calibri"/>
                <a:cs typeface="Calibri"/>
              </a:rPr>
              <a:t> </a:t>
            </a:r>
            <a:r>
              <a:rPr sz="2200" spc="-5" dirty="0">
                <a:solidFill>
                  <a:srgbClr val="2E2B1F"/>
                </a:solidFill>
                <a:latin typeface="Calibri"/>
                <a:cs typeface="Calibri"/>
              </a:rPr>
              <a:t>Objects, </a:t>
            </a:r>
            <a:r>
              <a:rPr sz="2200" spc="-25" dirty="0">
                <a:solidFill>
                  <a:srgbClr val="2E2B1F"/>
                </a:solidFill>
                <a:latin typeface="Calibri"/>
                <a:cs typeface="Calibri"/>
              </a:rPr>
              <a:t>Constructor,</a:t>
            </a:r>
            <a:r>
              <a:rPr sz="2200" spc="-20" dirty="0">
                <a:solidFill>
                  <a:srgbClr val="2E2B1F"/>
                </a:solidFill>
                <a:latin typeface="Calibri"/>
                <a:cs typeface="Calibri"/>
              </a:rPr>
              <a:t> </a:t>
            </a:r>
            <a:r>
              <a:rPr sz="2200" spc="-30" dirty="0">
                <a:solidFill>
                  <a:srgbClr val="2E2B1F"/>
                </a:solidFill>
                <a:latin typeface="Calibri"/>
                <a:cs typeface="Calibri"/>
              </a:rPr>
              <a:t>Destructor.</a:t>
            </a:r>
            <a:r>
              <a:rPr sz="2200" spc="-25" dirty="0">
                <a:solidFill>
                  <a:srgbClr val="2E2B1F"/>
                </a:solidFill>
                <a:latin typeface="Calibri"/>
                <a:cs typeface="Calibri"/>
              </a:rPr>
              <a:t> </a:t>
            </a:r>
            <a:r>
              <a:rPr sz="2200" spc="-10" dirty="0">
                <a:solidFill>
                  <a:srgbClr val="2E2B1F"/>
                </a:solidFill>
                <a:latin typeface="Calibri"/>
                <a:cs typeface="Calibri"/>
              </a:rPr>
              <a:t>Methods </a:t>
            </a:r>
            <a:r>
              <a:rPr sz="2200" spc="-20" dirty="0">
                <a:solidFill>
                  <a:srgbClr val="2E2B1F"/>
                </a:solidFill>
                <a:latin typeface="Calibri"/>
                <a:cs typeface="Calibri"/>
              </a:rPr>
              <a:t>for </a:t>
            </a:r>
            <a:r>
              <a:rPr sz="2200" spc="-10" dirty="0">
                <a:solidFill>
                  <a:srgbClr val="2E2B1F"/>
                </a:solidFill>
                <a:latin typeface="Calibri"/>
                <a:cs typeface="Calibri"/>
              </a:rPr>
              <a:t>updating set...() </a:t>
            </a:r>
            <a:r>
              <a:rPr sz="2200" spc="-5" dirty="0">
                <a:solidFill>
                  <a:srgbClr val="2E2B1F"/>
                </a:solidFill>
                <a:latin typeface="Calibri"/>
                <a:cs typeface="Calibri"/>
              </a:rPr>
              <a:t> and</a:t>
            </a:r>
            <a:r>
              <a:rPr sz="2200" dirty="0">
                <a:solidFill>
                  <a:srgbClr val="2E2B1F"/>
                </a:solidFill>
                <a:latin typeface="Calibri"/>
                <a:cs typeface="Calibri"/>
              </a:rPr>
              <a:t> </a:t>
            </a:r>
            <a:r>
              <a:rPr sz="2200" spc="-10" dirty="0">
                <a:solidFill>
                  <a:srgbClr val="2E2B1F"/>
                </a:solidFill>
                <a:latin typeface="Calibri"/>
                <a:cs typeface="Calibri"/>
              </a:rPr>
              <a:t>retrieving</a:t>
            </a:r>
            <a:r>
              <a:rPr sz="2200" spc="-5" dirty="0">
                <a:solidFill>
                  <a:srgbClr val="2E2B1F"/>
                </a:solidFill>
                <a:latin typeface="Calibri"/>
                <a:cs typeface="Calibri"/>
              </a:rPr>
              <a:t> </a:t>
            </a:r>
            <a:r>
              <a:rPr sz="2200" spc="-10" dirty="0">
                <a:solidFill>
                  <a:srgbClr val="2E2B1F"/>
                </a:solidFill>
                <a:latin typeface="Calibri"/>
                <a:cs typeface="Calibri"/>
              </a:rPr>
              <a:t>get...()</a:t>
            </a:r>
            <a:r>
              <a:rPr sz="2200" spc="-5" dirty="0">
                <a:solidFill>
                  <a:srgbClr val="2E2B1F"/>
                </a:solidFill>
                <a:latin typeface="Calibri"/>
                <a:cs typeface="Calibri"/>
              </a:rPr>
              <a:t> </a:t>
            </a:r>
            <a:r>
              <a:rPr sz="2200" spc="5" dirty="0">
                <a:solidFill>
                  <a:srgbClr val="2E2B1F"/>
                </a:solidFill>
                <a:latin typeface="Calibri"/>
                <a:cs typeface="Calibri"/>
              </a:rPr>
              <a:t>of</a:t>
            </a:r>
            <a:r>
              <a:rPr sz="2200" spc="10" dirty="0">
                <a:solidFill>
                  <a:srgbClr val="2E2B1F"/>
                </a:solidFill>
                <a:latin typeface="Calibri"/>
                <a:cs typeface="Calibri"/>
              </a:rPr>
              <a:t> </a:t>
            </a:r>
            <a:r>
              <a:rPr sz="2200" spc="-20" dirty="0">
                <a:solidFill>
                  <a:srgbClr val="2E2B1F"/>
                </a:solidFill>
                <a:latin typeface="Calibri"/>
                <a:cs typeface="Calibri"/>
              </a:rPr>
              <a:t>data</a:t>
            </a:r>
            <a:r>
              <a:rPr sz="2200" spc="-15" dirty="0">
                <a:solidFill>
                  <a:srgbClr val="2E2B1F"/>
                </a:solidFill>
                <a:latin typeface="Calibri"/>
                <a:cs typeface="Calibri"/>
              </a:rPr>
              <a:t> </a:t>
            </a:r>
            <a:r>
              <a:rPr sz="2200" spc="-10" dirty="0">
                <a:solidFill>
                  <a:srgbClr val="2E2B1F"/>
                </a:solidFill>
                <a:latin typeface="Calibri"/>
                <a:cs typeface="Calibri"/>
              </a:rPr>
              <a:t>members</a:t>
            </a:r>
            <a:r>
              <a:rPr sz="2200" spc="-5" dirty="0">
                <a:solidFill>
                  <a:srgbClr val="2E2B1F"/>
                </a:solidFill>
                <a:latin typeface="Calibri"/>
                <a:cs typeface="Calibri"/>
              </a:rPr>
              <a:t> </a:t>
            </a:r>
            <a:r>
              <a:rPr sz="2200" dirty="0">
                <a:solidFill>
                  <a:srgbClr val="2E2B1F"/>
                </a:solidFill>
                <a:latin typeface="Calibri"/>
                <a:cs typeface="Calibri"/>
              </a:rPr>
              <a:t>of</a:t>
            </a:r>
            <a:r>
              <a:rPr sz="2200" spc="5" dirty="0">
                <a:solidFill>
                  <a:srgbClr val="2E2B1F"/>
                </a:solidFill>
                <a:latin typeface="Calibri"/>
                <a:cs typeface="Calibri"/>
              </a:rPr>
              <a:t> </a:t>
            </a:r>
            <a:r>
              <a:rPr sz="2200" spc="-5" dirty="0">
                <a:solidFill>
                  <a:srgbClr val="2E2B1F"/>
                </a:solidFill>
                <a:latin typeface="Calibri"/>
                <a:cs typeface="Calibri"/>
              </a:rPr>
              <a:t>the</a:t>
            </a:r>
            <a:r>
              <a:rPr sz="2200" dirty="0">
                <a:solidFill>
                  <a:srgbClr val="2E2B1F"/>
                </a:solidFill>
                <a:latin typeface="Calibri"/>
                <a:cs typeface="Calibri"/>
              </a:rPr>
              <a:t> </a:t>
            </a:r>
            <a:r>
              <a:rPr sz="2200" spc="-5" dirty="0">
                <a:solidFill>
                  <a:srgbClr val="2E2B1F"/>
                </a:solidFill>
                <a:latin typeface="Calibri"/>
                <a:cs typeface="Calibri"/>
              </a:rPr>
              <a:t>class,</a:t>
            </a:r>
            <a:r>
              <a:rPr sz="2200" dirty="0">
                <a:solidFill>
                  <a:srgbClr val="2E2B1F"/>
                </a:solidFill>
                <a:latin typeface="Calibri"/>
                <a:cs typeface="Calibri"/>
              </a:rPr>
              <a:t> </a:t>
            </a:r>
            <a:r>
              <a:rPr sz="2200" spc="-10" dirty="0">
                <a:solidFill>
                  <a:srgbClr val="2E2B1F"/>
                </a:solidFill>
                <a:latin typeface="Calibri"/>
                <a:cs typeface="Calibri"/>
              </a:rPr>
              <a:t>special </a:t>
            </a:r>
            <a:r>
              <a:rPr sz="2200" spc="-5" dirty="0">
                <a:solidFill>
                  <a:srgbClr val="2E2B1F"/>
                </a:solidFill>
                <a:latin typeface="Calibri"/>
                <a:cs typeface="Calibri"/>
              </a:rPr>
              <a:t> methods,</a:t>
            </a:r>
            <a:r>
              <a:rPr sz="2200" spc="15" dirty="0">
                <a:solidFill>
                  <a:srgbClr val="2E2B1F"/>
                </a:solidFill>
                <a:latin typeface="Calibri"/>
                <a:cs typeface="Calibri"/>
              </a:rPr>
              <a:t> </a:t>
            </a:r>
            <a:r>
              <a:rPr sz="2200" spc="-5" dirty="0">
                <a:solidFill>
                  <a:srgbClr val="2E2B1F"/>
                </a:solidFill>
                <a:latin typeface="Calibri"/>
                <a:cs typeface="Calibri"/>
              </a:rPr>
              <a:t>Use</a:t>
            </a:r>
            <a:r>
              <a:rPr sz="2200" spc="15" dirty="0">
                <a:solidFill>
                  <a:srgbClr val="2E2B1F"/>
                </a:solidFill>
                <a:latin typeface="Calibri"/>
                <a:cs typeface="Calibri"/>
              </a:rPr>
              <a:t> </a:t>
            </a:r>
            <a:r>
              <a:rPr sz="2200" dirty="0">
                <a:solidFill>
                  <a:srgbClr val="2E2B1F"/>
                </a:solidFill>
                <a:latin typeface="Calibri"/>
                <a:cs typeface="Calibri"/>
              </a:rPr>
              <a:t>of</a:t>
            </a:r>
            <a:r>
              <a:rPr sz="2200" spc="10" dirty="0">
                <a:solidFill>
                  <a:srgbClr val="2E2B1F"/>
                </a:solidFill>
                <a:latin typeface="Calibri"/>
                <a:cs typeface="Calibri"/>
              </a:rPr>
              <a:t> </a:t>
            </a:r>
            <a:r>
              <a:rPr sz="2200" spc="-10" dirty="0">
                <a:solidFill>
                  <a:srgbClr val="2E2B1F"/>
                </a:solidFill>
                <a:latin typeface="Calibri"/>
                <a:cs typeface="Calibri"/>
              </a:rPr>
              <a:t>self</a:t>
            </a:r>
            <a:r>
              <a:rPr sz="2200" spc="10" dirty="0">
                <a:solidFill>
                  <a:srgbClr val="2E2B1F"/>
                </a:solidFill>
                <a:latin typeface="Calibri"/>
                <a:cs typeface="Calibri"/>
              </a:rPr>
              <a:t> </a:t>
            </a:r>
            <a:r>
              <a:rPr sz="2200" spc="-5" dirty="0">
                <a:solidFill>
                  <a:srgbClr val="2E2B1F"/>
                </a:solidFill>
                <a:latin typeface="Calibri"/>
                <a:cs typeface="Calibri"/>
              </a:rPr>
              <a:t>method,</a:t>
            </a:r>
            <a:r>
              <a:rPr sz="2200" spc="15" dirty="0">
                <a:solidFill>
                  <a:srgbClr val="2E2B1F"/>
                </a:solidFill>
                <a:latin typeface="Calibri"/>
                <a:cs typeface="Calibri"/>
              </a:rPr>
              <a:t> </a:t>
            </a:r>
            <a:r>
              <a:rPr sz="2200" spc="-5" dirty="0">
                <a:solidFill>
                  <a:srgbClr val="2E2B1F"/>
                </a:solidFill>
                <a:latin typeface="Calibri"/>
                <a:cs typeface="Calibri"/>
              </a:rPr>
              <a:t>_init_</a:t>
            </a:r>
            <a:r>
              <a:rPr sz="2200" dirty="0">
                <a:solidFill>
                  <a:srgbClr val="2E2B1F"/>
                </a:solidFill>
                <a:latin typeface="Calibri"/>
                <a:cs typeface="Calibri"/>
              </a:rPr>
              <a:t> </a:t>
            </a:r>
            <a:r>
              <a:rPr sz="2200" spc="-5" dirty="0">
                <a:solidFill>
                  <a:srgbClr val="2E2B1F"/>
                </a:solidFill>
                <a:latin typeface="Calibri"/>
                <a:cs typeface="Calibri"/>
              </a:rPr>
              <a:t>method.</a:t>
            </a:r>
            <a:endParaRPr sz="2200">
              <a:latin typeface="Calibri"/>
              <a:cs typeface="Calibri"/>
            </a:endParaRPr>
          </a:p>
          <a:p>
            <a:pPr>
              <a:lnSpc>
                <a:spcPct val="100000"/>
              </a:lnSpc>
              <a:spcBef>
                <a:spcPts val="45"/>
              </a:spcBef>
              <a:buClr>
                <a:srgbClr val="A9A47B"/>
              </a:buClr>
              <a:buFont typeface="Arial"/>
              <a:buChar char="•"/>
            </a:pPr>
            <a:endParaRPr sz="2800">
              <a:latin typeface="Calibri"/>
              <a:cs typeface="Calibri"/>
            </a:endParaRPr>
          </a:p>
          <a:p>
            <a:pPr marL="241300" marR="6985" indent="-229235" algn="just">
              <a:lnSpc>
                <a:spcPts val="2380"/>
              </a:lnSpc>
              <a:buClr>
                <a:srgbClr val="A9A47B"/>
              </a:buClr>
              <a:buFont typeface="Arial"/>
              <a:buChar char="•"/>
              <a:tabLst>
                <a:tab pos="241935" algn="l"/>
              </a:tabLst>
            </a:pPr>
            <a:r>
              <a:rPr sz="2200" b="1" spc="-10" dirty="0">
                <a:solidFill>
                  <a:srgbClr val="2E2B1F"/>
                </a:solidFill>
                <a:latin typeface="Calibri"/>
                <a:cs typeface="Calibri"/>
              </a:rPr>
              <a:t>Introduction</a:t>
            </a:r>
            <a:r>
              <a:rPr sz="2200" b="1" spc="-5" dirty="0">
                <a:solidFill>
                  <a:srgbClr val="2E2B1F"/>
                </a:solidFill>
                <a:latin typeface="Calibri"/>
                <a:cs typeface="Calibri"/>
              </a:rPr>
              <a:t> </a:t>
            </a:r>
            <a:r>
              <a:rPr sz="2200" b="1" spc="-15" dirty="0">
                <a:solidFill>
                  <a:srgbClr val="2E2B1F"/>
                </a:solidFill>
                <a:latin typeface="Calibri"/>
                <a:cs typeface="Calibri"/>
              </a:rPr>
              <a:t>to</a:t>
            </a:r>
            <a:r>
              <a:rPr sz="2200" b="1" spc="-10" dirty="0">
                <a:solidFill>
                  <a:srgbClr val="2E2B1F"/>
                </a:solidFill>
                <a:latin typeface="Calibri"/>
                <a:cs typeface="Calibri"/>
              </a:rPr>
              <a:t> </a:t>
            </a:r>
            <a:r>
              <a:rPr sz="2200" b="1" spc="-5" dirty="0">
                <a:solidFill>
                  <a:srgbClr val="2E2B1F"/>
                </a:solidFill>
                <a:latin typeface="Calibri"/>
                <a:cs typeface="Calibri"/>
              </a:rPr>
              <a:t>Polymorphism</a:t>
            </a:r>
            <a:r>
              <a:rPr sz="2200" b="1" dirty="0">
                <a:solidFill>
                  <a:srgbClr val="2E2B1F"/>
                </a:solidFill>
                <a:latin typeface="Calibri"/>
                <a:cs typeface="Calibri"/>
              </a:rPr>
              <a:t> </a:t>
            </a:r>
            <a:r>
              <a:rPr sz="2200" b="1" spc="-10" dirty="0">
                <a:solidFill>
                  <a:srgbClr val="2E2B1F"/>
                </a:solidFill>
                <a:latin typeface="Calibri"/>
                <a:cs typeface="Calibri"/>
              </a:rPr>
              <a:t>and</a:t>
            </a:r>
            <a:r>
              <a:rPr sz="2200" b="1" spc="-5" dirty="0">
                <a:solidFill>
                  <a:srgbClr val="2E2B1F"/>
                </a:solidFill>
                <a:latin typeface="Calibri"/>
                <a:cs typeface="Calibri"/>
              </a:rPr>
              <a:t> </a:t>
            </a:r>
            <a:r>
              <a:rPr sz="2200" b="1" spc="-10" dirty="0">
                <a:solidFill>
                  <a:srgbClr val="2E2B1F"/>
                </a:solidFill>
                <a:latin typeface="Calibri"/>
                <a:cs typeface="Calibri"/>
              </a:rPr>
              <a:t>Encapsulation</a:t>
            </a:r>
            <a:r>
              <a:rPr sz="2200" spc="-10" dirty="0">
                <a:solidFill>
                  <a:srgbClr val="2E2B1F"/>
                </a:solidFill>
                <a:latin typeface="Calibri"/>
                <a:cs typeface="Calibri"/>
              </a:rPr>
              <a:t>:</a:t>
            </a:r>
            <a:r>
              <a:rPr sz="2200" spc="-5" dirty="0">
                <a:solidFill>
                  <a:srgbClr val="2E2B1F"/>
                </a:solidFill>
                <a:latin typeface="Calibri"/>
                <a:cs typeface="Calibri"/>
              </a:rPr>
              <a:t> </a:t>
            </a:r>
            <a:r>
              <a:rPr sz="2200" spc="-15" dirty="0">
                <a:solidFill>
                  <a:srgbClr val="2E2B1F"/>
                </a:solidFill>
                <a:latin typeface="Calibri"/>
                <a:cs typeface="Calibri"/>
              </a:rPr>
              <a:t>Operator </a:t>
            </a:r>
            <a:r>
              <a:rPr sz="2200" spc="-10" dirty="0">
                <a:solidFill>
                  <a:srgbClr val="2E2B1F"/>
                </a:solidFill>
                <a:latin typeface="Calibri"/>
                <a:cs typeface="Calibri"/>
              </a:rPr>
              <a:t> </a:t>
            </a:r>
            <a:r>
              <a:rPr sz="2200" spc="-5" dirty="0">
                <a:solidFill>
                  <a:srgbClr val="2E2B1F"/>
                </a:solidFill>
                <a:latin typeface="Calibri"/>
                <a:cs typeface="Calibri"/>
              </a:rPr>
              <a:t>Overloading,</a:t>
            </a:r>
            <a:r>
              <a:rPr sz="2200" dirty="0">
                <a:solidFill>
                  <a:srgbClr val="2E2B1F"/>
                </a:solidFill>
                <a:latin typeface="Calibri"/>
                <a:cs typeface="Calibri"/>
              </a:rPr>
              <a:t> </a:t>
            </a:r>
            <a:r>
              <a:rPr sz="2200" spc="-5" dirty="0">
                <a:solidFill>
                  <a:srgbClr val="2E2B1F"/>
                </a:solidFill>
                <a:latin typeface="Calibri"/>
                <a:cs typeface="Calibri"/>
              </a:rPr>
              <a:t>and</a:t>
            </a:r>
            <a:r>
              <a:rPr sz="2200" dirty="0">
                <a:solidFill>
                  <a:srgbClr val="2E2B1F"/>
                </a:solidFill>
                <a:latin typeface="Calibri"/>
                <a:cs typeface="Calibri"/>
              </a:rPr>
              <a:t> </a:t>
            </a:r>
            <a:r>
              <a:rPr sz="2200" spc="-10" dirty="0">
                <a:solidFill>
                  <a:srgbClr val="2E2B1F"/>
                </a:solidFill>
                <a:latin typeface="Calibri"/>
                <a:cs typeface="Calibri"/>
              </a:rPr>
              <a:t>Function</a:t>
            </a:r>
            <a:r>
              <a:rPr sz="2200" spc="-5" dirty="0">
                <a:solidFill>
                  <a:srgbClr val="2E2B1F"/>
                </a:solidFill>
                <a:latin typeface="Calibri"/>
                <a:cs typeface="Calibri"/>
              </a:rPr>
              <a:t> Overloading,</a:t>
            </a:r>
            <a:r>
              <a:rPr sz="2200" dirty="0">
                <a:solidFill>
                  <a:srgbClr val="2E2B1F"/>
                </a:solidFill>
                <a:latin typeface="Calibri"/>
                <a:cs typeface="Calibri"/>
              </a:rPr>
              <a:t> </a:t>
            </a:r>
            <a:r>
              <a:rPr sz="2200" spc="-10" dirty="0">
                <a:solidFill>
                  <a:srgbClr val="2E2B1F"/>
                </a:solidFill>
                <a:latin typeface="Calibri"/>
                <a:cs typeface="Calibri"/>
              </a:rPr>
              <a:t>Introduction</a:t>
            </a:r>
            <a:r>
              <a:rPr sz="2200" spc="-5" dirty="0">
                <a:solidFill>
                  <a:srgbClr val="2E2B1F"/>
                </a:solidFill>
                <a:latin typeface="Calibri"/>
                <a:cs typeface="Calibri"/>
              </a:rPr>
              <a:t> </a:t>
            </a:r>
            <a:r>
              <a:rPr sz="2200" spc="-35" dirty="0">
                <a:solidFill>
                  <a:srgbClr val="2E2B1F"/>
                </a:solidFill>
                <a:latin typeface="Calibri"/>
                <a:cs typeface="Calibri"/>
              </a:rPr>
              <a:t>to </a:t>
            </a:r>
            <a:r>
              <a:rPr sz="2200" spc="-30" dirty="0">
                <a:solidFill>
                  <a:srgbClr val="2E2B1F"/>
                </a:solidFill>
                <a:latin typeface="Calibri"/>
                <a:cs typeface="Calibri"/>
              </a:rPr>
              <a:t> </a:t>
            </a:r>
            <a:r>
              <a:rPr sz="2200" spc="-10" dirty="0">
                <a:solidFill>
                  <a:srgbClr val="2E2B1F"/>
                </a:solidFill>
                <a:latin typeface="Calibri"/>
                <a:cs typeface="Calibri"/>
              </a:rPr>
              <a:t>Encapsulation </a:t>
            </a:r>
            <a:r>
              <a:rPr sz="2200" spc="-5" dirty="0">
                <a:solidFill>
                  <a:srgbClr val="2E2B1F"/>
                </a:solidFill>
                <a:latin typeface="Calibri"/>
                <a:cs typeface="Calibri"/>
              </a:rPr>
              <a:t>and </a:t>
            </a:r>
            <a:r>
              <a:rPr sz="2200" spc="-20" dirty="0">
                <a:solidFill>
                  <a:srgbClr val="2E2B1F"/>
                </a:solidFill>
                <a:latin typeface="Calibri"/>
                <a:cs typeface="Calibri"/>
              </a:rPr>
              <a:t>Data</a:t>
            </a:r>
            <a:r>
              <a:rPr sz="2200" dirty="0">
                <a:solidFill>
                  <a:srgbClr val="2E2B1F"/>
                </a:solidFill>
                <a:latin typeface="Calibri"/>
                <a:cs typeface="Calibri"/>
              </a:rPr>
              <a:t> </a:t>
            </a:r>
            <a:r>
              <a:rPr sz="2200" spc="-10" dirty="0">
                <a:solidFill>
                  <a:srgbClr val="2E2B1F"/>
                </a:solidFill>
                <a:latin typeface="Calibri"/>
                <a:cs typeface="Calibri"/>
              </a:rPr>
              <a:t>Hiding.</a:t>
            </a:r>
            <a:endParaRPr sz="2200">
              <a:latin typeface="Calibri"/>
              <a:cs typeface="Calibri"/>
            </a:endParaRPr>
          </a:p>
          <a:p>
            <a:pPr>
              <a:lnSpc>
                <a:spcPct val="100000"/>
              </a:lnSpc>
              <a:spcBef>
                <a:spcPts val="30"/>
              </a:spcBef>
              <a:buClr>
                <a:srgbClr val="A9A47B"/>
              </a:buClr>
              <a:buFont typeface="Arial"/>
              <a:buChar char="•"/>
            </a:pPr>
            <a:endParaRPr sz="2750">
              <a:latin typeface="Calibri"/>
              <a:cs typeface="Calibri"/>
            </a:endParaRPr>
          </a:p>
          <a:p>
            <a:pPr marL="241300" marR="5080" indent="-229235" algn="just">
              <a:lnSpc>
                <a:spcPct val="90000"/>
              </a:lnSpc>
              <a:spcBef>
                <a:spcPts val="5"/>
              </a:spcBef>
              <a:buClr>
                <a:srgbClr val="A9A47B"/>
              </a:buClr>
              <a:buFont typeface="Arial"/>
              <a:buChar char="•"/>
              <a:tabLst>
                <a:tab pos="241935" algn="l"/>
              </a:tabLst>
            </a:pPr>
            <a:r>
              <a:rPr sz="2200" b="1" spc="-5" dirty="0">
                <a:solidFill>
                  <a:srgbClr val="2E2B1F"/>
                </a:solidFill>
                <a:latin typeface="Calibri"/>
                <a:cs typeface="Calibri"/>
              </a:rPr>
              <a:t>Inheritance and </a:t>
            </a:r>
            <a:r>
              <a:rPr sz="2200" b="1" spc="-10" dirty="0">
                <a:solidFill>
                  <a:srgbClr val="2E2B1F"/>
                </a:solidFill>
                <a:latin typeface="Calibri"/>
                <a:cs typeface="Calibri"/>
              </a:rPr>
              <a:t>Abstraction </a:t>
            </a:r>
            <a:r>
              <a:rPr sz="2200" b="1" spc="-5" dirty="0">
                <a:solidFill>
                  <a:srgbClr val="2E2B1F"/>
                </a:solidFill>
                <a:latin typeface="Calibri"/>
                <a:cs typeface="Calibri"/>
              </a:rPr>
              <a:t>: </a:t>
            </a:r>
            <a:r>
              <a:rPr sz="2200" spc="-5" dirty="0">
                <a:solidFill>
                  <a:srgbClr val="2E2B1F"/>
                </a:solidFill>
                <a:latin typeface="Calibri"/>
                <a:cs typeface="Calibri"/>
              </a:rPr>
              <a:t>Modifier and Accessor Methods; </a:t>
            </a:r>
            <a:r>
              <a:rPr sz="2200" dirty="0">
                <a:solidFill>
                  <a:srgbClr val="2E2B1F"/>
                </a:solidFill>
                <a:latin typeface="Calibri"/>
                <a:cs typeface="Calibri"/>
              </a:rPr>
              <a:t> </a:t>
            </a:r>
            <a:r>
              <a:rPr sz="2200" spc="-10" dirty="0">
                <a:solidFill>
                  <a:srgbClr val="2E2B1F"/>
                </a:solidFill>
                <a:latin typeface="Calibri"/>
                <a:cs typeface="Calibri"/>
              </a:rPr>
              <a:t>Introduction</a:t>
            </a:r>
            <a:r>
              <a:rPr sz="2200" spc="-5" dirty="0">
                <a:solidFill>
                  <a:srgbClr val="2E2B1F"/>
                </a:solidFill>
                <a:latin typeface="Calibri"/>
                <a:cs typeface="Calibri"/>
              </a:rPr>
              <a:t> </a:t>
            </a:r>
            <a:r>
              <a:rPr sz="2200" spc="-20" dirty="0">
                <a:solidFill>
                  <a:srgbClr val="2E2B1F"/>
                </a:solidFill>
                <a:latin typeface="Calibri"/>
                <a:cs typeface="Calibri"/>
              </a:rPr>
              <a:t>to</a:t>
            </a:r>
            <a:r>
              <a:rPr sz="2200" spc="-15" dirty="0">
                <a:solidFill>
                  <a:srgbClr val="2E2B1F"/>
                </a:solidFill>
                <a:latin typeface="Calibri"/>
                <a:cs typeface="Calibri"/>
              </a:rPr>
              <a:t> </a:t>
            </a:r>
            <a:r>
              <a:rPr sz="2200" spc="-5" dirty="0">
                <a:solidFill>
                  <a:srgbClr val="2E2B1F"/>
                </a:solidFill>
                <a:latin typeface="Calibri"/>
                <a:cs typeface="Calibri"/>
              </a:rPr>
              <a:t>Inheritance;</a:t>
            </a:r>
            <a:r>
              <a:rPr sz="2200" dirty="0">
                <a:solidFill>
                  <a:srgbClr val="2E2B1F"/>
                </a:solidFill>
                <a:latin typeface="Calibri"/>
                <a:cs typeface="Calibri"/>
              </a:rPr>
              <a:t> </a:t>
            </a:r>
            <a:r>
              <a:rPr sz="2200" spc="-5" dirty="0">
                <a:solidFill>
                  <a:srgbClr val="2E2B1F"/>
                </a:solidFill>
                <a:latin typeface="Calibri"/>
                <a:cs typeface="Calibri"/>
              </a:rPr>
              <a:t>Single</a:t>
            </a:r>
            <a:r>
              <a:rPr sz="2200" dirty="0">
                <a:solidFill>
                  <a:srgbClr val="2E2B1F"/>
                </a:solidFill>
                <a:latin typeface="Calibri"/>
                <a:cs typeface="Calibri"/>
              </a:rPr>
              <a:t> </a:t>
            </a:r>
            <a:r>
              <a:rPr sz="2200" spc="-5" dirty="0">
                <a:solidFill>
                  <a:srgbClr val="2E2B1F"/>
                </a:solidFill>
                <a:latin typeface="Calibri"/>
                <a:cs typeface="Calibri"/>
              </a:rPr>
              <a:t>Inheritance;</a:t>
            </a:r>
            <a:r>
              <a:rPr sz="2200" dirty="0">
                <a:solidFill>
                  <a:srgbClr val="2E2B1F"/>
                </a:solidFill>
                <a:latin typeface="Calibri"/>
                <a:cs typeface="Calibri"/>
              </a:rPr>
              <a:t> </a:t>
            </a:r>
            <a:r>
              <a:rPr sz="2200" spc="-15" dirty="0">
                <a:solidFill>
                  <a:srgbClr val="2E2B1F"/>
                </a:solidFill>
                <a:latin typeface="Calibri"/>
                <a:cs typeface="Calibri"/>
              </a:rPr>
              <a:t>Hierarchical </a:t>
            </a:r>
            <a:r>
              <a:rPr sz="2200" spc="-484" dirty="0">
                <a:solidFill>
                  <a:srgbClr val="2E2B1F"/>
                </a:solidFill>
                <a:latin typeface="Calibri"/>
                <a:cs typeface="Calibri"/>
              </a:rPr>
              <a:t> </a:t>
            </a:r>
            <a:r>
              <a:rPr sz="2200" spc="-5" dirty="0">
                <a:solidFill>
                  <a:srgbClr val="2E2B1F"/>
                </a:solidFill>
                <a:latin typeface="Calibri"/>
                <a:cs typeface="Calibri"/>
              </a:rPr>
              <a:t>Inheritance;</a:t>
            </a:r>
            <a:r>
              <a:rPr sz="2200" dirty="0">
                <a:solidFill>
                  <a:srgbClr val="2E2B1F"/>
                </a:solidFill>
                <a:latin typeface="Calibri"/>
                <a:cs typeface="Calibri"/>
              </a:rPr>
              <a:t> </a:t>
            </a:r>
            <a:r>
              <a:rPr sz="2200" spc="-5" dirty="0">
                <a:solidFill>
                  <a:srgbClr val="2E2B1F"/>
                </a:solidFill>
                <a:latin typeface="Calibri"/>
                <a:cs typeface="Calibri"/>
              </a:rPr>
              <a:t>Multiple</a:t>
            </a:r>
            <a:r>
              <a:rPr sz="2200" dirty="0">
                <a:solidFill>
                  <a:srgbClr val="2E2B1F"/>
                </a:solidFill>
                <a:latin typeface="Calibri"/>
                <a:cs typeface="Calibri"/>
              </a:rPr>
              <a:t> </a:t>
            </a:r>
            <a:r>
              <a:rPr sz="2200" spc="-10" dirty="0">
                <a:solidFill>
                  <a:srgbClr val="2E2B1F"/>
                </a:solidFill>
                <a:latin typeface="Calibri"/>
                <a:cs typeface="Calibri"/>
              </a:rPr>
              <a:t>Inheritance;</a:t>
            </a:r>
            <a:r>
              <a:rPr sz="2200" spc="-5" dirty="0">
                <a:solidFill>
                  <a:srgbClr val="2E2B1F"/>
                </a:solidFill>
                <a:latin typeface="Calibri"/>
                <a:cs typeface="Calibri"/>
              </a:rPr>
              <a:t> and</a:t>
            </a:r>
            <a:r>
              <a:rPr sz="2200" spc="490" dirty="0">
                <a:solidFill>
                  <a:srgbClr val="2E2B1F"/>
                </a:solidFill>
                <a:latin typeface="Calibri"/>
                <a:cs typeface="Calibri"/>
              </a:rPr>
              <a:t> </a:t>
            </a:r>
            <a:r>
              <a:rPr sz="2200" spc="-20" dirty="0">
                <a:solidFill>
                  <a:srgbClr val="2E2B1F"/>
                </a:solidFill>
                <a:latin typeface="Calibri"/>
                <a:cs typeface="Calibri"/>
              </a:rPr>
              <a:t>Data</a:t>
            </a:r>
            <a:r>
              <a:rPr sz="2200" spc="459" dirty="0">
                <a:solidFill>
                  <a:srgbClr val="2E2B1F"/>
                </a:solidFill>
                <a:latin typeface="Calibri"/>
                <a:cs typeface="Calibri"/>
              </a:rPr>
              <a:t> </a:t>
            </a:r>
            <a:r>
              <a:rPr sz="2200" spc="-10" dirty="0">
                <a:solidFill>
                  <a:srgbClr val="2E2B1F"/>
                </a:solidFill>
                <a:latin typeface="Calibri"/>
                <a:cs typeface="Calibri"/>
              </a:rPr>
              <a:t>Abstraction; </a:t>
            </a:r>
            <a:r>
              <a:rPr sz="2200" spc="-5" dirty="0">
                <a:solidFill>
                  <a:srgbClr val="2E2B1F"/>
                </a:solidFill>
                <a:latin typeface="Calibri"/>
                <a:cs typeface="Calibri"/>
              </a:rPr>
              <a:t> </a:t>
            </a:r>
            <a:r>
              <a:rPr sz="2200" spc="-15" dirty="0">
                <a:solidFill>
                  <a:srgbClr val="2E2B1F"/>
                </a:solidFill>
                <a:latin typeface="Calibri"/>
                <a:cs typeface="Calibri"/>
              </a:rPr>
              <a:t>Abstract </a:t>
            </a:r>
            <a:r>
              <a:rPr sz="2200" spc="-5" dirty="0">
                <a:solidFill>
                  <a:srgbClr val="2E2B1F"/>
                </a:solidFill>
                <a:latin typeface="Calibri"/>
                <a:cs typeface="Calibri"/>
              </a:rPr>
              <a:t>Methods and </a:t>
            </a:r>
            <a:r>
              <a:rPr sz="2200" spc="-15" dirty="0">
                <a:solidFill>
                  <a:srgbClr val="2E2B1F"/>
                </a:solidFill>
                <a:latin typeface="Calibri"/>
                <a:cs typeface="Calibri"/>
              </a:rPr>
              <a:t>Abstract </a:t>
            </a:r>
            <a:r>
              <a:rPr sz="2200" spc="-5" dirty="0">
                <a:solidFill>
                  <a:srgbClr val="2E2B1F"/>
                </a:solidFill>
                <a:latin typeface="Calibri"/>
                <a:cs typeface="Calibri"/>
              </a:rPr>
              <a:t>class, </a:t>
            </a:r>
            <a:r>
              <a:rPr sz="2200" spc="-15" dirty="0">
                <a:solidFill>
                  <a:srgbClr val="2E2B1F"/>
                </a:solidFill>
                <a:latin typeface="Calibri"/>
                <a:cs typeface="Calibri"/>
              </a:rPr>
              <a:t>Attribute </a:t>
            </a:r>
            <a:r>
              <a:rPr sz="2200" spc="-10" dirty="0">
                <a:solidFill>
                  <a:srgbClr val="2E2B1F"/>
                </a:solidFill>
                <a:latin typeface="Calibri"/>
                <a:cs typeface="Calibri"/>
              </a:rPr>
              <a:t>Resolution </a:t>
            </a:r>
            <a:r>
              <a:rPr sz="2200" spc="-15" dirty="0">
                <a:solidFill>
                  <a:srgbClr val="2E2B1F"/>
                </a:solidFill>
                <a:latin typeface="Calibri"/>
                <a:cs typeface="Calibri"/>
              </a:rPr>
              <a:t>Order </a:t>
            </a:r>
            <a:r>
              <a:rPr sz="2200" spc="-10" dirty="0">
                <a:solidFill>
                  <a:srgbClr val="2E2B1F"/>
                </a:solidFill>
                <a:latin typeface="Calibri"/>
                <a:cs typeface="Calibri"/>
              </a:rPr>
              <a:t> </a:t>
            </a:r>
            <a:r>
              <a:rPr sz="2200" spc="-20" dirty="0">
                <a:solidFill>
                  <a:srgbClr val="2E2B1F"/>
                </a:solidFill>
                <a:latin typeface="Calibri"/>
                <a:cs typeface="Calibri"/>
              </a:rPr>
              <a:t>for</a:t>
            </a:r>
            <a:r>
              <a:rPr sz="2200" spc="-10" dirty="0">
                <a:solidFill>
                  <a:srgbClr val="2E2B1F"/>
                </a:solidFill>
                <a:latin typeface="Calibri"/>
                <a:cs typeface="Calibri"/>
              </a:rPr>
              <a:t> </a:t>
            </a:r>
            <a:r>
              <a:rPr sz="2200" spc="-5" dirty="0">
                <a:solidFill>
                  <a:srgbClr val="2E2B1F"/>
                </a:solidFill>
                <a:latin typeface="Calibri"/>
                <a:cs typeface="Calibri"/>
              </a:rPr>
              <a:t>Inheritance;</a:t>
            </a:r>
            <a:r>
              <a:rPr sz="2200" spc="10" dirty="0">
                <a:solidFill>
                  <a:srgbClr val="2E2B1F"/>
                </a:solidFill>
                <a:latin typeface="Calibri"/>
                <a:cs typeface="Calibri"/>
              </a:rPr>
              <a:t> </a:t>
            </a:r>
            <a:r>
              <a:rPr sz="2200" spc="-5" dirty="0">
                <a:solidFill>
                  <a:srgbClr val="2E2B1F"/>
                </a:solidFill>
                <a:latin typeface="Calibri"/>
                <a:cs typeface="Calibri"/>
              </a:rPr>
              <a:t>Built-in</a:t>
            </a:r>
            <a:r>
              <a:rPr sz="2200" spc="-10" dirty="0">
                <a:solidFill>
                  <a:srgbClr val="2E2B1F"/>
                </a:solidFill>
                <a:latin typeface="Calibri"/>
                <a:cs typeface="Calibri"/>
              </a:rPr>
              <a:t> </a:t>
            </a:r>
            <a:r>
              <a:rPr sz="2200" spc="-5" dirty="0">
                <a:solidFill>
                  <a:srgbClr val="2E2B1F"/>
                </a:solidFill>
                <a:latin typeface="Calibri"/>
                <a:cs typeface="Calibri"/>
              </a:rPr>
              <a:t>Functions</a:t>
            </a:r>
            <a:r>
              <a:rPr sz="2200" dirty="0">
                <a:solidFill>
                  <a:srgbClr val="2E2B1F"/>
                </a:solidFill>
                <a:latin typeface="Calibri"/>
                <a:cs typeface="Calibri"/>
              </a:rPr>
              <a:t> </a:t>
            </a:r>
            <a:r>
              <a:rPr sz="2200" spc="-20" dirty="0">
                <a:solidFill>
                  <a:srgbClr val="2E2B1F"/>
                </a:solidFill>
                <a:latin typeface="Calibri"/>
                <a:cs typeface="Calibri"/>
              </a:rPr>
              <a:t>for</a:t>
            </a:r>
            <a:r>
              <a:rPr sz="2200" spc="5" dirty="0">
                <a:solidFill>
                  <a:srgbClr val="2E2B1F"/>
                </a:solidFill>
                <a:latin typeface="Calibri"/>
                <a:cs typeface="Calibri"/>
              </a:rPr>
              <a:t> </a:t>
            </a:r>
            <a:r>
              <a:rPr sz="2200" spc="-5" dirty="0">
                <a:solidFill>
                  <a:srgbClr val="2E2B1F"/>
                </a:solidFill>
                <a:latin typeface="Calibri"/>
                <a:cs typeface="Calibri"/>
              </a:rPr>
              <a:t>Classes</a:t>
            </a:r>
            <a:endParaRPr sz="220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F32F9B9-53C7-44CD-B081-92F013D69D7E}"/>
              </a:ext>
            </a:extLst>
          </p:cNvPr>
          <p:cNvSpPr>
            <a:spLocks noGrp="1"/>
          </p:cNvSpPr>
          <p:nvPr>
            <p:ph type="title"/>
          </p:nvPr>
        </p:nvSpPr>
        <p:spPr/>
        <p:txBody>
          <a:bodyPr/>
          <a:lstStyle/>
          <a:p>
            <a:r>
              <a:rPr lang="en-IN" b="1" i="0" dirty="0">
                <a:effectLst/>
                <a:latin typeface="Times New Roman" panose="02020603050405020304" pitchFamily="18" charset="0"/>
                <a:cs typeface="Times New Roman" panose="02020603050405020304" pitchFamily="18" charset="0"/>
              </a:rPr>
              <a:t>Creating an Object in Python</a:t>
            </a:r>
            <a:endParaRPr lang="en-IN" dirty="0"/>
          </a:p>
        </p:txBody>
      </p:sp>
      <p:sp>
        <p:nvSpPr>
          <p:cNvPr id="6" name="Content Placeholder 5">
            <a:extLst>
              <a:ext uri="{FF2B5EF4-FFF2-40B4-BE49-F238E27FC236}">
                <a16:creationId xmlns:a16="http://schemas.microsoft.com/office/drawing/2014/main" id="{4C354CB0-7DA3-448B-815C-BD521A2FF45A}"/>
              </a:ext>
            </a:extLst>
          </p:cNvPr>
          <p:cNvSpPr>
            <a:spLocks noGrp="1"/>
          </p:cNvSpPr>
          <p:nvPr>
            <p:ph idx="1"/>
          </p:nvPr>
        </p:nvSpPr>
        <p:spPr>
          <a:xfrm>
            <a:off x="650240" y="1616710"/>
            <a:ext cx="7350759" cy="4631690"/>
          </a:xfrm>
        </p:spPr>
        <p:txBody>
          <a:bodyPr>
            <a:normAutofit/>
          </a:bodyPr>
          <a:lstStyle/>
          <a:p>
            <a:pPr marL="342900" indent="-342900" algn="just" eaLnBrk="0" fontAlgn="base" hangingPunct="0">
              <a:lnSpc>
                <a:spcPct val="100000"/>
              </a:lnSpc>
              <a:spcBef>
                <a:spcPct val="0"/>
              </a:spcBef>
              <a:spcAft>
                <a:spcPct val="0"/>
              </a:spcAft>
              <a:buFont typeface="Arial" panose="020B0604020202020204" pitchFamily="34" charset="0"/>
              <a:buChar char="•"/>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The procedure to create an object is similar to a </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function</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call.</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      </a:t>
            </a:r>
          </a:p>
          <a:p>
            <a:pPr algn="ctr" eaLnBrk="0" fontAlgn="base" hangingPunct="0">
              <a:lnSpc>
                <a:spcPct val="100000"/>
              </a:lnSpc>
              <a:spcBef>
                <a:spcPct val="0"/>
              </a:spcBef>
              <a:spcAft>
                <a:spcPct val="0"/>
              </a:spcAf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car1 = car() #car is </a:t>
            </a:r>
            <a:r>
              <a:rPr kumimoji="0" lang="en-US" altLang="en-US" b="1" i="0" u="none" strike="noStrike" cap="none" normalizeH="0" baseline="0" dirty="0" err="1">
                <a:ln>
                  <a:noFill/>
                </a:ln>
                <a:effectLst/>
                <a:latin typeface="Times New Roman" panose="02020603050405020304" pitchFamily="18" charset="0"/>
                <a:cs typeface="Times New Roman" panose="02020603050405020304" pitchFamily="18" charset="0"/>
              </a:rPr>
              <a:t>classname</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 car1 is object name</a:t>
            </a:r>
          </a:p>
          <a:p>
            <a:pPr algn="ctr" eaLnBrk="0" fontAlgn="base" hangingPunct="0">
              <a:lnSpc>
                <a:spcPct val="100000"/>
              </a:lnSpc>
              <a:spcBef>
                <a:spcPct val="0"/>
              </a:spcBef>
              <a:spcAft>
                <a:spcPct val="0"/>
              </a:spcAft>
            </a:pPr>
            <a:endPar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endParaRPr>
          </a:p>
          <a:p>
            <a:pPr marL="342900" indent="-342900" algn="just" eaLnBrk="0" fontAlgn="base" hangingPunct="0">
              <a:spcBef>
                <a:spcPct val="0"/>
              </a:spcBef>
              <a:spcAft>
                <a:spcPct val="0"/>
              </a:spcAft>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Syntax:- Object name = class name()</a:t>
            </a:r>
            <a:endPar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endParaRPr>
          </a:p>
          <a:p>
            <a:pPr marL="342900" indent="-342900" algn="just" eaLnBrk="0" fontAlgn="base" hangingPunct="0">
              <a:lnSpc>
                <a:spcPct val="100000"/>
              </a:lnSpc>
              <a:spcBef>
                <a:spcPct val="0"/>
              </a:spcBef>
              <a:spcAft>
                <a:spcPct val="0"/>
              </a:spcAft>
              <a:buFont typeface="Arial" panose="020B0604020202020204" pitchFamily="34" charset="0"/>
              <a:buChar char="•"/>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This will create a new object instance named </a:t>
            </a:r>
            <a:r>
              <a:rPr lang="en-US" altLang="en-US" dirty="0">
                <a:latin typeface="Times New Roman" panose="02020603050405020304" pitchFamily="18" charset="0"/>
                <a:cs typeface="Times New Roman" panose="02020603050405020304" pitchFamily="18" charset="0"/>
              </a:rPr>
              <a:t>car1</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We can access the attributes of objects using the object name prefix.</a:t>
            </a:r>
          </a:p>
          <a:p>
            <a:pPr marL="342900" indent="-342900" algn="just" eaLnBrk="0" fontAlgn="base" hangingPunct="0">
              <a:lnSpc>
                <a:spcPct val="100000"/>
              </a:lnSpc>
              <a:spcBef>
                <a:spcPct val="0"/>
              </a:spcBef>
              <a:spcAft>
                <a:spcPct val="0"/>
              </a:spcAft>
              <a:buFont typeface="Arial" panose="020B0604020202020204" pitchFamily="34" charset="0"/>
              <a:buChar char="•"/>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Attributes may be data or method. Methods of an object are corresponding functions of that class.</a:t>
            </a:r>
          </a:p>
          <a:p>
            <a:pPr marL="342900" indent="-342900" algn="just" eaLnBrk="0" fontAlgn="base" hangingPunct="0">
              <a:lnSpc>
                <a:spcPct val="100000"/>
              </a:lnSpc>
              <a:spcBef>
                <a:spcPct val="0"/>
              </a:spcBef>
              <a:spcAft>
                <a:spcPct val="0"/>
              </a:spcAf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car1.color</a:t>
            </a:r>
          </a:p>
          <a:p>
            <a:pPr marL="342900" indent="-342900" algn="just" eaLnBrk="0" fontAlgn="base" hangingPunct="0">
              <a:lnSpc>
                <a:spcPct val="100000"/>
              </a:lnSpc>
              <a:spcBef>
                <a:spcPct val="0"/>
              </a:spcBef>
              <a:spcAft>
                <a:spcPct val="0"/>
              </a:spcAf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car1.milage</a:t>
            </a:r>
          </a:p>
          <a:p>
            <a:pPr marL="342900" indent="-342900" algn="just" eaLnBrk="0" fontAlgn="base" hangingPunct="0">
              <a:lnSpc>
                <a:spcPct val="100000"/>
              </a:lnSpc>
              <a:spcBef>
                <a:spcPct val="0"/>
              </a:spcBef>
              <a:spcAft>
                <a:spcPct val="0"/>
              </a:spcAft>
              <a:buFont typeface="Arial" panose="020B0604020202020204" pitchFamily="34" charset="0"/>
              <a:buChar char="•"/>
            </a:pPr>
            <a:r>
              <a:rPr kumimoji="0" lang="en-US" altLang="en-US" b="0" i="0" u="none" strike="noStrike" cap="none" normalizeH="0" baseline="0" dirty="0" err="1">
                <a:ln>
                  <a:noFill/>
                </a:ln>
                <a:effectLst/>
                <a:latin typeface="Times New Roman" panose="02020603050405020304" pitchFamily="18" charset="0"/>
                <a:cs typeface="Times New Roman" panose="02020603050405020304" pitchFamily="18" charset="0"/>
              </a:rPr>
              <a:t>Objectname.attribute</a:t>
            </a:r>
            <a:r>
              <a:rPr lang="en-US" altLang="en-US" dirty="0">
                <a:latin typeface="Times New Roman" panose="02020603050405020304" pitchFamily="18" charset="0"/>
                <a:cs typeface="Times New Roman" panose="02020603050405020304" pitchFamily="18" charset="0"/>
              </a:rPr>
              <a:t>/method</a:t>
            </a: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27844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0E2A66-CA10-432E-9F7B-9A61F0630285}"/>
              </a:ext>
            </a:extLst>
          </p:cNvPr>
          <p:cNvSpPr>
            <a:spLocks noGrp="1"/>
          </p:cNvSpPr>
          <p:nvPr>
            <p:ph type="title"/>
          </p:nvPr>
        </p:nvSpPr>
        <p:spPr/>
        <p:txBody>
          <a:bodyPr/>
          <a:lstStyle/>
          <a:p>
            <a:r>
              <a:rPr lang="en-IN" b="1" i="0" dirty="0">
                <a:effectLst/>
                <a:latin typeface="Times New Roman" panose="02020603050405020304" pitchFamily="18" charset="0"/>
                <a:cs typeface="Times New Roman" panose="02020603050405020304" pitchFamily="18" charset="0"/>
              </a:rPr>
              <a:t>Creating an Object in Python</a:t>
            </a:r>
            <a:endParaRPr lang="en-IN" dirty="0"/>
          </a:p>
        </p:txBody>
      </p:sp>
      <p:sp>
        <p:nvSpPr>
          <p:cNvPr id="6" name="Content Placeholder 5">
            <a:extLst>
              <a:ext uri="{FF2B5EF4-FFF2-40B4-BE49-F238E27FC236}">
                <a16:creationId xmlns:a16="http://schemas.microsoft.com/office/drawing/2014/main" id="{BBD9102F-1471-4388-B2BF-4B0724239E14}"/>
              </a:ext>
            </a:extLst>
          </p:cNvPr>
          <p:cNvSpPr>
            <a:spLocks noGrp="1"/>
          </p:cNvSpPr>
          <p:nvPr>
            <p:ph idx="1"/>
          </p:nvPr>
        </p:nvSpPr>
        <p:spPr/>
        <p:txBody>
          <a:bodyPr>
            <a:normAutofit fontScale="92500" lnSpcReduction="20000"/>
          </a:bodyPr>
          <a:lstStyle/>
          <a:p>
            <a:pPr marL="342900" indent="-342900" algn="just" eaLnBrk="0" fontAlgn="base" hangingPunct="0">
              <a:lnSpc>
                <a:spcPct val="100000"/>
              </a:lnSpc>
              <a:spcBef>
                <a:spcPct val="0"/>
              </a:spcBef>
              <a:spcAft>
                <a:spcPct val="0"/>
              </a:spcAft>
              <a:buFont typeface="Arial" panose="020B0604020202020204" pitchFamily="34" charset="0"/>
              <a:buChar char="•"/>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notice the </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self parameter </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in function definition inside the class but we called the method simply as car1.brand() without any </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arguments</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It still worked.</a:t>
            </a:r>
          </a:p>
          <a:p>
            <a:pPr marL="342900" indent="-342900" algn="just" eaLnBrk="0" fontAlgn="base" hangingPunct="0">
              <a:lnSpc>
                <a:spcPct val="100000"/>
              </a:lnSpc>
              <a:spcBef>
                <a:spcPct val="0"/>
              </a:spcBef>
              <a:spcAft>
                <a:spcPct val="0"/>
              </a:spcAft>
              <a:buFont typeface="Arial" panose="020B0604020202020204" pitchFamily="34" charset="0"/>
              <a:buChar char="•"/>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This is because, whenever an object calls its method, the object itself is passed as the first argument. So, car1.brand() translates into </a:t>
            </a:r>
            <a:r>
              <a:rPr lang="en-US" altLang="en-US" dirty="0" err="1">
                <a:latin typeface="Times New Roman" panose="02020603050405020304" pitchFamily="18" charset="0"/>
                <a:cs typeface="Times New Roman" panose="02020603050405020304" pitchFamily="18" charset="0"/>
              </a:rPr>
              <a:t>car.brand</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(car1).</a:t>
            </a:r>
          </a:p>
          <a:p>
            <a:pPr marL="342900" indent="-342900" algn="just" eaLnBrk="0" fontAlgn="base" hangingPunct="0">
              <a:lnSpc>
                <a:spcPct val="100000"/>
              </a:lnSpc>
              <a:spcBef>
                <a:spcPct val="0"/>
              </a:spcBef>
              <a:spcAft>
                <a:spcPct val="0"/>
              </a:spcAft>
              <a:buFont typeface="Arial" panose="020B0604020202020204" pitchFamily="34" charset="0"/>
              <a:buChar char="•"/>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In general, calling a method with a list of n arguments is equivalent to calling the corresponding function with an argument list that is created by inserting the method's object before the first argument.</a:t>
            </a:r>
          </a:p>
          <a:p>
            <a:pPr marL="342900" indent="-342900" algn="just" eaLnBrk="0" fontAlgn="base" hangingPunct="0">
              <a:lnSpc>
                <a:spcPct val="100000"/>
              </a:lnSpc>
              <a:spcBef>
                <a:spcPct val="0"/>
              </a:spcBef>
              <a:spcAft>
                <a:spcPct val="0"/>
              </a:spcAft>
              <a:buFont typeface="Arial" panose="020B0604020202020204" pitchFamily="34" charset="0"/>
              <a:buChar char="•"/>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For these reasons, the first argument of the function in class must be the object itself.</a:t>
            </a:r>
          </a:p>
          <a:p>
            <a:pPr marL="342900" indent="-342900" algn="just" eaLnBrk="0" fontAlgn="base" hangingPunct="0">
              <a:lnSpc>
                <a:spcPct val="100000"/>
              </a:lnSpc>
              <a:spcBef>
                <a:spcPct val="0"/>
              </a:spcBef>
              <a:spcAft>
                <a:spcPct val="0"/>
              </a:spcAft>
              <a:buFont typeface="Arial" panose="020B0604020202020204" pitchFamily="34" charset="0"/>
              <a:buChar char="•"/>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This is conventionally called </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self.</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a:t>
            </a:r>
            <a:endParaRPr lang="en-IN" dirty="0"/>
          </a:p>
        </p:txBody>
      </p:sp>
    </p:spTree>
    <p:extLst>
      <p:ext uri="{BB962C8B-B14F-4D97-AF65-F5344CB8AC3E}">
        <p14:creationId xmlns:p14="http://schemas.microsoft.com/office/powerpoint/2010/main" val="1354198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05790"/>
            <a:ext cx="6489065" cy="651510"/>
          </a:xfrm>
          <a:prstGeom prst="rect">
            <a:avLst/>
          </a:prstGeom>
        </p:spPr>
        <p:txBody>
          <a:bodyPr vert="horz" wrap="square" lIns="0" tIns="13335" rIns="0" bIns="0" rtlCol="0">
            <a:spAutoFit/>
          </a:bodyPr>
          <a:lstStyle/>
          <a:p>
            <a:pPr marL="12700">
              <a:lnSpc>
                <a:spcPct val="100000"/>
              </a:lnSpc>
              <a:spcBef>
                <a:spcPts val="105"/>
              </a:spcBef>
            </a:pPr>
            <a:r>
              <a:rPr sz="4100" b="1" spc="-100" dirty="0">
                <a:latin typeface="Cambria"/>
                <a:cs typeface="Cambria"/>
              </a:rPr>
              <a:t>C</a:t>
            </a:r>
            <a:r>
              <a:rPr sz="4100" b="1" spc="-155" dirty="0">
                <a:latin typeface="Cambria"/>
                <a:cs typeface="Cambria"/>
              </a:rPr>
              <a:t>r</a:t>
            </a:r>
            <a:r>
              <a:rPr sz="4100" b="1" spc="-95" dirty="0">
                <a:latin typeface="Cambria"/>
                <a:cs typeface="Cambria"/>
              </a:rPr>
              <a:t>e</a:t>
            </a:r>
            <a:r>
              <a:rPr sz="4100" b="1" spc="-100" dirty="0">
                <a:latin typeface="Cambria"/>
                <a:cs typeface="Cambria"/>
              </a:rPr>
              <a:t>at</a:t>
            </a:r>
            <a:r>
              <a:rPr sz="4100" b="1" spc="-105" dirty="0">
                <a:latin typeface="Cambria"/>
                <a:cs typeface="Cambria"/>
              </a:rPr>
              <a:t>in</a:t>
            </a:r>
            <a:r>
              <a:rPr sz="4100" b="1" dirty="0">
                <a:latin typeface="Cambria"/>
                <a:cs typeface="Cambria"/>
              </a:rPr>
              <a:t>g</a:t>
            </a:r>
            <a:r>
              <a:rPr sz="4100" b="1" spc="-240" dirty="0">
                <a:latin typeface="Cambria"/>
                <a:cs typeface="Cambria"/>
              </a:rPr>
              <a:t> </a:t>
            </a:r>
            <a:r>
              <a:rPr sz="4100" b="1" spc="-100" dirty="0">
                <a:latin typeface="Cambria"/>
                <a:cs typeface="Cambria"/>
              </a:rPr>
              <a:t>a</a:t>
            </a:r>
            <a:r>
              <a:rPr sz="4100" b="1" dirty="0">
                <a:latin typeface="Cambria"/>
                <a:cs typeface="Cambria"/>
              </a:rPr>
              <a:t>n</a:t>
            </a:r>
            <a:r>
              <a:rPr sz="4100" b="1" spc="-200" dirty="0">
                <a:latin typeface="Cambria"/>
                <a:cs typeface="Cambria"/>
              </a:rPr>
              <a:t> </a:t>
            </a:r>
            <a:r>
              <a:rPr sz="4100" b="1" spc="-95" dirty="0">
                <a:latin typeface="Cambria"/>
                <a:cs typeface="Cambria"/>
              </a:rPr>
              <a:t>O</a:t>
            </a:r>
            <a:r>
              <a:rPr sz="4100" b="1" spc="-100" dirty="0">
                <a:latin typeface="Cambria"/>
                <a:cs typeface="Cambria"/>
              </a:rPr>
              <a:t>bj</a:t>
            </a:r>
            <a:r>
              <a:rPr sz="4100" b="1" spc="-95" dirty="0">
                <a:latin typeface="Cambria"/>
                <a:cs typeface="Cambria"/>
              </a:rPr>
              <a:t>e</a:t>
            </a:r>
            <a:r>
              <a:rPr sz="4100" b="1" spc="-105" dirty="0">
                <a:latin typeface="Cambria"/>
                <a:cs typeface="Cambria"/>
              </a:rPr>
              <a:t>c</a:t>
            </a:r>
            <a:r>
              <a:rPr sz="4100" b="1" dirty="0">
                <a:latin typeface="Cambria"/>
                <a:cs typeface="Cambria"/>
              </a:rPr>
              <a:t>t</a:t>
            </a:r>
            <a:r>
              <a:rPr sz="4100" b="1" spc="-235" dirty="0">
                <a:latin typeface="Cambria"/>
                <a:cs typeface="Cambria"/>
              </a:rPr>
              <a:t> </a:t>
            </a:r>
            <a:r>
              <a:rPr sz="4100" b="1" spc="-95" dirty="0">
                <a:latin typeface="Cambria"/>
                <a:cs typeface="Cambria"/>
              </a:rPr>
              <a:t>i</a:t>
            </a:r>
            <a:r>
              <a:rPr sz="4100" b="1" dirty="0">
                <a:latin typeface="Cambria"/>
                <a:cs typeface="Cambria"/>
              </a:rPr>
              <a:t>n</a:t>
            </a:r>
            <a:r>
              <a:rPr sz="4100" b="1" spc="-215" dirty="0">
                <a:latin typeface="Cambria"/>
                <a:cs typeface="Cambria"/>
              </a:rPr>
              <a:t> </a:t>
            </a:r>
            <a:r>
              <a:rPr sz="4100" b="1" spc="-100" dirty="0">
                <a:latin typeface="Cambria"/>
                <a:cs typeface="Cambria"/>
              </a:rPr>
              <a:t>P</a:t>
            </a:r>
            <a:r>
              <a:rPr sz="4100" b="1" spc="-95" dirty="0">
                <a:latin typeface="Cambria"/>
                <a:cs typeface="Cambria"/>
              </a:rPr>
              <a:t>y</a:t>
            </a:r>
            <a:r>
              <a:rPr sz="4100" b="1" spc="-100" dirty="0">
                <a:latin typeface="Cambria"/>
                <a:cs typeface="Cambria"/>
              </a:rPr>
              <a:t>th</a:t>
            </a:r>
            <a:r>
              <a:rPr sz="4100" b="1" spc="-105" dirty="0">
                <a:latin typeface="Cambria"/>
                <a:cs typeface="Cambria"/>
              </a:rPr>
              <a:t>o</a:t>
            </a:r>
            <a:r>
              <a:rPr sz="4100" b="1" dirty="0">
                <a:latin typeface="Cambria"/>
                <a:cs typeface="Cambria"/>
              </a:rPr>
              <a:t>n</a:t>
            </a:r>
            <a:endParaRPr sz="4100">
              <a:latin typeface="Cambria"/>
              <a:cs typeface="Cambria"/>
            </a:endParaRPr>
          </a:p>
        </p:txBody>
      </p:sp>
      <p:sp>
        <p:nvSpPr>
          <p:cNvPr id="3" name="object 3"/>
          <p:cNvSpPr txBox="1"/>
          <p:nvPr/>
        </p:nvSpPr>
        <p:spPr>
          <a:xfrm>
            <a:off x="650240" y="1583181"/>
            <a:ext cx="7348855" cy="4384675"/>
          </a:xfrm>
          <a:prstGeom prst="rect">
            <a:avLst/>
          </a:prstGeom>
        </p:spPr>
        <p:txBody>
          <a:bodyPr vert="horz" wrap="square" lIns="0" tIns="12065" rIns="0" bIns="0" rtlCol="0">
            <a:spAutoFit/>
          </a:bodyPr>
          <a:lstStyle/>
          <a:p>
            <a:pPr marL="241300" indent="-229235">
              <a:lnSpc>
                <a:spcPts val="2510"/>
              </a:lnSpc>
              <a:spcBef>
                <a:spcPts val="95"/>
              </a:spcBef>
              <a:buClr>
                <a:srgbClr val="A9A47B"/>
              </a:buClr>
              <a:buFont typeface="Arial"/>
              <a:buChar char="•"/>
              <a:tabLst>
                <a:tab pos="241300" algn="l"/>
                <a:tab pos="241935" algn="l"/>
              </a:tabLst>
            </a:pPr>
            <a:r>
              <a:rPr sz="2200" spc="-50" dirty="0">
                <a:solidFill>
                  <a:srgbClr val="2E2B1F"/>
                </a:solidFill>
                <a:latin typeface="Calibri"/>
                <a:cs typeface="Calibri"/>
              </a:rPr>
              <a:t>We</a:t>
            </a:r>
            <a:r>
              <a:rPr sz="2200" spc="75" dirty="0">
                <a:solidFill>
                  <a:srgbClr val="2E2B1F"/>
                </a:solidFill>
                <a:latin typeface="Calibri"/>
                <a:cs typeface="Calibri"/>
              </a:rPr>
              <a:t> </a:t>
            </a:r>
            <a:r>
              <a:rPr sz="2200" spc="-10" dirty="0">
                <a:solidFill>
                  <a:srgbClr val="2E2B1F"/>
                </a:solidFill>
                <a:latin typeface="Calibri"/>
                <a:cs typeface="Calibri"/>
              </a:rPr>
              <a:t>saw</a:t>
            </a:r>
            <a:r>
              <a:rPr sz="2200" spc="65" dirty="0">
                <a:solidFill>
                  <a:srgbClr val="2E2B1F"/>
                </a:solidFill>
                <a:latin typeface="Calibri"/>
                <a:cs typeface="Calibri"/>
              </a:rPr>
              <a:t> </a:t>
            </a:r>
            <a:r>
              <a:rPr sz="2200" spc="-10" dirty="0">
                <a:solidFill>
                  <a:srgbClr val="2E2B1F"/>
                </a:solidFill>
                <a:latin typeface="Calibri"/>
                <a:cs typeface="Calibri"/>
              </a:rPr>
              <a:t>that</a:t>
            </a:r>
            <a:r>
              <a:rPr sz="2200" spc="75" dirty="0">
                <a:solidFill>
                  <a:srgbClr val="2E2B1F"/>
                </a:solidFill>
                <a:latin typeface="Calibri"/>
                <a:cs typeface="Calibri"/>
              </a:rPr>
              <a:t> </a:t>
            </a:r>
            <a:r>
              <a:rPr sz="2200" spc="-5" dirty="0">
                <a:solidFill>
                  <a:srgbClr val="2E2B1F"/>
                </a:solidFill>
                <a:latin typeface="Calibri"/>
                <a:cs typeface="Calibri"/>
              </a:rPr>
              <a:t>the</a:t>
            </a:r>
            <a:r>
              <a:rPr sz="2200" spc="60" dirty="0">
                <a:solidFill>
                  <a:srgbClr val="2E2B1F"/>
                </a:solidFill>
                <a:latin typeface="Calibri"/>
                <a:cs typeface="Calibri"/>
              </a:rPr>
              <a:t> </a:t>
            </a:r>
            <a:r>
              <a:rPr sz="2200" spc="-5" dirty="0">
                <a:solidFill>
                  <a:srgbClr val="2E2B1F"/>
                </a:solidFill>
                <a:latin typeface="Calibri"/>
                <a:cs typeface="Calibri"/>
              </a:rPr>
              <a:t>class</a:t>
            </a:r>
            <a:r>
              <a:rPr sz="2200" spc="80" dirty="0">
                <a:solidFill>
                  <a:srgbClr val="2E2B1F"/>
                </a:solidFill>
                <a:latin typeface="Calibri"/>
                <a:cs typeface="Calibri"/>
              </a:rPr>
              <a:t> </a:t>
            </a:r>
            <a:r>
              <a:rPr sz="2200" spc="-5" dirty="0">
                <a:solidFill>
                  <a:srgbClr val="2E2B1F"/>
                </a:solidFill>
                <a:latin typeface="Calibri"/>
                <a:cs typeface="Calibri"/>
              </a:rPr>
              <a:t>object</a:t>
            </a:r>
            <a:r>
              <a:rPr sz="2200" spc="60" dirty="0">
                <a:solidFill>
                  <a:srgbClr val="2E2B1F"/>
                </a:solidFill>
                <a:latin typeface="Calibri"/>
                <a:cs typeface="Calibri"/>
              </a:rPr>
              <a:t> </a:t>
            </a:r>
            <a:r>
              <a:rPr sz="2200" spc="-10" dirty="0">
                <a:solidFill>
                  <a:srgbClr val="2E2B1F"/>
                </a:solidFill>
                <a:latin typeface="Calibri"/>
                <a:cs typeface="Calibri"/>
              </a:rPr>
              <a:t>could</a:t>
            </a:r>
            <a:r>
              <a:rPr sz="2200" spc="65" dirty="0">
                <a:solidFill>
                  <a:srgbClr val="2E2B1F"/>
                </a:solidFill>
                <a:latin typeface="Calibri"/>
                <a:cs typeface="Calibri"/>
              </a:rPr>
              <a:t> </a:t>
            </a:r>
            <a:r>
              <a:rPr sz="2200" spc="-5" dirty="0">
                <a:solidFill>
                  <a:srgbClr val="2E2B1F"/>
                </a:solidFill>
                <a:latin typeface="Calibri"/>
                <a:cs typeface="Calibri"/>
              </a:rPr>
              <a:t>be</a:t>
            </a:r>
            <a:r>
              <a:rPr sz="2200" spc="80" dirty="0">
                <a:solidFill>
                  <a:srgbClr val="2E2B1F"/>
                </a:solidFill>
                <a:latin typeface="Calibri"/>
                <a:cs typeface="Calibri"/>
              </a:rPr>
              <a:t> </a:t>
            </a:r>
            <a:r>
              <a:rPr sz="2200" spc="-5" dirty="0">
                <a:solidFill>
                  <a:srgbClr val="2E2B1F"/>
                </a:solidFill>
                <a:latin typeface="Calibri"/>
                <a:cs typeface="Calibri"/>
              </a:rPr>
              <a:t>used</a:t>
            </a:r>
            <a:r>
              <a:rPr sz="2200" spc="70" dirty="0">
                <a:solidFill>
                  <a:srgbClr val="2E2B1F"/>
                </a:solidFill>
                <a:latin typeface="Calibri"/>
                <a:cs typeface="Calibri"/>
              </a:rPr>
              <a:t> </a:t>
            </a:r>
            <a:r>
              <a:rPr sz="2200" spc="-20" dirty="0">
                <a:solidFill>
                  <a:srgbClr val="2E2B1F"/>
                </a:solidFill>
                <a:latin typeface="Calibri"/>
                <a:cs typeface="Calibri"/>
              </a:rPr>
              <a:t>to</a:t>
            </a:r>
            <a:r>
              <a:rPr sz="2200" spc="90" dirty="0">
                <a:solidFill>
                  <a:srgbClr val="2E2B1F"/>
                </a:solidFill>
                <a:latin typeface="Calibri"/>
                <a:cs typeface="Calibri"/>
              </a:rPr>
              <a:t> </a:t>
            </a:r>
            <a:r>
              <a:rPr sz="2200" spc="-5" dirty="0">
                <a:solidFill>
                  <a:srgbClr val="2E2B1F"/>
                </a:solidFill>
                <a:latin typeface="Calibri"/>
                <a:cs typeface="Calibri"/>
              </a:rPr>
              <a:t>access</a:t>
            </a:r>
            <a:r>
              <a:rPr sz="2200" spc="90" dirty="0">
                <a:solidFill>
                  <a:srgbClr val="2E2B1F"/>
                </a:solidFill>
                <a:latin typeface="Calibri"/>
                <a:cs typeface="Calibri"/>
              </a:rPr>
              <a:t> </a:t>
            </a:r>
            <a:r>
              <a:rPr sz="2200" spc="-20" dirty="0">
                <a:solidFill>
                  <a:srgbClr val="2E2B1F"/>
                </a:solidFill>
                <a:latin typeface="Calibri"/>
                <a:cs typeface="Calibri"/>
              </a:rPr>
              <a:t>different</a:t>
            </a:r>
            <a:endParaRPr sz="2200">
              <a:latin typeface="Calibri"/>
              <a:cs typeface="Calibri"/>
            </a:endParaRPr>
          </a:p>
          <a:p>
            <a:pPr marL="241300">
              <a:lnSpc>
                <a:spcPts val="2510"/>
              </a:lnSpc>
            </a:pPr>
            <a:r>
              <a:rPr sz="2200" spc="-15" dirty="0">
                <a:solidFill>
                  <a:srgbClr val="2E2B1F"/>
                </a:solidFill>
                <a:latin typeface="Calibri"/>
                <a:cs typeface="Calibri"/>
              </a:rPr>
              <a:t>attributes.</a:t>
            </a:r>
            <a:endParaRPr sz="2200">
              <a:latin typeface="Calibri"/>
              <a:cs typeface="Calibri"/>
            </a:endParaRPr>
          </a:p>
          <a:p>
            <a:pPr marL="241300" marR="5080" indent="-229235" algn="just">
              <a:lnSpc>
                <a:spcPts val="2380"/>
              </a:lnSpc>
              <a:spcBef>
                <a:spcPts val="565"/>
              </a:spcBef>
              <a:buClr>
                <a:srgbClr val="A9A47B"/>
              </a:buClr>
              <a:buFont typeface="Arial"/>
              <a:buChar char="•"/>
              <a:tabLst>
                <a:tab pos="241935" algn="l"/>
              </a:tabLst>
            </a:pPr>
            <a:r>
              <a:rPr sz="2200" spc="-5" dirty="0">
                <a:solidFill>
                  <a:srgbClr val="2E2B1F"/>
                </a:solidFill>
                <a:latin typeface="Calibri"/>
                <a:cs typeface="Calibri"/>
              </a:rPr>
              <a:t>It</a:t>
            </a:r>
            <a:r>
              <a:rPr sz="2200" dirty="0">
                <a:solidFill>
                  <a:srgbClr val="2E2B1F"/>
                </a:solidFill>
                <a:latin typeface="Calibri"/>
                <a:cs typeface="Calibri"/>
              </a:rPr>
              <a:t> </a:t>
            </a:r>
            <a:r>
              <a:rPr sz="2200" spc="-15" dirty="0">
                <a:solidFill>
                  <a:srgbClr val="2E2B1F"/>
                </a:solidFill>
                <a:latin typeface="Calibri"/>
                <a:cs typeface="Calibri"/>
              </a:rPr>
              <a:t>can</a:t>
            </a:r>
            <a:r>
              <a:rPr sz="2200" spc="-10" dirty="0">
                <a:solidFill>
                  <a:srgbClr val="2E2B1F"/>
                </a:solidFill>
                <a:latin typeface="Calibri"/>
                <a:cs typeface="Calibri"/>
              </a:rPr>
              <a:t> </a:t>
            </a:r>
            <a:r>
              <a:rPr sz="2200" spc="-5" dirty="0">
                <a:solidFill>
                  <a:srgbClr val="2E2B1F"/>
                </a:solidFill>
                <a:latin typeface="Calibri"/>
                <a:cs typeface="Calibri"/>
              </a:rPr>
              <a:t>also</a:t>
            </a:r>
            <a:r>
              <a:rPr sz="2200" dirty="0">
                <a:solidFill>
                  <a:srgbClr val="2E2B1F"/>
                </a:solidFill>
                <a:latin typeface="Calibri"/>
                <a:cs typeface="Calibri"/>
              </a:rPr>
              <a:t> </a:t>
            </a:r>
            <a:r>
              <a:rPr sz="2200" spc="-5" dirty="0">
                <a:solidFill>
                  <a:srgbClr val="2E2B1F"/>
                </a:solidFill>
                <a:latin typeface="Calibri"/>
                <a:cs typeface="Calibri"/>
              </a:rPr>
              <a:t>be</a:t>
            </a:r>
            <a:r>
              <a:rPr sz="2200" dirty="0">
                <a:solidFill>
                  <a:srgbClr val="2E2B1F"/>
                </a:solidFill>
                <a:latin typeface="Calibri"/>
                <a:cs typeface="Calibri"/>
              </a:rPr>
              <a:t> </a:t>
            </a:r>
            <a:r>
              <a:rPr sz="2200" spc="-5" dirty="0">
                <a:solidFill>
                  <a:srgbClr val="2E2B1F"/>
                </a:solidFill>
                <a:latin typeface="Calibri"/>
                <a:cs typeface="Calibri"/>
              </a:rPr>
              <a:t>used</a:t>
            </a:r>
            <a:r>
              <a:rPr sz="2200" dirty="0">
                <a:solidFill>
                  <a:srgbClr val="2E2B1F"/>
                </a:solidFill>
                <a:latin typeface="Calibri"/>
                <a:cs typeface="Calibri"/>
              </a:rPr>
              <a:t> </a:t>
            </a:r>
            <a:r>
              <a:rPr sz="2200" spc="-20" dirty="0">
                <a:solidFill>
                  <a:srgbClr val="2E2B1F"/>
                </a:solidFill>
                <a:latin typeface="Calibri"/>
                <a:cs typeface="Calibri"/>
              </a:rPr>
              <a:t>to</a:t>
            </a:r>
            <a:r>
              <a:rPr sz="2200" spc="-15" dirty="0">
                <a:solidFill>
                  <a:srgbClr val="2E2B1F"/>
                </a:solidFill>
                <a:latin typeface="Calibri"/>
                <a:cs typeface="Calibri"/>
              </a:rPr>
              <a:t> create</a:t>
            </a:r>
            <a:r>
              <a:rPr sz="2200" spc="-10" dirty="0">
                <a:solidFill>
                  <a:srgbClr val="2E2B1F"/>
                </a:solidFill>
                <a:latin typeface="Calibri"/>
                <a:cs typeface="Calibri"/>
              </a:rPr>
              <a:t> new</a:t>
            </a:r>
            <a:r>
              <a:rPr sz="2200" spc="-5" dirty="0">
                <a:solidFill>
                  <a:srgbClr val="2E2B1F"/>
                </a:solidFill>
                <a:latin typeface="Calibri"/>
                <a:cs typeface="Calibri"/>
              </a:rPr>
              <a:t> object</a:t>
            </a:r>
            <a:r>
              <a:rPr sz="2200" dirty="0">
                <a:solidFill>
                  <a:srgbClr val="2E2B1F"/>
                </a:solidFill>
                <a:latin typeface="Calibri"/>
                <a:cs typeface="Calibri"/>
              </a:rPr>
              <a:t> </a:t>
            </a:r>
            <a:r>
              <a:rPr sz="2200" spc="-10" dirty="0">
                <a:solidFill>
                  <a:srgbClr val="2E2B1F"/>
                </a:solidFill>
                <a:latin typeface="Calibri"/>
                <a:cs typeface="Calibri"/>
              </a:rPr>
              <a:t>instances </a:t>
            </a:r>
            <a:r>
              <a:rPr sz="2200" spc="-5" dirty="0">
                <a:solidFill>
                  <a:srgbClr val="2E2B1F"/>
                </a:solidFill>
                <a:latin typeface="Calibri"/>
                <a:cs typeface="Calibri"/>
              </a:rPr>
              <a:t> </a:t>
            </a:r>
            <a:r>
              <a:rPr sz="2200" spc="-15" dirty="0">
                <a:solidFill>
                  <a:srgbClr val="2E2B1F"/>
                </a:solidFill>
                <a:latin typeface="Calibri"/>
                <a:cs typeface="Calibri"/>
              </a:rPr>
              <a:t>(instantiation) </a:t>
            </a:r>
            <a:r>
              <a:rPr sz="2200" dirty="0">
                <a:solidFill>
                  <a:srgbClr val="2E2B1F"/>
                </a:solidFill>
                <a:latin typeface="Calibri"/>
                <a:cs typeface="Calibri"/>
              </a:rPr>
              <a:t>of </a:t>
            </a:r>
            <a:r>
              <a:rPr sz="2200" spc="-10" dirty="0">
                <a:solidFill>
                  <a:srgbClr val="2E2B1F"/>
                </a:solidFill>
                <a:latin typeface="Calibri"/>
                <a:cs typeface="Calibri"/>
              </a:rPr>
              <a:t>that </a:t>
            </a:r>
            <a:r>
              <a:rPr sz="2200" spc="-5" dirty="0">
                <a:solidFill>
                  <a:srgbClr val="2E2B1F"/>
                </a:solidFill>
                <a:latin typeface="Calibri"/>
                <a:cs typeface="Calibri"/>
              </a:rPr>
              <a:t>class. The </a:t>
            </a:r>
            <a:r>
              <a:rPr sz="2200" spc="-10" dirty="0">
                <a:solidFill>
                  <a:srgbClr val="2E2B1F"/>
                </a:solidFill>
                <a:latin typeface="Calibri"/>
                <a:cs typeface="Calibri"/>
              </a:rPr>
              <a:t>procedure </a:t>
            </a:r>
            <a:r>
              <a:rPr sz="2200" spc="-20" dirty="0">
                <a:solidFill>
                  <a:srgbClr val="2E2B1F"/>
                </a:solidFill>
                <a:latin typeface="Calibri"/>
                <a:cs typeface="Calibri"/>
              </a:rPr>
              <a:t>to </a:t>
            </a:r>
            <a:r>
              <a:rPr sz="2200" spc="-15" dirty="0">
                <a:solidFill>
                  <a:srgbClr val="2E2B1F"/>
                </a:solidFill>
                <a:latin typeface="Calibri"/>
                <a:cs typeface="Calibri"/>
              </a:rPr>
              <a:t>create </a:t>
            </a:r>
            <a:r>
              <a:rPr sz="2200" spc="-5" dirty="0">
                <a:solidFill>
                  <a:srgbClr val="2E2B1F"/>
                </a:solidFill>
                <a:latin typeface="Calibri"/>
                <a:cs typeface="Calibri"/>
              </a:rPr>
              <a:t>an </a:t>
            </a:r>
            <a:r>
              <a:rPr sz="2200" spc="-10" dirty="0">
                <a:solidFill>
                  <a:srgbClr val="2E2B1F"/>
                </a:solidFill>
                <a:latin typeface="Calibri"/>
                <a:cs typeface="Calibri"/>
              </a:rPr>
              <a:t>object </a:t>
            </a:r>
            <a:r>
              <a:rPr sz="2200" spc="-5" dirty="0">
                <a:solidFill>
                  <a:srgbClr val="2E2B1F"/>
                </a:solidFill>
                <a:latin typeface="Calibri"/>
                <a:cs typeface="Calibri"/>
              </a:rPr>
              <a:t> is</a:t>
            </a:r>
            <a:r>
              <a:rPr sz="2200" spc="-10" dirty="0">
                <a:solidFill>
                  <a:srgbClr val="2E2B1F"/>
                </a:solidFill>
                <a:latin typeface="Calibri"/>
                <a:cs typeface="Calibri"/>
              </a:rPr>
              <a:t> similar</a:t>
            </a:r>
            <a:r>
              <a:rPr sz="2200" spc="5" dirty="0">
                <a:solidFill>
                  <a:srgbClr val="2E2B1F"/>
                </a:solidFill>
                <a:latin typeface="Calibri"/>
                <a:cs typeface="Calibri"/>
              </a:rPr>
              <a:t> </a:t>
            </a:r>
            <a:r>
              <a:rPr sz="2200" spc="-20" dirty="0">
                <a:solidFill>
                  <a:srgbClr val="2E2B1F"/>
                </a:solidFill>
                <a:latin typeface="Calibri"/>
                <a:cs typeface="Calibri"/>
              </a:rPr>
              <a:t>to</a:t>
            </a:r>
            <a:r>
              <a:rPr sz="2200" spc="10" dirty="0">
                <a:solidFill>
                  <a:srgbClr val="2E2B1F"/>
                </a:solidFill>
                <a:latin typeface="Calibri"/>
                <a:cs typeface="Calibri"/>
              </a:rPr>
              <a:t> </a:t>
            </a:r>
            <a:r>
              <a:rPr sz="2200" spc="-5" dirty="0">
                <a:solidFill>
                  <a:srgbClr val="2E2B1F"/>
                </a:solidFill>
                <a:latin typeface="Calibri"/>
                <a:cs typeface="Calibri"/>
              </a:rPr>
              <a:t>a </a:t>
            </a:r>
            <a:r>
              <a:rPr sz="2200" spc="-10" dirty="0">
                <a:solidFill>
                  <a:srgbClr val="2E2B1F"/>
                </a:solidFill>
                <a:latin typeface="Calibri"/>
                <a:cs typeface="Calibri"/>
              </a:rPr>
              <a:t>function</a:t>
            </a:r>
            <a:r>
              <a:rPr sz="2200" spc="10" dirty="0">
                <a:solidFill>
                  <a:srgbClr val="2E2B1F"/>
                </a:solidFill>
                <a:latin typeface="Calibri"/>
                <a:cs typeface="Calibri"/>
              </a:rPr>
              <a:t> </a:t>
            </a:r>
            <a:r>
              <a:rPr sz="2200" spc="-10" dirty="0">
                <a:solidFill>
                  <a:srgbClr val="2E2B1F"/>
                </a:solidFill>
                <a:latin typeface="Calibri"/>
                <a:cs typeface="Calibri"/>
              </a:rPr>
              <a:t>call.</a:t>
            </a:r>
            <a:endParaRPr sz="2200">
              <a:latin typeface="Calibri"/>
              <a:cs typeface="Calibri"/>
            </a:endParaRPr>
          </a:p>
          <a:p>
            <a:pPr>
              <a:lnSpc>
                <a:spcPct val="100000"/>
              </a:lnSpc>
              <a:buClr>
                <a:srgbClr val="A9A47B"/>
              </a:buClr>
              <a:buFont typeface="Arial"/>
              <a:buChar char="•"/>
            </a:pPr>
            <a:endParaRPr sz="2200">
              <a:latin typeface="Calibri"/>
              <a:cs typeface="Calibri"/>
            </a:endParaRPr>
          </a:p>
          <a:p>
            <a:pPr>
              <a:lnSpc>
                <a:spcPct val="100000"/>
              </a:lnSpc>
              <a:spcBef>
                <a:spcPts val="35"/>
              </a:spcBef>
              <a:buClr>
                <a:srgbClr val="A9A47B"/>
              </a:buClr>
              <a:buFont typeface="Arial"/>
              <a:buChar char="•"/>
            </a:pPr>
            <a:endParaRPr sz="2950">
              <a:latin typeface="Calibri"/>
              <a:cs typeface="Calibri"/>
            </a:endParaRPr>
          </a:p>
          <a:p>
            <a:pPr marL="241300" marR="6985" indent="-229235">
              <a:lnSpc>
                <a:spcPts val="2380"/>
              </a:lnSpc>
              <a:buClr>
                <a:srgbClr val="A9A47B"/>
              </a:buClr>
              <a:buFont typeface="Arial"/>
              <a:buChar char="•"/>
              <a:tabLst>
                <a:tab pos="241300" algn="l"/>
                <a:tab pos="241935" algn="l"/>
              </a:tabLst>
            </a:pPr>
            <a:r>
              <a:rPr sz="2200" spc="-10" dirty="0">
                <a:solidFill>
                  <a:srgbClr val="2E2B1F"/>
                </a:solidFill>
                <a:latin typeface="Calibri"/>
                <a:cs typeface="Calibri"/>
              </a:rPr>
              <a:t>This</a:t>
            </a:r>
            <a:r>
              <a:rPr sz="2200" spc="325" dirty="0">
                <a:solidFill>
                  <a:srgbClr val="2E2B1F"/>
                </a:solidFill>
                <a:latin typeface="Calibri"/>
                <a:cs typeface="Calibri"/>
              </a:rPr>
              <a:t> </a:t>
            </a:r>
            <a:r>
              <a:rPr sz="2200" spc="-5" dirty="0">
                <a:solidFill>
                  <a:srgbClr val="2E2B1F"/>
                </a:solidFill>
                <a:latin typeface="Calibri"/>
                <a:cs typeface="Calibri"/>
              </a:rPr>
              <a:t>will</a:t>
            </a:r>
            <a:r>
              <a:rPr sz="2200" spc="320" dirty="0">
                <a:solidFill>
                  <a:srgbClr val="2E2B1F"/>
                </a:solidFill>
                <a:latin typeface="Calibri"/>
                <a:cs typeface="Calibri"/>
              </a:rPr>
              <a:t> </a:t>
            </a:r>
            <a:r>
              <a:rPr sz="2200" spc="-20" dirty="0">
                <a:solidFill>
                  <a:srgbClr val="2E2B1F"/>
                </a:solidFill>
                <a:latin typeface="Calibri"/>
                <a:cs typeface="Calibri"/>
              </a:rPr>
              <a:t>create</a:t>
            </a:r>
            <a:r>
              <a:rPr sz="2200" spc="335" dirty="0">
                <a:solidFill>
                  <a:srgbClr val="2E2B1F"/>
                </a:solidFill>
                <a:latin typeface="Calibri"/>
                <a:cs typeface="Calibri"/>
              </a:rPr>
              <a:t> </a:t>
            </a:r>
            <a:r>
              <a:rPr sz="2200" spc="-5" dirty="0">
                <a:solidFill>
                  <a:srgbClr val="2E2B1F"/>
                </a:solidFill>
                <a:latin typeface="Calibri"/>
                <a:cs typeface="Calibri"/>
              </a:rPr>
              <a:t>a</a:t>
            </a:r>
            <a:r>
              <a:rPr sz="2200" spc="325" dirty="0">
                <a:solidFill>
                  <a:srgbClr val="2E2B1F"/>
                </a:solidFill>
                <a:latin typeface="Calibri"/>
                <a:cs typeface="Calibri"/>
              </a:rPr>
              <a:t> </a:t>
            </a:r>
            <a:r>
              <a:rPr sz="2200" spc="-10" dirty="0">
                <a:solidFill>
                  <a:srgbClr val="2E2B1F"/>
                </a:solidFill>
                <a:latin typeface="Calibri"/>
                <a:cs typeface="Calibri"/>
              </a:rPr>
              <a:t>new</a:t>
            </a:r>
            <a:r>
              <a:rPr sz="2200" spc="335" dirty="0">
                <a:solidFill>
                  <a:srgbClr val="2E2B1F"/>
                </a:solidFill>
                <a:latin typeface="Calibri"/>
                <a:cs typeface="Calibri"/>
              </a:rPr>
              <a:t> </a:t>
            </a:r>
            <a:r>
              <a:rPr sz="2200" spc="-5" dirty="0">
                <a:solidFill>
                  <a:srgbClr val="2E2B1F"/>
                </a:solidFill>
                <a:latin typeface="Calibri"/>
                <a:cs typeface="Calibri"/>
              </a:rPr>
              <a:t>object</a:t>
            </a:r>
            <a:r>
              <a:rPr sz="2200" spc="330" dirty="0">
                <a:solidFill>
                  <a:srgbClr val="2E2B1F"/>
                </a:solidFill>
                <a:latin typeface="Calibri"/>
                <a:cs typeface="Calibri"/>
              </a:rPr>
              <a:t> </a:t>
            </a:r>
            <a:r>
              <a:rPr sz="2200" spc="-10" dirty="0">
                <a:solidFill>
                  <a:srgbClr val="2E2B1F"/>
                </a:solidFill>
                <a:latin typeface="Calibri"/>
                <a:cs typeface="Calibri"/>
              </a:rPr>
              <a:t>instance</a:t>
            </a:r>
            <a:r>
              <a:rPr sz="2200" spc="325" dirty="0">
                <a:solidFill>
                  <a:srgbClr val="2E2B1F"/>
                </a:solidFill>
                <a:latin typeface="Calibri"/>
                <a:cs typeface="Calibri"/>
              </a:rPr>
              <a:t> </a:t>
            </a:r>
            <a:r>
              <a:rPr sz="2200" spc="-10" dirty="0">
                <a:solidFill>
                  <a:srgbClr val="2E2B1F"/>
                </a:solidFill>
                <a:latin typeface="Calibri"/>
                <a:cs typeface="Calibri"/>
              </a:rPr>
              <a:t>named</a:t>
            </a:r>
            <a:r>
              <a:rPr sz="2200" spc="325" dirty="0">
                <a:solidFill>
                  <a:srgbClr val="2E2B1F"/>
                </a:solidFill>
                <a:latin typeface="Calibri"/>
                <a:cs typeface="Calibri"/>
              </a:rPr>
              <a:t> </a:t>
            </a:r>
            <a:r>
              <a:rPr sz="2200" spc="-25" dirty="0">
                <a:solidFill>
                  <a:srgbClr val="2E2B1F"/>
                </a:solidFill>
                <a:latin typeface="Calibri"/>
                <a:cs typeface="Calibri"/>
              </a:rPr>
              <a:t>harry.</a:t>
            </a:r>
            <a:r>
              <a:rPr sz="2200" spc="330" dirty="0">
                <a:solidFill>
                  <a:srgbClr val="2E2B1F"/>
                </a:solidFill>
                <a:latin typeface="Calibri"/>
                <a:cs typeface="Calibri"/>
              </a:rPr>
              <a:t> </a:t>
            </a:r>
            <a:r>
              <a:rPr sz="2200" spc="-50" dirty="0">
                <a:solidFill>
                  <a:srgbClr val="2E2B1F"/>
                </a:solidFill>
                <a:latin typeface="Calibri"/>
                <a:cs typeface="Calibri"/>
              </a:rPr>
              <a:t>We</a:t>
            </a:r>
            <a:r>
              <a:rPr sz="2200" spc="340" dirty="0">
                <a:solidFill>
                  <a:srgbClr val="2E2B1F"/>
                </a:solidFill>
                <a:latin typeface="Calibri"/>
                <a:cs typeface="Calibri"/>
              </a:rPr>
              <a:t> </a:t>
            </a:r>
            <a:r>
              <a:rPr sz="2200" spc="-15" dirty="0">
                <a:solidFill>
                  <a:srgbClr val="2E2B1F"/>
                </a:solidFill>
                <a:latin typeface="Calibri"/>
                <a:cs typeface="Calibri"/>
              </a:rPr>
              <a:t>can </a:t>
            </a:r>
            <a:r>
              <a:rPr sz="2200" spc="-484" dirty="0">
                <a:solidFill>
                  <a:srgbClr val="2E2B1F"/>
                </a:solidFill>
                <a:latin typeface="Calibri"/>
                <a:cs typeface="Calibri"/>
              </a:rPr>
              <a:t> </a:t>
            </a:r>
            <a:r>
              <a:rPr sz="2200" spc="-5" dirty="0">
                <a:solidFill>
                  <a:srgbClr val="2E2B1F"/>
                </a:solidFill>
                <a:latin typeface="Calibri"/>
                <a:cs typeface="Calibri"/>
              </a:rPr>
              <a:t>access</a:t>
            </a:r>
            <a:r>
              <a:rPr sz="2200" spc="15" dirty="0">
                <a:solidFill>
                  <a:srgbClr val="2E2B1F"/>
                </a:solidFill>
                <a:latin typeface="Calibri"/>
                <a:cs typeface="Calibri"/>
              </a:rPr>
              <a:t> </a:t>
            </a:r>
            <a:r>
              <a:rPr sz="2200" spc="-5" dirty="0">
                <a:solidFill>
                  <a:srgbClr val="2E2B1F"/>
                </a:solidFill>
                <a:latin typeface="Calibri"/>
                <a:cs typeface="Calibri"/>
              </a:rPr>
              <a:t>the</a:t>
            </a:r>
            <a:r>
              <a:rPr sz="2200" spc="5" dirty="0">
                <a:solidFill>
                  <a:srgbClr val="2E2B1F"/>
                </a:solidFill>
                <a:latin typeface="Calibri"/>
                <a:cs typeface="Calibri"/>
              </a:rPr>
              <a:t> </a:t>
            </a:r>
            <a:r>
              <a:rPr sz="2200" spc="-15" dirty="0">
                <a:solidFill>
                  <a:srgbClr val="2E2B1F"/>
                </a:solidFill>
                <a:latin typeface="Calibri"/>
                <a:cs typeface="Calibri"/>
              </a:rPr>
              <a:t>attributes</a:t>
            </a:r>
            <a:r>
              <a:rPr sz="2200" spc="30" dirty="0">
                <a:solidFill>
                  <a:srgbClr val="2E2B1F"/>
                </a:solidFill>
                <a:latin typeface="Calibri"/>
                <a:cs typeface="Calibri"/>
              </a:rPr>
              <a:t> </a:t>
            </a:r>
            <a:r>
              <a:rPr sz="2200" dirty="0">
                <a:solidFill>
                  <a:srgbClr val="2E2B1F"/>
                </a:solidFill>
                <a:latin typeface="Calibri"/>
                <a:cs typeface="Calibri"/>
              </a:rPr>
              <a:t>of</a:t>
            </a:r>
            <a:r>
              <a:rPr sz="2200" spc="10" dirty="0">
                <a:solidFill>
                  <a:srgbClr val="2E2B1F"/>
                </a:solidFill>
                <a:latin typeface="Calibri"/>
                <a:cs typeface="Calibri"/>
              </a:rPr>
              <a:t> </a:t>
            </a:r>
            <a:r>
              <a:rPr sz="2200" spc="-10" dirty="0">
                <a:solidFill>
                  <a:srgbClr val="2E2B1F"/>
                </a:solidFill>
                <a:latin typeface="Calibri"/>
                <a:cs typeface="Calibri"/>
              </a:rPr>
              <a:t>objects</a:t>
            </a:r>
            <a:r>
              <a:rPr sz="2200" spc="25" dirty="0">
                <a:solidFill>
                  <a:srgbClr val="2E2B1F"/>
                </a:solidFill>
                <a:latin typeface="Calibri"/>
                <a:cs typeface="Calibri"/>
              </a:rPr>
              <a:t> </a:t>
            </a:r>
            <a:r>
              <a:rPr sz="2200" spc="-10" dirty="0">
                <a:solidFill>
                  <a:srgbClr val="2E2B1F"/>
                </a:solidFill>
                <a:latin typeface="Calibri"/>
                <a:cs typeface="Calibri"/>
              </a:rPr>
              <a:t>using</a:t>
            </a:r>
            <a:r>
              <a:rPr sz="2200" dirty="0">
                <a:solidFill>
                  <a:srgbClr val="2E2B1F"/>
                </a:solidFill>
                <a:latin typeface="Calibri"/>
                <a:cs typeface="Calibri"/>
              </a:rPr>
              <a:t> </a:t>
            </a:r>
            <a:r>
              <a:rPr sz="2200" spc="-5" dirty="0">
                <a:solidFill>
                  <a:srgbClr val="2E2B1F"/>
                </a:solidFill>
                <a:latin typeface="Calibri"/>
                <a:cs typeface="Calibri"/>
              </a:rPr>
              <a:t>the</a:t>
            </a:r>
            <a:r>
              <a:rPr sz="2200" spc="15" dirty="0">
                <a:solidFill>
                  <a:srgbClr val="2E2B1F"/>
                </a:solidFill>
                <a:latin typeface="Calibri"/>
                <a:cs typeface="Calibri"/>
              </a:rPr>
              <a:t> </a:t>
            </a:r>
            <a:r>
              <a:rPr sz="2200" spc="-5" dirty="0">
                <a:solidFill>
                  <a:srgbClr val="2E2B1F"/>
                </a:solidFill>
                <a:latin typeface="Calibri"/>
                <a:cs typeface="Calibri"/>
              </a:rPr>
              <a:t>object</a:t>
            </a:r>
            <a:r>
              <a:rPr sz="2200" spc="5" dirty="0">
                <a:solidFill>
                  <a:srgbClr val="2E2B1F"/>
                </a:solidFill>
                <a:latin typeface="Calibri"/>
                <a:cs typeface="Calibri"/>
              </a:rPr>
              <a:t> </a:t>
            </a:r>
            <a:r>
              <a:rPr sz="2200" spc="-10" dirty="0">
                <a:solidFill>
                  <a:srgbClr val="2E2B1F"/>
                </a:solidFill>
                <a:latin typeface="Calibri"/>
                <a:cs typeface="Calibri"/>
              </a:rPr>
              <a:t>name</a:t>
            </a:r>
            <a:r>
              <a:rPr sz="2200" spc="25" dirty="0">
                <a:solidFill>
                  <a:srgbClr val="2E2B1F"/>
                </a:solidFill>
                <a:latin typeface="Calibri"/>
                <a:cs typeface="Calibri"/>
              </a:rPr>
              <a:t> </a:t>
            </a:r>
            <a:r>
              <a:rPr sz="2200" spc="-15" dirty="0">
                <a:solidFill>
                  <a:srgbClr val="2E2B1F"/>
                </a:solidFill>
                <a:latin typeface="Calibri"/>
                <a:cs typeface="Calibri"/>
              </a:rPr>
              <a:t>prefix.</a:t>
            </a:r>
            <a:endParaRPr sz="2200">
              <a:latin typeface="Calibri"/>
              <a:cs typeface="Calibri"/>
            </a:endParaRPr>
          </a:p>
          <a:p>
            <a:pPr marL="241300" indent="-229235">
              <a:lnSpc>
                <a:spcPts val="2510"/>
              </a:lnSpc>
              <a:spcBef>
                <a:spcPts val="225"/>
              </a:spcBef>
              <a:buClr>
                <a:srgbClr val="A9A47B"/>
              </a:buClr>
              <a:buFont typeface="Arial"/>
              <a:buChar char="•"/>
              <a:tabLst>
                <a:tab pos="241300" algn="l"/>
                <a:tab pos="241935" algn="l"/>
              </a:tabLst>
            </a:pPr>
            <a:r>
              <a:rPr sz="2200" spc="-15" dirty="0">
                <a:solidFill>
                  <a:srgbClr val="2E2B1F"/>
                </a:solidFill>
                <a:latin typeface="Calibri"/>
                <a:cs typeface="Calibri"/>
              </a:rPr>
              <a:t>Attributes</a:t>
            </a:r>
            <a:r>
              <a:rPr sz="2200" spc="195" dirty="0">
                <a:solidFill>
                  <a:srgbClr val="2E2B1F"/>
                </a:solidFill>
                <a:latin typeface="Calibri"/>
                <a:cs typeface="Calibri"/>
              </a:rPr>
              <a:t> </a:t>
            </a:r>
            <a:r>
              <a:rPr sz="2200" spc="-15" dirty="0">
                <a:solidFill>
                  <a:srgbClr val="2E2B1F"/>
                </a:solidFill>
                <a:latin typeface="Calibri"/>
                <a:cs typeface="Calibri"/>
              </a:rPr>
              <a:t>may</a:t>
            </a:r>
            <a:r>
              <a:rPr sz="2200" spc="195" dirty="0">
                <a:solidFill>
                  <a:srgbClr val="2E2B1F"/>
                </a:solidFill>
                <a:latin typeface="Calibri"/>
                <a:cs typeface="Calibri"/>
              </a:rPr>
              <a:t> </a:t>
            </a:r>
            <a:r>
              <a:rPr sz="2200" spc="-5" dirty="0">
                <a:solidFill>
                  <a:srgbClr val="2E2B1F"/>
                </a:solidFill>
                <a:latin typeface="Calibri"/>
                <a:cs typeface="Calibri"/>
              </a:rPr>
              <a:t>be</a:t>
            </a:r>
            <a:r>
              <a:rPr sz="2200" spc="180" dirty="0">
                <a:solidFill>
                  <a:srgbClr val="2E2B1F"/>
                </a:solidFill>
                <a:latin typeface="Calibri"/>
                <a:cs typeface="Calibri"/>
              </a:rPr>
              <a:t> </a:t>
            </a:r>
            <a:r>
              <a:rPr sz="2200" spc="-20" dirty="0">
                <a:solidFill>
                  <a:srgbClr val="2E2B1F"/>
                </a:solidFill>
                <a:latin typeface="Calibri"/>
                <a:cs typeface="Calibri"/>
              </a:rPr>
              <a:t>data</a:t>
            </a:r>
            <a:r>
              <a:rPr sz="2200" spc="190" dirty="0">
                <a:solidFill>
                  <a:srgbClr val="2E2B1F"/>
                </a:solidFill>
                <a:latin typeface="Calibri"/>
                <a:cs typeface="Calibri"/>
              </a:rPr>
              <a:t> </a:t>
            </a:r>
            <a:r>
              <a:rPr sz="2200" dirty="0">
                <a:solidFill>
                  <a:srgbClr val="2E2B1F"/>
                </a:solidFill>
                <a:latin typeface="Calibri"/>
                <a:cs typeface="Calibri"/>
              </a:rPr>
              <a:t>or</a:t>
            </a:r>
            <a:r>
              <a:rPr sz="2200" spc="200" dirty="0">
                <a:solidFill>
                  <a:srgbClr val="2E2B1F"/>
                </a:solidFill>
                <a:latin typeface="Calibri"/>
                <a:cs typeface="Calibri"/>
              </a:rPr>
              <a:t> </a:t>
            </a:r>
            <a:r>
              <a:rPr sz="2200" spc="-5" dirty="0">
                <a:solidFill>
                  <a:srgbClr val="2E2B1F"/>
                </a:solidFill>
                <a:latin typeface="Calibri"/>
                <a:cs typeface="Calibri"/>
              </a:rPr>
              <a:t>method.</a:t>
            </a:r>
            <a:r>
              <a:rPr sz="2200" spc="175" dirty="0">
                <a:solidFill>
                  <a:srgbClr val="2E2B1F"/>
                </a:solidFill>
                <a:latin typeface="Calibri"/>
                <a:cs typeface="Calibri"/>
              </a:rPr>
              <a:t> </a:t>
            </a:r>
            <a:r>
              <a:rPr sz="2200" spc="-5" dirty="0">
                <a:solidFill>
                  <a:srgbClr val="2E2B1F"/>
                </a:solidFill>
                <a:latin typeface="Calibri"/>
                <a:cs typeface="Calibri"/>
              </a:rPr>
              <a:t>Methods</a:t>
            </a:r>
            <a:r>
              <a:rPr sz="2200" spc="195" dirty="0">
                <a:solidFill>
                  <a:srgbClr val="2E2B1F"/>
                </a:solidFill>
                <a:latin typeface="Calibri"/>
                <a:cs typeface="Calibri"/>
              </a:rPr>
              <a:t> </a:t>
            </a:r>
            <a:r>
              <a:rPr sz="2200" dirty="0">
                <a:solidFill>
                  <a:srgbClr val="2E2B1F"/>
                </a:solidFill>
                <a:latin typeface="Calibri"/>
                <a:cs typeface="Calibri"/>
              </a:rPr>
              <a:t>of</a:t>
            </a:r>
            <a:r>
              <a:rPr sz="2200" spc="180" dirty="0">
                <a:solidFill>
                  <a:srgbClr val="2E2B1F"/>
                </a:solidFill>
                <a:latin typeface="Calibri"/>
                <a:cs typeface="Calibri"/>
              </a:rPr>
              <a:t> </a:t>
            </a:r>
            <a:r>
              <a:rPr sz="2200" spc="-5" dirty="0">
                <a:solidFill>
                  <a:srgbClr val="2E2B1F"/>
                </a:solidFill>
                <a:latin typeface="Calibri"/>
                <a:cs typeface="Calibri"/>
              </a:rPr>
              <a:t>an</a:t>
            </a:r>
            <a:r>
              <a:rPr sz="2200" spc="195" dirty="0">
                <a:solidFill>
                  <a:srgbClr val="2E2B1F"/>
                </a:solidFill>
                <a:latin typeface="Calibri"/>
                <a:cs typeface="Calibri"/>
              </a:rPr>
              <a:t> </a:t>
            </a:r>
            <a:r>
              <a:rPr sz="2200" spc="-5" dirty="0">
                <a:solidFill>
                  <a:srgbClr val="2E2B1F"/>
                </a:solidFill>
                <a:latin typeface="Calibri"/>
                <a:cs typeface="Calibri"/>
              </a:rPr>
              <a:t>object</a:t>
            </a:r>
            <a:r>
              <a:rPr sz="2200" spc="180" dirty="0">
                <a:solidFill>
                  <a:srgbClr val="2E2B1F"/>
                </a:solidFill>
                <a:latin typeface="Calibri"/>
                <a:cs typeface="Calibri"/>
              </a:rPr>
              <a:t> </a:t>
            </a:r>
            <a:r>
              <a:rPr sz="2200" spc="-10" dirty="0">
                <a:solidFill>
                  <a:srgbClr val="2E2B1F"/>
                </a:solidFill>
                <a:latin typeface="Calibri"/>
                <a:cs typeface="Calibri"/>
              </a:rPr>
              <a:t>are</a:t>
            </a:r>
            <a:endParaRPr sz="2200">
              <a:latin typeface="Calibri"/>
              <a:cs typeface="Calibri"/>
            </a:endParaRPr>
          </a:p>
          <a:p>
            <a:pPr marL="241300">
              <a:lnSpc>
                <a:spcPts val="2510"/>
              </a:lnSpc>
            </a:pPr>
            <a:r>
              <a:rPr sz="2200" spc="-10" dirty="0">
                <a:solidFill>
                  <a:srgbClr val="2E2B1F"/>
                </a:solidFill>
                <a:latin typeface="Calibri"/>
                <a:cs typeface="Calibri"/>
              </a:rPr>
              <a:t>corresponding</a:t>
            </a:r>
            <a:r>
              <a:rPr sz="2200" spc="-20" dirty="0">
                <a:solidFill>
                  <a:srgbClr val="2E2B1F"/>
                </a:solidFill>
                <a:latin typeface="Calibri"/>
                <a:cs typeface="Calibri"/>
              </a:rPr>
              <a:t> </a:t>
            </a:r>
            <a:r>
              <a:rPr sz="2200" spc="-5" dirty="0">
                <a:solidFill>
                  <a:srgbClr val="2E2B1F"/>
                </a:solidFill>
                <a:latin typeface="Calibri"/>
                <a:cs typeface="Calibri"/>
              </a:rPr>
              <a:t>functions of</a:t>
            </a:r>
            <a:r>
              <a:rPr sz="2200" spc="5" dirty="0">
                <a:solidFill>
                  <a:srgbClr val="2E2B1F"/>
                </a:solidFill>
                <a:latin typeface="Calibri"/>
                <a:cs typeface="Calibri"/>
              </a:rPr>
              <a:t> </a:t>
            </a:r>
            <a:r>
              <a:rPr sz="2200" spc="-10" dirty="0">
                <a:solidFill>
                  <a:srgbClr val="2E2B1F"/>
                </a:solidFill>
                <a:latin typeface="Calibri"/>
                <a:cs typeface="Calibri"/>
              </a:rPr>
              <a:t>that</a:t>
            </a:r>
            <a:r>
              <a:rPr sz="2200" dirty="0">
                <a:solidFill>
                  <a:srgbClr val="2E2B1F"/>
                </a:solidFill>
                <a:latin typeface="Calibri"/>
                <a:cs typeface="Calibri"/>
              </a:rPr>
              <a:t> </a:t>
            </a:r>
            <a:r>
              <a:rPr sz="2200" spc="-5" dirty="0">
                <a:solidFill>
                  <a:srgbClr val="2E2B1F"/>
                </a:solidFill>
                <a:latin typeface="Calibri"/>
                <a:cs typeface="Calibri"/>
              </a:rPr>
              <a:t>class.</a:t>
            </a:r>
            <a:endParaRPr sz="2200">
              <a:latin typeface="Calibri"/>
              <a:cs typeface="Calibri"/>
            </a:endParaRPr>
          </a:p>
          <a:p>
            <a:pPr marL="241300" marR="5080" indent="-229235">
              <a:lnSpc>
                <a:spcPts val="2380"/>
              </a:lnSpc>
              <a:spcBef>
                <a:spcPts val="560"/>
              </a:spcBef>
              <a:buClr>
                <a:srgbClr val="A9A47B"/>
              </a:buClr>
              <a:buFont typeface="Arial"/>
              <a:buChar char="•"/>
              <a:tabLst>
                <a:tab pos="241300" algn="l"/>
                <a:tab pos="241935" algn="l"/>
                <a:tab pos="835660" algn="l"/>
                <a:tab pos="1727200" algn="l"/>
                <a:tab pos="2103755" algn="l"/>
                <a:tab pos="2656840" algn="l"/>
                <a:tab pos="3371850" algn="l"/>
                <a:tab pos="4954270" algn="l"/>
                <a:tab pos="5266690" algn="l"/>
                <a:tab pos="5539740" algn="l"/>
                <a:tab pos="6624955" algn="l"/>
              </a:tabLst>
            </a:pPr>
            <a:r>
              <a:rPr sz="2200" spc="-10" dirty="0">
                <a:solidFill>
                  <a:srgbClr val="2E2B1F"/>
                </a:solidFill>
                <a:latin typeface="Calibri"/>
                <a:cs typeface="Calibri"/>
              </a:rPr>
              <a:t>Thi</a:t>
            </a:r>
            <a:r>
              <a:rPr sz="2200" spc="-5" dirty="0">
                <a:solidFill>
                  <a:srgbClr val="2E2B1F"/>
                </a:solidFill>
                <a:latin typeface="Calibri"/>
                <a:cs typeface="Calibri"/>
              </a:rPr>
              <a:t>s</a:t>
            </a:r>
            <a:r>
              <a:rPr sz="2200" dirty="0">
                <a:solidFill>
                  <a:srgbClr val="2E2B1F"/>
                </a:solidFill>
                <a:latin typeface="Calibri"/>
                <a:cs typeface="Calibri"/>
              </a:rPr>
              <a:t>	</a:t>
            </a:r>
            <a:r>
              <a:rPr sz="2200" spc="-5" dirty="0">
                <a:solidFill>
                  <a:srgbClr val="2E2B1F"/>
                </a:solidFill>
                <a:latin typeface="Calibri"/>
                <a:cs typeface="Calibri"/>
              </a:rPr>
              <a:t>means</a:t>
            </a:r>
            <a:r>
              <a:rPr sz="2200" dirty="0">
                <a:solidFill>
                  <a:srgbClr val="2E2B1F"/>
                </a:solidFill>
                <a:latin typeface="Calibri"/>
                <a:cs typeface="Calibri"/>
              </a:rPr>
              <a:t>	</a:t>
            </a:r>
            <a:r>
              <a:rPr sz="2200" spc="-35" dirty="0">
                <a:solidFill>
                  <a:srgbClr val="2E2B1F"/>
                </a:solidFill>
                <a:latin typeface="Calibri"/>
                <a:cs typeface="Calibri"/>
              </a:rPr>
              <a:t>t</a:t>
            </a:r>
            <a:r>
              <a:rPr sz="2200" spc="-5" dirty="0">
                <a:solidFill>
                  <a:srgbClr val="2E2B1F"/>
                </a:solidFill>
                <a:latin typeface="Calibri"/>
                <a:cs typeface="Calibri"/>
              </a:rPr>
              <a:t>o</a:t>
            </a:r>
            <a:r>
              <a:rPr sz="2200" dirty="0">
                <a:solidFill>
                  <a:srgbClr val="2E2B1F"/>
                </a:solidFill>
                <a:latin typeface="Calibri"/>
                <a:cs typeface="Calibri"/>
              </a:rPr>
              <a:t>	</a:t>
            </a:r>
            <a:r>
              <a:rPr sz="2200" spc="-10" dirty="0">
                <a:solidFill>
                  <a:srgbClr val="2E2B1F"/>
                </a:solidFill>
                <a:latin typeface="Calibri"/>
                <a:cs typeface="Calibri"/>
              </a:rPr>
              <a:t>s</a:t>
            </a:r>
            <a:r>
              <a:rPr sz="2200" spc="-35" dirty="0">
                <a:solidFill>
                  <a:srgbClr val="2E2B1F"/>
                </a:solidFill>
                <a:latin typeface="Calibri"/>
                <a:cs typeface="Calibri"/>
              </a:rPr>
              <a:t>a</a:t>
            </a:r>
            <a:r>
              <a:rPr sz="2200" spc="-160" dirty="0">
                <a:solidFill>
                  <a:srgbClr val="2E2B1F"/>
                </a:solidFill>
                <a:latin typeface="Calibri"/>
                <a:cs typeface="Calibri"/>
              </a:rPr>
              <a:t>y</a:t>
            </a:r>
            <a:r>
              <a:rPr sz="2200" spc="-5" dirty="0">
                <a:solidFill>
                  <a:srgbClr val="2E2B1F"/>
                </a:solidFill>
                <a:latin typeface="Calibri"/>
                <a:cs typeface="Calibri"/>
              </a:rPr>
              <a:t>,</a:t>
            </a:r>
            <a:r>
              <a:rPr sz="2200" dirty="0">
                <a:solidFill>
                  <a:srgbClr val="2E2B1F"/>
                </a:solidFill>
                <a:latin typeface="Calibri"/>
                <a:cs typeface="Calibri"/>
              </a:rPr>
              <a:t>	</a:t>
            </a:r>
            <a:r>
              <a:rPr sz="2200" spc="-10" dirty="0">
                <a:solidFill>
                  <a:srgbClr val="2E2B1F"/>
                </a:solidFill>
                <a:latin typeface="Calibri"/>
                <a:cs typeface="Calibri"/>
              </a:rPr>
              <a:t>sinc</a:t>
            </a:r>
            <a:r>
              <a:rPr sz="2200" spc="-5" dirty="0">
                <a:solidFill>
                  <a:srgbClr val="2E2B1F"/>
                </a:solidFill>
                <a:latin typeface="Calibri"/>
                <a:cs typeface="Calibri"/>
              </a:rPr>
              <a:t>e</a:t>
            </a:r>
            <a:r>
              <a:rPr sz="2200" dirty="0">
                <a:solidFill>
                  <a:srgbClr val="2E2B1F"/>
                </a:solidFill>
                <a:latin typeface="Calibri"/>
                <a:cs typeface="Calibri"/>
              </a:rPr>
              <a:t>	</a:t>
            </a:r>
            <a:r>
              <a:rPr sz="2200" spc="-35" dirty="0">
                <a:solidFill>
                  <a:srgbClr val="2E2B1F"/>
                </a:solidFill>
                <a:latin typeface="Calibri"/>
                <a:cs typeface="Calibri"/>
              </a:rPr>
              <a:t>P</a:t>
            </a:r>
            <a:r>
              <a:rPr sz="2200" spc="-5" dirty="0">
                <a:solidFill>
                  <a:srgbClr val="2E2B1F"/>
                </a:solidFill>
                <a:latin typeface="Calibri"/>
                <a:cs typeface="Calibri"/>
              </a:rPr>
              <a:t>e</a:t>
            </a:r>
            <a:r>
              <a:rPr sz="2200" spc="-40" dirty="0">
                <a:solidFill>
                  <a:srgbClr val="2E2B1F"/>
                </a:solidFill>
                <a:latin typeface="Calibri"/>
                <a:cs typeface="Calibri"/>
              </a:rPr>
              <a:t>r</a:t>
            </a:r>
            <a:r>
              <a:rPr sz="2200" spc="-10" dirty="0">
                <a:solidFill>
                  <a:srgbClr val="2E2B1F"/>
                </a:solidFill>
                <a:latin typeface="Calibri"/>
                <a:cs typeface="Calibri"/>
              </a:rPr>
              <a:t>s</a:t>
            </a:r>
            <a:r>
              <a:rPr sz="2200" dirty="0">
                <a:solidFill>
                  <a:srgbClr val="2E2B1F"/>
                </a:solidFill>
                <a:latin typeface="Calibri"/>
                <a:cs typeface="Calibri"/>
              </a:rPr>
              <a:t>o</a:t>
            </a:r>
            <a:r>
              <a:rPr sz="2200" spc="-5" dirty="0">
                <a:solidFill>
                  <a:srgbClr val="2E2B1F"/>
                </a:solidFill>
                <a:latin typeface="Calibri"/>
                <a:cs typeface="Calibri"/>
              </a:rPr>
              <a:t>n</a:t>
            </a:r>
            <a:r>
              <a:rPr sz="2200" spc="15" dirty="0">
                <a:solidFill>
                  <a:srgbClr val="2E2B1F"/>
                </a:solidFill>
                <a:latin typeface="Calibri"/>
                <a:cs typeface="Calibri"/>
              </a:rPr>
              <a:t>.</a:t>
            </a:r>
            <a:r>
              <a:rPr sz="2200" spc="-5" dirty="0">
                <a:solidFill>
                  <a:srgbClr val="2E2B1F"/>
                </a:solidFill>
                <a:latin typeface="Calibri"/>
                <a:cs typeface="Calibri"/>
              </a:rPr>
              <a:t>g</a:t>
            </a:r>
            <a:r>
              <a:rPr sz="2200" spc="-30" dirty="0">
                <a:solidFill>
                  <a:srgbClr val="2E2B1F"/>
                </a:solidFill>
                <a:latin typeface="Calibri"/>
                <a:cs typeface="Calibri"/>
              </a:rPr>
              <a:t>r</a:t>
            </a:r>
            <a:r>
              <a:rPr sz="2200" spc="-5" dirty="0">
                <a:solidFill>
                  <a:srgbClr val="2E2B1F"/>
                </a:solidFill>
                <a:latin typeface="Calibri"/>
                <a:cs typeface="Calibri"/>
              </a:rPr>
              <a:t>eet</a:t>
            </a:r>
            <a:r>
              <a:rPr sz="2200" dirty="0">
                <a:solidFill>
                  <a:srgbClr val="2E2B1F"/>
                </a:solidFill>
                <a:latin typeface="Calibri"/>
                <a:cs typeface="Calibri"/>
              </a:rPr>
              <a:t>	</a:t>
            </a:r>
            <a:r>
              <a:rPr sz="2200" spc="-5" dirty="0">
                <a:solidFill>
                  <a:srgbClr val="2E2B1F"/>
                </a:solidFill>
                <a:latin typeface="Calibri"/>
                <a:cs typeface="Calibri"/>
              </a:rPr>
              <a:t>is</a:t>
            </a:r>
            <a:r>
              <a:rPr sz="2200" dirty="0">
                <a:solidFill>
                  <a:srgbClr val="2E2B1F"/>
                </a:solidFill>
                <a:latin typeface="Calibri"/>
                <a:cs typeface="Calibri"/>
              </a:rPr>
              <a:t>	</a:t>
            </a:r>
            <a:r>
              <a:rPr sz="2200" spc="-5" dirty="0">
                <a:solidFill>
                  <a:srgbClr val="2E2B1F"/>
                </a:solidFill>
                <a:latin typeface="Calibri"/>
                <a:cs typeface="Calibri"/>
              </a:rPr>
              <a:t>a</a:t>
            </a:r>
            <a:r>
              <a:rPr sz="2200" dirty="0">
                <a:solidFill>
                  <a:srgbClr val="2E2B1F"/>
                </a:solidFill>
                <a:latin typeface="Calibri"/>
                <a:cs typeface="Calibri"/>
              </a:rPr>
              <a:t>	</a:t>
            </a:r>
            <a:r>
              <a:rPr sz="2200" spc="-10" dirty="0">
                <a:solidFill>
                  <a:srgbClr val="2E2B1F"/>
                </a:solidFill>
                <a:latin typeface="Calibri"/>
                <a:cs typeface="Calibri"/>
              </a:rPr>
              <a:t>func</a:t>
            </a:r>
            <a:r>
              <a:rPr sz="2200" spc="-15" dirty="0">
                <a:solidFill>
                  <a:srgbClr val="2E2B1F"/>
                </a:solidFill>
                <a:latin typeface="Calibri"/>
                <a:cs typeface="Calibri"/>
              </a:rPr>
              <a:t>t</a:t>
            </a:r>
            <a:r>
              <a:rPr sz="2200" dirty="0">
                <a:solidFill>
                  <a:srgbClr val="2E2B1F"/>
                </a:solidFill>
                <a:latin typeface="Calibri"/>
                <a:cs typeface="Calibri"/>
              </a:rPr>
              <a:t>i</a:t>
            </a:r>
            <a:r>
              <a:rPr sz="2200" spc="-5" dirty="0">
                <a:solidFill>
                  <a:srgbClr val="2E2B1F"/>
                </a:solidFill>
                <a:latin typeface="Calibri"/>
                <a:cs typeface="Calibri"/>
              </a:rPr>
              <a:t>on</a:t>
            </a:r>
            <a:r>
              <a:rPr sz="2200" dirty="0">
                <a:solidFill>
                  <a:srgbClr val="2E2B1F"/>
                </a:solidFill>
                <a:latin typeface="Calibri"/>
                <a:cs typeface="Calibri"/>
              </a:rPr>
              <a:t>	</a:t>
            </a:r>
            <a:r>
              <a:rPr sz="2200" spc="-5" dirty="0">
                <a:solidFill>
                  <a:srgbClr val="2E2B1F"/>
                </a:solidFill>
                <a:latin typeface="Calibri"/>
                <a:cs typeface="Calibri"/>
              </a:rPr>
              <a:t>o</a:t>
            </a:r>
            <a:r>
              <a:rPr sz="2200" spc="-10" dirty="0">
                <a:solidFill>
                  <a:srgbClr val="2E2B1F"/>
                </a:solidFill>
                <a:latin typeface="Calibri"/>
                <a:cs typeface="Calibri"/>
              </a:rPr>
              <a:t>bject  </a:t>
            </a:r>
            <a:r>
              <a:rPr sz="2200" spc="-15" dirty="0">
                <a:solidFill>
                  <a:srgbClr val="2E2B1F"/>
                </a:solidFill>
                <a:latin typeface="Calibri"/>
                <a:cs typeface="Calibri"/>
              </a:rPr>
              <a:t>(attribute</a:t>
            </a:r>
            <a:r>
              <a:rPr sz="2200" spc="15" dirty="0">
                <a:solidFill>
                  <a:srgbClr val="2E2B1F"/>
                </a:solidFill>
                <a:latin typeface="Calibri"/>
                <a:cs typeface="Calibri"/>
              </a:rPr>
              <a:t> </a:t>
            </a:r>
            <a:r>
              <a:rPr sz="2200" dirty="0">
                <a:solidFill>
                  <a:srgbClr val="2E2B1F"/>
                </a:solidFill>
                <a:latin typeface="Calibri"/>
                <a:cs typeface="Calibri"/>
              </a:rPr>
              <a:t>of</a:t>
            </a:r>
            <a:r>
              <a:rPr sz="2200" spc="10" dirty="0">
                <a:solidFill>
                  <a:srgbClr val="2E2B1F"/>
                </a:solidFill>
                <a:latin typeface="Calibri"/>
                <a:cs typeface="Calibri"/>
              </a:rPr>
              <a:t> </a:t>
            </a:r>
            <a:r>
              <a:rPr sz="2200" spc="-5" dirty="0">
                <a:solidFill>
                  <a:srgbClr val="2E2B1F"/>
                </a:solidFill>
                <a:latin typeface="Calibri"/>
                <a:cs typeface="Calibri"/>
              </a:rPr>
              <a:t>class),</a:t>
            </a:r>
            <a:r>
              <a:rPr sz="2200" dirty="0">
                <a:solidFill>
                  <a:srgbClr val="2E2B1F"/>
                </a:solidFill>
                <a:latin typeface="Calibri"/>
                <a:cs typeface="Calibri"/>
              </a:rPr>
              <a:t> </a:t>
            </a:r>
            <a:r>
              <a:rPr sz="2200" spc="-15" dirty="0">
                <a:solidFill>
                  <a:srgbClr val="2E2B1F"/>
                </a:solidFill>
                <a:latin typeface="Calibri"/>
                <a:cs typeface="Calibri"/>
              </a:rPr>
              <a:t>Person.greet</a:t>
            </a:r>
            <a:r>
              <a:rPr sz="2200" dirty="0">
                <a:solidFill>
                  <a:srgbClr val="2E2B1F"/>
                </a:solidFill>
                <a:latin typeface="Calibri"/>
                <a:cs typeface="Calibri"/>
              </a:rPr>
              <a:t> </a:t>
            </a:r>
            <a:r>
              <a:rPr sz="2200" spc="-5" dirty="0">
                <a:solidFill>
                  <a:srgbClr val="2E2B1F"/>
                </a:solidFill>
                <a:latin typeface="Calibri"/>
                <a:cs typeface="Calibri"/>
              </a:rPr>
              <a:t>will</a:t>
            </a:r>
            <a:r>
              <a:rPr sz="2200" dirty="0">
                <a:solidFill>
                  <a:srgbClr val="2E2B1F"/>
                </a:solidFill>
                <a:latin typeface="Calibri"/>
                <a:cs typeface="Calibri"/>
              </a:rPr>
              <a:t> </a:t>
            </a:r>
            <a:r>
              <a:rPr sz="2200" spc="-5" dirty="0">
                <a:solidFill>
                  <a:srgbClr val="2E2B1F"/>
                </a:solidFill>
                <a:latin typeface="Calibri"/>
                <a:cs typeface="Calibri"/>
              </a:rPr>
              <a:t>be</a:t>
            </a:r>
            <a:r>
              <a:rPr sz="2200" spc="10" dirty="0">
                <a:solidFill>
                  <a:srgbClr val="2E2B1F"/>
                </a:solidFill>
                <a:latin typeface="Calibri"/>
                <a:cs typeface="Calibri"/>
              </a:rPr>
              <a:t> </a:t>
            </a:r>
            <a:r>
              <a:rPr sz="2200" spc="-5" dirty="0">
                <a:solidFill>
                  <a:srgbClr val="2E2B1F"/>
                </a:solidFill>
                <a:latin typeface="Calibri"/>
                <a:cs typeface="Calibri"/>
              </a:rPr>
              <a:t>a method</a:t>
            </a:r>
            <a:r>
              <a:rPr sz="2200" spc="35" dirty="0">
                <a:solidFill>
                  <a:srgbClr val="2E2B1F"/>
                </a:solidFill>
                <a:latin typeface="Calibri"/>
                <a:cs typeface="Calibri"/>
              </a:rPr>
              <a:t> </a:t>
            </a:r>
            <a:r>
              <a:rPr sz="2200" spc="-10" dirty="0">
                <a:solidFill>
                  <a:srgbClr val="2E2B1F"/>
                </a:solidFill>
                <a:latin typeface="Calibri"/>
                <a:cs typeface="Calibri"/>
              </a:rPr>
              <a:t>object.</a:t>
            </a:r>
            <a:endParaRPr sz="2200">
              <a:latin typeface="Calibri"/>
              <a:cs typeface="Calibri"/>
            </a:endParaRPr>
          </a:p>
        </p:txBody>
      </p:sp>
      <p:pic>
        <p:nvPicPr>
          <p:cNvPr id="4" name="object 4"/>
          <p:cNvPicPr/>
          <p:nvPr/>
        </p:nvPicPr>
        <p:blipFill>
          <a:blip r:embed="rId2" cstate="print"/>
          <a:stretch>
            <a:fillRect/>
          </a:stretch>
        </p:blipFill>
        <p:spPr>
          <a:xfrm>
            <a:off x="2133600" y="3276549"/>
            <a:ext cx="4876800" cy="533831"/>
          </a:xfrm>
          <a:prstGeom prst="rect">
            <a:avLst/>
          </a:prstGeom>
        </p:spPr>
      </p:pic>
    </p:spTree>
    <p:extLst>
      <p:ext uri="{BB962C8B-B14F-4D97-AF65-F5344CB8AC3E}">
        <p14:creationId xmlns:p14="http://schemas.microsoft.com/office/powerpoint/2010/main" val="4129751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7200" y="381000"/>
            <a:ext cx="7620000" cy="5943600"/>
          </a:xfrm>
          <a:prstGeom prst="rect">
            <a:avLst/>
          </a:prstGeom>
        </p:spPr>
      </p:pic>
    </p:spTree>
    <p:extLst>
      <p:ext uri="{BB962C8B-B14F-4D97-AF65-F5344CB8AC3E}">
        <p14:creationId xmlns:p14="http://schemas.microsoft.com/office/powerpoint/2010/main" val="6020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0240" y="1616709"/>
            <a:ext cx="7349490" cy="4538345"/>
          </a:xfrm>
          <a:prstGeom prst="rect">
            <a:avLst/>
          </a:prstGeom>
        </p:spPr>
        <p:txBody>
          <a:bodyPr vert="horz" wrap="square" lIns="0" tIns="13335" rIns="0" bIns="0" rtlCol="0">
            <a:spAutoFit/>
          </a:bodyPr>
          <a:lstStyle/>
          <a:p>
            <a:pPr marL="241300" marR="5715" indent="-229235" algn="just">
              <a:lnSpc>
                <a:spcPct val="100000"/>
              </a:lnSpc>
              <a:spcBef>
                <a:spcPts val="105"/>
              </a:spcBef>
              <a:buClr>
                <a:srgbClr val="A9A47B"/>
              </a:buClr>
              <a:buFont typeface="Arial"/>
              <a:buChar char="•"/>
              <a:tabLst>
                <a:tab pos="241935" algn="l"/>
              </a:tabLst>
            </a:pPr>
            <a:r>
              <a:rPr sz="2000" spc="-50" dirty="0">
                <a:solidFill>
                  <a:srgbClr val="2E2B1F"/>
                </a:solidFill>
                <a:latin typeface="Calibri"/>
                <a:cs typeface="Calibri"/>
              </a:rPr>
              <a:t>You</a:t>
            </a:r>
            <a:r>
              <a:rPr sz="2000" spc="-45" dirty="0">
                <a:solidFill>
                  <a:srgbClr val="2E2B1F"/>
                </a:solidFill>
                <a:latin typeface="Calibri"/>
                <a:cs typeface="Calibri"/>
              </a:rPr>
              <a:t> </a:t>
            </a:r>
            <a:r>
              <a:rPr sz="2000" spc="-20" dirty="0">
                <a:solidFill>
                  <a:srgbClr val="2E2B1F"/>
                </a:solidFill>
                <a:latin typeface="Calibri"/>
                <a:cs typeface="Calibri"/>
              </a:rPr>
              <a:t>may</a:t>
            </a:r>
            <a:r>
              <a:rPr sz="2000" spc="-15" dirty="0">
                <a:solidFill>
                  <a:srgbClr val="2E2B1F"/>
                </a:solidFill>
                <a:latin typeface="Calibri"/>
                <a:cs typeface="Calibri"/>
              </a:rPr>
              <a:t> </a:t>
            </a:r>
            <a:r>
              <a:rPr sz="2000" spc="-20" dirty="0">
                <a:solidFill>
                  <a:srgbClr val="2E2B1F"/>
                </a:solidFill>
                <a:latin typeface="Calibri"/>
                <a:cs typeface="Calibri"/>
              </a:rPr>
              <a:t>have</a:t>
            </a:r>
            <a:r>
              <a:rPr sz="2000" spc="-15" dirty="0">
                <a:solidFill>
                  <a:srgbClr val="2E2B1F"/>
                </a:solidFill>
                <a:latin typeface="Calibri"/>
                <a:cs typeface="Calibri"/>
              </a:rPr>
              <a:t> </a:t>
            </a:r>
            <a:r>
              <a:rPr sz="2000" spc="-5" dirty="0">
                <a:solidFill>
                  <a:srgbClr val="2E2B1F"/>
                </a:solidFill>
                <a:latin typeface="Calibri"/>
                <a:cs typeface="Calibri"/>
              </a:rPr>
              <a:t>noticed</a:t>
            </a:r>
            <a:r>
              <a:rPr sz="2000" dirty="0">
                <a:solidFill>
                  <a:srgbClr val="2E2B1F"/>
                </a:solidFill>
                <a:latin typeface="Calibri"/>
                <a:cs typeface="Calibri"/>
              </a:rPr>
              <a:t> the</a:t>
            </a:r>
            <a:r>
              <a:rPr sz="2000" spc="5" dirty="0">
                <a:solidFill>
                  <a:srgbClr val="2E2B1F"/>
                </a:solidFill>
                <a:latin typeface="Calibri"/>
                <a:cs typeface="Calibri"/>
              </a:rPr>
              <a:t> </a:t>
            </a:r>
            <a:r>
              <a:rPr sz="2000" spc="-5" dirty="0">
                <a:solidFill>
                  <a:srgbClr val="2E2B1F"/>
                </a:solidFill>
                <a:latin typeface="Calibri"/>
                <a:cs typeface="Calibri"/>
              </a:rPr>
              <a:t>self</a:t>
            </a:r>
            <a:r>
              <a:rPr sz="2000" dirty="0">
                <a:solidFill>
                  <a:srgbClr val="2E2B1F"/>
                </a:solidFill>
                <a:latin typeface="Calibri"/>
                <a:cs typeface="Calibri"/>
              </a:rPr>
              <a:t> </a:t>
            </a:r>
            <a:r>
              <a:rPr sz="2000" spc="-10" dirty="0">
                <a:solidFill>
                  <a:srgbClr val="2E2B1F"/>
                </a:solidFill>
                <a:latin typeface="Calibri"/>
                <a:cs typeface="Calibri"/>
              </a:rPr>
              <a:t>parameter</a:t>
            </a:r>
            <a:r>
              <a:rPr sz="2000" spc="-5" dirty="0">
                <a:solidFill>
                  <a:srgbClr val="2E2B1F"/>
                </a:solidFill>
                <a:latin typeface="Calibri"/>
                <a:cs typeface="Calibri"/>
              </a:rPr>
              <a:t> in</a:t>
            </a:r>
            <a:r>
              <a:rPr sz="2000" spc="440" dirty="0">
                <a:solidFill>
                  <a:srgbClr val="2E2B1F"/>
                </a:solidFill>
                <a:latin typeface="Calibri"/>
                <a:cs typeface="Calibri"/>
              </a:rPr>
              <a:t> </a:t>
            </a:r>
            <a:r>
              <a:rPr sz="2000" dirty="0">
                <a:solidFill>
                  <a:srgbClr val="2E2B1F"/>
                </a:solidFill>
                <a:latin typeface="Calibri"/>
                <a:cs typeface="Calibri"/>
              </a:rPr>
              <a:t>function</a:t>
            </a:r>
            <a:r>
              <a:rPr sz="2000" spc="450" dirty="0">
                <a:solidFill>
                  <a:srgbClr val="2E2B1F"/>
                </a:solidFill>
                <a:latin typeface="Calibri"/>
                <a:cs typeface="Calibri"/>
              </a:rPr>
              <a:t> </a:t>
            </a:r>
            <a:r>
              <a:rPr sz="2000" spc="-10" dirty="0">
                <a:solidFill>
                  <a:srgbClr val="2E2B1F"/>
                </a:solidFill>
                <a:latin typeface="Calibri"/>
                <a:cs typeface="Calibri"/>
              </a:rPr>
              <a:t>definition </a:t>
            </a:r>
            <a:r>
              <a:rPr sz="2000" spc="-5" dirty="0">
                <a:solidFill>
                  <a:srgbClr val="2E2B1F"/>
                </a:solidFill>
                <a:latin typeface="Calibri"/>
                <a:cs typeface="Calibri"/>
              </a:rPr>
              <a:t> inside</a:t>
            </a:r>
            <a:r>
              <a:rPr sz="2000" spc="665" dirty="0">
                <a:solidFill>
                  <a:srgbClr val="2E2B1F"/>
                </a:solidFill>
                <a:latin typeface="Calibri"/>
                <a:cs typeface="Calibri"/>
              </a:rPr>
              <a:t> </a:t>
            </a:r>
            <a:r>
              <a:rPr sz="2000" spc="670" dirty="0">
                <a:solidFill>
                  <a:srgbClr val="2E2B1F"/>
                </a:solidFill>
                <a:latin typeface="Calibri"/>
                <a:cs typeface="Calibri"/>
              </a:rPr>
              <a:t> </a:t>
            </a:r>
            <a:r>
              <a:rPr sz="2000" dirty="0">
                <a:solidFill>
                  <a:srgbClr val="2E2B1F"/>
                </a:solidFill>
                <a:latin typeface="Calibri"/>
                <a:cs typeface="Calibri"/>
              </a:rPr>
              <a:t>the    </a:t>
            </a:r>
            <a:r>
              <a:rPr sz="2000" spc="5" dirty="0">
                <a:solidFill>
                  <a:srgbClr val="2E2B1F"/>
                </a:solidFill>
                <a:latin typeface="Calibri"/>
                <a:cs typeface="Calibri"/>
              </a:rPr>
              <a:t> </a:t>
            </a:r>
            <a:r>
              <a:rPr sz="2000" dirty="0">
                <a:solidFill>
                  <a:srgbClr val="2E2B1F"/>
                </a:solidFill>
                <a:latin typeface="Calibri"/>
                <a:cs typeface="Calibri"/>
              </a:rPr>
              <a:t>class     but     </a:t>
            </a:r>
            <a:r>
              <a:rPr sz="2000" spc="-10" dirty="0">
                <a:solidFill>
                  <a:srgbClr val="2E2B1F"/>
                </a:solidFill>
                <a:latin typeface="Calibri"/>
                <a:cs typeface="Calibri"/>
              </a:rPr>
              <a:t>we</a:t>
            </a:r>
            <a:r>
              <a:rPr sz="2000" spc="650" dirty="0">
                <a:solidFill>
                  <a:srgbClr val="2E2B1F"/>
                </a:solidFill>
                <a:latin typeface="Calibri"/>
                <a:cs typeface="Calibri"/>
              </a:rPr>
              <a:t> </a:t>
            </a:r>
            <a:r>
              <a:rPr sz="2000" spc="655" dirty="0">
                <a:solidFill>
                  <a:srgbClr val="2E2B1F"/>
                </a:solidFill>
                <a:latin typeface="Calibri"/>
                <a:cs typeface="Calibri"/>
              </a:rPr>
              <a:t> </a:t>
            </a:r>
            <a:r>
              <a:rPr sz="2000" spc="-5" dirty="0">
                <a:solidFill>
                  <a:srgbClr val="2E2B1F"/>
                </a:solidFill>
                <a:latin typeface="Calibri"/>
                <a:cs typeface="Calibri"/>
              </a:rPr>
              <a:t>called</a:t>
            </a:r>
            <a:r>
              <a:rPr sz="2000" spc="440" dirty="0">
                <a:solidFill>
                  <a:srgbClr val="2E2B1F"/>
                </a:solidFill>
                <a:latin typeface="Calibri"/>
                <a:cs typeface="Calibri"/>
              </a:rPr>
              <a:t> </a:t>
            </a:r>
            <a:r>
              <a:rPr sz="2000" spc="1335" dirty="0">
                <a:solidFill>
                  <a:srgbClr val="2E2B1F"/>
                </a:solidFill>
                <a:latin typeface="Calibri"/>
                <a:cs typeface="Calibri"/>
              </a:rPr>
              <a:t> </a:t>
            </a:r>
            <a:r>
              <a:rPr sz="2000" dirty="0">
                <a:solidFill>
                  <a:srgbClr val="2E2B1F"/>
                </a:solidFill>
                <a:latin typeface="Calibri"/>
                <a:cs typeface="Calibri"/>
              </a:rPr>
              <a:t>the     </a:t>
            </a:r>
            <a:r>
              <a:rPr sz="2000" spc="-5" dirty="0">
                <a:solidFill>
                  <a:srgbClr val="2E2B1F"/>
                </a:solidFill>
                <a:latin typeface="Calibri"/>
                <a:cs typeface="Calibri"/>
              </a:rPr>
              <a:t>method</a:t>
            </a:r>
            <a:r>
              <a:rPr sz="2000" spc="440" dirty="0">
                <a:solidFill>
                  <a:srgbClr val="2E2B1F"/>
                </a:solidFill>
                <a:latin typeface="Calibri"/>
                <a:cs typeface="Calibri"/>
              </a:rPr>
              <a:t>   </a:t>
            </a:r>
            <a:r>
              <a:rPr sz="2000" spc="-5" dirty="0">
                <a:solidFill>
                  <a:srgbClr val="2E2B1F"/>
                </a:solidFill>
                <a:latin typeface="Calibri"/>
                <a:cs typeface="Calibri"/>
              </a:rPr>
              <a:t>simply </a:t>
            </a:r>
            <a:r>
              <a:rPr sz="2000" spc="-440" dirty="0">
                <a:solidFill>
                  <a:srgbClr val="2E2B1F"/>
                </a:solidFill>
                <a:latin typeface="Calibri"/>
                <a:cs typeface="Calibri"/>
              </a:rPr>
              <a:t> </a:t>
            </a:r>
            <a:r>
              <a:rPr sz="2000" dirty="0">
                <a:solidFill>
                  <a:srgbClr val="2E2B1F"/>
                </a:solidFill>
                <a:latin typeface="Calibri"/>
                <a:cs typeface="Calibri"/>
              </a:rPr>
              <a:t>as </a:t>
            </a:r>
            <a:r>
              <a:rPr sz="2000" spc="-15" dirty="0">
                <a:solidFill>
                  <a:srgbClr val="2E2B1F"/>
                </a:solidFill>
                <a:latin typeface="Calibri"/>
                <a:cs typeface="Calibri"/>
              </a:rPr>
              <a:t>harry.greet()</a:t>
            </a:r>
            <a:r>
              <a:rPr sz="2000" spc="-5" dirty="0">
                <a:solidFill>
                  <a:srgbClr val="2E2B1F"/>
                </a:solidFill>
                <a:latin typeface="Calibri"/>
                <a:cs typeface="Calibri"/>
              </a:rPr>
              <a:t> </a:t>
            </a:r>
            <a:r>
              <a:rPr sz="2000" dirty="0">
                <a:solidFill>
                  <a:srgbClr val="2E2B1F"/>
                </a:solidFill>
                <a:latin typeface="Calibri"/>
                <a:cs typeface="Calibri"/>
              </a:rPr>
              <a:t>without</a:t>
            </a:r>
            <a:r>
              <a:rPr sz="2000" spc="-5" dirty="0">
                <a:solidFill>
                  <a:srgbClr val="2E2B1F"/>
                </a:solidFill>
                <a:latin typeface="Calibri"/>
                <a:cs typeface="Calibri"/>
              </a:rPr>
              <a:t> </a:t>
            </a:r>
            <a:r>
              <a:rPr sz="2000" spc="-10" dirty="0">
                <a:solidFill>
                  <a:srgbClr val="2E2B1F"/>
                </a:solidFill>
                <a:latin typeface="Calibri"/>
                <a:cs typeface="Calibri"/>
              </a:rPr>
              <a:t>any</a:t>
            </a:r>
            <a:r>
              <a:rPr sz="2000" spc="-20" dirty="0">
                <a:solidFill>
                  <a:srgbClr val="2E2B1F"/>
                </a:solidFill>
                <a:latin typeface="Calibri"/>
                <a:cs typeface="Calibri"/>
              </a:rPr>
              <a:t> </a:t>
            </a:r>
            <a:r>
              <a:rPr sz="2000" spc="-5" dirty="0">
                <a:solidFill>
                  <a:srgbClr val="2E2B1F"/>
                </a:solidFill>
                <a:latin typeface="Calibri"/>
                <a:cs typeface="Calibri"/>
              </a:rPr>
              <a:t>arguments.</a:t>
            </a:r>
            <a:r>
              <a:rPr sz="2000" spc="-10" dirty="0">
                <a:solidFill>
                  <a:srgbClr val="2E2B1F"/>
                </a:solidFill>
                <a:latin typeface="Calibri"/>
                <a:cs typeface="Calibri"/>
              </a:rPr>
              <a:t> </a:t>
            </a:r>
            <a:r>
              <a:rPr sz="2000" spc="-5" dirty="0">
                <a:solidFill>
                  <a:srgbClr val="2E2B1F"/>
                </a:solidFill>
                <a:latin typeface="Calibri"/>
                <a:cs typeface="Calibri"/>
              </a:rPr>
              <a:t>It</a:t>
            </a:r>
            <a:r>
              <a:rPr sz="2000" dirty="0">
                <a:solidFill>
                  <a:srgbClr val="2E2B1F"/>
                </a:solidFill>
                <a:latin typeface="Calibri"/>
                <a:cs typeface="Calibri"/>
              </a:rPr>
              <a:t> </a:t>
            </a:r>
            <a:r>
              <a:rPr sz="2000" spc="-10" dirty="0">
                <a:solidFill>
                  <a:srgbClr val="2E2B1F"/>
                </a:solidFill>
                <a:latin typeface="Calibri"/>
                <a:cs typeface="Calibri"/>
              </a:rPr>
              <a:t>still</a:t>
            </a:r>
            <a:r>
              <a:rPr sz="2000" spc="25" dirty="0">
                <a:solidFill>
                  <a:srgbClr val="2E2B1F"/>
                </a:solidFill>
                <a:latin typeface="Calibri"/>
                <a:cs typeface="Calibri"/>
              </a:rPr>
              <a:t> </a:t>
            </a:r>
            <a:r>
              <a:rPr sz="2000" spc="-15" dirty="0">
                <a:solidFill>
                  <a:srgbClr val="2E2B1F"/>
                </a:solidFill>
                <a:latin typeface="Calibri"/>
                <a:cs typeface="Calibri"/>
              </a:rPr>
              <a:t>worked.</a:t>
            </a:r>
            <a:endParaRPr sz="2000">
              <a:latin typeface="Calibri"/>
              <a:cs typeface="Calibri"/>
            </a:endParaRPr>
          </a:p>
          <a:p>
            <a:pPr marL="241300" marR="5080" indent="-229235" algn="just">
              <a:lnSpc>
                <a:spcPct val="100000"/>
              </a:lnSpc>
              <a:spcBef>
                <a:spcPts val="480"/>
              </a:spcBef>
              <a:buClr>
                <a:srgbClr val="A9A47B"/>
              </a:buClr>
              <a:buFont typeface="Arial"/>
              <a:buChar char="•"/>
              <a:tabLst>
                <a:tab pos="241935" algn="l"/>
              </a:tabLst>
            </a:pPr>
            <a:r>
              <a:rPr sz="2000" spc="-5" dirty="0">
                <a:solidFill>
                  <a:srgbClr val="2E2B1F"/>
                </a:solidFill>
                <a:latin typeface="Calibri"/>
                <a:cs typeface="Calibri"/>
              </a:rPr>
              <a:t>This</a:t>
            </a:r>
            <a:r>
              <a:rPr sz="2000" dirty="0">
                <a:solidFill>
                  <a:srgbClr val="2E2B1F"/>
                </a:solidFill>
                <a:latin typeface="Calibri"/>
                <a:cs typeface="Calibri"/>
              </a:rPr>
              <a:t> is </a:t>
            </a:r>
            <a:r>
              <a:rPr sz="2000" spc="-5" dirty="0">
                <a:solidFill>
                  <a:srgbClr val="2E2B1F"/>
                </a:solidFill>
                <a:latin typeface="Calibri"/>
                <a:cs typeface="Calibri"/>
              </a:rPr>
              <a:t>because,</a:t>
            </a:r>
            <a:r>
              <a:rPr sz="2000" dirty="0">
                <a:solidFill>
                  <a:srgbClr val="2E2B1F"/>
                </a:solidFill>
                <a:latin typeface="Calibri"/>
                <a:cs typeface="Calibri"/>
              </a:rPr>
              <a:t> </a:t>
            </a:r>
            <a:r>
              <a:rPr sz="2000" spc="-5" dirty="0">
                <a:solidFill>
                  <a:srgbClr val="2E2B1F"/>
                </a:solidFill>
                <a:latin typeface="Calibri"/>
                <a:cs typeface="Calibri"/>
              </a:rPr>
              <a:t>whenever</a:t>
            </a:r>
            <a:r>
              <a:rPr sz="2000" dirty="0">
                <a:solidFill>
                  <a:srgbClr val="2E2B1F"/>
                </a:solidFill>
                <a:latin typeface="Calibri"/>
                <a:cs typeface="Calibri"/>
              </a:rPr>
              <a:t> an</a:t>
            </a:r>
            <a:r>
              <a:rPr sz="2000" spc="5" dirty="0">
                <a:solidFill>
                  <a:srgbClr val="2E2B1F"/>
                </a:solidFill>
                <a:latin typeface="Calibri"/>
                <a:cs typeface="Calibri"/>
              </a:rPr>
              <a:t> </a:t>
            </a:r>
            <a:r>
              <a:rPr sz="2000" spc="-5" dirty="0">
                <a:solidFill>
                  <a:srgbClr val="2E2B1F"/>
                </a:solidFill>
                <a:latin typeface="Calibri"/>
                <a:cs typeface="Calibri"/>
              </a:rPr>
              <a:t>object</a:t>
            </a:r>
            <a:r>
              <a:rPr sz="2000" dirty="0">
                <a:solidFill>
                  <a:srgbClr val="2E2B1F"/>
                </a:solidFill>
                <a:latin typeface="Calibri"/>
                <a:cs typeface="Calibri"/>
              </a:rPr>
              <a:t> </a:t>
            </a:r>
            <a:r>
              <a:rPr sz="2000" spc="-5" dirty="0">
                <a:solidFill>
                  <a:srgbClr val="2E2B1F"/>
                </a:solidFill>
                <a:latin typeface="Calibri"/>
                <a:cs typeface="Calibri"/>
              </a:rPr>
              <a:t>calls</a:t>
            </a:r>
            <a:r>
              <a:rPr sz="2000" spc="440" dirty="0">
                <a:solidFill>
                  <a:srgbClr val="2E2B1F"/>
                </a:solidFill>
                <a:latin typeface="Calibri"/>
                <a:cs typeface="Calibri"/>
              </a:rPr>
              <a:t> </a:t>
            </a:r>
            <a:r>
              <a:rPr sz="2000" dirty="0">
                <a:solidFill>
                  <a:srgbClr val="2E2B1F"/>
                </a:solidFill>
                <a:latin typeface="Calibri"/>
                <a:cs typeface="Calibri"/>
              </a:rPr>
              <a:t>its method, the</a:t>
            </a:r>
            <a:r>
              <a:rPr sz="2000" spc="450" dirty="0">
                <a:solidFill>
                  <a:srgbClr val="2E2B1F"/>
                </a:solidFill>
                <a:latin typeface="Calibri"/>
                <a:cs typeface="Calibri"/>
              </a:rPr>
              <a:t> </a:t>
            </a:r>
            <a:r>
              <a:rPr sz="2000" spc="-5" dirty="0">
                <a:solidFill>
                  <a:srgbClr val="2E2B1F"/>
                </a:solidFill>
                <a:latin typeface="Calibri"/>
                <a:cs typeface="Calibri"/>
              </a:rPr>
              <a:t>object </a:t>
            </a:r>
            <a:r>
              <a:rPr sz="2000" dirty="0">
                <a:solidFill>
                  <a:srgbClr val="2E2B1F"/>
                </a:solidFill>
                <a:latin typeface="Calibri"/>
                <a:cs typeface="Calibri"/>
              </a:rPr>
              <a:t> itself</a:t>
            </a:r>
            <a:r>
              <a:rPr sz="2000" spc="5" dirty="0">
                <a:solidFill>
                  <a:srgbClr val="2E2B1F"/>
                </a:solidFill>
                <a:latin typeface="Calibri"/>
                <a:cs typeface="Calibri"/>
              </a:rPr>
              <a:t> </a:t>
            </a:r>
            <a:r>
              <a:rPr sz="2000" dirty="0">
                <a:solidFill>
                  <a:srgbClr val="2E2B1F"/>
                </a:solidFill>
                <a:latin typeface="Calibri"/>
                <a:cs typeface="Calibri"/>
              </a:rPr>
              <a:t>is</a:t>
            </a:r>
            <a:r>
              <a:rPr sz="2000" spc="5" dirty="0">
                <a:solidFill>
                  <a:srgbClr val="2E2B1F"/>
                </a:solidFill>
                <a:latin typeface="Calibri"/>
                <a:cs typeface="Calibri"/>
              </a:rPr>
              <a:t> </a:t>
            </a:r>
            <a:r>
              <a:rPr sz="2000" spc="-5" dirty="0">
                <a:solidFill>
                  <a:srgbClr val="2E2B1F"/>
                </a:solidFill>
                <a:latin typeface="Calibri"/>
                <a:cs typeface="Calibri"/>
              </a:rPr>
              <a:t>passed</a:t>
            </a:r>
            <a:r>
              <a:rPr sz="2000" dirty="0">
                <a:solidFill>
                  <a:srgbClr val="2E2B1F"/>
                </a:solidFill>
                <a:latin typeface="Calibri"/>
                <a:cs typeface="Calibri"/>
              </a:rPr>
              <a:t> as</a:t>
            </a:r>
            <a:r>
              <a:rPr sz="2000" spc="5" dirty="0">
                <a:solidFill>
                  <a:srgbClr val="2E2B1F"/>
                </a:solidFill>
                <a:latin typeface="Calibri"/>
                <a:cs typeface="Calibri"/>
              </a:rPr>
              <a:t> </a:t>
            </a:r>
            <a:r>
              <a:rPr sz="2000" dirty="0">
                <a:solidFill>
                  <a:srgbClr val="2E2B1F"/>
                </a:solidFill>
                <a:latin typeface="Calibri"/>
                <a:cs typeface="Calibri"/>
              </a:rPr>
              <a:t>the</a:t>
            </a:r>
            <a:r>
              <a:rPr sz="2000" spc="5" dirty="0">
                <a:solidFill>
                  <a:srgbClr val="2E2B1F"/>
                </a:solidFill>
                <a:latin typeface="Calibri"/>
                <a:cs typeface="Calibri"/>
              </a:rPr>
              <a:t> </a:t>
            </a:r>
            <a:r>
              <a:rPr sz="2000" spc="-20" dirty="0">
                <a:solidFill>
                  <a:srgbClr val="2E2B1F"/>
                </a:solidFill>
                <a:latin typeface="Calibri"/>
                <a:cs typeface="Calibri"/>
              </a:rPr>
              <a:t>first</a:t>
            </a:r>
            <a:r>
              <a:rPr sz="2000" spc="409" dirty="0">
                <a:solidFill>
                  <a:srgbClr val="2E2B1F"/>
                </a:solidFill>
                <a:latin typeface="Calibri"/>
                <a:cs typeface="Calibri"/>
              </a:rPr>
              <a:t> </a:t>
            </a:r>
            <a:r>
              <a:rPr sz="2000" spc="-10" dirty="0">
                <a:solidFill>
                  <a:srgbClr val="2E2B1F"/>
                </a:solidFill>
                <a:latin typeface="Calibri"/>
                <a:cs typeface="Calibri"/>
              </a:rPr>
              <a:t>argument.</a:t>
            </a:r>
            <a:r>
              <a:rPr sz="2000" spc="430" dirty="0">
                <a:solidFill>
                  <a:srgbClr val="2E2B1F"/>
                </a:solidFill>
                <a:latin typeface="Calibri"/>
                <a:cs typeface="Calibri"/>
              </a:rPr>
              <a:t> </a:t>
            </a:r>
            <a:r>
              <a:rPr sz="2000" spc="-15" dirty="0">
                <a:solidFill>
                  <a:srgbClr val="2E2B1F"/>
                </a:solidFill>
                <a:latin typeface="Calibri"/>
                <a:cs typeface="Calibri"/>
              </a:rPr>
              <a:t>So,</a:t>
            </a:r>
            <a:r>
              <a:rPr sz="2000" spc="425" dirty="0">
                <a:solidFill>
                  <a:srgbClr val="2E2B1F"/>
                </a:solidFill>
                <a:latin typeface="Calibri"/>
                <a:cs typeface="Calibri"/>
              </a:rPr>
              <a:t> </a:t>
            </a:r>
            <a:r>
              <a:rPr sz="2000" spc="-15" dirty="0">
                <a:solidFill>
                  <a:srgbClr val="2E2B1F"/>
                </a:solidFill>
                <a:latin typeface="Calibri"/>
                <a:cs typeface="Calibri"/>
              </a:rPr>
              <a:t>harry.greet()</a:t>
            </a:r>
            <a:r>
              <a:rPr sz="2000" spc="420" dirty="0">
                <a:solidFill>
                  <a:srgbClr val="2E2B1F"/>
                </a:solidFill>
                <a:latin typeface="Calibri"/>
                <a:cs typeface="Calibri"/>
              </a:rPr>
              <a:t> </a:t>
            </a:r>
            <a:r>
              <a:rPr sz="2000" spc="-10" dirty="0">
                <a:solidFill>
                  <a:srgbClr val="2E2B1F"/>
                </a:solidFill>
                <a:latin typeface="Calibri"/>
                <a:cs typeface="Calibri"/>
              </a:rPr>
              <a:t>translates </a:t>
            </a:r>
            <a:r>
              <a:rPr sz="2000" spc="-5" dirty="0">
                <a:solidFill>
                  <a:srgbClr val="2E2B1F"/>
                </a:solidFill>
                <a:latin typeface="Calibri"/>
                <a:cs typeface="Calibri"/>
              </a:rPr>
              <a:t> </a:t>
            </a:r>
            <a:r>
              <a:rPr sz="2000" spc="-15" dirty="0">
                <a:solidFill>
                  <a:srgbClr val="2E2B1F"/>
                </a:solidFill>
                <a:latin typeface="Calibri"/>
                <a:cs typeface="Calibri"/>
              </a:rPr>
              <a:t>into</a:t>
            </a:r>
            <a:r>
              <a:rPr sz="2000" spc="-5" dirty="0">
                <a:solidFill>
                  <a:srgbClr val="2E2B1F"/>
                </a:solidFill>
                <a:latin typeface="Calibri"/>
                <a:cs typeface="Calibri"/>
              </a:rPr>
              <a:t> Person.greet(harry).</a:t>
            </a:r>
            <a:endParaRPr sz="2000">
              <a:latin typeface="Calibri"/>
              <a:cs typeface="Calibri"/>
            </a:endParaRPr>
          </a:p>
          <a:p>
            <a:pPr marL="241300" marR="5080" indent="-229235" algn="just">
              <a:lnSpc>
                <a:spcPct val="100000"/>
              </a:lnSpc>
              <a:spcBef>
                <a:spcPts val="484"/>
              </a:spcBef>
              <a:buClr>
                <a:srgbClr val="A9A47B"/>
              </a:buClr>
              <a:buFont typeface="Arial"/>
              <a:buChar char="•"/>
              <a:tabLst>
                <a:tab pos="241935" algn="l"/>
              </a:tabLst>
            </a:pPr>
            <a:r>
              <a:rPr sz="2000" dirty="0">
                <a:solidFill>
                  <a:srgbClr val="2E2B1F"/>
                </a:solidFill>
                <a:latin typeface="Calibri"/>
                <a:cs typeface="Calibri"/>
              </a:rPr>
              <a:t>In</a:t>
            </a:r>
            <a:r>
              <a:rPr sz="2000" spc="120" dirty="0">
                <a:solidFill>
                  <a:srgbClr val="2E2B1F"/>
                </a:solidFill>
                <a:latin typeface="Calibri"/>
                <a:cs typeface="Calibri"/>
              </a:rPr>
              <a:t> </a:t>
            </a:r>
            <a:r>
              <a:rPr sz="2000" spc="-10" dirty="0">
                <a:solidFill>
                  <a:srgbClr val="2E2B1F"/>
                </a:solidFill>
                <a:latin typeface="Calibri"/>
                <a:cs typeface="Calibri"/>
              </a:rPr>
              <a:t>general,</a:t>
            </a:r>
            <a:r>
              <a:rPr sz="2000" spc="140" dirty="0">
                <a:solidFill>
                  <a:srgbClr val="2E2B1F"/>
                </a:solidFill>
                <a:latin typeface="Calibri"/>
                <a:cs typeface="Calibri"/>
              </a:rPr>
              <a:t> </a:t>
            </a:r>
            <a:r>
              <a:rPr sz="2000" dirty="0">
                <a:solidFill>
                  <a:srgbClr val="2E2B1F"/>
                </a:solidFill>
                <a:latin typeface="Calibri"/>
                <a:cs typeface="Calibri"/>
              </a:rPr>
              <a:t>calling</a:t>
            </a:r>
            <a:r>
              <a:rPr sz="2000" spc="135" dirty="0">
                <a:solidFill>
                  <a:srgbClr val="2E2B1F"/>
                </a:solidFill>
                <a:latin typeface="Calibri"/>
                <a:cs typeface="Calibri"/>
              </a:rPr>
              <a:t> </a:t>
            </a:r>
            <a:r>
              <a:rPr sz="2000" dirty="0">
                <a:solidFill>
                  <a:srgbClr val="2E2B1F"/>
                </a:solidFill>
                <a:latin typeface="Calibri"/>
                <a:cs typeface="Calibri"/>
              </a:rPr>
              <a:t>a</a:t>
            </a:r>
            <a:r>
              <a:rPr sz="2000" spc="130" dirty="0">
                <a:solidFill>
                  <a:srgbClr val="2E2B1F"/>
                </a:solidFill>
                <a:latin typeface="Calibri"/>
                <a:cs typeface="Calibri"/>
              </a:rPr>
              <a:t> </a:t>
            </a:r>
            <a:r>
              <a:rPr sz="2000" spc="-5" dirty="0">
                <a:solidFill>
                  <a:srgbClr val="2E2B1F"/>
                </a:solidFill>
                <a:latin typeface="Calibri"/>
                <a:cs typeface="Calibri"/>
              </a:rPr>
              <a:t>method</a:t>
            </a:r>
            <a:r>
              <a:rPr sz="2000" spc="120" dirty="0">
                <a:solidFill>
                  <a:srgbClr val="2E2B1F"/>
                </a:solidFill>
                <a:latin typeface="Calibri"/>
                <a:cs typeface="Calibri"/>
              </a:rPr>
              <a:t> </a:t>
            </a:r>
            <a:r>
              <a:rPr sz="2000" dirty="0">
                <a:solidFill>
                  <a:srgbClr val="2E2B1F"/>
                </a:solidFill>
                <a:latin typeface="Calibri"/>
                <a:cs typeface="Calibri"/>
              </a:rPr>
              <a:t>with</a:t>
            </a:r>
            <a:r>
              <a:rPr sz="2000" spc="130" dirty="0">
                <a:solidFill>
                  <a:srgbClr val="2E2B1F"/>
                </a:solidFill>
                <a:latin typeface="Calibri"/>
                <a:cs typeface="Calibri"/>
              </a:rPr>
              <a:t> </a:t>
            </a:r>
            <a:r>
              <a:rPr sz="2000" dirty="0">
                <a:solidFill>
                  <a:srgbClr val="2E2B1F"/>
                </a:solidFill>
                <a:latin typeface="Calibri"/>
                <a:cs typeface="Calibri"/>
              </a:rPr>
              <a:t>a</a:t>
            </a:r>
            <a:r>
              <a:rPr sz="2000" spc="125" dirty="0">
                <a:solidFill>
                  <a:srgbClr val="2E2B1F"/>
                </a:solidFill>
                <a:latin typeface="Calibri"/>
                <a:cs typeface="Calibri"/>
              </a:rPr>
              <a:t> </a:t>
            </a:r>
            <a:r>
              <a:rPr sz="2000" spc="-10" dirty="0">
                <a:solidFill>
                  <a:srgbClr val="2E2B1F"/>
                </a:solidFill>
                <a:latin typeface="Calibri"/>
                <a:cs typeface="Calibri"/>
              </a:rPr>
              <a:t>list</a:t>
            </a:r>
            <a:r>
              <a:rPr sz="2000" spc="130" dirty="0">
                <a:solidFill>
                  <a:srgbClr val="2E2B1F"/>
                </a:solidFill>
                <a:latin typeface="Calibri"/>
                <a:cs typeface="Calibri"/>
              </a:rPr>
              <a:t> </a:t>
            </a:r>
            <a:r>
              <a:rPr sz="2000" dirty="0">
                <a:solidFill>
                  <a:srgbClr val="2E2B1F"/>
                </a:solidFill>
                <a:latin typeface="Calibri"/>
                <a:cs typeface="Calibri"/>
              </a:rPr>
              <a:t>of</a:t>
            </a:r>
            <a:r>
              <a:rPr sz="2000" spc="130" dirty="0">
                <a:solidFill>
                  <a:srgbClr val="2E2B1F"/>
                </a:solidFill>
                <a:latin typeface="Calibri"/>
                <a:cs typeface="Calibri"/>
              </a:rPr>
              <a:t> </a:t>
            </a:r>
            <a:r>
              <a:rPr sz="2000" dirty="0">
                <a:solidFill>
                  <a:srgbClr val="2E2B1F"/>
                </a:solidFill>
                <a:latin typeface="Calibri"/>
                <a:cs typeface="Calibri"/>
              </a:rPr>
              <a:t>n</a:t>
            </a:r>
            <a:r>
              <a:rPr sz="2000" spc="125" dirty="0">
                <a:solidFill>
                  <a:srgbClr val="2E2B1F"/>
                </a:solidFill>
                <a:latin typeface="Calibri"/>
                <a:cs typeface="Calibri"/>
              </a:rPr>
              <a:t> </a:t>
            </a:r>
            <a:r>
              <a:rPr sz="2000" spc="-5" dirty="0">
                <a:solidFill>
                  <a:srgbClr val="2E2B1F"/>
                </a:solidFill>
                <a:latin typeface="Calibri"/>
                <a:cs typeface="Calibri"/>
              </a:rPr>
              <a:t>arguments</a:t>
            </a:r>
            <a:r>
              <a:rPr sz="2000" spc="125" dirty="0">
                <a:solidFill>
                  <a:srgbClr val="2E2B1F"/>
                </a:solidFill>
                <a:latin typeface="Calibri"/>
                <a:cs typeface="Calibri"/>
              </a:rPr>
              <a:t> </a:t>
            </a:r>
            <a:r>
              <a:rPr sz="2000" spc="-5" dirty="0">
                <a:solidFill>
                  <a:srgbClr val="2E2B1F"/>
                </a:solidFill>
                <a:latin typeface="Calibri"/>
                <a:cs typeface="Calibri"/>
              </a:rPr>
              <a:t>is</a:t>
            </a:r>
            <a:r>
              <a:rPr sz="2000" spc="140" dirty="0">
                <a:solidFill>
                  <a:srgbClr val="2E2B1F"/>
                </a:solidFill>
                <a:latin typeface="Calibri"/>
                <a:cs typeface="Calibri"/>
              </a:rPr>
              <a:t> </a:t>
            </a:r>
            <a:r>
              <a:rPr sz="2000" spc="-5" dirty="0">
                <a:solidFill>
                  <a:srgbClr val="2E2B1F"/>
                </a:solidFill>
                <a:latin typeface="Calibri"/>
                <a:cs typeface="Calibri"/>
              </a:rPr>
              <a:t>equivalent </a:t>
            </a:r>
            <a:r>
              <a:rPr sz="2000" spc="-440" dirty="0">
                <a:solidFill>
                  <a:srgbClr val="2E2B1F"/>
                </a:solidFill>
                <a:latin typeface="Calibri"/>
                <a:cs typeface="Calibri"/>
              </a:rPr>
              <a:t> </a:t>
            </a:r>
            <a:r>
              <a:rPr sz="2000" spc="-15" dirty="0">
                <a:solidFill>
                  <a:srgbClr val="2E2B1F"/>
                </a:solidFill>
                <a:latin typeface="Calibri"/>
                <a:cs typeface="Calibri"/>
              </a:rPr>
              <a:t>to </a:t>
            </a:r>
            <a:r>
              <a:rPr sz="2000" spc="-5" dirty="0">
                <a:solidFill>
                  <a:srgbClr val="2E2B1F"/>
                </a:solidFill>
                <a:latin typeface="Calibri"/>
                <a:cs typeface="Calibri"/>
              </a:rPr>
              <a:t>calling the corresponding function with </a:t>
            </a:r>
            <a:r>
              <a:rPr sz="2000" dirty="0">
                <a:solidFill>
                  <a:srgbClr val="2E2B1F"/>
                </a:solidFill>
                <a:latin typeface="Calibri"/>
                <a:cs typeface="Calibri"/>
              </a:rPr>
              <a:t>an </a:t>
            </a:r>
            <a:r>
              <a:rPr sz="2000" spc="-10" dirty="0">
                <a:solidFill>
                  <a:srgbClr val="2E2B1F"/>
                </a:solidFill>
                <a:latin typeface="Calibri"/>
                <a:cs typeface="Calibri"/>
              </a:rPr>
              <a:t>argument list </a:t>
            </a:r>
            <a:r>
              <a:rPr sz="2000" spc="-5" dirty="0">
                <a:solidFill>
                  <a:srgbClr val="2E2B1F"/>
                </a:solidFill>
                <a:latin typeface="Calibri"/>
                <a:cs typeface="Calibri"/>
              </a:rPr>
              <a:t>that </a:t>
            </a:r>
            <a:r>
              <a:rPr sz="2000" spc="5" dirty="0">
                <a:solidFill>
                  <a:srgbClr val="2E2B1F"/>
                </a:solidFill>
                <a:latin typeface="Calibri"/>
                <a:cs typeface="Calibri"/>
              </a:rPr>
              <a:t>is </a:t>
            </a:r>
            <a:r>
              <a:rPr sz="2000" spc="10" dirty="0">
                <a:solidFill>
                  <a:srgbClr val="2E2B1F"/>
                </a:solidFill>
                <a:latin typeface="Calibri"/>
                <a:cs typeface="Calibri"/>
              </a:rPr>
              <a:t> </a:t>
            </a:r>
            <a:r>
              <a:rPr sz="2000" spc="-10" dirty="0">
                <a:solidFill>
                  <a:srgbClr val="2E2B1F"/>
                </a:solidFill>
                <a:latin typeface="Calibri"/>
                <a:cs typeface="Calibri"/>
              </a:rPr>
              <a:t>created</a:t>
            </a:r>
            <a:r>
              <a:rPr sz="2000" spc="15" dirty="0">
                <a:solidFill>
                  <a:srgbClr val="2E2B1F"/>
                </a:solidFill>
                <a:latin typeface="Calibri"/>
                <a:cs typeface="Calibri"/>
              </a:rPr>
              <a:t> </a:t>
            </a:r>
            <a:r>
              <a:rPr sz="2000" spc="-5" dirty="0">
                <a:solidFill>
                  <a:srgbClr val="2E2B1F"/>
                </a:solidFill>
                <a:latin typeface="Calibri"/>
                <a:cs typeface="Calibri"/>
              </a:rPr>
              <a:t>by</a:t>
            </a:r>
            <a:r>
              <a:rPr sz="2000" spc="-20" dirty="0">
                <a:solidFill>
                  <a:srgbClr val="2E2B1F"/>
                </a:solidFill>
                <a:latin typeface="Calibri"/>
                <a:cs typeface="Calibri"/>
              </a:rPr>
              <a:t> </a:t>
            </a:r>
            <a:r>
              <a:rPr sz="2000" spc="-5" dirty="0">
                <a:solidFill>
                  <a:srgbClr val="2E2B1F"/>
                </a:solidFill>
                <a:latin typeface="Calibri"/>
                <a:cs typeface="Calibri"/>
              </a:rPr>
              <a:t>inserting</a:t>
            </a:r>
            <a:r>
              <a:rPr sz="2000" spc="10" dirty="0">
                <a:solidFill>
                  <a:srgbClr val="2E2B1F"/>
                </a:solidFill>
                <a:latin typeface="Calibri"/>
                <a:cs typeface="Calibri"/>
              </a:rPr>
              <a:t> </a:t>
            </a:r>
            <a:r>
              <a:rPr sz="2000" dirty="0">
                <a:solidFill>
                  <a:srgbClr val="2E2B1F"/>
                </a:solidFill>
                <a:latin typeface="Calibri"/>
                <a:cs typeface="Calibri"/>
              </a:rPr>
              <a:t>the</a:t>
            </a:r>
            <a:r>
              <a:rPr sz="2000" spc="5" dirty="0">
                <a:solidFill>
                  <a:srgbClr val="2E2B1F"/>
                </a:solidFill>
                <a:latin typeface="Calibri"/>
                <a:cs typeface="Calibri"/>
              </a:rPr>
              <a:t> </a:t>
            </a:r>
            <a:r>
              <a:rPr sz="2000" dirty="0">
                <a:solidFill>
                  <a:srgbClr val="2E2B1F"/>
                </a:solidFill>
                <a:latin typeface="Calibri"/>
                <a:cs typeface="Calibri"/>
              </a:rPr>
              <a:t>method's</a:t>
            </a:r>
            <a:r>
              <a:rPr sz="2000" spc="-10" dirty="0">
                <a:solidFill>
                  <a:srgbClr val="2E2B1F"/>
                </a:solidFill>
                <a:latin typeface="Calibri"/>
                <a:cs typeface="Calibri"/>
              </a:rPr>
              <a:t> </a:t>
            </a:r>
            <a:r>
              <a:rPr sz="2000" spc="-5" dirty="0">
                <a:solidFill>
                  <a:srgbClr val="2E2B1F"/>
                </a:solidFill>
                <a:latin typeface="Calibri"/>
                <a:cs typeface="Calibri"/>
              </a:rPr>
              <a:t>object</a:t>
            </a:r>
            <a:r>
              <a:rPr sz="2000" spc="-15" dirty="0">
                <a:solidFill>
                  <a:srgbClr val="2E2B1F"/>
                </a:solidFill>
                <a:latin typeface="Calibri"/>
                <a:cs typeface="Calibri"/>
              </a:rPr>
              <a:t> before</a:t>
            </a:r>
            <a:r>
              <a:rPr sz="2000" spc="-5" dirty="0">
                <a:solidFill>
                  <a:srgbClr val="2E2B1F"/>
                </a:solidFill>
                <a:latin typeface="Calibri"/>
                <a:cs typeface="Calibri"/>
              </a:rPr>
              <a:t> </a:t>
            </a:r>
            <a:r>
              <a:rPr sz="2000" dirty="0">
                <a:solidFill>
                  <a:srgbClr val="2E2B1F"/>
                </a:solidFill>
                <a:latin typeface="Calibri"/>
                <a:cs typeface="Calibri"/>
              </a:rPr>
              <a:t>the</a:t>
            </a:r>
            <a:r>
              <a:rPr sz="2000" spc="-5" dirty="0">
                <a:solidFill>
                  <a:srgbClr val="2E2B1F"/>
                </a:solidFill>
                <a:latin typeface="Calibri"/>
                <a:cs typeface="Calibri"/>
              </a:rPr>
              <a:t> </a:t>
            </a:r>
            <a:r>
              <a:rPr sz="2000" spc="-20" dirty="0">
                <a:solidFill>
                  <a:srgbClr val="2E2B1F"/>
                </a:solidFill>
                <a:latin typeface="Calibri"/>
                <a:cs typeface="Calibri"/>
              </a:rPr>
              <a:t>first</a:t>
            </a:r>
            <a:r>
              <a:rPr sz="2000" spc="30" dirty="0">
                <a:solidFill>
                  <a:srgbClr val="2E2B1F"/>
                </a:solidFill>
                <a:latin typeface="Calibri"/>
                <a:cs typeface="Calibri"/>
              </a:rPr>
              <a:t> </a:t>
            </a:r>
            <a:r>
              <a:rPr sz="2000" spc="-5" dirty="0">
                <a:solidFill>
                  <a:srgbClr val="2E2B1F"/>
                </a:solidFill>
                <a:latin typeface="Calibri"/>
                <a:cs typeface="Calibri"/>
              </a:rPr>
              <a:t>argument.</a:t>
            </a:r>
            <a:endParaRPr sz="2000">
              <a:latin typeface="Calibri"/>
              <a:cs typeface="Calibri"/>
            </a:endParaRPr>
          </a:p>
          <a:p>
            <a:pPr marL="241300" marR="6350" indent="-229235" algn="just">
              <a:lnSpc>
                <a:spcPct val="100000"/>
              </a:lnSpc>
              <a:spcBef>
                <a:spcPts val="475"/>
              </a:spcBef>
              <a:buClr>
                <a:srgbClr val="A9A47B"/>
              </a:buClr>
              <a:buFont typeface="Arial"/>
              <a:buChar char="•"/>
              <a:tabLst>
                <a:tab pos="241935" algn="l"/>
              </a:tabLst>
            </a:pPr>
            <a:r>
              <a:rPr sz="2000" spc="-10" dirty="0">
                <a:solidFill>
                  <a:srgbClr val="2E2B1F"/>
                </a:solidFill>
                <a:latin typeface="Calibri"/>
                <a:cs typeface="Calibri"/>
              </a:rPr>
              <a:t>For</a:t>
            </a:r>
            <a:r>
              <a:rPr sz="2000" spc="229" dirty="0">
                <a:solidFill>
                  <a:srgbClr val="2E2B1F"/>
                </a:solidFill>
                <a:latin typeface="Calibri"/>
                <a:cs typeface="Calibri"/>
              </a:rPr>
              <a:t> </a:t>
            </a:r>
            <a:r>
              <a:rPr sz="2000" spc="-5" dirty="0">
                <a:solidFill>
                  <a:srgbClr val="2E2B1F"/>
                </a:solidFill>
                <a:latin typeface="Calibri"/>
                <a:cs typeface="Calibri"/>
              </a:rPr>
              <a:t>these</a:t>
            </a:r>
            <a:r>
              <a:rPr sz="2000" spc="235" dirty="0">
                <a:solidFill>
                  <a:srgbClr val="2E2B1F"/>
                </a:solidFill>
                <a:latin typeface="Calibri"/>
                <a:cs typeface="Calibri"/>
              </a:rPr>
              <a:t> </a:t>
            </a:r>
            <a:r>
              <a:rPr sz="2000" spc="-5" dirty="0">
                <a:solidFill>
                  <a:srgbClr val="2E2B1F"/>
                </a:solidFill>
                <a:latin typeface="Calibri"/>
                <a:cs typeface="Calibri"/>
              </a:rPr>
              <a:t>reasons,</a:t>
            </a:r>
            <a:r>
              <a:rPr sz="2000" spc="235" dirty="0">
                <a:solidFill>
                  <a:srgbClr val="2E2B1F"/>
                </a:solidFill>
                <a:latin typeface="Calibri"/>
                <a:cs typeface="Calibri"/>
              </a:rPr>
              <a:t> </a:t>
            </a:r>
            <a:r>
              <a:rPr sz="2000" dirty="0">
                <a:solidFill>
                  <a:srgbClr val="2E2B1F"/>
                </a:solidFill>
                <a:latin typeface="Calibri"/>
                <a:cs typeface="Calibri"/>
              </a:rPr>
              <a:t>the</a:t>
            </a:r>
            <a:r>
              <a:rPr sz="2000" spc="240" dirty="0">
                <a:solidFill>
                  <a:srgbClr val="2E2B1F"/>
                </a:solidFill>
                <a:latin typeface="Calibri"/>
                <a:cs typeface="Calibri"/>
              </a:rPr>
              <a:t> </a:t>
            </a:r>
            <a:r>
              <a:rPr sz="2000" spc="-20" dirty="0">
                <a:solidFill>
                  <a:srgbClr val="2E2B1F"/>
                </a:solidFill>
                <a:latin typeface="Calibri"/>
                <a:cs typeface="Calibri"/>
              </a:rPr>
              <a:t>first</a:t>
            </a:r>
            <a:r>
              <a:rPr sz="2000" spc="240" dirty="0">
                <a:solidFill>
                  <a:srgbClr val="2E2B1F"/>
                </a:solidFill>
                <a:latin typeface="Calibri"/>
                <a:cs typeface="Calibri"/>
              </a:rPr>
              <a:t> </a:t>
            </a:r>
            <a:r>
              <a:rPr sz="2000" spc="-10" dirty="0">
                <a:solidFill>
                  <a:srgbClr val="2E2B1F"/>
                </a:solidFill>
                <a:latin typeface="Calibri"/>
                <a:cs typeface="Calibri"/>
              </a:rPr>
              <a:t>argument</a:t>
            </a:r>
            <a:r>
              <a:rPr sz="2000" spc="235" dirty="0">
                <a:solidFill>
                  <a:srgbClr val="2E2B1F"/>
                </a:solidFill>
                <a:latin typeface="Calibri"/>
                <a:cs typeface="Calibri"/>
              </a:rPr>
              <a:t> </a:t>
            </a:r>
            <a:r>
              <a:rPr sz="2000" spc="-5" dirty="0">
                <a:solidFill>
                  <a:srgbClr val="2E2B1F"/>
                </a:solidFill>
                <a:latin typeface="Calibri"/>
                <a:cs typeface="Calibri"/>
              </a:rPr>
              <a:t>of</a:t>
            </a:r>
            <a:r>
              <a:rPr sz="2000" spc="229" dirty="0">
                <a:solidFill>
                  <a:srgbClr val="2E2B1F"/>
                </a:solidFill>
                <a:latin typeface="Calibri"/>
                <a:cs typeface="Calibri"/>
              </a:rPr>
              <a:t> </a:t>
            </a:r>
            <a:r>
              <a:rPr sz="2000" spc="-5" dirty="0">
                <a:solidFill>
                  <a:srgbClr val="2E2B1F"/>
                </a:solidFill>
                <a:latin typeface="Calibri"/>
                <a:cs typeface="Calibri"/>
              </a:rPr>
              <a:t>the</a:t>
            </a:r>
            <a:r>
              <a:rPr sz="2000" spc="235" dirty="0">
                <a:solidFill>
                  <a:srgbClr val="2E2B1F"/>
                </a:solidFill>
                <a:latin typeface="Calibri"/>
                <a:cs typeface="Calibri"/>
              </a:rPr>
              <a:t> </a:t>
            </a:r>
            <a:r>
              <a:rPr sz="2000" spc="-5" dirty="0">
                <a:solidFill>
                  <a:srgbClr val="2E2B1F"/>
                </a:solidFill>
                <a:latin typeface="Calibri"/>
                <a:cs typeface="Calibri"/>
              </a:rPr>
              <a:t>function</a:t>
            </a:r>
            <a:r>
              <a:rPr sz="2000" spc="229" dirty="0">
                <a:solidFill>
                  <a:srgbClr val="2E2B1F"/>
                </a:solidFill>
                <a:latin typeface="Calibri"/>
                <a:cs typeface="Calibri"/>
              </a:rPr>
              <a:t> </a:t>
            </a:r>
            <a:r>
              <a:rPr sz="2000" spc="-5" dirty="0">
                <a:solidFill>
                  <a:srgbClr val="2E2B1F"/>
                </a:solidFill>
                <a:latin typeface="Calibri"/>
                <a:cs typeface="Calibri"/>
              </a:rPr>
              <a:t>in</a:t>
            </a:r>
            <a:r>
              <a:rPr sz="2000" spc="229" dirty="0">
                <a:solidFill>
                  <a:srgbClr val="2E2B1F"/>
                </a:solidFill>
                <a:latin typeface="Calibri"/>
                <a:cs typeface="Calibri"/>
              </a:rPr>
              <a:t> </a:t>
            </a:r>
            <a:r>
              <a:rPr sz="2000" spc="-5" dirty="0">
                <a:solidFill>
                  <a:srgbClr val="2E2B1F"/>
                </a:solidFill>
                <a:latin typeface="Calibri"/>
                <a:cs typeface="Calibri"/>
              </a:rPr>
              <a:t>class</a:t>
            </a:r>
            <a:r>
              <a:rPr sz="2000" spc="235" dirty="0">
                <a:solidFill>
                  <a:srgbClr val="2E2B1F"/>
                </a:solidFill>
                <a:latin typeface="Calibri"/>
                <a:cs typeface="Calibri"/>
              </a:rPr>
              <a:t> </a:t>
            </a:r>
            <a:r>
              <a:rPr sz="2000" spc="-10" dirty="0">
                <a:solidFill>
                  <a:srgbClr val="2E2B1F"/>
                </a:solidFill>
                <a:latin typeface="Calibri"/>
                <a:cs typeface="Calibri"/>
              </a:rPr>
              <a:t>must </a:t>
            </a:r>
            <a:r>
              <a:rPr sz="2000" spc="-440" dirty="0">
                <a:solidFill>
                  <a:srgbClr val="2E2B1F"/>
                </a:solidFill>
                <a:latin typeface="Calibri"/>
                <a:cs typeface="Calibri"/>
              </a:rPr>
              <a:t> </a:t>
            </a:r>
            <a:r>
              <a:rPr sz="2000" dirty="0">
                <a:solidFill>
                  <a:srgbClr val="2E2B1F"/>
                </a:solidFill>
                <a:latin typeface="Calibri"/>
                <a:cs typeface="Calibri"/>
              </a:rPr>
              <a:t>be the </a:t>
            </a:r>
            <a:r>
              <a:rPr sz="2000" spc="-5" dirty="0">
                <a:solidFill>
                  <a:srgbClr val="2E2B1F"/>
                </a:solidFill>
                <a:latin typeface="Calibri"/>
                <a:cs typeface="Calibri"/>
              </a:rPr>
              <a:t>object </a:t>
            </a:r>
            <a:r>
              <a:rPr sz="2000" spc="-20" dirty="0">
                <a:solidFill>
                  <a:srgbClr val="2E2B1F"/>
                </a:solidFill>
                <a:latin typeface="Calibri"/>
                <a:cs typeface="Calibri"/>
              </a:rPr>
              <a:t>itself. </a:t>
            </a:r>
            <a:r>
              <a:rPr sz="2000" spc="-5" dirty="0">
                <a:solidFill>
                  <a:srgbClr val="2E2B1F"/>
                </a:solidFill>
                <a:latin typeface="Calibri"/>
                <a:cs typeface="Calibri"/>
              </a:rPr>
              <a:t>This is </a:t>
            </a:r>
            <a:r>
              <a:rPr sz="2000" spc="-10" dirty="0">
                <a:solidFill>
                  <a:srgbClr val="2E2B1F"/>
                </a:solidFill>
                <a:latin typeface="Calibri"/>
                <a:cs typeface="Calibri"/>
              </a:rPr>
              <a:t>conventionally </a:t>
            </a:r>
            <a:r>
              <a:rPr sz="2000" spc="-5" dirty="0">
                <a:solidFill>
                  <a:srgbClr val="2E2B1F"/>
                </a:solidFill>
                <a:latin typeface="Calibri"/>
                <a:cs typeface="Calibri"/>
              </a:rPr>
              <a:t>called </a:t>
            </a:r>
            <a:r>
              <a:rPr sz="2000" spc="-30" dirty="0">
                <a:solidFill>
                  <a:srgbClr val="2E2B1F"/>
                </a:solidFill>
                <a:latin typeface="Calibri"/>
                <a:cs typeface="Calibri"/>
              </a:rPr>
              <a:t>self. </a:t>
            </a:r>
            <a:r>
              <a:rPr sz="2000" spc="-5" dirty="0">
                <a:solidFill>
                  <a:srgbClr val="2E2B1F"/>
                </a:solidFill>
                <a:latin typeface="Calibri"/>
                <a:cs typeface="Calibri"/>
              </a:rPr>
              <a:t>It can </a:t>
            </a:r>
            <a:r>
              <a:rPr sz="2000" dirty="0">
                <a:solidFill>
                  <a:srgbClr val="2E2B1F"/>
                </a:solidFill>
                <a:latin typeface="Calibri"/>
                <a:cs typeface="Calibri"/>
              </a:rPr>
              <a:t>be </a:t>
            </a:r>
            <a:r>
              <a:rPr sz="2000" spc="-5" dirty="0">
                <a:solidFill>
                  <a:srgbClr val="2E2B1F"/>
                </a:solidFill>
                <a:latin typeface="Calibri"/>
                <a:cs typeface="Calibri"/>
              </a:rPr>
              <a:t>named </a:t>
            </a:r>
            <a:r>
              <a:rPr sz="2000" spc="-440" dirty="0">
                <a:solidFill>
                  <a:srgbClr val="2E2B1F"/>
                </a:solidFill>
                <a:latin typeface="Calibri"/>
                <a:cs typeface="Calibri"/>
              </a:rPr>
              <a:t> </a:t>
            </a:r>
            <a:r>
              <a:rPr sz="2000" spc="-5" dirty="0">
                <a:solidFill>
                  <a:srgbClr val="2E2B1F"/>
                </a:solidFill>
                <a:latin typeface="Calibri"/>
                <a:cs typeface="Calibri"/>
              </a:rPr>
              <a:t>otherwise</a:t>
            </a:r>
            <a:r>
              <a:rPr sz="2000" spc="15" dirty="0">
                <a:solidFill>
                  <a:srgbClr val="2E2B1F"/>
                </a:solidFill>
                <a:latin typeface="Calibri"/>
                <a:cs typeface="Calibri"/>
              </a:rPr>
              <a:t> </a:t>
            </a:r>
            <a:r>
              <a:rPr sz="2000" dirty="0">
                <a:solidFill>
                  <a:srgbClr val="2E2B1F"/>
                </a:solidFill>
                <a:latin typeface="Calibri"/>
                <a:cs typeface="Calibri"/>
              </a:rPr>
              <a:t>but</a:t>
            </a:r>
            <a:r>
              <a:rPr sz="2000" spc="-20" dirty="0">
                <a:solidFill>
                  <a:srgbClr val="2E2B1F"/>
                </a:solidFill>
                <a:latin typeface="Calibri"/>
                <a:cs typeface="Calibri"/>
              </a:rPr>
              <a:t> </a:t>
            </a:r>
            <a:r>
              <a:rPr sz="2000" spc="-10" dirty="0">
                <a:solidFill>
                  <a:srgbClr val="2E2B1F"/>
                </a:solidFill>
                <a:latin typeface="Calibri"/>
                <a:cs typeface="Calibri"/>
              </a:rPr>
              <a:t>we </a:t>
            </a:r>
            <a:r>
              <a:rPr sz="2000" spc="-5" dirty="0">
                <a:solidFill>
                  <a:srgbClr val="2E2B1F"/>
                </a:solidFill>
                <a:latin typeface="Calibri"/>
                <a:cs typeface="Calibri"/>
              </a:rPr>
              <a:t>highly</a:t>
            </a:r>
            <a:r>
              <a:rPr sz="2000" spc="-15" dirty="0">
                <a:solidFill>
                  <a:srgbClr val="2E2B1F"/>
                </a:solidFill>
                <a:latin typeface="Calibri"/>
                <a:cs typeface="Calibri"/>
              </a:rPr>
              <a:t> </a:t>
            </a:r>
            <a:r>
              <a:rPr sz="2000" spc="-5" dirty="0">
                <a:solidFill>
                  <a:srgbClr val="2E2B1F"/>
                </a:solidFill>
                <a:latin typeface="Calibri"/>
                <a:cs typeface="Calibri"/>
              </a:rPr>
              <a:t>recommend </a:t>
            </a:r>
            <a:r>
              <a:rPr sz="2000" spc="-15" dirty="0">
                <a:solidFill>
                  <a:srgbClr val="2E2B1F"/>
                </a:solidFill>
                <a:latin typeface="Calibri"/>
                <a:cs typeface="Calibri"/>
              </a:rPr>
              <a:t>to</a:t>
            </a:r>
            <a:r>
              <a:rPr sz="2000" spc="5" dirty="0">
                <a:solidFill>
                  <a:srgbClr val="2E2B1F"/>
                </a:solidFill>
                <a:latin typeface="Calibri"/>
                <a:cs typeface="Calibri"/>
              </a:rPr>
              <a:t> </a:t>
            </a:r>
            <a:r>
              <a:rPr sz="2000" spc="-15" dirty="0">
                <a:solidFill>
                  <a:srgbClr val="2E2B1F"/>
                </a:solidFill>
                <a:latin typeface="Calibri"/>
                <a:cs typeface="Calibri"/>
              </a:rPr>
              <a:t>follow</a:t>
            </a:r>
            <a:r>
              <a:rPr sz="2000" spc="-10" dirty="0">
                <a:solidFill>
                  <a:srgbClr val="2E2B1F"/>
                </a:solidFill>
                <a:latin typeface="Calibri"/>
                <a:cs typeface="Calibri"/>
              </a:rPr>
              <a:t> </a:t>
            </a:r>
            <a:r>
              <a:rPr sz="2000" dirty="0">
                <a:solidFill>
                  <a:srgbClr val="2E2B1F"/>
                </a:solidFill>
                <a:latin typeface="Calibri"/>
                <a:cs typeface="Calibri"/>
              </a:rPr>
              <a:t>the</a:t>
            </a:r>
            <a:r>
              <a:rPr sz="2000" spc="-5" dirty="0">
                <a:solidFill>
                  <a:srgbClr val="2E2B1F"/>
                </a:solidFill>
                <a:latin typeface="Calibri"/>
                <a:cs typeface="Calibri"/>
              </a:rPr>
              <a:t> </a:t>
            </a:r>
            <a:r>
              <a:rPr sz="2000" spc="-10" dirty="0">
                <a:solidFill>
                  <a:srgbClr val="2E2B1F"/>
                </a:solidFill>
                <a:latin typeface="Calibri"/>
                <a:cs typeface="Calibri"/>
              </a:rPr>
              <a:t>convention.</a:t>
            </a:r>
            <a:endParaRPr sz="2000">
              <a:latin typeface="Calibri"/>
              <a:cs typeface="Calibri"/>
            </a:endParaRPr>
          </a:p>
          <a:p>
            <a:pPr marL="241300" marR="6350" indent="-229235" algn="just">
              <a:lnSpc>
                <a:spcPct val="100000"/>
              </a:lnSpc>
              <a:spcBef>
                <a:spcPts val="484"/>
              </a:spcBef>
              <a:buClr>
                <a:srgbClr val="A9A47B"/>
              </a:buClr>
              <a:buFont typeface="Arial"/>
              <a:buChar char="•"/>
              <a:tabLst>
                <a:tab pos="241935" algn="l"/>
              </a:tabLst>
            </a:pPr>
            <a:r>
              <a:rPr sz="2000" spc="-5" dirty="0">
                <a:solidFill>
                  <a:srgbClr val="2E2B1F"/>
                </a:solidFill>
                <a:latin typeface="Calibri"/>
                <a:cs typeface="Calibri"/>
              </a:rPr>
              <a:t>Now </a:t>
            </a:r>
            <a:r>
              <a:rPr sz="2000" spc="-15" dirty="0">
                <a:solidFill>
                  <a:srgbClr val="2E2B1F"/>
                </a:solidFill>
                <a:latin typeface="Calibri"/>
                <a:cs typeface="Calibri"/>
              </a:rPr>
              <a:t>you must </a:t>
            </a:r>
            <a:r>
              <a:rPr sz="2000" dirty="0">
                <a:solidFill>
                  <a:srgbClr val="2E2B1F"/>
                </a:solidFill>
                <a:latin typeface="Calibri"/>
                <a:cs typeface="Calibri"/>
              </a:rPr>
              <a:t>be </a:t>
            </a:r>
            <a:r>
              <a:rPr sz="2000" spc="-5" dirty="0">
                <a:solidFill>
                  <a:srgbClr val="2E2B1F"/>
                </a:solidFill>
                <a:latin typeface="Calibri"/>
                <a:cs typeface="Calibri"/>
              </a:rPr>
              <a:t>familiar </a:t>
            </a:r>
            <a:r>
              <a:rPr sz="2000" dirty="0">
                <a:solidFill>
                  <a:srgbClr val="2E2B1F"/>
                </a:solidFill>
                <a:latin typeface="Calibri"/>
                <a:cs typeface="Calibri"/>
              </a:rPr>
              <a:t>with class </a:t>
            </a:r>
            <a:r>
              <a:rPr sz="2000" spc="-5" dirty="0">
                <a:solidFill>
                  <a:srgbClr val="2E2B1F"/>
                </a:solidFill>
                <a:latin typeface="Calibri"/>
                <a:cs typeface="Calibri"/>
              </a:rPr>
              <a:t>object, instance object, function </a:t>
            </a:r>
            <a:r>
              <a:rPr sz="2000" spc="-440" dirty="0">
                <a:solidFill>
                  <a:srgbClr val="2E2B1F"/>
                </a:solidFill>
                <a:latin typeface="Calibri"/>
                <a:cs typeface="Calibri"/>
              </a:rPr>
              <a:t> </a:t>
            </a:r>
            <a:r>
              <a:rPr sz="2000" spc="-5" dirty="0">
                <a:solidFill>
                  <a:srgbClr val="2E2B1F"/>
                </a:solidFill>
                <a:latin typeface="Calibri"/>
                <a:cs typeface="Calibri"/>
              </a:rPr>
              <a:t>object,</a:t>
            </a:r>
            <a:r>
              <a:rPr sz="2000" spc="-15" dirty="0">
                <a:solidFill>
                  <a:srgbClr val="2E2B1F"/>
                </a:solidFill>
                <a:latin typeface="Calibri"/>
                <a:cs typeface="Calibri"/>
              </a:rPr>
              <a:t> </a:t>
            </a:r>
            <a:r>
              <a:rPr sz="2000" spc="-5" dirty="0">
                <a:solidFill>
                  <a:srgbClr val="2E2B1F"/>
                </a:solidFill>
                <a:latin typeface="Calibri"/>
                <a:cs typeface="Calibri"/>
              </a:rPr>
              <a:t>method object </a:t>
            </a:r>
            <a:r>
              <a:rPr sz="2000" dirty="0">
                <a:solidFill>
                  <a:srgbClr val="2E2B1F"/>
                </a:solidFill>
                <a:latin typeface="Calibri"/>
                <a:cs typeface="Calibri"/>
              </a:rPr>
              <a:t>and</a:t>
            </a:r>
            <a:r>
              <a:rPr sz="2000" spc="-15" dirty="0">
                <a:solidFill>
                  <a:srgbClr val="2E2B1F"/>
                </a:solidFill>
                <a:latin typeface="Calibri"/>
                <a:cs typeface="Calibri"/>
              </a:rPr>
              <a:t> </a:t>
            </a:r>
            <a:r>
              <a:rPr sz="2000" dirty="0">
                <a:solidFill>
                  <a:srgbClr val="2E2B1F"/>
                </a:solidFill>
                <a:latin typeface="Calibri"/>
                <a:cs typeface="Calibri"/>
              </a:rPr>
              <a:t>their</a:t>
            </a:r>
            <a:r>
              <a:rPr sz="2000" spc="10" dirty="0">
                <a:solidFill>
                  <a:srgbClr val="2E2B1F"/>
                </a:solidFill>
                <a:latin typeface="Calibri"/>
                <a:cs typeface="Calibri"/>
              </a:rPr>
              <a:t> </a:t>
            </a:r>
            <a:r>
              <a:rPr sz="2000" spc="-10" dirty="0">
                <a:solidFill>
                  <a:srgbClr val="2E2B1F"/>
                </a:solidFill>
                <a:latin typeface="Calibri"/>
                <a:cs typeface="Calibri"/>
              </a:rPr>
              <a:t>differences.</a:t>
            </a:r>
            <a:endParaRPr sz="2000">
              <a:latin typeface="Calibri"/>
              <a:cs typeface="Calibri"/>
            </a:endParaRPr>
          </a:p>
        </p:txBody>
      </p:sp>
    </p:spTree>
    <p:extLst>
      <p:ext uri="{BB962C8B-B14F-4D97-AF65-F5344CB8AC3E}">
        <p14:creationId xmlns:p14="http://schemas.microsoft.com/office/powerpoint/2010/main" val="12188791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05790"/>
            <a:ext cx="3335654" cy="651510"/>
          </a:xfrm>
          <a:prstGeom prst="rect">
            <a:avLst/>
          </a:prstGeom>
        </p:spPr>
        <p:txBody>
          <a:bodyPr vert="horz" wrap="square" lIns="0" tIns="13335" rIns="0" bIns="0" rtlCol="0">
            <a:spAutoFit/>
          </a:bodyPr>
          <a:lstStyle/>
          <a:p>
            <a:pPr marL="12700">
              <a:lnSpc>
                <a:spcPct val="100000"/>
              </a:lnSpc>
              <a:spcBef>
                <a:spcPts val="105"/>
              </a:spcBef>
            </a:pPr>
            <a:r>
              <a:rPr sz="4100" spc="-100" dirty="0"/>
              <a:t>Ob</a:t>
            </a:r>
            <a:r>
              <a:rPr sz="4100" spc="-95" dirty="0"/>
              <a:t>jec</a:t>
            </a:r>
            <a:r>
              <a:rPr sz="4100" dirty="0"/>
              <a:t>t</a:t>
            </a:r>
            <a:r>
              <a:rPr sz="4100" spc="-235" dirty="0"/>
              <a:t> </a:t>
            </a:r>
            <a:r>
              <a:rPr sz="4100" spc="-95" dirty="0"/>
              <a:t>Meth</a:t>
            </a:r>
            <a:r>
              <a:rPr sz="4100" spc="-105" dirty="0"/>
              <a:t>o</a:t>
            </a:r>
            <a:r>
              <a:rPr sz="4100" spc="-110" dirty="0"/>
              <a:t>d</a:t>
            </a:r>
            <a:r>
              <a:rPr sz="4100" dirty="0"/>
              <a:t>s</a:t>
            </a:r>
            <a:endParaRPr sz="4100"/>
          </a:p>
        </p:txBody>
      </p:sp>
      <p:sp>
        <p:nvSpPr>
          <p:cNvPr id="3" name="object 3"/>
          <p:cNvSpPr txBox="1"/>
          <p:nvPr/>
        </p:nvSpPr>
        <p:spPr>
          <a:xfrm>
            <a:off x="650240" y="1616710"/>
            <a:ext cx="6799580" cy="1098550"/>
          </a:xfrm>
          <a:prstGeom prst="rect">
            <a:avLst/>
          </a:prstGeom>
        </p:spPr>
        <p:txBody>
          <a:bodyPr vert="horz" wrap="square" lIns="0" tIns="12065" rIns="0" bIns="0" rtlCol="0">
            <a:spAutoFit/>
          </a:bodyPr>
          <a:lstStyle/>
          <a:p>
            <a:pPr marL="241300" indent="-229235">
              <a:lnSpc>
                <a:spcPct val="100000"/>
              </a:lnSpc>
              <a:spcBef>
                <a:spcPts val="95"/>
              </a:spcBef>
              <a:buClr>
                <a:srgbClr val="A9A47B"/>
              </a:buClr>
              <a:buFont typeface="Arial"/>
              <a:buChar char="•"/>
              <a:tabLst>
                <a:tab pos="241300" algn="l"/>
                <a:tab pos="241935" algn="l"/>
              </a:tabLst>
            </a:pPr>
            <a:r>
              <a:rPr sz="2200" spc="-10" dirty="0">
                <a:solidFill>
                  <a:srgbClr val="2E2B1F"/>
                </a:solidFill>
                <a:latin typeface="Calibri"/>
                <a:cs typeface="Calibri"/>
              </a:rPr>
              <a:t>Objects</a:t>
            </a:r>
            <a:r>
              <a:rPr sz="2200" spc="20" dirty="0">
                <a:solidFill>
                  <a:srgbClr val="2E2B1F"/>
                </a:solidFill>
                <a:latin typeface="Calibri"/>
                <a:cs typeface="Calibri"/>
              </a:rPr>
              <a:t> </a:t>
            </a:r>
            <a:r>
              <a:rPr sz="2200" spc="-15" dirty="0">
                <a:solidFill>
                  <a:srgbClr val="2E2B1F"/>
                </a:solidFill>
                <a:latin typeface="Calibri"/>
                <a:cs typeface="Calibri"/>
              </a:rPr>
              <a:t>can</a:t>
            </a:r>
            <a:r>
              <a:rPr sz="2200" spc="5" dirty="0">
                <a:solidFill>
                  <a:srgbClr val="2E2B1F"/>
                </a:solidFill>
                <a:latin typeface="Calibri"/>
                <a:cs typeface="Calibri"/>
              </a:rPr>
              <a:t> </a:t>
            </a:r>
            <a:r>
              <a:rPr sz="2200" spc="-5" dirty="0">
                <a:solidFill>
                  <a:srgbClr val="2E2B1F"/>
                </a:solidFill>
                <a:latin typeface="Calibri"/>
                <a:cs typeface="Calibri"/>
              </a:rPr>
              <a:t>also</a:t>
            </a:r>
            <a:r>
              <a:rPr sz="2200" spc="-15" dirty="0">
                <a:solidFill>
                  <a:srgbClr val="2E2B1F"/>
                </a:solidFill>
                <a:latin typeface="Calibri"/>
                <a:cs typeface="Calibri"/>
              </a:rPr>
              <a:t> contain</a:t>
            </a:r>
            <a:r>
              <a:rPr sz="2200" spc="5" dirty="0">
                <a:solidFill>
                  <a:srgbClr val="2E2B1F"/>
                </a:solidFill>
                <a:latin typeface="Calibri"/>
                <a:cs typeface="Calibri"/>
              </a:rPr>
              <a:t> </a:t>
            </a:r>
            <a:r>
              <a:rPr sz="2200" spc="-5" dirty="0">
                <a:solidFill>
                  <a:srgbClr val="2E2B1F"/>
                </a:solidFill>
                <a:latin typeface="Calibri"/>
                <a:cs typeface="Calibri"/>
              </a:rPr>
              <a:t>methods.</a:t>
            </a:r>
            <a:r>
              <a:rPr sz="2200" spc="10" dirty="0">
                <a:solidFill>
                  <a:srgbClr val="2E2B1F"/>
                </a:solidFill>
                <a:latin typeface="Calibri"/>
                <a:cs typeface="Calibri"/>
              </a:rPr>
              <a:t> </a:t>
            </a:r>
            <a:r>
              <a:rPr sz="2200" spc="-5" dirty="0">
                <a:solidFill>
                  <a:srgbClr val="2E2B1F"/>
                </a:solidFill>
                <a:latin typeface="Calibri"/>
                <a:cs typeface="Calibri"/>
              </a:rPr>
              <a:t>Methods</a:t>
            </a:r>
            <a:r>
              <a:rPr sz="2200" spc="10" dirty="0">
                <a:solidFill>
                  <a:srgbClr val="2E2B1F"/>
                </a:solidFill>
                <a:latin typeface="Calibri"/>
                <a:cs typeface="Calibri"/>
              </a:rPr>
              <a:t> </a:t>
            </a:r>
            <a:r>
              <a:rPr sz="2200" spc="-5" dirty="0">
                <a:solidFill>
                  <a:srgbClr val="2E2B1F"/>
                </a:solidFill>
                <a:latin typeface="Calibri"/>
                <a:cs typeface="Calibri"/>
              </a:rPr>
              <a:t>in</a:t>
            </a:r>
            <a:r>
              <a:rPr sz="2200" dirty="0">
                <a:solidFill>
                  <a:srgbClr val="2E2B1F"/>
                </a:solidFill>
                <a:latin typeface="Calibri"/>
                <a:cs typeface="Calibri"/>
              </a:rPr>
              <a:t> </a:t>
            </a:r>
            <a:r>
              <a:rPr sz="2200" spc="-10" dirty="0">
                <a:solidFill>
                  <a:srgbClr val="2E2B1F"/>
                </a:solidFill>
                <a:latin typeface="Calibri"/>
                <a:cs typeface="Calibri"/>
              </a:rPr>
              <a:t>objects</a:t>
            </a:r>
            <a:r>
              <a:rPr sz="2200" spc="20" dirty="0">
                <a:solidFill>
                  <a:srgbClr val="2E2B1F"/>
                </a:solidFill>
                <a:latin typeface="Calibri"/>
                <a:cs typeface="Calibri"/>
              </a:rPr>
              <a:t> </a:t>
            </a:r>
            <a:r>
              <a:rPr sz="2200" spc="-10" dirty="0">
                <a:solidFill>
                  <a:srgbClr val="2E2B1F"/>
                </a:solidFill>
                <a:latin typeface="Calibri"/>
                <a:cs typeface="Calibri"/>
              </a:rPr>
              <a:t>are</a:t>
            </a:r>
            <a:endParaRPr sz="2200">
              <a:latin typeface="Calibri"/>
              <a:cs typeface="Calibri"/>
            </a:endParaRPr>
          </a:p>
          <a:p>
            <a:pPr marL="241300">
              <a:lnSpc>
                <a:spcPct val="100000"/>
              </a:lnSpc>
            </a:pPr>
            <a:r>
              <a:rPr sz="2200" spc="-5" dirty="0">
                <a:solidFill>
                  <a:srgbClr val="2E2B1F"/>
                </a:solidFill>
                <a:latin typeface="Calibri"/>
                <a:cs typeface="Calibri"/>
              </a:rPr>
              <a:t>functions</a:t>
            </a:r>
            <a:r>
              <a:rPr sz="2200" spc="-15" dirty="0">
                <a:solidFill>
                  <a:srgbClr val="2E2B1F"/>
                </a:solidFill>
                <a:latin typeface="Calibri"/>
                <a:cs typeface="Calibri"/>
              </a:rPr>
              <a:t> that</a:t>
            </a:r>
            <a:r>
              <a:rPr sz="2200" spc="5" dirty="0">
                <a:solidFill>
                  <a:srgbClr val="2E2B1F"/>
                </a:solidFill>
                <a:latin typeface="Calibri"/>
                <a:cs typeface="Calibri"/>
              </a:rPr>
              <a:t> </a:t>
            </a:r>
            <a:r>
              <a:rPr sz="2200" spc="-5" dirty="0">
                <a:solidFill>
                  <a:srgbClr val="2E2B1F"/>
                </a:solidFill>
                <a:latin typeface="Calibri"/>
                <a:cs typeface="Calibri"/>
              </a:rPr>
              <a:t>belong</a:t>
            </a:r>
            <a:r>
              <a:rPr sz="2200" spc="-15" dirty="0">
                <a:solidFill>
                  <a:srgbClr val="2E2B1F"/>
                </a:solidFill>
                <a:latin typeface="Calibri"/>
                <a:cs typeface="Calibri"/>
              </a:rPr>
              <a:t> </a:t>
            </a:r>
            <a:r>
              <a:rPr sz="2200" spc="-20" dirty="0">
                <a:solidFill>
                  <a:srgbClr val="2E2B1F"/>
                </a:solidFill>
                <a:latin typeface="Calibri"/>
                <a:cs typeface="Calibri"/>
              </a:rPr>
              <a:t>to</a:t>
            </a:r>
            <a:r>
              <a:rPr sz="2200" dirty="0">
                <a:solidFill>
                  <a:srgbClr val="2E2B1F"/>
                </a:solidFill>
                <a:latin typeface="Calibri"/>
                <a:cs typeface="Calibri"/>
              </a:rPr>
              <a:t> </a:t>
            </a:r>
            <a:r>
              <a:rPr sz="2200" spc="-5" dirty="0">
                <a:solidFill>
                  <a:srgbClr val="2E2B1F"/>
                </a:solidFill>
                <a:latin typeface="Calibri"/>
                <a:cs typeface="Calibri"/>
              </a:rPr>
              <a:t>the</a:t>
            </a:r>
            <a:r>
              <a:rPr sz="2200" spc="-10" dirty="0">
                <a:solidFill>
                  <a:srgbClr val="2E2B1F"/>
                </a:solidFill>
                <a:latin typeface="Calibri"/>
                <a:cs typeface="Calibri"/>
              </a:rPr>
              <a:t> </a:t>
            </a:r>
            <a:r>
              <a:rPr sz="2200" spc="-5" dirty="0">
                <a:solidFill>
                  <a:srgbClr val="2E2B1F"/>
                </a:solidFill>
                <a:latin typeface="Calibri"/>
                <a:cs typeface="Calibri"/>
              </a:rPr>
              <a:t>object.</a:t>
            </a:r>
            <a:endParaRPr sz="2200">
              <a:latin typeface="Calibri"/>
              <a:cs typeface="Calibri"/>
            </a:endParaRPr>
          </a:p>
          <a:p>
            <a:pPr marL="241300" indent="-229235">
              <a:lnSpc>
                <a:spcPct val="100000"/>
              </a:lnSpc>
              <a:spcBef>
                <a:spcPts val="530"/>
              </a:spcBef>
              <a:buClr>
                <a:srgbClr val="A9A47B"/>
              </a:buClr>
              <a:buFont typeface="Arial"/>
              <a:buChar char="•"/>
              <a:tabLst>
                <a:tab pos="241300" algn="l"/>
                <a:tab pos="241935" algn="l"/>
              </a:tabLst>
            </a:pPr>
            <a:r>
              <a:rPr sz="2200" spc="-10" dirty="0">
                <a:solidFill>
                  <a:srgbClr val="2E2B1F"/>
                </a:solidFill>
                <a:latin typeface="Calibri"/>
                <a:cs typeface="Calibri"/>
              </a:rPr>
              <a:t>Let</a:t>
            </a:r>
            <a:r>
              <a:rPr sz="2200" spc="5" dirty="0">
                <a:solidFill>
                  <a:srgbClr val="2E2B1F"/>
                </a:solidFill>
                <a:latin typeface="Calibri"/>
                <a:cs typeface="Calibri"/>
              </a:rPr>
              <a:t> </a:t>
            </a:r>
            <a:r>
              <a:rPr sz="2200" spc="-5" dirty="0">
                <a:solidFill>
                  <a:srgbClr val="2E2B1F"/>
                </a:solidFill>
                <a:latin typeface="Calibri"/>
                <a:cs typeface="Calibri"/>
              </a:rPr>
              <a:t>us </a:t>
            </a:r>
            <a:r>
              <a:rPr sz="2200" spc="-20" dirty="0">
                <a:solidFill>
                  <a:srgbClr val="2E2B1F"/>
                </a:solidFill>
                <a:latin typeface="Calibri"/>
                <a:cs typeface="Calibri"/>
              </a:rPr>
              <a:t>create</a:t>
            </a:r>
            <a:r>
              <a:rPr sz="2200" spc="10" dirty="0">
                <a:solidFill>
                  <a:srgbClr val="2E2B1F"/>
                </a:solidFill>
                <a:latin typeface="Calibri"/>
                <a:cs typeface="Calibri"/>
              </a:rPr>
              <a:t> </a:t>
            </a:r>
            <a:r>
              <a:rPr sz="2200" spc="-5" dirty="0">
                <a:solidFill>
                  <a:srgbClr val="2E2B1F"/>
                </a:solidFill>
                <a:latin typeface="Calibri"/>
                <a:cs typeface="Calibri"/>
              </a:rPr>
              <a:t>a method</a:t>
            </a:r>
            <a:r>
              <a:rPr sz="2200" spc="10" dirty="0">
                <a:solidFill>
                  <a:srgbClr val="2E2B1F"/>
                </a:solidFill>
                <a:latin typeface="Calibri"/>
                <a:cs typeface="Calibri"/>
              </a:rPr>
              <a:t> </a:t>
            </a:r>
            <a:r>
              <a:rPr sz="2200" spc="-5" dirty="0">
                <a:solidFill>
                  <a:srgbClr val="2E2B1F"/>
                </a:solidFill>
                <a:latin typeface="Calibri"/>
                <a:cs typeface="Calibri"/>
              </a:rPr>
              <a:t>in</a:t>
            </a:r>
            <a:r>
              <a:rPr sz="2200" dirty="0">
                <a:solidFill>
                  <a:srgbClr val="2E2B1F"/>
                </a:solidFill>
                <a:latin typeface="Calibri"/>
                <a:cs typeface="Calibri"/>
              </a:rPr>
              <a:t> </a:t>
            </a:r>
            <a:r>
              <a:rPr sz="2200" spc="-10" dirty="0">
                <a:solidFill>
                  <a:srgbClr val="2E2B1F"/>
                </a:solidFill>
                <a:latin typeface="Calibri"/>
                <a:cs typeface="Calibri"/>
              </a:rPr>
              <a:t>the</a:t>
            </a:r>
            <a:r>
              <a:rPr sz="2200" spc="5" dirty="0">
                <a:solidFill>
                  <a:srgbClr val="2E2B1F"/>
                </a:solidFill>
                <a:latin typeface="Calibri"/>
                <a:cs typeface="Calibri"/>
              </a:rPr>
              <a:t> </a:t>
            </a:r>
            <a:r>
              <a:rPr sz="2200" spc="-20" dirty="0">
                <a:solidFill>
                  <a:srgbClr val="2E2B1F"/>
                </a:solidFill>
                <a:latin typeface="Calibri"/>
                <a:cs typeface="Calibri"/>
              </a:rPr>
              <a:t>Person</a:t>
            </a:r>
            <a:r>
              <a:rPr sz="2200" spc="-5" dirty="0">
                <a:solidFill>
                  <a:srgbClr val="2E2B1F"/>
                </a:solidFill>
                <a:latin typeface="Calibri"/>
                <a:cs typeface="Calibri"/>
              </a:rPr>
              <a:t> class:</a:t>
            </a:r>
            <a:endParaRPr sz="2200">
              <a:latin typeface="Calibri"/>
              <a:cs typeface="Calibri"/>
            </a:endParaRPr>
          </a:p>
        </p:txBody>
      </p:sp>
    </p:spTree>
    <p:extLst>
      <p:ext uri="{BB962C8B-B14F-4D97-AF65-F5344CB8AC3E}">
        <p14:creationId xmlns:p14="http://schemas.microsoft.com/office/powerpoint/2010/main" val="3215154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7200" y="381000"/>
            <a:ext cx="7696200" cy="5791200"/>
          </a:xfrm>
          <a:prstGeom prst="rect">
            <a:avLst/>
          </a:prstGeom>
        </p:spPr>
      </p:pic>
    </p:spTree>
    <p:extLst>
      <p:ext uri="{BB962C8B-B14F-4D97-AF65-F5344CB8AC3E}">
        <p14:creationId xmlns:p14="http://schemas.microsoft.com/office/powerpoint/2010/main" val="113964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81000" y="304800"/>
            <a:ext cx="6043676" cy="4362450"/>
          </a:xfrm>
          <a:prstGeom prst="rect">
            <a:avLst/>
          </a:prstGeom>
        </p:spPr>
      </p:pic>
    </p:spTree>
    <p:extLst>
      <p:ext uri="{BB962C8B-B14F-4D97-AF65-F5344CB8AC3E}">
        <p14:creationId xmlns:p14="http://schemas.microsoft.com/office/powerpoint/2010/main" val="11960026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7200" y="304800"/>
            <a:ext cx="6534150" cy="4376801"/>
          </a:xfrm>
          <a:prstGeom prst="rect">
            <a:avLst/>
          </a:prstGeom>
        </p:spPr>
      </p:pic>
    </p:spTree>
    <p:extLst>
      <p:ext uri="{BB962C8B-B14F-4D97-AF65-F5344CB8AC3E}">
        <p14:creationId xmlns:p14="http://schemas.microsoft.com/office/powerpoint/2010/main" val="31838355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81000" y="380872"/>
            <a:ext cx="6105525" cy="4329176"/>
          </a:xfrm>
          <a:prstGeom prst="rect">
            <a:avLst/>
          </a:prstGeom>
        </p:spPr>
      </p:pic>
    </p:spTree>
    <p:extLst>
      <p:ext uri="{BB962C8B-B14F-4D97-AF65-F5344CB8AC3E}">
        <p14:creationId xmlns:p14="http://schemas.microsoft.com/office/powerpoint/2010/main" val="2464132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CE8BF2-5B33-497D-8896-D35B7BFD4F53}"/>
              </a:ext>
            </a:extLst>
          </p:cNvPr>
          <p:cNvSpPr>
            <a:spLocks noGrp="1"/>
          </p:cNvSpPr>
          <p:nvPr>
            <p:ph type="title"/>
          </p:nvPr>
        </p:nvSpPr>
        <p:spPr/>
        <p:txBody>
          <a:bodyPr/>
          <a:lstStyle/>
          <a:p>
            <a:r>
              <a:rPr lang="en-IN" dirty="0"/>
              <a:t>Need for OOP</a:t>
            </a:r>
          </a:p>
        </p:txBody>
      </p:sp>
      <p:sp>
        <p:nvSpPr>
          <p:cNvPr id="3" name="Text Placeholder 2">
            <a:extLst>
              <a:ext uri="{FF2B5EF4-FFF2-40B4-BE49-F238E27FC236}">
                <a16:creationId xmlns:a16="http://schemas.microsoft.com/office/drawing/2014/main" id="{04043AA4-8337-4E1E-85FD-162C500B425B}"/>
              </a:ext>
            </a:extLst>
          </p:cNvPr>
          <p:cNvSpPr>
            <a:spLocks noGrp="1"/>
          </p:cNvSpPr>
          <p:nvPr>
            <p:ph type="body" idx="1"/>
          </p:nvPr>
        </p:nvSpPr>
        <p:spPr>
          <a:xfrm>
            <a:off x="650240" y="1616710"/>
            <a:ext cx="7350759" cy="4216539"/>
          </a:xfrm>
        </p:spPr>
        <p:txBody>
          <a:bodyPr/>
          <a:lstStyle/>
          <a:p>
            <a:pPr marL="342900" indent="-342900" algn="just">
              <a:buFont typeface="Arial" panose="020B0604020202020204" pitchFamily="34" charset="0"/>
              <a:buChar char="•"/>
            </a:pPr>
            <a:r>
              <a:rPr lang="en-IN" dirty="0"/>
              <a:t>A program is combination of information (data) and set of instructions to manipulate that data</a:t>
            </a:r>
          </a:p>
          <a:p>
            <a:pPr marL="342900" indent="-342900" algn="just">
              <a:buFont typeface="Arial" panose="020B0604020202020204" pitchFamily="34" charset="0"/>
              <a:buChar char="•"/>
            </a:pPr>
            <a:r>
              <a:rPr lang="en-IN" dirty="0"/>
              <a:t>A program is written to perform particular task but software is collection of programs that interoperates to perform one or more tasks</a:t>
            </a:r>
          </a:p>
          <a:p>
            <a:pPr marL="342900" indent="-342900" algn="just">
              <a:buFont typeface="Arial" panose="020B0604020202020204" pitchFamily="34" charset="0"/>
              <a:buChar char="•"/>
            </a:pPr>
            <a:r>
              <a:rPr lang="en-IN" dirty="0"/>
              <a:t>Modern software contains thousand lines of code and operates on terabytes of data, and is complex so more people need to work on it</a:t>
            </a:r>
          </a:p>
          <a:p>
            <a:pPr marL="342900" indent="-342900" algn="just">
              <a:buFont typeface="Arial" panose="020B0604020202020204" pitchFamily="34" charset="0"/>
              <a:buChar char="•"/>
            </a:pPr>
            <a:r>
              <a:rPr lang="en-IN" dirty="0"/>
              <a:t>So we need to organize this instruction so, they will be </a:t>
            </a:r>
          </a:p>
          <a:p>
            <a:pPr marL="800100" lvl="1" indent="-342900" algn="just">
              <a:buFont typeface="Arial" panose="020B0604020202020204" pitchFamily="34" charset="0"/>
              <a:buChar char="•"/>
            </a:pPr>
            <a:r>
              <a:rPr lang="en-IN" dirty="0"/>
              <a:t>Easy to understand and explain</a:t>
            </a:r>
          </a:p>
          <a:p>
            <a:pPr marL="800100" lvl="1" indent="-342900" algn="just">
              <a:buFont typeface="Arial" panose="020B0604020202020204" pitchFamily="34" charset="0"/>
              <a:buChar char="•"/>
            </a:pPr>
            <a:r>
              <a:rPr lang="en-IN" dirty="0"/>
              <a:t>Easy to reuse and extend</a:t>
            </a:r>
          </a:p>
          <a:p>
            <a:pPr marL="800100" lvl="1" indent="-342900" algn="just">
              <a:buFont typeface="Arial" panose="020B0604020202020204" pitchFamily="34" charset="0"/>
              <a:buChar char="•"/>
            </a:pPr>
            <a:r>
              <a:rPr lang="en-IN" dirty="0"/>
              <a:t>Easier to maintain</a:t>
            </a:r>
          </a:p>
          <a:p>
            <a:endParaRPr lang="en-IN" dirty="0"/>
          </a:p>
        </p:txBody>
      </p:sp>
    </p:spTree>
    <p:extLst>
      <p:ext uri="{BB962C8B-B14F-4D97-AF65-F5344CB8AC3E}">
        <p14:creationId xmlns:p14="http://schemas.microsoft.com/office/powerpoint/2010/main" val="10574603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8600" y="152400"/>
            <a:ext cx="8534400" cy="5867400"/>
          </a:xfrm>
          <a:prstGeom prst="rect">
            <a:avLst/>
          </a:prstGeom>
        </p:spPr>
      </p:pic>
    </p:spTree>
    <p:extLst>
      <p:ext uri="{BB962C8B-B14F-4D97-AF65-F5344CB8AC3E}">
        <p14:creationId xmlns:p14="http://schemas.microsoft.com/office/powerpoint/2010/main" val="8307858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0D264-9FBA-44DA-A1CE-E9B61528A58F}"/>
              </a:ext>
            </a:extLst>
          </p:cNvPr>
          <p:cNvSpPr>
            <a:spLocks noGrp="1"/>
          </p:cNvSpPr>
          <p:nvPr>
            <p:ph type="title"/>
          </p:nvPr>
        </p:nvSpPr>
        <p:spPr>
          <a:xfrm>
            <a:off x="535940" y="467690"/>
            <a:ext cx="8072119" cy="1415772"/>
          </a:xfrm>
        </p:spPr>
        <p:txBody>
          <a:bodyPr/>
          <a:lstStyle/>
          <a:p>
            <a:r>
              <a:rPr lang="en-IN" b="1" i="0" dirty="0">
                <a:effectLst/>
                <a:latin typeface="Times New Roman" panose="02020603050405020304" pitchFamily="18" charset="0"/>
                <a:cs typeface="Times New Roman" panose="02020603050405020304" pitchFamily="18" charset="0"/>
              </a:rPr>
              <a:t>Constructors in Python</a:t>
            </a:r>
            <a:br>
              <a:rPr lang="en-IN" b="1" i="0" dirty="0">
                <a:solidFill>
                  <a:srgbClr val="25265E"/>
                </a:solidFill>
                <a:effectLst/>
                <a:latin typeface="euclid_circular_a"/>
              </a:rPr>
            </a:br>
            <a:endParaRPr lang="en-IN" dirty="0"/>
          </a:p>
        </p:txBody>
      </p:sp>
      <p:sp>
        <p:nvSpPr>
          <p:cNvPr id="6" name="Content Placeholder 5">
            <a:extLst>
              <a:ext uri="{FF2B5EF4-FFF2-40B4-BE49-F238E27FC236}">
                <a16:creationId xmlns:a16="http://schemas.microsoft.com/office/drawing/2014/main" id="{1F15E2D2-CD5E-429E-BEEA-EFC49A231F43}"/>
              </a:ext>
            </a:extLst>
          </p:cNvPr>
          <p:cNvSpPr>
            <a:spLocks noGrp="1"/>
          </p:cNvSpPr>
          <p:nvPr>
            <p:ph idx="1"/>
          </p:nvPr>
        </p:nvSpPr>
        <p:spPr>
          <a:xfrm>
            <a:off x="650241" y="1616710"/>
            <a:ext cx="7655560" cy="4773600"/>
          </a:xfrm>
        </p:spPr>
        <p:txBody>
          <a:bodyPr>
            <a:normAutofit fontScale="92500"/>
          </a:bodyPr>
          <a:lstStyle/>
          <a:p>
            <a:pPr marL="342900" indent="-342900" algn="just">
              <a:buFont typeface="Arial" panose="020B0604020202020204" pitchFamily="34" charset="0"/>
              <a:buChar char="•"/>
            </a:pPr>
            <a:r>
              <a:rPr lang="en-IN" b="0" i="0" dirty="0">
                <a:solidFill>
                  <a:srgbClr val="333333"/>
                </a:solidFill>
                <a:effectLst/>
                <a:latin typeface="Times New Roman" panose="02020603050405020304" pitchFamily="18" charset="0"/>
                <a:cs typeface="Times New Roman" panose="02020603050405020304" pitchFamily="18" charset="0"/>
              </a:rPr>
              <a:t>A constructor is a special type of method (function) which is used to initialize the instance members of the class.</a:t>
            </a:r>
          </a:p>
          <a:p>
            <a:pPr marL="342900" indent="-342900" algn="just">
              <a:buFont typeface="Arial" panose="020B0604020202020204" pitchFamily="34" charset="0"/>
              <a:buChar char="•"/>
            </a:pPr>
            <a:r>
              <a:rPr lang="en-IN" b="0" i="0" dirty="0">
                <a:solidFill>
                  <a:srgbClr val="333333"/>
                </a:solidFill>
                <a:effectLst/>
                <a:latin typeface="Times New Roman" panose="02020603050405020304" pitchFamily="18" charset="0"/>
                <a:cs typeface="Times New Roman" panose="02020603050405020304" pitchFamily="18" charset="0"/>
              </a:rPr>
              <a:t>In C++ or Java, the constructor has the same name as its class, but it treats constructor differently in Python. It is used to create an object.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algn="just" eaLnBrk="0" fontAlgn="base" hangingPunct="0">
              <a:lnSpc>
                <a:spcPct val="100000"/>
              </a:lnSpc>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 functions that begin with double underscore __ are called special functions as they have special meaning.</a:t>
            </a:r>
          </a:p>
          <a:p>
            <a:pPr marL="342900" indent="-342900" algn="just" eaLnBrk="0" fontAlgn="base" hangingPunct="0">
              <a:lnSpc>
                <a:spcPct val="100000"/>
              </a:lnSpc>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Of one particular interest is the __</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init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__() function. This special function gets called whenever a new object of that class is instantiated.</a:t>
            </a:r>
          </a:p>
          <a:p>
            <a:pPr marL="342900" indent="-342900" algn="just" eaLnBrk="0" fontAlgn="base" hangingPunct="0">
              <a:lnSpc>
                <a:spcPct val="100000"/>
              </a:lnSpc>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type of function is also called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constructors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Object Oriented Programming (OOP). We normally use it to initialize all the variables</a:t>
            </a:r>
          </a:p>
          <a:p>
            <a:pPr marL="342900" indent="-342900" algn="just" eaLnBrk="0" fontAlgn="base" hangingPunct="0">
              <a:lnSpc>
                <a:spcPct val="100000"/>
              </a:lnSpc>
              <a:spcBef>
                <a:spcPct val="0"/>
              </a:spcBef>
              <a:spcAft>
                <a:spcPct val="0"/>
              </a:spcAft>
              <a:buFont typeface="Arial" panose="020B0604020202020204" pitchFamily="34" charset="0"/>
              <a:buChar char="•"/>
            </a:pPr>
            <a:r>
              <a:rPr lang="en-IN" b="1" i="0" dirty="0">
                <a:solidFill>
                  <a:srgbClr val="202124"/>
                </a:solidFill>
                <a:effectLst/>
                <a:latin typeface="Times New Roman" panose="02020603050405020304" pitchFamily="18" charset="0"/>
                <a:cs typeface="Times New Roman" panose="02020603050405020304" pitchFamily="18" charset="0"/>
              </a:rPr>
              <a:t>Constructors</a:t>
            </a:r>
            <a:r>
              <a:rPr lang="en-IN" b="0" i="0" dirty="0">
                <a:solidFill>
                  <a:srgbClr val="202124"/>
                </a:solidFill>
                <a:effectLst/>
                <a:latin typeface="Times New Roman" panose="02020603050405020304" pitchFamily="18" charset="0"/>
                <a:cs typeface="Times New Roman" panose="02020603050405020304" pitchFamily="18" charset="0"/>
              </a:rPr>
              <a:t> are generally used for instantiating an object. </a:t>
            </a:r>
          </a:p>
          <a:p>
            <a:pPr marL="342900" indent="-342900" algn="just" eaLnBrk="0" fontAlgn="base" hangingPunct="0">
              <a:lnSpc>
                <a:spcPct val="100000"/>
              </a:lnSpc>
              <a:spcBef>
                <a:spcPct val="0"/>
              </a:spcBef>
              <a:spcAft>
                <a:spcPct val="0"/>
              </a:spcAft>
              <a:buFont typeface="Arial" panose="020B0604020202020204" pitchFamily="34" charset="0"/>
              <a:buChar char="•"/>
            </a:pPr>
            <a:r>
              <a:rPr lang="en-IN" b="0" i="0" dirty="0">
                <a:solidFill>
                  <a:srgbClr val="202124"/>
                </a:solidFill>
                <a:effectLst/>
                <a:latin typeface="Times New Roman" panose="02020603050405020304" pitchFamily="18" charset="0"/>
                <a:cs typeface="Times New Roman" panose="02020603050405020304" pitchFamily="18" charset="0"/>
              </a:rPr>
              <a:t>The task of </a:t>
            </a:r>
            <a:r>
              <a:rPr lang="en-IN" b="1" i="0" dirty="0">
                <a:solidFill>
                  <a:srgbClr val="202124"/>
                </a:solidFill>
                <a:effectLst/>
                <a:latin typeface="Times New Roman" panose="02020603050405020304" pitchFamily="18" charset="0"/>
                <a:cs typeface="Times New Roman" panose="02020603050405020304" pitchFamily="18" charset="0"/>
              </a:rPr>
              <a:t>constructors</a:t>
            </a:r>
            <a:r>
              <a:rPr lang="en-IN" b="0" i="0" dirty="0">
                <a:solidFill>
                  <a:srgbClr val="202124"/>
                </a:solidFill>
                <a:effectLst/>
                <a:latin typeface="Times New Roman" panose="02020603050405020304" pitchFamily="18" charset="0"/>
                <a:cs typeface="Times New Roman" panose="02020603050405020304" pitchFamily="18" charset="0"/>
              </a:rPr>
              <a:t> is to </a:t>
            </a:r>
            <a:r>
              <a:rPr lang="en-IN" b="1" i="0" dirty="0">
                <a:solidFill>
                  <a:srgbClr val="202124"/>
                </a:solidFill>
                <a:effectLst/>
                <a:latin typeface="Times New Roman" panose="02020603050405020304" pitchFamily="18" charset="0"/>
                <a:cs typeface="Times New Roman" panose="02020603050405020304" pitchFamily="18" charset="0"/>
              </a:rPr>
              <a:t>initialize(assign values) </a:t>
            </a:r>
            <a:r>
              <a:rPr lang="en-IN" b="0" i="0" dirty="0">
                <a:solidFill>
                  <a:srgbClr val="202124"/>
                </a:solidFill>
                <a:effectLst/>
                <a:latin typeface="Times New Roman" panose="02020603050405020304" pitchFamily="18" charset="0"/>
                <a:cs typeface="Times New Roman" panose="02020603050405020304" pitchFamily="18" charset="0"/>
              </a:rPr>
              <a:t>to the data members of the class when an object of class is created.</a:t>
            </a:r>
          </a:p>
          <a:p>
            <a:pPr marL="342900" indent="-342900" algn="just" eaLnBrk="0" fontAlgn="base" hangingPunct="0">
              <a:lnSpc>
                <a:spcPct val="100000"/>
              </a:lnSpc>
              <a:spcBef>
                <a:spcPct val="0"/>
              </a:spcBef>
              <a:spcAft>
                <a:spcPct val="0"/>
              </a:spcAft>
              <a:buFont typeface="Arial" panose="020B0604020202020204" pitchFamily="34" charset="0"/>
              <a:buChar char="•"/>
            </a:pPr>
            <a:endParaRPr lang="en-IN" dirty="0">
              <a:solidFill>
                <a:srgbClr val="202124"/>
              </a:solidFill>
              <a:latin typeface="Times New Roman" panose="02020603050405020304" pitchFamily="18" charset="0"/>
              <a:cs typeface="Times New Roman" panose="02020603050405020304" pitchFamily="18" charset="0"/>
            </a:endParaRPr>
          </a:p>
          <a:p>
            <a:pPr marL="342900" indent="-342900" algn="just" eaLnBrk="0" fontAlgn="base" hangingPunct="0">
              <a:lnSpc>
                <a:spcPct val="100000"/>
              </a:lnSpc>
              <a:spcBef>
                <a:spcPct val="0"/>
              </a:spcBef>
              <a:spcAft>
                <a:spcPct val="0"/>
              </a:spcAft>
              <a:buFont typeface="Arial" panose="020B0604020202020204" pitchFamily="34" charset="0"/>
              <a:buChar char="•"/>
            </a:pPr>
            <a:endParaRPr lang="en-IN" b="0" i="0" dirty="0">
              <a:solidFill>
                <a:srgbClr val="202124"/>
              </a:solidFill>
              <a:effectLst/>
              <a:latin typeface="Times New Roman" panose="02020603050405020304" pitchFamily="18" charset="0"/>
              <a:cs typeface="Times New Roman" panose="02020603050405020304" pitchFamily="18" charset="0"/>
            </a:endParaRPr>
          </a:p>
          <a:p>
            <a:pPr marL="342900" indent="-342900" algn="just" eaLnBrk="0" fontAlgn="base" hangingPunct="0">
              <a:lnSpc>
                <a:spcPct val="100000"/>
              </a:lnSpc>
              <a:spcBef>
                <a:spcPct val="0"/>
              </a:spcBef>
              <a:spcAft>
                <a:spcPct val="0"/>
              </a:spcAft>
              <a:buFont typeface="Arial" panose="020B0604020202020204" pitchFamily="34" charset="0"/>
              <a:buChar char="•"/>
            </a:pPr>
            <a:endParaRPr lang="en-IN" b="0" i="0" dirty="0">
              <a:solidFill>
                <a:srgbClr val="202124"/>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2797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53C89-536A-492E-8F87-C464AE4B2234}"/>
              </a:ext>
            </a:extLst>
          </p:cNvPr>
          <p:cNvSpPr>
            <a:spLocks noGrp="1"/>
          </p:cNvSpPr>
          <p:nvPr>
            <p:ph type="title"/>
          </p:nvPr>
        </p:nvSpPr>
        <p:spPr>
          <a:xfrm>
            <a:off x="535940" y="467690"/>
            <a:ext cx="8072119" cy="1200329"/>
          </a:xfrm>
        </p:spPr>
        <p:txBody>
          <a:bodyPr/>
          <a:lstStyle/>
          <a:p>
            <a:r>
              <a:rPr lang="en-IN" sz="3200" b="1" i="0" dirty="0">
                <a:solidFill>
                  <a:srgbClr val="610B38"/>
                </a:solidFill>
                <a:effectLst/>
                <a:latin typeface="Times New Roman" panose="02020603050405020304" pitchFamily="18" charset="0"/>
                <a:cs typeface="Times New Roman" panose="02020603050405020304" pitchFamily="18" charset="0"/>
              </a:rPr>
              <a:t>Creating the constructor in python</a:t>
            </a:r>
            <a:br>
              <a:rPr lang="en-IN" b="0" i="0" dirty="0">
                <a:solidFill>
                  <a:srgbClr val="610B38"/>
                </a:solidFill>
                <a:effectLst/>
                <a:latin typeface="erdana"/>
              </a:rPr>
            </a:br>
            <a:endParaRPr lang="en-IN" dirty="0"/>
          </a:p>
        </p:txBody>
      </p:sp>
      <p:sp>
        <p:nvSpPr>
          <p:cNvPr id="3" name="Text Placeholder 2">
            <a:extLst>
              <a:ext uri="{FF2B5EF4-FFF2-40B4-BE49-F238E27FC236}">
                <a16:creationId xmlns:a16="http://schemas.microsoft.com/office/drawing/2014/main" id="{46A4A6D4-C242-4A12-8F6F-F8407813AA72}"/>
              </a:ext>
            </a:extLst>
          </p:cNvPr>
          <p:cNvSpPr>
            <a:spLocks noGrp="1"/>
          </p:cNvSpPr>
          <p:nvPr>
            <p:ph type="body" idx="1"/>
          </p:nvPr>
        </p:nvSpPr>
        <p:spPr>
          <a:xfrm>
            <a:off x="650240" y="1616710"/>
            <a:ext cx="7350759" cy="4062651"/>
          </a:xfrm>
        </p:spPr>
        <p:txBody>
          <a:bodyPr/>
          <a:lstStyle/>
          <a:p>
            <a:pPr marL="342900" indent="-342900" algn="just">
              <a:buFont typeface="Arial" panose="020B0604020202020204" pitchFamily="34" charset="0"/>
              <a:buChar char="•"/>
            </a:pPr>
            <a:r>
              <a:rPr lang="en-IN" b="0" i="0" dirty="0">
                <a:solidFill>
                  <a:srgbClr val="333333"/>
                </a:solidFill>
                <a:effectLst/>
                <a:latin typeface="inter-regular"/>
              </a:rPr>
              <a:t>In Python, the method the </a:t>
            </a:r>
            <a:r>
              <a:rPr lang="en-IN" b="1" i="0" dirty="0">
                <a:solidFill>
                  <a:srgbClr val="333333"/>
                </a:solidFill>
                <a:effectLst/>
                <a:latin typeface="inter-bold"/>
              </a:rPr>
              <a:t>__</a:t>
            </a:r>
            <a:r>
              <a:rPr lang="en-IN" b="1" i="0" dirty="0" err="1">
                <a:solidFill>
                  <a:srgbClr val="333333"/>
                </a:solidFill>
                <a:effectLst/>
                <a:latin typeface="inter-bold"/>
              </a:rPr>
              <a:t>init</a:t>
            </a:r>
            <a:r>
              <a:rPr lang="en-IN" b="1" i="0" dirty="0">
                <a:solidFill>
                  <a:srgbClr val="333333"/>
                </a:solidFill>
                <a:effectLst/>
                <a:latin typeface="inter-bold"/>
              </a:rPr>
              <a:t>__()</a:t>
            </a:r>
            <a:r>
              <a:rPr lang="en-IN" b="0" i="0" dirty="0">
                <a:solidFill>
                  <a:srgbClr val="333333"/>
                </a:solidFill>
                <a:effectLst/>
                <a:latin typeface="inter-regular"/>
              </a:rPr>
              <a:t> simulates the constructor of the class. </a:t>
            </a:r>
          </a:p>
          <a:p>
            <a:pPr marL="342900" indent="-342900" algn="just">
              <a:buFont typeface="Arial" panose="020B0604020202020204" pitchFamily="34" charset="0"/>
              <a:buChar char="•"/>
            </a:pPr>
            <a:r>
              <a:rPr lang="en-IN" b="0" i="0" dirty="0">
                <a:solidFill>
                  <a:srgbClr val="333333"/>
                </a:solidFill>
                <a:effectLst/>
                <a:latin typeface="inter-regular"/>
              </a:rPr>
              <a:t>This method is called when the class is instantiated. It accepts the </a:t>
            </a:r>
            <a:r>
              <a:rPr lang="en-IN" b="1" i="0" dirty="0">
                <a:solidFill>
                  <a:srgbClr val="333333"/>
                </a:solidFill>
                <a:effectLst/>
                <a:latin typeface="inter-bold"/>
              </a:rPr>
              <a:t>self</a:t>
            </a:r>
            <a:r>
              <a:rPr lang="en-IN" b="0" i="0" dirty="0">
                <a:solidFill>
                  <a:srgbClr val="333333"/>
                </a:solidFill>
                <a:effectLst/>
                <a:latin typeface="inter-regular"/>
              </a:rPr>
              <a:t>-keyword as a first argument which allows accessing the attributes or method of the class.</a:t>
            </a:r>
          </a:p>
          <a:p>
            <a:pPr marL="342900" indent="-342900" algn="just">
              <a:buFont typeface="Arial" panose="020B0604020202020204" pitchFamily="34" charset="0"/>
              <a:buChar char="•"/>
            </a:pPr>
            <a:r>
              <a:rPr lang="en-IN" b="0" i="0" dirty="0">
                <a:solidFill>
                  <a:srgbClr val="333333"/>
                </a:solidFill>
                <a:effectLst/>
                <a:latin typeface="inter-regular"/>
              </a:rPr>
              <a:t>We can pass any number of arguments at the time of creating the class object, depending upon the </a:t>
            </a:r>
            <a:r>
              <a:rPr lang="en-IN" b="1" i="0" dirty="0">
                <a:solidFill>
                  <a:srgbClr val="333333"/>
                </a:solidFill>
                <a:effectLst/>
                <a:latin typeface="inter-bold"/>
              </a:rPr>
              <a:t>__</a:t>
            </a:r>
            <a:r>
              <a:rPr lang="en-IN" b="1" i="0" dirty="0" err="1">
                <a:solidFill>
                  <a:srgbClr val="333333"/>
                </a:solidFill>
                <a:effectLst/>
                <a:latin typeface="inter-bold"/>
              </a:rPr>
              <a:t>init</a:t>
            </a:r>
            <a:r>
              <a:rPr lang="en-IN" b="1" i="0" dirty="0">
                <a:solidFill>
                  <a:srgbClr val="333333"/>
                </a:solidFill>
                <a:effectLst/>
                <a:latin typeface="inter-bold"/>
              </a:rPr>
              <a:t>__()</a:t>
            </a:r>
            <a:r>
              <a:rPr lang="en-IN" b="0" i="0" dirty="0">
                <a:solidFill>
                  <a:srgbClr val="333333"/>
                </a:solidFill>
                <a:effectLst/>
                <a:latin typeface="inter-regular"/>
              </a:rPr>
              <a:t> definition. </a:t>
            </a:r>
          </a:p>
          <a:p>
            <a:pPr marL="342900" indent="-342900" algn="just">
              <a:buFont typeface="Arial" panose="020B0604020202020204" pitchFamily="34" charset="0"/>
              <a:buChar char="•"/>
            </a:pPr>
            <a:r>
              <a:rPr lang="en-IN" b="0" i="0" dirty="0">
                <a:solidFill>
                  <a:srgbClr val="333333"/>
                </a:solidFill>
                <a:effectLst/>
                <a:latin typeface="inter-regular"/>
              </a:rPr>
              <a:t>It is mostly used to initialize the class attributes. Every class must have a constructor, even if it simply relies on the default constructor.</a:t>
            </a:r>
          </a:p>
          <a:p>
            <a:endParaRPr lang="en-IN" dirty="0"/>
          </a:p>
        </p:txBody>
      </p:sp>
    </p:spTree>
    <p:extLst>
      <p:ext uri="{BB962C8B-B14F-4D97-AF65-F5344CB8AC3E}">
        <p14:creationId xmlns:p14="http://schemas.microsoft.com/office/powerpoint/2010/main" val="13869412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B8993-2B92-4AFB-9399-EA04E091C7F1}"/>
              </a:ext>
            </a:extLst>
          </p:cNvPr>
          <p:cNvSpPr>
            <a:spLocks noGrp="1"/>
          </p:cNvSpPr>
          <p:nvPr>
            <p:ph type="title"/>
          </p:nvPr>
        </p:nvSpPr>
        <p:spPr/>
        <p:txBody>
          <a:bodyPr/>
          <a:lstStyle/>
          <a:p>
            <a:r>
              <a:rPr lang="en-IN" b="1" i="0" dirty="0">
                <a:effectLst/>
                <a:latin typeface="Times New Roman" panose="02020603050405020304" pitchFamily="18" charset="0"/>
                <a:cs typeface="Times New Roman" panose="02020603050405020304" pitchFamily="18" charset="0"/>
              </a:rPr>
              <a:t>Constructors in Python</a:t>
            </a:r>
            <a:endParaRPr lang="en-IN" dirty="0"/>
          </a:p>
        </p:txBody>
      </p:sp>
      <p:sp>
        <p:nvSpPr>
          <p:cNvPr id="5" name="Content Placeholder 4">
            <a:extLst>
              <a:ext uri="{FF2B5EF4-FFF2-40B4-BE49-F238E27FC236}">
                <a16:creationId xmlns:a16="http://schemas.microsoft.com/office/drawing/2014/main" id="{8B3457C0-FF34-4DA7-A79C-32867E98CC22}"/>
              </a:ext>
            </a:extLst>
          </p:cNvPr>
          <p:cNvSpPr>
            <a:spLocks noGrp="1"/>
          </p:cNvSpPr>
          <p:nvPr>
            <p:ph idx="1"/>
          </p:nvPr>
        </p:nvSpPr>
        <p:spPr>
          <a:xfrm>
            <a:off x="838200" y="1600200"/>
            <a:ext cx="7350759" cy="3110229"/>
          </a:xfrm>
        </p:spPr>
        <p:txBody>
          <a:bodyPr>
            <a:normAutofit/>
          </a:bodyPr>
          <a:lstStyle/>
          <a:p>
            <a:pPr algn="just" eaLnBrk="0" fontAlgn="base" hangingPunct="0">
              <a:lnSpc>
                <a:spcPct val="100000"/>
              </a:lnSpc>
              <a:spcBef>
                <a:spcPct val="0"/>
              </a:spcBef>
              <a:spcAft>
                <a:spcPct val="0"/>
              </a:spcAf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Syntax of constructor declaration :</a:t>
            </a: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def __</a:t>
            </a:r>
            <a:r>
              <a:rPr kumimoji="0" lang="en-US" altLang="en-US" b="0" i="0" u="none" strike="noStrike" cap="none" normalizeH="0" baseline="0" dirty="0" err="1">
                <a:ln>
                  <a:noFill/>
                </a:ln>
                <a:effectLst/>
                <a:latin typeface="Times New Roman" panose="02020603050405020304" pitchFamily="18" charset="0"/>
                <a:cs typeface="Times New Roman" panose="02020603050405020304" pitchFamily="18" charset="0"/>
              </a:rPr>
              <a:t>init</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__(self): </a:t>
            </a:r>
          </a:p>
          <a:p>
            <a:pPr algn="just" eaLnBrk="0" fontAlgn="base" hangingPunct="0">
              <a:spcBef>
                <a:spcPct val="0"/>
              </a:spcBef>
              <a:spcAft>
                <a:spcPct val="0"/>
              </a:spcAft>
            </a:pPr>
            <a:r>
              <a:rPr lang="en-US" altLang="en-US" dirty="0">
                <a:solidFill>
                  <a:schemeClr val="tx1"/>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body of the constructor </a:t>
            </a:r>
          </a:p>
          <a:p>
            <a:pPr algn="just" eaLnBrk="0" fontAlgn="base" hangingPunct="0">
              <a:spcBef>
                <a:spcPct val="0"/>
              </a:spcBef>
              <a:spcAft>
                <a:spcPct val="0"/>
              </a:spcAf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a:t>
            </a:r>
          </a:p>
          <a:p>
            <a:pPr algn="just"/>
            <a:r>
              <a:rPr lang="en-IN" b="1" i="0" dirty="0">
                <a:solidFill>
                  <a:schemeClr val="tx1"/>
                </a:solidFill>
                <a:effectLst/>
                <a:latin typeface="inter-regular"/>
              </a:rPr>
              <a:t>class</a:t>
            </a:r>
            <a:r>
              <a:rPr lang="en-IN" b="0" i="0" dirty="0">
                <a:solidFill>
                  <a:schemeClr val="tx1"/>
                </a:solidFill>
                <a:effectLst/>
                <a:latin typeface="inter-regular"/>
              </a:rPr>
              <a:t> Employee:  </a:t>
            </a:r>
          </a:p>
          <a:p>
            <a:pPr algn="just"/>
            <a:r>
              <a:rPr lang="en-IN" b="0" i="0" dirty="0">
                <a:solidFill>
                  <a:schemeClr val="tx1"/>
                </a:solidFill>
                <a:effectLst/>
                <a:latin typeface="inter-regular"/>
              </a:rPr>
              <a:t>    </a:t>
            </a:r>
            <a:r>
              <a:rPr lang="en-IN" b="1" i="0" dirty="0">
                <a:solidFill>
                  <a:schemeClr val="tx1"/>
                </a:solidFill>
                <a:effectLst/>
                <a:latin typeface="inter-regular"/>
              </a:rPr>
              <a:t>def</a:t>
            </a:r>
            <a:r>
              <a:rPr lang="en-IN" b="0" i="0" dirty="0">
                <a:solidFill>
                  <a:schemeClr val="tx1"/>
                </a:solidFill>
                <a:effectLst/>
                <a:latin typeface="inter-regular"/>
              </a:rPr>
              <a:t> __</a:t>
            </a:r>
            <a:r>
              <a:rPr lang="en-IN" b="0" i="0" dirty="0" err="1">
                <a:solidFill>
                  <a:schemeClr val="tx1"/>
                </a:solidFill>
                <a:effectLst/>
                <a:latin typeface="inter-regular"/>
              </a:rPr>
              <a:t>init</a:t>
            </a:r>
            <a:r>
              <a:rPr lang="en-IN" b="0" i="0" dirty="0">
                <a:solidFill>
                  <a:schemeClr val="tx1"/>
                </a:solidFill>
                <a:effectLst/>
                <a:latin typeface="inter-regular"/>
              </a:rPr>
              <a:t>__(self, name, id):  </a:t>
            </a:r>
          </a:p>
          <a:p>
            <a:pPr algn="just"/>
            <a:r>
              <a:rPr lang="en-IN" b="0" i="0" dirty="0">
                <a:solidFill>
                  <a:schemeClr val="tx1"/>
                </a:solidFill>
                <a:effectLst/>
                <a:latin typeface="inter-regular"/>
              </a:rPr>
              <a:t>      self.id = id  </a:t>
            </a:r>
          </a:p>
          <a:p>
            <a:pPr algn="just"/>
            <a:r>
              <a:rPr lang="en-IN" b="0" i="0" dirty="0">
                <a:solidFill>
                  <a:schemeClr val="tx1"/>
                </a:solidFill>
                <a:effectLst/>
                <a:latin typeface="inter-regular"/>
              </a:rPr>
              <a:t>      self.name = name  </a:t>
            </a:r>
          </a:p>
          <a:p>
            <a:pPr algn="just" eaLnBrk="0" fontAlgn="base" hangingPunct="0">
              <a:spcBef>
                <a:spcPct val="0"/>
              </a:spcBef>
              <a:spcAft>
                <a:spcPct val="0"/>
              </a:spcAft>
            </a:pP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329428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81000" y="381000"/>
            <a:ext cx="7648575" cy="5867400"/>
          </a:xfrm>
          <a:prstGeom prst="rect">
            <a:avLst/>
          </a:prstGeom>
        </p:spPr>
      </p:pic>
    </p:spTree>
    <p:extLst>
      <p:ext uri="{BB962C8B-B14F-4D97-AF65-F5344CB8AC3E}">
        <p14:creationId xmlns:p14="http://schemas.microsoft.com/office/powerpoint/2010/main" val="39058796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3100070" cy="726440"/>
          </a:xfrm>
          <a:prstGeom prst="rect">
            <a:avLst/>
          </a:prstGeom>
        </p:spPr>
        <p:txBody>
          <a:bodyPr vert="horz" wrap="square" lIns="0" tIns="12065" rIns="0" bIns="0" rtlCol="0">
            <a:spAutoFit/>
          </a:bodyPr>
          <a:lstStyle/>
          <a:p>
            <a:pPr marL="12700">
              <a:lnSpc>
                <a:spcPct val="100000"/>
              </a:lnSpc>
              <a:spcBef>
                <a:spcPts val="95"/>
              </a:spcBef>
            </a:pPr>
            <a:r>
              <a:rPr b="1" spc="-135" dirty="0">
                <a:latin typeface="Cambria"/>
                <a:cs typeface="Cambria"/>
              </a:rPr>
              <a:t>C</a:t>
            </a:r>
            <a:r>
              <a:rPr b="1" spc="-105" dirty="0">
                <a:latin typeface="Cambria"/>
                <a:cs typeface="Cambria"/>
              </a:rPr>
              <a:t>onst</a:t>
            </a:r>
            <a:r>
              <a:rPr b="1" spc="-100" dirty="0">
                <a:latin typeface="Cambria"/>
                <a:cs typeface="Cambria"/>
              </a:rPr>
              <a:t>ruc</a:t>
            </a:r>
            <a:r>
              <a:rPr b="1" spc="-165" dirty="0">
                <a:latin typeface="Cambria"/>
                <a:cs typeface="Cambria"/>
              </a:rPr>
              <a:t>t</a:t>
            </a:r>
            <a:r>
              <a:rPr b="1" spc="-105" dirty="0">
                <a:latin typeface="Cambria"/>
                <a:cs typeface="Cambria"/>
              </a:rPr>
              <a:t>o</a:t>
            </a:r>
            <a:r>
              <a:rPr b="1" spc="-5" dirty="0">
                <a:latin typeface="Cambria"/>
                <a:cs typeface="Cambria"/>
              </a:rPr>
              <a:t>r</a:t>
            </a:r>
          </a:p>
        </p:txBody>
      </p:sp>
      <p:sp>
        <p:nvSpPr>
          <p:cNvPr id="3" name="object 3"/>
          <p:cNvSpPr txBox="1"/>
          <p:nvPr/>
        </p:nvSpPr>
        <p:spPr>
          <a:xfrm>
            <a:off x="650240" y="1464310"/>
            <a:ext cx="7349490" cy="2104390"/>
          </a:xfrm>
          <a:prstGeom prst="rect">
            <a:avLst/>
          </a:prstGeom>
        </p:spPr>
        <p:txBody>
          <a:bodyPr vert="horz" wrap="square" lIns="0" tIns="12065" rIns="0" bIns="0" rtlCol="0">
            <a:spAutoFit/>
          </a:bodyPr>
          <a:lstStyle/>
          <a:p>
            <a:pPr marL="241300" marR="5080" indent="-229235" algn="just">
              <a:lnSpc>
                <a:spcPct val="100000"/>
              </a:lnSpc>
              <a:spcBef>
                <a:spcPts val="95"/>
              </a:spcBef>
              <a:buClr>
                <a:srgbClr val="A9A47B"/>
              </a:buClr>
              <a:buFont typeface="Arial"/>
              <a:buChar char="•"/>
              <a:tabLst>
                <a:tab pos="241935" algn="l"/>
              </a:tabLst>
            </a:pPr>
            <a:r>
              <a:rPr sz="2200" spc="-15" dirty="0">
                <a:solidFill>
                  <a:srgbClr val="2E2B1F"/>
                </a:solidFill>
                <a:latin typeface="Calibri"/>
                <a:cs typeface="Calibri"/>
              </a:rPr>
              <a:t>Constructors</a:t>
            </a:r>
            <a:r>
              <a:rPr sz="2200" spc="-10" dirty="0">
                <a:solidFill>
                  <a:srgbClr val="2E2B1F"/>
                </a:solidFill>
                <a:latin typeface="Calibri"/>
                <a:cs typeface="Calibri"/>
              </a:rPr>
              <a:t> are</a:t>
            </a:r>
            <a:r>
              <a:rPr sz="2200" spc="-5" dirty="0">
                <a:solidFill>
                  <a:srgbClr val="2E2B1F"/>
                </a:solidFill>
                <a:latin typeface="Calibri"/>
                <a:cs typeface="Calibri"/>
              </a:rPr>
              <a:t> </a:t>
            </a:r>
            <a:r>
              <a:rPr sz="2200" spc="-10" dirty="0">
                <a:solidFill>
                  <a:srgbClr val="2E2B1F"/>
                </a:solidFill>
                <a:latin typeface="Calibri"/>
                <a:cs typeface="Calibri"/>
              </a:rPr>
              <a:t>generally</a:t>
            </a:r>
            <a:r>
              <a:rPr sz="2200" spc="-5" dirty="0">
                <a:solidFill>
                  <a:srgbClr val="2E2B1F"/>
                </a:solidFill>
                <a:latin typeface="Calibri"/>
                <a:cs typeface="Calibri"/>
              </a:rPr>
              <a:t> used</a:t>
            </a:r>
            <a:r>
              <a:rPr sz="2200" dirty="0">
                <a:solidFill>
                  <a:srgbClr val="2E2B1F"/>
                </a:solidFill>
                <a:latin typeface="Calibri"/>
                <a:cs typeface="Calibri"/>
              </a:rPr>
              <a:t> </a:t>
            </a:r>
            <a:r>
              <a:rPr sz="2200" spc="-20" dirty="0">
                <a:solidFill>
                  <a:srgbClr val="2E2B1F"/>
                </a:solidFill>
                <a:latin typeface="Calibri"/>
                <a:cs typeface="Calibri"/>
              </a:rPr>
              <a:t>for</a:t>
            </a:r>
            <a:r>
              <a:rPr sz="2200" spc="-15" dirty="0">
                <a:solidFill>
                  <a:srgbClr val="2E2B1F"/>
                </a:solidFill>
                <a:latin typeface="Calibri"/>
                <a:cs typeface="Calibri"/>
              </a:rPr>
              <a:t> </a:t>
            </a:r>
            <a:r>
              <a:rPr sz="2200" spc="-10" dirty="0">
                <a:solidFill>
                  <a:srgbClr val="2E2B1F"/>
                </a:solidFill>
                <a:latin typeface="Calibri"/>
                <a:cs typeface="Calibri"/>
              </a:rPr>
              <a:t>instantiating</a:t>
            </a:r>
            <a:r>
              <a:rPr sz="2200" spc="475" dirty="0">
                <a:solidFill>
                  <a:srgbClr val="2E2B1F"/>
                </a:solidFill>
                <a:latin typeface="Calibri"/>
                <a:cs typeface="Calibri"/>
              </a:rPr>
              <a:t> </a:t>
            </a:r>
            <a:r>
              <a:rPr sz="2200" spc="-5" dirty="0">
                <a:solidFill>
                  <a:srgbClr val="2E2B1F"/>
                </a:solidFill>
                <a:latin typeface="Calibri"/>
                <a:cs typeface="Calibri"/>
              </a:rPr>
              <a:t>an</a:t>
            </a:r>
            <a:r>
              <a:rPr sz="2200" spc="484" dirty="0">
                <a:solidFill>
                  <a:srgbClr val="2E2B1F"/>
                </a:solidFill>
                <a:latin typeface="Calibri"/>
                <a:cs typeface="Calibri"/>
              </a:rPr>
              <a:t> </a:t>
            </a:r>
            <a:r>
              <a:rPr sz="2200" spc="-10" dirty="0">
                <a:solidFill>
                  <a:srgbClr val="2E2B1F"/>
                </a:solidFill>
                <a:latin typeface="Calibri"/>
                <a:cs typeface="Calibri"/>
              </a:rPr>
              <a:t>object. </a:t>
            </a:r>
            <a:r>
              <a:rPr sz="2200" spc="-5" dirty="0">
                <a:solidFill>
                  <a:srgbClr val="2E2B1F"/>
                </a:solidFill>
                <a:latin typeface="Calibri"/>
                <a:cs typeface="Calibri"/>
              </a:rPr>
              <a:t> </a:t>
            </a:r>
            <a:r>
              <a:rPr sz="2200" spc="-10" dirty="0">
                <a:solidFill>
                  <a:srgbClr val="2E2B1F"/>
                </a:solidFill>
                <a:latin typeface="Calibri"/>
                <a:cs typeface="Calibri"/>
              </a:rPr>
              <a:t>The task </a:t>
            </a:r>
            <a:r>
              <a:rPr sz="2200" dirty="0">
                <a:solidFill>
                  <a:srgbClr val="2E2B1F"/>
                </a:solidFill>
                <a:latin typeface="Calibri"/>
                <a:cs typeface="Calibri"/>
              </a:rPr>
              <a:t>of </a:t>
            </a:r>
            <a:r>
              <a:rPr sz="2200" spc="-15" dirty="0">
                <a:solidFill>
                  <a:srgbClr val="2E2B1F"/>
                </a:solidFill>
                <a:latin typeface="Calibri"/>
                <a:cs typeface="Calibri"/>
              </a:rPr>
              <a:t>constructors </a:t>
            </a:r>
            <a:r>
              <a:rPr sz="2200" spc="-5" dirty="0">
                <a:solidFill>
                  <a:srgbClr val="2E2B1F"/>
                </a:solidFill>
                <a:latin typeface="Calibri"/>
                <a:cs typeface="Calibri"/>
              </a:rPr>
              <a:t>is </a:t>
            </a:r>
            <a:r>
              <a:rPr sz="2200" spc="-20" dirty="0">
                <a:solidFill>
                  <a:srgbClr val="2E2B1F"/>
                </a:solidFill>
                <a:latin typeface="Calibri"/>
                <a:cs typeface="Calibri"/>
              </a:rPr>
              <a:t>to </a:t>
            </a:r>
            <a:r>
              <a:rPr sz="2200" spc="-10" dirty="0">
                <a:solidFill>
                  <a:srgbClr val="2E2B1F"/>
                </a:solidFill>
                <a:latin typeface="Calibri"/>
                <a:cs typeface="Calibri"/>
              </a:rPr>
              <a:t>initialize(assign values) </a:t>
            </a:r>
            <a:r>
              <a:rPr sz="2200" spc="-20" dirty="0">
                <a:solidFill>
                  <a:srgbClr val="2E2B1F"/>
                </a:solidFill>
                <a:latin typeface="Calibri"/>
                <a:cs typeface="Calibri"/>
              </a:rPr>
              <a:t>to</a:t>
            </a:r>
            <a:r>
              <a:rPr sz="2200" spc="455" dirty="0">
                <a:solidFill>
                  <a:srgbClr val="2E2B1F"/>
                </a:solidFill>
                <a:latin typeface="Calibri"/>
                <a:cs typeface="Calibri"/>
              </a:rPr>
              <a:t> </a:t>
            </a:r>
            <a:r>
              <a:rPr sz="2200" spc="-5" dirty="0">
                <a:solidFill>
                  <a:srgbClr val="2E2B1F"/>
                </a:solidFill>
                <a:latin typeface="Calibri"/>
                <a:cs typeface="Calibri"/>
              </a:rPr>
              <a:t>the </a:t>
            </a:r>
            <a:r>
              <a:rPr sz="2200" dirty="0">
                <a:solidFill>
                  <a:srgbClr val="2E2B1F"/>
                </a:solidFill>
                <a:latin typeface="Calibri"/>
                <a:cs typeface="Calibri"/>
              </a:rPr>
              <a:t> </a:t>
            </a:r>
            <a:r>
              <a:rPr sz="2200" spc="-20" dirty="0">
                <a:solidFill>
                  <a:srgbClr val="2E2B1F"/>
                </a:solidFill>
                <a:latin typeface="Calibri"/>
                <a:cs typeface="Calibri"/>
              </a:rPr>
              <a:t>data</a:t>
            </a:r>
            <a:r>
              <a:rPr sz="2200" spc="-15" dirty="0">
                <a:solidFill>
                  <a:srgbClr val="2E2B1F"/>
                </a:solidFill>
                <a:latin typeface="Calibri"/>
                <a:cs typeface="Calibri"/>
              </a:rPr>
              <a:t> </a:t>
            </a:r>
            <a:r>
              <a:rPr sz="2200" spc="-10" dirty="0">
                <a:solidFill>
                  <a:srgbClr val="2E2B1F"/>
                </a:solidFill>
                <a:latin typeface="Calibri"/>
                <a:cs typeface="Calibri"/>
              </a:rPr>
              <a:t>members</a:t>
            </a:r>
            <a:r>
              <a:rPr sz="2200" spc="475" dirty="0">
                <a:solidFill>
                  <a:srgbClr val="2E2B1F"/>
                </a:solidFill>
                <a:latin typeface="Calibri"/>
                <a:cs typeface="Calibri"/>
              </a:rPr>
              <a:t> </a:t>
            </a:r>
            <a:r>
              <a:rPr sz="2200" dirty="0">
                <a:solidFill>
                  <a:srgbClr val="2E2B1F"/>
                </a:solidFill>
                <a:latin typeface="Calibri"/>
                <a:cs typeface="Calibri"/>
              </a:rPr>
              <a:t>of </a:t>
            </a:r>
            <a:r>
              <a:rPr sz="2200" spc="-5" dirty="0">
                <a:solidFill>
                  <a:srgbClr val="2E2B1F"/>
                </a:solidFill>
                <a:latin typeface="Calibri"/>
                <a:cs typeface="Calibri"/>
              </a:rPr>
              <a:t>the class when an object </a:t>
            </a:r>
            <a:r>
              <a:rPr sz="2200" dirty="0">
                <a:solidFill>
                  <a:srgbClr val="2E2B1F"/>
                </a:solidFill>
                <a:latin typeface="Calibri"/>
                <a:cs typeface="Calibri"/>
              </a:rPr>
              <a:t>of </a:t>
            </a:r>
            <a:r>
              <a:rPr sz="2200" spc="-5" dirty="0">
                <a:solidFill>
                  <a:srgbClr val="2E2B1F"/>
                </a:solidFill>
                <a:latin typeface="Calibri"/>
                <a:cs typeface="Calibri"/>
              </a:rPr>
              <a:t>class is </a:t>
            </a:r>
            <a:r>
              <a:rPr sz="2200" spc="-15" dirty="0">
                <a:solidFill>
                  <a:srgbClr val="2E2B1F"/>
                </a:solidFill>
                <a:latin typeface="Calibri"/>
                <a:cs typeface="Calibri"/>
              </a:rPr>
              <a:t>created. </a:t>
            </a:r>
            <a:r>
              <a:rPr sz="2200" spc="-10" dirty="0">
                <a:solidFill>
                  <a:srgbClr val="2E2B1F"/>
                </a:solidFill>
                <a:latin typeface="Calibri"/>
                <a:cs typeface="Calibri"/>
              </a:rPr>
              <a:t> </a:t>
            </a:r>
            <a:r>
              <a:rPr sz="2200" spc="-5" dirty="0">
                <a:solidFill>
                  <a:srgbClr val="2E2B1F"/>
                </a:solidFill>
                <a:latin typeface="Calibri"/>
                <a:cs typeface="Calibri"/>
              </a:rPr>
              <a:t>In</a:t>
            </a:r>
            <a:r>
              <a:rPr sz="2200" spc="145" dirty="0">
                <a:solidFill>
                  <a:srgbClr val="2E2B1F"/>
                </a:solidFill>
                <a:latin typeface="Calibri"/>
                <a:cs typeface="Calibri"/>
              </a:rPr>
              <a:t> </a:t>
            </a:r>
            <a:r>
              <a:rPr sz="2200" dirty="0">
                <a:solidFill>
                  <a:srgbClr val="2E2B1F"/>
                </a:solidFill>
                <a:latin typeface="Calibri"/>
                <a:cs typeface="Calibri"/>
              </a:rPr>
              <a:t>Python</a:t>
            </a:r>
            <a:r>
              <a:rPr sz="2200" spc="175" dirty="0">
                <a:solidFill>
                  <a:srgbClr val="2E2B1F"/>
                </a:solidFill>
                <a:latin typeface="Calibri"/>
                <a:cs typeface="Calibri"/>
              </a:rPr>
              <a:t> </a:t>
            </a:r>
            <a:r>
              <a:rPr sz="2200" spc="-5" dirty="0">
                <a:solidFill>
                  <a:srgbClr val="2E2B1F"/>
                </a:solidFill>
                <a:latin typeface="Calibri"/>
                <a:cs typeface="Calibri"/>
              </a:rPr>
              <a:t>the</a:t>
            </a:r>
            <a:r>
              <a:rPr sz="2200" spc="155" dirty="0">
                <a:solidFill>
                  <a:srgbClr val="2E2B1F"/>
                </a:solidFill>
                <a:latin typeface="Calibri"/>
                <a:cs typeface="Calibri"/>
              </a:rPr>
              <a:t> </a:t>
            </a:r>
            <a:r>
              <a:rPr sz="2200" spc="-5" dirty="0">
                <a:solidFill>
                  <a:srgbClr val="2E2B1F"/>
                </a:solidFill>
                <a:latin typeface="Calibri"/>
                <a:cs typeface="Calibri"/>
              </a:rPr>
              <a:t>__init</a:t>
            </a:r>
            <a:r>
              <a:rPr sz="2200" u="sng" spc="715" dirty="0">
                <a:solidFill>
                  <a:srgbClr val="2E2B1F"/>
                </a:solidFill>
                <a:uFill>
                  <a:solidFill>
                    <a:srgbClr val="2D2A1E"/>
                  </a:solidFill>
                </a:uFill>
                <a:latin typeface="Calibri"/>
                <a:cs typeface="Calibri"/>
              </a:rPr>
              <a:t> </a:t>
            </a:r>
            <a:r>
              <a:rPr sz="2200" spc="-5" dirty="0">
                <a:solidFill>
                  <a:srgbClr val="2E2B1F"/>
                </a:solidFill>
                <a:latin typeface="Calibri"/>
                <a:cs typeface="Calibri"/>
              </a:rPr>
              <a:t>()</a:t>
            </a:r>
            <a:r>
              <a:rPr sz="2200" spc="175" dirty="0">
                <a:solidFill>
                  <a:srgbClr val="2E2B1F"/>
                </a:solidFill>
                <a:latin typeface="Calibri"/>
                <a:cs typeface="Calibri"/>
              </a:rPr>
              <a:t> </a:t>
            </a:r>
            <a:r>
              <a:rPr sz="2200" spc="-5" dirty="0">
                <a:solidFill>
                  <a:srgbClr val="2E2B1F"/>
                </a:solidFill>
                <a:latin typeface="Calibri"/>
                <a:cs typeface="Calibri"/>
              </a:rPr>
              <a:t>method</a:t>
            </a:r>
            <a:r>
              <a:rPr sz="2200" spc="165" dirty="0">
                <a:solidFill>
                  <a:srgbClr val="2E2B1F"/>
                </a:solidFill>
                <a:latin typeface="Calibri"/>
                <a:cs typeface="Calibri"/>
              </a:rPr>
              <a:t> </a:t>
            </a:r>
            <a:r>
              <a:rPr sz="2200" spc="-5" dirty="0">
                <a:solidFill>
                  <a:srgbClr val="2E2B1F"/>
                </a:solidFill>
                <a:latin typeface="Calibri"/>
                <a:cs typeface="Calibri"/>
              </a:rPr>
              <a:t>is</a:t>
            </a:r>
            <a:r>
              <a:rPr sz="2200" spc="165" dirty="0">
                <a:solidFill>
                  <a:srgbClr val="2E2B1F"/>
                </a:solidFill>
                <a:latin typeface="Calibri"/>
                <a:cs typeface="Calibri"/>
              </a:rPr>
              <a:t> </a:t>
            </a:r>
            <a:r>
              <a:rPr sz="2200" spc="-10" dirty="0">
                <a:solidFill>
                  <a:srgbClr val="2E2B1F"/>
                </a:solidFill>
                <a:latin typeface="Calibri"/>
                <a:cs typeface="Calibri"/>
              </a:rPr>
              <a:t>called</a:t>
            </a:r>
            <a:r>
              <a:rPr sz="2200" spc="160" dirty="0">
                <a:solidFill>
                  <a:srgbClr val="2E2B1F"/>
                </a:solidFill>
                <a:latin typeface="Calibri"/>
                <a:cs typeface="Calibri"/>
              </a:rPr>
              <a:t> </a:t>
            </a:r>
            <a:r>
              <a:rPr sz="2200" spc="-5" dirty="0">
                <a:solidFill>
                  <a:srgbClr val="2E2B1F"/>
                </a:solidFill>
                <a:latin typeface="Calibri"/>
                <a:cs typeface="Calibri"/>
              </a:rPr>
              <a:t>the</a:t>
            </a:r>
            <a:r>
              <a:rPr sz="2200" spc="170" dirty="0">
                <a:solidFill>
                  <a:srgbClr val="2E2B1F"/>
                </a:solidFill>
                <a:latin typeface="Calibri"/>
                <a:cs typeface="Calibri"/>
              </a:rPr>
              <a:t> </a:t>
            </a:r>
            <a:r>
              <a:rPr sz="2200" spc="-10" dirty="0">
                <a:solidFill>
                  <a:srgbClr val="2E2B1F"/>
                </a:solidFill>
                <a:latin typeface="Calibri"/>
                <a:cs typeface="Calibri"/>
              </a:rPr>
              <a:t>constructor</a:t>
            </a:r>
            <a:r>
              <a:rPr sz="2200" spc="170" dirty="0">
                <a:solidFill>
                  <a:srgbClr val="2E2B1F"/>
                </a:solidFill>
                <a:latin typeface="Calibri"/>
                <a:cs typeface="Calibri"/>
              </a:rPr>
              <a:t> </a:t>
            </a:r>
            <a:r>
              <a:rPr sz="2200" spc="-5" dirty="0">
                <a:solidFill>
                  <a:srgbClr val="2E2B1F"/>
                </a:solidFill>
                <a:latin typeface="Calibri"/>
                <a:cs typeface="Calibri"/>
              </a:rPr>
              <a:t>and </a:t>
            </a:r>
            <a:r>
              <a:rPr sz="2200" spc="-490" dirty="0">
                <a:solidFill>
                  <a:srgbClr val="2E2B1F"/>
                </a:solidFill>
                <a:latin typeface="Calibri"/>
                <a:cs typeface="Calibri"/>
              </a:rPr>
              <a:t> </a:t>
            </a:r>
            <a:r>
              <a:rPr sz="2200" spc="-5" dirty="0">
                <a:solidFill>
                  <a:srgbClr val="2E2B1F"/>
                </a:solidFill>
                <a:latin typeface="Calibri"/>
                <a:cs typeface="Calibri"/>
              </a:rPr>
              <a:t>is</a:t>
            </a:r>
            <a:r>
              <a:rPr sz="2200" spc="-10" dirty="0">
                <a:solidFill>
                  <a:srgbClr val="2E2B1F"/>
                </a:solidFill>
                <a:latin typeface="Calibri"/>
                <a:cs typeface="Calibri"/>
              </a:rPr>
              <a:t> </a:t>
            </a:r>
            <a:r>
              <a:rPr sz="2200" spc="-20" dirty="0">
                <a:solidFill>
                  <a:srgbClr val="2E2B1F"/>
                </a:solidFill>
                <a:latin typeface="Calibri"/>
                <a:cs typeface="Calibri"/>
              </a:rPr>
              <a:t>always</a:t>
            </a:r>
            <a:r>
              <a:rPr sz="2200" dirty="0">
                <a:solidFill>
                  <a:srgbClr val="2E2B1F"/>
                </a:solidFill>
                <a:latin typeface="Calibri"/>
                <a:cs typeface="Calibri"/>
              </a:rPr>
              <a:t> </a:t>
            </a:r>
            <a:r>
              <a:rPr sz="2200" spc="-10" dirty="0">
                <a:solidFill>
                  <a:srgbClr val="2E2B1F"/>
                </a:solidFill>
                <a:latin typeface="Calibri"/>
                <a:cs typeface="Calibri"/>
              </a:rPr>
              <a:t>called</a:t>
            </a:r>
            <a:r>
              <a:rPr sz="2200" spc="-5" dirty="0">
                <a:solidFill>
                  <a:srgbClr val="2E2B1F"/>
                </a:solidFill>
                <a:latin typeface="Calibri"/>
                <a:cs typeface="Calibri"/>
              </a:rPr>
              <a:t> when</a:t>
            </a:r>
            <a:r>
              <a:rPr sz="2200" spc="15" dirty="0">
                <a:solidFill>
                  <a:srgbClr val="2E2B1F"/>
                </a:solidFill>
                <a:latin typeface="Calibri"/>
                <a:cs typeface="Calibri"/>
              </a:rPr>
              <a:t> </a:t>
            </a:r>
            <a:r>
              <a:rPr sz="2200" spc="-5" dirty="0">
                <a:solidFill>
                  <a:srgbClr val="2E2B1F"/>
                </a:solidFill>
                <a:latin typeface="Calibri"/>
                <a:cs typeface="Calibri"/>
              </a:rPr>
              <a:t>an</a:t>
            </a:r>
            <a:r>
              <a:rPr sz="2200" spc="-10" dirty="0">
                <a:solidFill>
                  <a:srgbClr val="2E2B1F"/>
                </a:solidFill>
                <a:latin typeface="Calibri"/>
                <a:cs typeface="Calibri"/>
              </a:rPr>
              <a:t> </a:t>
            </a:r>
            <a:r>
              <a:rPr sz="2200" spc="-5" dirty="0">
                <a:solidFill>
                  <a:srgbClr val="2E2B1F"/>
                </a:solidFill>
                <a:latin typeface="Calibri"/>
                <a:cs typeface="Calibri"/>
              </a:rPr>
              <a:t>object</a:t>
            </a:r>
            <a:r>
              <a:rPr sz="2200" spc="5" dirty="0">
                <a:solidFill>
                  <a:srgbClr val="2E2B1F"/>
                </a:solidFill>
                <a:latin typeface="Calibri"/>
                <a:cs typeface="Calibri"/>
              </a:rPr>
              <a:t> </a:t>
            </a:r>
            <a:r>
              <a:rPr sz="2200" spc="-5" dirty="0">
                <a:solidFill>
                  <a:srgbClr val="2E2B1F"/>
                </a:solidFill>
                <a:latin typeface="Calibri"/>
                <a:cs typeface="Calibri"/>
              </a:rPr>
              <a:t>is </a:t>
            </a:r>
            <a:r>
              <a:rPr sz="2200" spc="-15" dirty="0">
                <a:solidFill>
                  <a:srgbClr val="2E2B1F"/>
                </a:solidFill>
                <a:latin typeface="Calibri"/>
                <a:cs typeface="Calibri"/>
              </a:rPr>
              <a:t>created.</a:t>
            </a:r>
            <a:endParaRPr sz="2200">
              <a:latin typeface="Calibri"/>
              <a:cs typeface="Calibri"/>
            </a:endParaRPr>
          </a:p>
          <a:p>
            <a:pPr marL="241300" indent="-229235" algn="just">
              <a:lnSpc>
                <a:spcPct val="100000"/>
              </a:lnSpc>
              <a:spcBef>
                <a:spcPts val="530"/>
              </a:spcBef>
              <a:buClr>
                <a:srgbClr val="A9A47B"/>
              </a:buClr>
              <a:buFont typeface="Arial"/>
              <a:buChar char="•"/>
              <a:tabLst>
                <a:tab pos="241935" algn="l"/>
              </a:tabLst>
            </a:pPr>
            <a:r>
              <a:rPr sz="2200" b="1" spc="-25" dirty="0">
                <a:solidFill>
                  <a:srgbClr val="2E2B1F"/>
                </a:solidFill>
                <a:latin typeface="Calibri"/>
                <a:cs typeface="Calibri"/>
              </a:rPr>
              <a:t>Syntax</a:t>
            </a:r>
            <a:r>
              <a:rPr sz="2200" b="1" spc="15" dirty="0">
                <a:solidFill>
                  <a:srgbClr val="2E2B1F"/>
                </a:solidFill>
                <a:latin typeface="Calibri"/>
                <a:cs typeface="Calibri"/>
              </a:rPr>
              <a:t> </a:t>
            </a:r>
            <a:r>
              <a:rPr sz="2200" b="1" spc="-5" dirty="0">
                <a:solidFill>
                  <a:srgbClr val="2E2B1F"/>
                </a:solidFill>
                <a:latin typeface="Calibri"/>
                <a:cs typeface="Calibri"/>
              </a:rPr>
              <a:t>of</a:t>
            </a:r>
            <a:r>
              <a:rPr sz="2200" b="1" spc="15" dirty="0">
                <a:solidFill>
                  <a:srgbClr val="2E2B1F"/>
                </a:solidFill>
                <a:latin typeface="Calibri"/>
                <a:cs typeface="Calibri"/>
              </a:rPr>
              <a:t> </a:t>
            </a:r>
            <a:r>
              <a:rPr sz="2200" b="1" spc="-15" dirty="0">
                <a:solidFill>
                  <a:srgbClr val="2E2B1F"/>
                </a:solidFill>
                <a:latin typeface="Calibri"/>
                <a:cs typeface="Calibri"/>
              </a:rPr>
              <a:t>constructor</a:t>
            </a:r>
            <a:r>
              <a:rPr sz="2200" b="1" spc="50" dirty="0">
                <a:solidFill>
                  <a:srgbClr val="2E2B1F"/>
                </a:solidFill>
                <a:latin typeface="Calibri"/>
                <a:cs typeface="Calibri"/>
              </a:rPr>
              <a:t> </a:t>
            </a:r>
            <a:r>
              <a:rPr sz="2200" b="1" spc="-15" dirty="0">
                <a:solidFill>
                  <a:srgbClr val="2E2B1F"/>
                </a:solidFill>
                <a:latin typeface="Calibri"/>
                <a:cs typeface="Calibri"/>
              </a:rPr>
              <a:t>declaration</a:t>
            </a:r>
            <a:r>
              <a:rPr sz="2200" b="1" spc="60" dirty="0">
                <a:solidFill>
                  <a:srgbClr val="2E2B1F"/>
                </a:solidFill>
                <a:latin typeface="Calibri"/>
                <a:cs typeface="Calibri"/>
              </a:rPr>
              <a:t> </a:t>
            </a:r>
            <a:r>
              <a:rPr sz="2200" b="1" spc="-5" dirty="0">
                <a:solidFill>
                  <a:srgbClr val="2E2B1F"/>
                </a:solidFill>
                <a:latin typeface="Calibri"/>
                <a:cs typeface="Calibri"/>
              </a:rPr>
              <a:t>:</a:t>
            </a:r>
            <a:endParaRPr sz="2200">
              <a:latin typeface="Calibri"/>
              <a:cs typeface="Calibri"/>
            </a:endParaRPr>
          </a:p>
        </p:txBody>
      </p:sp>
      <p:pic>
        <p:nvPicPr>
          <p:cNvPr id="4" name="object 4"/>
          <p:cNvPicPr/>
          <p:nvPr/>
        </p:nvPicPr>
        <p:blipFill>
          <a:blip r:embed="rId2" cstate="print"/>
          <a:stretch>
            <a:fillRect/>
          </a:stretch>
        </p:blipFill>
        <p:spPr>
          <a:xfrm>
            <a:off x="1590675" y="4038600"/>
            <a:ext cx="5038725" cy="1905000"/>
          </a:xfrm>
          <a:prstGeom prst="rect">
            <a:avLst/>
          </a:prstGeom>
        </p:spPr>
      </p:pic>
    </p:spTree>
    <p:extLst>
      <p:ext uri="{BB962C8B-B14F-4D97-AF65-F5344CB8AC3E}">
        <p14:creationId xmlns:p14="http://schemas.microsoft.com/office/powerpoint/2010/main" val="42088721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5822315" cy="726440"/>
          </a:xfrm>
          <a:prstGeom prst="rect">
            <a:avLst/>
          </a:prstGeom>
        </p:spPr>
        <p:txBody>
          <a:bodyPr vert="horz" wrap="square" lIns="0" tIns="12065" rIns="0" bIns="0" rtlCol="0">
            <a:spAutoFit/>
          </a:bodyPr>
          <a:lstStyle/>
          <a:p>
            <a:pPr marL="12700">
              <a:lnSpc>
                <a:spcPct val="100000"/>
              </a:lnSpc>
              <a:spcBef>
                <a:spcPts val="95"/>
              </a:spcBef>
            </a:pPr>
            <a:r>
              <a:rPr b="1" spc="-204" dirty="0">
                <a:latin typeface="Cambria"/>
                <a:cs typeface="Cambria"/>
              </a:rPr>
              <a:t>T</a:t>
            </a:r>
            <a:r>
              <a:rPr b="1" spc="-110" dirty="0">
                <a:latin typeface="Cambria"/>
                <a:cs typeface="Cambria"/>
              </a:rPr>
              <a:t>y</a:t>
            </a:r>
            <a:r>
              <a:rPr b="1" spc="-100" dirty="0">
                <a:latin typeface="Cambria"/>
                <a:cs typeface="Cambria"/>
              </a:rPr>
              <a:t>p</a:t>
            </a:r>
            <a:r>
              <a:rPr b="1" spc="-110" dirty="0">
                <a:latin typeface="Cambria"/>
                <a:cs typeface="Cambria"/>
              </a:rPr>
              <a:t>e</a:t>
            </a:r>
            <a:r>
              <a:rPr b="1" spc="-5" dirty="0">
                <a:latin typeface="Cambria"/>
                <a:cs typeface="Cambria"/>
              </a:rPr>
              <a:t>s</a:t>
            </a:r>
            <a:r>
              <a:rPr b="1" spc="-225" dirty="0">
                <a:latin typeface="Cambria"/>
                <a:cs typeface="Cambria"/>
              </a:rPr>
              <a:t> </a:t>
            </a:r>
            <a:r>
              <a:rPr b="1" spc="-105" dirty="0">
                <a:latin typeface="Cambria"/>
                <a:cs typeface="Cambria"/>
              </a:rPr>
              <a:t>o</a:t>
            </a:r>
            <a:r>
              <a:rPr b="1" spc="-5" dirty="0">
                <a:latin typeface="Cambria"/>
                <a:cs typeface="Cambria"/>
              </a:rPr>
              <a:t>f</a:t>
            </a:r>
            <a:r>
              <a:rPr b="1" spc="-200" dirty="0">
                <a:latin typeface="Cambria"/>
                <a:cs typeface="Cambria"/>
              </a:rPr>
              <a:t> </a:t>
            </a:r>
            <a:r>
              <a:rPr b="1" spc="-120" dirty="0">
                <a:latin typeface="Cambria"/>
                <a:cs typeface="Cambria"/>
              </a:rPr>
              <a:t>c</a:t>
            </a:r>
            <a:r>
              <a:rPr b="1" spc="-105" dirty="0">
                <a:latin typeface="Cambria"/>
                <a:cs typeface="Cambria"/>
              </a:rPr>
              <a:t>onst</a:t>
            </a:r>
            <a:r>
              <a:rPr b="1" spc="-100" dirty="0">
                <a:latin typeface="Cambria"/>
                <a:cs typeface="Cambria"/>
              </a:rPr>
              <a:t>ruc</a:t>
            </a:r>
            <a:r>
              <a:rPr b="1" spc="-165" dirty="0">
                <a:latin typeface="Cambria"/>
                <a:cs typeface="Cambria"/>
              </a:rPr>
              <a:t>t</a:t>
            </a:r>
            <a:r>
              <a:rPr b="1" spc="-105" dirty="0">
                <a:latin typeface="Cambria"/>
                <a:cs typeface="Cambria"/>
              </a:rPr>
              <a:t>o</a:t>
            </a:r>
            <a:r>
              <a:rPr b="1" spc="-100" dirty="0">
                <a:latin typeface="Cambria"/>
                <a:cs typeface="Cambria"/>
              </a:rPr>
              <a:t>r</a:t>
            </a:r>
            <a:r>
              <a:rPr b="1" spc="-5" dirty="0">
                <a:latin typeface="Cambria"/>
                <a:cs typeface="Cambria"/>
              </a:rPr>
              <a:t>s</a:t>
            </a:r>
            <a:r>
              <a:rPr b="1" spc="-225" dirty="0">
                <a:latin typeface="Cambria"/>
                <a:cs typeface="Cambria"/>
              </a:rPr>
              <a:t> </a:t>
            </a:r>
            <a:r>
              <a:rPr b="1" spc="-5" dirty="0">
                <a:latin typeface="Cambria"/>
                <a:cs typeface="Cambria"/>
              </a:rPr>
              <a:t>:</a:t>
            </a:r>
          </a:p>
        </p:txBody>
      </p:sp>
      <p:sp>
        <p:nvSpPr>
          <p:cNvPr id="3" name="object 3"/>
          <p:cNvSpPr txBox="1"/>
          <p:nvPr/>
        </p:nvSpPr>
        <p:spPr>
          <a:xfrm>
            <a:off x="650240" y="1616710"/>
            <a:ext cx="2858770" cy="695960"/>
          </a:xfrm>
          <a:prstGeom prst="rect">
            <a:avLst/>
          </a:prstGeom>
        </p:spPr>
        <p:txBody>
          <a:bodyPr vert="horz" wrap="square" lIns="0" tIns="12065" rIns="0" bIns="0" rtlCol="0">
            <a:spAutoFit/>
          </a:bodyPr>
          <a:lstStyle/>
          <a:p>
            <a:pPr marL="12700">
              <a:lnSpc>
                <a:spcPct val="100000"/>
              </a:lnSpc>
              <a:spcBef>
                <a:spcPts val="95"/>
              </a:spcBef>
              <a:tabLst>
                <a:tab pos="469900" algn="l"/>
                <a:tab pos="1513840" algn="l"/>
              </a:tabLst>
            </a:pPr>
            <a:r>
              <a:rPr sz="2200" b="1" spc="-5" dirty="0">
                <a:solidFill>
                  <a:srgbClr val="A9A47B"/>
                </a:solidFill>
                <a:latin typeface="Calibri"/>
                <a:cs typeface="Calibri"/>
              </a:rPr>
              <a:t>1.	</a:t>
            </a:r>
            <a:r>
              <a:rPr sz="2200" b="1" spc="-10" dirty="0">
                <a:solidFill>
                  <a:srgbClr val="2E2B1F"/>
                </a:solidFill>
                <a:latin typeface="Calibri"/>
                <a:cs typeface="Calibri"/>
              </a:rPr>
              <a:t>Default	constructor</a:t>
            </a:r>
            <a:endParaRPr sz="2200">
              <a:latin typeface="Calibri"/>
              <a:cs typeface="Calibri"/>
            </a:endParaRPr>
          </a:p>
          <a:p>
            <a:pPr marL="469900">
              <a:lnSpc>
                <a:spcPct val="100000"/>
              </a:lnSpc>
              <a:tabLst>
                <a:tab pos="1986280" algn="l"/>
              </a:tabLst>
            </a:pPr>
            <a:r>
              <a:rPr sz="2200" spc="-15" dirty="0">
                <a:solidFill>
                  <a:srgbClr val="2E2B1F"/>
                </a:solidFill>
                <a:latin typeface="Calibri"/>
                <a:cs typeface="Calibri"/>
              </a:rPr>
              <a:t>constructor	</a:t>
            </a:r>
            <a:r>
              <a:rPr sz="2200" spc="-5" dirty="0">
                <a:solidFill>
                  <a:srgbClr val="2E2B1F"/>
                </a:solidFill>
                <a:latin typeface="Calibri"/>
                <a:cs typeface="Calibri"/>
              </a:rPr>
              <a:t>which</a:t>
            </a:r>
            <a:endParaRPr sz="2200">
              <a:latin typeface="Calibri"/>
              <a:cs typeface="Calibri"/>
            </a:endParaRPr>
          </a:p>
        </p:txBody>
      </p:sp>
      <p:sp>
        <p:nvSpPr>
          <p:cNvPr id="4" name="object 4"/>
          <p:cNvSpPr txBox="1"/>
          <p:nvPr/>
        </p:nvSpPr>
        <p:spPr>
          <a:xfrm>
            <a:off x="3508375" y="1616710"/>
            <a:ext cx="876935" cy="695960"/>
          </a:xfrm>
          <a:prstGeom prst="rect">
            <a:avLst/>
          </a:prstGeom>
        </p:spPr>
        <p:txBody>
          <a:bodyPr vert="horz" wrap="square" lIns="0" tIns="12065" rIns="0" bIns="0" rtlCol="0">
            <a:spAutoFit/>
          </a:bodyPr>
          <a:lstStyle/>
          <a:p>
            <a:pPr marR="3810" algn="ctr">
              <a:lnSpc>
                <a:spcPct val="100000"/>
              </a:lnSpc>
              <a:spcBef>
                <a:spcPts val="95"/>
              </a:spcBef>
            </a:pPr>
            <a:r>
              <a:rPr sz="2200" b="1" spc="-5" dirty="0">
                <a:solidFill>
                  <a:srgbClr val="2E2B1F"/>
                </a:solidFill>
                <a:latin typeface="Calibri"/>
                <a:cs typeface="Calibri"/>
              </a:rPr>
              <a:t>:</a:t>
            </a:r>
            <a:r>
              <a:rPr sz="2200" spc="-5" dirty="0">
                <a:solidFill>
                  <a:srgbClr val="2E2B1F"/>
                </a:solidFill>
                <a:latin typeface="Calibri"/>
                <a:cs typeface="Calibri"/>
              </a:rPr>
              <a:t>The</a:t>
            </a:r>
            <a:endParaRPr sz="2200">
              <a:latin typeface="Calibri"/>
              <a:cs typeface="Calibri"/>
            </a:endParaRPr>
          </a:p>
          <a:p>
            <a:pPr algn="ctr">
              <a:lnSpc>
                <a:spcPct val="100000"/>
              </a:lnSpc>
            </a:pPr>
            <a:r>
              <a:rPr sz="2200" spc="-10" dirty="0">
                <a:solidFill>
                  <a:srgbClr val="2E2B1F"/>
                </a:solidFill>
                <a:latin typeface="Calibri"/>
                <a:cs typeface="Calibri"/>
              </a:rPr>
              <a:t>doesn’t</a:t>
            </a:r>
            <a:endParaRPr sz="2200">
              <a:latin typeface="Calibri"/>
              <a:cs typeface="Calibri"/>
            </a:endParaRPr>
          </a:p>
        </p:txBody>
      </p:sp>
      <p:sp>
        <p:nvSpPr>
          <p:cNvPr id="5" name="object 5"/>
          <p:cNvSpPr txBox="1"/>
          <p:nvPr/>
        </p:nvSpPr>
        <p:spPr>
          <a:xfrm>
            <a:off x="4369689" y="1616710"/>
            <a:ext cx="3627120" cy="695960"/>
          </a:xfrm>
          <a:prstGeom prst="rect">
            <a:avLst/>
          </a:prstGeom>
        </p:spPr>
        <p:txBody>
          <a:bodyPr vert="horz" wrap="square" lIns="0" tIns="12065" rIns="0" bIns="0" rtlCol="0">
            <a:spAutoFit/>
          </a:bodyPr>
          <a:lstStyle/>
          <a:p>
            <a:pPr marR="5080" algn="r">
              <a:lnSpc>
                <a:spcPct val="100000"/>
              </a:lnSpc>
              <a:spcBef>
                <a:spcPts val="95"/>
              </a:spcBef>
              <a:tabLst>
                <a:tab pos="993140" algn="l"/>
                <a:tab pos="2491740" algn="l"/>
                <a:tab pos="2856230" algn="l"/>
              </a:tabLst>
            </a:pPr>
            <a:r>
              <a:rPr sz="2200" spc="-15" dirty="0">
                <a:solidFill>
                  <a:srgbClr val="2E2B1F"/>
                </a:solidFill>
                <a:latin typeface="Calibri"/>
                <a:cs typeface="Calibri"/>
              </a:rPr>
              <a:t>default	</a:t>
            </a:r>
            <a:r>
              <a:rPr sz="2200" spc="-10" dirty="0">
                <a:solidFill>
                  <a:srgbClr val="2E2B1F"/>
                </a:solidFill>
                <a:latin typeface="Calibri"/>
                <a:cs typeface="Calibri"/>
              </a:rPr>
              <a:t>constructor	</a:t>
            </a:r>
            <a:r>
              <a:rPr sz="2200" spc="-5" dirty="0">
                <a:solidFill>
                  <a:srgbClr val="2E2B1F"/>
                </a:solidFill>
                <a:latin typeface="Calibri"/>
                <a:cs typeface="Calibri"/>
              </a:rPr>
              <a:t>is	</a:t>
            </a:r>
            <a:r>
              <a:rPr sz="2200" spc="-10" dirty="0">
                <a:solidFill>
                  <a:srgbClr val="2E2B1F"/>
                </a:solidFill>
                <a:latin typeface="Calibri"/>
                <a:cs typeface="Calibri"/>
              </a:rPr>
              <a:t>simple</a:t>
            </a:r>
            <a:endParaRPr sz="2200">
              <a:latin typeface="Calibri"/>
              <a:cs typeface="Calibri"/>
            </a:endParaRPr>
          </a:p>
          <a:p>
            <a:pPr marR="5080" algn="r">
              <a:lnSpc>
                <a:spcPct val="100000"/>
              </a:lnSpc>
              <a:tabLst>
                <a:tab pos="958215" algn="l"/>
                <a:tab pos="1570990" algn="l"/>
                <a:tab pos="3064510" algn="l"/>
              </a:tabLst>
            </a:pPr>
            <a:r>
              <a:rPr sz="2200" spc="-10" dirty="0">
                <a:solidFill>
                  <a:srgbClr val="2E2B1F"/>
                </a:solidFill>
                <a:latin typeface="Calibri"/>
                <a:cs typeface="Calibri"/>
              </a:rPr>
              <a:t>accept	</a:t>
            </a:r>
            <a:r>
              <a:rPr sz="2200" spc="-15" dirty="0">
                <a:solidFill>
                  <a:srgbClr val="2E2B1F"/>
                </a:solidFill>
                <a:latin typeface="Calibri"/>
                <a:cs typeface="Calibri"/>
              </a:rPr>
              <a:t>any	</a:t>
            </a:r>
            <a:r>
              <a:rPr sz="2200" spc="-10" dirty="0">
                <a:solidFill>
                  <a:srgbClr val="2E2B1F"/>
                </a:solidFill>
                <a:latin typeface="Calibri"/>
                <a:cs typeface="Calibri"/>
              </a:rPr>
              <a:t>arguments.	</a:t>
            </a:r>
            <a:r>
              <a:rPr sz="2200" spc="-20" dirty="0">
                <a:solidFill>
                  <a:srgbClr val="2E2B1F"/>
                </a:solidFill>
                <a:latin typeface="Calibri"/>
                <a:cs typeface="Calibri"/>
              </a:rPr>
              <a:t>It’s</a:t>
            </a:r>
            <a:endParaRPr sz="2200">
              <a:latin typeface="Calibri"/>
              <a:cs typeface="Calibri"/>
            </a:endParaRPr>
          </a:p>
        </p:txBody>
      </p:sp>
      <p:sp>
        <p:nvSpPr>
          <p:cNvPr id="6" name="object 6"/>
          <p:cNvSpPr txBox="1"/>
          <p:nvPr/>
        </p:nvSpPr>
        <p:spPr>
          <a:xfrm>
            <a:off x="650240" y="2287650"/>
            <a:ext cx="7348220" cy="2439670"/>
          </a:xfrm>
          <a:prstGeom prst="rect">
            <a:avLst/>
          </a:prstGeom>
        </p:spPr>
        <p:txBody>
          <a:bodyPr vert="horz" wrap="square" lIns="0" tIns="12065" rIns="0" bIns="0" rtlCol="0">
            <a:spAutoFit/>
          </a:bodyPr>
          <a:lstStyle/>
          <a:p>
            <a:pPr marL="469900" marR="5080" algn="just">
              <a:lnSpc>
                <a:spcPct val="100000"/>
              </a:lnSpc>
              <a:spcBef>
                <a:spcPts val="95"/>
              </a:spcBef>
            </a:pPr>
            <a:r>
              <a:rPr sz="2200" spc="-10" dirty="0">
                <a:solidFill>
                  <a:srgbClr val="2E2B1F"/>
                </a:solidFill>
                <a:latin typeface="Calibri"/>
                <a:cs typeface="Calibri"/>
              </a:rPr>
              <a:t>definition has </a:t>
            </a:r>
            <a:r>
              <a:rPr sz="2200" spc="-5" dirty="0">
                <a:solidFill>
                  <a:srgbClr val="2E2B1F"/>
                </a:solidFill>
                <a:latin typeface="Calibri"/>
                <a:cs typeface="Calibri"/>
              </a:rPr>
              <a:t>only one </a:t>
            </a:r>
            <a:r>
              <a:rPr sz="2200" spc="-10" dirty="0">
                <a:solidFill>
                  <a:srgbClr val="2E2B1F"/>
                </a:solidFill>
                <a:latin typeface="Calibri"/>
                <a:cs typeface="Calibri"/>
              </a:rPr>
              <a:t>argument </a:t>
            </a:r>
            <a:r>
              <a:rPr sz="2200" spc="-5" dirty="0">
                <a:solidFill>
                  <a:srgbClr val="2E2B1F"/>
                </a:solidFill>
                <a:latin typeface="Calibri"/>
                <a:cs typeface="Calibri"/>
              </a:rPr>
              <a:t>which is a </a:t>
            </a:r>
            <a:r>
              <a:rPr sz="2200" spc="-20" dirty="0">
                <a:solidFill>
                  <a:srgbClr val="2E2B1F"/>
                </a:solidFill>
                <a:latin typeface="Calibri"/>
                <a:cs typeface="Calibri"/>
              </a:rPr>
              <a:t>reference to </a:t>
            </a:r>
            <a:r>
              <a:rPr sz="2200" spc="-5" dirty="0">
                <a:solidFill>
                  <a:srgbClr val="2E2B1F"/>
                </a:solidFill>
                <a:latin typeface="Calibri"/>
                <a:cs typeface="Calibri"/>
              </a:rPr>
              <a:t>the </a:t>
            </a:r>
            <a:r>
              <a:rPr sz="2200" dirty="0">
                <a:solidFill>
                  <a:srgbClr val="2E2B1F"/>
                </a:solidFill>
                <a:latin typeface="Calibri"/>
                <a:cs typeface="Calibri"/>
              </a:rPr>
              <a:t> </a:t>
            </a:r>
            <a:r>
              <a:rPr sz="2200" spc="-10" dirty="0">
                <a:solidFill>
                  <a:srgbClr val="2E2B1F"/>
                </a:solidFill>
                <a:latin typeface="Calibri"/>
                <a:cs typeface="Calibri"/>
              </a:rPr>
              <a:t>instance</a:t>
            </a:r>
            <a:r>
              <a:rPr sz="2200" spc="-20" dirty="0">
                <a:solidFill>
                  <a:srgbClr val="2E2B1F"/>
                </a:solidFill>
                <a:latin typeface="Calibri"/>
                <a:cs typeface="Calibri"/>
              </a:rPr>
              <a:t> </a:t>
            </a:r>
            <a:r>
              <a:rPr sz="2200" spc="-10" dirty="0">
                <a:solidFill>
                  <a:srgbClr val="2E2B1F"/>
                </a:solidFill>
                <a:latin typeface="Calibri"/>
                <a:cs typeface="Calibri"/>
              </a:rPr>
              <a:t>being</a:t>
            </a:r>
            <a:r>
              <a:rPr sz="2200" spc="10" dirty="0">
                <a:solidFill>
                  <a:srgbClr val="2E2B1F"/>
                </a:solidFill>
                <a:latin typeface="Calibri"/>
                <a:cs typeface="Calibri"/>
              </a:rPr>
              <a:t> </a:t>
            </a:r>
            <a:r>
              <a:rPr sz="2200" spc="-10" dirty="0">
                <a:solidFill>
                  <a:srgbClr val="2E2B1F"/>
                </a:solidFill>
                <a:latin typeface="Calibri"/>
                <a:cs typeface="Calibri"/>
              </a:rPr>
              <a:t>constructed.</a:t>
            </a:r>
            <a:endParaRPr sz="2200">
              <a:latin typeface="Calibri"/>
              <a:cs typeface="Calibri"/>
            </a:endParaRPr>
          </a:p>
          <a:p>
            <a:pPr marL="469900" marR="5080" indent="-457834" algn="just">
              <a:lnSpc>
                <a:spcPct val="100000"/>
              </a:lnSpc>
              <a:spcBef>
                <a:spcPts val="530"/>
              </a:spcBef>
            </a:pPr>
            <a:r>
              <a:rPr sz="2200" b="1" spc="-5" dirty="0">
                <a:solidFill>
                  <a:srgbClr val="A9A47B"/>
                </a:solidFill>
                <a:latin typeface="Calibri"/>
                <a:cs typeface="Calibri"/>
              </a:rPr>
              <a:t>2.</a:t>
            </a:r>
            <a:r>
              <a:rPr sz="2200" b="1" dirty="0">
                <a:solidFill>
                  <a:srgbClr val="A9A47B"/>
                </a:solidFill>
                <a:latin typeface="Calibri"/>
                <a:cs typeface="Calibri"/>
              </a:rPr>
              <a:t> </a:t>
            </a:r>
            <a:r>
              <a:rPr sz="2200" b="1" spc="-15" dirty="0">
                <a:solidFill>
                  <a:srgbClr val="2E2B1F"/>
                </a:solidFill>
                <a:latin typeface="Calibri"/>
                <a:cs typeface="Calibri"/>
              </a:rPr>
              <a:t>Parameterized </a:t>
            </a:r>
            <a:r>
              <a:rPr sz="2200" b="1" spc="-10" dirty="0">
                <a:solidFill>
                  <a:srgbClr val="2E2B1F"/>
                </a:solidFill>
                <a:latin typeface="Calibri"/>
                <a:cs typeface="Calibri"/>
              </a:rPr>
              <a:t>constructor :</a:t>
            </a:r>
            <a:r>
              <a:rPr sz="2200" spc="-10" dirty="0">
                <a:solidFill>
                  <a:srgbClr val="2E2B1F"/>
                </a:solidFill>
                <a:latin typeface="Calibri"/>
                <a:cs typeface="Calibri"/>
              </a:rPr>
              <a:t>constructor </a:t>
            </a:r>
            <a:r>
              <a:rPr sz="2200" spc="-5" dirty="0">
                <a:solidFill>
                  <a:srgbClr val="2E2B1F"/>
                </a:solidFill>
                <a:latin typeface="Calibri"/>
                <a:cs typeface="Calibri"/>
              </a:rPr>
              <a:t>with </a:t>
            </a:r>
            <a:r>
              <a:rPr sz="2200" spc="-15" dirty="0">
                <a:solidFill>
                  <a:srgbClr val="2E2B1F"/>
                </a:solidFill>
                <a:latin typeface="Calibri"/>
                <a:cs typeface="Calibri"/>
              </a:rPr>
              <a:t>parameters </a:t>
            </a:r>
            <a:r>
              <a:rPr sz="2200" spc="-5" dirty="0">
                <a:solidFill>
                  <a:srgbClr val="2E2B1F"/>
                </a:solidFill>
                <a:latin typeface="Calibri"/>
                <a:cs typeface="Calibri"/>
              </a:rPr>
              <a:t>is </a:t>
            </a:r>
            <a:r>
              <a:rPr sz="2200" dirty="0">
                <a:solidFill>
                  <a:srgbClr val="2E2B1F"/>
                </a:solidFill>
                <a:latin typeface="Calibri"/>
                <a:cs typeface="Calibri"/>
              </a:rPr>
              <a:t> </a:t>
            </a:r>
            <a:r>
              <a:rPr sz="2200" spc="-5" dirty="0">
                <a:solidFill>
                  <a:srgbClr val="2E2B1F"/>
                </a:solidFill>
                <a:latin typeface="Calibri"/>
                <a:cs typeface="Calibri"/>
              </a:rPr>
              <a:t>known</a:t>
            </a:r>
            <a:r>
              <a:rPr sz="2200" dirty="0">
                <a:solidFill>
                  <a:srgbClr val="2E2B1F"/>
                </a:solidFill>
                <a:latin typeface="Calibri"/>
                <a:cs typeface="Calibri"/>
              </a:rPr>
              <a:t> </a:t>
            </a:r>
            <a:r>
              <a:rPr sz="2200" spc="-5" dirty="0">
                <a:solidFill>
                  <a:srgbClr val="2E2B1F"/>
                </a:solidFill>
                <a:latin typeface="Calibri"/>
                <a:cs typeface="Calibri"/>
              </a:rPr>
              <a:t>as</a:t>
            </a:r>
            <a:r>
              <a:rPr sz="2200" dirty="0">
                <a:solidFill>
                  <a:srgbClr val="2E2B1F"/>
                </a:solidFill>
                <a:latin typeface="Calibri"/>
                <a:cs typeface="Calibri"/>
              </a:rPr>
              <a:t> </a:t>
            </a:r>
            <a:r>
              <a:rPr sz="2200" spc="-15" dirty="0">
                <a:solidFill>
                  <a:srgbClr val="2E2B1F"/>
                </a:solidFill>
                <a:latin typeface="Calibri"/>
                <a:cs typeface="Calibri"/>
              </a:rPr>
              <a:t>parameterized</a:t>
            </a:r>
            <a:r>
              <a:rPr sz="2200" spc="-10" dirty="0">
                <a:solidFill>
                  <a:srgbClr val="2E2B1F"/>
                </a:solidFill>
                <a:latin typeface="Calibri"/>
                <a:cs typeface="Calibri"/>
              </a:rPr>
              <a:t> </a:t>
            </a:r>
            <a:r>
              <a:rPr sz="2200" spc="-30" dirty="0">
                <a:solidFill>
                  <a:srgbClr val="2E2B1F"/>
                </a:solidFill>
                <a:latin typeface="Calibri"/>
                <a:cs typeface="Calibri"/>
              </a:rPr>
              <a:t>constructor.</a:t>
            </a:r>
            <a:r>
              <a:rPr sz="2200" spc="-25" dirty="0">
                <a:solidFill>
                  <a:srgbClr val="2E2B1F"/>
                </a:solidFill>
                <a:latin typeface="Calibri"/>
                <a:cs typeface="Calibri"/>
              </a:rPr>
              <a:t> </a:t>
            </a:r>
            <a:r>
              <a:rPr sz="2200" spc="-5" dirty="0">
                <a:solidFill>
                  <a:srgbClr val="2E2B1F"/>
                </a:solidFill>
                <a:latin typeface="Calibri"/>
                <a:cs typeface="Calibri"/>
              </a:rPr>
              <a:t>The</a:t>
            </a:r>
            <a:r>
              <a:rPr sz="2200" dirty="0">
                <a:solidFill>
                  <a:srgbClr val="2E2B1F"/>
                </a:solidFill>
                <a:latin typeface="Calibri"/>
                <a:cs typeface="Calibri"/>
              </a:rPr>
              <a:t> </a:t>
            </a:r>
            <a:r>
              <a:rPr sz="2200" spc="-15" dirty="0">
                <a:solidFill>
                  <a:srgbClr val="2E2B1F"/>
                </a:solidFill>
                <a:latin typeface="Calibri"/>
                <a:cs typeface="Calibri"/>
              </a:rPr>
              <a:t>parameterized </a:t>
            </a:r>
            <a:r>
              <a:rPr sz="2200" spc="-10" dirty="0">
                <a:solidFill>
                  <a:srgbClr val="2E2B1F"/>
                </a:solidFill>
                <a:latin typeface="Calibri"/>
                <a:cs typeface="Calibri"/>
              </a:rPr>
              <a:t> </a:t>
            </a:r>
            <a:r>
              <a:rPr sz="2200" spc="-15" dirty="0">
                <a:solidFill>
                  <a:srgbClr val="2E2B1F"/>
                </a:solidFill>
                <a:latin typeface="Calibri"/>
                <a:cs typeface="Calibri"/>
              </a:rPr>
              <a:t>constructor</a:t>
            </a:r>
            <a:r>
              <a:rPr sz="2200" spc="-10" dirty="0">
                <a:solidFill>
                  <a:srgbClr val="2E2B1F"/>
                </a:solidFill>
                <a:latin typeface="Calibri"/>
                <a:cs typeface="Calibri"/>
              </a:rPr>
              <a:t> </a:t>
            </a:r>
            <a:r>
              <a:rPr sz="2200" spc="-30" dirty="0">
                <a:solidFill>
                  <a:srgbClr val="2E2B1F"/>
                </a:solidFill>
                <a:latin typeface="Calibri"/>
                <a:cs typeface="Calibri"/>
              </a:rPr>
              <a:t>take</a:t>
            </a:r>
            <a:r>
              <a:rPr sz="2200" spc="-25" dirty="0">
                <a:solidFill>
                  <a:srgbClr val="2E2B1F"/>
                </a:solidFill>
                <a:latin typeface="Calibri"/>
                <a:cs typeface="Calibri"/>
              </a:rPr>
              <a:t> </a:t>
            </a:r>
            <a:r>
              <a:rPr sz="2200" spc="-5" dirty="0">
                <a:solidFill>
                  <a:srgbClr val="2E2B1F"/>
                </a:solidFill>
                <a:latin typeface="Calibri"/>
                <a:cs typeface="Calibri"/>
              </a:rPr>
              <a:t>its</a:t>
            </a:r>
            <a:r>
              <a:rPr sz="2200" dirty="0">
                <a:solidFill>
                  <a:srgbClr val="2E2B1F"/>
                </a:solidFill>
                <a:latin typeface="Calibri"/>
                <a:cs typeface="Calibri"/>
              </a:rPr>
              <a:t> </a:t>
            </a:r>
            <a:r>
              <a:rPr sz="2200" spc="-15" dirty="0">
                <a:solidFill>
                  <a:srgbClr val="2E2B1F"/>
                </a:solidFill>
                <a:latin typeface="Calibri"/>
                <a:cs typeface="Calibri"/>
              </a:rPr>
              <a:t>first</a:t>
            </a:r>
            <a:r>
              <a:rPr sz="2200" spc="-10" dirty="0">
                <a:solidFill>
                  <a:srgbClr val="2E2B1F"/>
                </a:solidFill>
                <a:latin typeface="Calibri"/>
                <a:cs typeface="Calibri"/>
              </a:rPr>
              <a:t> argument</a:t>
            </a:r>
            <a:r>
              <a:rPr sz="2200" spc="-5" dirty="0">
                <a:solidFill>
                  <a:srgbClr val="2E2B1F"/>
                </a:solidFill>
                <a:latin typeface="Calibri"/>
                <a:cs typeface="Calibri"/>
              </a:rPr>
              <a:t> as</a:t>
            </a:r>
            <a:r>
              <a:rPr sz="2200" dirty="0">
                <a:solidFill>
                  <a:srgbClr val="2E2B1F"/>
                </a:solidFill>
                <a:latin typeface="Calibri"/>
                <a:cs typeface="Calibri"/>
              </a:rPr>
              <a:t> </a:t>
            </a:r>
            <a:r>
              <a:rPr sz="2200" spc="-5" dirty="0">
                <a:solidFill>
                  <a:srgbClr val="2E2B1F"/>
                </a:solidFill>
                <a:latin typeface="Calibri"/>
                <a:cs typeface="Calibri"/>
              </a:rPr>
              <a:t>a</a:t>
            </a:r>
            <a:r>
              <a:rPr sz="2200" dirty="0">
                <a:solidFill>
                  <a:srgbClr val="2E2B1F"/>
                </a:solidFill>
                <a:latin typeface="Calibri"/>
                <a:cs typeface="Calibri"/>
              </a:rPr>
              <a:t> </a:t>
            </a:r>
            <a:r>
              <a:rPr sz="2200" spc="-20" dirty="0">
                <a:solidFill>
                  <a:srgbClr val="2E2B1F"/>
                </a:solidFill>
                <a:latin typeface="Calibri"/>
                <a:cs typeface="Calibri"/>
              </a:rPr>
              <a:t>reference</a:t>
            </a:r>
            <a:r>
              <a:rPr sz="2200" spc="-15" dirty="0">
                <a:solidFill>
                  <a:srgbClr val="2E2B1F"/>
                </a:solidFill>
                <a:latin typeface="Calibri"/>
                <a:cs typeface="Calibri"/>
              </a:rPr>
              <a:t> </a:t>
            </a:r>
            <a:r>
              <a:rPr sz="2200" spc="-20" dirty="0">
                <a:solidFill>
                  <a:srgbClr val="2E2B1F"/>
                </a:solidFill>
                <a:latin typeface="Calibri"/>
                <a:cs typeface="Calibri"/>
              </a:rPr>
              <a:t>to</a:t>
            </a:r>
            <a:r>
              <a:rPr sz="2200" spc="-15" dirty="0">
                <a:solidFill>
                  <a:srgbClr val="2E2B1F"/>
                </a:solidFill>
                <a:latin typeface="Calibri"/>
                <a:cs typeface="Calibri"/>
              </a:rPr>
              <a:t> </a:t>
            </a:r>
            <a:r>
              <a:rPr sz="2200" spc="-5" dirty="0">
                <a:solidFill>
                  <a:srgbClr val="2E2B1F"/>
                </a:solidFill>
                <a:latin typeface="Calibri"/>
                <a:cs typeface="Calibri"/>
              </a:rPr>
              <a:t>the </a:t>
            </a:r>
            <a:r>
              <a:rPr sz="2200" dirty="0">
                <a:solidFill>
                  <a:srgbClr val="2E2B1F"/>
                </a:solidFill>
                <a:latin typeface="Calibri"/>
                <a:cs typeface="Calibri"/>
              </a:rPr>
              <a:t> </a:t>
            </a:r>
            <a:r>
              <a:rPr sz="2200" spc="-10" dirty="0">
                <a:solidFill>
                  <a:srgbClr val="2E2B1F"/>
                </a:solidFill>
                <a:latin typeface="Calibri"/>
                <a:cs typeface="Calibri"/>
              </a:rPr>
              <a:t>instance being constructed </a:t>
            </a:r>
            <a:r>
              <a:rPr sz="2200" spc="-5" dirty="0">
                <a:solidFill>
                  <a:srgbClr val="2E2B1F"/>
                </a:solidFill>
                <a:latin typeface="Calibri"/>
                <a:cs typeface="Calibri"/>
              </a:rPr>
              <a:t>known as self and the </a:t>
            </a:r>
            <a:r>
              <a:rPr sz="2200" spc="-15" dirty="0">
                <a:solidFill>
                  <a:srgbClr val="2E2B1F"/>
                </a:solidFill>
                <a:latin typeface="Calibri"/>
                <a:cs typeface="Calibri"/>
              </a:rPr>
              <a:t>rest </a:t>
            </a:r>
            <a:r>
              <a:rPr sz="2200" dirty="0">
                <a:solidFill>
                  <a:srgbClr val="2E2B1F"/>
                </a:solidFill>
                <a:latin typeface="Calibri"/>
                <a:cs typeface="Calibri"/>
              </a:rPr>
              <a:t>of </a:t>
            </a:r>
            <a:r>
              <a:rPr sz="2200" spc="-5" dirty="0">
                <a:solidFill>
                  <a:srgbClr val="2E2B1F"/>
                </a:solidFill>
                <a:latin typeface="Calibri"/>
                <a:cs typeface="Calibri"/>
              </a:rPr>
              <a:t>the </a:t>
            </a:r>
            <a:r>
              <a:rPr sz="2200" dirty="0">
                <a:solidFill>
                  <a:srgbClr val="2E2B1F"/>
                </a:solidFill>
                <a:latin typeface="Calibri"/>
                <a:cs typeface="Calibri"/>
              </a:rPr>
              <a:t> </a:t>
            </a:r>
            <a:r>
              <a:rPr sz="2200" spc="-10" dirty="0">
                <a:solidFill>
                  <a:srgbClr val="2E2B1F"/>
                </a:solidFill>
                <a:latin typeface="Calibri"/>
                <a:cs typeface="Calibri"/>
              </a:rPr>
              <a:t>arguments</a:t>
            </a:r>
            <a:r>
              <a:rPr sz="2200" spc="-5" dirty="0">
                <a:solidFill>
                  <a:srgbClr val="2E2B1F"/>
                </a:solidFill>
                <a:latin typeface="Calibri"/>
                <a:cs typeface="Calibri"/>
              </a:rPr>
              <a:t> </a:t>
            </a:r>
            <a:r>
              <a:rPr sz="2200" spc="-10" dirty="0">
                <a:solidFill>
                  <a:srgbClr val="2E2B1F"/>
                </a:solidFill>
                <a:latin typeface="Calibri"/>
                <a:cs typeface="Calibri"/>
              </a:rPr>
              <a:t>are</a:t>
            </a:r>
            <a:r>
              <a:rPr sz="2200" spc="-5" dirty="0">
                <a:solidFill>
                  <a:srgbClr val="2E2B1F"/>
                </a:solidFill>
                <a:latin typeface="Calibri"/>
                <a:cs typeface="Calibri"/>
              </a:rPr>
              <a:t> </a:t>
            </a:r>
            <a:r>
              <a:rPr sz="2200" spc="-15" dirty="0">
                <a:solidFill>
                  <a:srgbClr val="2E2B1F"/>
                </a:solidFill>
                <a:latin typeface="Calibri"/>
                <a:cs typeface="Calibri"/>
              </a:rPr>
              <a:t>provided</a:t>
            </a:r>
            <a:r>
              <a:rPr sz="2200" spc="-10" dirty="0">
                <a:solidFill>
                  <a:srgbClr val="2E2B1F"/>
                </a:solidFill>
                <a:latin typeface="Calibri"/>
                <a:cs typeface="Calibri"/>
              </a:rPr>
              <a:t> by</a:t>
            </a:r>
            <a:r>
              <a:rPr sz="2200" spc="5" dirty="0">
                <a:solidFill>
                  <a:srgbClr val="2E2B1F"/>
                </a:solidFill>
                <a:latin typeface="Calibri"/>
                <a:cs typeface="Calibri"/>
              </a:rPr>
              <a:t> </a:t>
            </a:r>
            <a:r>
              <a:rPr sz="2200" spc="-5" dirty="0">
                <a:solidFill>
                  <a:srgbClr val="2E2B1F"/>
                </a:solidFill>
                <a:latin typeface="Calibri"/>
                <a:cs typeface="Calibri"/>
              </a:rPr>
              <a:t>the</a:t>
            </a:r>
            <a:r>
              <a:rPr sz="2200" spc="10" dirty="0">
                <a:solidFill>
                  <a:srgbClr val="2E2B1F"/>
                </a:solidFill>
                <a:latin typeface="Calibri"/>
                <a:cs typeface="Calibri"/>
              </a:rPr>
              <a:t> </a:t>
            </a:r>
            <a:r>
              <a:rPr sz="2200" spc="-30" dirty="0">
                <a:solidFill>
                  <a:srgbClr val="2E2B1F"/>
                </a:solidFill>
                <a:latin typeface="Calibri"/>
                <a:cs typeface="Calibri"/>
              </a:rPr>
              <a:t>programmer.</a:t>
            </a:r>
            <a:endParaRPr sz="2200">
              <a:latin typeface="Calibri"/>
              <a:cs typeface="Calibri"/>
            </a:endParaRPr>
          </a:p>
        </p:txBody>
      </p:sp>
    </p:spTree>
    <p:extLst>
      <p:ext uri="{BB962C8B-B14F-4D97-AF65-F5344CB8AC3E}">
        <p14:creationId xmlns:p14="http://schemas.microsoft.com/office/powerpoint/2010/main" val="1709723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14400" y="685800"/>
            <a:ext cx="6324600" cy="5257800"/>
          </a:xfrm>
          <a:prstGeom prst="rect">
            <a:avLst/>
          </a:prstGeom>
        </p:spPr>
      </p:pic>
    </p:spTree>
    <p:extLst>
      <p:ext uri="{BB962C8B-B14F-4D97-AF65-F5344CB8AC3E}">
        <p14:creationId xmlns:p14="http://schemas.microsoft.com/office/powerpoint/2010/main" val="42110022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04800" y="381000"/>
            <a:ext cx="7848600" cy="6248400"/>
          </a:xfrm>
          <a:prstGeom prst="rect">
            <a:avLst/>
          </a:prstGeom>
        </p:spPr>
      </p:pic>
    </p:spTree>
    <p:extLst>
      <p:ext uri="{BB962C8B-B14F-4D97-AF65-F5344CB8AC3E}">
        <p14:creationId xmlns:p14="http://schemas.microsoft.com/office/powerpoint/2010/main" val="36376484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AE5D7-CB29-49E7-B053-86E1F3E44281}"/>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08A5EDC4-D2F9-490B-8A06-8A3C88416FEF}"/>
              </a:ext>
            </a:extLst>
          </p:cNvPr>
          <p:cNvSpPr>
            <a:spLocks noGrp="1"/>
          </p:cNvSpPr>
          <p:nvPr>
            <p:ph type="body" idx="1"/>
          </p:nvPr>
        </p:nvSpPr>
        <p:spPr>
          <a:xfrm>
            <a:off x="762000" y="1447800"/>
            <a:ext cx="7350759" cy="6217087"/>
          </a:xfrm>
        </p:spPr>
        <p:txBody>
          <a:bodyPr/>
          <a:lstStyle/>
          <a:p>
            <a:pPr algn="just"/>
            <a:r>
              <a:rPr lang="en-IN" sz="2400" b="0" i="0" dirty="0">
                <a:solidFill>
                  <a:schemeClr val="tx1"/>
                </a:solidFill>
                <a:effectLst/>
                <a:latin typeface="Times New Roman" panose="02020603050405020304" pitchFamily="18" charset="0"/>
                <a:cs typeface="Times New Roman" panose="02020603050405020304" pitchFamily="18" charset="0"/>
              </a:rPr>
              <a:t>An object cannot be created if we don’t have a constructor in our program. This is why when we do not declare a constructor in our program, python does it for us. </a:t>
            </a:r>
          </a:p>
          <a:p>
            <a:r>
              <a:rPr lang="en-IN" sz="2400" dirty="0">
                <a:solidFill>
                  <a:schemeClr val="tx1"/>
                </a:solidFill>
                <a:latin typeface="Times New Roman" panose="02020603050405020304" pitchFamily="18" charset="0"/>
                <a:cs typeface="Times New Roman" panose="02020603050405020304" pitchFamily="18" charset="0"/>
              </a:rPr>
              <a:t>For 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DemoClass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tx1"/>
                </a:solidFill>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 = 101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method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tx1"/>
                </a:solidFill>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read_number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(self):</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tx1"/>
                </a:solidFill>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print(</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self.num</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creating object of the class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 =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DemoClass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calling the instance method using the object obj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obj.read_number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endParaRPr lang="en-IN" sz="2400" dirty="0">
              <a:solidFill>
                <a:schemeClr val="tx1"/>
              </a:solidFill>
              <a:latin typeface="Times New Roman" panose="02020603050405020304" pitchFamily="18" charset="0"/>
              <a:cs typeface="Times New Roman" panose="02020603050405020304" pitchFamily="18" charset="0"/>
            </a:endParaRPr>
          </a:p>
          <a:p>
            <a:endParaRPr lang="en-IN" sz="2400" dirty="0">
              <a:solidFill>
                <a:schemeClr val="tx1"/>
              </a:solidFill>
              <a:latin typeface="Times New Roman" panose="02020603050405020304" pitchFamily="18" charset="0"/>
              <a:cs typeface="Times New Roman" panose="02020603050405020304" pitchFamily="18" charset="0"/>
            </a:endParaRPr>
          </a:p>
          <a:p>
            <a:endParaRPr lang="en-IN" b="0" i="0" dirty="0">
              <a:solidFill>
                <a:srgbClr val="222426"/>
              </a:solidFill>
              <a:effectLst/>
              <a:latin typeface="Roboto" panose="02000000000000000000" pitchFamily="2" charset="0"/>
            </a:endParaRPr>
          </a:p>
          <a:p>
            <a:endParaRPr lang="en-IN" dirty="0"/>
          </a:p>
        </p:txBody>
      </p:sp>
      <p:sp>
        <p:nvSpPr>
          <p:cNvPr id="4" name="Rectangle 1">
            <a:extLst>
              <a:ext uri="{FF2B5EF4-FFF2-40B4-BE49-F238E27FC236}">
                <a16:creationId xmlns:a16="http://schemas.microsoft.com/office/drawing/2014/main" id="{7B1DED86-5AF1-42A5-BC45-B4FBAFDB26DE}"/>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6466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50926"/>
            <a:ext cx="5419090" cy="757555"/>
          </a:xfrm>
          <a:prstGeom prst="rect">
            <a:avLst/>
          </a:prstGeom>
        </p:spPr>
        <p:txBody>
          <a:bodyPr vert="horz" wrap="square" lIns="0" tIns="12700" rIns="0" bIns="0" rtlCol="0">
            <a:spAutoFit/>
          </a:bodyPr>
          <a:lstStyle/>
          <a:p>
            <a:pPr marL="12700">
              <a:lnSpc>
                <a:spcPct val="100000"/>
              </a:lnSpc>
              <a:spcBef>
                <a:spcPts val="100"/>
              </a:spcBef>
            </a:pPr>
            <a:r>
              <a:rPr sz="4800" b="1" spc="-95" dirty="0">
                <a:latin typeface="Cambria"/>
                <a:cs typeface="Cambria"/>
              </a:rPr>
              <a:t>I</a:t>
            </a:r>
            <a:r>
              <a:rPr sz="4800" b="1" spc="-100" dirty="0">
                <a:latin typeface="Cambria"/>
                <a:cs typeface="Cambria"/>
              </a:rPr>
              <a:t>nt</a:t>
            </a:r>
            <a:r>
              <a:rPr sz="4800" b="1" spc="-170" dirty="0">
                <a:latin typeface="Cambria"/>
                <a:cs typeface="Cambria"/>
              </a:rPr>
              <a:t>r</a:t>
            </a:r>
            <a:r>
              <a:rPr sz="4800" b="1" spc="-95" dirty="0">
                <a:latin typeface="Cambria"/>
                <a:cs typeface="Cambria"/>
              </a:rPr>
              <a:t>od</a:t>
            </a:r>
            <a:r>
              <a:rPr sz="4800" b="1" spc="-110" dirty="0">
                <a:latin typeface="Cambria"/>
                <a:cs typeface="Cambria"/>
              </a:rPr>
              <a:t>u</a:t>
            </a:r>
            <a:r>
              <a:rPr sz="4800" b="1" spc="-90" dirty="0">
                <a:latin typeface="Cambria"/>
                <a:cs typeface="Cambria"/>
              </a:rPr>
              <a:t>c</a:t>
            </a:r>
            <a:r>
              <a:rPr sz="4800" b="1" spc="-114" dirty="0">
                <a:latin typeface="Cambria"/>
                <a:cs typeface="Cambria"/>
              </a:rPr>
              <a:t>t</a:t>
            </a:r>
            <a:r>
              <a:rPr sz="4800" b="1" spc="-95" dirty="0">
                <a:latin typeface="Cambria"/>
                <a:cs typeface="Cambria"/>
              </a:rPr>
              <a:t>io</a:t>
            </a:r>
            <a:r>
              <a:rPr sz="4800" b="1" dirty="0">
                <a:latin typeface="Cambria"/>
                <a:cs typeface="Cambria"/>
              </a:rPr>
              <a:t>n</a:t>
            </a:r>
            <a:r>
              <a:rPr sz="4800" b="1" spc="-235" dirty="0">
                <a:latin typeface="Cambria"/>
                <a:cs typeface="Cambria"/>
              </a:rPr>
              <a:t> </a:t>
            </a:r>
            <a:r>
              <a:rPr sz="4800" b="1" spc="-160" dirty="0">
                <a:latin typeface="Cambria"/>
                <a:cs typeface="Cambria"/>
              </a:rPr>
              <a:t>t</a:t>
            </a:r>
            <a:r>
              <a:rPr sz="4800" b="1" dirty="0">
                <a:latin typeface="Cambria"/>
                <a:cs typeface="Cambria"/>
              </a:rPr>
              <a:t>o</a:t>
            </a:r>
            <a:r>
              <a:rPr sz="4800" b="1" spc="-204" dirty="0">
                <a:latin typeface="Cambria"/>
                <a:cs typeface="Cambria"/>
              </a:rPr>
              <a:t> </a:t>
            </a:r>
            <a:r>
              <a:rPr sz="4800" b="1" spc="-100" dirty="0">
                <a:latin typeface="Cambria"/>
                <a:cs typeface="Cambria"/>
              </a:rPr>
              <a:t>OO</a:t>
            </a:r>
            <a:r>
              <a:rPr sz="4800" b="1" dirty="0">
                <a:latin typeface="Cambria"/>
                <a:cs typeface="Cambria"/>
              </a:rPr>
              <a:t>P</a:t>
            </a:r>
            <a:endParaRPr sz="4800">
              <a:latin typeface="Cambria"/>
              <a:cs typeface="Cambria"/>
            </a:endParaRPr>
          </a:p>
        </p:txBody>
      </p:sp>
      <p:sp>
        <p:nvSpPr>
          <p:cNvPr id="3" name="object 3"/>
          <p:cNvSpPr txBox="1"/>
          <p:nvPr/>
        </p:nvSpPr>
        <p:spPr>
          <a:xfrm>
            <a:off x="650240" y="1464310"/>
            <a:ext cx="7576820" cy="3890168"/>
          </a:xfrm>
          <a:prstGeom prst="rect">
            <a:avLst/>
          </a:prstGeom>
        </p:spPr>
        <p:txBody>
          <a:bodyPr vert="horz" wrap="square" lIns="0" tIns="12065" rIns="0" bIns="0" rtlCol="0">
            <a:spAutoFit/>
          </a:bodyPr>
          <a:lstStyle/>
          <a:p>
            <a:pPr marL="241300" marR="5080" indent="-229235" algn="just">
              <a:lnSpc>
                <a:spcPct val="100000"/>
              </a:lnSpc>
              <a:spcBef>
                <a:spcPts val="95"/>
              </a:spcBef>
              <a:buClr>
                <a:srgbClr val="A9A47B"/>
              </a:buClr>
              <a:buFont typeface="Arial"/>
              <a:buChar char="•"/>
              <a:tabLst>
                <a:tab pos="241935" algn="l"/>
              </a:tabLst>
            </a:pPr>
            <a:r>
              <a:rPr sz="2200" spc="-10" dirty="0">
                <a:solidFill>
                  <a:srgbClr val="2E2B1F"/>
                </a:solidFill>
                <a:latin typeface="Calibri"/>
                <a:cs typeface="Calibri"/>
              </a:rPr>
              <a:t>Object-oriented programming </a:t>
            </a:r>
            <a:r>
              <a:rPr sz="2200" spc="-15" dirty="0">
                <a:solidFill>
                  <a:srgbClr val="2E2B1F"/>
                </a:solidFill>
                <a:latin typeface="Calibri"/>
                <a:cs typeface="Calibri"/>
              </a:rPr>
              <a:t>System(OOPs) </a:t>
            </a:r>
            <a:r>
              <a:rPr sz="2200" spc="-5" dirty="0">
                <a:solidFill>
                  <a:srgbClr val="2E2B1F"/>
                </a:solidFill>
                <a:latin typeface="Calibri"/>
                <a:cs typeface="Calibri"/>
              </a:rPr>
              <a:t>is a </a:t>
            </a:r>
            <a:r>
              <a:rPr sz="2200" spc="-15" dirty="0">
                <a:solidFill>
                  <a:srgbClr val="2E2B1F"/>
                </a:solidFill>
                <a:latin typeface="Calibri"/>
                <a:cs typeface="Calibri"/>
              </a:rPr>
              <a:t>programming </a:t>
            </a:r>
            <a:r>
              <a:rPr sz="2200" spc="-10" dirty="0">
                <a:solidFill>
                  <a:srgbClr val="2E2B1F"/>
                </a:solidFill>
                <a:latin typeface="Calibri"/>
                <a:cs typeface="Calibri"/>
              </a:rPr>
              <a:t> </a:t>
            </a:r>
            <a:r>
              <a:rPr sz="2200" spc="-15" dirty="0">
                <a:solidFill>
                  <a:srgbClr val="2E2B1F"/>
                </a:solidFill>
                <a:latin typeface="Calibri"/>
                <a:cs typeface="Calibri"/>
              </a:rPr>
              <a:t>paradigm </a:t>
            </a:r>
            <a:r>
              <a:rPr sz="2200" spc="-5" dirty="0">
                <a:solidFill>
                  <a:srgbClr val="2E2B1F"/>
                </a:solidFill>
                <a:latin typeface="Calibri"/>
                <a:cs typeface="Calibri"/>
              </a:rPr>
              <a:t>based </a:t>
            </a:r>
            <a:r>
              <a:rPr sz="2200" dirty="0">
                <a:solidFill>
                  <a:srgbClr val="2E2B1F"/>
                </a:solidFill>
                <a:latin typeface="Calibri"/>
                <a:cs typeface="Calibri"/>
              </a:rPr>
              <a:t>on </a:t>
            </a:r>
            <a:r>
              <a:rPr sz="2200" spc="-5" dirty="0">
                <a:solidFill>
                  <a:srgbClr val="2E2B1F"/>
                </a:solidFill>
                <a:latin typeface="Calibri"/>
                <a:cs typeface="Calibri"/>
              </a:rPr>
              <a:t>the </a:t>
            </a:r>
            <a:r>
              <a:rPr sz="2200" spc="-10" dirty="0">
                <a:solidFill>
                  <a:srgbClr val="2E2B1F"/>
                </a:solidFill>
                <a:latin typeface="Calibri"/>
                <a:cs typeface="Calibri"/>
              </a:rPr>
              <a:t>concept </a:t>
            </a:r>
            <a:r>
              <a:rPr sz="2200" dirty="0">
                <a:solidFill>
                  <a:srgbClr val="2E2B1F"/>
                </a:solidFill>
                <a:latin typeface="Calibri"/>
                <a:cs typeface="Calibri"/>
              </a:rPr>
              <a:t>of </a:t>
            </a:r>
            <a:r>
              <a:rPr sz="2200" spc="-15" dirty="0">
                <a:solidFill>
                  <a:srgbClr val="2E2B1F"/>
                </a:solidFill>
                <a:latin typeface="Calibri"/>
                <a:cs typeface="Calibri"/>
              </a:rPr>
              <a:t>“objects” </a:t>
            </a:r>
            <a:r>
              <a:rPr sz="2200" spc="-10" dirty="0">
                <a:solidFill>
                  <a:srgbClr val="2E2B1F"/>
                </a:solidFill>
                <a:latin typeface="Calibri"/>
                <a:cs typeface="Calibri"/>
              </a:rPr>
              <a:t>that </a:t>
            </a:r>
            <a:r>
              <a:rPr sz="2200" spc="-15" dirty="0">
                <a:solidFill>
                  <a:srgbClr val="2E2B1F"/>
                </a:solidFill>
                <a:latin typeface="Calibri"/>
                <a:cs typeface="Calibri"/>
              </a:rPr>
              <a:t>contain </a:t>
            </a:r>
            <a:r>
              <a:rPr sz="2200" spc="-20" dirty="0">
                <a:solidFill>
                  <a:srgbClr val="2E2B1F"/>
                </a:solidFill>
                <a:latin typeface="Calibri"/>
                <a:cs typeface="Calibri"/>
              </a:rPr>
              <a:t>data </a:t>
            </a:r>
            <a:r>
              <a:rPr sz="2200" spc="-15" dirty="0">
                <a:solidFill>
                  <a:srgbClr val="2E2B1F"/>
                </a:solidFill>
                <a:latin typeface="Calibri"/>
                <a:cs typeface="Calibri"/>
              </a:rPr>
              <a:t> </a:t>
            </a:r>
            <a:r>
              <a:rPr sz="2200" spc="-5" dirty="0">
                <a:solidFill>
                  <a:srgbClr val="2E2B1F"/>
                </a:solidFill>
                <a:latin typeface="Calibri"/>
                <a:cs typeface="Calibri"/>
              </a:rPr>
              <a:t>and</a:t>
            </a:r>
            <a:r>
              <a:rPr sz="2200" spc="-15" dirty="0">
                <a:solidFill>
                  <a:srgbClr val="2E2B1F"/>
                </a:solidFill>
                <a:latin typeface="Calibri"/>
                <a:cs typeface="Calibri"/>
              </a:rPr>
              <a:t> </a:t>
            </a:r>
            <a:r>
              <a:rPr sz="2200" spc="-5" dirty="0">
                <a:solidFill>
                  <a:srgbClr val="2E2B1F"/>
                </a:solidFill>
                <a:latin typeface="Calibri"/>
                <a:cs typeface="Calibri"/>
              </a:rPr>
              <a:t>methods.</a:t>
            </a:r>
            <a:endParaRPr lang="en-IN" sz="2200" spc="-5" dirty="0">
              <a:solidFill>
                <a:srgbClr val="2E2B1F"/>
              </a:solidFill>
              <a:latin typeface="Calibri"/>
              <a:cs typeface="Calibri"/>
            </a:endParaRPr>
          </a:p>
          <a:p>
            <a:pPr marL="241300" marR="5080" indent="-229235" algn="just">
              <a:lnSpc>
                <a:spcPct val="100000"/>
              </a:lnSpc>
              <a:spcBef>
                <a:spcPts val="95"/>
              </a:spcBef>
              <a:buClr>
                <a:srgbClr val="A9A47B"/>
              </a:buClr>
              <a:buFont typeface="Arial"/>
              <a:buChar char="•"/>
              <a:tabLst>
                <a:tab pos="241935" algn="l"/>
              </a:tabLst>
            </a:pPr>
            <a:r>
              <a:rPr lang="en-IN" sz="2200" spc="-5" dirty="0">
                <a:solidFill>
                  <a:srgbClr val="2E2B1F"/>
                </a:solidFill>
                <a:latin typeface="Calibri"/>
                <a:cs typeface="Calibri"/>
              </a:rPr>
              <a:t>Object is a logical construct consisting of some user defined data and methods to manipulate that data</a:t>
            </a:r>
          </a:p>
          <a:p>
            <a:pPr marL="241300" marR="5080" indent="-229235" algn="just">
              <a:lnSpc>
                <a:spcPct val="100000"/>
              </a:lnSpc>
              <a:spcBef>
                <a:spcPts val="95"/>
              </a:spcBef>
              <a:buClr>
                <a:srgbClr val="A9A47B"/>
              </a:buClr>
              <a:buFont typeface="Arial"/>
              <a:buChar char="•"/>
              <a:tabLst>
                <a:tab pos="241935" algn="l"/>
              </a:tabLst>
            </a:pPr>
            <a:r>
              <a:rPr lang="en-IN" sz="2200" spc="-5" dirty="0">
                <a:solidFill>
                  <a:srgbClr val="2E2B1F"/>
                </a:solidFill>
                <a:latin typeface="Calibri"/>
                <a:cs typeface="Calibri"/>
              </a:rPr>
              <a:t>Data + operation = object</a:t>
            </a:r>
            <a:endParaRPr sz="2200" dirty="0">
              <a:latin typeface="Calibri"/>
              <a:cs typeface="Calibri"/>
            </a:endParaRPr>
          </a:p>
          <a:p>
            <a:pPr marL="241300" marR="10160" indent="-229235" algn="just">
              <a:lnSpc>
                <a:spcPct val="100000"/>
              </a:lnSpc>
              <a:spcBef>
                <a:spcPts val="530"/>
              </a:spcBef>
              <a:buClr>
                <a:srgbClr val="A9A47B"/>
              </a:buClr>
              <a:buFont typeface="Arial"/>
              <a:buChar char="•"/>
              <a:tabLst>
                <a:tab pos="304165" algn="l"/>
              </a:tabLst>
            </a:pPr>
            <a:r>
              <a:rPr sz="2200" spc="-5" dirty="0">
                <a:solidFill>
                  <a:srgbClr val="2E2B1F"/>
                </a:solidFill>
                <a:latin typeface="Calibri"/>
                <a:cs typeface="Calibri"/>
              </a:rPr>
              <a:t>The</a:t>
            </a:r>
            <a:r>
              <a:rPr sz="2200" dirty="0">
                <a:solidFill>
                  <a:srgbClr val="2E2B1F"/>
                </a:solidFill>
                <a:latin typeface="Calibri"/>
                <a:cs typeface="Calibri"/>
              </a:rPr>
              <a:t> </a:t>
            </a:r>
            <a:r>
              <a:rPr sz="2200" spc="-5" dirty="0">
                <a:solidFill>
                  <a:srgbClr val="2E2B1F"/>
                </a:solidFill>
                <a:latin typeface="Calibri"/>
                <a:cs typeface="Calibri"/>
              </a:rPr>
              <a:t>primary</a:t>
            </a:r>
            <a:r>
              <a:rPr sz="2200" dirty="0">
                <a:solidFill>
                  <a:srgbClr val="2E2B1F"/>
                </a:solidFill>
                <a:latin typeface="Calibri"/>
                <a:cs typeface="Calibri"/>
              </a:rPr>
              <a:t> </a:t>
            </a:r>
            <a:r>
              <a:rPr sz="2200" spc="-5" dirty="0">
                <a:solidFill>
                  <a:srgbClr val="2E2B1F"/>
                </a:solidFill>
                <a:latin typeface="Calibri"/>
                <a:cs typeface="Calibri"/>
              </a:rPr>
              <a:t>purpose</a:t>
            </a:r>
            <a:r>
              <a:rPr sz="2200" dirty="0">
                <a:solidFill>
                  <a:srgbClr val="2E2B1F"/>
                </a:solidFill>
                <a:latin typeface="Calibri"/>
                <a:cs typeface="Calibri"/>
              </a:rPr>
              <a:t> of</a:t>
            </a:r>
            <a:r>
              <a:rPr sz="2200" spc="5" dirty="0">
                <a:solidFill>
                  <a:srgbClr val="2E2B1F"/>
                </a:solidFill>
                <a:latin typeface="Calibri"/>
                <a:cs typeface="Calibri"/>
              </a:rPr>
              <a:t> </a:t>
            </a:r>
            <a:r>
              <a:rPr sz="2200" spc="-10" dirty="0">
                <a:solidFill>
                  <a:srgbClr val="2E2B1F"/>
                </a:solidFill>
                <a:latin typeface="Calibri"/>
                <a:cs typeface="Calibri"/>
              </a:rPr>
              <a:t>object-oriented</a:t>
            </a:r>
            <a:r>
              <a:rPr sz="2200" spc="-5" dirty="0">
                <a:solidFill>
                  <a:srgbClr val="2E2B1F"/>
                </a:solidFill>
                <a:latin typeface="Calibri"/>
                <a:cs typeface="Calibri"/>
              </a:rPr>
              <a:t> </a:t>
            </a:r>
            <a:r>
              <a:rPr sz="2200" spc="-10" dirty="0">
                <a:solidFill>
                  <a:srgbClr val="2E2B1F"/>
                </a:solidFill>
                <a:latin typeface="Calibri"/>
                <a:cs typeface="Calibri"/>
              </a:rPr>
              <a:t>programming</a:t>
            </a:r>
            <a:r>
              <a:rPr sz="2200" spc="-5" dirty="0">
                <a:solidFill>
                  <a:srgbClr val="2E2B1F"/>
                </a:solidFill>
                <a:latin typeface="Calibri"/>
                <a:cs typeface="Calibri"/>
              </a:rPr>
              <a:t> is</a:t>
            </a:r>
            <a:r>
              <a:rPr sz="2200" dirty="0">
                <a:solidFill>
                  <a:srgbClr val="2E2B1F"/>
                </a:solidFill>
                <a:latin typeface="Calibri"/>
                <a:cs typeface="Calibri"/>
              </a:rPr>
              <a:t> </a:t>
            </a:r>
            <a:r>
              <a:rPr sz="2200" spc="-35" dirty="0">
                <a:solidFill>
                  <a:srgbClr val="2E2B1F"/>
                </a:solidFill>
                <a:latin typeface="Calibri"/>
                <a:cs typeface="Calibri"/>
              </a:rPr>
              <a:t>to </a:t>
            </a:r>
            <a:r>
              <a:rPr sz="2200" spc="-30" dirty="0">
                <a:solidFill>
                  <a:srgbClr val="2E2B1F"/>
                </a:solidFill>
                <a:latin typeface="Calibri"/>
                <a:cs typeface="Calibri"/>
              </a:rPr>
              <a:t> </a:t>
            </a:r>
            <a:r>
              <a:rPr sz="2200" spc="-10" dirty="0">
                <a:solidFill>
                  <a:srgbClr val="2E2B1F"/>
                </a:solidFill>
                <a:latin typeface="Calibri"/>
                <a:cs typeface="Calibri"/>
              </a:rPr>
              <a:t>increase</a:t>
            </a:r>
            <a:r>
              <a:rPr sz="2200" spc="-15" dirty="0">
                <a:solidFill>
                  <a:srgbClr val="2E2B1F"/>
                </a:solidFill>
                <a:latin typeface="Calibri"/>
                <a:cs typeface="Calibri"/>
              </a:rPr>
              <a:t> </a:t>
            </a:r>
            <a:r>
              <a:rPr sz="2200" spc="-5" dirty="0">
                <a:solidFill>
                  <a:srgbClr val="2E2B1F"/>
                </a:solidFill>
                <a:latin typeface="Calibri"/>
                <a:cs typeface="Calibri"/>
              </a:rPr>
              <a:t>the</a:t>
            </a:r>
            <a:r>
              <a:rPr sz="2200" spc="15" dirty="0">
                <a:solidFill>
                  <a:srgbClr val="2E2B1F"/>
                </a:solidFill>
                <a:latin typeface="Calibri"/>
                <a:cs typeface="Calibri"/>
              </a:rPr>
              <a:t> </a:t>
            </a:r>
            <a:r>
              <a:rPr sz="2200" spc="-10" dirty="0">
                <a:solidFill>
                  <a:srgbClr val="2E2B1F"/>
                </a:solidFill>
                <a:latin typeface="Calibri"/>
                <a:cs typeface="Calibri"/>
              </a:rPr>
              <a:t>flexibility</a:t>
            </a:r>
            <a:r>
              <a:rPr sz="2200" spc="10" dirty="0">
                <a:solidFill>
                  <a:srgbClr val="2E2B1F"/>
                </a:solidFill>
                <a:latin typeface="Calibri"/>
                <a:cs typeface="Calibri"/>
              </a:rPr>
              <a:t> </a:t>
            </a:r>
            <a:r>
              <a:rPr sz="2200" spc="-5" dirty="0">
                <a:solidFill>
                  <a:srgbClr val="2E2B1F"/>
                </a:solidFill>
                <a:latin typeface="Calibri"/>
                <a:cs typeface="Calibri"/>
              </a:rPr>
              <a:t>and</a:t>
            </a:r>
            <a:r>
              <a:rPr sz="2200" spc="-15" dirty="0">
                <a:solidFill>
                  <a:srgbClr val="2E2B1F"/>
                </a:solidFill>
                <a:latin typeface="Calibri"/>
                <a:cs typeface="Calibri"/>
              </a:rPr>
              <a:t> </a:t>
            </a:r>
            <a:r>
              <a:rPr sz="2200" spc="-10" dirty="0">
                <a:solidFill>
                  <a:srgbClr val="2E2B1F"/>
                </a:solidFill>
                <a:latin typeface="Calibri"/>
                <a:cs typeface="Calibri"/>
              </a:rPr>
              <a:t>maintainability</a:t>
            </a:r>
            <a:r>
              <a:rPr sz="2200" dirty="0">
                <a:solidFill>
                  <a:srgbClr val="2E2B1F"/>
                </a:solidFill>
                <a:latin typeface="Calibri"/>
                <a:cs typeface="Calibri"/>
              </a:rPr>
              <a:t> of</a:t>
            </a:r>
            <a:r>
              <a:rPr sz="2200" spc="-5" dirty="0">
                <a:solidFill>
                  <a:srgbClr val="2E2B1F"/>
                </a:solidFill>
                <a:latin typeface="Calibri"/>
                <a:cs typeface="Calibri"/>
              </a:rPr>
              <a:t> </a:t>
            </a:r>
            <a:r>
              <a:rPr sz="2200" spc="-15" dirty="0">
                <a:solidFill>
                  <a:srgbClr val="2E2B1F"/>
                </a:solidFill>
                <a:latin typeface="Calibri"/>
                <a:cs typeface="Calibri"/>
              </a:rPr>
              <a:t>programs.</a:t>
            </a:r>
            <a:endParaRPr sz="2200" dirty="0">
              <a:latin typeface="Calibri"/>
              <a:cs typeface="Calibri"/>
            </a:endParaRPr>
          </a:p>
          <a:p>
            <a:pPr marL="241300" marR="5715" indent="-229235" algn="just">
              <a:lnSpc>
                <a:spcPct val="100000"/>
              </a:lnSpc>
              <a:spcBef>
                <a:spcPts val="530"/>
              </a:spcBef>
              <a:buClr>
                <a:srgbClr val="A9A47B"/>
              </a:buClr>
              <a:buFont typeface="Arial"/>
              <a:buChar char="•"/>
              <a:tabLst>
                <a:tab pos="241935" algn="l"/>
              </a:tabLst>
            </a:pPr>
            <a:r>
              <a:rPr sz="2200" spc="-10" dirty="0">
                <a:solidFill>
                  <a:srgbClr val="2E2B1F"/>
                </a:solidFill>
                <a:latin typeface="Calibri"/>
                <a:cs typeface="Calibri"/>
              </a:rPr>
              <a:t>Object</a:t>
            </a:r>
            <a:r>
              <a:rPr sz="2200" spc="-5" dirty="0">
                <a:solidFill>
                  <a:srgbClr val="2E2B1F"/>
                </a:solidFill>
                <a:latin typeface="Calibri"/>
                <a:cs typeface="Calibri"/>
              </a:rPr>
              <a:t> </a:t>
            </a:r>
            <a:r>
              <a:rPr sz="2200" spc="-10" dirty="0">
                <a:solidFill>
                  <a:srgbClr val="2E2B1F"/>
                </a:solidFill>
                <a:latin typeface="Calibri"/>
                <a:cs typeface="Calibri"/>
              </a:rPr>
              <a:t>oriented</a:t>
            </a:r>
            <a:r>
              <a:rPr sz="2200" spc="-5" dirty="0">
                <a:solidFill>
                  <a:srgbClr val="2E2B1F"/>
                </a:solidFill>
                <a:latin typeface="Calibri"/>
                <a:cs typeface="Calibri"/>
              </a:rPr>
              <a:t> </a:t>
            </a:r>
            <a:r>
              <a:rPr sz="2200" spc="-10" dirty="0">
                <a:solidFill>
                  <a:srgbClr val="2E2B1F"/>
                </a:solidFill>
                <a:latin typeface="Calibri"/>
                <a:cs typeface="Calibri"/>
              </a:rPr>
              <a:t>programming</a:t>
            </a:r>
            <a:r>
              <a:rPr sz="2200" spc="-5" dirty="0">
                <a:solidFill>
                  <a:srgbClr val="2E2B1F"/>
                </a:solidFill>
                <a:latin typeface="Calibri"/>
                <a:cs typeface="Calibri"/>
              </a:rPr>
              <a:t> </a:t>
            </a:r>
            <a:r>
              <a:rPr sz="2200" spc="-10" dirty="0">
                <a:solidFill>
                  <a:srgbClr val="2E2B1F"/>
                </a:solidFill>
                <a:latin typeface="Calibri"/>
                <a:cs typeface="Calibri"/>
              </a:rPr>
              <a:t>brings</a:t>
            </a:r>
            <a:r>
              <a:rPr sz="2200" spc="-5" dirty="0">
                <a:solidFill>
                  <a:srgbClr val="2E2B1F"/>
                </a:solidFill>
                <a:latin typeface="Calibri"/>
                <a:cs typeface="Calibri"/>
              </a:rPr>
              <a:t> </a:t>
            </a:r>
            <a:r>
              <a:rPr sz="2200" spc="-10" dirty="0">
                <a:solidFill>
                  <a:srgbClr val="2E2B1F"/>
                </a:solidFill>
                <a:latin typeface="Calibri"/>
                <a:cs typeface="Calibri"/>
              </a:rPr>
              <a:t>together</a:t>
            </a:r>
            <a:r>
              <a:rPr sz="2200" spc="-5" dirty="0">
                <a:solidFill>
                  <a:srgbClr val="2E2B1F"/>
                </a:solidFill>
                <a:latin typeface="Calibri"/>
                <a:cs typeface="Calibri"/>
              </a:rPr>
              <a:t> </a:t>
            </a:r>
            <a:r>
              <a:rPr sz="2200" spc="-15" dirty="0">
                <a:solidFill>
                  <a:srgbClr val="2E2B1F"/>
                </a:solidFill>
                <a:latin typeface="Calibri"/>
                <a:cs typeface="Calibri"/>
              </a:rPr>
              <a:t>data</a:t>
            </a:r>
            <a:r>
              <a:rPr sz="2200" spc="-10" dirty="0">
                <a:solidFill>
                  <a:srgbClr val="2E2B1F"/>
                </a:solidFill>
                <a:latin typeface="Calibri"/>
                <a:cs typeface="Calibri"/>
              </a:rPr>
              <a:t> </a:t>
            </a:r>
            <a:r>
              <a:rPr sz="2200" spc="-5" dirty="0">
                <a:solidFill>
                  <a:srgbClr val="2E2B1F"/>
                </a:solidFill>
                <a:latin typeface="Calibri"/>
                <a:cs typeface="Calibri"/>
              </a:rPr>
              <a:t>and</a:t>
            </a:r>
            <a:r>
              <a:rPr sz="2200" dirty="0">
                <a:solidFill>
                  <a:srgbClr val="2E2B1F"/>
                </a:solidFill>
                <a:latin typeface="Calibri"/>
                <a:cs typeface="Calibri"/>
              </a:rPr>
              <a:t> </a:t>
            </a:r>
            <a:r>
              <a:rPr sz="2200" spc="-5" dirty="0">
                <a:solidFill>
                  <a:srgbClr val="2E2B1F"/>
                </a:solidFill>
                <a:latin typeface="Calibri"/>
                <a:cs typeface="Calibri"/>
              </a:rPr>
              <a:t>its </a:t>
            </a:r>
            <a:r>
              <a:rPr sz="2200" dirty="0">
                <a:solidFill>
                  <a:srgbClr val="2E2B1F"/>
                </a:solidFill>
                <a:latin typeface="Calibri"/>
                <a:cs typeface="Calibri"/>
              </a:rPr>
              <a:t> </a:t>
            </a:r>
            <a:r>
              <a:rPr sz="2200" spc="-10" dirty="0">
                <a:solidFill>
                  <a:srgbClr val="2E2B1F"/>
                </a:solidFill>
                <a:latin typeface="Calibri"/>
                <a:cs typeface="Calibri"/>
              </a:rPr>
              <a:t>behaviour(methods) </a:t>
            </a:r>
            <a:r>
              <a:rPr sz="2200" spc="-5" dirty="0">
                <a:solidFill>
                  <a:srgbClr val="2E2B1F"/>
                </a:solidFill>
                <a:latin typeface="Calibri"/>
                <a:cs typeface="Calibri"/>
              </a:rPr>
              <a:t>in a </a:t>
            </a:r>
            <a:r>
              <a:rPr sz="2200" spc="-10" dirty="0">
                <a:solidFill>
                  <a:srgbClr val="2E2B1F"/>
                </a:solidFill>
                <a:latin typeface="Calibri"/>
                <a:cs typeface="Calibri"/>
              </a:rPr>
              <a:t>single location(object) </a:t>
            </a:r>
            <a:r>
              <a:rPr sz="2200" spc="-20" dirty="0">
                <a:solidFill>
                  <a:srgbClr val="2E2B1F"/>
                </a:solidFill>
                <a:latin typeface="Calibri"/>
                <a:cs typeface="Calibri"/>
              </a:rPr>
              <a:t>makes</a:t>
            </a:r>
            <a:r>
              <a:rPr sz="2200" spc="455" dirty="0">
                <a:solidFill>
                  <a:srgbClr val="2E2B1F"/>
                </a:solidFill>
                <a:latin typeface="Calibri"/>
                <a:cs typeface="Calibri"/>
              </a:rPr>
              <a:t> </a:t>
            </a:r>
            <a:r>
              <a:rPr sz="2200" spc="-5" dirty="0">
                <a:solidFill>
                  <a:srgbClr val="2E2B1F"/>
                </a:solidFill>
                <a:latin typeface="Calibri"/>
                <a:cs typeface="Calibri"/>
              </a:rPr>
              <a:t>it easier </a:t>
            </a:r>
            <a:r>
              <a:rPr sz="2200" dirty="0">
                <a:solidFill>
                  <a:srgbClr val="2E2B1F"/>
                </a:solidFill>
                <a:latin typeface="Calibri"/>
                <a:cs typeface="Calibri"/>
              </a:rPr>
              <a:t> </a:t>
            </a:r>
            <a:r>
              <a:rPr sz="2200" spc="-20" dirty="0">
                <a:solidFill>
                  <a:srgbClr val="2E2B1F"/>
                </a:solidFill>
                <a:latin typeface="Calibri"/>
                <a:cs typeface="Calibri"/>
              </a:rPr>
              <a:t>to</a:t>
            </a:r>
            <a:r>
              <a:rPr sz="2200" spc="10" dirty="0">
                <a:solidFill>
                  <a:srgbClr val="2E2B1F"/>
                </a:solidFill>
                <a:latin typeface="Calibri"/>
                <a:cs typeface="Calibri"/>
              </a:rPr>
              <a:t> </a:t>
            </a:r>
            <a:r>
              <a:rPr sz="2200" spc="-15" dirty="0">
                <a:solidFill>
                  <a:srgbClr val="2E2B1F"/>
                </a:solidFill>
                <a:latin typeface="Calibri"/>
                <a:cs typeface="Calibri"/>
              </a:rPr>
              <a:t>understand</a:t>
            </a:r>
            <a:r>
              <a:rPr sz="2200" spc="-5" dirty="0">
                <a:solidFill>
                  <a:srgbClr val="2E2B1F"/>
                </a:solidFill>
                <a:latin typeface="Calibri"/>
                <a:cs typeface="Calibri"/>
              </a:rPr>
              <a:t> </a:t>
            </a:r>
            <a:r>
              <a:rPr sz="2200" spc="-10" dirty="0">
                <a:solidFill>
                  <a:srgbClr val="2E2B1F"/>
                </a:solidFill>
                <a:latin typeface="Calibri"/>
                <a:cs typeface="Calibri"/>
              </a:rPr>
              <a:t>how</a:t>
            </a:r>
            <a:r>
              <a:rPr sz="2200" dirty="0">
                <a:solidFill>
                  <a:srgbClr val="2E2B1F"/>
                </a:solidFill>
                <a:latin typeface="Calibri"/>
                <a:cs typeface="Calibri"/>
              </a:rPr>
              <a:t> </a:t>
            </a:r>
            <a:r>
              <a:rPr sz="2200" spc="-5" dirty="0">
                <a:solidFill>
                  <a:srgbClr val="2E2B1F"/>
                </a:solidFill>
                <a:latin typeface="Calibri"/>
                <a:cs typeface="Calibri"/>
              </a:rPr>
              <a:t>a </a:t>
            </a:r>
            <a:r>
              <a:rPr sz="2200" spc="-20" dirty="0">
                <a:solidFill>
                  <a:srgbClr val="2E2B1F"/>
                </a:solidFill>
                <a:latin typeface="Calibri"/>
                <a:cs typeface="Calibri"/>
              </a:rPr>
              <a:t>program</a:t>
            </a:r>
            <a:r>
              <a:rPr sz="2200" dirty="0">
                <a:solidFill>
                  <a:srgbClr val="2E2B1F"/>
                </a:solidFill>
                <a:latin typeface="Calibri"/>
                <a:cs typeface="Calibri"/>
              </a:rPr>
              <a:t> </a:t>
            </a:r>
            <a:r>
              <a:rPr sz="2200" spc="-15" dirty="0">
                <a:solidFill>
                  <a:srgbClr val="2E2B1F"/>
                </a:solidFill>
                <a:latin typeface="Calibri"/>
                <a:cs typeface="Calibri"/>
              </a:rPr>
              <a:t>works.</a:t>
            </a:r>
            <a:endParaRPr sz="2200" dirty="0">
              <a:latin typeface="Calibri"/>
              <a:cs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9FF8DB-DDEB-4738-95C4-4F5BB498E0F8}"/>
              </a:ext>
            </a:extLst>
          </p:cNvPr>
          <p:cNvSpPr>
            <a:spLocks noGrp="1"/>
          </p:cNvSpPr>
          <p:nvPr>
            <p:ph type="title"/>
          </p:nvPr>
        </p:nvSpPr>
        <p:spPr/>
        <p:txBody>
          <a:bodyPr/>
          <a:lstStyle/>
          <a:p>
            <a:endParaRPr lang="en-IN"/>
          </a:p>
        </p:txBody>
      </p:sp>
      <p:sp>
        <p:nvSpPr>
          <p:cNvPr id="6" name="Text Placeholder 5">
            <a:extLst>
              <a:ext uri="{FF2B5EF4-FFF2-40B4-BE49-F238E27FC236}">
                <a16:creationId xmlns:a16="http://schemas.microsoft.com/office/drawing/2014/main" id="{392B8D22-76B2-4343-99F6-5BA76573DDE7}"/>
              </a:ext>
            </a:extLst>
          </p:cNvPr>
          <p:cNvSpPr>
            <a:spLocks noGrp="1"/>
          </p:cNvSpPr>
          <p:nvPr>
            <p:ph type="body" idx="1"/>
          </p:nvPr>
        </p:nvSpPr>
        <p:spPr>
          <a:xfrm>
            <a:off x="650240" y="1616710"/>
            <a:ext cx="7350759" cy="3724096"/>
          </a:xfrm>
        </p:spPr>
        <p:txBody>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this example, we do not have a constructor but still we are able to create an object for the class.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is because there is a default constructor implicitly injected by python during program compilation</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800" dirty="0">
                <a:solidFill>
                  <a:schemeClr val="tx1"/>
                </a:solidFill>
                <a:latin typeface="Times New Roman" panose="02020603050405020304" pitchFamily="18" charset="0"/>
                <a:cs typeface="Times New Roman" panose="02020603050405020304" pitchFamily="18" charset="0"/>
              </a:rPr>
              <a:t>t</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his is an empty default constructor that looks like this: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def __</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init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__(self): # no body, does nothing.</a:t>
            </a:r>
            <a:r>
              <a:rPr kumimoji="0" lang="en-US" altLang="en-US" sz="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905112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3DB4AA-5FF6-41E5-8B4F-3AD8F797D938}"/>
              </a:ext>
            </a:extLst>
          </p:cNvPr>
          <p:cNvSpPr>
            <a:spLocks noGrp="1"/>
          </p:cNvSpPr>
          <p:nvPr>
            <p:ph type="title"/>
          </p:nvPr>
        </p:nvSpPr>
        <p:spPr/>
        <p:txBody>
          <a:bodyPr/>
          <a:lstStyle/>
          <a:p>
            <a:endParaRPr lang="en-IN"/>
          </a:p>
        </p:txBody>
      </p:sp>
      <p:sp>
        <p:nvSpPr>
          <p:cNvPr id="6" name="Text Placeholder 5">
            <a:extLst>
              <a:ext uri="{FF2B5EF4-FFF2-40B4-BE49-F238E27FC236}">
                <a16:creationId xmlns:a16="http://schemas.microsoft.com/office/drawing/2014/main" id="{CD426759-6B5C-4AC0-A123-B848C7409A99}"/>
              </a:ext>
            </a:extLst>
          </p:cNvPr>
          <p:cNvSpPr>
            <a:spLocks noGrp="1"/>
          </p:cNvSpPr>
          <p:nvPr>
            <p:ph type="body" idx="1"/>
          </p:nvPr>
        </p:nvSpPr>
        <p:spPr>
          <a:xfrm>
            <a:off x="650240" y="1616710"/>
            <a:ext cx="7350759" cy="4770537"/>
          </a:xfrm>
        </p:spPr>
        <p:txBody>
          <a:bodyPr/>
          <a:lstStyle/>
          <a:p>
            <a:pPr algn="just" rtl="0"/>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DemoClass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algn="just" rtl="0"/>
            <a:r>
              <a:rPr lang="en-US" altLang="en-US" sz="2400" dirty="0">
                <a:solidFill>
                  <a:schemeClr val="tx1"/>
                </a:solidFill>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 = 101 </a:t>
            </a:r>
          </a:p>
          <a:p>
            <a:pPr algn="just" rtl="0"/>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non-parameterized constructor </a:t>
            </a:r>
          </a:p>
          <a:p>
            <a:pPr algn="just" rtl="0"/>
            <a:r>
              <a:rPr lang="en-US" altLang="en-US" sz="2400" dirty="0">
                <a:solidFill>
                  <a:schemeClr val="tx1"/>
                </a:solidFill>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 __</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init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__(self): </a:t>
            </a:r>
          </a:p>
          <a:p>
            <a:pPr algn="just" rtl="0"/>
            <a:r>
              <a:rPr lang="en-US" altLang="en-US" sz="2400" dirty="0">
                <a:solidFill>
                  <a:schemeClr val="tx1"/>
                </a:solidFill>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self.num</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999 </a:t>
            </a:r>
          </a:p>
          <a:p>
            <a:pPr algn="just" rtl="0"/>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method </a:t>
            </a:r>
          </a:p>
          <a:p>
            <a:pPr algn="just" rtl="0"/>
            <a:r>
              <a:rPr lang="en-US" altLang="en-US" sz="2400" dirty="0">
                <a:solidFill>
                  <a:schemeClr val="tx1"/>
                </a:solidFill>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read_number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(self):</a:t>
            </a:r>
          </a:p>
          <a:p>
            <a:pPr algn="just" rtl="0"/>
            <a:r>
              <a:rPr lang="en-US" altLang="en-US" sz="2400" dirty="0">
                <a:solidFill>
                  <a:schemeClr val="tx1"/>
                </a:solidFill>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print(</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self.num</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algn="just" rtl="0"/>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creating object of the class </a:t>
            </a:r>
          </a:p>
          <a:p>
            <a:pPr algn="just" rtl="0"/>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 =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DemoClass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algn="just" rtl="0"/>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calling the instance method using the object obj </a:t>
            </a:r>
          </a:p>
          <a:p>
            <a:pPr algn="just" rtl="0"/>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obj.read_number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344013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AA437-B1E7-40CE-89C9-5C9ABD8B25AC}"/>
              </a:ext>
            </a:extLst>
          </p:cNvPr>
          <p:cNvSpPr>
            <a:spLocks noGrp="1"/>
          </p:cNvSpPr>
          <p:nvPr>
            <p:ph type="title"/>
          </p:nvPr>
        </p:nvSpPr>
        <p:spPr>
          <a:xfrm>
            <a:off x="535940" y="467690"/>
            <a:ext cx="8072119" cy="1415772"/>
          </a:xfrm>
        </p:spPr>
        <p:txBody>
          <a:bodyPr/>
          <a:lstStyle/>
          <a:p>
            <a:r>
              <a:rPr lang="en-IN" b="1" i="0" dirty="0">
                <a:solidFill>
                  <a:schemeClr val="tx1"/>
                </a:solidFill>
                <a:effectLst/>
                <a:latin typeface="Times New Roman" panose="02020603050405020304" pitchFamily="18" charset="0"/>
                <a:cs typeface="Times New Roman" panose="02020603050405020304" pitchFamily="18" charset="0"/>
              </a:rPr>
              <a:t>Class Variables</a:t>
            </a:r>
            <a:br>
              <a:rPr lang="en-IN" b="1" i="0" dirty="0">
                <a:solidFill>
                  <a:srgbClr val="4D5B7C"/>
                </a:solidFill>
                <a:effectLst/>
                <a:latin typeface="Epilogue"/>
              </a:rPr>
            </a:br>
            <a:endParaRPr lang="en-IN" dirty="0"/>
          </a:p>
        </p:txBody>
      </p:sp>
      <p:sp>
        <p:nvSpPr>
          <p:cNvPr id="3" name="Text Placeholder 2">
            <a:extLst>
              <a:ext uri="{FF2B5EF4-FFF2-40B4-BE49-F238E27FC236}">
                <a16:creationId xmlns:a16="http://schemas.microsoft.com/office/drawing/2014/main" id="{1364FEB9-BB68-4A85-82A7-9C44A21F48AF}"/>
              </a:ext>
            </a:extLst>
          </p:cNvPr>
          <p:cNvSpPr>
            <a:spLocks noGrp="1"/>
          </p:cNvSpPr>
          <p:nvPr>
            <p:ph type="body" idx="1"/>
          </p:nvPr>
        </p:nvSpPr>
        <p:spPr>
          <a:xfrm>
            <a:off x="650240" y="1616710"/>
            <a:ext cx="7807960" cy="5324535"/>
          </a:xfrm>
        </p:spPr>
        <p:txBody>
          <a:bodyPr/>
          <a:lstStyle/>
          <a:p>
            <a:pPr marL="342900" indent="-342900" algn="just">
              <a:buFont typeface="Arial" panose="020B0604020202020204" pitchFamily="34" charset="0"/>
              <a:buChar char="•"/>
            </a:pPr>
            <a:r>
              <a:rPr lang="en-IN" sz="2400" b="0" i="0" dirty="0">
                <a:solidFill>
                  <a:schemeClr val="tx1"/>
                </a:solidFill>
                <a:effectLst/>
                <a:latin typeface="Times New Roman" panose="02020603050405020304" pitchFamily="18" charset="0"/>
                <a:cs typeface="Times New Roman" panose="02020603050405020304" pitchFamily="18" charset="0"/>
              </a:rPr>
              <a:t>Class variables are defined within the </a:t>
            </a:r>
            <a:r>
              <a:rPr lang="en-IN" sz="2400" b="0" i="0" u="none" strike="noStrike" dirty="0">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class construction</a:t>
            </a:r>
            <a:r>
              <a:rPr lang="en-IN" sz="2400" b="0" i="0" dirty="0">
                <a:solidFill>
                  <a:schemeClr val="tx1"/>
                </a:solidFill>
                <a:effectLst/>
                <a:latin typeface="Times New Roman" panose="02020603050405020304" pitchFamily="18" charset="0"/>
                <a:cs typeface="Times New Roman" panose="02020603050405020304" pitchFamily="18" charset="0"/>
              </a:rPr>
              <a:t>. Because they are owned by the class itself, class variables are shared by all instances of the class. </a:t>
            </a:r>
          </a:p>
          <a:p>
            <a:pPr marL="342900" indent="-342900" algn="just">
              <a:buFont typeface="Arial" panose="020B0604020202020204" pitchFamily="34" charset="0"/>
              <a:buChar char="•"/>
            </a:pPr>
            <a:r>
              <a:rPr lang="en-IN" sz="2400" b="0" i="0" dirty="0">
                <a:solidFill>
                  <a:schemeClr val="tx1"/>
                </a:solidFill>
                <a:effectLst/>
                <a:latin typeface="Times New Roman" panose="02020603050405020304" pitchFamily="18" charset="0"/>
                <a:cs typeface="Times New Roman" panose="02020603050405020304" pitchFamily="18" charset="0"/>
              </a:rPr>
              <a:t>They therefore will generally have the same value for every instance unless you are using the class variable to initialize a variable.</a:t>
            </a:r>
          </a:p>
          <a:p>
            <a:pPr marL="342900" indent="-342900" algn="just">
              <a:buFont typeface="Arial" panose="020B0604020202020204" pitchFamily="34" charset="0"/>
              <a:buChar char="•"/>
            </a:pPr>
            <a:r>
              <a:rPr lang="en-IN" sz="2400" b="0" i="0" dirty="0">
                <a:solidFill>
                  <a:schemeClr val="tx1"/>
                </a:solidFill>
                <a:effectLst/>
                <a:latin typeface="Times New Roman" panose="02020603050405020304" pitchFamily="18" charset="0"/>
                <a:cs typeface="Times New Roman" panose="02020603050405020304" pitchFamily="18" charset="0"/>
              </a:rPr>
              <a:t>Defined outside of all the methods, class variables are, by convention, typically placed right below the class header and before the </a:t>
            </a:r>
            <a:r>
              <a:rPr lang="en-IN" sz="2400" b="0" i="0" u="none" strike="noStrike" dirty="0">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constructor method</a:t>
            </a:r>
            <a:r>
              <a:rPr lang="en-IN" sz="2400" b="0" i="0" dirty="0">
                <a:solidFill>
                  <a:schemeClr val="tx1"/>
                </a:solidFill>
                <a:effectLst/>
                <a:latin typeface="Times New Roman" panose="02020603050405020304" pitchFamily="18" charset="0"/>
                <a:cs typeface="Times New Roman" panose="02020603050405020304" pitchFamily="18" charset="0"/>
              </a:rPr>
              <a:t> and other methods</a:t>
            </a:r>
            <a:r>
              <a:rPr lang="en-IN" sz="2400" b="0" i="0" dirty="0">
                <a:solidFill>
                  <a:srgbClr val="4D5B7C"/>
                </a:solidFill>
                <a:effectLst/>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IN" sz="2400" b="0" i="0" dirty="0">
                <a:solidFill>
                  <a:schemeClr val="tx1"/>
                </a:solidFill>
                <a:effectLst/>
                <a:latin typeface="Times New Roman" panose="02020603050405020304" pitchFamily="18" charset="0"/>
                <a:cs typeface="Times New Roman" panose="02020603050405020304" pitchFamily="18" charset="0"/>
              </a:rPr>
              <a:t>Just like with any other variable, class variables can consist of any </a:t>
            </a:r>
            <a:r>
              <a:rPr lang="en-IN" sz="2400" b="0" i="0" u="none" strike="noStrike" dirty="0">
                <a:solidFill>
                  <a:schemeClr val="tx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data type</a:t>
            </a:r>
            <a:r>
              <a:rPr lang="en-IN" sz="2400" b="0" i="0" dirty="0">
                <a:solidFill>
                  <a:schemeClr val="tx1"/>
                </a:solidFill>
                <a:effectLst/>
                <a:latin typeface="Times New Roman" panose="02020603050405020304" pitchFamily="18" charset="0"/>
                <a:cs typeface="Times New Roman" panose="02020603050405020304" pitchFamily="18" charset="0"/>
              </a:rPr>
              <a:t> available to us in Python. </a:t>
            </a:r>
          </a:p>
          <a:p>
            <a:pPr marL="342900" indent="-342900" algn="just">
              <a:buFont typeface="Arial" panose="020B0604020202020204" pitchFamily="34" charset="0"/>
              <a:buChar char="•"/>
            </a:pPr>
            <a:r>
              <a:rPr lang="en-IN" sz="2000" b="0" i="0" dirty="0">
                <a:solidFill>
                  <a:schemeClr val="tx1"/>
                </a:solidFill>
                <a:effectLst/>
                <a:latin typeface="Times New Roman" panose="02020603050405020304" pitchFamily="18" charset="0"/>
                <a:cs typeface="Times New Roman" panose="02020603050405020304" pitchFamily="18" charset="0"/>
              </a:rPr>
              <a:t>Class variables allow us to define variables upon constructing the class. These variables and their associated values are then accessible to each instance of the class.</a:t>
            </a:r>
            <a:endParaRPr lang="en-IN" sz="2400" b="0" i="0" dirty="0">
              <a:solidFill>
                <a:schemeClr val="tx1"/>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076255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225A7-3440-4394-96C8-92943D8349B6}"/>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994267DB-2A14-4B3E-AC42-83D25E8AF06B}"/>
              </a:ext>
            </a:extLst>
          </p:cNvPr>
          <p:cNvSpPr>
            <a:spLocks noGrp="1"/>
          </p:cNvSpPr>
          <p:nvPr>
            <p:ph type="body" idx="1"/>
          </p:nvPr>
        </p:nvSpPr>
        <p:spPr>
          <a:xfrm>
            <a:off x="650240" y="1616710"/>
            <a:ext cx="7350759" cy="3724096"/>
          </a:xfrm>
        </p:spPr>
        <p:txBody>
          <a:bodyPr/>
          <a:lstStyle/>
          <a:p>
            <a:pPr algn="just"/>
            <a:r>
              <a:rPr lang="en-IN" dirty="0">
                <a:latin typeface="Times New Roman" panose="02020603050405020304" pitchFamily="18" charset="0"/>
                <a:cs typeface="Times New Roman" panose="02020603050405020304" pitchFamily="18" charset="0"/>
              </a:rPr>
              <a:t>Example:-</a:t>
            </a:r>
          </a:p>
          <a:p>
            <a:pPr algn="just"/>
            <a:r>
              <a:rPr lang="en-IN" dirty="0">
                <a:latin typeface="Times New Roman" panose="02020603050405020304" pitchFamily="18" charset="0"/>
                <a:cs typeface="Times New Roman" panose="02020603050405020304" pitchFamily="18" charset="0"/>
              </a:rPr>
              <a:t>class Shark:</a:t>
            </a:r>
          </a:p>
          <a:p>
            <a:pPr algn="just"/>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animal_type</a:t>
            </a:r>
            <a:r>
              <a:rPr lang="en-IN" dirty="0">
                <a:latin typeface="Times New Roman" panose="02020603050405020304" pitchFamily="18" charset="0"/>
                <a:cs typeface="Times New Roman" panose="02020603050405020304" pitchFamily="18" charset="0"/>
              </a:rPr>
              <a:t> = "fish"</a:t>
            </a:r>
          </a:p>
          <a:p>
            <a:pPr algn="just"/>
            <a:r>
              <a:rPr lang="en-IN" dirty="0">
                <a:latin typeface="Times New Roman" panose="02020603050405020304" pitchFamily="18" charset="0"/>
                <a:cs typeface="Times New Roman" panose="02020603050405020304" pitchFamily="18" charset="0"/>
              </a:rPr>
              <a:t>    location = "ocean"</a:t>
            </a:r>
          </a:p>
          <a:p>
            <a:pPr algn="just"/>
            <a:r>
              <a:rPr lang="en-IN" dirty="0">
                <a:latin typeface="Times New Roman" panose="02020603050405020304" pitchFamily="18" charset="0"/>
                <a:cs typeface="Times New Roman" panose="02020603050405020304" pitchFamily="18" charset="0"/>
              </a:rPr>
              <a:t>    followers = 5</a:t>
            </a:r>
          </a:p>
          <a:p>
            <a:pPr algn="just"/>
            <a:endParaRPr lang="en-IN" dirty="0">
              <a:latin typeface="Times New Roman" panose="02020603050405020304" pitchFamily="18" charset="0"/>
              <a:cs typeface="Times New Roman" panose="02020603050405020304" pitchFamily="18" charset="0"/>
            </a:endParaRPr>
          </a:p>
          <a:p>
            <a:pPr algn="just"/>
            <a:r>
              <a:rPr lang="en-IN" dirty="0" err="1">
                <a:latin typeface="Times New Roman" panose="02020603050405020304" pitchFamily="18" charset="0"/>
                <a:cs typeface="Times New Roman" panose="02020603050405020304" pitchFamily="18" charset="0"/>
              </a:rPr>
              <a:t>new_shark</a:t>
            </a:r>
            <a:r>
              <a:rPr lang="en-IN" dirty="0">
                <a:latin typeface="Times New Roman" panose="02020603050405020304" pitchFamily="18" charset="0"/>
                <a:cs typeface="Times New Roman" panose="02020603050405020304" pitchFamily="18" charset="0"/>
              </a:rPr>
              <a:t> = Shark()</a:t>
            </a:r>
          </a:p>
          <a:p>
            <a:pPr algn="just"/>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new_shark.animal_type</a:t>
            </a:r>
            <a:r>
              <a:rPr lang="en-IN" dirty="0">
                <a:latin typeface="Times New Roman" panose="02020603050405020304" pitchFamily="18" charset="0"/>
                <a:cs typeface="Times New Roman" panose="02020603050405020304" pitchFamily="18" charset="0"/>
              </a:rPr>
              <a:t>)</a:t>
            </a:r>
          </a:p>
          <a:p>
            <a:pPr algn="just"/>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new_shark.location</a:t>
            </a:r>
            <a:r>
              <a:rPr lang="en-IN" dirty="0">
                <a:latin typeface="Times New Roman" panose="02020603050405020304" pitchFamily="18" charset="0"/>
                <a:cs typeface="Times New Roman" panose="02020603050405020304" pitchFamily="18" charset="0"/>
              </a:rPr>
              <a:t>)</a:t>
            </a:r>
          </a:p>
          <a:p>
            <a:pPr algn="just"/>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new_shark.followers</a:t>
            </a:r>
            <a:r>
              <a:rPr lang="en-IN"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7400186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7FA86-EB2E-43AE-8F78-B86AC27874CC}"/>
              </a:ext>
            </a:extLst>
          </p:cNvPr>
          <p:cNvSpPr>
            <a:spLocks noGrp="1"/>
          </p:cNvSpPr>
          <p:nvPr>
            <p:ph type="title"/>
          </p:nvPr>
        </p:nvSpPr>
        <p:spPr>
          <a:xfrm>
            <a:off x="535940" y="467690"/>
            <a:ext cx="8072119" cy="1415772"/>
          </a:xfrm>
        </p:spPr>
        <p:txBody>
          <a:bodyPr/>
          <a:lstStyle/>
          <a:p>
            <a:r>
              <a:rPr lang="en-IN" b="1" i="0" dirty="0">
                <a:solidFill>
                  <a:schemeClr val="tx1"/>
                </a:solidFill>
                <a:effectLst/>
                <a:latin typeface="Times New Roman" panose="02020603050405020304" pitchFamily="18" charset="0"/>
                <a:cs typeface="Times New Roman" panose="02020603050405020304" pitchFamily="18" charset="0"/>
              </a:rPr>
              <a:t>Instance Variables</a:t>
            </a:r>
            <a:br>
              <a:rPr lang="en-IN" b="1" i="0" dirty="0">
                <a:solidFill>
                  <a:srgbClr val="4D5B7C"/>
                </a:solidFill>
                <a:effectLst/>
                <a:latin typeface="Epilogue"/>
              </a:rPr>
            </a:br>
            <a:endParaRPr lang="en-IN" dirty="0"/>
          </a:p>
        </p:txBody>
      </p:sp>
      <p:sp>
        <p:nvSpPr>
          <p:cNvPr id="3" name="Text Placeholder 2">
            <a:extLst>
              <a:ext uri="{FF2B5EF4-FFF2-40B4-BE49-F238E27FC236}">
                <a16:creationId xmlns:a16="http://schemas.microsoft.com/office/drawing/2014/main" id="{81AAF039-B5CF-44AD-B57C-39AF24F9964B}"/>
              </a:ext>
            </a:extLst>
          </p:cNvPr>
          <p:cNvSpPr>
            <a:spLocks noGrp="1"/>
          </p:cNvSpPr>
          <p:nvPr>
            <p:ph type="body" idx="1"/>
          </p:nvPr>
        </p:nvSpPr>
        <p:spPr>
          <a:xfrm>
            <a:off x="650240" y="1616710"/>
            <a:ext cx="7655560" cy="3293209"/>
          </a:xfrm>
        </p:spPr>
        <p:txBody>
          <a:bodyPr/>
          <a:lstStyle/>
          <a:p>
            <a:pPr marL="342900" indent="-342900" algn="just">
              <a:buFont typeface="Arial" panose="020B0604020202020204" pitchFamily="34" charset="0"/>
              <a:buChar char="•"/>
            </a:pPr>
            <a:r>
              <a:rPr lang="en-IN" sz="2400" b="0" i="0" dirty="0">
                <a:solidFill>
                  <a:schemeClr val="tx1"/>
                </a:solidFill>
                <a:effectLst/>
                <a:latin typeface="Times New Roman" panose="02020603050405020304" pitchFamily="18" charset="0"/>
                <a:cs typeface="Times New Roman" panose="02020603050405020304" pitchFamily="18" charset="0"/>
              </a:rPr>
              <a:t>Instance variables are owned by instances of the class. </a:t>
            </a:r>
          </a:p>
          <a:p>
            <a:pPr marL="342900" indent="-342900" algn="just">
              <a:buFont typeface="Arial" panose="020B0604020202020204" pitchFamily="34" charset="0"/>
              <a:buChar char="•"/>
            </a:pPr>
            <a:r>
              <a:rPr lang="en-IN" sz="2400" b="0" i="0" dirty="0">
                <a:solidFill>
                  <a:schemeClr val="tx1"/>
                </a:solidFill>
                <a:effectLst/>
                <a:latin typeface="Times New Roman" panose="02020603050405020304" pitchFamily="18" charset="0"/>
                <a:cs typeface="Times New Roman" panose="02020603050405020304" pitchFamily="18" charset="0"/>
              </a:rPr>
              <a:t>This means that for each object or instance of a class, the instance variables are different.</a:t>
            </a:r>
          </a:p>
          <a:p>
            <a:pPr marL="342900" indent="-342900" algn="just">
              <a:buFont typeface="Arial" panose="020B0604020202020204" pitchFamily="34" charset="0"/>
              <a:buChar char="•"/>
            </a:pPr>
            <a:r>
              <a:rPr lang="en-IN" sz="2400" b="0" i="0" dirty="0">
                <a:solidFill>
                  <a:schemeClr val="tx1"/>
                </a:solidFill>
                <a:effectLst/>
                <a:latin typeface="Times New Roman" panose="02020603050405020304" pitchFamily="18" charset="0"/>
                <a:cs typeface="Times New Roman" panose="02020603050405020304" pitchFamily="18" charset="0"/>
              </a:rPr>
              <a:t>Unlike class variables, instance variables are defined within methods.</a:t>
            </a:r>
          </a:p>
          <a:p>
            <a:pPr marL="342900" indent="-342900" algn="just">
              <a:buFont typeface="Arial" panose="020B0604020202020204" pitchFamily="34" charset="0"/>
              <a:buChar char="•"/>
            </a:pPr>
            <a:r>
              <a:rPr lang="en-IN" sz="2400" b="0" i="0" dirty="0">
                <a:solidFill>
                  <a:schemeClr val="tx1"/>
                </a:solidFill>
                <a:effectLst/>
                <a:latin typeface="Times New Roman" panose="02020603050405020304" pitchFamily="18" charset="0"/>
                <a:cs typeface="Times New Roman" panose="02020603050405020304" pitchFamily="18" charset="0"/>
              </a:rPr>
              <a:t>Instance variables, owned by objects of the class, allow for each object or instance to have different values assigned to those variables.</a:t>
            </a:r>
          </a:p>
          <a:p>
            <a:endParaRPr lang="en-IN" dirty="0"/>
          </a:p>
        </p:txBody>
      </p:sp>
    </p:spTree>
    <p:extLst>
      <p:ext uri="{BB962C8B-B14F-4D97-AF65-F5344CB8AC3E}">
        <p14:creationId xmlns:p14="http://schemas.microsoft.com/office/powerpoint/2010/main" val="18107281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6F8C9-C98C-4CEE-9DBB-D9DCC0646281}"/>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DECABB2B-635B-4632-8353-45C7A59F8276}"/>
              </a:ext>
            </a:extLst>
          </p:cNvPr>
          <p:cNvSpPr>
            <a:spLocks noGrp="1"/>
          </p:cNvSpPr>
          <p:nvPr>
            <p:ph type="body" idx="1"/>
          </p:nvPr>
        </p:nvSpPr>
        <p:spPr>
          <a:xfrm>
            <a:off x="650240" y="1616710"/>
            <a:ext cx="7350759" cy="3046988"/>
          </a:xfrm>
        </p:spPr>
        <p:txBody>
          <a:bodyPr/>
          <a:lstStyle/>
          <a:p>
            <a:r>
              <a:rPr lang="en-IN" dirty="0">
                <a:latin typeface="Times New Roman" panose="02020603050405020304" pitchFamily="18" charset="0"/>
                <a:cs typeface="Times New Roman" panose="02020603050405020304" pitchFamily="18" charset="0"/>
              </a:rPr>
              <a:t>class Shark:</a:t>
            </a:r>
          </a:p>
          <a:p>
            <a:r>
              <a:rPr lang="en-IN" dirty="0">
                <a:latin typeface="Times New Roman" panose="02020603050405020304" pitchFamily="18" charset="0"/>
                <a:cs typeface="Times New Roman" panose="02020603050405020304" pitchFamily="18" charset="0"/>
              </a:rPr>
              <a:t>    def __</a:t>
            </a:r>
            <a:r>
              <a:rPr lang="en-IN" dirty="0" err="1">
                <a:latin typeface="Times New Roman" panose="02020603050405020304" pitchFamily="18" charset="0"/>
                <a:cs typeface="Times New Roman" panose="02020603050405020304" pitchFamily="18" charset="0"/>
              </a:rPr>
              <a:t>init</a:t>
            </a:r>
            <a:r>
              <a:rPr lang="en-IN" dirty="0">
                <a:latin typeface="Times New Roman" panose="02020603050405020304" pitchFamily="18" charset="0"/>
                <a:cs typeface="Times New Roman" panose="02020603050405020304" pitchFamily="18" charset="0"/>
              </a:rPr>
              <a:t>__(self, name, age):</a:t>
            </a:r>
          </a:p>
          <a:p>
            <a:r>
              <a:rPr lang="en-IN" dirty="0">
                <a:latin typeface="Times New Roman" panose="02020603050405020304" pitchFamily="18" charset="0"/>
                <a:cs typeface="Times New Roman" panose="02020603050405020304" pitchFamily="18" charset="0"/>
              </a:rPr>
              <a:t>        self.name = name</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self.age</a:t>
            </a:r>
            <a:r>
              <a:rPr lang="en-IN" dirty="0">
                <a:latin typeface="Times New Roman" panose="02020603050405020304" pitchFamily="18" charset="0"/>
                <a:cs typeface="Times New Roman" panose="02020603050405020304" pitchFamily="18" charset="0"/>
              </a:rPr>
              <a:t> = age</a:t>
            </a:r>
          </a:p>
          <a:p>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new_shark</a:t>
            </a:r>
            <a:r>
              <a:rPr lang="en-IN" dirty="0">
                <a:latin typeface="Times New Roman" panose="02020603050405020304" pitchFamily="18" charset="0"/>
                <a:cs typeface="Times New Roman" panose="02020603050405020304" pitchFamily="18" charset="0"/>
              </a:rPr>
              <a:t> = Shark("Sammy", 5)</a:t>
            </a:r>
          </a:p>
          <a:p>
            <a:r>
              <a:rPr lang="en-IN" dirty="0">
                <a:latin typeface="Times New Roman" panose="02020603050405020304" pitchFamily="18" charset="0"/>
                <a:cs typeface="Times New Roman" panose="02020603050405020304" pitchFamily="18" charset="0"/>
              </a:rPr>
              <a:t>print(new_shark.name)</a:t>
            </a:r>
          </a:p>
          <a:p>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new_shark.age</a:t>
            </a:r>
            <a:r>
              <a:rPr lang="en-IN"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15643927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2818765" cy="726440"/>
          </a:xfrm>
          <a:prstGeom prst="rect">
            <a:avLst/>
          </a:prstGeom>
        </p:spPr>
        <p:txBody>
          <a:bodyPr vert="horz" wrap="square" lIns="0" tIns="12065" rIns="0" bIns="0" rtlCol="0">
            <a:spAutoFit/>
          </a:bodyPr>
          <a:lstStyle/>
          <a:p>
            <a:pPr marL="12700">
              <a:lnSpc>
                <a:spcPct val="100000"/>
              </a:lnSpc>
              <a:spcBef>
                <a:spcPts val="95"/>
              </a:spcBef>
            </a:pPr>
            <a:r>
              <a:rPr b="1" spc="-100" dirty="0">
                <a:latin typeface="Cambria"/>
                <a:cs typeface="Cambria"/>
              </a:rPr>
              <a:t>Destructor</a:t>
            </a:r>
          </a:p>
        </p:txBody>
      </p:sp>
      <p:grpSp>
        <p:nvGrpSpPr>
          <p:cNvPr id="3" name="object 3"/>
          <p:cNvGrpSpPr/>
          <p:nvPr/>
        </p:nvGrpSpPr>
        <p:grpSpPr>
          <a:xfrm>
            <a:off x="1409953" y="3274179"/>
            <a:ext cx="906780" cy="25400"/>
            <a:chOff x="1409953" y="3274179"/>
            <a:chExt cx="906780" cy="25400"/>
          </a:xfrm>
        </p:grpSpPr>
        <p:sp>
          <p:nvSpPr>
            <p:cNvPr id="4" name="object 4"/>
            <p:cNvSpPr/>
            <p:nvPr/>
          </p:nvSpPr>
          <p:spPr>
            <a:xfrm>
              <a:off x="1409953" y="3286843"/>
              <a:ext cx="906780" cy="0"/>
            </a:xfrm>
            <a:custGeom>
              <a:avLst/>
              <a:gdLst/>
              <a:ahLst/>
              <a:cxnLst/>
              <a:rect l="l" t="t" r="r" b="b"/>
              <a:pathLst>
                <a:path w="906780">
                  <a:moveTo>
                    <a:pt x="0" y="0"/>
                  </a:moveTo>
                  <a:lnTo>
                    <a:pt x="277367" y="0"/>
                  </a:lnTo>
                </a:path>
                <a:path w="906780">
                  <a:moveTo>
                    <a:pt x="627888" y="0"/>
                  </a:moveTo>
                  <a:lnTo>
                    <a:pt x="906780" y="0"/>
                  </a:lnTo>
                </a:path>
              </a:pathLst>
            </a:custGeom>
            <a:ln w="25326">
              <a:solidFill>
                <a:srgbClr val="2D2A1E"/>
              </a:solidFill>
            </a:ln>
          </p:spPr>
          <p:txBody>
            <a:bodyPr wrap="square" lIns="0" tIns="0" rIns="0" bIns="0" rtlCol="0"/>
            <a:lstStyle/>
            <a:p>
              <a:endParaRPr/>
            </a:p>
          </p:txBody>
        </p:sp>
        <p:sp>
          <p:nvSpPr>
            <p:cNvPr id="5" name="object 5"/>
            <p:cNvSpPr/>
            <p:nvPr/>
          </p:nvSpPr>
          <p:spPr>
            <a:xfrm>
              <a:off x="1687067" y="3281171"/>
              <a:ext cx="350520" cy="18415"/>
            </a:xfrm>
            <a:custGeom>
              <a:avLst/>
              <a:gdLst/>
              <a:ahLst/>
              <a:cxnLst/>
              <a:rect l="l" t="t" r="r" b="b"/>
              <a:pathLst>
                <a:path w="350519" h="18414">
                  <a:moveTo>
                    <a:pt x="350519" y="0"/>
                  </a:moveTo>
                  <a:lnTo>
                    <a:pt x="0" y="0"/>
                  </a:lnTo>
                  <a:lnTo>
                    <a:pt x="0" y="18287"/>
                  </a:lnTo>
                  <a:lnTo>
                    <a:pt x="350519" y="18287"/>
                  </a:lnTo>
                  <a:lnTo>
                    <a:pt x="350519" y="0"/>
                  </a:lnTo>
                  <a:close/>
                </a:path>
              </a:pathLst>
            </a:custGeom>
            <a:solidFill>
              <a:srgbClr val="D25713"/>
            </a:solidFill>
          </p:spPr>
          <p:txBody>
            <a:bodyPr wrap="square" lIns="0" tIns="0" rIns="0" bIns="0" rtlCol="0"/>
            <a:lstStyle/>
            <a:p>
              <a:endParaRPr/>
            </a:p>
          </p:txBody>
        </p:sp>
      </p:grpSp>
      <p:sp>
        <p:nvSpPr>
          <p:cNvPr id="6" name="object 6"/>
          <p:cNvSpPr txBox="1"/>
          <p:nvPr/>
        </p:nvSpPr>
        <p:spPr>
          <a:xfrm>
            <a:off x="650240" y="1616710"/>
            <a:ext cx="7348855" cy="3877343"/>
          </a:xfrm>
          <a:prstGeom prst="rect">
            <a:avLst/>
          </a:prstGeom>
        </p:spPr>
        <p:txBody>
          <a:bodyPr vert="horz" wrap="square" lIns="0" tIns="12065" rIns="0" bIns="0" rtlCol="0">
            <a:spAutoFit/>
          </a:bodyPr>
          <a:lstStyle/>
          <a:p>
            <a:pPr marL="241300" marR="5080" indent="-229235" algn="just">
              <a:lnSpc>
                <a:spcPct val="100000"/>
              </a:lnSpc>
              <a:spcBef>
                <a:spcPts val="95"/>
              </a:spcBef>
              <a:buClr>
                <a:srgbClr val="A9A47B"/>
              </a:buClr>
              <a:buFont typeface="Arial"/>
              <a:buChar char="•"/>
              <a:tabLst>
                <a:tab pos="241935" algn="l"/>
                <a:tab pos="5751195" algn="l"/>
              </a:tabLst>
            </a:pPr>
            <a:r>
              <a:rPr sz="2200" spc="-15" dirty="0">
                <a:solidFill>
                  <a:srgbClr val="2E2B1F"/>
                </a:solidFill>
                <a:latin typeface="Times New Roman" panose="02020603050405020304" pitchFamily="18" charset="0"/>
                <a:cs typeface="Times New Roman" panose="02020603050405020304" pitchFamily="18" charset="0"/>
              </a:rPr>
              <a:t>Destructors</a:t>
            </a:r>
            <a:r>
              <a:rPr sz="2200" spc="-10" dirty="0">
                <a:solidFill>
                  <a:srgbClr val="2E2B1F"/>
                </a:solidFill>
                <a:latin typeface="Times New Roman" panose="02020603050405020304" pitchFamily="18" charset="0"/>
                <a:cs typeface="Times New Roman" panose="02020603050405020304" pitchFamily="18" charset="0"/>
              </a:rPr>
              <a:t> are</a:t>
            </a:r>
            <a:r>
              <a:rPr sz="2200" spc="-5"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called</a:t>
            </a:r>
            <a:r>
              <a:rPr sz="2200" spc="-5" dirty="0">
                <a:solidFill>
                  <a:srgbClr val="2E2B1F"/>
                </a:solidFill>
                <a:latin typeface="Times New Roman" panose="02020603050405020304" pitchFamily="18" charset="0"/>
                <a:cs typeface="Times New Roman" panose="02020603050405020304" pitchFamily="18" charset="0"/>
              </a:rPr>
              <a:t> when</a:t>
            </a:r>
            <a:r>
              <a:rPr sz="2200"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an</a:t>
            </a:r>
            <a:r>
              <a:rPr sz="2200"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object</a:t>
            </a:r>
            <a:r>
              <a:rPr sz="2200"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gets</a:t>
            </a:r>
            <a:r>
              <a:rPr sz="2200" spc="-5"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destroyed.</a:t>
            </a:r>
            <a:r>
              <a:rPr sz="2200" spc="-5" dirty="0">
                <a:solidFill>
                  <a:srgbClr val="2E2B1F"/>
                </a:solidFill>
                <a:latin typeface="Times New Roman" panose="02020603050405020304" pitchFamily="18" charset="0"/>
                <a:cs typeface="Times New Roman" panose="02020603050405020304" pitchFamily="18" charset="0"/>
              </a:rPr>
              <a:t> </a:t>
            </a:r>
            <a:endParaRPr lang="en-IN" sz="2200" spc="-5" dirty="0">
              <a:solidFill>
                <a:srgbClr val="2E2B1F"/>
              </a:solidFill>
              <a:latin typeface="Times New Roman" panose="02020603050405020304" pitchFamily="18" charset="0"/>
              <a:cs typeface="Times New Roman" panose="02020603050405020304" pitchFamily="18" charset="0"/>
            </a:endParaRPr>
          </a:p>
          <a:p>
            <a:pPr marL="241300" marR="5080" indent="-229235" algn="just">
              <a:lnSpc>
                <a:spcPct val="100000"/>
              </a:lnSpc>
              <a:spcBef>
                <a:spcPts val="95"/>
              </a:spcBef>
              <a:buClr>
                <a:srgbClr val="A9A47B"/>
              </a:buClr>
              <a:buFont typeface="Arial"/>
              <a:buChar char="•"/>
              <a:tabLst>
                <a:tab pos="241935" algn="l"/>
                <a:tab pos="5751195" algn="l"/>
              </a:tabLst>
            </a:pPr>
            <a:r>
              <a:rPr sz="2200" spc="-10" dirty="0">
                <a:solidFill>
                  <a:srgbClr val="2E2B1F"/>
                </a:solidFill>
                <a:latin typeface="Times New Roman" panose="02020603050405020304" pitchFamily="18" charset="0"/>
                <a:cs typeface="Times New Roman" panose="02020603050405020304" pitchFamily="18" charset="0"/>
              </a:rPr>
              <a:t>In </a:t>
            </a:r>
            <a:r>
              <a:rPr sz="2200" spc="-5" dirty="0">
                <a:solidFill>
                  <a:srgbClr val="2E2B1F"/>
                </a:solidFill>
                <a:latin typeface="Times New Roman" panose="02020603050405020304" pitchFamily="18" charset="0"/>
                <a:cs typeface="Times New Roman" panose="02020603050405020304" pitchFamily="18" charset="0"/>
              </a:rPr>
              <a:t> Python, </a:t>
            </a:r>
            <a:r>
              <a:rPr sz="2200" spc="-15" dirty="0">
                <a:solidFill>
                  <a:srgbClr val="2E2B1F"/>
                </a:solidFill>
                <a:latin typeface="Times New Roman" panose="02020603050405020304" pitchFamily="18" charset="0"/>
                <a:cs typeface="Times New Roman" panose="02020603050405020304" pitchFamily="18" charset="0"/>
              </a:rPr>
              <a:t>destructors </a:t>
            </a:r>
            <a:r>
              <a:rPr sz="2200" spc="-10" dirty="0">
                <a:solidFill>
                  <a:srgbClr val="2E2B1F"/>
                </a:solidFill>
                <a:latin typeface="Times New Roman" panose="02020603050405020304" pitchFamily="18" charset="0"/>
                <a:cs typeface="Times New Roman" panose="02020603050405020304" pitchFamily="18" charset="0"/>
              </a:rPr>
              <a:t>are </a:t>
            </a:r>
            <a:r>
              <a:rPr sz="2200" spc="-5" dirty="0">
                <a:solidFill>
                  <a:srgbClr val="2E2B1F"/>
                </a:solidFill>
                <a:latin typeface="Times New Roman" panose="02020603050405020304" pitchFamily="18" charset="0"/>
                <a:cs typeface="Times New Roman" panose="02020603050405020304" pitchFamily="18" charset="0"/>
              </a:rPr>
              <a:t>not </a:t>
            </a:r>
            <a:r>
              <a:rPr sz="2200" dirty="0">
                <a:solidFill>
                  <a:srgbClr val="2E2B1F"/>
                </a:solidFill>
                <a:latin typeface="Times New Roman" panose="02020603050405020304" pitchFamily="18" charset="0"/>
                <a:cs typeface="Times New Roman" panose="02020603050405020304" pitchFamily="18" charset="0"/>
              </a:rPr>
              <a:t>needed </a:t>
            </a:r>
            <a:r>
              <a:rPr sz="2200" spc="-5" dirty="0">
                <a:solidFill>
                  <a:srgbClr val="2E2B1F"/>
                </a:solidFill>
                <a:latin typeface="Times New Roman" panose="02020603050405020304" pitchFamily="18" charset="0"/>
                <a:cs typeface="Times New Roman" panose="02020603050405020304" pitchFamily="18" charset="0"/>
              </a:rPr>
              <a:t>as much </a:t>
            </a:r>
            <a:r>
              <a:rPr sz="2200" dirty="0">
                <a:solidFill>
                  <a:srgbClr val="2E2B1F"/>
                </a:solidFill>
                <a:latin typeface="Times New Roman" panose="02020603050405020304" pitchFamily="18" charset="0"/>
                <a:cs typeface="Times New Roman" panose="02020603050405020304" pitchFamily="18" charset="0"/>
              </a:rPr>
              <a:t>needed </a:t>
            </a:r>
            <a:r>
              <a:rPr sz="2200" spc="-5" dirty="0">
                <a:solidFill>
                  <a:srgbClr val="2E2B1F"/>
                </a:solidFill>
                <a:latin typeface="Times New Roman" panose="02020603050405020304" pitchFamily="18" charset="0"/>
                <a:cs typeface="Times New Roman" panose="02020603050405020304" pitchFamily="18" charset="0"/>
              </a:rPr>
              <a:t>in </a:t>
            </a:r>
            <a:r>
              <a:rPr sz="2200" spc="5" dirty="0">
                <a:solidFill>
                  <a:srgbClr val="2E2B1F"/>
                </a:solidFill>
                <a:latin typeface="Times New Roman" panose="02020603050405020304" pitchFamily="18" charset="0"/>
                <a:cs typeface="Times New Roman" panose="02020603050405020304" pitchFamily="18" charset="0"/>
              </a:rPr>
              <a:t>C++ </a:t>
            </a:r>
            <a:r>
              <a:rPr sz="2200" spc="10"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because </a:t>
            </a:r>
            <a:r>
              <a:rPr sz="2200" dirty="0">
                <a:solidFill>
                  <a:srgbClr val="2E2B1F"/>
                </a:solidFill>
                <a:latin typeface="Times New Roman" panose="02020603050405020304" pitchFamily="18" charset="0"/>
                <a:cs typeface="Times New Roman" panose="02020603050405020304" pitchFamily="18" charset="0"/>
              </a:rPr>
              <a:t>Python </a:t>
            </a:r>
            <a:r>
              <a:rPr sz="2200" spc="-10" dirty="0">
                <a:solidFill>
                  <a:srgbClr val="2E2B1F"/>
                </a:solidFill>
                <a:latin typeface="Times New Roman" panose="02020603050405020304" pitchFamily="18" charset="0"/>
                <a:cs typeface="Times New Roman" panose="02020603050405020304" pitchFamily="18" charset="0"/>
              </a:rPr>
              <a:t>has </a:t>
            </a:r>
            <a:r>
              <a:rPr sz="2200" spc="-5" dirty="0">
                <a:solidFill>
                  <a:srgbClr val="2E2B1F"/>
                </a:solidFill>
                <a:latin typeface="Times New Roman" panose="02020603050405020304" pitchFamily="18" charset="0"/>
                <a:cs typeface="Times New Roman" panose="02020603050405020304" pitchFamily="18" charset="0"/>
              </a:rPr>
              <a:t>a </a:t>
            </a:r>
            <a:r>
              <a:rPr sz="2200" spc="-15" dirty="0">
                <a:solidFill>
                  <a:srgbClr val="2E2B1F"/>
                </a:solidFill>
                <a:latin typeface="Times New Roman" panose="02020603050405020304" pitchFamily="18" charset="0"/>
                <a:cs typeface="Times New Roman" panose="02020603050405020304" pitchFamily="18" charset="0"/>
              </a:rPr>
              <a:t>garbage </a:t>
            </a:r>
            <a:r>
              <a:rPr sz="2200" spc="-10" dirty="0">
                <a:solidFill>
                  <a:srgbClr val="2E2B1F"/>
                </a:solidFill>
                <a:latin typeface="Times New Roman" panose="02020603050405020304" pitchFamily="18" charset="0"/>
                <a:cs typeface="Times New Roman" panose="02020603050405020304" pitchFamily="18" charset="0"/>
              </a:rPr>
              <a:t>collector that handles </a:t>
            </a:r>
            <a:r>
              <a:rPr sz="2200" dirty="0">
                <a:solidFill>
                  <a:srgbClr val="2E2B1F"/>
                </a:solidFill>
                <a:latin typeface="Times New Roman" panose="02020603050405020304" pitchFamily="18" charset="0"/>
                <a:cs typeface="Times New Roman" panose="02020603050405020304" pitchFamily="18" charset="0"/>
              </a:rPr>
              <a:t>memory </a:t>
            </a:r>
            <a:r>
              <a:rPr sz="2200" spc="5"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mana</a:t>
            </a:r>
            <a:r>
              <a:rPr sz="2200" spc="-30" dirty="0">
                <a:solidFill>
                  <a:srgbClr val="2E2B1F"/>
                </a:solidFill>
                <a:latin typeface="Times New Roman" panose="02020603050405020304" pitchFamily="18" charset="0"/>
                <a:cs typeface="Times New Roman" panose="02020603050405020304" pitchFamily="18" charset="0"/>
              </a:rPr>
              <a:t>g</a:t>
            </a:r>
            <a:r>
              <a:rPr sz="2200" dirty="0">
                <a:solidFill>
                  <a:srgbClr val="2E2B1F"/>
                </a:solidFill>
                <a:latin typeface="Times New Roman" panose="02020603050405020304" pitchFamily="18" charset="0"/>
                <a:cs typeface="Times New Roman" panose="02020603050405020304" pitchFamily="18" charset="0"/>
              </a:rPr>
              <a:t>em</a:t>
            </a:r>
            <a:r>
              <a:rPr sz="2200" spc="-5" dirty="0">
                <a:solidFill>
                  <a:srgbClr val="2E2B1F"/>
                </a:solidFill>
                <a:latin typeface="Times New Roman" panose="02020603050405020304" pitchFamily="18" charset="0"/>
                <a:cs typeface="Times New Roman" panose="02020603050405020304" pitchFamily="18" charset="0"/>
              </a:rPr>
              <a:t>e</a:t>
            </a:r>
            <a:r>
              <a:rPr sz="2200" spc="-35" dirty="0">
                <a:solidFill>
                  <a:srgbClr val="2E2B1F"/>
                </a:solidFill>
                <a:latin typeface="Times New Roman" panose="02020603050405020304" pitchFamily="18" charset="0"/>
                <a:cs typeface="Times New Roman" panose="02020603050405020304" pitchFamily="18" charset="0"/>
              </a:rPr>
              <a:t>n</a:t>
            </a:r>
            <a:r>
              <a:rPr sz="2200" spc="-5" dirty="0">
                <a:solidFill>
                  <a:srgbClr val="2E2B1F"/>
                </a:solidFill>
                <a:latin typeface="Times New Roman" panose="02020603050405020304" pitchFamily="18" charset="0"/>
                <a:cs typeface="Times New Roman" panose="02020603050405020304" pitchFamily="18" charset="0"/>
              </a:rPr>
              <a:t>t</a:t>
            </a:r>
            <a:r>
              <a:rPr sz="2200"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au</a:t>
            </a:r>
            <a:r>
              <a:rPr sz="2200" spc="-30" dirty="0">
                <a:solidFill>
                  <a:srgbClr val="2E2B1F"/>
                </a:solidFill>
                <a:latin typeface="Times New Roman" panose="02020603050405020304" pitchFamily="18" charset="0"/>
                <a:cs typeface="Times New Roman" panose="02020603050405020304" pitchFamily="18" charset="0"/>
              </a:rPr>
              <a:t>t</a:t>
            </a:r>
            <a:r>
              <a:rPr sz="2200" spc="-5" dirty="0">
                <a:solidFill>
                  <a:srgbClr val="2E2B1F"/>
                </a:solidFill>
                <a:latin typeface="Times New Roman" panose="02020603050405020304" pitchFamily="18" charset="0"/>
                <a:cs typeface="Times New Roman" panose="02020603050405020304" pitchFamily="18" charset="0"/>
              </a:rPr>
              <a:t>om</a:t>
            </a:r>
            <a:r>
              <a:rPr sz="2200" spc="-30" dirty="0">
                <a:solidFill>
                  <a:srgbClr val="2E2B1F"/>
                </a:solidFill>
                <a:latin typeface="Times New Roman" panose="02020603050405020304" pitchFamily="18" charset="0"/>
                <a:cs typeface="Times New Roman" panose="02020603050405020304" pitchFamily="18" charset="0"/>
              </a:rPr>
              <a:t>a</a:t>
            </a:r>
            <a:r>
              <a:rPr sz="2200" spc="-5" dirty="0">
                <a:solidFill>
                  <a:srgbClr val="2E2B1F"/>
                </a:solidFill>
                <a:latin typeface="Times New Roman" panose="02020603050405020304" pitchFamily="18" charset="0"/>
                <a:cs typeface="Times New Roman" panose="02020603050405020304" pitchFamily="18" charset="0"/>
              </a:rPr>
              <a:t>ti</a:t>
            </a:r>
            <a:r>
              <a:rPr sz="2200" spc="-40" dirty="0">
                <a:solidFill>
                  <a:srgbClr val="2E2B1F"/>
                </a:solidFill>
                <a:latin typeface="Times New Roman" panose="02020603050405020304" pitchFamily="18" charset="0"/>
                <a:cs typeface="Times New Roman" panose="02020603050405020304" pitchFamily="18" charset="0"/>
              </a:rPr>
              <a:t>c</a:t>
            </a:r>
            <a:r>
              <a:rPr sz="2200" spc="-5" dirty="0">
                <a:solidFill>
                  <a:srgbClr val="2E2B1F"/>
                </a:solidFill>
                <a:latin typeface="Times New Roman" panose="02020603050405020304" pitchFamily="18" charset="0"/>
                <a:cs typeface="Times New Roman" panose="02020603050405020304" pitchFamily="18" charset="0"/>
              </a:rPr>
              <a:t>all</a:t>
            </a:r>
            <a:r>
              <a:rPr sz="2200" spc="-140" dirty="0">
                <a:solidFill>
                  <a:srgbClr val="2E2B1F"/>
                </a:solidFill>
                <a:latin typeface="Times New Roman" panose="02020603050405020304" pitchFamily="18" charset="0"/>
                <a:cs typeface="Times New Roman" panose="02020603050405020304" pitchFamily="18" charset="0"/>
              </a:rPr>
              <a:t>y</a:t>
            </a:r>
            <a:r>
              <a:rPr sz="2200" spc="-5" dirty="0">
                <a:solidFill>
                  <a:srgbClr val="2E2B1F"/>
                </a:solidFill>
                <a:latin typeface="Times New Roman" panose="02020603050405020304" pitchFamily="18" charset="0"/>
                <a:cs typeface="Times New Roman" panose="02020603050405020304" pitchFamily="18" charset="0"/>
              </a:rPr>
              <a:t>.</a:t>
            </a:r>
            <a:endParaRPr sz="2200" dirty="0">
              <a:latin typeface="Times New Roman" panose="02020603050405020304" pitchFamily="18" charset="0"/>
              <a:cs typeface="Times New Roman" panose="02020603050405020304" pitchFamily="18" charset="0"/>
            </a:endParaRPr>
          </a:p>
          <a:p>
            <a:pPr marL="241300" marR="5080" algn="just">
              <a:lnSpc>
                <a:spcPct val="100000"/>
              </a:lnSpc>
              <a:spcBef>
                <a:spcPts val="5"/>
              </a:spcBef>
            </a:pPr>
            <a:r>
              <a:rPr sz="2200" spc="-10" dirty="0">
                <a:solidFill>
                  <a:srgbClr val="2E2B1F"/>
                </a:solidFill>
                <a:latin typeface="Times New Roman" panose="02020603050405020304" pitchFamily="18" charset="0"/>
                <a:cs typeface="Times New Roman" panose="02020603050405020304" pitchFamily="18" charset="0"/>
              </a:rPr>
              <a:t>The</a:t>
            </a:r>
            <a:r>
              <a:rPr sz="2200" spc="-5" dirty="0">
                <a:solidFill>
                  <a:srgbClr val="2E2B1F"/>
                </a:solidFill>
                <a:latin typeface="Times New Roman" panose="02020603050405020304" pitchFamily="18" charset="0"/>
                <a:cs typeface="Times New Roman" panose="02020603050405020304" pitchFamily="18" charset="0"/>
              </a:rPr>
              <a:t> </a:t>
            </a:r>
            <a:r>
              <a:rPr sz="2200" dirty="0">
                <a:solidFill>
                  <a:srgbClr val="D25713"/>
                </a:solidFill>
                <a:latin typeface="Times New Roman" panose="02020603050405020304" pitchFamily="18" charset="0"/>
                <a:cs typeface="Times New Roman" panose="02020603050405020304" pitchFamily="18" charset="0"/>
                <a:hlinkClick r:id="rId2"/>
              </a:rPr>
              <a:t>del</a:t>
            </a:r>
            <a:r>
              <a:rPr sz="2200" spc="5" dirty="0">
                <a:solidFill>
                  <a:srgbClr val="D25713"/>
                </a:solidFill>
                <a:latin typeface="Times New Roman" panose="02020603050405020304" pitchFamily="18" charset="0"/>
                <a:cs typeface="Times New Roman" panose="02020603050405020304" pitchFamily="18" charset="0"/>
              </a:rPr>
              <a:t> </a:t>
            </a:r>
            <a:r>
              <a:rPr sz="2200" b="1"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method is a known as a </a:t>
            </a:r>
            <a:r>
              <a:rPr sz="2200" spc="-10" dirty="0">
                <a:solidFill>
                  <a:srgbClr val="2E2B1F"/>
                </a:solidFill>
                <a:latin typeface="Times New Roman" panose="02020603050405020304" pitchFamily="18" charset="0"/>
                <a:cs typeface="Times New Roman" panose="02020603050405020304" pitchFamily="18" charset="0"/>
              </a:rPr>
              <a:t>destructor </a:t>
            </a:r>
            <a:r>
              <a:rPr sz="2200" spc="-5" dirty="0">
                <a:solidFill>
                  <a:srgbClr val="2E2B1F"/>
                </a:solidFill>
                <a:latin typeface="Times New Roman" panose="02020603050405020304" pitchFamily="18" charset="0"/>
                <a:cs typeface="Times New Roman" panose="02020603050405020304" pitchFamily="18" charset="0"/>
              </a:rPr>
              <a:t>method in </a:t>
            </a:r>
            <a:r>
              <a:rPr sz="2200" dirty="0">
                <a:solidFill>
                  <a:srgbClr val="2E2B1F"/>
                </a:solidFill>
                <a:latin typeface="Times New Roman" panose="02020603050405020304" pitchFamily="18" charset="0"/>
                <a:cs typeface="Times New Roman" panose="02020603050405020304" pitchFamily="18" charset="0"/>
              </a:rPr>
              <a:t> Python.</a:t>
            </a:r>
            <a:r>
              <a:rPr sz="2200" spc="5" dirty="0">
                <a:solidFill>
                  <a:srgbClr val="2E2B1F"/>
                </a:solidFill>
                <a:latin typeface="Times New Roman" panose="02020603050405020304" pitchFamily="18" charset="0"/>
                <a:cs typeface="Times New Roman" panose="02020603050405020304" pitchFamily="18" charset="0"/>
              </a:rPr>
              <a:t> </a:t>
            </a:r>
            <a:endParaRPr lang="en-IN" sz="2200" spc="5" dirty="0">
              <a:solidFill>
                <a:srgbClr val="2E2B1F"/>
              </a:solidFill>
              <a:latin typeface="Times New Roman" panose="02020603050405020304" pitchFamily="18" charset="0"/>
              <a:cs typeface="Times New Roman" panose="02020603050405020304" pitchFamily="18" charset="0"/>
            </a:endParaRPr>
          </a:p>
          <a:p>
            <a:pPr marL="241300" marR="5080" algn="just">
              <a:lnSpc>
                <a:spcPct val="100000"/>
              </a:lnSpc>
              <a:spcBef>
                <a:spcPts val="5"/>
              </a:spcBef>
            </a:pPr>
            <a:r>
              <a:rPr sz="2200" spc="-5" dirty="0">
                <a:solidFill>
                  <a:srgbClr val="2E2B1F"/>
                </a:solidFill>
                <a:latin typeface="Times New Roman" panose="02020603050405020304" pitchFamily="18" charset="0"/>
                <a:cs typeface="Times New Roman" panose="02020603050405020304" pitchFamily="18" charset="0"/>
              </a:rPr>
              <a:t>It</a:t>
            </a:r>
            <a:r>
              <a:rPr sz="2200"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is</a:t>
            </a:r>
            <a:r>
              <a:rPr sz="2200"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called</a:t>
            </a:r>
            <a:r>
              <a:rPr sz="2200" spc="-5" dirty="0">
                <a:solidFill>
                  <a:srgbClr val="2E2B1F"/>
                </a:solidFill>
                <a:latin typeface="Times New Roman" panose="02020603050405020304" pitchFamily="18" charset="0"/>
                <a:cs typeface="Times New Roman" panose="02020603050405020304" pitchFamily="18" charset="0"/>
              </a:rPr>
              <a:t> </a:t>
            </a:r>
            <a:r>
              <a:rPr sz="2200" dirty="0">
                <a:solidFill>
                  <a:srgbClr val="2E2B1F"/>
                </a:solidFill>
                <a:latin typeface="Times New Roman" panose="02020603050405020304" pitchFamily="18" charset="0"/>
                <a:cs typeface="Times New Roman" panose="02020603050405020304" pitchFamily="18" charset="0"/>
              </a:rPr>
              <a:t>when</a:t>
            </a:r>
            <a:r>
              <a:rPr sz="2200" spc="5"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all</a:t>
            </a:r>
            <a:r>
              <a:rPr sz="2200" dirty="0">
                <a:solidFill>
                  <a:srgbClr val="2E2B1F"/>
                </a:solidFill>
                <a:latin typeface="Times New Roman" panose="02020603050405020304" pitchFamily="18" charset="0"/>
                <a:cs typeface="Times New Roman" panose="02020603050405020304" pitchFamily="18" charset="0"/>
              </a:rPr>
              <a:t> </a:t>
            </a:r>
            <a:r>
              <a:rPr sz="2200" spc="-15" dirty="0">
                <a:solidFill>
                  <a:srgbClr val="2E2B1F"/>
                </a:solidFill>
                <a:latin typeface="Times New Roman" panose="02020603050405020304" pitchFamily="18" charset="0"/>
                <a:cs typeface="Times New Roman" panose="02020603050405020304" pitchFamily="18" charset="0"/>
              </a:rPr>
              <a:t>references</a:t>
            </a:r>
            <a:r>
              <a:rPr sz="2200" spc="-10" dirty="0">
                <a:solidFill>
                  <a:srgbClr val="2E2B1F"/>
                </a:solidFill>
                <a:latin typeface="Times New Roman" panose="02020603050405020304" pitchFamily="18" charset="0"/>
                <a:cs typeface="Times New Roman" panose="02020603050405020304" pitchFamily="18" charset="0"/>
              </a:rPr>
              <a:t> </a:t>
            </a:r>
            <a:r>
              <a:rPr sz="2200" spc="-20" dirty="0">
                <a:solidFill>
                  <a:srgbClr val="2E2B1F"/>
                </a:solidFill>
                <a:latin typeface="Times New Roman" panose="02020603050405020304" pitchFamily="18" charset="0"/>
                <a:cs typeface="Times New Roman" panose="02020603050405020304" pitchFamily="18" charset="0"/>
              </a:rPr>
              <a:t>to</a:t>
            </a:r>
            <a:r>
              <a:rPr sz="2200" spc="-15"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the</a:t>
            </a:r>
            <a:r>
              <a:rPr sz="2200" spc="484"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object</a:t>
            </a:r>
            <a:r>
              <a:rPr sz="2200" spc="484" dirty="0">
                <a:solidFill>
                  <a:srgbClr val="2E2B1F"/>
                </a:solidFill>
                <a:latin typeface="Times New Roman" panose="02020603050405020304" pitchFamily="18" charset="0"/>
                <a:cs typeface="Times New Roman" panose="02020603050405020304" pitchFamily="18" charset="0"/>
              </a:rPr>
              <a:t> </a:t>
            </a:r>
            <a:r>
              <a:rPr sz="2200" spc="-20" dirty="0">
                <a:solidFill>
                  <a:srgbClr val="2E2B1F"/>
                </a:solidFill>
                <a:latin typeface="Times New Roman" panose="02020603050405020304" pitchFamily="18" charset="0"/>
                <a:cs typeface="Times New Roman" panose="02020603050405020304" pitchFamily="18" charset="0"/>
              </a:rPr>
              <a:t>have </a:t>
            </a:r>
            <a:r>
              <a:rPr sz="2200" spc="-484"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been</a:t>
            </a:r>
            <a:r>
              <a:rPr sz="2200" spc="15" dirty="0">
                <a:solidFill>
                  <a:srgbClr val="2E2B1F"/>
                </a:solidFill>
                <a:latin typeface="Times New Roman" panose="02020603050405020304" pitchFamily="18" charset="0"/>
                <a:cs typeface="Times New Roman" panose="02020603050405020304" pitchFamily="18" charset="0"/>
              </a:rPr>
              <a:t> </a:t>
            </a:r>
            <a:r>
              <a:rPr sz="2200" spc="-15" dirty="0">
                <a:solidFill>
                  <a:srgbClr val="2E2B1F"/>
                </a:solidFill>
                <a:latin typeface="Times New Roman" panose="02020603050405020304" pitchFamily="18" charset="0"/>
                <a:cs typeface="Times New Roman" panose="02020603050405020304" pitchFamily="18" charset="0"/>
              </a:rPr>
              <a:t>deleted</a:t>
            </a:r>
            <a:r>
              <a:rPr sz="2200" spc="20"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i.e</a:t>
            </a:r>
            <a:r>
              <a:rPr sz="2200" spc="5"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when</a:t>
            </a:r>
            <a:r>
              <a:rPr sz="2200"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an</a:t>
            </a:r>
            <a:r>
              <a:rPr sz="2200" spc="-10"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object</a:t>
            </a:r>
            <a:r>
              <a:rPr sz="2200" spc="15"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is </a:t>
            </a:r>
            <a:r>
              <a:rPr sz="2200" spc="-15" dirty="0">
                <a:solidFill>
                  <a:srgbClr val="2E2B1F"/>
                </a:solidFill>
                <a:latin typeface="Times New Roman" panose="02020603050405020304" pitchFamily="18" charset="0"/>
                <a:cs typeface="Times New Roman" panose="02020603050405020304" pitchFamily="18" charset="0"/>
              </a:rPr>
              <a:t>garbage</a:t>
            </a:r>
            <a:r>
              <a:rPr sz="2200"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collected.</a:t>
            </a:r>
            <a:endParaRPr sz="2200" dirty="0">
              <a:latin typeface="Times New Roman" panose="02020603050405020304" pitchFamily="18" charset="0"/>
              <a:cs typeface="Times New Roman" panose="02020603050405020304" pitchFamily="18" charset="0"/>
            </a:endParaRPr>
          </a:p>
          <a:p>
            <a:pPr marL="241300" marR="5715" indent="-229235" algn="just">
              <a:lnSpc>
                <a:spcPct val="100000"/>
              </a:lnSpc>
              <a:spcBef>
                <a:spcPts val="525"/>
              </a:spcBef>
              <a:buClr>
                <a:srgbClr val="A9A47B"/>
              </a:buClr>
              <a:buFont typeface="Arial"/>
              <a:buChar char="•"/>
              <a:tabLst>
                <a:tab pos="241935" algn="l"/>
              </a:tabLst>
            </a:pPr>
            <a:r>
              <a:rPr sz="2200" b="1" spc="-10" dirty="0">
                <a:solidFill>
                  <a:srgbClr val="2E2B1F"/>
                </a:solidFill>
                <a:latin typeface="Times New Roman" panose="02020603050405020304" pitchFamily="18" charset="0"/>
                <a:cs typeface="Times New Roman" panose="02020603050405020304" pitchFamily="18" charset="0"/>
              </a:rPr>
              <a:t>Note </a:t>
            </a:r>
            <a:r>
              <a:rPr sz="2200" b="1" spc="-5"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A </a:t>
            </a:r>
            <a:r>
              <a:rPr sz="2200" spc="-20" dirty="0">
                <a:solidFill>
                  <a:srgbClr val="2E2B1F"/>
                </a:solidFill>
                <a:latin typeface="Times New Roman" panose="02020603050405020304" pitchFamily="18" charset="0"/>
                <a:cs typeface="Times New Roman" panose="02020603050405020304" pitchFamily="18" charset="0"/>
              </a:rPr>
              <a:t>reference to </a:t>
            </a:r>
            <a:r>
              <a:rPr sz="2200" spc="-5" dirty="0">
                <a:solidFill>
                  <a:srgbClr val="2E2B1F"/>
                </a:solidFill>
                <a:latin typeface="Times New Roman" panose="02020603050405020304" pitchFamily="18" charset="0"/>
                <a:cs typeface="Times New Roman" panose="02020603050405020304" pitchFamily="18" charset="0"/>
              </a:rPr>
              <a:t>objects is also </a:t>
            </a:r>
            <a:r>
              <a:rPr sz="2200" spc="-10" dirty="0">
                <a:solidFill>
                  <a:srgbClr val="2E2B1F"/>
                </a:solidFill>
                <a:latin typeface="Times New Roman" panose="02020603050405020304" pitchFamily="18" charset="0"/>
                <a:cs typeface="Times New Roman" panose="02020603050405020304" pitchFamily="18" charset="0"/>
              </a:rPr>
              <a:t>deleted </a:t>
            </a:r>
            <a:r>
              <a:rPr sz="2200" dirty="0">
                <a:solidFill>
                  <a:srgbClr val="2E2B1F"/>
                </a:solidFill>
                <a:latin typeface="Times New Roman" panose="02020603050405020304" pitchFamily="18" charset="0"/>
                <a:cs typeface="Times New Roman" panose="02020603050405020304" pitchFamily="18" charset="0"/>
              </a:rPr>
              <a:t>when </a:t>
            </a:r>
            <a:r>
              <a:rPr sz="2200" spc="-5" dirty="0">
                <a:solidFill>
                  <a:srgbClr val="2E2B1F"/>
                </a:solidFill>
                <a:latin typeface="Times New Roman" panose="02020603050405020304" pitchFamily="18" charset="0"/>
                <a:cs typeface="Times New Roman" panose="02020603050405020304" pitchFamily="18" charset="0"/>
              </a:rPr>
              <a:t>the object </a:t>
            </a:r>
            <a:r>
              <a:rPr sz="2200"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goes</a:t>
            </a:r>
            <a:r>
              <a:rPr sz="2200" spc="5"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out</a:t>
            </a:r>
            <a:r>
              <a:rPr sz="2200" dirty="0">
                <a:solidFill>
                  <a:srgbClr val="2E2B1F"/>
                </a:solidFill>
                <a:latin typeface="Times New Roman" panose="02020603050405020304" pitchFamily="18" charset="0"/>
                <a:cs typeface="Times New Roman" panose="02020603050405020304" pitchFamily="18" charset="0"/>
              </a:rPr>
              <a:t> of</a:t>
            </a:r>
            <a:r>
              <a:rPr sz="2200" spc="5" dirty="0">
                <a:solidFill>
                  <a:srgbClr val="2E2B1F"/>
                </a:solidFill>
                <a:latin typeface="Times New Roman" panose="02020603050405020304" pitchFamily="18" charset="0"/>
                <a:cs typeface="Times New Roman" panose="02020603050405020304" pitchFamily="18" charset="0"/>
              </a:rPr>
              <a:t> </a:t>
            </a:r>
            <a:r>
              <a:rPr sz="2200" spc="-20" dirty="0">
                <a:solidFill>
                  <a:srgbClr val="2E2B1F"/>
                </a:solidFill>
                <a:latin typeface="Times New Roman" panose="02020603050405020304" pitchFamily="18" charset="0"/>
                <a:cs typeface="Times New Roman" panose="02020603050405020304" pitchFamily="18" charset="0"/>
              </a:rPr>
              <a:t>reference</a:t>
            </a:r>
            <a:r>
              <a:rPr sz="2200" spc="15" dirty="0">
                <a:solidFill>
                  <a:srgbClr val="2E2B1F"/>
                </a:solidFill>
                <a:latin typeface="Times New Roman" panose="02020603050405020304" pitchFamily="18" charset="0"/>
                <a:cs typeface="Times New Roman" panose="02020603050405020304" pitchFamily="18" charset="0"/>
              </a:rPr>
              <a:t> </a:t>
            </a:r>
            <a:r>
              <a:rPr sz="2200" dirty="0">
                <a:solidFill>
                  <a:srgbClr val="2E2B1F"/>
                </a:solidFill>
                <a:latin typeface="Times New Roman" panose="02020603050405020304" pitchFamily="18" charset="0"/>
                <a:cs typeface="Times New Roman" panose="02020603050405020304" pitchFamily="18" charset="0"/>
              </a:rPr>
              <a:t>or</a:t>
            </a:r>
            <a:r>
              <a:rPr sz="2200" spc="5"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when</a:t>
            </a:r>
            <a:r>
              <a:rPr sz="2200" spc="5"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the</a:t>
            </a:r>
            <a:r>
              <a:rPr sz="2200" dirty="0">
                <a:solidFill>
                  <a:srgbClr val="2E2B1F"/>
                </a:solidFill>
                <a:latin typeface="Times New Roman" panose="02020603050405020304" pitchFamily="18" charset="0"/>
                <a:cs typeface="Times New Roman" panose="02020603050405020304" pitchFamily="18" charset="0"/>
              </a:rPr>
              <a:t> </a:t>
            </a:r>
            <a:r>
              <a:rPr sz="2200" spc="-20" dirty="0">
                <a:solidFill>
                  <a:srgbClr val="2E2B1F"/>
                </a:solidFill>
                <a:latin typeface="Times New Roman" panose="02020603050405020304" pitchFamily="18" charset="0"/>
                <a:cs typeface="Times New Roman" panose="02020603050405020304" pitchFamily="18" charset="0"/>
              </a:rPr>
              <a:t>program</a:t>
            </a:r>
            <a:r>
              <a:rPr sz="2200" spc="10"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ends.</a:t>
            </a:r>
            <a:endParaRPr sz="2200" dirty="0">
              <a:latin typeface="Times New Roman" panose="02020603050405020304" pitchFamily="18" charset="0"/>
              <a:cs typeface="Times New Roman" panose="02020603050405020304" pitchFamily="18" charset="0"/>
            </a:endParaRPr>
          </a:p>
          <a:p>
            <a:pPr marL="241300" indent="-229235" algn="just">
              <a:lnSpc>
                <a:spcPct val="100000"/>
              </a:lnSpc>
              <a:spcBef>
                <a:spcPts val="530"/>
              </a:spcBef>
              <a:buClr>
                <a:srgbClr val="A9A47B"/>
              </a:buClr>
              <a:buFont typeface="Arial"/>
              <a:buChar char="•"/>
              <a:tabLst>
                <a:tab pos="241935" algn="l"/>
              </a:tabLst>
            </a:pPr>
            <a:r>
              <a:rPr sz="2200" b="1" spc="-20" dirty="0">
                <a:solidFill>
                  <a:srgbClr val="2E2B1F"/>
                </a:solidFill>
                <a:latin typeface="Times New Roman" panose="02020603050405020304" pitchFamily="18" charset="0"/>
                <a:cs typeface="Times New Roman" panose="02020603050405020304" pitchFamily="18" charset="0"/>
              </a:rPr>
              <a:t>Syntax:</a:t>
            </a:r>
            <a:endParaRPr sz="220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3" cstate="print"/>
          <a:stretch>
            <a:fillRect/>
          </a:stretch>
        </p:blipFill>
        <p:spPr>
          <a:xfrm>
            <a:off x="2819400" y="5479876"/>
            <a:ext cx="5306314" cy="1219200"/>
          </a:xfrm>
          <a:prstGeom prst="rect">
            <a:avLst/>
          </a:prstGeom>
        </p:spPr>
      </p:pic>
    </p:spTree>
    <p:extLst>
      <p:ext uri="{BB962C8B-B14F-4D97-AF65-F5344CB8AC3E}">
        <p14:creationId xmlns:p14="http://schemas.microsoft.com/office/powerpoint/2010/main" val="9968403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7200" y="381000"/>
            <a:ext cx="7772400" cy="6172200"/>
          </a:xfrm>
          <a:prstGeom prst="rect">
            <a:avLst/>
          </a:prstGeom>
        </p:spPr>
      </p:pic>
    </p:spTree>
    <p:extLst>
      <p:ext uri="{BB962C8B-B14F-4D97-AF65-F5344CB8AC3E}">
        <p14:creationId xmlns:p14="http://schemas.microsoft.com/office/powerpoint/2010/main" val="33816080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38200" y="609600"/>
            <a:ext cx="6096000" cy="5638800"/>
          </a:xfrm>
          <a:prstGeom prst="rect">
            <a:avLst/>
          </a:prstGeom>
        </p:spPr>
      </p:pic>
    </p:spTree>
    <p:extLst>
      <p:ext uri="{BB962C8B-B14F-4D97-AF65-F5344CB8AC3E}">
        <p14:creationId xmlns:p14="http://schemas.microsoft.com/office/powerpoint/2010/main" val="16061000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2780030" cy="726440"/>
          </a:xfrm>
          <a:prstGeom prst="rect">
            <a:avLst/>
          </a:prstGeom>
        </p:spPr>
        <p:txBody>
          <a:bodyPr vert="horz" wrap="square" lIns="0" tIns="12065" rIns="0" bIns="0" rtlCol="0">
            <a:spAutoFit/>
          </a:bodyPr>
          <a:lstStyle/>
          <a:p>
            <a:pPr marL="12700">
              <a:lnSpc>
                <a:spcPct val="100000"/>
              </a:lnSpc>
              <a:spcBef>
                <a:spcPts val="95"/>
              </a:spcBef>
            </a:pPr>
            <a:r>
              <a:rPr spc="-95" dirty="0"/>
              <a:t>Inheritance</a:t>
            </a:r>
          </a:p>
        </p:txBody>
      </p:sp>
      <p:sp>
        <p:nvSpPr>
          <p:cNvPr id="3" name="object 3"/>
          <p:cNvSpPr txBox="1"/>
          <p:nvPr/>
        </p:nvSpPr>
        <p:spPr>
          <a:xfrm>
            <a:off x="650240" y="1388110"/>
            <a:ext cx="7349490" cy="4317365"/>
          </a:xfrm>
          <a:prstGeom prst="rect">
            <a:avLst/>
          </a:prstGeom>
        </p:spPr>
        <p:txBody>
          <a:bodyPr vert="horz" wrap="square" lIns="0" tIns="12065" rIns="0" bIns="0" rtlCol="0">
            <a:spAutoFit/>
          </a:bodyPr>
          <a:lstStyle/>
          <a:p>
            <a:pPr marL="241300" marR="6350" indent="-229235" algn="just">
              <a:lnSpc>
                <a:spcPct val="100000"/>
              </a:lnSpc>
              <a:spcBef>
                <a:spcPts val="95"/>
              </a:spcBef>
              <a:buClr>
                <a:srgbClr val="A9A47B"/>
              </a:buClr>
              <a:buFont typeface="Arial"/>
              <a:buChar char="•"/>
              <a:tabLst>
                <a:tab pos="241935" algn="l"/>
              </a:tabLst>
            </a:pPr>
            <a:r>
              <a:rPr sz="2200" spc="-10" dirty="0">
                <a:solidFill>
                  <a:srgbClr val="2E2B1F"/>
                </a:solidFill>
                <a:latin typeface="Times New Roman" panose="02020603050405020304" pitchFamily="18" charset="0"/>
                <a:cs typeface="Times New Roman" panose="02020603050405020304" pitchFamily="18" charset="0"/>
              </a:rPr>
              <a:t>The method </a:t>
            </a:r>
            <a:r>
              <a:rPr sz="2200" dirty="0">
                <a:solidFill>
                  <a:srgbClr val="2E2B1F"/>
                </a:solidFill>
                <a:latin typeface="Times New Roman" panose="02020603050405020304" pitchFamily="18" charset="0"/>
                <a:cs typeface="Times New Roman" panose="02020603050405020304" pitchFamily="18" charset="0"/>
              </a:rPr>
              <a:t>of </a:t>
            </a:r>
            <a:r>
              <a:rPr sz="2200" spc="-5" dirty="0">
                <a:solidFill>
                  <a:srgbClr val="2E2B1F"/>
                </a:solidFill>
                <a:latin typeface="Times New Roman" panose="02020603050405020304" pitchFamily="18" charset="0"/>
                <a:cs typeface="Times New Roman" panose="02020603050405020304" pitchFamily="18" charset="0"/>
              </a:rPr>
              <a:t>inheriting the </a:t>
            </a:r>
            <a:r>
              <a:rPr sz="2200" spc="-10" dirty="0">
                <a:solidFill>
                  <a:srgbClr val="2E2B1F"/>
                </a:solidFill>
                <a:latin typeface="Times New Roman" panose="02020603050405020304" pitchFamily="18" charset="0"/>
                <a:cs typeface="Times New Roman" panose="02020603050405020304" pitchFamily="18" charset="0"/>
              </a:rPr>
              <a:t>properties </a:t>
            </a:r>
            <a:r>
              <a:rPr sz="2200" dirty="0">
                <a:solidFill>
                  <a:srgbClr val="2E2B1F"/>
                </a:solidFill>
                <a:latin typeface="Times New Roman" panose="02020603050405020304" pitchFamily="18" charset="0"/>
                <a:cs typeface="Times New Roman" panose="02020603050405020304" pitchFamily="18" charset="0"/>
              </a:rPr>
              <a:t>of </a:t>
            </a:r>
            <a:r>
              <a:rPr sz="2200" spc="-15" dirty="0">
                <a:solidFill>
                  <a:srgbClr val="2E2B1F"/>
                </a:solidFill>
                <a:latin typeface="Times New Roman" panose="02020603050405020304" pitchFamily="18" charset="0"/>
                <a:cs typeface="Times New Roman" panose="02020603050405020304" pitchFamily="18" charset="0"/>
              </a:rPr>
              <a:t>parent </a:t>
            </a:r>
            <a:r>
              <a:rPr sz="2200" spc="-5" dirty="0">
                <a:solidFill>
                  <a:srgbClr val="2E2B1F"/>
                </a:solidFill>
                <a:latin typeface="Times New Roman" panose="02020603050405020304" pitchFamily="18" charset="0"/>
                <a:cs typeface="Times New Roman" panose="02020603050405020304" pitchFamily="18" charset="0"/>
              </a:rPr>
              <a:t>class </a:t>
            </a:r>
            <a:r>
              <a:rPr sz="2200" spc="-20" dirty="0">
                <a:solidFill>
                  <a:srgbClr val="2E2B1F"/>
                </a:solidFill>
                <a:latin typeface="Times New Roman" panose="02020603050405020304" pitchFamily="18" charset="0"/>
                <a:cs typeface="Times New Roman" panose="02020603050405020304" pitchFamily="18" charset="0"/>
              </a:rPr>
              <a:t>into </a:t>
            </a:r>
            <a:r>
              <a:rPr sz="2200" spc="-5" dirty="0">
                <a:solidFill>
                  <a:srgbClr val="2E2B1F"/>
                </a:solidFill>
                <a:latin typeface="Times New Roman" panose="02020603050405020304" pitchFamily="18" charset="0"/>
                <a:cs typeface="Times New Roman" panose="02020603050405020304" pitchFamily="18" charset="0"/>
              </a:rPr>
              <a:t>a </a:t>
            </a:r>
            <a:r>
              <a:rPr sz="2200"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child</a:t>
            </a:r>
            <a:r>
              <a:rPr sz="2200"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class</a:t>
            </a:r>
            <a:r>
              <a:rPr sz="2200"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is</a:t>
            </a:r>
            <a:r>
              <a:rPr sz="2200"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known</a:t>
            </a:r>
            <a:r>
              <a:rPr sz="2200"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as</a:t>
            </a:r>
            <a:r>
              <a:rPr sz="2200"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inheritance.</a:t>
            </a:r>
            <a:r>
              <a:rPr sz="2200" spc="-5" dirty="0">
                <a:solidFill>
                  <a:srgbClr val="2E2B1F"/>
                </a:solidFill>
                <a:latin typeface="Times New Roman" panose="02020603050405020304" pitchFamily="18" charset="0"/>
                <a:cs typeface="Times New Roman" panose="02020603050405020304" pitchFamily="18" charset="0"/>
              </a:rPr>
              <a:t> It</a:t>
            </a:r>
            <a:r>
              <a:rPr sz="2200"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is</a:t>
            </a:r>
            <a:r>
              <a:rPr sz="2200"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an</a:t>
            </a:r>
            <a:r>
              <a:rPr sz="2200"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OOP</a:t>
            </a:r>
            <a:r>
              <a:rPr sz="2200"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concept. </a:t>
            </a:r>
            <a:r>
              <a:rPr sz="2200" spc="-5"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Following</a:t>
            </a:r>
            <a:r>
              <a:rPr sz="2200" spc="-5"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are </a:t>
            </a:r>
            <a:r>
              <a:rPr sz="2200" spc="-5" dirty="0">
                <a:solidFill>
                  <a:srgbClr val="2E2B1F"/>
                </a:solidFill>
                <a:latin typeface="Times New Roman" panose="02020603050405020304" pitchFamily="18" charset="0"/>
                <a:cs typeface="Times New Roman" panose="02020603050405020304" pitchFamily="18" charset="0"/>
              </a:rPr>
              <a:t>the</a:t>
            </a:r>
            <a:r>
              <a:rPr sz="2200" spc="15"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benefits</a:t>
            </a:r>
            <a:r>
              <a:rPr sz="2200" spc="20"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of</a:t>
            </a:r>
            <a:r>
              <a:rPr sz="2200" spc="5"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inheritance.</a:t>
            </a:r>
            <a:endParaRPr sz="2200" dirty="0">
              <a:latin typeface="Times New Roman" panose="02020603050405020304" pitchFamily="18" charset="0"/>
              <a:cs typeface="Times New Roman" panose="02020603050405020304" pitchFamily="18" charset="0"/>
            </a:endParaRPr>
          </a:p>
          <a:p>
            <a:pPr marL="241300" marR="5080" indent="-229235" algn="just">
              <a:lnSpc>
                <a:spcPct val="100000"/>
              </a:lnSpc>
              <a:spcBef>
                <a:spcPts val="530"/>
              </a:spcBef>
              <a:buClr>
                <a:srgbClr val="A9A47B"/>
              </a:buClr>
              <a:buFont typeface="Arial"/>
              <a:buChar char="•"/>
              <a:tabLst>
                <a:tab pos="241935" algn="l"/>
              </a:tabLst>
            </a:pPr>
            <a:r>
              <a:rPr sz="2200" b="1" spc="-5" dirty="0">
                <a:solidFill>
                  <a:srgbClr val="2E2B1F"/>
                </a:solidFill>
                <a:latin typeface="Times New Roman" panose="02020603050405020304" pitchFamily="18" charset="0"/>
                <a:cs typeface="Times New Roman" panose="02020603050405020304" pitchFamily="18" charset="0"/>
              </a:rPr>
              <a:t>Code reusability- </a:t>
            </a:r>
            <a:r>
              <a:rPr sz="2200" b="1" spc="-10" dirty="0">
                <a:solidFill>
                  <a:srgbClr val="2E2B1F"/>
                </a:solidFill>
                <a:latin typeface="Times New Roman" panose="02020603050405020304" pitchFamily="18" charset="0"/>
                <a:cs typeface="Times New Roman" panose="02020603050405020304" pitchFamily="18" charset="0"/>
              </a:rPr>
              <a:t>we </a:t>
            </a:r>
            <a:r>
              <a:rPr sz="2200" b="1" spc="-5" dirty="0">
                <a:solidFill>
                  <a:srgbClr val="2E2B1F"/>
                </a:solidFill>
                <a:latin typeface="Times New Roman" panose="02020603050405020304" pitchFamily="18" charset="0"/>
                <a:cs typeface="Times New Roman" panose="02020603050405020304" pitchFamily="18" charset="0"/>
              </a:rPr>
              <a:t>do not </a:t>
            </a:r>
            <a:r>
              <a:rPr sz="2200" b="1" spc="-20" dirty="0">
                <a:solidFill>
                  <a:srgbClr val="2E2B1F"/>
                </a:solidFill>
                <a:latin typeface="Times New Roman" panose="02020603050405020304" pitchFamily="18" charset="0"/>
                <a:cs typeface="Times New Roman" panose="02020603050405020304" pitchFamily="18" charset="0"/>
              </a:rPr>
              <a:t>have to </a:t>
            </a:r>
            <a:r>
              <a:rPr sz="2200" b="1" spc="-5" dirty="0">
                <a:solidFill>
                  <a:srgbClr val="2E2B1F"/>
                </a:solidFill>
                <a:latin typeface="Times New Roman" panose="02020603050405020304" pitchFamily="18" charset="0"/>
                <a:cs typeface="Times New Roman" panose="02020603050405020304" pitchFamily="18" charset="0"/>
              </a:rPr>
              <a:t>write the same </a:t>
            </a:r>
            <a:r>
              <a:rPr sz="2200" b="1" spc="-10" dirty="0">
                <a:solidFill>
                  <a:srgbClr val="2E2B1F"/>
                </a:solidFill>
                <a:latin typeface="Times New Roman" panose="02020603050405020304" pitchFamily="18" charset="0"/>
                <a:cs typeface="Times New Roman" panose="02020603050405020304" pitchFamily="18" charset="0"/>
              </a:rPr>
              <a:t>code </a:t>
            </a:r>
            <a:r>
              <a:rPr sz="2200" b="1" spc="-15" dirty="0">
                <a:solidFill>
                  <a:srgbClr val="2E2B1F"/>
                </a:solidFill>
                <a:latin typeface="Times New Roman" panose="02020603050405020304" pitchFamily="18" charset="0"/>
                <a:cs typeface="Times New Roman" panose="02020603050405020304" pitchFamily="18" charset="0"/>
              </a:rPr>
              <a:t>again </a:t>
            </a:r>
            <a:r>
              <a:rPr sz="2200" b="1" spc="-484" dirty="0">
                <a:solidFill>
                  <a:srgbClr val="2E2B1F"/>
                </a:solidFill>
                <a:latin typeface="Times New Roman" panose="02020603050405020304" pitchFamily="18" charset="0"/>
                <a:cs typeface="Times New Roman" panose="02020603050405020304" pitchFamily="18" charset="0"/>
              </a:rPr>
              <a:t> </a:t>
            </a:r>
            <a:r>
              <a:rPr sz="2200" b="1" spc="-5" dirty="0">
                <a:solidFill>
                  <a:srgbClr val="2E2B1F"/>
                </a:solidFill>
                <a:latin typeface="Times New Roman" panose="02020603050405020304" pitchFamily="18" charset="0"/>
                <a:cs typeface="Times New Roman" panose="02020603050405020304" pitchFamily="18" charset="0"/>
              </a:rPr>
              <a:t>and</a:t>
            </a:r>
            <a:r>
              <a:rPr sz="2200" b="1" spc="415" dirty="0">
                <a:solidFill>
                  <a:srgbClr val="2E2B1F"/>
                </a:solidFill>
                <a:latin typeface="Times New Roman" panose="02020603050405020304" pitchFamily="18" charset="0"/>
                <a:cs typeface="Times New Roman" panose="02020603050405020304" pitchFamily="18" charset="0"/>
              </a:rPr>
              <a:t> </a:t>
            </a:r>
            <a:r>
              <a:rPr sz="2200" b="1" spc="-10" dirty="0">
                <a:solidFill>
                  <a:srgbClr val="2E2B1F"/>
                </a:solidFill>
                <a:latin typeface="Times New Roman" panose="02020603050405020304" pitchFamily="18" charset="0"/>
                <a:cs typeface="Times New Roman" panose="02020603050405020304" pitchFamily="18" charset="0"/>
              </a:rPr>
              <a:t>again,</a:t>
            </a:r>
            <a:r>
              <a:rPr sz="2200" b="1" spc="430" dirty="0">
                <a:solidFill>
                  <a:srgbClr val="2E2B1F"/>
                </a:solidFill>
                <a:latin typeface="Times New Roman" panose="02020603050405020304" pitchFamily="18" charset="0"/>
                <a:cs typeface="Times New Roman" panose="02020603050405020304" pitchFamily="18" charset="0"/>
              </a:rPr>
              <a:t> </a:t>
            </a:r>
            <a:r>
              <a:rPr sz="2200" b="1" spc="-15" dirty="0">
                <a:solidFill>
                  <a:srgbClr val="2E2B1F"/>
                </a:solidFill>
                <a:latin typeface="Times New Roman" panose="02020603050405020304" pitchFamily="18" charset="0"/>
                <a:cs typeface="Times New Roman" panose="02020603050405020304" pitchFamily="18" charset="0"/>
              </a:rPr>
              <a:t>we</a:t>
            </a:r>
            <a:r>
              <a:rPr sz="2200" b="1" spc="425" dirty="0">
                <a:solidFill>
                  <a:srgbClr val="2E2B1F"/>
                </a:solidFill>
                <a:latin typeface="Times New Roman" panose="02020603050405020304" pitchFamily="18" charset="0"/>
                <a:cs typeface="Times New Roman" panose="02020603050405020304" pitchFamily="18" charset="0"/>
              </a:rPr>
              <a:t> </a:t>
            </a:r>
            <a:r>
              <a:rPr sz="2200" b="1" spc="-15" dirty="0">
                <a:solidFill>
                  <a:srgbClr val="2E2B1F"/>
                </a:solidFill>
                <a:latin typeface="Times New Roman" panose="02020603050405020304" pitchFamily="18" charset="0"/>
                <a:cs typeface="Times New Roman" panose="02020603050405020304" pitchFamily="18" charset="0"/>
              </a:rPr>
              <a:t>can</a:t>
            </a:r>
            <a:r>
              <a:rPr sz="2200" b="1" spc="425" dirty="0">
                <a:solidFill>
                  <a:srgbClr val="2E2B1F"/>
                </a:solidFill>
                <a:latin typeface="Times New Roman" panose="02020603050405020304" pitchFamily="18" charset="0"/>
                <a:cs typeface="Times New Roman" panose="02020603050405020304" pitchFamily="18" charset="0"/>
              </a:rPr>
              <a:t> </a:t>
            </a:r>
            <a:r>
              <a:rPr sz="2200" b="1" spc="-10" dirty="0">
                <a:solidFill>
                  <a:srgbClr val="2E2B1F"/>
                </a:solidFill>
                <a:latin typeface="Times New Roman" panose="02020603050405020304" pitchFamily="18" charset="0"/>
                <a:cs typeface="Times New Roman" panose="02020603050405020304" pitchFamily="18" charset="0"/>
              </a:rPr>
              <a:t>just</a:t>
            </a:r>
            <a:r>
              <a:rPr sz="2200" b="1" spc="415" dirty="0">
                <a:solidFill>
                  <a:srgbClr val="2E2B1F"/>
                </a:solidFill>
                <a:latin typeface="Times New Roman" panose="02020603050405020304" pitchFamily="18" charset="0"/>
                <a:cs typeface="Times New Roman" panose="02020603050405020304" pitchFamily="18" charset="0"/>
              </a:rPr>
              <a:t> </a:t>
            </a:r>
            <a:r>
              <a:rPr sz="2200" b="1" spc="-5" dirty="0">
                <a:solidFill>
                  <a:srgbClr val="2E2B1F"/>
                </a:solidFill>
                <a:latin typeface="Times New Roman" panose="02020603050405020304" pitchFamily="18" charset="0"/>
                <a:cs typeface="Times New Roman" panose="02020603050405020304" pitchFamily="18" charset="0"/>
              </a:rPr>
              <a:t>inherit</a:t>
            </a:r>
            <a:r>
              <a:rPr sz="2200" b="1" spc="425" dirty="0">
                <a:solidFill>
                  <a:srgbClr val="2E2B1F"/>
                </a:solidFill>
                <a:latin typeface="Times New Roman" panose="02020603050405020304" pitchFamily="18" charset="0"/>
                <a:cs typeface="Times New Roman" panose="02020603050405020304" pitchFamily="18" charset="0"/>
              </a:rPr>
              <a:t> </a:t>
            </a:r>
            <a:r>
              <a:rPr sz="2200" b="1" spc="-5" dirty="0">
                <a:solidFill>
                  <a:srgbClr val="2E2B1F"/>
                </a:solidFill>
                <a:latin typeface="Times New Roman" panose="02020603050405020304" pitchFamily="18" charset="0"/>
                <a:cs typeface="Times New Roman" panose="02020603050405020304" pitchFamily="18" charset="0"/>
              </a:rPr>
              <a:t>the</a:t>
            </a:r>
            <a:r>
              <a:rPr sz="2200" b="1" spc="430" dirty="0">
                <a:solidFill>
                  <a:srgbClr val="2E2B1F"/>
                </a:solidFill>
                <a:latin typeface="Times New Roman" panose="02020603050405020304" pitchFamily="18" charset="0"/>
                <a:cs typeface="Times New Roman" panose="02020603050405020304" pitchFamily="18" charset="0"/>
              </a:rPr>
              <a:t> </a:t>
            </a:r>
            <a:r>
              <a:rPr sz="2200" b="1" spc="-10" dirty="0">
                <a:solidFill>
                  <a:srgbClr val="2E2B1F"/>
                </a:solidFill>
                <a:latin typeface="Times New Roman" panose="02020603050405020304" pitchFamily="18" charset="0"/>
                <a:cs typeface="Times New Roman" panose="02020603050405020304" pitchFamily="18" charset="0"/>
              </a:rPr>
              <a:t>properties</a:t>
            </a:r>
            <a:r>
              <a:rPr sz="2200" b="1" spc="455" dirty="0">
                <a:solidFill>
                  <a:srgbClr val="2E2B1F"/>
                </a:solidFill>
                <a:latin typeface="Times New Roman" panose="02020603050405020304" pitchFamily="18" charset="0"/>
                <a:cs typeface="Times New Roman" panose="02020603050405020304" pitchFamily="18" charset="0"/>
              </a:rPr>
              <a:t> </a:t>
            </a:r>
            <a:r>
              <a:rPr sz="2200" b="1" spc="-15" dirty="0">
                <a:solidFill>
                  <a:srgbClr val="2E2B1F"/>
                </a:solidFill>
                <a:latin typeface="Times New Roman" panose="02020603050405020304" pitchFamily="18" charset="0"/>
                <a:cs typeface="Times New Roman" panose="02020603050405020304" pitchFamily="18" charset="0"/>
              </a:rPr>
              <a:t>we</a:t>
            </a:r>
            <a:r>
              <a:rPr sz="2200" b="1" spc="420" dirty="0">
                <a:solidFill>
                  <a:srgbClr val="2E2B1F"/>
                </a:solidFill>
                <a:latin typeface="Times New Roman" panose="02020603050405020304" pitchFamily="18" charset="0"/>
                <a:cs typeface="Times New Roman" panose="02020603050405020304" pitchFamily="18" charset="0"/>
              </a:rPr>
              <a:t> </a:t>
            </a:r>
            <a:r>
              <a:rPr sz="2200" b="1" spc="-5" dirty="0">
                <a:solidFill>
                  <a:srgbClr val="2E2B1F"/>
                </a:solidFill>
                <a:latin typeface="Times New Roman" panose="02020603050405020304" pitchFamily="18" charset="0"/>
                <a:cs typeface="Times New Roman" panose="02020603050405020304" pitchFamily="18" charset="0"/>
              </a:rPr>
              <a:t>need</a:t>
            </a:r>
            <a:r>
              <a:rPr sz="2200" b="1" spc="420" dirty="0">
                <a:solidFill>
                  <a:srgbClr val="2E2B1F"/>
                </a:solidFill>
                <a:latin typeface="Times New Roman" panose="02020603050405020304" pitchFamily="18" charset="0"/>
                <a:cs typeface="Times New Roman" panose="02020603050405020304" pitchFamily="18" charset="0"/>
              </a:rPr>
              <a:t> </a:t>
            </a:r>
            <a:r>
              <a:rPr sz="2200" b="1" spc="-5" dirty="0">
                <a:solidFill>
                  <a:srgbClr val="2E2B1F"/>
                </a:solidFill>
                <a:latin typeface="Times New Roman" panose="02020603050405020304" pitchFamily="18" charset="0"/>
                <a:cs typeface="Times New Roman" panose="02020603050405020304" pitchFamily="18" charset="0"/>
              </a:rPr>
              <a:t>in</a:t>
            </a:r>
            <a:r>
              <a:rPr sz="2200" b="1" spc="420" dirty="0">
                <a:solidFill>
                  <a:srgbClr val="2E2B1F"/>
                </a:solidFill>
                <a:latin typeface="Times New Roman" panose="02020603050405020304" pitchFamily="18" charset="0"/>
                <a:cs typeface="Times New Roman" panose="02020603050405020304" pitchFamily="18" charset="0"/>
              </a:rPr>
              <a:t> </a:t>
            </a:r>
            <a:r>
              <a:rPr sz="2200" b="1" spc="-5" dirty="0">
                <a:solidFill>
                  <a:srgbClr val="2E2B1F"/>
                </a:solidFill>
                <a:latin typeface="Times New Roman" panose="02020603050405020304" pitchFamily="18" charset="0"/>
                <a:cs typeface="Times New Roman" panose="02020603050405020304" pitchFamily="18" charset="0"/>
              </a:rPr>
              <a:t>a </a:t>
            </a:r>
            <a:r>
              <a:rPr sz="2200" b="1" spc="-484" dirty="0">
                <a:solidFill>
                  <a:srgbClr val="2E2B1F"/>
                </a:solidFill>
                <a:latin typeface="Times New Roman" panose="02020603050405020304" pitchFamily="18" charset="0"/>
                <a:cs typeface="Times New Roman" panose="02020603050405020304" pitchFamily="18" charset="0"/>
              </a:rPr>
              <a:t> </a:t>
            </a:r>
            <a:r>
              <a:rPr sz="2200" b="1" spc="-5" dirty="0">
                <a:solidFill>
                  <a:srgbClr val="2E2B1F"/>
                </a:solidFill>
                <a:latin typeface="Times New Roman" panose="02020603050405020304" pitchFamily="18" charset="0"/>
                <a:cs typeface="Times New Roman" panose="02020603050405020304" pitchFamily="18" charset="0"/>
              </a:rPr>
              <a:t>child</a:t>
            </a:r>
            <a:r>
              <a:rPr sz="2200" b="1" spc="-15" dirty="0">
                <a:solidFill>
                  <a:srgbClr val="2E2B1F"/>
                </a:solidFill>
                <a:latin typeface="Times New Roman" panose="02020603050405020304" pitchFamily="18" charset="0"/>
                <a:cs typeface="Times New Roman" panose="02020603050405020304" pitchFamily="18" charset="0"/>
              </a:rPr>
              <a:t> </a:t>
            </a:r>
            <a:r>
              <a:rPr sz="2200" b="1" spc="-5" dirty="0">
                <a:solidFill>
                  <a:srgbClr val="2E2B1F"/>
                </a:solidFill>
                <a:latin typeface="Times New Roman" panose="02020603050405020304" pitchFamily="18" charset="0"/>
                <a:cs typeface="Times New Roman" panose="02020603050405020304" pitchFamily="18" charset="0"/>
              </a:rPr>
              <a:t>class.</a:t>
            </a:r>
            <a:endParaRPr sz="2200" b="1" dirty="0">
              <a:latin typeface="Times New Roman" panose="02020603050405020304" pitchFamily="18" charset="0"/>
              <a:cs typeface="Times New Roman" panose="02020603050405020304" pitchFamily="18" charset="0"/>
            </a:endParaRPr>
          </a:p>
          <a:p>
            <a:pPr marL="241300" indent="-229235" algn="just">
              <a:lnSpc>
                <a:spcPct val="100000"/>
              </a:lnSpc>
              <a:spcBef>
                <a:spcPts val="530"/>
              </a:spcBef>
              <a:buClr>
                <a:srgbClr val="A9A47B"/>
              </a:buClr>
              <a:buFont typeface="Arial"/>
              <a:buChar char="•"/>
              <a:tabLst>
                <a:tab pos="241935" algn="l"/>
              </a:tabLst>
            </a:pPr>
            <a:r>
              <a:rPr sz="2200" spc="-5" dirty="0">
                <a:solidFill>
                  <a:srgbClr val="2E2B1F"/>
                </a:solidFill>
                <a:latin typeface="Times New Roman" panose="02020603050405020304" pitchFamily="18" charset="0"/>
                <a:cs typeface="Times New Roman" panose="02020603050405020304" pitchFamily="18" charset="0"/>
              </a:rPr>
              <a:t>It</a:t>
            </a:r>
            <a:r>
              <a:rPr sz="2200" spc="355"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represents</a:t>
            </a:r>
            <a:r>
              <a:rPr sz="2200" spc="375"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a</a:t>
            </a:r>
            <a:r>
              <a:rPr sz="2200" spc="375"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real</a:t>
            </a:r>
            <a:r>
              <a:rPr sz="2200" spc="365"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world</a:t>
            </a:r>
            <a:r>
              <a:rPr sz="2200" spc="360"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relationship</a:t>
            </a:r>
            <a:r>
              <a:rPr sz="2200" spc="350"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between</a:t>
            </a:r>
            <a:r>
              <a:rPr sz="2200" spc="375"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parent</a:t>
            </a:r>
            <a:r>
              <a:rPr sz="2200" spc="365"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class</a:t>
            </a:r>
            <a:endParaRPr sz="2200" dirty="0">
              <a:latin typeface="Times New Roman" panose="02020603050405020304" pitchFamily="18" charset="0"/>
              <a:cs typeface="Times New Roman" panose="02020603050405020304" pitchFamily="18" charset="0"/>
            </a:endParaRPr>
          </a:p>
          <a:p>
            <a:pPr marL="241300" algn="just">
              <a:lnSpc>
                <a:spcPct val="100000"/>
              </a:lnSpc>
            </a:pPr>
            <a:r>
              <a:rPr sz="2200" spc="-5" dirty="0">
                <a:solidFill>
                  <a:srgbClr val="2E2B1F"/>
                </a:solidFill>
                <a:latin typeface="Times New Roman" panose="02020603050405020304" pitchFamily="18" charset="0"/>
                <a:cs typeface="Times New Roman" panose="02020603050405020304" pitchFamily="18" charset="0"/>
              </a:rPr>
              <a:t>and</a:t>
            </a:r>
            <a:r>
              <a:rPr sz="2200" spc="-30"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child</a:t>
            </a:r>
            <a:r>
              <a:rPr sz="2200" spc="-25"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class.</a:t>
            </a:r>
            <a:endParaRPr sz="2200" dirty="0">
              <a:latin typeface="Times New Roman" panose="02020603050405020304" pitchFamily="18" charset="0"/>
              <a:cs typeface="Times New Roman" panose="02020603050405020304" pitchFamily="18" charset="0"/>
            </a:endParaRPr>
          </a:p>
          <a:p>
            <a:pPr marL="241300" marR="6350" indent="-229235" algn="just">
              <a:lnSpc>
                <a:spcPct val="100000"/>
              </a:lnSpc>
              <a:spcBef>
                <a:spcPts val="530"/>
              </a:spcBef>
              <a:buClr>
                <a:srgbClr val="A9A47B"/>
              </a:buClr>
              <a:buFont typeface="Arial"/>
              <a:buChar char="•"/>
              <a:tabLst>
                <a:tab pos="241935" algn="l"/>
              </a:tabLst>
            </a:pPr>
            <a:r>
              <a:rPr sz="2200" spc="-5" dirty="0">
                <a:solidFill>
                  <a:srgbClr val="2E2B1F"/>
                </a:solidFill>
                <a:latin typeface="Times New Roman" panose="02020603050405020304" pitchFamily="18" charset="0"/>
                <a:cs typeface="Times New Roman" panose="02020603050405020304" pitchFamily="18" charset="0"/>
              </a:rPr>
              <a:t>It is </a:t>
            </a:r>
            <a:r>
              <a:rPr sz="2200" spc="-10" dirty="0">
                <a:solidFill>
                  <a:srgbClr val="2E2B1F"/>
                </a:solidFill>
                <a:latin typeface="Times New Roman" panose="02020603050405020304" pitchFamily="18" charset="0"/>
                <a:cs typeface="Times New Roman" panose="02020603050405020304" pitchFamily="18" charset="0"/>
              </a:rPr>
              <a:t>transitive </a:t>
            </a:r>
            <a:r>
              <a:rPr sz="2200" spc="-5" dirty="0">
                <a:solidFill>
                  <a:srgbClr val="2E2B1F"/>
                </a:solidFill>
                <a:latin typeface="Times New Roman" panose="02020603050405020304" pitchFamily="18" charset="0"/>
                <a:cs typeface="Times New Roman" panose="02020603050405020304" pitchFamily="18" charset="0"/>
              </a:rPr>
              <a:t>in </a:t>
            </a:r>
            <a:r>
              <a:rPr sz="2200" spc="-15" dirty="0">
                <a:solidFill>
                  <a:srgbClr val="2E2B1F"/>
                </a:solidFill>
                <a:latin typeface="Times New Roman" panose="02020603050405020304" pitchFamily="18" charset="0"/>
                <a:cs typeface="Times New Roman" panose="02020603050405020304" pitchFamily="18" charset="0"/>
              </a:rPr>
              <a:t>nature. </a:t>
            </a:r>
            <a:r>
              <a:rPr sz="2200" spc="-5" dirty="0">
                <a:solidFill>
                  <a:srgbClr val="2E2B1F"/>
                </a:solidFill>
                <a:latin typeface="Times New Roman" panose="02020603050405020304" pitchFamily="18" charset="0"/>
                <a:cs typeface="Times New Roman" panose="02020603050405020304" pitchFamily="18" charset="0"/>
              </a:rPr>
              <a:t>If a child class inherits </a:t>
            </a:r>
            <a:r>
              <a:rPr sz="2200" spc="-10" dirty="0">
                <a:solidFill>
                  <a:srgbClr val="2E2B1F"/>
                </a:solidFill>
                <a:latin typeface="Times New Roman" panose="02020603050405020304" pitchFamily="18" charset="0"/>
                <a:cs typeface="Times New Roman" panose="02020603050405020304" pitchFamily="18" charset="0"/>
              </a:rPr>
              <a:t>properties </a:t>
            </a:r>
            <a:r>
              <a:rPr sz="2200" spc="-15" dirty="0">
                <a:solidFill>
                  <a:srgbClr val="2E2B1F"/>
                </a:solidFill>
                <a:latin typeface="Times New Roman" panose="02020603050405020304" pitchFamily="18" charset="0"/>
                <a:cs typeface="Times New Roman" panose="02020603050405020304" pitchFamily="18" charset="0"/>
              </a:rPr>
              <a:t>from </a:t>
            </a:r>
            <a:r>
              <a:rPr sz="2200" spc="-484"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a </a:t>
            </a:r>
            <a:r>
              <a:rPr sz="2200" spc="-15" dirty="0">
                <a:solidFill>
                  <a:srgbClr val="2E2B1F"/>
                </a:solidFill>
                <a:latin typeface="Times New Roman" panose="02020603050405020304" pitchFamily="18" charset="0"/>
                <a:cs typeface="Times New Roman" panose="02020603050405020304" pitchFamily="18" charset="0"/>
              </a:rPr>
              <a:t>parent </a:t>
            </a:r>
            <a:r>
              <a:rPr sz="2200" spc="-5" dirty="0">
                <a:solidFill>
                  <a:srgbClr val="2E2B1F"/>
                </a:solidFill>
                <a:latin typeface="Times New Roman" panose="02020603050405020304" pitchFamily="18" charset="0"/>
                <a:cs typeface="Times New Roman" panose="02020603050405020304" pitchFamily="18" charset="0"/>
              </a:rPr>
              <a:t>class, then all other sub-classes </a:t>
            </a:r>
            <a:r>
              <a:rPr sz="2200" spc="5" dirty="0">
                <a:solidFill>
                  <a:srgbClr val="2E2B1F"/>
                </a:solidFill>
                <a:latin typeface="Times New Roman" panose="02020603050405020304" pitchFamily="18" charset="0"/>
                <a:cs typeface="Times New Roman" panose="02020603050405020304" pitchFamily="18" charset="0"/>
              </a:rPr>
              <a:t>of </a:t>
            </a:r>
            <a:r>
              <a:rPr sz="2200" spc="-5" dirty="0">
                <a:solidFill>
                  <a:srgbClr val="2E2B1F"/>
                </a:solidFill>
                <a:latin typeface="Times New Roman" panose="02020603050405020304" pitchFamily="18" charset="0"/>
                <a:cs typeface="Times New Roman" panose="02020603050405020304" pitchFamily="18" charset="0"/>
              </a:rPr>
              <a:t>the child class will </a:t>
            </a:r>
            <a:r>
              <a:rPr sz="2200"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also</a:t>
            </a:r>
            <a:r>
              <a:rPr sz="2200" spc="5"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inherit</a:t>
            </a:r>
            <a:r>
              <a:rPr sz="2200" spc="-15"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the</a:t>
            </a:r>
            <a:r>
              <a:rPr sz="2200" spc="15" dirty="0">
                <a:solidFill>
                  <a:srgbClr val="2E2B1F"/>
                </a:solidFill>
                <a:latin typeface="Times New Roman" panose="02020603050405020304" pitchFamily="18" charset="0"/>
                <a:cs typeface="Times New Roman" panose="02020603050405020304" pitchFamily="18" charset="0"/>
              </a:rPr>
              <a:t> </a:t>
            </a:r>
            <a:r>
              <a:rPr sz="2200" spc="-10" dirty="0">
                <a:solidFill>
                  <a:srgbClr val="2E2B1F"/>
                </a:solidFill>
                <a:latin typeface="Times New Roman" panose="02020603050405020304" pitchFamily="18" charset="0"/>
                <a:cs typeface="Times New Roman" panose="02020603050405020304" pitchFamily="18" charset="0"/>
              </a:rPr>
              <a:t>properties</a:t>
            </a:r>
            <a:r>
              <a:rPr sz="2200" spc="5"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of</a:t>
            </a:r>
            <a:r>
              <a:rPr sz="2200" spc="5"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the</a:t>
            </a:r>
            <a:r>
              <a:rPr sz="2200" spc="15" dirty="0">
                <a:solidFill>
                  <a:srgbClr val="2E2B1F"/>
                </a:solidFill>
                <a:latin typeface="Times New Roman" panose="02020603050405020304" pitchFamily="18" charset="0"/>
                <a:cs typeface="Times New Roman" panose="02020603050405020304" pitchFamily="18" charset="0"/>
              </a:rPr>
              <a:t> </a:t>
            </a:r>
            <a:r>
              <a:rPr sz="2200" spc="-15" dirty="0">
                <a:solidFill>
                  <a:srgbClr val="2E2B1F"/>
                </a:solidFill>
                <a:latin typeface="Times New Roman" panose="02020603050405020304" pitchFamily="18" charset="0"/>
                <a:cs typeface="Times New Roman" panose="02020603050405020304" pitchFamily="18" charset="0"/>
              </a:rPr>
              <a:t>parent</a:t>
            </a:r>
            <a:r>
              <a:rPr sz="2200" spc="-10" dirty="0">
                <a:solidFill>
                  <a:srgbClr val="2E2B1F"/>
                </a:solidFill>
                <a:latin typeface="Times New Roman" panose="02020603050405020304" pitchFamily="18" charset="0"/>
                <a:cs typeface="Times New Roman" panose="02020603050405020304" pitchFamily="18" charset="0"/>
              </a:rPr>
              <a:t> </a:t>
            </a:r>
            <a:r>
              <a:rPr sz="2200" spc="-5" dirty="0">
                <a:solidFill>
                  <a:srgbClr val="2E2B1F"/>
                </a:solidFill>
                <a:latin typeface="Times New Roman" panose="02020603050405020304" pitchFamily="18" charset="0"/>
                <a:cs typeface="Times New Roman" panose="02020603050405020304" pitchFamily="18" charset="0"/>
              </a:rPr>
              <a:t>class.</a:t>
            </a:r>
            <a:endParaRPr sz="2200" dirty="0">
              <a:latin typeface="Times New Roman" panose="02020603050405020304" pitchFamily="18" charset="0"/>
              <a:cs typeface="Times New Roman" panose="02020603050405020304" pitchFamily="18" charset="0"/>
            </a:endParaRPr>
          </a:p>
          <a:p>
            <a:pPr marL="12065" algn="just">
              <a:lnSpc>
                <a:spcPct val="100000"/>
              </a:lnSpc>
              <a:spcBef>
                <a:spcPts val="530"/>
              </a:spcBef>
              <a:buClr>
                <a:srgbClr val="A9A47B"/>
              </a:buClr>
              <a:tabLst>
                <a:tab pos="241935" algn="l"/>
              </a:tabLst>
            </a:pPr>
            <a:endParaRPr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0240" y="1616710"/>
            <a:ext cx="7348855" cy="2842260"/>
          </a:xfrm>
          <a:prstGeom prst="rect">
            <a:avLst/>
          </a:prstGeom>
        </p:spPr>
        <p:txBody>
          <a:bodyPr vert="horz" wrap="square" lIns="0" tIns="12065" rIns="0" bIns="0" rtlCol="0">
            <a:spAutoFit/>
          </a:bodyPr>
          <a:lstStyle/>
          <a:p>
            <a:pPr marL="241300" indent="-229235" algn="just">
              <a:lnSpc>
                <a:spcPct val="100000"/>
              </a:lnSpc>
              <a:spcBef>
                <a:spcPts val="95"/>
              </a:spcBef>
              <a:buClr>
                <a:srgbClr val="A9A47B"/>
              </a:buClr>
              <a:buFont typeface="Arial"/>
              <a:buChar char="•"/>
              <a:tabLst>
                <a:tab pos="241935" algn="l"/>
              </a:tabLst>
            </a:pPr>
            <a:r>
              <a:rPr sz="2200" spc="-10" dirty="0">
                <a:solidFill>
                  <a:srgbClr val="2E2B1F"/>
                </a:solidFill>
                <a:latin typeface="Calibri"/>
                <a:cs typeface="Calibri"/>
              </a:rPr>
              <a:t>Object-Oriented</a:t>
            </a:r>
            <a:r>
              <a:rPr sz="2200" spc="590" dirty="0">
                <a:solidFill>
                  <a:srgbClr val="2E2B1F"/>
                </a:solidFill>
                <a:latin typeface="Calibri"/>
                <a:cs typeface="Calibri"/>
              </a:rPr>
              <a:t> </a:t>
            </a:r>
            <a:r>
              <a:rPr sz="2200" spc="-10" dirty="0">
                <a:solidFill>
                  <a:srgbClr val="2E2B1F"/>
                </a:solidFill>
                <a:latin typeface="Calibri"/>
                <a:cs typeface="Calibri"/>
              </a:rPr>
              <a:t>Programming</a:t>
            </a:r>
            <a:r>
              <a:rPr sz="2200" spc="590" dirty="0">
                <a:solidFill>
                  <a:srgbClr val="2E2B1F"/>
                </a:solidFill>
                <a:latin typeface="Calibri"/>
                <a:cs typeface="Calibri"/>
              </a:rPr>
              <a:t> </a:t>
            </a:r>
            <a:r>
              <a:rPr sz="2200" dirty="0">
                <a:solidFill>
                  <a:srgbClr val="2E2B1F"/>
                </a:solidFill>
                <a:latin typeface="Calibri"/>
                <a:cs typeface="Calibri"/>
              </a:rPr>
              <a:t>or</a:t>
            </a:r>
            <a:r>
              <a:rPr sz="2200" spc="605" dirty="0">
                <a:solidFill>
                  <a:srgbClr val="2E2B1F"/>
                </a:solidFill>
                <a:latin typeface="Calibri"/>
                <a:cs typeface="Calibri"/>
              </a:rPr>
              <a:t> </a:t>
            </a:r>
            <a:r>
              <a:rPr sz="2200" spc="-10" dirty="0">
                <a:solidFill>
                  <a:srgbClr val="2E2B1F"/>
                </a:solidFill>
                <a:latin typeface="Calibri"/>
                <a:cs typeface="Calibri"/>
              </a:rPr>
              <a:t>OOPs</a:t>
            </a:r>
            <a:r>
              <a:rPr sz="2200" spc="595" dirty="0">
                <a:solidFill>
                  <a:srgbClr val="2E2B1F"/>
                </a:solidFill>
                <a:latin typeface="Calibri"/>
                <a:cs typeface="Calibri"/>
              </a:rPr>
              <a:t> </a:t>
            </a:r>
            <a:r>
              <a:rPr sz="2200" spc="-25" dirty="0">
                <a:solidFill>
                  <a:srgbClr val="2E2B1F"/>
                </a:solidFill>
                <a:latin typeface="Calibri"/>
                <a:cs typeface="Calibri"/>
              </a:rPr>
              <a:t>refers</a:t>
            </a:r>
            <a:r>
              <a:rPr sz="2200" spc="600" dirty="0">
                <a:solidFill>
                  <a:srgbClr val="2E2B1F"/>
                </a:solidFill>
                <a:latin typeface="Calibri"/>
                <a:cs typeface="Calibri"/>
              </a:rPr>
              <a:t> </a:t>
            </a:r>
            <a:r>
              <a:rPr sz="2200" spc="-20" dirty="0">
                <a:solidFill>
                  <a:srgbClr val="2E2B1F"/>
                </a:solidFill>
                <a:latin typeface="Calibri"/>
                <a:cs typeface="Calibri"/>
              </a:rPr>
              <a:t>to</a:t>
            </a:r>
            <a:r>
              <a:rPr sz="2200" spc="605" dirty="0">
                <a:solidFill>
                  <a:srgbClr val="2E2B1F"/>
                </a:solidFill>
                <a:latin typeface="Calibri"/>
                <a:cs typeface="Calibri"/>
              </a:rPr>
              <a:t> </a:t>
            </a:r>
            <a:r>
              <a:rPr sz="2200" spc="-5" dirty="0">
                <a:solidFill>
                  <a:srgbClr val="2E2B1F"/>
                </a:solidFill>
                <a:latin typeface="Calibri"/>
                <a:cs typeface="Calibri"/>
              </a:rPr>
              <a:t>languages</a:t>
            </a:r>
            <a:endParaRPr sz="2200">
              <a:latin typeface="Calibri"/>
              <a:cs typeface="Calibri"/>
            </a:endParaRPr>
          </a:p>
          <a:p>
            <a:pPr marL="241300" algn="just">
              <a:lnSpc>
                <a:spcPct val="100000"/>
              </a:lnSpc>
            </a:pPr>
            <a:r>
              <a:rPr sz="2200" spc="-10" dirty="0">
                <a:solidFill>
                  <a:srgbClr val="2E2B1F"/>
                </a:solidFill>
                <a:latin typeface="Calibri"/>
                <a:cs typeface="Calibri"/>
              </a:rPr>
              <a:t>that</a:t>
            </a:r>
            <a:r>
              <a:rPr sz="2200" spc="-5" dirty="0">
                <a:solidFill>
                  <a:srgbClr val="2E2B1F"/>
                </a:solidFill>
                <a:latin typeface="Calibri"/>
                <a:cs typeface="Calibri"/>
              </a:rPr>
              <a:t> use</a:t>
            </a:r>
            <a:r>
              <a:rPr sz="2200" spc="5" dirty="0">
                <a:solidFill>
                  <a:srgbClr val="2E2B1F"/>
                </a:solidFill>
                <a:latin typeface="Calibri"/>
                <a:cs typeface="Calibri"/>
              </a:rPr>
              <a:t> </a:t>
            </a:r>
            <a:r>
              <a:rPr sz="2200" spc="-10" dirty="0">
                <a:solidFill>
                  <a:srgbClr val="2E2B1F"/>
                </a:solidFill>
                <a:latin typeface="Calibri"/>
                <a:cs typeface="Calibri"/>
              </a:rPr>
              <a:t>objects</a:t>
            </a:r>
            <a:r>
              <a:rPr sz="2200" spc="15" dirty="0">
                <a:solidFill>
                  <a:srgbClr val="2E2B1F"/>
                </a:solidFill>
                <a:latin typeface="Calibri"/>
                <a:cs typeface="Calibri"/>
              </a:rPr>
              <a:t> </a:t>
            </a:r>
            <a:r>
              <a:rPr sz="2200" spc="-5" dirty="0">
                <a:solidFill>
                  <a:srgbClr val="2E2B1F"/>
                </a:solidFill>
                <a:latin typeface="Calibri"/>
                <a:cs typeface="Calibri"/>
              </a:rPr>
              <a:t>in</a:t>
            </a:r>
            <a:r>
              <a:rPr sz="2200" dirty="0">
                <a:solidFill>
                  <a:srgbClr val="2E2B1F"/>
                </a:solidFill>
                <a:latin typeface="Calibri"/>
                <a:cs typeface="Calibri"/>
              </a:rPr>
              <a:t> </a:t>
            </a:r>
            <a:r>
              <a:rPr sz="2200" spc="-15" dirty="0">
                <a:solidFill>
                  <a:srgbClr val="2E2B1F"/>
                </a:solidFill>
                <a:latin typeface="Calibri"/>
                <a:cs typeface="Calibri"/>
              </a:rPr>
              <a:t>programming.</a:t>
            </a:r>
            <a:endParaRPr sz="2200">
              <a:latin typeface="Calibri"/>
              <a:cs typeface="Calibri"/>
            </a:endParaRPr>
          </a:p>
          <a:p>
            <a:pPr marL="241300" marR="5080" indent="-229235" algn="just">
              <a:lnSpc>
                <a:spcPct val="100000"/>
              </a:lnSpc>
              <a:spcBef>
                <a:spcPts val="530"/>
              </a:spcBef>
              <a:buClr>
                <a:srgbClr val="A9A47B"/>
              </a:buClr>
              <a:buFont typeface="Arial"/>
              <a:buChar char="•"/>
              <a:tabLst>
                <a:tab pos="241935" algn="l"/>
              </a:tabLst>
            </a:pPr>
            <a:r>
              <a:rPr sz="2200" spc="-10" dirty="0">
                <a:solidFill>
                  <a:srgbClr val="2E2B1F"/>
                </a:solidFill>
                <a:latin typeface="Calibri"/>
                <a:cs typeface="Calibri"/>
              </a:rPr>
              <a:t>Object-oriented programming </a:t>
            </a:r>
            <a:r>
              <a:rPr sz="2200" spc="-5" dirty="0">
                <a:solidFill>
                  <a:srgbClr val="2E2B1F"/>
                </a:solidFill>
                <a:latin typeface="Calibri"/>
                <a:cs typeface="Calibri"/>
              </a:rPr>
              <a:t>aims </a:t>
            </a:r>
            <a:r>
              <a:rPr sz="2200" spc="-15" dirty="0">
                <a:solidFill>
                  <a:srgbClr val="2E2B1F"/>
                </a:solidFill>
                <a:latin typeface="Calibri"/>
                <a:cs typeface="Calibri"/>
              </a:rPr>
              <a:t>to </a:t>
            </a:r>
            <a:r>
              <a:rPr sz="2200" spc="-5" dirty="0">
                <a:solidFill>
                  <a:srgbClr val="2E2B1F"/>
                </a:solidFill>
                <a:latin typeface="Calibri"/>
                <a:cs typeface="Calibri"/>
              </a:rPr>
              <a:t>implement </a:t>
            </a:r>
            <a:r>
              <a:rPr sz="2200" spc="-10" dirty="0">
                <a:solidFill>
                  <a:srgbClr val="2E2B1F"/>
                </a:solidFill>
                <a:latin typeface="Calibri"/>
                <a:cs typeface="Calibri"/>
              </a:rPr>
              <a:t>real-world </a:t>
            </a:r>
            <a:r>
              <a:rPr sz="2200" spc="-5" dirty="0">
                <a:solidFill>
                  <a:srgbClr val="2E2B1F"/>
                </a:solidFill>
                <a:latin typeface="Calibri"/>
                <a:cs typeface="Calibri"/>
              </a:rPr>
              <a:t> </a:t>
            </a:r>
            <a:r>
              <a:rPr sz="2200" spc="-10" dirty="0">
                <a:solidFill>
                  <a:srgbClr val="2E2B1F"/>
                </a:solidFill>
                <a:latin typeface="Calibri"/>
                <a:cs typeface="Calibri"/>
              </a:rPr>
              <a:t>entities</a:t>
            </a:r>
            <a:r>
              <a:rPr sz="2200" spc="-5" dirty="0">
                <a:solidFill>
                  <a:srgbClr val="2E2B1F"/>
                </a:solidFill>
                <a:latin typeface="Calibri"/>
                <a:cs typeface="Calibri"/>
              </a:rPr>
              <a:t> </a:t>
            </a:r>
            <a:r>
              <a:rPr sz="2200" spc="-25" dirty="0">
                <a:solidFill>
                  <a:srgbClr val="2E2B1F"/>
                </a:solidFill>
                <a:latin typeface="Calibri"/>
                <a:cs typeface="Calibri"/>
              </a:rPr>
              <a:t>like</a:t>
            </a:r>
            <a:r>
              <a:rPr sz="2200" spc="-20" dirty="0">
                <a:solidFill>
                  <a:srgbClr val="2E2B1F"/>
                </a:solidFill>
                <a:latin typeface="Calibri"/>
                <a:cs typeface="Calibri"/>
              </a:rPr>
              <a:t> </a:t>
            </a:r>
            <a:r>
              <a:rPr sz="2200" spc="-5" dirty="0">
                <a:solidFill>
                  <a:srgbClr val="2E2B1F"/>
                </a:solidFill>
                <a:latin typeface="Calibri"/>
                <a:cs typeface="Calibri"/>
              </a:rPr>
              <a:t>inheritance,</a:t>
            </a:r>
            <a:r>
              <a:rPr sz="2200" dirty="0">
                <a:solidFill>
                  <a:srgbClr val="2E2B1F"/>
                </a:solidFill>
                <a:latin typeface="Calibri"/>
                <a:cs typeface="Calibri"/>
              </a:rPr>
              <a:t> </a:t>
            </a:r>
            <a:r>
              <a:rPr sz="2200" spc="-5" dirty="0">
                <a:solidFill>
                  <a:srgbClr val="2E2B1F"/>
                </a:solidFill>
                <a:latin typeface="Calibri"/>
                <a:cs typeface="Calibri"/>
              </a:rPr>
              <a:t>hiding,</a:t>
            </a:r>
            <a:r>
              <a:rPr sz="2200" dirty="0">
                <a:solidFill>
                  <a:srgbClr val="2E2B1F"/>
                </a:solidFill>
                <a:latin typeface="Calibri"/>
                <a:cs typeface="Calibri"/>
              </a:rPr>
              <a:t> </a:t>
            </a:r>
            <a:r>
              <a:rPr sz="2200" spc="-5" dirty="0">
                <a:solidFill>
                  <a:srgbClr val="2E2B1F"/>
                </a:solidFill>
                <a:latin typeface="Calibri"/>
                <a:cs typeface="Calibri"/>
              </a:rPr>
              <a:t>polymorphism,</a:t>
            </a:r>
            <a:r>
              <a:rPr sz="2200" dirty="0">
                <a:solidFill>
                  <a:srgbClr val="2E2B1F"/>
                </a:solidFill>
                <a:latin typeface="Calibri"/>
                <a:cs typeface="Calibri"/>
              </a:rPr>
              <a:t> </a:t>
            </a:r>
            <a:r>
              <a:rPr sz="2200" spc="-20" dirty="0">
                <a:solidFill>
                  <a:srgbClr val="2E2B1F"/>
                </a:solidFill>
                <a:latin typeface="Calibri"/>
                <a:cs typeface="Calibri"/>
              </a:rPr>
              <a:t>etc</a:t>
            </a:r>
            <a:r>
              <a:rPr sz="2200" spc="-15" dirty="0">
                <a:solidFill>
                  <a:srgbClr val="2E2B1F"/>
                </a:solidFill>
                <a:latin typeface="Calibri"/>
                <a:cs typeface="Calibri"/>
              </a:rPr>
              <a:t> </a:t>
            </a:r>
            <a:r>
              <a:rPr sz="2200" spc="-5" dirty="0">
                <a:solidFill>
                  <a:srgbClr val="2E2B1F"/>
                </a:solidFill>
                <a:latin typeface="Calibri"/>
                <a:cs typeface="Calibri"/>
              </a:rPr>
              <a:t>in </a:t>
            </a:r>
            <a:r>
              <a:rPr sz="2200" dirty="0">
                <a:solidFill>
                  <a:srgbClr val="2E2B1F"/>
                </a:solidFill>
                <a:latin typeface="Calibri"/>
                <a:cs typeface="Calibri"/>
              </a:rPr>
              <a:t> </a:t>
            </a:r>
            <a:r>
              <a:rPr sz="2200" spc="-15" dirty="0">
                <a:solidFill>
                  <a:srgbClr val="2E2B1F"/>
                </a:solidFill>
                <a:latin typeface="Calibri"/>
                <a:cs typeface="Calibri"/>
              </a:rPr>
              <a:t>programming.</a:t>
            </a:r>
            <a:endParaRPr sz="2200">
              <a:latin typeface="Calibri"/>
              <a:cs typeface="Calibri"/>
            </a:endParaRPr>
          </a:p>
          <a:p>
            <a:pPr marL="241300" marR="5080" indent="-229235" algn="just">
              <a:lnSpc>
                <a:spcPct val="100000"/>
              </a:lnSpc>
              <a:spcBef>
                <a:spcPts val="530"/>
              </a:spcBef>
              <a:buClr>
                <a:srgbClr val="A9A47B"/>
              </a:buClr>
              <a:buFont typeface="Arial"/>
              <a:buChar char="•"/>
              <a:tabLst>
                <a:tab pos="241935" algn="l"/>
              </a:tabLst>
            </a:pPr>
            <a:r>
              <a:rPr sz="2200" spc="-5" dirty="0">
                <a:solidFill>
                  <a:srgbClr val="2E2B1F"/>
                </a:solidFill>
                <a:latin typeface="Calibri"/>
                <a:cs typeface="Calibri"/>
              </a:rPr>
              <a:t>The main aim of OOP is </a:t>
            </a:r>
            <a:r>
              <a:rPr sz="2200" spc="-20" dirty="0">
                <a:solidFill>
                  <a:srgbClr val="2E2B1F"/>
                </a:solidFill>
                <a:latin typeface="Calibri"/>
                <a:cs typeface="Calibri"/>
              </a:rPr>
              <a:t>to </a:t>
            </a:r>
            <a:r>
              <a:rPr sz="2200" spc="-5" dirty="0">
                <a:solidFill>
                  <a:srgbClr val="2E2B1F"/>
                </a:solidFill>
                <a:latin typeface="Calibri"/>
                <a:cs typeface="Calibri"/>
              </a:rPr>
              <a:t>bind </a:t>
            </a:r>
            <a:r>
              <a:rPr sz="2200" spc="-10" dirty="0">
                <a:solidFill>
                  <a:srgbClr val="2E2B1F"/>
                </a:solidFill>
                <a:latin typeface="Calibri"/>
                <a:cs typeface="Calibri"/>
              </a:rPr>
              <a:t>together </a:t>
            </a:r>
            <a:r>
              <a:rPr sz="2200" spc="-5" dirty="0">
                <a:solidFill>
                  <a:srgbClr val="2E2B1F"/>
                </a:solidFill>
                <a:latin typeface="Calibri"/>
                <a:cs typeface="Calibri"/>
              </a:rPr>
              <a:t>the </a:t>
            </a:r>
            <a:r>
              <a:rPr sz="2200" spc="-15" dirty="0">
                <a:solidFill>
                  <a:srgbClr val="2E2B1F"/>
                </a:solidFill>
                <a:latin typeface="Calibri"/>
                <a:cs typeface="Calibri"/>
              </a:rPr>
              <a:t>data </a:t>
            </a:r>
            <a:r>
              <a:rPr sz="2200" spc="-5" dirty="0">
                <a:solidFill>
                  <a:srgbClr val="2E2B1F"/>
                </a:solidFill>
                <a:latin typeface="Calibri"/>
                <a:cs typeface="Calibri"/>
              </a:rPr>
              <a:t>and the </a:t>
            </a:r>
            <a:r>
              <a:rPr sz="2200" dirty="0">
                <a:solidFill>
                  <a:srgbClr val="2E2B1F"/>
                </a:solidFill>
                <a:latin typeface="Calibri"/>
                <a:cs typeface="Calibri"/>
              </a:rPr>
              <a:t> </a:t>
            </a:r>
            <a:r>
              <a:rPr sz="2200" spc="-5" dirty="0">
                <a:solidFill>
                  <a:srgbClr val="2E2B1F"/>
                </a:solidFill>
                <a:latin typeface="Calibri"/>
                <a:cs typeface="Calibri"/>
              </a:rPr>
              <a:t>functions </a:t>
            </a:r>
            <a:r>
              <a:rPr sz="2200" spc="-10" dirty="0">
                <a:solidFill>
                  <a:srgbClr val="2E2B1F"/>
                </a:solidFill>
                <a:latin typeface="Calibri"/>
                <a:cs typeface="Calibri"/>
              </a:rPr>
              <a:t>that </a:t>
            </a:r>
            <a:r>
              <a:rPr sz="2200" spc="-20" dirty="0">
                <a:solidFill>
                  <a:srgbClr val="2E2B1F"/>
                </a:solidFill>
                <a:latin typeface="Calibri"/>
                <a:cs typeface="Calibri"/>
              </a:rPr>
              <a:t>operate </a:t>
            </a:r>
            <a:r>
              <a:rPr sz="2200" dirty="0">
                <a:solidFill>
                  <a:srgbClr val="2E2B1F"/>
                </a:solidFill>
                <a:latin typeface="Calibri"/>
                <a:cs typeface="Calibri"/>
              </a:rPr>
              <a:t>on </a:t>
            </a:r>
            <a:r>
              <a:rPr sz="2200" spc="-5" dirty="0">
                <a:solidFill>
                  <a:srgbClr val="2E2B1F"/>
                </a:solidFill>
                <a:latin typeface="Calibri"/>
                <a:cs typeface="Calibri"/>
              </a:rPr>
              <a:t>them </a:t>
            </a:r>
            <a:r>
              <a:rPr sz="2200" dirty="0">
                <a:solidFill>
                  <a:srgbClr val="2E2B1F"/>
                </a:solidFill>
                <a:latin typeface="Calibri"/>
                <a:cs typeface="Calibri"/>
              </a:rPr>
              <a:t>so </a:t>
            </a:r>
            <a:r>
              <a:rPr sz="2200" spc="-10" dirty="0">
                <a:solidFill>
                  <a:srgbClr val="2E2B1F"/>
                </a:solidFill>
                <a:latin typeface="Calibri"/>
                <a:cs typeface="Calibri"/>
              </a:rPr>
              <a:t>that </a:t>
            </a:r>
            <a:r>
              <a:rPr sz="2200" spc="-5" dirty="0">
                <a:solidFill>
                  <a:srgbClr val="2E2B1F"/>
                </a:solidFill>
                <a:latin typeface="Calibri"/>
                <a:cs typeface="Calibri"/>
              </a:rPr>
              <a:t>no other part </a:t>
            </a:r>
            <a:r>
              <a:rPr sz="2200" dirty="0">
                <a:solidFill>
                  <a:srgbClr val="2E2B1F"/>
                </a:solidFill>
                <a:latin typeface="Calibri"/>
                <a:cs typeface="Calibri"/>
              </a:rPr>
              <a:t>of </a:t>
            </a:r>
            <a:r>
              <a:rPr sz="2200" spc="-5" dirty="0">
                <a:solidFill>
                  <a:srgbClr val="2E2B1F"/>
                </a:solidFill>
                <a:latin typeface="Calibri"/>
                <a:cs typeface="Calibri"/>
              </a:rPr>
              <a:t>the </a:t>
            </a:r>
            <a:r>
              <a:rPr sz="2200" dirty="0">
                <a:solidFill>
                  <a:srgbClr val="2E2B1F"/>
                </a:solidFill>
                <a:latin typeface="Calibri"/>
                <a:cs typeface="Calibri"/>
              </a:rPr>
              <a:t> </a:t>
            </a:r>
            <a:r>
              <a:rPr sz="2200" spc="-15" dirty="0">
                <a:solidFill>
                  <a:srgbClr val="2E2B1F"/>
                </a:solidFill>
                <a:latin typeface="Calibri"/>
                <a:cs typeface="Calibri"/>
              </a:rPr>
              <a:t>code</a:t>
            </a:r>
            <a:r>
              <a:rPr sz="2200" spc="10" dirty="0">
                <a:solidFill>
                  <a:srgbClr val="2E2B1F"/>
                </a:solidFill>
                <a:latin typeface="Calibri"/>
                <a:cs typeface="Calibri"/>
              </a:rPr>
              <a:t> </a:t>
            </a:r>
            <a:r>
              <a:rPr sz="2200" spc="-15" dirty="0">
                <a:solidFill>
                  <a:srgbClr val="2E2B1F"/>
                </a:solidFill>
                <a:latin typeface="Calibri"/>
                <a:cs typeface="Calibri"/>
              </a:rPr>
              <a:t>can</a:t>
            </a:r>
            <a:r>
              <a:rPr sz="2200" spc="-5" dirty="0">
                <a:solidFill>
                  <a:srgbClr val="2E2B1F"/>
                </a:solidFill>
                <a:latin typeface="Calibri"/>
                <a:cs typeface="Calibri"/>
              </a:rPr>
              <a:t> access</a:t>
            </a:r>
            <a:r>
              <a:rPr sz="2200" spc="20" dirty="0">
                <a:solidFill>
                  <a:srgbClr val="2E2B1F"/>
                </a:solidFill>
                <a:latin typeface="Calibri"/>
                <a:cs typeface="Calibri"/>
              </a:rPr>
              <a:t> </a:t>
            </a:r>
            <a:r>
              <a:rPr sz="2200" spc="-5" dirty="0">
                <a:solidFill>
                  <a:srgbClr val="2E2B1F"/>
                </a:solidFill>
                <a:latin typeface="Calibri"/>
                <a:cs typeface="Calibri"/>
              </a:rPr>
              <a:t>this</a:t>
            </a:r>
            <a:r>
              <a:rPr sz="2200" spc="-10" dirty="0">
                <a:solidFill>
                  <a:srgbClr val="2E2B1F"/>
                </a:solidFill>
                <a:latin typeface="Calibri"/>
                <a:cs typeface="Calibri"/>
              </a:rPr>
              <a:t> </a:t>
            </a:r>
            <a:r>
              <a:rPr sz="2200" spc="-20" dirty="0">
                <a:solidFill>
                  <a:srgbClr val="2E2B1F"/>
                </a:solidFill>
                <a:latin typeface="Calibri"/>
                <a:cs typeface="Calibri"/>
              </a:rPr>
              <a:t>data</a:t>
            </a:r>
            <a:r>
              <a:rPr sz="2200" spc="-5" dirty="0">
                <a:solidFill>
                  <a:srgbClr val="2E2B1F"/>
                </a:solidFill>
                <a:latin typeface="Calibri"/>
                <a:cs typeface="Calibri"/>
              </a:rPr>
              <a:t> </a:t>
            </a:r>
            <a:r>
              <a:rPr sz="2200" spc="-25" dirty="0">
                <a:solidFill>
                  <a:srgbClr val="2E2B1F"/>
                </a:solidFill>
                <a:latin typeface="Calibri"/>
                <a:cs typeface="Calibri"/>
              </a:rPr>
              <a:t>except</a:t>
            </a:r>
            <a:r>
              <a:rPr sz="2200" spc="25" dirty="0">
                <a:solidFill>
                  <a:srgbClr val="2E2B1F"/>
                </a:solidFill>
                <a:latin typeface="Calibri"/>
                <a:cs typeface="Calibri"/>
              </a:rPr>
              <a:t> </a:t>
            </a:r>
            <a:r>
              <a:rPr sz="2200" spc="-10" dirty="0">
                <a:solidFill>
                  <a:srgbClr val="2E2B1F"/>
                </a:solidFill>
                <a:latin typeface="Calibri"/>
                <a:cs typeface="Calibri"/>
              </a:rPr>
              <a:t>that</a:t>
            </a:r>
            <a:r>
              <a:rPr sz="2200" dirty="0">
                <a:solidFill>
                  <a:srgbClr val="2E2B1F"/>
                </a:solidFill>
                <a:latin typeface="Calibri"/>
                <a:cs typeface="Calibri"/>
              </a:rPr>
              <a:t> </a:t>
            </a:r>
            <a:r>
              <a:rPr sz="2200" spc="-5" dirty="0">
                <a:solidFill>
                  <a:srgbClr val="2E2B1F"/>
                </a:solidFill>
                <a:latin typeface="Calibri"/>
                <a:cs typeface="Calibri"/>
              </a:rPr>
              <a:t>function.</a:t>
            </a:r>
            <a:endParaRPr sz="2200">
              <a:latin typeface="Calibri"/>
              <a:cs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01973-F80A-4D35-8867-94EFCBBAE302}"/>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13542F0-060D-4F51-B748-9EE80B7B3372}"/>
              </a:ext>
            </a:extLst>
          </p:cNvPr>
          <p:cNvSpPr>
            <a:spLocks noGrp="1"/>
          </p:cNvSpPr>
          <p:nvPr>
            <p:ph type="body" idx="1"/>
          </p:nvPr>
        </p:nvSpPr>
        <p:spPr>
          <a:xfrm>
            <a:off x="650240" y="1616710"/>
            <a:ext cx="7350759" cy="2585323"/>
          </a:xfrm>
        </p:spPr>
        <p:txBody>
          <a:bodyPr/>
          <a:lstStyle/>
          <a:p>
            <a:pPr marL="342900" indent="-342900" algn="just">
              <a:buFont typeface="Arial" panose="020B0604020202020204" pitchFamily="34" charset="0"/>
              <a:buChar char="•"/>
            </a:pPr>
            <a:r>
              <a:rPr lang="en-IN" sz="2400" b="0" i="0" dirty="0">
                <a:solidFill>
                  <a:schemeClr val="tx1"/>
                </a:solidFill>
                <a:effectLst/>
                <a:latin typeface="Times New Roman" panose="02020603050405020304" pitchFamily="18" charset="0"/>
                <a:cs typeface="Times New Roman" panose="02020603050405020304" pitchFamily="18" charset="0"/>
              </a:rPr>
              <a:t>In python inheritance, new class/es inherits from older class/es. </a:t>
            </a:r>
          </a:p>
          <a:p>
            <a:pPr marL="342900" indent="-342900" algn="just">
              <a:buFont typeface="Arial" panose="020B0604020202020204" pitchFamily="34" charset="0"/>
              <a:buChar char="•"/>
            </a:pPr>
            <a:r>
              <a:rPr lang="en-IN" sz="2400" b="0" i="0" dirty="0">
                <a:solidFill>
                  <a:schemeClr val="tx1"/>
                </a:solidFill>
                <a:effectLst/>
                <a:latin typeface="Times New Roman" panose="02020603050405020304" pitchFamily="18" charset="0"/>
                <a:cs typeface="Times New Roman" panose="02020603050405020304" pitchFamily="18" charset="0"/>
              </a:rPr>
              <a:t>The new class/es copy all functions and attributes of the older class into itself without rewriting the syntax in the new class/es. </a:t>
            </a:r>
          </a:p>
          <a:p>
            <a:pPr marL="342900" indent="-342900" algn="just">
              <a:buFont typeface="Arial" panose="020B0604020202020204" pitchFamily="34" charset="0"/>
              <a:buChar char="•"/>
            </a:pPr>
            <a:r>
              <a:rPr lang="en-IN" sz="2400" b="0" i="0" dirty="0">
                <a:solidFill>
                  <a:schemeClr val="tx1"/>
                </a:solidFill>
                <a:effectLst/>
                <a:latin typeface="Times New Roman" panose="02020603050405020304" pitchFamily="18" charset="0"/>
                <a:cs typeface="Times New Roman" panose="02020603050405020304" pitchFamily="18" charset="0"/>
              </a:rPr>
              <a:t>These new classes are also called derived classes, and old classes are called base classes.</a:t>
            </a: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B7038FF3-86F7-47CA-833B-109691D748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4419600"/>
            <a:ext cx="5943599" cy="2133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5745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04800" y="304800"/>
            <a:ext cx="7391400" cy="586740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5365115" cy="726440"/>
          </a:xfrm>
          <a:prstGeom prst="rect">
            <a:avLst/>
          </a:prstGeom>
        </p:spPr>
        <p:txBody>
          <a:bodyPr vert="horz" wrap="square" lIns="0" tIns="12065" rIns="0" bIns="0" rtlCol="0">
            <a:spAutoFit/>
          </a:bodyPr>
          <a:lstStyle/>
          <a:p>
            <a:pPr marL="12700">
              <a:lnSpc>
                <a:spcPct val="100000"/>
              </a:lnSpc>
              <a:spcBef>
                <a:spcPts val="95"/>
              </a:spcBef>
            </a:pPr>
            <a:r>
              <a:rPr b="1" spc="-204" dirty="0">
                <a:latin typeface="Cambria"/>
                <a:cs typeface="Cambria"/>
              </a:rPr>
              <a:t>T</a:t>
            </a:r>
            <a:r>
              <a:rPr b="1" spc="-110" dirty="0">
                <a:latin typeface="Cambria"/>
                <a:cs typeface="Cambria"/>
              </a:rPr>
              <a:t>y</a:t>
            </a:r>
            <a:r>
              <a:rPr b="1" spc="-100" dirty="0">
                <a:latin typeface="Cambria"/>
                <a:cs typeface="Cambria"/>
              </a:rPr>
              <a:t>p</a:t>
            </a:r>
            <a:r>
              <a:rPr b="1" spc="-110" dirty="0">
                <a:latin typeface="Cambria"/>
                <a:cs typeface="Cambria"/>
              </a:rPr>
              <a:t>e</a:t>
            </a:r>
            <a:r>
              <a:rPr b="1" spc="-5" dirty="0">
                <a:latin typeface="Cambria"/>
                <a:cs typeface="Cambria"/>
              </a:rPr>
              <a:t>s</a:t>
            </a:r>
            <a:r>
              <a:rPr b="1" spc="-225" dirty="0">
                <a:latin typeface="Cambria"/>
                <a:cs typeface="Cambria"/>
              </a:rPr>
              <a:t> </a:t>
            </a:r>
            <a:r>
              <a:rPr b="1" spc="-105" dirty="0">
                <a:latin typeface="Cambria"/>
                <a:cs typeface="Cambria"/>
              </a:rPr>
              <a:t>O</a:t>
            </a:r>
            <a:r>
              <a:rPr b="1" spc="-5" dirty="0">
                <a:latin typeface="Cambria"/>
                <a:cs typeface="Cambria"/>
              </a:rPr>
              <a:t>f</a:t>
            </a:r>
            <a:r>
              <a:rPr b="1" spc="-200" dirty="0">
                <a:latin typeface="Cambria"/>
                <a:cs typeface="Cambria"/>
              </a:rPr>
              <a:t> </a:t>
            </a:r>
            <a:r>
              <a:rPr b="1" spc="-100" dirty="0">
                <a:latin typeface="Cambria"/>
                <a:cs typeface="Cambria"/>
              </a:rPr>
              <a:t>I</a:t>
            </a:r>
            <a:r>
              <a:rPr b="1" spc="-105" dirty="0">
                <a:latin typeface="Cambria"/>
                <a:cs typeface="Cambria"/>
              </a:rPr>
              <a:t>n</a:t>
            </a:r>
            <a:r>
              <a:rPr b="1" spc="-100" dirty="0">
                <a:latin typeface="Cambria"/>
                <a:cs typeface="Cambria"/>
              </a:rPr>
              <a:t>h</a:t>
            </a:r>
            <a:r>
              <a:rPr b="1" spc="-110" dirty="0">
                <a:latin typeface="Cambria"/>
                <a:cs typeface="Cambria"/>
              </a:rPr>
              <a:t>e</a:t>
            </a:r>
            <a:r>
              <a:rPr b="1" spc="-100" dirty="0">
                <a:latin typeface="Cambria"/>
                <a:cs typeface="Cambria"/>
              </a:rPr>
              <a:t>r</a:t>
            </a:r>
            <a:r>
              <a:rPr b="1" spc="-110" dirty="0">
                <a:latin typeface="Cambria"/>
                <a:cs typeface="Cambria"/>
              </a:rPr>
              <a:t>i</a:t>
            </a:r>
            <a:r>
              <a:rPr b="1" spc="-105" dirty="0">
                <a:latin typeface="Cambria"/>
                <a:cs typeface="Cambria"/>
              </a:rPr>
              <a:t>tan</a:t>
            </a:r>
            <a:r>
              <a:rPr b="1" spc="-120" dirty="0">
                <a:latin typeface="Cambria"/>
                <a:cs typeface="Cambria"/>
              </a:rPr>
              <a:t>c</a:t>
            </a:r>
            <a:r>
              <a:rPr b="1" spc="-5" dirty="0">
                <a:latin typeface="Cambria"/>
                <a:cs typeface="Cambria"/>
              </a:rPr>
              <a:t>e</a:t>
            </a:r>
          </a:p>
        </p:txBody>
      </p:sp>
      <p:sp>
        <p:nvSpPr>
          <p:cNvPr id="3" name="object 3"/>
          <p:cNvSpPr txBox="1"/>
          <p:nvPr/>
        </p:nvSpPr>
        <p:spPr>
          <a:xfrm>
            <a:off x="650240" y="1616710"/>
            <a:ext cx="6582409" cy="1098550"/>
          </a:xfrm>
          <a:prstGeom prst="rect">
            <a:avLst/>
          </a:prstGeom>
        </p:spPr>
        <p:txBody>
          <a:bodyPr vert="horz" wrap="square" lIns="0" tIns="12065" rIns="0" bIns="0" rtlCol="0">
            <a:spAutoFit/>
          </a:bodyPr>
          <a:lstStyle/>
          <a:p>
            <a:pPr marL="241300" indent="-229235">
              <a:lnSpc>
                <a:spcPct val="100000"/>
              </a:lnSpc>
              <a:spcBef>
                <a:spcPts val="95"/>
              </a:spcBef>
              <a:buClr>
                <a:srgbClr val="A9A47B"/>
              </a:buClr>
              <a:buFont typeface="Arial"/>
              <a:buChar char="•"/>
              <a:tabLst>
                <a:tab pos="241300" algn="l"/>
                <a:tab pos="241935" algn="l"/>
              </a:tabLst>
            </a:pPr>
            <a:r>
              <a:rPr sz="2200" spc="-10" dirty="0">
                <a:solidFill>
                  <a:srgbClr val="2E2B1F"/>
                </a:solidFill>
                <a:latin typeface="Calibri"/>
                <a:cs typeface="Calibri"/>
              </a:rPr>
              <a:t>Depending</a:t>
            </a:r>
            <a:r>
              <a:rPr sz="2200" spc="5" dirty="0">
                <a:solidFill>
                  <a:srgbClr val="2E2B1F"/>
                </a:solidFill>
                <a:latin typeface="Calibri"/>
                <a:cs typeface="Calibri"/>
              </a:rPr>
              <a:t> </a:t>
            </a:r>
            <a:r>
              <a:rPr sz="2200" spc="-10" dirty="0">
                <a:solidFill>
                  <a:srgbClr val="2E2B1F"/>
                </a:solidFill>
                <a:latin typeface="Calibri"/>
                <a:cs typeface="Calibri"/>
              </a:rPr>
              <a:t>upon</a:t>
            </a:r>
            <a:r>
              <a:rPr sz="2200" dirty="0">
                <a:solidFill>
                  <a:srgbClr val="2E2B1F"/>
                </a:solidFill>
                <a:latin typeface="Calibri"/>
                <a:cs typeface="Calibri"/>
              </a:rPr>
              <a:t> </a:t>
            </a:r>
            <a:r>
              <a:rPr sz="2200" spc="-5" dirty="0">
                <a:solidFill>
                  <a:srgbClr val="2E2B1F"/>
                </a:solidFill>
                <a:latin typeface="Calibri"/>
                <a:cs typeface="Calibri"/>
              </a:rPr>
              <a:t>the</a:t>
            </a:r>
            <a:r>
              <a:rPr sz="2200" spc="10" dirty="0">
                <a:solidFill>
                  <a:srgbClr val="2E2B1F"/>
                </a:solidFill>
                <a:latin typeface="Calibri"/>
                <a:cs typeface="Calibri"/>
              </a:rPr>
              <a:t> </a:t>
            </a:r>
            <a:r>
              <a:rPr sz="2200" spc="-10" dirty="0">
                <a:solidFill>
                  <a:srgbClr val="2E2B1F"/>
                </a:solidFill>
                <a:latin typeface="Calibri"/>
                <a:cs typeface="Calibri"/>
              </a:rPr>
              <a:t>number</a:t>
            </a:r>
            <a:r>
              <a:rPr sz="2200" spc="10" dirty="0">
                <a:solidFill>
                  <a:srgbClr val="2E2B1F"/>
                </a:solidFill>
                <a:latin typeface="Calibri"/>
                <a:cs typeface="Calibri"/>
              </a:rPr>
              <a:t> </a:t>
            </a:r>
            <a:r>
              <a:rPr sz="2200" spc="-5" dirty="0">
                <a:solidFill>
                  <a:srgbClr val="2E2B1F"/>
                </a:solidFill>
                <a:latin typeface="Calibri"/>
                <a:cs typeface="Calibri"/>
              </a:rPr>
              <a:t>of</a:t>
            </a:r>
            <a:r>
              <a:rPr sz="2200" spc="5" dirty="0">
                <a:solidFill>
                  <a:srgbClr val="2E2B1F"/>
                </a:solidFill>
                <a:latin typeface="Calibri"/>
                <a:cs typeface="Calibri"/>
              </a:rPr>
              <a:t> </a:t>
            </a:r>
            <a:r>
              <a:rPr sz="2200" spc="-5" dirty="0">
                <a:solidFill>
                  <a:srgbClr val="2E2B1F"/>
                </a:solidFill>
                <a:latin typeface="Calibri"/>
                <a:cs typeface="Calibri"/>
              </a:rPr>
              <a:t>child</a:t>
            </a:r>
            <a:r>
              <a:rPr sz="2200" spc="-15" dirty="0">
                <a:solidFill>
                  <a:srgbClr val="2E2B1F"/>
                </a:solidFill>
                <a:latin typeface="Calibri"/>
                <a:cs typeface="Calibri"/>
              </a:rPr>
              <a:t> </a:t>
            </a:r>
            <a:r>
              <a:rPr sz="2200" spc="-5" dirty="0">
                <a:solidFill>
                  <a:srgbClr val="2E2B1F"/>
                </a:solidFill>
                <a:latin typeface="Calibri"/>
                <a:cs typeface="Calibri"/>
              </a:rPr>
              <a:t>and </a:t>
            </a:r>
            <a:r>
              <a:rPr sz="2200" spc="-15" dirty="0">
                <a:solidFill>
                  <a:srgbClr val="2E2B1F"/>
                </a:solidFill>
                <a:latin typeface="Calibri"/>
                <a:cs typeface="Calibri"/>
              </a:rPr>
              <a:t>parent</a:t>
            </a:r>
            <a:r>
              <a:rPr sz="2200" dirty="0">
                <a:solidFill>
                  <a:srgbClr val="2E2B1F"/>
                </a:solidFill>
                <a:latin typeface="Calibri"/>
                <a:cs typeface="Calibri"/>
              </a:rPr>
              <a:t> </a:t>
            </a:r>
            <a:r>
              <a:rPr sz="2200" spc="-5" dirty="0">
                <a:solidFill>
                  <a:srgbClr val="2E2B1F"/>
                </a:solidFill>
                <a:latin typeface="Calibri"/>
                <a:cs typeface="Calibri"/>
              </a:rPr>
              <a:t>classes</a:t>
            </a:r>
            <a:endParaRPr sz="2200">
              <a:latin typeface="Calibri"/>
              <a:cs typeface="Calibri"/>
            </a:endParaRPr>
          </a:p>
          <a:p>
            <a:pPr marL="241300">
              <a:lnSpc>
                <a:spcPct val="100000"/>
              </a:lnSpc>
            </a:pPr>
            <a:r>
              <a:rPr sz="2200" spc="-15" dirty="0">
                <a:solidFill>
                  <a:srgbClr val="2E2B1F"/>
                </a:solidFill>
                <a:latin typeface="Calibri"/>
                <a:cs typeface="Calibri"/>
              </a:rPr>
              <a:t>involved,</a:t>
            </a:r>
            <a:r>
              <a:rPr sz="2200" spc="-20" dirty="0">
                <a:solidFill>
                  <a:srgbClr val="2E2B1F"/>
                </a:solidFill>
                <a:latin typeface="Calibri"/>
                <a:cs typeface="Calibri"/>
              </a:rPr>
              <a:t> </a:t>
            </a:r>
            <a:r>
              <a:rPr sz="2200" spc="-10" dirty="0">
                <a:solidFill>
                  <a:srgbClr val="2E2B1F"/>
                </a:solidFill>
                <a:latin typeface="Calibri"/>
                <a:cs typeface="Calibri"/>
              </a:rPr>
              <a:t>there</a:t>
            </a:r>
            <a:r>
              <a:rPr sz="2200" spc="10" dirty="0">
                <a:solidFill>
                  <a:srgbClr val="2E2B1F"/>
                </a:solidFill>
                <a:latin typeface="Calibri"/>
                <a:cs typeface="Calibri"/>
              </a:rPr>
              <a:t> </a:t>
            </a:r>
            <a:r>
              <a:rPr sz="2200" spc="-10" dirty="0">
                <a:solidFill>
                  <a:srgbClr val="2E2B1F"/>
                </a:solidFill>
                <a:latin typeface="Calibri"/>
                <a:cs typeface="Calibri"/>
              </a:rPr>
              <a:t>are</a:t>
            </a:r>
            <a:r>
              <a:rPr sz="2200" spc="-15" dirty="0">
                <a:solidFill>
                  <a:srgbClr val="2E2B1F"/>
                </a:solidFill>
                <a:latin typeface="Calibri"/>
                <a:cs typeface="Calibri"/>
              </a:rPr>
              <a:t> </a:t>
            </a:r>
            <a:r>
              <a:rPr sz="2200" spc="-20" dirty="0">
                <a:solidFill>
                  <a:srgbClr val="2E2B1F"/>
                </a:solidFill>
                <a:latin typeface="Calibri"/>
                <a:cs typeface="Calibri"/>
              </a:rPr>
              <a:t>four</a:t>
            </a:r>
            <a:r>
              <a:rPr sz="2200" spc="5" dirty="0">
                <a:solidFill>
                  <a:srgbClr val="2E2B1F"/>
                </a:solidFill>
                <a:latin typeface="Calibri"/>
                <a:cs typeface="Calibri"/>
              </a:rPr>
              <a:t> </a:t>
            </a:r>
            <a:r>
              <a:rPr sz="2200" spc="-5" dirty="0">
                <a:solidFill>
                  <a:srgbClr val="2E2B1F"/>
                </a:solidFill>
                <a:latin typeface="Calibri"/>
                <a:cs typeface="Calibri"/>
              </a:rPr>
              <a:t>types</a:t>
            </a:r>
            <a:r>
              <a:rPr sz="2200" spc="25" dirty="0">
                <a:solidFill>
                  <a:srgbClr val="2E2B1F"/>
                </a:solidFill>
                <a:latin typeface="Calibri"/>
                <a:cs typeface="Calibri"/>
              </a:rPr>
              <a:t> </a:t>
            </a:r>
            <a:r>
              <a:rPr sz="2200" spc="-5" dirty="0">
                <a:solidFill>
                  <a:srgbClr val="2E2B1F"/>
                </a:solidFill>
                <a:latin typeface="Calibri"/>
                <a:cs typeface="Calibri"/>
              </a:rPr>
              <a:t>of</a:t>
            </a:r>
            <a:r>
              <a:rPr sz="2200" dirty="0">
                <a:solidFill>
                  <a:srgbClr val="2E2B1F"/>
                </a:solidFill>
                <a:latin typeface="Calibri"/>
                <a:cs typeface="Calibri"/>
              </a:rPr>
              <a:t> </a:t>
            </a:r>
            <a:r>
              <a:rPr sz="2200" spc="-10" dirty="0">
                <a:solidFill>
                  <a:srgbClr val="2E2B1F"/>
                </a:solidFill>
                <a:latin typeface="Calibri"/>
                <a:cs typeface="Calibri"/>
              </a:rPr>
              <a:t>inheritance</a:t>
            </a:r>
            <a:r>
              <a:rPr sz="2200" dirty="0">
                <a:solidFill>
                  <a:srgbClr val="2E2B1F"/>
                </a:solidFill>
                <a:latin typeface="Calibri"/>
                <a:cs typeface="Calibri"/>
              </a:rPr>
              <a:t> </a:t>
            </a:r>
            <a:r>
              <a:rPr sz="2200" spc="-5" dirty="0">
                <a:solidFill>
                  <a:srgbClr val="2E2B1F"/>
                </a:solidFill>
                <a:latin typeface="Calibri"/>
                <a:cs typeface="Calibri"/>
              </a:rPr>
              <a:t>in</a:t>
            </a:r>
            <a:r>
              <a:rPr sz="2200" spc="-10" dirty="0">
                <a:solidFill>
                  <a:srgbClr val="2E2B1F"/>
                </a:solidFill>
                <a:latin typeface="Calibri"/>
                <a:cs typeface="Calibri"/>
              </a:rPr>
              <a:t> </a:t>
            </a:r>
            <a:r>
              <a:rPr sz="2200" spc="-5" dirty="0">
                <a:solidFill>
                  <a:srgbClr val="2E2B1F"/>
                </a:solidFill>
                <a:latin typeface="Calibri"/>
                <a:cs typeface="Calibri"/>
              </a:rPr>
              <a:t>python.</a:t>
            </a:r>
            <a:endParaRPr sz="2200">
              <a:latin typeface="Calibri"/>
              <a:cs typeface="Calibri"/>
            </a:endParaRPr>
          </a:p>
          <a:p>
            <a:pPr marL="12700">
              <a:lnSpc>
                <a:spcPct val="100000"/>
              </a:lnSpc>
              <a:spcBef>
                <a:spcPts val="530"/>
              </a:spcBef>
            </a:pPr>
            <a:r>
              <a:rPr sz="2200" spc="-5" dirty="0">
                <a:solidFill>
                  <a:srgbClr val="A9A47B"/>
                </a:solidFill>
                <a:latin typeface="Arial"/>
                <a:cs typeface="Arial"/>
              </a:rPr>
              <a:t>•</a:t>
            </a:r>
            <a:endParaRPr sz="2200">
              <a:latin typeface="Arial"/>
              <a:cs typeface="Arial"/>
            </a:endParaRPr>
          </a:p>
        </p:txBody>
      </p:sp>
      <p:pic>
        <p:nvPicPr>
          <p:cNvPr id="4" name="object 4"/>
          <p:cNvPicPr/>
          <p:nvPr/>
        </p:nvPicPr>
        <p:blipFill>
          <a:blip r:embed="rId2" cstate="print"/>
          <a:stretch>
            <a:fillRect/>
          </a:stretch>
        </p:blipFill>
        <p:spPr>
          <a:xfrm>
            <a:off x="838200" y="2590800"/>
            <a:ext cx="6400800" cy="373380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13D4-835D-460F-8D2A-FFBD8B9DAC3A}"/>
              </a:ext>
            </a:extLst>
          </p:cNvPr>
          <p:cNvSpPr>
            <a:spLocks noGrp="1"/>
          </p:cNvSpPr>
          <p:nvPr>
            <p:ph type="title"/>
          </p:nvPr>
        </p:nvSpPr>
        <p:spPr>
          <a:xfrm>
            <a:off x="535940" y="467690"/>
            <a:ext cx="8072119" cy="1415772"/>
          </a:xfrm>
        </p:spPr>
        <p:txBody>
          <a:bodyPr/>
          <a:lstStyle/>
          <a:p>
            <a:r>
              <a:rPr lang="en-IN" b="1" i="0" dirty="0">
                <a:effectLst/>
                <a:latin typeface="Times New Roman" panose="02020603050405020304" pitchFamily="18" charset="0"/>
                <a:cs typeface="Times New Roman" panose="02020603050405020304" pitchFamily="18" charset="0"/>
              </a:rPr>
              <a:t>Single Inheritance in Python</a:t>
            </a:r>
            <a:br>
              <a:rPr lang="en-IN" b="1" i="0" dirty="0">
                <a:effectLst/>
                <a:latin typeface="Source Sans Pro" panose="020B0503030403020204" pitchFamily="34" charset="0"/>
              </a:rPr>
            </a:br>
            <a:endParaRPr lang="en-IN" dirty="0"/>
          </a:p>
        </p:txBody>
      </p:sp>
      <p:sp>
        <p:nvSpPr>
          <p:cNvPr id="3" name="Text Placeholder 2">
            <a:extLst>
              <a:ext uri="{FF2B5EF4-FFF2-40B4-BE49-F238E27FC236}">
                <a16:creationId xmlns:a16="http://schemas.microsoft.com/office/drawing/2014/main" id="{3F4719AC-8E8A-4AF7-BCFA-24AFE3A4C697}"/>
              </a:ext>
            </a:extLst>
          </p:cNvPr>
          <p:cNvSpPr>
            <a:spLocks noGrp="1"/>
          </p:cNvSpPr>
          <p:nvPr>
            <p:ph type="body" idx="1"/>
          </p:nvPr>
        </p:nvSpPr>
        <p:spPr>
          <a:xfrm>
            <a:off x="650240" y="1616710"/>
            <a:ext cx="7350759" cy="1692771"/>
          </a:xfrm>
        </p:spPr>
        <p:txBody>
          <a:bodyPr/>
          <a:lstStyle/>
          <a:p>
            <a:pPr algn="just"/>
            <a:r>
              <a:rPr lang="en-IN" b="0" i="0" dirty="0">
                <a:effectLst/>
                <a:latin typeface="Times New Roman" panose="02020603050405020304" pitchFamily="18" charset="0"/>
                <a:cs typeface="Times New Roman" panose="02020603050405020304" pitchFamily="18" charset="0"/>
              </a:rPr>
              <a:t>Single Inheritance is the simplest form of inheritance where a single child class is derived from a single parent class. Due to its candid nature, it is also known as simple inheritance.</a:t>
            </a:r>
          </a:p>
          <a:p>
            <a:pPr algn="just"/>
            <a:endParaRPr lang="en-IN" b="0" i="0" dirty="0">
              <a:effectLst/>
              <a:latin typeface="Times New Roman" panose="02020603050405020304" pitchFamily="18" charset="0"/>
              <a:cs typeface="Times New Roman" panose="02020603050405020304" pitchFamily="18" charset="0"/>
            </a:endParaRPr>
          </a:p>
          <a:p>
            <a:endParaRPr lang="en-IN" dirty="0"/>
          </a:p>
        </p:txBody>
      </p:sp>
      <p:sp>
        <p:nvSpPr>
          <p:cNvPr id="4" name="AutoShape 2" descr="single inheritance in python">
            <a:extLst>
              <a:ext uri="{FF2B5EF4-FFF2-40B4-BE49-F238E27FC236}">
                <a16:creationId xmlns:a16="http://schemas.microsoft.com/office/drawing/2014/main" id="{B56AF9C6-9C26-470A-A01C-CBF5C16EFD8E}"/>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2" name="Picture 8" descr="single-inheritance">
            <a:extLst>
              <a:ext uri="{FF2B5EF4-FFF2-40B4-BE49-F238E27FC236}">
                <a16:creationId xmlns:a16="http://schemas.microsoft.com/office/drawing/2014/main" id="{38A69747-294B-4CF0-B269-A6D151FB3F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124200"/>
            <a:ext cx="3190875" cy="280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6018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3400" y="762000"/>
            <a:ext cx="6291326" cy="518160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F86BC4-1622-4EB8-9D9B-C4DCE9797589}"/>
              </a:ext>
            </a:extLst>
          </p:cNvPr>
          <p:cNvSpPr>
            <a:spLocks noGrp="1"/>
          </p:cNvSpPr>
          <p:nvPr>
            <p:ph type="title"/>
          </p:nvPr>
        </p:nvSpPr>
        <p:spPr>
          <a:xfrm>
            <a:off x="535940" y="467690"/>
            <a:ext cx="8072119" cy="1415772"/>
          </a:xfrm>
        </p:spPr>
        <p:txBody>
          <a:bodyPr/>
          <a:lstStyle/>
          <a:p>
            <a:r>
              <a:rPr lang="en-IN" b="1" i="0" dirty="0">
                <a:effectLst/>
                <a:latin typeface="Times New Roman" panose="02020603050405020304" pitchFamily="18" charset="0"/>
                <a:cs typeface="Times New Roman" panose="02020603050405020304" pitchFamily="18" charset="0"/>
              </a:rPr>
              <a:t>Multiple Inheritance in Python</a:t>
            </a:r>
            <a:br>
              <a:rPr lang="en-IN" b="1" i="0" dirty="0">
                <a:effectLst/>
                <a:latin typeface="Source Sans Pro" panose="020B0503030403020204" pitchFamily="34" charset="0"/>
              </a:rPr>
            </a:br>
            <a:endParaRPr lang="en-IN" dirty="0"/>
          </a:p>
        </p:txBody>
      </p:sp>
      <p:sp>
        <p:nvSpPr>
          <p:cNvPr id="3" name="Text Placeholder 2">
            <a:extLst>
              <a:ext uri="{FF2B5EF4-FFF2-40B4-BE49-F238E27FC236}">
                <a16:creationId xmlns:a16="http://schemas.microsoft.com/office/drawing/2014/main" id="{CF9D9884-98AC-40DA-9D43-DC43FE35AC06}"/>
              </a:ext>
            </a:extLst>
          </p:cNvPr>
          <p:cNvSpPr>
            <a:spLocks noGrp="1"/>
          </p:cNvSpPr>
          <p:nvPr>
            <p:ph type="body" idx="1"/>
          </p:nvPr>
        </p:nvSpPr>
        <p:spPr>
          <a:xfrm>
            <a:off x="762000" y="1676400"/>
            <a:ext cx="7350759" cy="4401205"/>
          </a:xfrm>
        </p:spPr>
        <p:txBody>
          <a:bodyPr/>
          <a:lstStyle/>
          <a:p>
            <a:pPr marL="342900" indent="-342900" algn="just">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In multiple inheritance, a single child class is inherited from two or more parent classes. </a:t>
            </a:r>
          </a:p>
          <a:p>
            <a:pPr marL="342900" indent="-342900" algn="just">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This means the child class has access to all the methods and attributes of all the parent classes.</a:t>
            </a:r>
          </a:p>
          <a:p>
            <a:pPr marL="342900" indent="-3429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However, if two parents have the same “named” methods, the child class performs the method of the first parent in order of reference.</a:t>
            </a:r>
          </a:p>
          <a:p>
            <a:pPr marL="342900" indent="-34290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To get a better understanding of which class’s methods shall be executed first, same </a:t>
            </a:r>
            <a:r>
              <a:rPr lang="en-IN" b="0" i="0" dirty="0">
                <a:effectLst/>
                <a:latin typeface="Times New Roman" panose="02020603050405020304" pitchFamily="18" charset="0"/>
                <a:cs typeface="Times New Roman" panose="02020603050405020304" pitchFamily="18" charset="0"/>
              </a:rPr>
              <a:t>“named” methods, the child class performs the method we can use the Method Resolution Order function (</a:t>
            </a:r>
            <a:r>
              <a:rPr lang="en-IN" b="0" i="0" dirty="0" err="1">
                <a:effectLst/>
                <a:latin typeface="Times New Roman" panose="02020603050405020304" pitchFamily="18" charset="0"/>
                <a:cs typeface="Times New Roman" panose="02020603050405020304" pitchFamily="18" charset="0"/>
              </a:rPr>
              <a:t>mro</a:t>
            </a:r>
            <a:r>
              <a:rPr lang="en-IN" b="0" i="0" dirty="0">
                <a:effectLst/>
                <a:latin typeface="Times New Roman" panose="02020603050405020304" pitchFamily="18" charset="0"/>
                <a:cs typeface="Times New Roman" panose="02020603050405020304" pitchFamily="18" charset="0"/>
              </a:rPr>
              <a:t>). This tells the order in which the child class is interpreted to visit the other classes.</a:t>
            </a:r>
          </a:p>
          <a:p>
            <a:endParaRPr lang="en-IN" dirty="0"/>
          </a:p>
        </p:txBody>
      </p:sp>
    </p:spTree>
    <p:extLst>
      <p:ext uri="{BB962C8B-B14F-4D97-AF65-F5344CB8AC3E}">
        <p14:creationId xmlns:p14="http://schemas.microsoft.com/office/powerpoint/2010/main" val="5549862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0D32E-011E-4121-B895-B520FE1ACE1D}"/>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CE980B18-CCA5-4CE8-ADD0-D9F5448AF3B2}"/>
              </a:ext>
            </a:extLst>
          </p:cNvPr>
          <p:cNvSpPr>
            <a:spLocks noGrp="1"/>
          </p:cNvSpPr>
          <p:nvPr>
            <p:ph type="body" idx="1"/>
          </p:nvPr>
        </p:nvSpPr>
        <p:spPr/>
        <p:txBody>
          <a:bodyPr/>
          <a:lstStyle/>
          <a:p>
            <a:endParaRPr lang="en-IN"/>
          </a:p>
        </p:txBody>
      </p:sp>
      <p:pic>
        <p:nvPicPr>
          <p:cNvPr id="2050" name="Picture 2" descr="multiple-inheritance1">
            <a:extLst>
              <a:ext uri="{FF2B5EF4-FFF2-40B4-BE49-F238E27FC236}">
                <a16:creationId xmlns:a16="http://schemas.microsoft.com/office/drawing/2014/main" id="{9CB43972-4CD1-414F-8EFE-5A04EFF1F5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9206" y="1428749"/>
            <a:ext cx="4461194" cy="4377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8020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3400" y="457200"/>
            <a:ext cx="7162800" cy="563880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C3B14-C442-4909-812B-9EC9ECBC387A}"/>
              </a:ext>
            </a:extLst>
          </p:cNvPr>
          <p:cNvSpPr>
            <a:spLocks noGrp="1"/>
          </p:cNvSpPr>
          <p:nvPr>
            <p:ph type="title"/>
          </p:nvPr>
        </p:nvSpPr>
        <p:spPr>
          <a:xfrm>
            <a:off x="535940" y="467690"/>
            <a:ext cx="8072119" cy="1261884"/>
          </a:xfrm>
        </p:spPr>
        <p:txBody>
          <a:bodyPr/>
          <a:lstStyle/>
          <a:p>
            <a:r>
              <a:rPr lang="en-IN" sz="3600" b="1" i="0" dirty="0">
                <a:effectLst/>
                <a:latin typeface="Source Sans Pro" panose="020B0503030403020204" pitchFamily="34" charset="0"/>
              </a:rPr>
              <a:t>Multi-Level Inheritance in Python</a:t>
            </a:r>
            <a:br>
              <a:rPr lang="en-IN" b="1" i="0" dirty="0">
                <a:effectLst/>
                <a:latin typeface="Source Sans Pro" panose="020B0503030403020204" pitchFamily="34" charset="0"/>
              </a:rPr>
            </a:br>
            <a:endParaRPr lang="en-IN" dirty="0"/>
          </a:p>
        </p:txBody>
      </p:sp>
      <p:sp>
        <p:nvSpPr>
          <p:cNvPr id="3" name="Text Placeholder 2">
            <a:extLst>
              <a:ext uri="{FF2B5EF4-FFF2-40B4-BE49-F238E27FC236}">
                <a16:creationId xmlns:a16="http://schemas.microsoft.com/office/drawing/2014/main" id="{457285BB-5512-485F-A154-59CA52D006F9}"/>
              </a:ext>
            </a:extLst>
          </p:cNvPr>
          <p:cNvSpPr>
            <a:spLocks noGrp="1"/>
          </p:cNvSpPr>
          <p:nvPr>
            <p:ph type="body" idx="1"/>
          </p:nvPr>
        </p:nvSpPr>
        <p:spPr>
          <a:xfrm>
            <a:off x="650240" y="1616710"/>
            <a:ext cx="7350759" cy="3631763"/>
          </a:xfrm>
        </p:spPr>
        <p:txBody>
          <a:bodyPr/>
          <a:lstStyle/>
          <a:p>
            <a:pPr marL="342900" indent="-342900" algn="just">
              <a:buFont typeface="Arial" panose="020B0604020202020204" pitchFamily="34" charset="0"/>
              <a:buChar char="•"/>
            </a:pPr>
            <a:r>
              <a:rPr lang="en-IN" sz="2400" b="0" i="0" dirty="0">
                <a:solidFill>
                  <a:schemeClr val="tx1"/>
                </a:solidFill>
                <a:effectLst/>
                <a:latin typeface="Times New Roman" panose="02020603050405020304" pitchFamily="18" charset="0"/>
                <a:cs typeface="Times New Roman" panose="02020603050405020304" pitchFamily="18" charset="0"/>
              </a:rPr>
              <a:t>In multilevel inheritance, we go beyond just a parent-child relation. </a:t>
            </a:r>
          </a:p>
          <a:p>
            <a:pPr marL="342900" indent="-342900" algn="just">
              <a:buFont typeface="Arial" panose="020B0604020202020204" pitchFamily="34" charset="0"/>
              <a:buChar char="•"/>
            </a:pPr>
            <a:r>
              <a:rPr lang="en-IN" sz="2400" b="0" i="0" dirty="0">
                <a:solidFill>
                  <a:schemeClr val="tx1"/>
                </a:solidFill>
                <a:effectLst/>
                <a:latin typeface="Times New Roman" panose="02020603050405020304" pitchFamily="18" charset="0"/>
                <a:cs typeface="Times New Roman" panose="02020603050405020304" pitchFamily="18" charset="0"/>
              </a:rPr>
              <a:t>We introduce grandchildren, great-grandchildren, grandparents, etc. </a:t>
            </a:r>
          </a:p>
          <a:p>
            <a:pPr marL="342900" indent="-342900" algn="just">
              <a:buFont typeface="Arial" panose="020B0604020202020204" pitchFamily="34" charset="0"/>
              <a:buChar char="•"/>
            </a:pPr>
            <a:r>
              <a:rPr lang="en-IN" sz="2400" b="0" i="0" dirty="0">
                <a:solidFill>
                  <a:schemeClr val="tx1"/>
                </a:solidFill>
                <a:effectLst/>
                <a:latin typeface="Times New Roman" panose="02020603050405020304" pitchFamily="18" charset="0"/>
                <a:cs typeface="Times New Roman" panose="02020603050405020304" pitchFamily="18" charset="0"/>
              </a:rPr>
              <a:t>Basically, till now we saw only two levels of inheritance with a superior parent class/es and a derived class/es, but here we can have multiple levels where the parent class/es itself is derived from another class/es.</a:t>
            </a:r>
          </a:p>
          <a:p>
            <a:br>
              <a:rPr lang="en-IN" b="0" i="0" dirty="0">
                <a:effectLst/>
                <a:latin typeface="Source Sans Pro" panose="020B0503030403020204" pitchFamily="34" charset="0"/>
              </a:rPr>
            </a:br>
            <a:endParaRPr lang="en-IN" dirty="0"/>
          </a:p>
        </p:txBody>
      </p:sp>
    </p:spTree>
    <p:extLst>
      <p:ext uri="{BB962C8B-B14F-4D97-AF65-F5344CB8AC3E}">
        <p14:creationId xmlns:p14="http://schemas.microsoft.com/office/powerpoint/2010/main" val="42851477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ultilevel-inheritance1">
            <a:extLst>
              <a:ext uri="{FF2B5EF4-FFF2-40B4-BE49-F238E27FC236}">
                <a16:creationId xmlns:a16="http://schemas.microsoft.com/office/drawing/2014/main" id="{1280CFCF-48CB-4DB7-9022-FD3B75A525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447800"/>
            <a:ext cx="4895850" cy="4726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2637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3392170" cy="726440"/>
          </a:xfrm>
          <a:prstGeom prst="rect">
            <a:avLst/>
          </a:prstGeom>
        </p:spPr>
        <p:txBody>
          <a:bodyPr vert="horz" wrap="square" lIns="0" tIns="12065" rIns="0" bIns="0" rtlCol="0">
            <a:spAutoFit/>
          </a:bodyPr>
          <a:lstStyle/>
          <a:p>
            <a:pPr marL="12700">
              <a:lnSpc>
                <a:spcPct val="100000"/>
              </a:lnSpc>
              <a:spcBef>
                <a:spcPts val="95"/>
              </a:spcBef>
            </a:pPr>
            <a:r>
              <a:rPr spc="-105" dirty="0"/>
              <a:t>OO</a:t>
            </a:r>
            <a:r>
              <a:rPr spc="-5" dirty="0"/>
              <a:t>P</a:t>
            </a:r>
            <a:r>
              <a:rPr spc="-204" dirty="0"/>
              <a:t> </a:t>
            </a:r>
            <a:r>
              <a:rPr spc="-110" dirty="0"/>
              <a:t>Co</a:t>
            </a:r>
            <a:r>
              <a:rPr spc="-100" dirty="0"/>
              <a:t>n</a:t>
            </a:r>
            <a:r>
              <a:rPr spc="-105" dirty="0"/>
              <a:t>cep</a:t>
            </a:r>
            <a:r>
              <a:rPr spc="-100" dirty="0"/>
              <a:t>t</a:t>
            </a:r>
            <a:r>
              <a:rPr spc="-5" dirty="0"/>
              <a:t>s</a:t>
            </a:r>
          </a:p>
        </p:txBody>
      </p:sp>
      <p:sp>
        <p:nvSpPr>
          <p:cNvPr id="3" name="object 3"/>
          <p:cNvSpPr txBox="1"/>
          <p:nvPr/>
        </p:nvSpPr>
        <p:spPr>
          <a:xfrm>
            <a:off x="535940" y="1549042"/>
            <a:ext cx="2378075" cy="3244850"/>
          </a:xfrm>
          <a:prstGeom prst="rect">
            <a:avLst/>
          </a:prstGeom>
        </p:spPr>
        <p:txBody>
          <a:bodyPr vert="horz" wrap="square" lIns="0" tIns="79375" rIns="0" bIns="0" rtlCol="0">
            <a:spAutoFit/>
          </a:bodyPr>
          <a:lstStyle/>
          <a:p>
            <a:pPr marL="469900" indent="-457834">
              <a:lnSpc>
                <a:spcPct val="100000"/>
              </a:lnSpc>
              <a:spcBef>
                <a:spcPts val="625"/>
              </a:spcBef>
              <a:buClr>
                <a:srgbClr val="A9A47B"/>
              </a:buClr>
              <a:buAutoNum type="arabicPeriod"/>
              <a:tabLst>
                <a:tab pos="469900" algn="l"/>
                <a:tab pos="470534" algn="l"/>
              </a:tabLst>
            </a:pPr>
            <a:r>
              <a:rPr sz="2200" spc="-5" dirty="0">
                <a:solidFill>
                  <a:srgbClr val="2E2B1F"/>
                </a:solidFill>
                <a:latin typeface="Calibri"/>
                <a:cs typeface="Calibri"/>
              </a:rPr>
              <a:t>Class</a:t>
            </a:r>
            <a:endParaRPr sz="2200">
              <a:latin typeface="Calibri"/>
              <a:cs typeface="Calibri"/>
            </a:endParaRPr>
          </a:p>
          <a:p>
            <a:pPr marL="469900" indent="-457834">
              <a:lnSpc>
                <a:spcPct val="100000"/>
              </a:lnSpc>
              <a:spcBef>
                <a:spcPts val="535"/>
              </a:spcBef>
              <a:buClr>
                <a:srgbClr val="A9A47B"/>
              </a:buClr>
              <a:buAutoNum type="arabicPeriod"/>
              <a:tabLst>
                <a:tab pos="469900" algn="l"/>
                <a:tab pos="470534" algn="l"/>
              </a:tabLst>
            </a:pPr>
            <a:r>
              <a:rPr sz="2200" spc="-10" dirty="0">
                <a:solidFill>
                  <a:srgbClr val="2E2B1F"/>
                </a:solidFill>
                <a:latin typeface="Calibri"/>
                <a:cs typeface="Calibri"/>
              </a:rPr>
              <a:t>Objects</a:t>
            </a:r>
            <a:endParaRPr sz="2200">
              <a:latin typeface="Calibri"/>
              <a:cs typeface="Calibri"/>
            </a:endParaRPr>
          </a:p>
          <a:p>
            <a:pPr marL="469900" indent="-457834">
              <a:lnSpc>
                <a:spcPct val="100000"/>
              </a:lnSpc>
              <a:spcBef>
                <a:spcPts val="525"/>
              </a:spcBef>
              <a:buClr>
                <a:srgbClr val="A9A47B"/>
              </a:buClr>
              <a:buAutoNum type="arabicPeriod"/>
              <a:tabLst>
                <a:tab pos="469900" algn="l"/>
                <a:tab pos="470534" algn="l"/>
              </a:tabLst>
            </a:pPr>
            <a:r>
              <a:rPr sz="2200" spc="-20" dirty="0">
                <a:solidFill>
                  <a:srgbClr val="2E2B1F"/>
                </a:solidFill>
                <a:latin typeface="Calibri"/>
                <a:cs typeface="Calibri"/>
              </a:rPr>
              <a:t>Data</a:t>
            </a:r>
            <a:r>
              <a:rPr sz="2200" spc="-90" dirty="0">
                <a:solidFill>
                  <a:srgbClr val="2E2B1F"/>
                </a:solidFill>
                <a:latin typeface="Calibri"/>
                <a:cs typeface="Calibri"/>
              </a:rPr>
              <a:t> </a:t>
            </a:r>
            <a:r>
              <a:rPr sz="2200" spc="-10" dirty="0">
                <a:solidFill>
                  <a:srgbClr val="2E2B1F"/>
                </a:solidFill>
                <a:latin typeface="Calibri"/>
                <a:cs typeface="Calibri"/>
              </a:rPr>
              <a:t>Abstraction</a:t>
            </a:r>
            <a:endParaRPr sz="2200">
              <a:latin typeface="Calibri"/>
              <a:cs typeface="Calibri"/>
            </a:endParaRPr>
          </a:p>
          <a:p>
            <a:pPr marL="469900" indent="-457834">
              <a:lnSpc>
                <a:spcPct val="100000"/>
              </a:lnSpc>
              <a:spcBef>
                <a:spcPts val="530"/>
              </a:spcBef>
              <a:buClr>
                <a:srgbClr val="A9A47B"/>
              </a:buClr>
              <a:buAutoNum type="arabicPeriod"/>
              <a:tabLst>
                <a:tab pos="469900" algn="l"/>
                <a:tab pos="470534" algn="l"/>
              </a:tabLst>
            </a:pPr>
            <a:r>
              <a:rPr sz="2200" spc="-10" dirty="0">
                <a:solidFill>
                  <a:srgbClr val="2E2B1F"/>
                </a:solidFill>
                <a:latin typeface="Calibri"/>
                <a:cs typeface="Calibri"/>
              </a:rPr>
              <a:t>Encapsulation</a:t>
            </a:r>
            <a:endParaRPr sz="2200">
              <a:latin typeface="Calibri"/>
              <a:cs typeface="Calibri"/>
            </a:endParaRPr>
          </a:p>
          <a:p>
            <a:pPr marL="469900" indent="-457834">
              <a:lnSpc>
                <a:spcPct val="100000"/>
              </a:lnSpc>
              <a:spcBef>
                <a:spcPts val="525"/>
              </a:spcBef>
              <a:buClr>
                <a:srgbClr val="A9A47B"/>
              </a:buClr>
              <a:buAutoNum type="arabicPeriod"/>
              <a:tabLst>
                <a:tab pos="469900" algn="l"/>
                <a:tab pos="470534" algn="l"/>
              </a:tabLst>
            </a:pPr>
            <a:r>
              <a:rPr sz="2200" spc="-5" dirty="0">
                <a:solidFill>
                  <a:srgbClr val="2E2B1F"/>
                </a:solidFill>
                <a:latin typeface="Calibri"/>
                <a:cs typeface="Calibri"/>
              </a:rPr>
              <a:t>Inheritance</a:t>
            </a:r>
            <a:endParaRPr sz="2200">
              <a:latin typeface="Calibri"/>
              <a:cs typeface="Calibri"/>
            </a:endParaRPr>
          </a:p>
          <a:p>
            <a:pPr marL="469900" indent="-457834">
              <a:lnSpc>
                <a:spcPct val="100000"/>
              </a:lnSpc>
              <a:spcBef>
                <a:spcPts val="530"/>
              </a:spcBef>
              <a:buClr>
                <a:srgbClr val="A9A47B"/>
              </a:buClr>
              <a:buAutoNum type="arabicPeriod"/>
              <a:tabLst>
                <a:tab pos="469900" algn="l"/>
                <a:tab pos="470534" algn="l"/>
              </a:tabLst>
            </a:pPr>
            <a:r>
              <a:rPr sz="2200" spc="-10" dirty="0">
                <a:solidFill>
                  <a:srgbClr val="2E2B1F"/>
                </a:solidFill>
                <a:latin typeface="Calibri"/>
                <a:cs typeface="Calibri"/>
              </a:rPr>
              <a:t>Polymorphism</a:t>
            </a:r>
            <a:endParaRPr sz="2200">
              <a:latin typeface="Calibri"/>
              <a:cs typeface="Calibri"/>
            </a:endParaRPr>
          </a:p>
          <a:p>
            <a:pPr marL="469900" indent="-457834">
              <a:lnSpc>
                <a:spcPct val="100000"/>
              </a:lnSpc>
              <a:spcBef>
                <a:spcPts val="530"/>
              </a:spcBef>
              <a:buClr>
                <a:srgbClr val="A9A47B"/>
              </a:buClr>
              <a:buAutoNum type="arabicPeriod"/>
              <a:tabLst>
                <a:tab pos="469900" algn="l"/>
                <a:tab pos="470534" algn="l"/>
              </a:tabLst>
            </a:pPr>
            <a:r>
              <a:rPr sz="2200" spc="-10" dirty="0">
                <a:solidFill>
                  <a:srgbClr val="2E2B1F"/>
                </a:solidFill>
                <a:latin typeface="Calibri"/>
                <a:cs typeface="Calibri"/>
              </a:rPr>
              <a:t>Dynamic</a:t>
            </a:r>
            <a:r>
              <a:rPr sz="2200" spc="-65" dirty="0">
                <a:solidFill>
                  <a:srgbClr val="2E2B1F"/>
                </a:solidFill>
                <a:latin typeface="Calibri"/>
                <a:cs typeface="Calibri"/>
              </a:rPr>
              <a:t> </a:t>
            </a:r>
            <a:r>
              <a:rPr sz="2200" spc="-5" dirty="0">
                <a:solidFill>
                  <a:srgbClr val="2E2B1F"/>
                </a:solidFill>
                <a:latin typeface="Calibri"/>
                <a:cs typeface="Calibri"/>
              </a:rPr>
              <a:t>Binding</a:t>
            </a:r>
            <a:endParaRPr sz="2200">
              <a:latin typeface="Calibri"/>
              <a:cs typeface="Calibri"/>
            </a:endParaRPr>
          </a:p>
          <a:p>
            <a:pPr marL="469900" indent="-457834">
              <a:lnSpc>
                <a:spcPct val="100000"/>
              </a:lnSpc>
              <a:spcBef>
                <a:spcPts val="530"/>
              </a:spcBef>
              <a:buClr>
                <a:srgbClr val="A9A47B"/>
              </a:buClr>
              <a:buAutoNum type="arabicPeriod"/>
              <a:tabLst>
                <a:tab pos="469900" algn="l"/>
                <a:tab pos="470534" algn="l"/>
              </a:tabLst>
            </a:pPr>
            <a:r>
              <a:rPr sz="2200" spc="-10" dirty="0">
                <a:solidFill>
                  <a:srgbClr val="2E2B1F"/>
                </a:solidFill>
                <a:latin typeface="Calibri"/>
                <a:cs typeface="Calibri"/>
              </a:rPr>
              <a:t>Message</a:t>
            </a:r>
            <a:r>
              <a:rPr sz="2200" spc="-35" dirty="0">
                <a:solidFill>
                  <a:srgbClr val="2E2B1F"/>
                </a:solidFill>
                <a:latin typeface="Calibri"/>
                <a:cs typeface="Calibri"/>
              </a:rPr>
              <a:t> </a:t>
            </a:r>
            <a:r>
              <a:rPr sz="2200" spc="-15" dirty="0">
                <a:solidFill>
                  <a:srgbClr val="2E2B1F"/>
                </a:solidFill>
                <a:latin typeface="Calibri"/>
                <a:cs typeface="Calibri"/>
              </a:rPr>
              <a:t>Passing</a:t>
            </a:r>
            <a:endParaRPr sz="2200">
              <a:latin typeface="Calibri"/>
              <a:cs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09600" y="533400"/>
            <a:ext cx="7315200" cy="556260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6D263-AEC8-4D8E-A221-81938B43098E}"/>
              </a:ext>
            </a:extLst>
          </p:cNvPr>
          <p:cNvSpPr>
            <a:spLocks noGrp="1"/>
          </p:cNvSpPr>
          <p:nvPr>
            <p:ph type="title"/>
          </p:nvPr>
        </p:nvSpPr>
        <p:spPr>
          <a:xfrm>
            <a:off x="535940" y="467690"/>
            <a:ext cx="8072119" cy="1261884"/>
          </a:xfrm>
        </p:spPr>
        <p:txBody>
          <a:bodyPr/>
          <a:lstStyle/>
          <a:p>
            <a:r>
              <a:rPr lang="en-IN" sz="3600" b="1" i="0" dirty="0">
                <a:effectLst/>
                <a:latin typeface="Source Sans Pro" panose="020B0503030403020204" pitchFamily="34" charset="0"/>
              </a:rPr>
              <a:t>Hierarchical Inheritance in Python</a:t>
            </a:r>
            <a:br>
              <a:rPr lang="en-IN" b="1" i="0" dirty="0">
                <a:effectLst/>
                <a:latin typeface="Source Sans Pro" panose="020B0503030403020204" pitchFamily="34" charset="0"/>
              </a:rPr>
            </a:br>
            <a:endParaRPr lang="en-IN" dirty="0"/>
          </a:p>
        </p:txBody>
      </p:sp>
      <p:sp>
        <p:nvSpPr>
          <p:cNvPr id="3" name="Text Placeholder 2">
            <a:extLst>
              <a:ext uri="{FF2B5EF4-FFF2-40B4-BE49-F238E27FC236}">
                <a16:creationId xmlns:a16="http://schemas.microsoft.com/office/drawing/2014/main" id="{5CD35559-D519-4965-A4BF-55431735BA4B}"/>
              </a:ext>
            </a:extLst>
          </p:cNvPr>
          <p:cNvSpPr>
            <a:spLocks noGrp="1"/>
          </p:cNvSpPr>
          <p:nvPr>
            <p:ph type="body" idx="1"/>
          </p:nvPr>
        </p:nvSpPr>
        <p:spPr>
          <a:xfrm>
            <a:off x="650240" y="1616710"/>
            <a:ext cx="7350759" cy="1477328"/>
          </a:xfrm>
        </p:spPr>
        <p:txBody>
          <a:bodyPr/>
          <a:lstStyle/>
          <a:p>
            <a:pPr marL="342900" indent="-342900" algn="just">
              <a:buFont typeface="Arial" panose="020B0604020202020204" pitchFamily="34" charset="0"/>
              <a:buChar char="•"/>
            </a:pPr>
            <a:r>
              <a:rPr lang="en-IN" sz="2400" b="0" i="0" dirty="0">
                <a:solidFill>
                  <a:schemeClr val="tx1"/>
                </a:solidFill>
                <a:effectLst/>
                <a:latin typeface="Times New Roman" panose="02020603050405020304" pitchFamily="18" charset="0"/>
                <a:cs typeface="Times New Roman" panose="02020603050405020304" pitchFamily="18" charset="0"/>
              </a:rPr>
              <a:t>Hierarchical Inheritance is the right opposite of multiple inheritance. </a:t>
            </a:r>
          </a:p>
          <a:p>
            <a:pPr marL="342900" indent="-342900" algn="just">
              <a:buFont typeface="Arial" panose="020B0604020202020204" pitchFamily="34" charset="0"/>
              <a:buChar char="•"/>
            </a:pPr>
            <a:r>
              <a:rPr lang="en-IN" sz="2400" b="0" i="0" dirty="0">
                <a:solidFill>
                  <a:schemeClr val="tx1"/>
                </a:solidFill>
                <a:effectLst/>
                <a:latin typeface="Times New Roman" panose="02020603050405020304" pitchFamily="18" charset="0"/>
                <a:cs typeface="Times New Roman" panose="02020603050405020304" pitchFamily="18" charset="0"/>
              </a:rPr>
              <a:t>This means that there are multiple derived child classes from a single parent class.</a:t>
            </a: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2050" name="Picture 2" descr="Hierarchical-inheritance1">
            <a:extLst>
              <a:ext uri="{FF2B5EF4-FFF2-40B4-BE49-F238E27FC236}">
                <a16:creationId xmlns:a16="http://schemas.microsoft.com/office/drawing/2014/main" id="{B8ACB5F3-83F0-446E-87D6-A7CDC0B248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9144" y="3429000"/>
            <a:ext cx="455295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02677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0240" y="1549042"/>
            <a:ext cx="7310755" cy="1165860"/>
          </a:xfrm>
          <a:prstGeom prst="rect">
            <a:avLst/>
          </a:prstGeom>
        </p:spPr>
        <p:txBody>
          <a:bodyPr vert="horz" wrap="square" lIns="0" tIns="79375" rIns="0" bIns="0" rtlCol="0">
            <a:spAutoFit/>
          </a:bodyPr>
          <a:lstStyle/>
          <a:p>
            <a:pPr marL="241300" indent="-229235">
              <a:lnSpc>
                <a:spcPct val="100000"/>
              </a:lnSpc>
              <a:spcBef>
                <a:spcPts val="625"/>
              </a:spcBef>
              <a:buClr>
                <a:srgbClr val="A9A47B"/>
              </a:buClr>
              <a:buFont typeface="Arial"/>
              <a:buChar char="•"/>
              <a:tabLst>
                <a:tab pos="241300" algn="l"/>
                <a:tab pos="241935" algn="l"/>
              </a:tabLst>
            </a:pPr>
            <a:r>
              <a:rPr sz="2200" b="1" spc="-15" dirty="0">
                <a:solidFill>
                  <a:srgbClr val="2E2B1F"/>
                </a:solidFill>
                <a:latin typeface="Calibri"/>
                <a:cs typeface="Calibri"/>
              </a:rPr>
              <a:t>Hierarchical</a:t>
            </a:r>
            <a:r>
              <a:rPr sz="2200" b="1" spc="25" dirty="0">
                <a:solidFill>
                  <a:srgbClr val="2E2B1F"/>
                </a:solidFill>
                <a:latin typeface="Calibri"/>
                <a:cs typeface="Calibri"/>
              </a:rPr>
              <a:t> </a:t>
            </a:r>
            <a:r>
              <a:rPr sz="2200" b="1" spc="-10" dirty="0">
                <a:solidFill>
                  <a:srgbClr val="2E2B1F"/>
                </a:solidFill>
                <a:latin typeface="Calibri"/>
                <a:cs typeface="Calibri"/>
              </a:rPr>
              <a:t>Inheritance</a:t>
            </a:r>
            <a:endParaRPr sz="2200">
              <a:latin typeface="Calibri"/>
              <a:cs typeface="Calibri"/>
            </a:endParaRPr>
          </a:p>
          <a:p>
            <a:pPr marL="241300" indent="-229235">
              <a:lnSpc>
                <a:spcPct val="100000"/>
              </a:lnSpc>
              <a:spcBef>
                <a:spcPts val="535"/>
              </a:spcBef>
              <a:buClr>
                <a:srgbClr val="A9A47B"/>
              </a:buClr>
              <a:buFont typeface="Arial"/>
              <a:buChar char="•"/>
              <a:tabLst>
                <a:tab pos="241300" algn="l"/>
                <a:tab pos="241935" algn="l"/>
              </a:tabLst>
            </a:pPr>
            <a:r>
              <a:rPr sz="2200" spc="-15" dirty="0">
                <a:solidFill>
                  <a:srgbClr val="2E2B1F"/>
                </a:solidFill>
                <a:latin typeface="Calibri"/>
                <a:cs typeface="Calibri"/>
              </a:rPr>
              <a:t>Hierarchical</a:t>
            </a:r>
            <a:r>
              <a:rPr sz="2200" spc="-10" dirty="0">
                <a:solidFill>
                  <a:srgbClr val="2E2B1F"/>
                </a:solidFill>
                <a:latin typeface="Calibri"/>
                <a:cs typeface="Calibri"/>
              </a:rPr>
              <a:t> inheritance </a:t>
            </a:r>
            <a:r>
              <a:rPr sz="2200" spc="-15" dirty="0">
                <a:solidFill>
                  <a:srgbClr val="2E2B1F"/>
                </a:solidFill>
                <a:latin typeface="Calibri"/>
                <a:cs typeface="Calibri"/>
              </a:rPr>
              <a:t>involves</a:t>
            </a:r>
            <a:r>
              <a:rPr sz="2200" dirty="0">
                <a:solidFill>
                  <a:srgbClr val="2E2B1F"/>
                </a:solidFill>
                <a:latin typeface="Calibri"/>
                <a:cs typeface="Calibri"/>
              </a:rPr>
              <a:t> </a:t>
            </a:r>
            <a:r>
              <a:rPr sz="2200" spc="-5" dirty="0">
                <a:solidFill>
                  <a:srgbClr val="2E2B1F"/>
                </a:solidFill>
                <a:latin typeface="Calibri"/>
                <a:cs typeface="Calibri"/>
              </a:rPr>
              <a:t>multiple inheritance</a:t>
            </a:r>
            <a:r>
              <a:rPr sz="2200" spc="-10" dirty="0">
                <a:solidFill>
                  <a:srgbClr val="2E2B1F"/>
                </a:solidFill>
                <a:latin typeface="Calibri"/>
                <a:cs typeface="Calibri"/>
              </a:rPr>
              <a:t> </a:t>
            </a:r>
            <a:r>
              <a:rPr sz="2200" spc="-15" dirty="0">
                <a:solidFill>
                  <a:srgbClr val="2E2B1F"/>
                </a:solidFill>
                <a:latin typeface="Calibri"/>
                <a:cs typeface="Calibri"/>
              </a:rPr>
              <a:t>from</a:t>
            </a:r>
            <a:r>
              <a:rPr sz="2200" dirty="0">
                <a:solidFill>
                  <a:srgbClr val="2E2B1F"/>
                </a:solidFill>
                <a:latin typeface="Calibri"/>
                <a:cs typeface="Calibri"/>
              </a:rPr>
              <a:t> </a:t>
            </a:r>
            <a:r>
              <a:rPr sz="2200" spc="-5" dirty="0">
                <a:solidFill>
                  <a:srgbClr val="2E2B1F"/>
                </a:solidFill>
                <a:latin typeface="Calibri"/>
                <a:cs typeface="Calibri"/>
              </a:rPr>
              <a:t>the</a:t>
            </a:r>
            <a:endParaRPr sz="2200">
              <a:latin typeface="Calibri"/>
              <a:cs typeface="Calibri"/>
            </a:endParaRPr>
          </a:p>
          <a:p>
            <a:pPr marL="241300">
              <a:lnSpc>
                <a:spcPct val="100000"/>
              </a:lnSpc>
            </a:pPr>
            <a:r>
              <a:rPr sz="2200" spc="-5" dirty="0">
                <a:solidFill>
                  <a:srgbClr val="2E2B1F"/>
                </a:solidFill>
                <a:latin typeface="Calibri"/>
                <a:cs typeface="Calibri"/>
              </a:rPr>
              <a:t>same base or</a:t>
            </a:r>
            <a:r>
              <a:rPr sz="2200" spc="-15" dirty="0">
                <a:solidFill>
                  <a:srgbClr val="2E2B1F"/>
                </a:solidFill>
                <a:latin typeface="Calibri"/>
                <a:cs typeface="Calibri"/>
              </a:rPr>
              <a:t> parent </a:t>
            </a:r>
            <a:r>
              <a:rPr sz="2200" spc="-5" dirty="0">
                <a:solidFill>
                  <a:srgbClr val="2E2B1F"/>
                </a:solidFill>
                <a:latin typeface="Calibri"/>
                <a:cs typeface="Calibri"/>
              </a:rPr>
              <a:t>class.</a:t>
            </a:r>
            <a:endParaRPr sz="2200">
              <a:latin typeface="Calibri"/>
              <a:cs typeface="Calibri"/>
            </a:endParaRPr>
          </a:p>
        </p:txBody>
      </p:sp>
      <p:pic>
        <p:nvPicPr>
          <p:cNvPr id="3" name="object 3"/>
          <p:cNvPicPr/>
          <p:nvPr/>
        </p:nvPicPr>
        <p:blipFill>
          <a:blip r:embed="rId2" cstate="print"/>
          <a:stretch>
            <a:fillRect/>
          </a:stretch>
        </p:blipFill>
        <p:spPr>
          <a:xfrm>
            <a:off x="990600" y="2819400"/>
            <a:ext cx="6096000" cy="358140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B4B1A-6ABB-48A9-A7EB-F5C28606C028}"/>
              </a:ext>
            </a:extLst>
          </p:cNvPr>
          <p:cNvSpPr>
            <a:spLocks noGrp="1"/>
          </p:cNvSpPr>
          <p:nvPr>
            <p:ph type="title"/>
          </p:nvPr>
        </p:nvSpPr>
        <p:spPr>
          <a:xfrm>
            <a:off x="535940" y="467690"/>
            <a:ext cx="8072119" cy="1415772"/>
          </a:xfrm>
        </p:spPr>
        <p:txBody>
          <a:bodyPr/>
          <a:lstStyle/>
          <a:p>
            <a:r>
              <a:rPr lang="en-IN" b="1" i="0" dirty="0">
                <a:effectLst/>
                <a:latin typeface="Source Sans Pro" panose="020B0503030403020204" pitchFamily="34" charset="0"/>
              </a:rPr>
              <a:t>Hybrid Inheritance in Python</a:t>
            </a:r>
            <a:br>
              <a:rPr lang="en-IN" b="1" i="0" dirty="0">
                <a:effectLst/>
                <a:latin typeface="Source Sans Pro" panose="020B0503030403020204" pitchFamily="34" charset="0"/>
              </a:rPr>
            </a:br>
            <a:endParaRPr lang="en-IN" dirty="0"/>
          </a:p>
        </p:txBody>
      </p:sp>
      <p:sp>
        <p:nvSpPr>
          <p:cNvPr id="3" name="Text Placeholder 2">
            <a:extLst>
              <a:ext uri="{FF2B5EF4-FFF2-40B4-BE49-F238E27FC236}">
                <a16:creationId xmlns:a16="http://schemas.microsoft.com/office/drawing/2014/main" id="{91128901-D6A6-4B50-89FC-5E6A65AE9C08}"/>
              </a:ext>
            </a:extLst>
          </p:cNvPr>
          <p:cNvSpPr>
            <a:spLocks noGrp="1"/>
          </p:cNvSpPr>
          <p:nvPr>
            <p:ph type="body" idx="1"/>
          </p:nvPr>
        </p:nvSpPr>
        <p:spPr>
          <a:xfrm>
            <a:off x="650240" y="1616710"/>
            <a:ext cx="7350759" cy="2154436"/>
          </a:xfrm>
        </p:spPr>
        <p:txBody>
          <a:bodyPr/>
          <a:lstStyle/>
          <a:p>
            <a:pPr marL="342900" indent="-342900" algn="just">
              <a:buFont typeface="Arial" panose="020B0604020202020204" pitchFamily="34" charset="0"/>
              <a:buChar char="•"/>
            </a:pPr>
            <a:r>
              <a:rPr lang="en-IN" sz="2400" b="0" i="0" dirty="0">
                <a:solidFill>
                  <a:schemeClr val="tx1"/>
                </a:solidFill>
                <a:effectLst/>
                <a:latin typeface="Times New Roman" panose="02020603050405020304" pitchFamily="18" charset="0"/>
                <a:cs typeface="Times New Roman" panose="02020603050405020304" pitchFamily="18" charset="0"/>
              </a:rPr>
              <a:t>Hybrid Inheritance is the mixture of two or more different types of inheritance.</a:t>
            </a:r>
          </a:p>
          <a:p>
            <a:pPr marL="342900" indent="-342900" algn="just">
              <a:buFont typeface="Arial" panose="020B0604020202020204" pitchFamily="34" charset="0"/>
              <a:buChar char="•"/>
            </a:pPr>
            <a:r>
              <a:rPr lang="en-IN" sz="2400" b="0" i="0" dirty="0">
                <a:solidFill>
                  <a:schemeClr val="tx1"/>
                </a:solidFill>
                <a:effectLst/>
                <a:latin typeface="Times New Roman" panose="02020603050405020304" pitchFamily="18" charset="0"/>
                <a:cs typeface="Times New Roman" panose="02020603050405020304" pitchFamily="18" charset="0"/>
              </a:rPr>
              <a:t> Here we can have many to many relations between parent classes and child classes with multiple levels.</a:t>
            </a:r>
          </a:p>
          <a:p>
            <a:br>
              <a:rPr lang="en-IN" b="0" i="0" dirty="0">
                <a:effectLst/>
                <a:latin typeface="Source Sans Pro" panose="020B0503030403020204" pitchFamily="34" charset="0"/>
              </a:rPr>
            </a:br>
            <a:endParaRPr lang="en-IN" dirty="0"/>
          </a:p>
        </p:txBody>
      </p:sp>
    </p:spTree>
    <p:extLst>
      <p:ext uri="{BB962C8B-B14F-4D97-AF65-F5344CB8AC3E}">
        <p14:creationId xmlns:p14="http://schemas.microsoft.com/office/powerpoint/2010/main" val="19883094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09600" y="685800"/>
            <a:ext cx="7391400" cy="5486400"/>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8B0A6-23EC-4E30-8D1B-A11227A3618D}"/>
              </a:ext>
            </a:extLst>
          </p:cNvPr>
          <p:cNvSpPr>
            <a:spLocks noGrp="1"/>
          </p:cNvSpPr>
          <p:nvPr>
            <p:ph type="title"/>
          </p:nvPr>
        </p:nvSpPr>
        <p:spPr>
          <a:xfrm>
            <a:off x="535940" y="467690"/>
            <a:ext cx="8072119" cy="1200329"/>
          </a:xfrm>
        </p:spPr>
        <p:txBody>
          <a:bodyPr/>
          <a:lstStyle/>
          <a:p>
            <a:pPr algn="l"/>
            <a:r>
              <a:rPr lang="en-IN" sz="3200" b="1" i="0" dirty="0">
                <a:solidFill>
                  <a:srgbClr val="610B38"/>
                </a:solidFill>
                <a:effectLst/>
                <a:latin typeface="erdana"/>
              </a:rPr>
              <a:t>Method Resolution Order in Python</a:t>
            </a:r>
            <a:br>
              <a:rPr lang="en-IN" b="0" i="0" dirty="0">
                <a:solidFill>
                  <a:srgbClr val="610B38"/>
                </a:solidFill>
                <a:effectLst/>
                <a:latin typeface="erdana"/>
              </a:rPr>
            </a:br>
            <a:endParaRPr lang="en-IN" dirty="0"/>
          </a:p>
        </p:txBody>
      </p:sp>
      <p:sp>
        <p:nvSpPr>
          <p:cNvPr id="3" name="Text Placeholder 2">
            <a:extLst>
              <a:ext uri="{FF2B5EF4-FFF2-40B4-BE49-F238E27FC236}">
                <a16:creationId xmlns:a16="http://schemas.microsoft.com/office/drawing/2014/main" id="{B005542E-B3C2-44F7-93B2-96DB4D14C499}"/>
              </a:ext>
            </a:extLst>
          </p:cNvPr>
          <p:cNvSpPr>
            <a:spLocks noGrp="1"/>
          </p:cNvSpPr>
          <p:nvPr>
            <p:ph type="body" idx="1"/>
          </p:nvPr>
        </p:nvSpPr>
        <p:spPr>
          <a:xfrm>
            <a:off x="650240" y="1616710"/>
            <a:ext cx="7350759" cy="4739759"/>
          </a:xfrm>
        </p:spPr>
        <p:txBody>
          <a:bodyPr/>
          <a:lstStyle/>
          <a:p>
            <a:pPr marL="342900" indent="-3429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Method resolution order describes the search path of the class which </a:t>
            </a:r>
            <a:r>
              <a:rPr lang="en-IN" b="0" i="0" u="none" strike="noStrike" dirty="0">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Python</a:t>
            </a:r>
            <a:r>
              <a:rPr lang="en-IN" b="0" i="0" dirty="0">
                <a:solidFill>
                  <a:schemeClr val="tx1"/>
                </a:solidFill>
                <a:effectLst/>
                <a:latin typeface="Times New Roman" panose="02020603050405020304" pitchFamily="18" charset="0"/>
                <a:cs typeface="Times New Roman" panose="02020603050405020304" pitchFamily="18" charset="0"/>
              </a:rPr>
              <a:t> uses to get the appropriate method in classes that contain the multi-inheritance.</a:t>
            </a:r>
          </a:p>
          <a:p>
            <a:pPr marL="342900" indent="-3429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As we know that, a class that being inherited is called the Subclass or Parent class, while the class that inherits is known as a child class or subclass. </a:t>
            </a:r>
          </a:p>
          <a:p>
            <a:pPr marL="342900" indent="-3429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In the multi-inheritance, a class can consist of many functions, so the method resolution order technique is used to search the order in which the base class is executed.</a:t>
            </a:r>
          </a:p>
          <a:p>
            <a:pPr marL="342900" indent="-3429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In simple words - </a:t>
            </a:r>
            <a:r>
              <a:rPr lang="en-IN" b="1" i="0" dirty="0">
                <a:solidFill>
                  <a:schemeClr val="tx1"/>
                </a:solidFill>
                <a:effectLst/>
                <a:latin typeface="Times New Roman" panose="02020603050405020304" pitchFamily="18" charset="0"/>
                <a:cs typeface="Times New Roman" panose="02020603050405020304" pitchFamily="18" charset="0"/>
              </a:rPr>
              <a:t>"The method or attributes is explored in the current class, if the method is not present in the current class, the search moves to the parent classes, and so on". This is an example of a depth-first search.</a:t>
            </a:r>
          </a:p>
          <a:p>
            <a:endParaRPr lang="en-IN" dirty="0"/>
          </a:p>
        </p:txBody>
      </p:sp>
    </p:spTree>
    <p:extLst>
      <p:ext uri="{BB962C8B-B14F-4D97-AF65-F5344CB8AC3E}">
        <p14:creationId xmlns:p14="http://schemas.microsoft.com/office/powerpoint/2010/main" val="9866800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D686A-8AB4-4C22-8F5A-27076FE8D33F}"/>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89678FCE-5256-47A9-9D7C-5064690171B1}"/>
              </a:ext>
            </a:extLst>
          </p:cNvPr>
          <p:cNvSpPr>
            <a:spLocks noGrp="1"/>
          </p:cNvSpPr>
          <p:nvPr>
            <p:ph type="body" idx="1"/>
          </p:nvPr>
        </p:nvSpPr>
        <p:spPr>
          <a:xfrm>
            <a:off x="650240" y="1616710"/>
            <a:ext cx="7350759" cy="3724096"/>
          </a:xfrm>
        </p:spPr>
        <p:txBody>
          <a:bodyPr/>
          <a:lstStyle/>
          <a:p>
            <a:pPr marL="342900" indent="-342900" algn="just" fontAlgn="base">
              <a:buFont typeface="Arial" panose="020B0604020202020204" pitchFamily="34" charset="0"/>
              <a:buChar char="•"/>
            </a:pPr>
            <a:r>
              <a:rPr lang="en-IN" b="0" i="0" dirty="0">
                <a:solidFill>
                  <a:schemeClr val="tx1"/>
                </a:solidFill>
                <a:effectLst/>
                <a:latin typeface="Georgia" panose="02040502050405020303" pitchFamily="18" charset="0"/>
              </a:rPr>
              <a:t>When we search for an attribute in a class that is involved in python multiple inheritance, an order is followed.</a:t>
            </a:r>
          </a:p>
          <a:p>
            <a:pPr marL="342900" indent="-342900" algn="just" fontAlgn="base">
              <a:buFont typeface="Arial" panose="020B0604020202020204" pitchFamily="34" charset="0"/>
              <a:buChar char="•"/>
            </a:pPr>
            <a:r>
              <a:rPr lang="en-IN" b="0" i="0" dirty="0">
                <a:solidFill>
                  <a:schemeClr val="tx1"/>
                </a:solidFill>
                <a:effectLst/>
                <a:latin typeface="Georgia" panose="02040502050405020303" pitchFamily="18" charset="0"/>
              </a:rPr>
              <a:t>First, it is searched in the current class. If not found, the search moves to parent classes. This is left-to-right, depth-first.</a:t>
            </a:r>
          </a:p>
          <a:p>
            <a:pPr marL="342900" indent="-342900" algn="just">
              <a:buFont typeface="Arial" panose="020B0604020202020204" pitchFamily="34" charset="0"/>
              <a:buChar char="•"/>
            </a:pPr>
            <a:r>
              <a:rPr lang="en-IN" b="0" i="0" dirty="0">
                <a:solidFill>
                  <a:schemeClr val="tx1"/>
                </a:solidFill>
                <a:effectLst/>
                <a:latin typeface="Georgia" panose="02040502050405020303" pitchFamily="18" charset="0"/>
              </a:rPr>
              <a:t>This order is called linearization of class Child, and the set of rules applied are called MRO (Method Resolution Order).</a:t>
            </a:r>
          </a:p>
          <a:p>
            <a:pPr marL="342900" indent="-342900" algn="just">
              <a:buFont typeface="Arial" panose="020B0604020202020204" pitchFamily="34" charset="0"/>
              <a:buChar char="•"/>
            </a:pPr>
            <a:r>
              <a:rPr lang="en-IN" b="0" i="0" dirty="0">
                <a:solidFill>
                  <a:schemeClr val="tx1"/>
                </a:solidFill>
                <a:effectLst/>
                <a:latin typeface="Georgia" panose="02040502050405020303" pitchFamily="18" charset="0"/>
              </a:rPr>
              <a:t>To get the MRO of a class, you can use either the __</a:t>
            </a:r>
            <a:r>
              <a:rPr lang="en-IN" b="0" i="0" dirty="0" err="1">
                <a:solidFill>
                  <a:schemeClr val="tx1"/>
                </a:solidFill>
                <a:effectLst/>
                <a:latin typeface="Georgia" panose="02040502050405020303" pitchFamily="18" charset="0"/>
              </a:rPr>
              <a:t>mro</a:t>
            </a:r>
            <a:r>
              <a:rPr lang="en-IN" b="0" i="0" dirty="0">
                <a:solidFill>
                  <a:schemeClr val="tx1"/>
                </a:solidFill>
                <a:effectLst/>
                <a:latin typeface="Georgia" panose="02040502050405020303" pitchFamily="18" charset="0"/>
              </a:rPr>
              <a:t>__ attribute or the </a:t>
            </a:r>
            <a:r>
              <a:rPr lang="en-IN" b="0" i="0" dirty="0" err="1">
                <a:solidFill>
                  <a:schemeClr val="tx1"/>
                </a:solidFill>
                <a:effectLst/>
                <a:latin typeface="Georgia" panose="02040502050405020303" pitchFamily="18" charset="0"/>
              </a:rPr>
              <a:t>mro</a:t>
            </a:r>
            <a:r>
              <a:rPr lang="en-IN" b="0" i="0" dirty="0">
                <a:solidFill>
                  <a:schemeClr val="tx1"/>
                </a:solidFill>
                <a:effectLst/>
                <a:latin typeface="Georgia" panose="02040502050405020303" pitchFamily="18" charset="0"/>
              </a:rPr>
              <a:t>() method.</a:t>
            </a:r>
            <a:endParaRPr lang="en-IN" dirty="0">
              <a:solidFill>
                <a:schemeClr val="tx1"/>
              </a:solidFill>
            </a:endParaRPr>
          </a:p>
        </p:txBody>
      </p:sp>
    </p:spTree>
    <p:extLst>
      <p:ext uri="{BB962C8B-B14F-4D97-AF65-F5344CB8AC3E}">
        <p14:creationId xmlns:p14="http://schemas.microsoft.com/office/powerpoint/2010/main" val="27290025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ython - method resolution order MRO - Stack Overflow">
            <a:extLst>
              <a:ext uri="{FF2B5EF4-FFF2-40B4-BE49-F238E27FC236}">
                <a16:creationId xmlns:a16="http://schemas.microsoft.com/office/drawing/2014/main" id="{D3D6C66A-1774-477C-98E6-3AAB9CAD76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8863" y="804863"/>
            <a:ext cx="4486275" cy="524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58874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CA40C-A611-402B-9838-A0834BE50ECA}"/>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388A0664-A653-4186-BB3E-107CB939ED99}"/>
              </a:ext>
            </a:extLst>
          </p:cNvPr>
          <p:cNvSpPr>
            <a:spLocks noGrp="1"/>
          </p:cNvSpPr>
          <p:nvPr>
            <p:ph type="body" idx="1"/>
          </p:nvPr>
        </p:nvSpPr>
        <p:spPr>
          <a:xfrm>
            <a:off x="650240" y="1616710"/>
            <a:ext cx="7350759" cy="5109091"/>
          </a:xfrm>
        </p:spPr>
        <p:txBody>
          <a:bodyPr/>
          <a:lstStyle/>
          <a:p>
            <a:pPr algn="just"/>
            <a:r>
              <a:rPr lang="en-IN" sz="2400" b="0" i="0" dirty="0">
                <a:solidFill>
                  <a:srgbClr val="333333"/>
                </a:solidFill>
                <a:effectLst/>
                <a:latin typeface="Times New Roman" panose="02020603050405020304" pitchFamily="18" charset="0"/>
                <a:cs typeface="Times New Roman" panose="02020603050405020304" pitchFamily="18" charset="0"/>
              </a:rPr>
              <a:t>It plays an essential role in multiple inheritance where the same method can be found in the multiple super classes.</a:t>
            </a:r>
          </a:p>
          <a:p>
            <a:pPr algn="just"/>
            <a:r>
              <a:rPr lang="en-IN" sz="2000" b="1" i="0" dirty="0">
                <a:solidFill>
                  <a:schemeClr val="tx1"/>
                </a:solidFill>
                <a:effectLst/>
                <a:latin typeface="Times New Roman" panose="02020603050405020304" pitchFamily="18" charset="0"/>
                <a:cs typeface="Times New Roman" panose="02020603050405020304" pitchFamily="18" charset="0"/>
              </a:rPr>
              <a:t>class</a:t>
            </a:r>
            <a:r>
              <a:rPr lang="en-IN" sz="2000" b="0" i="0" dirty="0">
                <a:solidFill>
                  <a:schemeClr val="tx1"/>
                </a:solidFill>
                <a:effectLst/>
                <a:latin typeface="Times New Roman" panose="02020603050405020304" pitchFamily="18" charset="0"/>
                <a:cs typeface="Times New Roman" panose="02020603050405020304" pitchFamily="18" charset="0"/>
              </a:rPr>
              <a:t> A:  </a:t>
            </a:r>
          </a:p>
          <a:p>
            <a:pPr algn="just"/>
            <a:r>
              <a:rPr lang="en-IN" sz="2000" b="0" i="0" dirty="0">
                <a:solidFill>
                  <a:schemeClr val="tx1"/>
                </a:solidFill>
                <a:effectLst/>
                <a:latin typeface="Times New Roman" panose="02020603050405020304" pitchFamily="18" charset="0"/>
                <a:cs typeface="Times New Roman" panose="02020603050405020304" pitchFamily="18" charset="0"/>
              </a:rPr>
              <a:t>    def </a:t>
            </a:r>
            <a:r>
              <a:rPr lang="en-IN" sz="2000" b="0" i="0" dirty="0" err="1">
                <a:solidFill>
                  <a:schemeClr val="tx1"/>
                </a:solidFill>
                <a:effectLst/>
                <a:latin typeface="Times New Roman" panose="02020603050405020304" pitchFamily="18" charset="0"/>
                <a:cs typeface="Times New Roman" panose="02020603050405020304" pitchFamily="18" charset="0"/>
              </a:rPr>
              <a:t>myname</a:t>
            </a:r>
            <a:r>
              <a:rPr lang="en-IN" sz="2000" b="0" i="0" dirty="0">
                <a:solidFill>
                  <a:schemeClr val="tx1"/>
                </a:solidFill>
                <a:effectLst/>
                <a:latin typeface="Times New Roman" panose="02020603050405020304" pitchFamily="18" charset="0"/>
                <a:cs typeface="Times New Roman" panose="02020603050405020304" pitchFamily="18" charset="0"/>
              </a:rPr>
              <a:t>(self):  </a:t>
            </a:r>
          </a:p>
          <a:p>
            <a:pPr algn="just"/>
            <a:r>
              <a:rPr lang="en-IN" sz="2000" b="0" i="0" dirty="0">
                <a:solidFill>
                  <a:schemeClr val="tx1"/>
                </a:solidFill>
                <a:effectLst/>
                <a:latin typeface="Times New Roman" panose="02020603050405020304" pitchFamily="18" charset="0"/>
                <a:cs typeface="Times New Roman" panose="02020603050405020304" pitchFamily="18" charset="0"/>
              </a:rPr>
              <a:t>        print("I am a class A")  </a:t>
            </a:r>
          </a:p>
          <a:p>
            <a:pPr algn="just"/>
            <a:r>
              <a:rPr lang="en-IN" sz="2000" b="0" i="0" dirty="0">
                <a:solidFill>
                  <a:schemeClr val="tx1"/>
                </a:solidFill>
                <a:effectLst/>
                <a:latin typeface="Times New Roman" panose="02020603050405020304" pitchFamily="18" charset="0"/>
                <a:cs typeface="Times New Roman" panose="02020603050405020304" pitchFamily="18" charset="0"/>
              </a:rPr>
              <a:t>  </a:t>
            </a:r>
          </a:p>
          <a:p>
            <a:pPr algn="just"/>
            <a:r>
              <a:rPr lang="en-IN" sz="2000" b="1" i="0" dirty="0">
                <a:solidFill>
                  <a:schemeClr val="tx1"/>
                </a:solidFill>
                <a:effectLst/>
                <a:latin typeface="Times New Roman" panose="02020603050405020304" pitchFamily="18" charset="0"/>
                <a:cs typeface="Times New Roman" panose="02020603050405020304" pitchFamily="18" charset="0"/>
              </a:rPr>
              <a:t>class</a:t>
            </a:r>
            <a:r>
              <a:rPr lang="en-IN" sz="2000" b="0" i="0" dirty="0">
                <a:solidFill>
                  <a:schemeClr val="tx1"/>
                </a:solidFill>
                <a:effectLst/>
                <a:latin typeface="Times New Roman" panose="02020603050405020304" pitchFamily="18" charset="0"/>
                <a:cs typeface="Times New Roman" panose="02020603050405020304" pitchFamily="18" charset="0"/>
              </a:rPr>
              <a:t> B(A):  </a:t>
            </a:r>
          </a:p>
          <a:p>
            <a:pPr algn="just"/>
            <a:r>
              <a:rPr lang="en-IN" sz="2000" b="0" i="0" dirty="0">
                <a:solidFill>
                  <a:schemeClr val="tx1"/>
                </a:solidFill>
                <a:effectLst/>
                <a:latin typeface="Times New Roman" panose="02020603050405020304" pitchFamily="18" charset="0"/>
                <a:cs typeface="Times New Roman" panose="02020603050405020304" pitchFamily="18" charset="0"/>
              </a:rPr>
              <a:t>    def </a:t>
            </a:r>
            <a:r>
              <a:rPr lang="en-IN" sz="2000" b="0" i="0" dirty="0" err="1">
                <a:solidFill>
                  <a:schemeClr val="tx1"/>
                </a:solidFill>
                <a:effectLst/>
                <a:latin typeface="Times New Roman" panose="02020603050405020304" pitchFamily="18" charset="0"/>
                <a:cs typeface="Times New Roman" panose="02020603050405020304" pitchFamily="18" charset="0"/>
              </a:rPr>
              <a:t>myname</a:t>
            </a:r>
            <a:r>
              <a:rPr lang="en-IN" sz="2000" b="0" i="0" dirty="0">
                <a:solidFill>
                  <a:schemeClr val="tx1"/>
                </a:solidFill>
                <a:effectLst/>
                <a:latin typeface="Times New Roman" panose="02020603050405020304" pitchFamily="18" charset="0"/>
                <a:cs typeface="Times New Roman" panose="02020603050405020304" pitchFamily="18" charset="0"/>
              </a:rPr>
              <a:t>(self):  </a:t>
            </a:r>
          </a:p>
          <a:p>
            <a:pPr algn="just"/>
            <a:r>
              <a:rPr lang="en-IN" sz="2000" b="0" i="0" dirty="0">
                <a:solidFill>
                  <a:schemeClr val="tx1"/>
                </a:solidFill>
                <a:effectLst/>
                <a:latin typeface="Times New Roman" panose="02020603050405020304" pitchFamily="18" charset="0"/>
                <a:cs typeface="Times New Roman" panose="02020603050405020304" pitchFamily="18" charset="0"/>
              </a:rPr>
              <a:t>        print("I am a class B")  </a:t>
            </a:r>
          </a:p>
          <a:p>
            <a:pPr algn="just"/>
            <a:r>
              <a:rPr lang="en-IN" sz="2000" b="0" i="0" dirty="0">
                <a:solidFill>
                  <a:schemeClr val="tx1"/>
                </a:solidFill>
                <a:effectLst/>
                <a:latin typeface="Times New Roman" panose="02020603050405020304" pitchFamily="18" charset="0"/>
                <a:cs typeface="Times New Roman" panose="02020603050405020304" pitchFamily="18" charset="0"/>
              </a:rPr>
              <a:t>  </a:t>
            </a:r>
          </a:p>
          <a:p>
            <a:pPr algn="just"/>
            <a:r>
              <a:rPr lang="en-IN" sz="2000" b="1" i="0" dirty="0">
                <a:solidFill>
                  <a:schemeClr val="tx1"/>
                </a:solidFill>
                <a:effectLst/>
                <a:latin typeface="Times New Roman" panose="02020603050405020304" pitchFamily="18" charset="0"/>
                <a:cs typeface="Times New Roman" panose="02020603050405020304" pitchFamily="18" charset="0"/>
              </a:rPr>
              <a:t>class</a:t>
            </a:r>
            <a:r>
              <a:rPr lang="en-IN" sz="2000" b="0" i="0" dirty="0">
                <a:solidFill>
                  <a:schemeClr val="tx1"/>
                </a:solidFill>
                <a:effectLst/>
                <a:latin typeface="Times New Roman" panose="02020603050405020304" pitchFamily="18" charset="0"/>
                <a:cs typeface="Times New Roman" panose="02020603050405020304" pitchFamily="18" charset="0"/>
              </a:rPr>
              <a:t> C(A):  </a:t>
            </a:r>
          </a:p>
          <a:p>
            <a:pPr algn="just"/>
            <a:r>
              <a:rPr lang="en-IN" sz="2000" b="0" i="0" dirty="0">
                <a:solidFill>
                  <a:schemeClr val="tx1"/>
                </a:solidFill>
                <a:effectLst/>
                <a:latin typeface="Times New Roman" panose="02020603050405020304" pitchFamily="18" charset="0"/>
                <a:cs typeface="Times New Roman" panose="02020603050405020304" pitchFamily="18" charset="0"/>
              </a:rPr>
              <a:t>    def </a:t>
            </a:r>
            <a:r>
              <a:rPr lang="en-IN" sz="2000" b="0" i="0" dirty="0" err="1">
                <a:solidFill>
                  <a:schemeClr val="tx1"/>
                </a:solidFill>
                <a:effectLst/>
                <a:latin typeface="Times New Roman" panose="02020603050405020304" pitchFamily="18" charset="0"/>
                <a:cs typeface="Times New Roman" panose="02020603050405020304" pitchFamily="18" charset="0"/>
              </a:rPr>
              <a:t>myname</a:t>
            </a:r>
            <a:r>
              <a:rPr lang="en-IN" sz="2000" b="0" i="0" dirty="0">
                <a:solidFill>
                  <a:schemeClr val="tx1"/>
                </a:solidFill>
                <a:effectLst/>
                <a:latin typeface="Times New Roman" panose="02020603050405020304" pitchFamily="18" charset="0"/>
                <a:cs typeface="Times New Roman" panose="02020603050405020304" pitchFamily="18" charset="0"/>
              </a:rPr>
              <a:t>(self):  </a:t>
            </a:r>
          </a:p>
          <a:p>
            <a:pPr algn="just"/>
            <a:r>
              <a:rPr lang="en-IN" sz="2000" b="0" i="0" dirty="0">
                <a:solidFill>
                  <a:schemeClr val="tx1"/>
                </a:solidFill>
                <a:effectLst/>
                <a:latin typeface="Times New Roman" panose="02020603050405020304" pitchFamily="18" charset="0"/>
                <a:cs typeface="Times New Roman" panose="02020603050405020304" pitchFamily="18" charset="0"/>
              </a:rPr>
              <a:t>        print("I am a class C")   </a:t>
            </a:r>
          </a:p>
          <a:p>
            <a:pPr algn="just"/>
            <a:r>
              <a:rPr lang="en-IN" sz="2000" b="0" i="0" dirty="0">
                <a:solidFill>
                  <a:schemeClr val="tx1"/>
                </a:solidFill>
                <a:effectLst/>
                <a:latin typeface="Times New Roman" panose="02020603050405020304" pitchFamily="18" charset="0"/>
                <a:cs typeface="Times New Roman" panose="02020603050405020304" pitchFamily="18" charset="0"/>
              </a:rPr>
              <a:t>c = C()  </a:t>
            </a:r>
          </a:p>
          <a:p>
            <a:pPr algn="just"/>
            <a:r>
              <a:rPr lang="en-IN" sz="2000" b="0" i="0" dirty="0">
                <a:solidFill>
                  <a:schemeClr val="tx1"/>
                </a:solidFill>
                <a:effectLst/>
                <a:latin typeface="Times New Roman" panose="02020603050405020304" pitchFamily="18" charset="0"/>
                <a:cs typeface="Times New Roman" panose="02020603050405020304" pitchFamily="18" charset="0"/>
              </a:rPr>
              <a:t>print(</a:t>
            </a:r>
            <a:r>
              <a:rPr lang="en-IN" sz="2000" b="0" i="0" dirty="0" err="1">
                <a:solidFill>
                  <a:schemeClr val="tx1"/>
                </a:solidFill>
                <a:effectLst/>
                <a:latin typeface="Times New Roman" panose="02020603050405020304" pitchFamily="18" charset="0"/>
                <a:cs typeface="Times New Roman" panose="02020603050405020304" pitchFamily="18" charset="0"/>
              </a:rPr>
              <a:t>c.myname</a:t>
            </a:r>
            <a:r>
              <a:rPr lang="en-IN" sz="2000" b="0" i="0" dirty="0">
                <a:solidFill>
                  <a:schemeClr val="tx1"/>
                </a:solidFill>
                <a:effectLst/>
                <a:latin typeface="Times New Roman" panose="02020603050405020304" pitchFamily="18" charset="0"/>
                <a:cs typeface="Times New Roman" panose="02020603050405020304" pitchFamily="18" charset="0"/>
              </a:rPr>
              <a:t>())  </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18486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75161-52B9-42EA-9E14-F089A19DAC13}"/>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0CFB51B7-AC18-449B-AA66-5F97059A1BCF}"/>
              </a:ext>
            </a:extLst>
          </p:cNvPr>
          <p:cNvSpPr>
            <a:spLocks noGrp="1"/>
          </p:cNvSpPr>
          <p:nvPr>
            <p:ph type="body" idx="1"/>
          </p:nvPr>
        </p:nvSpPr>
        <p:spPr>
          <a:xfrm>
            <a:off x="650240" y="1616710"/>
            <a:ext cx="7350759" cy="3046988"/>
          </a:xfrm>
        </p:spPr>
        <p:txBody>
          <a:bodyPr/>
          <a:lstStyle/>
          <a:p>
            <a:pPr marL="342900" indent="-342900" algn="just">
              <a:buFont typeface="Arial" panose="020B0604020202020204" pitchFamily="34" charset="0"/>
              <a:buChar char="•"/>
            </a:pPr>
            <a:r>
              <a:rPr lang="en-IN" b="0" i="0" dirty="0">
                <a:solidFill>
                  <a:srgbClr val="333333"/>
                </a:solidFill>
                <a:effectLst/>
                <a:latin typeface="Times New Roman" panose="02020603050405020304" pitchFamily="18" charset="0"/>
                <a:cs typeface="Times New Roman" panose="02020603050405020304" pitchFamily="18" charset="0"/>
              </a:rPr>
              <a:t>There is a multiple inheritance in the above code. </a:t>
            </a:r>
          </a:p>
          <a:p>
            <a:pPr marL="342900" indent="-342900" algn="just">
              <a:buFont typeface="Arial" panose="020B0604020202020204" pitchFamily="34" charset="0"/>
              <a:buChar char="•"/>
            </a:pPr>
            <a:r>
              <a:rPr lang="en-IN" b="0" i="0" dirty="0">
                <a:solidFill>
                  <a:srgbClr val="333333"/>
                </a:solidFill>
                <a:effectLst/>
                <a:latin typeface="Times New Roman" panose="02020603050405020304" pitchFamily="18" charset="0"/>
                <a:cs typeface="Times New Roman" panose="02020603050405020304" pitchFamily="18" charset="0"/>
              </a:rPr>
              <a:t>We have defined three-class called A, B, and C, and these classes have the same name method called </a:t>
            </a:r>
            <a:r>
              <a:rPr lang="en-IN" b="1" i="0" dirty="0" err="1">
                <a:solidFill>
                  <a:srgbClr val="333333"/>
                </a:solidFill>
                <a:effectLst/>
                <a:latin typeface="Times New Roman" panose="02020603050405020304" pitchFamily="18" charset="0"/>
                <a:cs typeface="Times New Roman" panose="02020603050405020304" pitchFamily="18" charset="0"/>
              </a:rPr>
              <a:t>myname</a:t>
            </a:r>
            <a:r>
              <a:rPr lang="en-IN" b="1" i="0" dirty="0">
                <a:solidFill>
                  <a:srgbClr val="333333"/>
                </a:solidFill>
                <a:effectLst/>
                <a:latin typeface="Times New Roman" panose="02020603050405020304" pitchFamily="18" charset="0"/>
                <a:cs typeface="Times New Roman" panose="02020603050405020304" pitchFamily="18" charset="0"/>
              </a:rPr>
              <a:t>().</a:t>
            </a:r>
            <a:r>
              <a:rPr lang="en-IN" b="0" i="0" dirty="0">
                <a:solidFill>
                  <a:srgbClr val="333333"/>
                </a:solidFill>
                <a:effectLst/>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IN" b="0" i="0" dirty="0">
                <a:solidFill>
                  <a:srgbClr val="333333"/>
                </a:solidFill>
                <a:effectLst/>
                <a:latin typeface="Times New Roman" panose="02020603050405020304" pitchFamily="18" charset="0"/>
                <a:cs typeface="Times New Roman" panose="02020603050405020304" pitchFamily="18" charset="0"/>
              </a:rPr>
              <a:t>We created an object of class C. The object invoked class C, not the class, while class C inherited the class A method.</a:t>
            </a:r>
          </a:p>
          <a:p>
            <a:pPr marL="342900" indent="-342900" algn="just">
              <a:buFont typeface="Arial" panose="020B0604020202020204" pitchFamily="34" charset="0"/>
              <a:buChar char="•"/>
            </a:pPr>
            <a:r>
              <a:rPr lang="en-IN" b="0" i="0" dirty="0">
                <a:solidFill>
                  <a:srgbClr val="333333"/>
                </a:solidFill>
                <a:effectLst/>
                <a:latin typeface="Times New Roman" panose="02020603050405020304" pitchFamily="18" charset="0"/>
                <a:cs typeface="Times New Roman" panose="02020603050405020304" pitchFamily="18" charset="0"/>
              </a:rPr>
              <a:t>The order is followed in the above code is </a:t>
            </a:r>
            <a:r>
              <a:rPr lang="en-IN" b="1" i="0" dirty="0">
                <a:solidFill>
                  <a:srgbClr val="333333"/>
                </a:solidFill>
                <a:effectLst/>
                <a:latin typeface="Times New Roman" panose="02020603050405020304" pitchFamily="18" charset="0"/>
                <a:cs typeface="Times New Roman" panose="02020603050405020304" pitchFamily="18" charset="0"/>
              </a:rPr>
              <a:t>class B - &gt; class A.</a:t>
            </a:r>
            <a:r>
              <a:rPr lang="en-IN" b="0" i="0" dirty="0">
                <a:solidFill>
                  <a:srgbClr val="333333"/>
                </a:solidFill>
                <a:effectLst/>
                <a:latin typeface="Times New Roman" panose="02020603050405020304" pitchFamily="18" charset="0"/>
                <a:cs typeface="Times New Roman" panose="02020603050405020304" pitchFamily="18" charset="0"/>
              </a:rPr>
              <a:t> This technique is known as MRO (method resolution order)</a:t>
            </a:r>
          </a:p>
          <a:p>
            <a:endParaRPr lang="en-IN" dirty="0"/>
          </a:p>
        </p:txBody>
      </p:sp>
    </p:spTree>
    <p:extLst>
      <p:ext uri="{BB962C8B-B14F-4D97-AF65-F5344CB8AC3E}">
        <p14:creationId xmlns:p14="http://schemas.microsoft.com/office/powerpoint/2010/main" val="844295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95655"/>
            <a:ext cx="1842770" cy="696595"/>
          </a:xfrm>
          <a:prstGeom prst="rect">
            <a:avLst/>
          </a:prstGeom>
        </p:spPr>
        <p:txBody>
          <a:bodyPr vert="horz" wrap="square" lIns="0" tIns="13335" rIns="0" bIns="0" rtlCol="0">
            <a:spAutoFit/>
          </a:bodyPr>
          <a:lstStyle/>
          <a:p>
            <a:pPr marL="12700">
              <a:lnSpc>
                <a:spcPct val="100000"/>
              </a:lnSpc>
              <a:spcBef>
                <a:spcPts val="105"/>
              </a:spcBef>
            </a:pPr>
            <a:r>
              <a:rPr sz="4400" spc="-100" dirty="0"/>
              <a:t>1</a:t>
            </a:r>
            <a:r>
              <a:rPr sz="4400" dirty="0"/>
              <a:t>.</a:t>
            </a:r>
            <a:r>
              <a:rPr sz="4400" spc="-204" dirty="0"/>
              <a:t> </a:t>
            </a:r>
            <a:r>
              <a:rPr sz="4400" spc="-100" dirty="0"/>
              <a:t>C</a:t>
            </a:r>
            <a:r>
              <a:rPr sz="4400" spc="-95" dirty="0"/>
              <a:t>l</a:t>
            </a:r>
            <a:r>
              <a:rPr sz="4400" spc="-100" dirty="0"/>
              <a:t>a</a:t>
            </a:r>
            <a:r>
              <a:rPr sz="4400" spc="-95" dirty="0"/>
              <a:t>ss</a:t>
            </a:r>
            <a:r>
              <a:rPr sz="4400" dirty="0"/>
              <a:t>:</a:t>
            </a:r>
            <a:endParaRPr sz="4400"/>
          </a:p>
        </p:txBody>
      </p:sp>
      <p:sp>
        <p:nvSpPr>
          <p:cNvPr id="3" name="object 3"/>
          <p:cNvSpPr txBox="1"/>
          <p:nvPr/>
        </p:nvSpPr>
        <p:spPr>
          <a:xfrm>
            <a:off x="650240" y="1616710"/>
            <a:ext cx="7501890" cy="3864519"/>
          </a:xfrm>
          <a:prstGeom prst="rect">
            <a:avLst/>
          </a:prstGeom>
        </p:spPr>
        <p:txBody>
          <a:bodyPr vert="horz" wrap="square" lIns="0" tIns="12065" rIns="0" bIns="0" rtlCol="0">
            <a:spAutoFit/>
          </a:bodyPr>
          <a:lstStyle/>
          <a:p>
            <a:pPr marL="241300" marR="5080" indent="-229235" algn="just">
              <a:lnSpc>
                <a:spcPct val="100000"/>
              </a:lnSpc>
              <a:spcBef>
                <a:spcPts val="95"/>
              </a:spcBef>
              <a:buClr>
                <a:srgbClr val="A9A47B"/>
              </a:buClr>
              <a:buFont typeface="Arial"/>
              <a:buChar char="•"/>
              <a:tabLst>
                <a:tab pos="241935" algn="l"/>
              </a:tabLst>
            </a:pPr>
            <a:r>
              <a:rPr sz="2200" spc="-5" dirty="0">
                <a:solidFill>
                  <a:srgbClr val="2E2B1F"/>
                </a:solidFill>
                <a:latin typeface="Calibri"/>
                <a:cs typeface="Calibri"/>
              </a:rPr>
              <a:t>A class is a </a:t>
            </a:r>
            <a:r>
              <a:rPr sz="2200" spc="-10" dirty="0">
                <a:solidFill>
                  <a:srgbClr val="2E2B1F"/>
                </a:solidFill>
                <a:latin typeface="Calibri"/>
                <a:cs typeface="Calibri"/>
              </a:rPr>
              <a:t>user-defined </a:t>
            </a:r>
            <a:r>
              <a:rPr sz="2200" spc="-15" dirty="0">
                <a:solidFill>
                  <a:srgbClr val="2E2B1F"/>
                </a:solidFill>
                <a:latin typeface="Calibri"/>
                <a:cs typeface="Calibri"/>
              </a:rPr>
              <a:t>data </a:t>
            </a:r>
            <a:r>
              <a:rPr sz="2200" spc="-5" dirty="0">
                <a:solidFill>
                  <a:srgbClr val="2E2B1F"/>
                </a:solidFill>
                <a:latin typeface="Calibri"/>
                <a:cs typeface="Calibri"/>
              </a:rPr>
              <a:t>type. </a:t>
            </a:r>
            <a:r>
              <a:rPr sz="2200" dirty="0">
                <a:solidFill>
                  <a:srgbClr val="2E2B1F"/>
                </a:solidFill>
                <a:latin typeface="Calibri"/>
                <a:cs typeface="Calibri"/>
              </a:rPr>
              <a:t>It </a:t>
            </a:r>
            <a:r>
              <a:rPr sz="2200" spc="-10" dirty="0">
                <a:solidFill>
                  <a:srgbClr val="2E2B1F"/>
                </a:solidFill>
                <a:latin typeface="Calibri"/>
                <a:cs typeface="Calibri"/>
              </a:rPr>
              <a:t>consists </a:t>
            </a:r>
            <a:r>
              <a:rPr sz="2200" dirty="0">
                <a:solidFill>
                  <a:srgbClr val="2E2B1F"/>
                </a:solidFill>
                <a:latin typeface="Calibri"/>
                <a:cs typeface="Calibri"/>
              </a:rPr>
              <a:t>of </a:t>
            </a:r>
            <a:r>
              <a:rPr sz="2200" spc="-20" dirty="0">
                <a:solidFill>
                  <a:srgbClr val="2E2B1F"/>
                </a:solidFill>
                <a:latin typeface="Calibri"/>
                <a:cs typeface="Calibri"/>
              </a:rPr>
              <a:t>data </a:t>
            </a:r>
            <a:r>
              <a:rPr sz="2200" spc="-10" dirty="0">
                <a:solidFill>
                  <a:srgbClr val="2E2B1F"/>
                </a:solidFill>
                <a:latin typeface="Calibri"/>
                <a:cs typeface="Calibri"/>
              </a:rPr>
              <a:t>members </a:t>
            </a:r>
            <a:r>
              <a:rPr sz="2200" spc="-5" dirty="0">
                <a:solidFill>
                  <a:srgbClr val="2E2B1F"/>
                </a:solidFill>
                <a:latin typeface="Calibri"/>
                <a:cs typeface="Calibri"/>
              </a:rPr>
              <a:t> and</a:t>
            </a:r>
            <a:r>
              <a:rPr sz="2200" dirty="0">
                <a:solidFill>
                  <a:srgbClr val="2E2B1F"/>
                </a:solidFill>
                <a:latin typeface="Calibri"/>
                <a:cs typeface="Calibri"/>
              </a:rPr>
              <a:t> </a:t>
            </a:r>
            <a:r>
              <a:rPr sz="2200" spc="-5" dirty="0">
                <a:solidFill>
                  <a:srgbClr val="2E2B1F"/>
                </a:solidFill>
                <a:latin typeface="Calibri"/>
                <a:cs typeface="Calibri"/>
              </a:rPr>
              <a:t>member</a:t>
            </a:r>
            <a:r>
              <a:rPr sz="2200" dirty="0">
                <a:solidFill>
                  <a:srgbClr val="2E2B1F"/>
                </a:solidFill>
                <a:latin typeface="Calibri"/>
                <a:cs typeface="Calibri"/>
              </a:rPr>
              <a:t> </a:t>
            </a:r>
            <a:r>
              <a:rPr sz="2200" spc="-5" dirty="0">
                <a:solidFill>
                  <a:srgbClr val="2E2B1F"/>
                </a:solidFill>
                <a:latin typeface="Calibri"/>
                <a:cs typeface="Calibri"/>
              </a:rPr>
              <a:t>functions,</a:t>
            </a:r>
            <a:r>
              <a:rPr sz="2200" dirty="0">
                <a:solidFill>
                  <a:srgbClr val="2E2B1F"/>
                </a:solidFill>
                <a:latin typeface="Calibri"/>
                <a:cs typeface="Calibri"/>
              </a:rPr>
              <a:t> </a:t>
            </a:r>
            <a:r>
              <a:rPr sz="2200" spc="-5" dirty="0">
                <a:solidFill>
                  <a:srgbClr val="2E2B1F"/>
                </a:solidFill>
                <a:latin typeface="Calibri"/>
                <a:cs typeface="Calibri"/>
              </a:rPr>
              <a:t>which</a:t>
            </a:r>
            <a:r>
              <a:rPr sz="2200" dirty="0">
                <a:solidFill>
                  <a:srgbClr val="2E2B1F"/>
                </a:solidFill>
                <a:latin typeface="Calibri"/>
                <a:cs typeface="Calibri"/>
              </a:rPr>
              <a:t> </a:t>
            </a:r>
            <a:r>
              <a:rPr sz="2200" spc="-15" dirty="0">
                <a:solidFill>
                  <a:srgbClr val="2E2B1F"/>
                </a:solidFill>
                <a:latin typeface="Calibri"/>
                <a:cs typeface="Calibri"/>
              </a:rPr>
              <a:t>can</a:t>
            </a:r>
            <a:r>
              <a:rPr sz="2200" spc="-10" dirty="0">
                <a:solidFill>
                  <a:srgbClr val="2E2B1F"/>
                </a:solidFill>
                <a:latin typeface="Calibri"/>
                <a:cs typeface="Calibri"/>
              </a:rPr>
              <a:t> </a:t>
            </a:r>
            <a:r>
              <a:rPr sz="2200" dirty="0">
                <a:solidFill>
                  <a:srgbClr val="2E2B1F"/>
                </a:solidFill>
                <a:latin typeface="Calibri"/>
                <a:cs typeface="Calibri"/>
              </a:rPr>
              <a:t>be</a:t>
            </a:r>
            <a:r>
              <a:rPr sz="2200" spc="5" dirty="0">
                <a:solidFill>
                  <a:srgbClr val="2E2B1F"/>
                </a:solidFill>
                <a:latin typeface="Calibri"/>
                <a:cs typeface="Calibri"/>
              </a:rPr>
              <a:t> </a:t>
            </a:r>
            <a:r>
              <a:rPr sz="2200" spc="-5" dirty="0">
                <a:solidFill>
                  <a:srgbClr val="2E2B1F"/>
                </a:solidFill>
                <a:latin typeface="Calibri"/>
                <a:cs typeface="Calibri"/>
              </a:rPr>
              <a:t>accessed</a:t>
            </a:r>
            <a:r>
              <a:rPr sz="2200" dirty="0">
                <a:solidFill>
                  <a:srgbClr val="2E2B1F"/>
                </a:solidFill>
                <a:latin typeface="Calibri"/>
                <a:cs typeface="Calibri"/>
              </a:rPr>
              <a:t> and</a:t>
            </a:r>
            <a:r>
              <a:rPr sz="2200" spc="5" dirty="0">
                <a:solidFill>
                  <a:srgbClr val="2E2B1F"/>
                </a:solidFill>
                <a:latin typeface="Calibri"/>
                <a:cs typeface="Calibri"/>
              </a:rPr>
              <a:t> </a:t>
            </a:r>
            <a:r>
              <a:rPr sz="2200" spc="-5" dirty="0">
                <a:solidFill>
                  <a:srgbClr val="2E2B1F"/>
                </a:solidFill>
                <a:latin typeface="Calibri"/>
                <a:cs typeface="Calibri"/>
              </a:rPr>
              <a:t>used</a:t>
            </a:r>
            <a:r>
              <a:rPr sz="2200" dirty="0">
                <a:solidFill>
                  <a:srgbClr val="2E2B1F"/>
                </a:solidFill>
                <a:latin typeface="Calibri"/>
                <a:cs typeface="Calibri"/>
              </a:rPr>
              <a:t> </a:t>
            </a:r>
            <a:r>
              <a:rPr sz="2200" spc="-25" dirty="0">
                <a:solidFill>
                  <a:srgbClr val="2E2B1F"/>
                </a:solidFill>
                <a:latin typeface="Calibri"/>
                <a:cs typeface="Calibri"/>
              </a:rPr>
              <a:t>by </a:t>
            </a:r>
            <a:r>
              <a:rPr sz="2200" spc="-484" dirty="0">
                <a:solidFill>
                  <a:srgbClr val="2E2B1F"/>
                </a:solidFill>
                <a:latin typeface="Calibri"/>
                <a:cs typeface="Calibri"/>
              </a:rPr>
              <a:t> </a:t>
            </a:r>
            <a:r>
              <a:rPr sz="2200" spc="-10" dirty="0">
                <a:solidFill>
                  <a:srgbClr val="2E2B1F"/>
                </a:solidFill>
                <a:latin typeface="Calibri"/>
                <a:cs typeface="Calibri"/>
              </a:rPr>
              <a:t>creating </a:t>
            </a:r>
            <a:r>
              <a:rPr sz="2200" spc="-5" dirty="0">
                <a:solidFill>
                  <a:srgbClr val="2E2B1F"/>
                </a:solidFill>
                <a:latin typeface="Calibri"/>
                <a:cs typeface="Calibri"/>
              </a:rPr>
              <a:t>an</a:t>
            </a:r>
            <a:r>
              <a:rPr sz="2200" spc="-10" dirty="0">
                <a:solidFill>
                  <a:srgbClr val="2E2B1F"/>
                </a:solidFill>
                <a:latin typeface="Calibri"/>
                <a:cs typeface="Calibri"/>
              </a:rPr>
              <a:t> instance </a:t>
            </a:r>
            <a:r>
              <a:rPr sz="2200" dirty="0">
                <a:solidFill>
                  <a:srgbClr val="2E2B1F"/>
                </a:solidFill>
                <a:latin typeface="Calibri"/>
                <a:cs typeface="Calibri"/>
              </a:rPr>
              <a:t>of</a:t>
            </a:r>
            <a:r>
              <a:rPr sz="2200" spc="5" dirty="0">
                <a:solidFill>
                  <a:srgbClr val="2E2B1F"/>
                </a:solidFill>
                <a:latin typeface="Calibri"/>
                <a:cs typeface="Calibri"/>
              </a:rPr>
              <a:t> </a:t>
            </a:r>
            <a:r>
              <a:rPr sz="2200" spc="-10" dirty="0">
                <a:solidFill>
                  <a:srgbClr val="2E2B1F"/>
                </a:solidFill>
                <a:latin typeface="Calibri"/>
                <a:cs typeface="Calibri"/>
              </a:rPr>
              <a:t>that</a:t>
            </a:r>
            <a:r>
              <a:rPr sz="2200" dirty="0">
                <a:solidFill>
                  <a:srgbClr val="2E2B1F"/>
                </a:solidFill>
                <a:latin typeface="Calibri"/>
                <a:cs typeface="Calibri"/>
              </a:rPr>
              <a:t> class.</a:t>
            </a:r>
            <a:endParaRPr sz="2200" dirty="0">
              <a:latin typeface="Calibri"/>
              <a:cs typeface="Calibri"/>
            </a:endParaRPr>
          </a:p>
          <a:p>
            <a:pPr marL="241300" marR="5080" indent="-229235" algn="just">
              <a:lnSpc>
                <a:spcPct val="100000"/>
              </a:lnSpc>
              <a:spcBef>
                <a:spcPts val="530"/>
              </a:spcBef>
              <a:buClr>
                <a:srgbClr val="A9A47B"/>
              </a:buClr>
              <a:buFont typeface="Arial"/>
              <a:buChar char="•"/>
              <a:tabLst>
                <a:tab pos="241935" algn="l"/>
              </a:tabLst>
            </a:pPr>
            <a:r>
              <a:rPr sz="2200" spc="-5" dirty="0">
                <a:solidFill>
                  <a:srgbClr val="2E2B1F"/>
                </a:solidFill>
                <a:latin typeface="Calibri"/>
                <a:cs typeface="Calibri"/>
              </a:rPr>
              <a:t>It </a:t>
            </a:r>
            <a:r>
              <a:rPr sz="2200" spc="-10" dirty="0">
                <a:solidFill>
                  <a:srgbClr val="2E2B1F"/>
                </a:solidFill>
                <a:latin typeface="Calibri"/>
                <a:cs typeface="Calibri"/>
              </a:rPr>
              <a:t>represents </a:t>
            </a:r>
            <a:r>
              <a:rPr sz="2200" spc="-5" dirty="0">
                <a:solidFill>
                  <a:srgbClr val="2E2B1F"/>
                </a:solidFill>
                <a:latin typeface="Calibri"/>
                <a:cs typeface="Calibri"/>
              </a:rPr>
              <a:t>the set </a:t>
            </a:r>
            <a:r>
              <a:rPr sz="2200" dirty="0">
                <a:solidFill>
                  <a:srgbClr val="2E2B1F"/>
                </a:solidFill>
                <a:latin typeface="Calibri"/>
                <a:cs typeface="Calibri"/>
              </a:rPr>
              <a:t>of </a:t>
            </a:r>
            <a:r>
              <a:rPr sz="2200" spc="-10" dirty="0">
                <a:solidFill>
                  <a:srgbClr val="2E2B1F"/>
                </a:solidFill>
                <a:latin typeface="Calibri"/>
                <a:cs typeface="Calibri"/>
              </a:rPr>
              <a:t>properties </a:t>
            </a:r>
            <a:r>
              <a:rPr sz="2200" dirty="0">
                <a:solidFill>
                  <a:srgbClr val="2E2B1F"/>
                </a:solidFill>
                <a:latin typeface="Calibri"/>
                <a:cs typeface="Calibri"/>
              </a:rPr>
              <a:t>or </a:t>
            </a:r>
            <a:r>
              <a:rPr sz="2200" spc="-10" dirty="0">
                <a:solidFill>
                  <a:srgbClr val="2E2B1F"/>
                </a:solidFill>
                <a:latin typeface="Calibri"/>
                <a:cs typeface="Calibri"/>
              </a:rPr>
              <a:t>methods that are common </a:t>
            </a:r>
            <a:r>
              <a:rPr sz="2200" spc="-484" dirty="0">
                <a:solidFill>
                  <a:srgbClr val="2E2B1F"/>
                </a:solidFill>
                <a:latin typeface="Calibri"/>
                <a:cs typeface="Calibri"/>
              </a:rPr>
              <a:t> </a:t>
            </a:r>
            <a:r>
              <a:rPr sz="2200" spc="-20" dirty="0">
                <a:solidFill>
                  <a:srgbClr val="2E2B1F"/>
                </a:solidFill>
                <a:latin typeface="Calibri"/>
                <a:cs typeface="Calibri"/>
              </a:rPr>
              <a:t>to</a:t>
            </a:r>
            <a:r>
              <a:rPr sz="2200" spc="-15" dirty="0">
                <a:solidFill>
                  <a:srgbClr val="2E2B1F"/>
                </a:solidFill>
                <a:latin typeface="Calibri"/>
                <a:cs typeface="Calibri"/>
              </a:rPr>
              <a:t> </a:t>
            </a:r>
            <a:r>
              <a:rPr sz="2200" spc="-5" dirty="0">
                <a:solidFill>
                  <a:srgbClr val="2E2B1F"/>
                </a:solidFill>
                <a:latin typeface="Calibri"/>
                <a:cs typeface="Calibri"/>
              </a:rPr>
              <a:t>all</a:t>
            </a:r>
            <a:r>
              <a:rPr sz="2200" dirty="0">
                <a:solidFill>
                  <a:srgbClr val="2E2B1F"/>
                </a:solidFill>
                <a:latin typeface="Calibri"/>
                <a:cs typeface="Calibri"/>
              </a:rPr>
              <a:t> </a:t>
            </a:r>
            <a:r>
              <a:rPr sz="2200" spc="-10" dirty="0">
                <a:solidFill>
                  <a:srgbClr val="2E2B1F"/>
                </a:solidFill>
                <a:latin typeface="Calibri"/>
                <a:cs typeface="Calibri"/>
              </a:rPr>
              <a:t>objects</a:t>
            </a:r>
            <a:r>
              <a:rPr sz="2200" spc="-5" dirty="0">
                <a:solidFill>
                  <a:srgbClr val="2E2B1F"/>
                </a:solidFill>
                <a:latin typeface="Calibri"/>
                <a:cs typeface="Calibri"/>
              </a:rPr>
              <a:t> </a:t>
            </a:r>
            <a:r>
              <a:rPr sz="2200" dirty="0">
                <a:solidFill>
                  <a:srgbClr val="2E2B1F"/>
                </a:solidFill>
                <a:latin typeface="Calibri"/>
                <a:cs typeface="Calibri"/>
              </a:rPr>
              <a:t>of</a:t>
            </a:r>
            <a:r>
              <a:rPr sz="2200" spc="5" dirty="0">
                <a:solidFill>
                  <a:srgbClr val="2E2B1F"/>
                </a:solidFill>
                <a:latin typeface="Calibri"/>
                <a:cs typeface="Calibri"/>
              </a:rPr>
              <a:t> </a:t>
            </a:r>
            <a:r>
              <a:rPr sz="2200" spc="-5" dirty="0">
                <a:solidFill>
                  <a:srgbClr val="2E2B1F"/>
                </a:solidFill>
                <a:latin typeface="Calibri"/>
                <a:cs typeface="Calibri"/>
              </a:rPr>
              <a:t>one</a:t>
            </a:r>
            <a:r>
              <a:rPr sz="2200" dirty="0">
                <a:solidFill>
                  <a:srgbClr val="2E2B1F"/>
                </a:solidFill>
                <a:latin typeface="Calibri"/>
                <a:cs typeface="Calibri"/>
              </a:rPr>
              <a:t> </a:t>
            </a:r>
            <a:r>
              <a:rPr sz="2200" spc="-5" dirty="0">
                <a:solidFill>
                  <a:srgbClr val="2E2B1F"/>
                </a:solidFill>
                <a:latin typeface="Calibri"/>
                <a:cs typeface="Calibri"/>
              </a:rPr>
              <a:t>type.</a:t>
            </a:r>
            <a:r>
              <a:rPr sz="2200" dirty="0">
                <a:solidFill>
                  <a:srgbClr val="2E2B1F"/>
                </a:solidFill>
                <a:latin typeface="Calibri"/>
                <a:cs typeface="Calibri"/>
              </a:rPr>
              <a:t> </a:t>
            </a:r>
            <a:r>
              <a:rPr sz="2200" spc="-5" dirty="0">
                <a:solidFill>
                  <a:srgbClr val="2E2B1F"/>
                </a:solidFill>
                <a:latin typeface="Calibri"/>
                <a:cs typeface="Calibri"/>
              </a:rPr>
              <a:t>A</a:t>
            </a:r>
            <a:r>
              <a:rPr sz="2200" dirty="0">
                <a:solidFill>
                  <a:srgbClr val="2E2B1F"/>
                </a:solidFill>
                <a:latin typeface="Calibri"/>
                <a:cs typeface="Calibri"/>
              </a:rPr>
              <a:t> </a:t>
            </a:r>
            <a:r>
              <a:rPr sz="2200" spc="-5" dirty="0">
                <a:solidFill>
                  <a:srgbClr val="2E2B1F"/>
                </a:solidFill>
                <a:latin typeface="Calibri"/>
                <a:cs typeface="Calibri"/>
              </a:rPr>
              <a:t>class</a:t>
            </a:r>
            <a:r>
              <a:rPr sz="2200" dirty="0">
                <a:solidFill>
                  <a:srgbClr val="2E2B1F"/>
                </a:solidFill>
                <a:latin typeface="Calibri"/>
                <a:cs typeface="Calibri"/>
              </a:rPr>
              <a:t> </a:t>
            </a:r>
            <a:r>
              <a:rPr sz="2200" spc="-5" dirty="0">
                <a:solidFill>
                  <a:srgbClr val="2E2B1F"/>
                </a:solidFill>
                <a:latin typeface="Calibri"/>
                <a:cs typeface="Calibri"/>
              </a:rPr>
              <a:t>is</a:t>
            </a:r>
            <a:r>
              <a:rPr sz="2200" dirty="0">
                <a:solidFill>
                  <a:srgbClr val="2E2B1F"/>
                </a:solidFill>
                <a:latin typeface="Calibri"/>
                <a:cs typeface="Calibri"/>
              </a:rPr>
              <a:t> </a:t>
            </a:r>
            <a:r>
              <a:rPr sz="2200" spc="-25" dirty="0">
                <a:solidFill>
                  <a:srgbClr val="2E2B1F"/>
                </a:solidFill>
                <a:latin typeface="Calibri"/>
                <a:cs typeface="Calibri"/>
              </a:rPr>
              <a:t>like</a:t>
            </a:r>
            <a:r>
              <a:rPr sz="2200" spc="-20" dirty="0">
                <a:solidFill>
                  <a:srgbClr val="2E2B1F"/>
                </a:solidFill>
                <a:latin typeface="Calibri"/>
                <a:cs typeface="Calibri"/>
              </a:rPr>
              <a:t> </a:t>
            </a:r>
            <a:r>
              <a:rPr sz="2200" spc="-5" dirty="0">
                <a:solidFill>
                  <a:srgbClr val="2E2B1F"/>
                </a:solidFill>
                <a:latin typeface="Calibri"/>
                <a:cs typeface="Calibri"/>
              </a:rPr>
              <a:t>a</a:t>
            </a:r>
            <a:r>
              <a:rPr sz="2200" dirty="0">
                <a:solidFill>
                  <a:srgbClr val="2E2B1F"/>
                </a:solidFill>
                <a:latin typeface="Calibri"/>
                <a:cs typeface="Calibri"/>
              </a:rPr>
              <a:t> </a:t>
            </a:r>
            <a:r>
              <a:rPr sz="2200" spc="-10" dirty="0">
                <a:solidFill>
                  <a:srgbClr val="2E2B1F"/>
                </a:solidFill>
                <a:latin typeface="Calibri"/>
                <a:cs typeface="Calibri"/>
              </a:rPr>
              <a:t>blueprint</a:t>
            </a:r>
            <a:r>
              <a:rPr sz="2200" spc="475" dirty="0">
                <a:solidFill>
                  <a:srgbClr val="2E2B1F"/>
                </a:solidFill>
                <a:latin typeface="Calibri"/>
                <a:cs typeface="Calibri"/>
              </a:rPr>
              <a:t> </a:t>
            </a:r>
            <a:r>
              <a:rPr sz="2200" spc="-20" dirty="0">
                <a:solidFill>
                  <a:srgbClr val="2E2B1F"/>
                </a:solidFill>
                <a:latin typeface="Calibri"/>
                <a:cs typeface="Calibri"/>
              </a:rPr>
              <a:t>for</a:t>
            </a:r>
            <a:r>
              <a:rPr sz="2200" spc="455" dirty="0">
                <a:solidFill>
                  <a:srgbClr val="2E2B1F"/>
                </a:solidFill>
                <a:latin typeface="Calibri"/>
                <a:cs typeface="Calibri"/>
              </a:rPr>
              <a:t> </a:t>
            </a:r>
            <a:r>
              <a:rPr sz="2200" spc="-5" dirty="0">
                <a:solidFill>
                  <a:srgbClr val="2E2B1F"/>
                </a:solidFill>
                <a:latin typeface="Calibri"/>
                <a:cs typeface="Calibri"/>
              </a:rPr>
              <a:t>an </a:t>
            </a:r>
            <a:r>
              <a:rPr sz="2200" dirty="0">
                <a:solidFill>
                  <a:srgbClr val="2E2B1F"/>
                </a:solidFill>
                <a:latin typeface="Calibri"/>
                <a:cs typeface="Calibri"/>
              </a:rPr>
              <a:t> </a:t>
            </a:r>
            <a:r>
              <a:rPr sz="2200" spc="-5" dirty="0">
                <a:solidFill>
                  <a:srgbClr val="2E2B1F"/>
                </a:solidFill>
                <a:latin typeface="Calibri"/>
                <a:cs typeface="Calibri"/>
              </a:rPr>
              <a:t>object.</a:t>
            </a:r>
            <a:endParaRPr sz="2200" dirty="0">
              <a:latin typeface="Calibri"/>
              <a:cs typeface="Calibri"/>
            </a:endParaRPr>
          </a:p>
          <a:p>
            <a:pPr marL="241300" marR="5080" indent="-229235" algn="just">
              <a:lnSpc>
                <a:spcPct val="100000"/>
              </a:lnSpc>
              <a:spcBef>
                <a:spcPts val="530"/>
              </a:spcBef>
              <a:buClr>
                <a:srgbClr val="A9A47B"/>
              </a:buClr>
              <a:buFont typeface="Arial"/>
              <a:buChar char="•"/>
              <a:tabLst>
                <a:tab pos="241935" algn="l"/>
              </a:tabLst>
            </a:pPr>
            <a:r>
              <a:rPr sz="2200" b="1" i="1" spc="-20" dirty="0">
                <a:solidFill>
                  <a:srgbClr val="2E2B1F"/>
                </a:solidFill>
                <a:latin typeface="Calibri"/>
                <a:cs typeface="Calibri"/>
              </a:rPr>
              <a:t>For </a:t>
            </a:r>
            <a:r>
              <a:rPr sz="2200" b="1" i="1" spc="-10" dirty="0">
                <a:solidFill>
                  <a:srgbClr val="2E2B1F"/>
                </a:solidFill>
                <a:latin typeface="Calibri"/>
                <a:cs typeface="Calibri"/>
              </a:rPr>
              <a:t>Example: </a:t>
            </a:r>
            <a:r>
              <a:rPr sz="2200" spc="-5" dirty="0">
                <a:solidFill>
                  <a:srgbClr val="2E2B1F"/>
                </a:solidFill>
                <a:latin typeface="Calibri"/>
                <a:cs typeface="Calibri"/>
              </a:rPr>
              <a:t>Consider the Class </a:t>
            </a:r>
            <a:r>
              <a:rPr sz="2200" dirty="0">
                <a:solidFill>
                  <a:srgbClr val="2E2B1F"/>
                </a:solidFill>
                <a:latin typeface="Calibri"/>
                <a:cs typeface="Calibri"/>
              </a:rPr>
              <a:t>of </a:t>
            </a:r>
            <a:r>
              <a:rPr sz="2200" spc="-10" dirty="0">
                <a:solidFill>
                  <a:srgbClr val="2E2B1F"/>
                </a:solidFill>
                <a:latin typeface="Calibri"/>
                <a:cs typeface="Calibri"/>
              </a:rPr>
              <a:t>Cars. </a:t>
            </a:r>
            <a:r>
              <a:rPr sz="2200" spc="-15" dirty="0">
                <a:solidFill>
                  <a:srgbClr val="2E2B1F"/>
                </a:solidFill>
                <a:latin typeface="Calibri"/>
                <a:cs typeface="Calibri"/>
              </a:rPr>
              <a:t>There</a:t>
            </a:r>
            <a:r>
              <a:rPr sz="2200" spc="465" dirty="0">
                <a:solidFill>
                  <a:srgbClr val="2E2B1F"/>
                </a:solidFill>
                <a:latin typeface="Calibri"/>
                <a:cs typeface="Calibri"/>
              </a:rPr>
              <a:t> </a:t>
            </a:r>
            <a:r>
              <a:rPr sz="2200" spc="-15" dirty="0">
                <a:solidFill>
                  <a:srgbClr val="2E2B1F"/>
                </a:solidFill>
                <a:latin typeface="Calibri"/>
                <a:cs typeface="Calibri"/>
              </a:rPr>
              <a:t>may </a:t>
            </a:r>
            <a:r>
              <a:rPr sz="2200" dirty="0">
                <a:solidFill>
                  <a:srgbClr val="2E2B1F"/>
                </a:solidFill>
                <a:latin typeface="Calibri"/>
                <a:cs typeface="Calibri"/>
              </a:rPr>
              <a:t>be </a:t>
            </a:r>
            <a:r>
              <a:rPr sz="2200" spc="-15" dirty="0">
                <a:solidFill>
                  <a:srgbClr val="2E2B1F"/>
                </a:solidFill>
                <a:latin typeface="Calibri"/>
                <a:cs typeface="Calibri"/>
              </a:rPr>
              <a:t>many </a:t>
            </a:r>
            <a:r>
              <a:rPr sz="2200" spc="-10" dirty="0">
                <a:solidFill>
                  <a:srgbClr val="2E2B1F"/>
                </a:solidFill>
                <a:latin typeface="Calibri"/>
                <a:cs typeface="Calibri"/>
              </a:rPr>
              <a:t> </a:t>
            </a:r>
            <a:r>
              <a:rPr sz="2200" spc="-20" dirty="0">
                <a:solidFill>
                  <a:srgbClr val="2E2B1F"/>
                </a:solidFill>
                <a:latin typeface="Calibri"/>
                <a:cs typeface="Calibri"/>
              </a:rPr>
              <a:t>cars </a:t>
            </a:r>
            <a:r>
              <a:rPr sz="2200" spc="-5" dirty="0">
                <a:solidFill>
                  <a:srgbClr val="2E2B1F"/>
                </a:solidFill>
                <a:latin typeface="Calibri"/>
                <a:cs typeface="Calibri"/>
              </a:rPr>
              <a:t>with </a:t>
            </a:r>
            <a:r>
              <a:rPr sz="2200" spc="-20" dirty="0">
                <a:solidFill>
                  <a:srgbClr val="2E2B1F"/>
                </a:solidFill>
                <a:latin typeface="Calibri"/>
                <a:cs typeface="Calibri"/>
              </a:rPr>
              <a:t>different </a:t>
            </a:r>
            <a:r>
              <a:rPr sz="2200" spc="-5" dirty="0">
                <a:solidFill>
                  <a:srgbClr val="2E2B1F"/>
                </a:solidFill>
                <a:latin typeface="Calibri"/>
                <a:cs typeface="Calibri"/>
              </a:rPr>
              <a:t>names and </a:t>
            </a:r>
            <a:r>
              <a:rPr sz="2200" spc="-15" dirty="0">
                <a:solidFill>
                  <a:srgbClr val="2E2B1F"/>
                </a:solidFill>
                <a:latin typeface="Calibri"/>
                <a:cs typeface="Calibri"/>
              </a:rPr>
              <a:t>brands </a:t>
            </a:r>
            <a:r>
              <a:rPr sz="2200" spc="-10" dirty="0">
                <a:solidFill>
                  <a:srgbClr val="2E2B1F"/>
                </a:solidFill>
                <a:latin typeface="Calibri"/>
                <a:cs typeface="Calibri"/>
              </a:rPr>
              <a:t>but </a:t>
            </a:r>
            <a:r>
              <a:rPr sz="2200" spc="-5" dirty="0">
                <a:solidFill>
                  <a:srgbClr val="2E2B1F"/>
                </a:solidFill>
                <a:latin typeface="Calibri"/>
                <a:cs typeface="Calibri"/>
              </a:rPr>
              <a:t>all </a:t>
            </a:r>
            <a:r>
              <a:rPr sz="2200" dirty="0">
                <a:solidFill>
                  <a:srgbClr val="2E2B1F"/>
                </a:solidFill>
                <a:latin typeface="Calibri"/>
                <a:cs typeface="Calibri"/>
              </a:rPr>
              <a:t>of </a:t>
            </a:r>
            <a:r>
              <a:rPr sz="2200" spc="-5" dirty="0">
                <a:solidFill>
                  <a:srgbClr val="2E2B1F"/>
                </a:solidFill>
                <a:latin typeface="Calibri"/>
                <a:cs typeface="Calibri"/>
              </a:rPr>
              <a:t>them will </a:t>
            </a:r>
            <a:r>
              <a:rPr sz="2200" spc="-10" dirty="0">
                <a:solidFill>
                  <a:srgbClr val="2E2B1F"/>
                </a:solidFill>
                <a:latin typeface="Calibri"/>
                <a:cs typeface="Calibri"/>
              </a:rPr>
              <a:t>share </a:t>
            </a:r>
            <a:r>
              <a:rPr sz="2200" spc="-5" dirty="0">
                <a:solidFill>
                  <a:srgbClr val="2E2B1F"/>
                </a:solidFill>
                <a:latin typeface="Calibri"/>
                <a:cs typeface="Calibri"/>
              </a:rPr>
              <a:t> some common </a:t>
            </a:r>
            <a:r>
              <a:rPr sz="2200" spc="-10" dirty="0">
                <a:solidFill>
                  <a:srgbClr val="2E2B1F"/>
                </a:solidFill>
                <a:latin typeface="Calibri"/>
                <a:cs typeface="Calibri"/>
              </a:rPr>
              <a:t>properties </a:t>
            </a:r>
            <a:r>
              <a:rPr sz="2200" spc="-25" dirty="0">
                <a:solidFill>
                  <a:srgbClr val="2E2B1F"/>
                </a:solidFill>
                <a:latin typeface="Calibri"/>
                <a:cs typeface="Calibri"/>
              </a:rPr>
              <a:t>like </a:t>
            </a:r>
            <a:r>
              <a:rPr sz="2200" spc="-5" dirty="0">
                <a:solidFill>
                  <a:srgbClr val="2E2B1F"/>
                </a:solidFill>
                <a:latin typeface="Calibri"/>
                <a:cs typeface="Calibri"/>
              </a:rPr>
              <a:t>all </a:t>
            </a:r>
            <a:r>
              <a:rPr sz="2200" dirty="0">
                <a:solidFill>
                  <a:srgbClr val="2E2B1F"/>
                </a:solidFill>
                <a:latin typeface="Calibri"/>
                <a:cs typeface="Calibri"/>
              </a:rPr>
              <a:t>of </a:t>
            </a:r>
            <a:r>
              <a:rPr sz="2200" spc="-5" dirty="0">
                <a:solidFill>
                  <a:srgbClr val="2E2B1F"/>
                </a:solidFill>
                <a:latin typeface="Calibri"/>
                <a:cs typeface="Calibri"/>
              </a:rPr>
              <a:t>them will </a:t>
            </a:r>
            <a:r>
              <a:rPr sz="2200" spc="-25" dirty="0">
                <a:solidFill>
                  <a:srgbClr val="2E2B1F"/>
                </a:solidFill>
                <a:latin typeface="Calibri"/>
                <a:cs typeface="Calibri"/>
              </a:rPr>
              <a:t>have </a:t>
            </a:r>
            <a:r>
              <a:rPr sz="2200" spc="-5" dirty="0">
                <a:solidFill>
                  <a:srgbClr val="2E2B1F"/>
                </a:solidFill>
                <a:latin typeface="Calibri"/>
                <a:cs typeface="Calibri"/>
              </a:rPr>
              <a:t>4 </a:t>
            </a:r>
            <a:r>
              <a:rPr sz="2200" dirty="0">
                <a:solidFill>
                  <a:srgbClr val="2E2B1F"/>
                </a:solidFill>
                <a:latin typeface="Calibri"/>
                <a:cs typeface="Calibri"/>
              </a:rPr>
              <a:t>wheels, </a:t>
            </a:r>
            <a:r>
              <a:rPr sz="2200" spc="5" dirty="0">
                <a:solidFill>
                  <a:srgbClr val="2E2B1F"/>
                </a:solidFill>
                <a:latin typeface="Calibri"/>
                <a:cs typeface="Calibri"/>
              </a:rPr>
              <a:t> </a:t>
            </a:r>
            <a:r>
              <a:rPr sz="2200" spc="-5" dirty="0">
                <a:solidFill>
                  <a:srgbClr val="2E2B1F"/>
                </a:solidFill>
                <a:latin typeface="Calibri"/>
                <a:cs typeface="Calibri"/>
              </a:rPr>
              <a:t>Speed Limit, </a:t>
            </a:r>
            <a:r>
              <a:rPr sz="2200" spc="-10" dirty="0">
                <a:solidFill>
                  <a:srgbClr val="2E2B1F"/>
                </a:solidFill>
                <a:latin typeface="Calibri"/>
                <a:cs typeface="Calibri"/>
              </a:rPr>
              <a:t>Mileage </a:t>
            </a:r>
            <a:r>
              <a:rPr sz="2200" spc="-15" dirty="0">
                <a:solidFill>
                  <a:srgbClr val="2E2B1F"/>
                </a:solidFill>
                <a:latin typeface="Calibri"/>
                <a:cs typeface="Calibri"/>
              </a:rPr>
              <a:t>range, etc. </a:t>
            </a:r>
            <a:r>
              <a:rPr sz="2200" spc="-5" dirty="0">
                <a:solidFill>
                  <a:srgbClr val="2E2B1F"/>
                </a:solidFill>
                <a:latin typeface="Calibri"/>
                <a:cs typeface="Calibri"/>
              </a:rPr>
              <a:t>So here, Car is the class, and </a:t>
            </a:r>
            <a:r>
              <a:rPr sz="2200" dirty="0">
                <a:solidFill>
                  <a:srgbClr val="2E2B1F"/>
                </a:solidFill>
                <a:latin typeface="Calibri"/>
                <a:cs typeface="Calibri"/>
              </a:rPr>
              <a:t> </a:t>
            </a:r>
            <a:r>
              <a:rPr sz="2200" spc="-5" dirty="0">
                <a:solidFill>
                  <a:srgbClr val="2E2B1F"/>
                </a:solidFill>
                <a:latin typeface="Calibri"/>
                <a:cs typeface="Calibri"/>
              </a:rPr>
              <a:t>wheels,</a:t>
            </a:r>
            <a:r>
              <a:rPr sz="2200" spc="10" dirty="0">
                <a:solidFill>
                  <a:srgbClr val="2E2B1F"/>
                </a:solidFill>
                <a:latin typeface="Calibri"/>
                <a:cs typeface="Calibri"/>
              </a:rPr>
              <a:t> </a:t>
            </a:r>
            <a:r>
              <a:rPr sz="2200" spc="-10" dirty="0">
                <a:solidFill>
                  <a:srgbClr val="2E2B1F"/>
                </a:solidFill>
                <a:latin typeface="Calibri"/>
                <a:cs typeface="Calibri"/>
              </a:rPr>
              <a:t>speed</a:t>
            </a:r>
            <a:r>
              <a:rPr sz="2200" spc="20" dirty="0">
                <a:solidFill>
                  <a:srgbClr val="2E2B1F"/>
                </a:solidFill>
                <a:latin typeface="Calibri"/>
                <a:cs typeface="Calibri"/>
              </a:rPr>
              <a:t> </a:t>
            </a:r>
            <a:r>
              <a:rPr sz="2200" spc="-5" dirty="0">
                <a:solidFill>
                  <a:srgbClr val="2E2B1F"/>
                </a:solidFill>
                <a:latin typeface="Calibri"/>
                <a:cs typeface="Calibri"/>
              </a:rPr>
              <a:t>limits,</a:t>
            </a:r>
            <a:r>
              <a:rPr sz="2200" spc="15" dirty="0">
                <a:solidFill>
                  <a:srgbClr val="2E2B1F"/>
                </a:solidFill>
                <a:latin typeface="Calibri"/>
                <a:cs typeface="Calibri"/>
              </a:rPr>
              <a:t> </a:t>
            </a:r>
            <a:r>
              <a:rPr sz="2200" spc="-10" dirty="0">
                <a:solidFill>
                  <a:srgbClr val="2E2B1F"/>
                </a:solidFill>
                <a:latin typeface="Calibri"/>
                <a:cs typeface="Calibri"/>
              </a:rPr>
              <a:t>mileage</a:t>
            </a:r>
            <a:r>
              <a:rPr sz="2200" spc="15" dirty="0">
                <a:solidFill>
                  <a:srgbClr val="2E2B1F"/>
                </a:solidFill>
                <a:latin typeface="Calibri"/>
                <a:cs typeface="Calibri"/>
              </a:rPr>
              <a:t> </a:t>
            </a:r>
            <a:r>
              <a:rPr sz="2200" spc="-10" dirty="0">
                <a:solidFill>
                  <a:srgbClr val="2E2B1F"/>
                </a:solidFill>
                <a:latin typeface="Calibri"/>
                <a:cs typeface="Calibri"/>
              </a:rPr>
              <a:t>are</a:t>
            </a:r>
            <a:r>
              <a:rPr sz="2200" spc="-5" dirty="0">
                <a:solidFill>
                  <a:srgbClr val="2E2B1F"/>
                </a:solidFill>
                <a:latin typeface="Calibri"/>
                <a:cs typeface="Calibri"/>
              </a:rPr>
              <a:t> their</a:t>
            </a:r>
            <a:r>
              <a:rPr sz="2200" spc="5" dirty="0">
                <a:solidFill>
                  <a:srgbClr val="2E2B1F"/>
                </a:solidFill>
                <a:latin typeface="Calibri"/>
                <a:cs typeface="Calibri"/>
              </a:rPr>
              <a:t> </a:t>
            </a:r>
            <a:r>
              <a:rPr sz="2200" spc="-10" dirty="0">
                <a:solidFill>
                  <a:srgbClr val="2E2B1F"/>
                </a:solidFill>
                <a:latin typeface="Calibri"/>
                <a:cs typeface="Calibri"/>
              </a:rPr>
              <a:t>properties.</a:t>
            </a:r>
            <a:endParaRPr sz="2200" dirty="0">
              <a:latin typeface="Calibri"/>
              <a:cs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08844-134B-4FC6-AFFC-69E9228B1E24}"/>
              </a:ext>
            </a:extLst>
          </p:cNvPr>
          <p:cNvSpPr>
            <a:spLocks noGrp="1"/>
          </p:cNvSpPr>
          <p:nvPr>
            <p:ph type="title"/>
          </p:nvPr>
        </p:nvSpPr>
        <p:spPr>
          <a:xfrm>
            <a:off x="535940" y="467690"/>
            <a:ext cx="8072119" cy="1261884"/>
          </a:xfrm>
        </p:spPr>
        <p:txBody>
          <a:bodyPr/>
          <a:lstStyle/>
          <a:p>
            <a:r>
              <a:rPr lang="en-IN" sz="3600" b="1" i="0" dirty="0">
                <a:effectLst/>
                <a:latin typeface="Source Sans Pro" panose="020B0503030403020204" pitchFamily="34" charset="0"/>
              </a:rPr>
              <a:t>Special Functions in Python Inheritance</a:t>
            </a:r>
            <a:br>
              <a:rPr lang="en-IN" b="1" i="0" dirty="0">
                <a:effectLst/>
                <a:latin typeface="Source Sans Pro" panose="020B0503030403020204" pitchFamily="34" charset="0"/>
              </a:rPr>
            </a:br>
            <a:endParaRPr lang="en-IN" dirty="0"/>
          </a:p>
        </p:txBody>
      </p:sp>
      <p:sp>
        <p:nvSpPr>
          <p:cNvPr id="3" name="Text Placeholder 2">
            <a:extLst>
              <a:ext uri="{FF2B5EF4-FFF2-40B4-BE49-F238E27FC236}">
                <a16:creationId xmlns:a16="http://schemas.microsoft.com/office/drawing/2014/main" id="{697D094D-0CC6-4563-B8DF-1D20174E6877}"/>
              </a:ext>
            </a:extLst>
          </p:cNvPr>
          <p:cNvSpPr>
            <a:spLocks noGrp="1"/>
          </p:cNvSpPr>
          <p:nvPr>
            <p:ph type="body" idx="1"/>
          </p:nvPr>
        </p:nvSpPr>
        <p:spPr>
          <a:xfrm>
            <a:off x="896619" y="1729574"/>
            <a:ext cx="7350759" cy="5078313"/>
          </a:xfrm>
        </p:spPr>
        <p:txBody>
          <a:bodyPr/>
          <a:lstStyle/>
          <a:p>
            <a:pPr marL="342900" indent="-3429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Python is a very versatile and user-friendly language.</a:t>
            </a:r>
          </a:p>
          <a:p>
            <a:pPr marL="342900" indent="-3429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 It provides some amazing in-built functions which makes our lives easier when it comes to understanding inheritance especially of a complex nature.</a:t>
            </a:r>
          </a:p>
          <a:p>
            <a:pPr marL="342900" indent="-342900" algn="just">
              <a:buFont typeface="Arial" panose="020B0604020202020204" pitchFamily="34" charset="0"/>
              <a:buChar char="•"/>
            </a:pPr>
            <a:r>
              <a:rPr lang="en-IN" b="1" i="0" dirty="0">
                <a:effectLst/>
                <a:latin typeface="Times New Roman" panose="02020603050405020304" pitchFamily="18" charset="0"/>
                <a:cs typeface="Times New Roman" panose="02020603050405020304" pitchFamily="18" charset="0"/>
              </a:rPr>
              <a:t>super() function</a:t>
            </a:r>
          </a:p>
          <a:p>
            <a:pPr marL="342900" indent="-342900" algn="just">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Method overriding is an ability of any object-oriented programming language that allows a subclass or child class to provide a specific implementation of a method that is already provided by one of its super-classes or parent classes.</a:t>
            </a:r>
          </a:p>
          <a:p>
            <a:pPr marL="342900" indent="-3429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This discrepancy is caused due to similar naming convention of the methods. </a:t>
            </a:r>
          </a:p>
          <a:p>
            <a:pPr marL="342900" indent="-3429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Commonly we can see this situation when the parent’s </a:t>
            </a:r>
            <a:r>
              <a:rPr lang="en-IN" b="1" i="0" dirty="0" err="1">
                <a:solidFill>
                  <a:schemeClr val="tx1"/>
                </a:solidFill>
                <a:effectLst/>
                <a:latin typeface="Times New Roman" panose="02020603050405020304" pitchFamily="18" charset="0"/>
                <a:cs typeface="Times New Roman" panose="02020603050405020304" pitchFamily="18" charset="0"/>
              </a:rPr>
              <a:t>init</a:t>
            </a:r>
            <a:r>
              <a:rPr lang="en-IN" b="1" i="0" dirty="0">
                <a:solidFill>
                  <a:schemeClr val="tx1"/>
                </a:solidFill>
                <a:effectLst/>
                <a:latin typeface="Times New Roman" panose="02020603050405020304" pitchFamily="18" charset="0"/>
                <a:cs typeface="Times New Roman" panose="02020603050405020304" pitchFamily="18" charset="0"/>
              </a:rPr>
              <a:t>()</a:t>
            </a:r>
            <a:r>
              <a:rPr lang="en-IN" b="0" i="0" dirty="0">
                <a:solidFill>
                  <a:schemeClr val="tx1"/>
                </a:solidFill>
                <a:effectLst/>
                <a:latin typeface="Times New Roman" panose="02020603050405020304" pitchFamily="18" charset="0"/>
                <a:cs typeface="Times New Roman" panose="02020603050405020304" pitchFamily="18" charset="0"/>
              </a:rPr>
              <a:t> is overridden by the child’s </a:t>
            </a:r>
            <a:r>
              <a:rPr lang="en-IN" b="1" i="0" dirty="0" err="1">
                <a:solidFill>
                  <a:schemeClr val="tx1"/>
                </a:solidFill>
                <a:effectLst/>
                <a:latin typeface="Times New Roman" panose="02020603050405020304" pitchFamily="18" charset="0"/>
                <a:cs typeface="Times New Roman" panose="02020603050405020304" pitchFamily="18" charset="0"/>
              </a:rPr>
              <a:t>init</a:t>
            </a:r>
            <a:r>
              <a:rPr lang="en-IN" b="1" i="0" dirty="0">
                <a:solidFill>
                  <a:schemeClr val="tx1"/>
                </a:solidFill>
                <a:effectLst/>
                <a:latin typeface="Times New Roman" panose="02020603050405020304" pitchFamily="18" charset="0"/>
                <a:cs typeface="Times New Roman" panose="02020603050405020304" pitchFamily="18" charset="0"/>
              </a:rPr>
              <a:t>()</a:t>
            </a:r>
            <a:r>
              <a:rPr lang="en-IN" b="0" i="0" dirty="0">
                <a:solidFill>
                  <a:schemeClr val="tx1"/>
                </a:solidFill>
                <a:effectLst/>
                <a:latin typeface="Times New Roman" panose="02020603050405020304" pitchFamily="18" charset="0"/>
                <a:cs typeface="Times New Roman" panose="02020603050405020304" pitchFamily="18" charset="0"/>
              </a:rPr>
              <a:t> and hence the child class is unable to inherit attributes from the parent class.</a:t>
            </a:r>
          </a:p>
          <a:p>
            <a:endParaRPr lang="en-IN" dirty="0"/>
          </a:p>
        </p:txBody>
      </p:sp>
    </p:spTree>
    <p:extLst>
      <p:ext uri="{BB962C8B-B14F-4D97-AF65-F5344CB8AC3E}">
        <p14:creationId xmlns:p14="http://schemas.microsoft.com/office/powerpoint/2010/main" val="35496633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7CC3-44D7-4B56-B770-055455BAE74C}"/>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5919762C-350E-447F-9773-CA6CE87DEEAF}"/>
              </a:ext>
            </a:extLst>
          </p:cNvPr>
          <p:cNvSpPr>
            <a:spLocks noGrp="1"/>
          </p:cNvSpPr>
          <p:nvPr>
            <p:ph type="body" idx="1"/>
          </p:nvPr>
        </p:nvSpPr>
        <p:spPr>
          <a:xfrm>
            <a:off x="650240" y="1616710"/>
            <a:ext cx="7350759" cy="2031325"/>
          </a:xfrm>
        </p:spPr>
        <p:txBody>
          <a:bodyPr/>
          <a:lstStyle/>
          <a:p>
            <a:pPr marL="342900" indent="-342900" algn="just">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Similarly, we can face this same problem with methods other than </a:t>
            </a:r>
            <a:r>
              <a:rPr lang="en-IN" b="1" i="0" dirty="0" err="1">
                <a:effectLst/>
                <a:latin typeface="Times New Roman" panose="02020603050405020304" pitchFamily="18" charset="0"/>
                <a:cs typeface="Times New Roman" panose="02020603050405020304" pitchFamily="18" charset="0"/>
              </a:rPr>
              <a:t>init</a:t>
            </a:r>
            <a:r>
              <a:rPr lang="en-IN" b="0" i="0" dirty="0">
                <a:effectLst/>
                <a:latin typeface="Times New Roman" panose="02020603050405020304" pitchFamily="18" charset="0"/>
                <a:cs typeface="Times New Roman" panose="02020603050405020304" pitchFamily="18" charset="0"/>
              </a:rPr>
              <a:t> but having the same naming convention across parent and child classes.</a:t>
            </a:r>
          </a:p>
          <a:p>
            <a:pPr marL="342900" indent="-342900" algn="just">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One way to solve this, is to call the parent method inside the child method.</a:t>
            </a:r>
          </a:p>
          <a:p>
            <a:endParaRPr lang="en-IN" dirty="0"/>
          </a:p>
        </p:txBody>
      </p:sp>
    </p:spTree>
    <p:extLst>
      <p:ext uri="{BB962C8B-B14F-4D97-AF65-F5344CB8AC3E}">
        <p14:creationId xmlns:p14="http://schemas.microsoft.com/office/powerpoint/2010/main" val="392188145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176D9-0719-61C2-0E01-08E859408F7E}"/>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D565F42F-E5ED-A18F-AB8E-5E8A35D1F8ED}"/>
              </a:ext>
            </a:extLst>
          </p:cNvPr>
          <p:cNvSpPr>
            <a:spLocks noGrp="1"/>
          </p:cNvSpPr>
          <p:nvPr>
            <p:ph type="body" idx="1"/>
          </p:nvPr>
        </p:nvSpPr>
        <p:spPr>
          <a:xfrm>
            <a:off x="650240" y="1616710"/>
            <a:ext cx="7655560" cy="5416868"/>
          </a:xfrm>
        </p:spPr>
        <p:txBody>
          <a:bodyPr/>
          <a:lstStyle/>
          <a:p>
            <a:pPr algn="just"/>
            <a:r>
              <a:rPr lang="en-IN" b="0" i="0" dirty="0">
                <a:solidFill>
                  <a:schemeClr val="tx1"/>
                </a:solidFill>
                <a:effectLst/>
                <a:latin typeface="Times New Roman" panose="02020603050405020304" pitchFamily="18" charset="0"/>
                <a:cs typeface="Times New Roman" panose="02020603050405020304" pitchFamily="18" charset="0"/>
              </a:rPr>
              <a:t>The super function in Python is used to access methods of the immediate parent class.</a:t>
            </a:r>
          </a:p>
          <a:p>
            <a:pPr algn="just"/>
            <a:r>
              <a:rPr lang="en-IN" b="1" dirty="0">
                <a:solidFill>
                  <a:schemeClr val="tx1"/>
                </a:solidFill>
                <a:latin typeface="Times New Roman" panose="02020603050405020304" pitchFamily="18" charset="0"/>
                <a:cs typeface="Times New Roman" panose="02020603050405020304" pitchFamily="18" charset="0"/>
              </a:rPr>
              <a:t>Syntax:-</a:t>
            </a:r>
            <a:endParaRPr lang="en-IN" b="1" i="0" dirty="0">
              <a:solidFill>
                <a:schemeClr val="tx1"/>
              </a:solidFill>
              <a:effectLst/>
              <a:latin typeface="Times New Roman" panose="02020603050405020304" pitchFamily="18" charset="0"/>
              <a:cs typeface="Times New Roman" panose="02020603050405020304" pitchFamily="18" charset="0"/>
            </a:endParaRPr>
          </a:p>
          <a:p>
            <a:pPr algn="just"/>
            <a:r>
              <a:rPr lang="en-IN" b="1" dirty="0">
                <a:solidFill>
                  <a:schemeClr val="tx1"/>
                </a:solidFill>
                <a:latin typeface="Times New Roman" panose="02020603050405020304" pitchFamily="18" charset="0"/>
                <a:cs typeface="Times New Roman" panose="02020603050405020304" pitchFamily="18" charset="0"/>
              </a:rPr>
              <a:t>class </a:t>
            </a:r>
            <a:r>
              <a:rPr lang="en-IN" b="1" dirty="0" err="1">
                <a:solidFill>
                  <a:schemeClr val="tx1"/>
                </a:solidFill>
                <a:latin typeface="Times New Roman" panose="02020603050405020304" pitchFamily="18" charset="0"/>
                <a:cs typeface="Times New Roman" panose="02020603050405020304" pitchFamily="18" charset="0"/>
              </a:rPr>
              <a:t>ClassName</a:t>
            </a:r>
            <a:r>
              <a:rPr lang="en-IN" b="1" dirty="0">
                <a:solidFill>
                  <a:schemeClr val="tx1"/>
                </a:solidFill>
                <a:latin typeface="Times New Roman" panose="02020603050405020304" pitchFamily="18" charset="0"/>
                <a:cs typeface="Times New Roman" panose="02020603050405020304" pitchFamily="18" charset="0"/>
              </a:rPr>
              <a:t>(</a:t>
            </a:r>
            <a:r>
              <a:rPr lang="en-IN" b="1" dirty="0" err="1">
                <a:solidFill>
                  <a:schemeClr val="tx1"/>
                </a:solidFill>
                <a:latin typeface="Times New Roman" panose="02020603050405020304" pitchFamily="18" charset="0"/>
                <a:cs typeface="Times New Roman" panose="02020603050405020304" pitchFamily="18" charset="0"/>
              </a:rPr>
              <a:t>ParentClass</a:t>
            </a:r>
            <a:r>
              <a:rPr lang="en-IN" b="1" dirty="0">
                <a:solidFill>
                  <a:schemeClr val="tx1"/>
                </a:solidFill>
                <a:latin typeface="Times New Roman" panose="02020603050405020304" pitchFamily="18" charset="0"/>
                <a:cs typeface="Times New Roman" panose="02020603050405020304" pitchFamily="18" charset="0"/>
              </a:rPr>
              <a:t>):</a:t>
            </a:r>
          </a:p>
          <a:p>
            <a:pPr algn="just"/>
            <a:r>
              <a:rPr lang="en-IN" b="1" dirty="0">
                <a:solidFill>
                  <a:schemeClr val="tx1"/>
                </a:solidFill>
                <a:latin typeface="Times New Roman" panose="02020603050405020304" pitchFamily="18" charset="0"/>
                <a:cs typeface="Times New Roman" panose="02020603050405020304" pitchFamily="18" charset="0"/>
              </a:rPr>
              <a:t>    def method(self, </a:t>
            </a:r>
            <a:r>
              <a:rPr lang="en-IN" b="1" dirty="0" err="1">
                <a:solidFill>
                  <a:schemeClr val="tx1"/>
                </a:solidFill>
                <a:latin typeface="Times New Roman" panose="02020603050405020304" pitchFamily="18" charset="0"/>
                <a:cs typeface="Times New Roman" panose="02020603050405020304" pitchFamily="18" charset="0"/>
              </a:rPr>
              <a:t>arg</a:t>
            </a:r>
            <a:r>
              <a:rPr lang="en-IN" b="1" dirty="0">
                <a:solidFill>
                  <a:schemeClr val="tx1"/>
                </a:solidFill>
                <a:latin typeface="Times New Roman" panose="02020603050405020304" pitchFamily="18" charset="0"/>
                <a:cs typeface="Times New Roman" panose="02020603050405020304" pitchFamily="18" charset="0"/>
              </a:rPr>
              <a:t>):</a:t>
            </a:r>
          </a:p>
          <a:p>
            <a:pPr algn="just"/>
            <a:r>
              <a:rPr lang="en-IN" b="1" dirty="0">
                <a:solidFill>
                  <a:schemeClr val="tx1"/>
                </a:solidFill>
                <a:latin typeface="Times New Roman" panose="02020603050405020304" pitchFamily="18" charset="0"/>
                <a:cs typeface="Times New Roman" panose="02020603050405020304" pitchFamily="18" charset="0"/>
              </a:rPr>
              <a:t>       super([</a:t>
            </a:r>
            <a:r>
              <a:rPr lang="en-IN" b="1" dirty="0" err="1">
                <a:solidFill>
                  <a:schemeClr val="tx1"/>
                </a:solidFill>
                <a:latin typeface="Times New Roman" panose="02020603050405020304" pitchFamily="18" charset="0"/>
                <a:cs typeface="Times New Roman" panose="02020603050405020304" pitchFamily="18" charset="0"/>
              </a:rPr>
              <a:t>ClassName</a:t>
            </a:r>
            <a:r>
              <a:rPr lang="en-IN" b="1" dirty="0">
                <a:solidFill>
                  <a:schemeClr val="tx1"/>
                </a:solidFill>
                <a:latin typeface="Times New Roman" panose="02020603050405020304" pitchFamily="18" charset="0"/>
                <a:cs typeface="Times New Roman" panose="02020603050405020304" pitchFamily="18" charset="0"/>
              </a:rPr>
              <a:t>], [self]).method(</a:t>
            </a:r>
            <a:r>
              <a:rPr lang="en-IN" b="1" dirty="0" err="1">
                <a:solidFill>
                  <a:schemeClr val="tx1"/>
                </a:solidFill>
                <a:latin typeface="Times New Roman" panose="02020603050405020304" pitchFamily="18" charset="0"/>
                <a:cs typeface="Times New Roman" panose="02020603050405020304" pitchFamily="18" charset="0"/>
              </a:rPr>
              <a:t>arg</a:t>
            </a:r>
            <a:r>
              <a:rPr lang="en-IN" b="1" dirty="0">
                <a:solidFill>
                  <a:schemeClr val="tx1"/>
                </a:solidFill>
                <a:latin typeface="Times New Roman" panose="02020603050405020304" pitchFamily="18" charset="0"/>
                <a:cs typeface="Times New Roman" panose="02020603050405020304" pitchFamily="18" charset="0"/>
              </a:rPr>
              <a:t>)</a:t>
            </a:r>
          </a:p>
          <a:p>
            <a:pPr algn="just"/>
            <a:r>
              <a:rPr lang="en-IN" b="1" i="0" dirty="0">
                <a:solidFill>
                  <a:schemeClr val="tx1"/>
                </a:solidFill>
                <a:effectLst/>
                <a:latin typeface="Times New Roman" panose="02020603050405020304" pitchFamily="18" charset="0"/>
                <a:cs typeface="Times New Roman" panose="02020603050405020304" pitchFamily="18" charset="0"/>
              </a:rPr>
              <a:t>Parameters of super() in Python</a:t>
            </a:r>
          </a:p>
          <a:p>
            <a:pPr algn="just"/>
            <a:r>
              <a:rPr lang="en-IN" b="0" i="0" dirty="0">
                <a:solidFill>
                  <a:schemeClr val="tx1"/>
                </a:solidFill>
                <a:effectLst/>
                <a:latin typeface="Times New Roman" panose="02020603050405020304" pitchFamily="18" charset="0"/>
                <a:cs typeface="Times New Roman" panose="02020603050405020304" pitchFamily="18" charset="0"/>
              </a:rPr>
              <a:t>The super function in Python takes two optional parameters:</a:t>
            </a:r>
          </a:p>
          <a:p>
            <a:pPr algn="just">
              <a:buFont typeface="Arial" panose="020B0604020202020204" pitchFamily="34" charset="0"/>
              <a:buChar char="•"/>
            </a:pPr>
            <a:r>
              <a:rPr lang="en-IN" b="0" i="0" dirty="0" err="1">
                <a:solidFill>
                  <a:schemeClr val="tx1"/>
                </a:solidFill>
                <a:effectLst/>
                <a:latin typeface="Times New Roman" panose="02020603050405020304" pitchFamily="18" charset="0"/>
                <a:cs typeface="Times New Roman" panose="02020603050405020304" pitchFamily="18" charset="0"/>
              </a:rPr>
              <a:t>ClassName</a:t>
            </a:r>
            <a:r>
              <a:rPr lang="en-IN" b="0" i="0" dirty="0">
                <a:solidFill>
                  <a:schemeClr val="tx1"/>
                </a:solidFill>
                <a:effectLst/>
                <a:latin typeface="Times New Roman" panose="02020603050405020304" pitchFamily="18" charset="0"/>
                <a:cs typeface="Times New Roman" panose="02020603050405020304" pitchFamily="18" charset="0"/>
              </a:rPr>
              <a:t>: This is the name of the subclass.</a:t>
            </a:r>
          </a:p>
          <a:p>
            <a:pPr algn="just">
              <a:buFont typeface="Arial" panose="020B0604020202020204" pitchFamily="34" charset="0"/>
              <a:buChar char="•"/>
            </a:pPr>
            <a:r>
              <a:rPr lang="en-IN" b="0" i="0" dirty="0" err="1">
                <a:solidFill>
                  <a:schemeClr val="tx1"/>
                </a:solidFill>
                <a:effectLst/>
                <a:latin typeface="Times New Roman" panose="02020603050405020304" pitchFamily="18" charset="0"/>
                <a:cs typeface="Times New Roman" panose="02020603050405020304" pitchFamily="18" charset="0"/>
              </a:rPr>
              <a:t>ClassObject</a:t>
            </a:r>
            <a:r>
              <a:rPr lang="en-IN" b="0" i="0" dirty="0">
                <a:solidFill>
                  <a:schemeClr val="tx1"/>
                </a:solidFill>
                <a:effectLst/>
                <a:latin typeface="Times New Roman" panose="02020603050405020304" pitchFamily="18" charset="0"/>
                <a:cs typeface="Times New Roman" panose="02020603050405020304" pitchFamily="18" charset="0"/>
              </a:rPr>
              <a:t>: This is an object of the subclass.</a:t>
            </a:r>
          </a:p>
          <a:p>
            <a:pPr algn="just"/>
            <a:r>
              <a:rPr lang="en-IN" b="1" i="0" dirty="0">
                <a:solidFill>
                  <a:schemeClr val="tx1"/>
                </a:solidFill>
                <a:effectLst/>
                <a:latin typeface="Times New Roman" panose="02020603050405020304" pitchFamily="18" charset="0"/>
                <a:cs typeface="Times New Roman" panose="02020603050405020304" pitchFamily="18" charset="0"/>
              </a:rPr>
              <a:t>Return Type:</a:t>
            </a:r>
            <a:r>
              <a:rPr lang="en-IN" b="0" i="0" dirty="0">
                <a:solidFill>
                  <a:schemeClr val="tx1"/>
                </a:solidFill>
                <a:effectLst/>
                <a:latin typeface="Times New Roman" panose="02020603050405020304" pitchFamily="18" charset="0"/>
                <a:cs typeface="Times New Roman" panose="02020603050405020304" pitchFamily="18" charset="0"/>
              </a:rPr>
              <a:t> &lt;class 'super'&gt;</a:t>
            </a:r>
          </a:p>
          <a:p>
            <a:pPr algn="just"/>
            <a:r>
              <a:rPr lang="en-IN" b="0" i="0" dirty="0">
                <a:solidFill>
                  <a:schemeClr val="tx1"/>
                </a:solidFill>
                <a:effectLst/>
                <a:latin typeface="Times New Roman" panose="02020603050405020304" pitchFamily="18" charset="0"/>
                <a:cs typeface="Times New Roman" panose="02020603050405020304" pitchFamily="18" charset="0"/>
              </a:rPr>
              <a:t>The super in Python returns a temporary proxy object of the immediate parent class that can be used to call methods of the parent class.</a:t>
            </a:r>
          </a:p>
          <a:p>
            <a:pPr algn="just"/>
            <a:endParaRPr lang="en-IN" b="1"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650777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FB166A-D09C-47FA-BCE1-2A5CF1B59E19}"/>
              </a:ext>
            </a:extLst>
          </p:cNvPr>
          <p:cNvSpPr txBox="1"/>
          <p:nvPr/>
        </p:nvSpPr>
        <p:spPr>
          <a:xfrm>
            <a:off x="914400" y="467690"/>
            <a:ext cx="7239000" cy="5940088"/>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 python 3 syntax</a:t>
            </a:r>
          </a:p>
          <a:p>
            <a:r>
              <a:rPr lang="en-IN" sz="2000" b="1" dirty="0">
                <a:latin typeface="Times New Roman" panose="02020603050405020304" pitchFamily="18" charset="0"/>
                <a:cs typeface="Times New Roman" panose="02020603050405020304" pitchFamily="18" charset="0"/>
              </a:rPr>
              <a:t># solution to method overriding - 1</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class parent:                       # parent class</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def __</a:t>
            </a:r>
            <a:r>
              <a:rPr lang="en-IN" sz="2000" dirty="0" err="1">
                <a:latin typeface="Times New Roman" panose="02020603050405020304" pitchFamily="18" charset="0"/>
                <a:cs typeface="Times New Roman" panose="02020603050405020304" pitchFamily="18" charset="0"/>
              </a:rPr>
              <a:t>init</a:t>
            </a:r>
            <a:r>
              <a:rPr lang="en-IN" sz="2000" dirty="0">
                <a:latin typeface="Times New Roman" panose="02020603050405020304" pitchFamily="18" charset="0"/>
                <a:cs typeface="Times New Roman" panose="02020603050405020304" pitchFamily="18" charset="0"/>
              </a:rPr>
              <a:t>__(self):             # __</a:t>
            </a:r>
            <a:r>
              <a:rPr lang="en-IN" sz="2000" dirty="0" err="1">
                <a:latin typeface="Times New Roman" panose="02020603050405020304" pitchFamily="18" charset="0"/>
                <a:cs typeface="Times New Roman" panose="02020603050405020304" pitchFamily="18" charset="0"/>
              </a:rPr>
              <a:t>init</a:t>
            </a:r>
            <a:r>
              <a:rPr lang="en-IN" sz="2000" dirty="0">
                <a:latin typeface="Times New Roman" panose="02020603050405020304" pitchFamily="18" charset="0"/>
                <a:cs typeface="Times New Roman" panose="02020603050405020304" pitchFamily="18" charset="0"/>
              </a:rPr>
              <a:t>__() of parent</a:t>
            </a:r>
          </a:p>
          <a:p>
            <a:r>
              <a:rPr lang="en-IN" sz="2000" dirty="0">
                <a:latin typeface="Times New Roman" panose="02020603050405020304" pitchFamily="18" charset="0"/>
                <a:cs typeface="Times New Roman" panose="02020603050405020304" pitchFamily="18" charset="0"/>
              </a:rPr>
              <a:t>        attr1 = 50</a:t>
            </a:r>
          </a:p>
          <a:p>
            <a:r>
              <a:rPr lang="en-IN" sz="2000" dirty="0">
                <a:latin typeface="Times New Roman" panose="02020603050405020304" pitchFamily="18" charset="0"/>
                <a:cs typeface="Times New Roman" panose="02020603050405020304" pitchFamily="18" charset="0"/>
              </a:rPr>
              <a:t>        attr2 = 66</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class child(parent):                # child class</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def __</a:t>
            </a:r>
            <a:r>
              <a:rPr lang="en-IN" sz="2000" dirty="0" err="1">
                <a:latin typeface="Times New Roman" panose="02020603050405020304" pitchFamily="18" charset="0"/>
                <a:cs typeface="Times New Roman" panose="02020603050405020304" pitchFamily="18" charset="0"/>
              </a:rPr>
              <a:t>init</a:t>
            </a:r>
            <a:r>
              <a:rPr lang="en-IN" sz="2000" dirty="0">
                <a:latin typeface="Times New Roman" panose="02020603050405020304" pitchFamily="18" charset="0"/>
                <a:cs typeface="Times New Roman" panose="02020603050405020304" pitchFamily="18" charset="0"/>
              </a:rPr>
              <a:t>__(self):             # __</a:t>
            </a:r>
            <a:r>
              <a:rPr lang="en-IN" sz="2000" dirty="0" err="1">
                <a:latin typeface="Times New Roman" panose="02020603050405020304" pitchFamily="18" charset="0"/>
                <a:cs typeface="Times New Roman" panose="02020603050405020304" pitchFamily="18" charset="0"/>
              </a:rPr>
              <a:t>init</a:t>
            </a:r>
            <a:r>
              <a:rPr lang="en-IN" sz="2000" dirty="0">
                <a:latin typeface="Times New Roman" panose="02020603050405020304" pitchFamily="18" charset="0"/>
                <a:cs typeface="Times New Roman" panose="02020603050405020304" pitchFamily="18" charset="0"/>
              </a:rPr>
              <a:t>__() of child</a:t>
            </a:r>
          </a:p>
          <a:p>
            <a:r>
              <a:rPr lang="en-IN" sz="2000" b="1" dirty="0">
                <a:latin typeface="Times New Roman" panose="02020603050405020304" pitchFamily="18" charset="0"/>
                <a:cs typeface="Times New Roman" panose="02020603050405020304" pitchFamily="18" charset="0"/>
              </a:rPr>
              <a:t>        parent.__</a:t>
            </a:r>
            <a:r>
              <a:rPr lang="en-IN" sz="2000" b="1" dirty="0" err="1">
                <a:latin typeface="Times New Roman" panose="02020603050405020304" pitchFamily="18" charset="0"/>
                <a:cs typeface="Times New Roman" panose="02020603050405020304" pitchFamily="18" charset="0"/>
              </a:rPr>
              <a:t>init</a:t>
            </a:r>
            <a:r>
              <a:rPr lang="en-IN" sz="2000" b="1" dirty="0">
                <a:latin typeface="Times New Roman" panose="02020603050405020304" pitchFamily="18" charset="0"/>
                <a:cs typeface="Times New Roman" panose="02020603050405020304" pitchFamily="18" charset="0"/>
              </a:rPr>
              <a:t>__(self)   # calling parent’s __</a:t>
            </a:r>
            <a:r>
              <a:rPr lang="en-IN" sz="2000" b="1" dirty="0" err="1">
                <a:latin typeface="Times New Roman" panose="02020603050405020304" pitchFamily="18" charset="0"/>
                <a:cs typeface="Times New Roman" panose="02020603050405020304" pitchFamily="18" charset="0"/>
              </a:rPr>
              <a:t>init</a:t>
            </a:r>
            <a:r>
              <a:rPr lang="en-IN" sz="2000" b="1" dirty="0">
                <a:latin typeface="Times New Roman" panose="02020603050405020304" pitchFamily="18" charset="0"/>
                <a:cs typeface="Times New Roman" panose="02020603050405020304" pitchFamily="18" charset="0"/>
              </a:rPr>
              <a:t>__()</a:t>
            </a:r>
          </a:p>
          <a:p>
            <a:r>
              <a:rPr lang="en-IN" sz="2000" b="1" dirty="0">
                <a:latin typeface="Times New Roman" panose="02020603050405020304" pitchFamily="18" charset="0"/>
                <a:cs typeface="Times New Roman" panose="02020603050405020304" pitchFamily="18" charset="0"/>
              </a:rPr>
              <a:t>      #super().__init__()</a:t>
            </a:r>
          </a:p>
          <a:p>
            <a:r>
              <a:rPr lang="en-IN" sz="2000" dirty="0">
                <a:latin typeface="Times New Roman" panose="02020603050405020304" pitchFamily="18" charset="0"/>
                <a:cs typeface="Times New Roman" panose="02020603050405020304" pitchFamily="18" charset="0"/>
              </a:rPr>
              <a:t>        attr3 = 45</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test = child()                      # object initiated</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print (test.attr1)                  # parent attribute called via child</a:t>
            </a:r>
          </a:p>
        </p:txBody>
      </p:sp>
    </p:spTree>
    <p:extLst>
      <p:ext uri="{BB962C8B-B14F-4D97-AF65-F5344CB8AC3E}">
        <p14:creationId xmlns:p14="http://schemas.microsoft.com/office/powerpoint/2010/main" val="37646030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191D9-E696-4C8F-B1EE-47FD98FD40A9}"/>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FB57683A-D2F4-4C7D-9526-68AA68406A43}"/>
              </a:ext>
            </a:extLst>
          </p:cNvPr>
          <p:cNvSpPr>
            <a:spLocks noGrp="1"/>
          </p:cNvSpPr>
          <p:nvPr>
            <p:ph type="body" idx="1"/>
          </p:nvPr>
        </p:nvSpPr>
        <p:spPr>
          <a:xfrm>
            <a:off x="650240" y="1616710"/>
            <a:ext cx="7350759" cy="3323987"/>
          </a:xfrm>
        </p:spPr>
        <p:txBody>
          <a:bodyPr/>
          <a:lstStyle/>
          <a:p>
            <a:pPr marL="342900" indent="-342900" algn="just">
              <a:buFont typeface="Arial" panose="020B0604020202020204" pitchFamily="34" charset="0"/>
              <a:buChar char="•"/>
            </a:pPr>
            <a:r>
              <a:rPr lang="en-IN" sz="2400" b="0" i="0" dirty="0">
                <a:solidFill>
                  <a:schemeClr val="tx1"/>
                </a:solidFill>
                <a:effectLst/>
                <a:latin typeface="Times New Roman" panose="02020603050405020304" pitchFamily="18" charset="0"/>
                <a:cs typeface="Times New Roman" panose="02020603050405020304" pitchFamily="18" charset="0"/>
              </a:rPr>
              <a:t>Another way to solve this problem without explicitly typing out the parent name is to use super(). </a:t>
            </a:r>
          </a:p>
          <a:p>
            <a:pPr marL="342900" indent="-342900" algn="just">
              <a:buFont typeface="Arial" panose="020B0604020202020204" pitchFamily="34" charset="0"/>
              <a:buChar char="•"/>
            </a:pPr>
            <a:r>
              <a:rPr lang="en-IN" sz="2400" b="0" i="0" dirty="0">
                <a:solidFill>
                  <a:schemeClr val="tx1"/>
                </a:solidFill>
                <a:effectLst/>
                <a:latin typeface="Times New Roman" panose="02020603050405020304" pitchFamily="18" charset="0"/>
                <a:cs typeface="Times New Roman" panose="02020603050405020304" pitchFamily="18" charset="0"/>
              </a:rPr>
              <a:t>It automatically references the parent/base class the child class is derived from. </a:t>
            </a:r>
          </a:p>
          <a:p>
            <a:pPr marL="342900" indent="-342900" algn="just">
              <a:buFont typeface="Arial" panose="020B0604020202020204" pitchFamily="34" charset="0"/>
              <a:buChar char="•"/>
            </a:pPr>
            <a:r>
              <a:rPr lang="en-IN" sz="2400" b="0" i="0" dirty="0">
                <a:solidFill>
                  <a:schemeClr val="tx1"/>
                </a:solidFill>
                <a:effectLst/>
                <a:latin typeface="Times New Roman" panose="02020603050405020304" pitchFamily="18" charset="0"/>
                <a:cs typeface="Times New Roman" panose="02020603050405020304" pitchFamily="18" charset="0"/>
              </a:rPr>
              <a:t>This is extremely helpful to call overridden methods in classes with a huge number of methods.</a:t>
            </a:r>
          </a:p>
          <a:p>
            <a:pPr marL="342900" indent="-342900" algn="l">
              <a:buFont typeface="Arial" panose="020B0604020202020204" pitchFamily="34" charset="0"/>
              <a:buChar char="•"/>
            </a:pPr>
            <a:r>
              <a:rPr lang="en-IN" sz="2400" b="0" i="0" dirty="0">
                <a:solidFill>
                  <a:schemeClr val="tx1"/>
                </a:solidFill>
                <a:effectLst/>
                <a:latin typeface="Times New Roman" panose="02020603050405020304" pitchFamily="18" charset="0"/>
                <a:cs typeface="Times New Roman" panose="02020603050405020304" pitchFamily="18" charset="0"/>
              </a:rPr>
              <a:t>Here, the first parameter references the child class / subclass the function is used in.</a:t>
            </a:r>
          </a:p>
          <a:p>
            <a:pPr marL="342900" indent="-342900" algn="just">
              <a:buFont typeface="Arial" panose="020B0604020202020204" pitchFamily="34" charset="0"/>
              <a:buChar char="•"/>
            </a:pP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74972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B64B92-A9FD-49BA-AD2C-0098C3086BA7}"/>
              </a:ext>
            </a:extLst>
          </p:cNvPr>
          <p:cNvSpPr txBox="1"/>
          <p:nvPr/>
        </p:nvSpPr>
        <p:spPr>
          <a:xfrm>
            <a:off x="228600" y="751344"/>
            <a:ext cx="8153400" cy="5324535"/>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 python 3 syntax</a:t>
            </a:r>
          </a:p>
          <a:p>
            <a:r>
              <a:rPr lang="en-IN" sz="2000" b="1" dirty="0">
                <a:latin typeface="Times New Roman" panose="02020603050405020304" pitchFamily="18" charset="0"/>
                <a:cs typeface="Times New Roman" panose="02020603050405020304" pitchFamily="18" charset="0"/>
              </a:rPr>
              <a:t># solution to method overriding - 2</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class parent:                     # parent class</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def display(self):            # display() of parent</a:t>
            </a:r>
          </a:p>
          <a:p>
            <a:r>
              <a:rPr lang="en-IN" sz="2000" dirty="0">
                <a:latin typeface="Times New Roman" panose="02020603050405020304" pitchFamily="18" charset="0"/>
                <a:cs typeface="Times New Roman" panose="02020603050405020304" pitchFamily="18" charset="0"/>
              </a:rPr>
              <a:t>        print(“Hello Parent”)</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class child(parent):              # child class</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def display(self):            # display() of child</a:t>
            </a:r>
          </a:p>
          <a:p>
            <a:r>
              <a:rPr lang="en-IN" sz="2000" dirty="0">
                <a:latin typeface="Times New Roman" panose="02020603050405020304" pitchFamily="18" charset="0"/>
                <a:cs typeface="Times New Roman" panose="02020603050405020304" pitchFamily="18" charset="0"/>
              </a:rPr>
              <a:t>        super().display()         # referencing parent via super()</a:t>
            </a:r>
          </a:p>
          <a:p>
            <a:r>
              <a:rPr lang="en-IN" sz="2000" dirty="0">
                <a:latin typeface="Times New Roman" panose="02020603050405020304" pitchFamily="18" charset="0"/>
                <a:cs typeface="Times New Roman" panose="02020603050405020304" pitchFamily="18" charset="0"/>
              </a:rPr>
              <a:t>        print(“Hello Child”)</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test = child()                    # object initiated</a:t>
            </a:r>
          </a:p>
          <a:p>
            <a:r>
              <a:rPr lang="en-IN" sz="2000" dirty="0">
                <a:latin typeface="Times New Roman" panose="02020603050405020304" pitchFamily="18" charset="0"/>
                <a:cs typeface="Times New Roman" panose="02020603050405020304" pitchFamily="18" charset="0"/>
              </a:rPr>
              <a:t> </a:t>
            </a:r>
          </a:p>
          <a:p>
            <a:r>
              <a:rPr lang="en-IN" sz="2000" dirty="0" err="1">
                <a:latin typeface="Times New Roman" panose="02020603050405020304" pitchFamily="18" charset="0"/>
                <a:cs typeface="Times New Roman" panose="02020603050405020304" pitchFamily="18" charset="0"/>
              </a:rPr>
              <a:t>test.display</a:t>
            </a:r>
            <a:r>
              <a:rPr lang="en-IN" sz="2000" dirty="0">
                <a:latin typeface="Times New Roman" panose="02020603050405020304" pitchFamily="18" charset="0"/>
                <a:cs typeface="Times New Roman" panose="02020603050405020304" pitchFamily="18" charset="0"/>
              </a:rPr>
              <a:t>()                    # display of both activated</a:t>
            </a:r>
          </a:p>
        </p:txBody>
      </p:sp>
    </p:spTree>
    <p:extLst>
      <p:ext uri="{BB962C8B-B14F-4D97-AF65-F5344CB8AC3E}">
        <p14:creationId xmlns:p14="http://schemas.microsoft.com/office/powerpoint/2010/main" val="13174471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09600" y="533400"/>
            <a:ext cx="7391400" cy="5638800"/>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E731C-C656-45AA-987A-3F7882BC6D4B}"/>
              </a:ext>
            </a:extLst>
          </p:cNvPr>
          <p:cNvSpPr>
            <a:spLocks noGrp="1"/>
          </p:cNvSpPr>
          <p:nvPr>
            <p:ph type="title"/>
          </p:nvPr>
        </p:nvSpPr>
        <p:spPr/>
        <p:txBody>
          <a:bodyPr/>
          <a:lstStyle/>
          <a:p>
            <a:r>
              <a:rPr lang="en-IN" b="1" dirty="0" err="1"/>
              <a:t>issubclass</a:t>
            </a:r>
            <a:r>
              <a:rPr lang="en-IN" b="1" dirty="0"/>
              <a:t>() function</a:t>
            </a:r>
          </a:p>
        </p:txBody>
      </p:sp>
      <p:sp>
        <p:nvSpPr>
          <p:cNvPr id="3" name="Text Placeholder 2">
            <a:extLst>
              <a:ext uri="{FF2B5EF4-FFF2-40B4-BE49-F238E27FC236}">
                <a16:creationId xmlns:a16="http://schemas.microsoft.com/office/drawing/2014/main" id="{27CF7CE4-2AAE-4E69-BB11-F4EAEF0E15F7}"/>
              </a:ext>
            </a:extLst>
          </p:cNvPr>
          <p:cNvSpPr>
            <a:spLocks noGrp="1"/>
          </p:cNvSpPr>
          <p:nvPr>
            <p:ph type="body" idx="1"/>
          </p:nvPr>
        </p:nvSpPr>
        <p:spPr>
          <a:xfrm>
            <a:off x="650240" y="1616710"/>
            <a:ext cx="7350759" cy="3447098"/>
          </a:xfrm>
        </p:spPr>
        <p:txBody>
          <a:bodyPr/>
          <a:lstStyle/>
          <a:p>
            <a:pPr marL="457200" indent="-457200" algn="just">
              <a:buFont typeface="Arial" panose="020B0604020202020204" pitchFamily="34" charset="0"/>
              <a:buChar char="•"/>
            </a:pPr>
            <a:r>
              <a:rPr lang="en-IN" sz="2800" b="1" i="0" dirty="0" err="1">
                <a:solidFill>
                  <a:srgbClr val="1A2C47"/>
                </a:solidFill>
                <a:effectLst/>
                <a:latin typeface="Times New Roman" panose="02020603050405020304" pitchFamily="18" charset="0"/>
                <a:cs typeface="Times New Roman" panose="02020603050405020304" pitchFamily="18" charset="0"/>
              </a:rPr>
              <a:t>issubclass</a:t>
            </a:r>
            <a:r>
              <a:rPr lang="en-IN" sz="2800" b="1" i="0" dirty="0">
                <a:solidFill>
                  <a:srgbClr val="1A2C47"/>
                </a:solidFill>
                <a:effectLst/>
                <a:latin typeface="Times New Roman" panose="02020603050405020304" pitchFamily="18" charset="0"/>
                <a:cs typeface="Times New Roman" panose="02020603050405020304" pitchFamily="18" charset="0"/>
              </a:rPr>
              <a:t>()</a:t>
            </a:r>
            <a:r>
              <a:rPr lang="en-IN" sz="2800" b="0" i="0" dirty="0">
                <a:solidFill>
                  <a:srgbClr val="1A2C47"/>
                </a:solidFill>
                <a:effectLst/>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r>
              <a:rPr lang="en-IN" sz="2800" b="0" i="0" dirty="0">
                <a:solidFill>
                  <a:srgbClr val="1A2C47"/>
                </a:solidFill>
                <a:effectLst/>
                <a:latin typeface="Times New Roman" panose="02020603050405020304" pitchFamily="18" charset="0"/>
                <a:cs typeface="Times New Roman" panose="02020603050405020304" pitchFamily="18" charset="0"/>
              </a:rPr>
              <a:t>The </a:t>
            </a:r>
            <a:r>
              <a:rPr lang="en-IN" sz="2800" b="0" i="0" dirty="0" err="1">
                <a:solidFill>
                  <a:srgbClr val="1A2C47"/>
                </a:solidFill>
                <a:effectLst/>
                <a:latin typeface="Times New Roman" panose="02020603050405020304" pitchFamily="18" charset="0"/>
                <a:cs typeface="Times New Roman" panose="02020603050405020304" pitchFamily="18" charset="0"/>
              </a:rPr>
              <a:t>issubclass</a:t>
            </a:r>
            <a:r>
              <a:rPr lang="en-IN" sz="2800" b="0" i="0" dirty="0">
                <a:solidFill>
                  <a:srgbClr val="1A2C47"/>
                </a:solidFill>
                <a:effectLst/>
                <a:latin typeface="Times New Roman" panose="02020603050405020304" pitchFamily="18" charset="0"/>
                <a:cs typeface="Times New Roman" panose="02020603050405020304" pitchFamily="18" charset="0"/>
              </a:rPr>
              <a:t>() function is a convenient way to check whether a class is the child of the parent class. </a:t>
            </a:r>
          </a:p>
          <a:p>
            <a:pPr marL="457200" indent="-457200" algn="just">
              <a:buFont typeface="Arial" panose="020B0604020202020204" pitchFamily="34" charset="0"/>
              <a:buChar char="•"/>
            </a:pPr>
            <a:r>
              <a:rPr lang="en-IN" sz="2800" b="0" i="0" dirty="0">
                <a:solidFill>
                  <a:srgbClr val="1A2C47"/>
                </a:solidFill>
                <a:effectLst/>
                <a:latin typeface="Times New Roman" panose="02020603050405020304" pitchFamily="18" charset="0"/>
                <a:cs typeface="Times New Roman" panose="02020603050405020304" pitchFamily="18" charset="0"/>
              </a:rPr>
              <a:t>In other words, it checks if the first class is derived from the second class. If the classes share a parent-child relationship, it returns a </a:t>
            </a:r>
            <a:r>
              <a:rPr lang="en-IN" sz="2800" b="0" i="0" dirty="0" err="1">
                <a:solidFill>
                  <a:srgbClr val="1A2C47"/>
                </a:solidFill>
                <a:effectLst/>
                <a:latin typeface="Times New Roman" panose="02020603050405020304" pitchFamily="18" charset="0"/>
                <a:cs typeface="Times New Roman" panose="02020603050405020304" pitchFamily="18" charset="0"/>
              </a:rPr>
              <a:t>boolean</a:t>
            </a:r>
            <a:r>
              <a:rPr lang="en-IN" sz="2800" b="0" i="0" dirty="0">
                <a:solidFill>
                  <a:srgbClr val="1A2C47"/>
                </a:solidFill>
                <a:effectLst/>
                <a:latin typeface="Times New Roman" panose="02020603050405020304" pitchFamily="18" charset="0"/>
                <a:cs typeface="Times New Roman" panose="02020603050405020304" pitchFamily="18" charset="0"/>
              </a:rPr>
              <a:t> value of True. Otherwise, False.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17218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F3031-5730-48E6-90ED-8D4571A9AC7A}"/>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2DEFDE3-CDDF-43C7-A4B3-CD55FE410105}"/>
              </a:ext>
            </a:extLst>
          </p:cNvPr>
          <p:cNvSpPr>
            <a:spLocks noGrp="1"/>
          </p:cNvSpPr>
          <p:nvPr>
            <p:ph type="body" idx="1"/>
          </p:nvPr>
        </p:nvSpPr>
        <p:spPr>
          <a:xfrm>
            <a:off x="650240" y="1616710"/>
            <a:ext cx="7579360" cy="2650490"/>
          </a:xfrm>
        </p:spPr>
        <p:txBody>
          <a:bodyPr/>
          <a:lstStyle/>
          <a:p>
            <a:pPr algn="l" fontAlgn="base"/>
            <a:r>
              <a:rPr lang="en-IN" b="1" i="1" dirty="0">
                <a:solidFill>
                  <a:srgbClr val="273239"/>
                </a:solidFill>
                <a:effectLst/>
                <a:latin typeface="Times New Roman" panose="02020603050405020304" pitchFamily="18" charset="0"/>
                <a:cs typeface="Times New Roman" panose="02020603050405020304" pitchFamily="18" charset="0"/>
              </a:rPr>
              <a:t>Syntax:</a:t>
            </a:r>
            <a:r>
              <a:rPr lang="en-IN" b="0" i="1" dirty="0">
                <a:solidFill>
                  <a:srgbClr val="273239"/>
                </a:solidFill>
                <a:effectLst/>
                <a:latin typeface="Times New Roman" panose="02020603050405020304" pitchFamily="18" charset="0"/>
                <a:cs typeface="Times New Roman" panose="02020603050405020304" pitchFamily="18" charset="0"/>
              </a:rPr>
              <a:t> </a:t>
            </a:r>
            <a:r>
              <a:rPr lang="en-IN" b="0" i="1" dirty="0" err="1">
                <a:solidFill>
                  <a:srgbClr val="273239"/>
                </a:solidFill>
                <a:effectLst/>
                <a:latin typeface="Times New Roman" panose="02020603050405020304" pitchFamily="18" charset="0"/>
                <a:cs typeface="Times New Roman" panose="02020603050405020304" pitchFamily="18" charset="0"/>
              </a:rPr>
              <a:t>issubclass</a:t>
            </a:r>
            <a:r>
              <a:rPr lang="en-IN" b="0" i="1" dirty="0">
                <a:solidFill>
                  <a:srgbClr val="273239"/>
                </a:solidFill>
                <a:effectLst/>
                <a:latin typeface="Times New Roman" panose="02020603050405020304" pitchFamily="18" charset="0"/>
                <a:cs typeface="Times New Roman" panose="02020603050405020304" pitchFamily="18" charset="0"/>
              </a:rPr>
              <a:t>(object, </a:t>
            </a:r>
            <a:r>
              <a:rPr lang="en-IN" b="0" i="1" dirty="0" err="1">
                <a:solidFill>
                  <a:srgbClr val="273239"/>
                </a:solidFill>
                <a:effectLst/>
                <a:latin typeface="Times New Roman" panose="02020603050405020304" pitchFamily="18" charset="0"/>
                <a:cs typeface="Times New Roman" panose="02020603050405020304" pitchFamily="18" charset="0"/>
              </a:rPr>
              <a:t>classinfo</a:t>
            </a:r>
            <a:r>
              <a:rPr lang="en-IN" b="0" i="1" dirty="0">
                <a:solidFill>
                  <a:srgbClr val="273239"/>
                </a:solidFill>
                <a:effectLst/>
                <a:latin typeface="Times New Roman" panose="02020603050405020304" pitchFamily="18" charset="0"/>
                <a:cs typeface="Times New Roman" panose="02020603050405020304" pitchFamily="18" charset="0"/>
              </a:rPr>
              <a:t>)</a:t>
            </a:r>
          </a:p>
          <a:p>
            <a:pPr algn="l" fontAlgn="base"/>
            <a:r>
              <a:rPr lang="en-IN" b="1" i="1" dirty="0">
                <a:solidFill>
                  <a:srgbClr val="273239"/>
                </a:solidFill>
                <a:effectLst/>
                <a:latin typeface="Times New Roman" panose="02020603050405020304" pitchFamily="18" charset="0"/>
                <a:cs typeface="Times New Roman" panose="02020603050405020304" pitchFamily="18" charset="0"/>
              </a:rPr>
              <a:t>Parameters:</a:t>
            </a:r>
            <a:br>
              <a:rPr lang="en-IN" b="0" i="1" dirty="0">
                <a:solidFill>
                  <a:srgbClr val="273239"/>
                </a:solidFill>
                <a:effectLst/>
                <a:latin typeface="Times New Roman" panose="02020603050405020304" pitchFamily="18" charset="0"/>
                <a:cs typeface="Times New Roman" panose="02020603050405020304" pitchFamily="18" charset="0"/>
              </a:rPr>
            </a:br>
            <a:r>
              <a:rPr lang="en-IN" b="1" i="1" dirty="0">
                <a:solidFill>
                  <a:srgbClr val="273239"/>
                </a:solidFill>
                <a:effectLst/>
                <a:latin typeface="Times New Roman" panose="02020603050405020304" pitchFamily="18" charset="0"/>
                <a:cs typeface="Times New Roman" panose="02020603050405020304" pitchFamily="18" charset="0"/>
              </a:rPr>
              <a:t>Object:</a:t>
            </a:r>
            <a:r>
              <a:rPr lang="en-IN" b="0" i="1" dirty="0">
                <a:solidFill>
                  <a:srgbClr val="273239"/>
                </a:solidFill>
                <a:effectLst/>
                <a:latin typeface="Times New Roman" panose="02020603050405020304" pitchFamily="18" charset="0"/>
                <a:cs typeface="Times New Roman" panose="02020603050405020304" pitchFamily="18" charset="0"/>
              </a:rPr>
              <a:t> class to be checked</a:t>
            </a:r>
            <a:br>
              <a:rPr lang="en-IN" b="0" i="1" dirty="0">
                <a:solidFill>
                  <a:srgbClr val="273239"/>
                </a:solidFill>
                <a:effectLst/>
                <a:latin typeface="Times New Roman" panose="02020603050405020304" pitchFamily="18" charset="0"/>
                <a:cs typeface="Times New Roman" panose="02020603050405020304" pitchFamily="18" charset="0"/>
              </a:rPr>
            </a:br>
            <a:r>
              <a:rPr lang="en-IN" b="1" i="1" dirty="0" err="1">
                <a:solidFill>
                  <a:srgbClr val="273239"/>
                </a:solidFill>
                <a:effectLst/>
                <a:latin typeface="Times New Roman" panose="02020603050405020304" pitchFamily="18" charset="0"/>
                <a:cs typeface="Times New Roman" panose="02020603050405020304" pitchFamily="18" charset="0"/>
              </a:rPr>
              <a:t>classinfo</a:t>
            </a:r>
            <a:r>
              <a:rPr lang="en-IN" b="1" i="1" dirty="0">
                <a:solidFill>
                  <a:srgbClr val="273239"/>
                </a:solidFill>
                <a:effectLst/>
                <a:latin typeface="Times New Roman" panose="02020603050405020304" pitchFamily="18" charset="0"/>
                <a:cs typeface="Times New Roman" panose="02020603050405020304" pitchFamily="18" charset="0"/>
              </a:rPr>
              <a:t>: </a:t>
            </a:r>
            <a:r>
              <a:rPr lang="en-IN" b="0" i="1" dirty="0">
                <a:solidFill>
                  <a:srgbClr val="273239"/>
                </a:solidFill>
                <a:effectLst/>
                <a:latin typeface="Times New Roman" panose="02020603050405020304" pitchFamily="18" charset="0"/>
                <a:cs typeface="Times New Roman" panose="02020603050405020304" pitchFamily="18" charset="0"/>
              </a:rPr>
              <a:t>class, types or a tuple of classes and types</a:t>
            </a:r>
          </a:p>
          <a:p>
            <a:pPr algn="l" fontAlgn="base"/>
            <a:r>
              <a:rPr lang="en-IN" b="1" i="1" dirty="0">
                <a:solidFill>
                  <a:srgbClr val="273239"/>
                </a:solidFill>
                <a:effectLst/>
                <a:latin typeface="Times New Roman" panose="02020603050405020304" pitchFamily="18" charset="0"/>
                <a:cs typeface="Times New Roman" panose="02020603050405020304" pitchFamily="18" charset="0"/>
              </a:rPr>
              <a:t>Return Type:</a:t>
            </a:r>
            <a:r>
              <a:rPr lang="en-IN" b="0" i="1" dirty="0">
                <a:solidFill>
                  <a:srgbClr val="273239"/>
                </a:solidFill>
                <a:effectLst/>
                <a:latin typeface="Times New Roman" panose="02020603050405020304" pitchFamily="18" charset="0"/>
                <a:cs typeface="Times New Roman" panose="02020603050405020304" pitchFamily="18" charset="0"/>
              </a:rPr>
              <a:t> True if object is subclass of a class, or any element of the tuple, otherwise False.</a:t>
            </a:r>
          </a:p>
          <a:p>
            <a:endParaRPr lang="en-IN" dirty="0"/>
          </a:p>
        </p:txBody>
      </p:sp>
    </p:spTree>
    <p:extLst>
      <p:ext uri="{BB962C8B-B14F-4D97-AF65-F5344CB8AC3E}">
        <p14:creationId xmlns:p14="http://schemas.microsoft.com/office/powerpoint/2010/main" val="10983535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B713F-DA62-44F8-936F-C831ED7F630B}"/>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6A6E0D98-6955-4CAB-94F0-82B8FEAB47C3}"/>
              </a:ext>
            </a:extLst>
          </p:cNvPr>
          <p:cNvSpPr>
            <a:spLocks noGrp="1"/>
          </p:cNvSpPr>
          <p:nvPr>
            <p:ph type="body" idx="1"/>
          </p:nvPr>
        </p:nvSpPr>
        <p:spPr>
          <a:xfrm>
            <a:off x="650240" y="1616710"/>
            <a:ext cx="7350759" cy="4401205"/>
          </a:xfrm>
        </p:spPr>
        <p:txBody>
          <a:bodyPr/>
          <a:lstStyle/>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class Vehicles:</a:t>
            </a:r>
          </a:p>
          <a:p>
            <a:r>
              <a:rPr lang="en-IN" dirty="0">
                <a:latin typeface="Times New Roman" panose="02020603050405020304" pitchFamily="18" charset="0"/>
                <a:cs typeface="Times New Roman" panose="02020603050405020304" pitchFamily="18" charset="0"/>
              </a:rPr>
              <a:t>	def __</a:t>
            </a:r>
            <a:r>
              <a:rPr lang="en-IN" dirty="0" err="1">
                <a:latin typeface="Times New Roman" panose="02020603050405020304" pitchFamily="18" charset="0"/>
                <a:cs typeface="Times New Roman" panose="02020603050405020304" pitchFamily="18" charset="0"/>
              </a:rPr>
              <a:t>init</a:t>
            </a:r>
            <a:r>
              <a:rPr lang="en-IN" dirty="0">
                <a:latin typeface="Times New Roman" panose="02020603050405020304" pitchFamily="18" charset="0"/>
                <a:cs typeface="Times New Roman" panose="02020603050405020304" pitchFamily="18" charset="0"/>
              </a:rPr>
              <a:t>__(</a:t>
            </a:r>
            <a:r>
              <a:rPr lang="en-IN" dirty="0" err="1">
                <a:latin typeface="Times New Roman" panose="02020603050405020304" pitchFamily="18" charset="0"/>
                <a:cs typeface="Times New Roman" panose="02020603050405020304" pitchFamily="18" charset="0"/>
              </a:rPr>
              <a:t>vehicleType</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print('Vehicles is a ', </a:t>
            </a:r>
            <a:r>
              <a:rPr lang="en-IN" dirty="0" err="1">
                <a:latin typeface="Times New Roman" panose="02020603050405020304" pitchFamily="18" charset="0"/>
                <a:cs typeface="Times New Roman" panose="02020603050405020304" pitchFamily="18" charset="0"/>
              </a:rPr>
              <a:t>vehicleType</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class Car(Vehicles):</a:t>
            </a:r>
          </a:p>
          <a:p>
            <a:r>
              <a:rPr lang="en-IN" dirty="0">
                <a:latin typeface="Times New Roman" panose="02020603050405020304" pitchFamily="18" charset="0"/>
                <a:cs typeface="Times New Roman" panose="02020603050405020304" pitchFamily="18" charset="0"/>
              </a:rPr>
              <a:t>	def __</a:t>
            </a:r>
            <a:r>
              <a:rPr lang="en-IN" dirty="0" err="1">
                <a:latin typeface="Times New Roman" panose="02020603050405020304" pitchFamily="18" charset="0"/>
                <a:cs typeface="Times New Roman" panose="02020603050405020304" pitchFamily="18" charset="0"/>
              </a:rPr>
              <a:t>init</a:t>
            </a:r>
            <a:r>
              <a:rPr lang="en-IN" dirty="0">
                <a:latin typeface="Times New Roman" panose="02020603050405020304" pitchFamily="18" charset="0"/>
                <a:cs typeface="Times New Roman" panose="02020603050405020304" pitchFamily="18" charset="0"/>
              </a:rPr>
              <a:t>__(self):</a:t>
            </a:r>
          </a:p>
          <a:p>
            <a:r>
              <a:rPr lang="en-IN" dirty="0">
                <a:latin typeface="Times New Roman" panose="02020603050405020304" pitchFamily="18" charset="0"/>
                <a:cs typeface="Times New Roman" panose="02020603050405020304" pitchFamily="18" charset="0"/>
              </a:rPr>
              <a:t>		Vehicles.__</a:t>
            </a:r>
            <a:r>
              <a:rPr lang="en-IN" dirty="0" err="1">
                <a:latin typeface="Times New Roman" panose="02020603050405020304" pitchFamily="18" charset="0"/>
                <a:cs typeface="Times New Roman" panose="02020603050405020304" pitchFamily="18" charset="0"/>
              </a:rPr>
              <a:t>init</a:t>
            </a:r>
            <a:r>
              <a:rPr lang="en-IN" dirty="0">
                <a:latin typeface="Times New Roman" panose="02020603050405020304" pitchFamily="18" charset="0"/>
                <a:cs typeface="Times New Roman" panose="02020603050405020304" pitchFamily="18" charset="0"/>
              </a:rPr>
              <a:t>__('Car')</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issubclass</a:t>
            </a:r>
            <a:r>
              <a:rPr lang="en-IN" dirty="0">
                <a:latin typeface="Times New Roman" panose="02020603050405020304" pitchFamily="18" charset="0"/>
                <a:cs typeface="Times New Roman" panose="02020603050405020304" pitchFamily="18" charset="0"/>
              </a:rPr>
              <a:t>(Car, Vehicles))</a:t>
            </a:r>
          </a:p>
          <a:p>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issubclass</a:t>
            </a:r>
            <a:r>
              <a:rPr lang="en-IN" dirty="0">
                <a:latin typeface="Times New Roman" panose="02020603050405020304" pitchFamily="18" charset="0"/>
                <a:cs typeface="Times New Roman" panose="02020603050405020304" pitchFamily="18" charset="0"/>
              </a:rPr>
              <a:t>(Car, list))</a:t>
            </a:r>
          </a:p>
          <a:p>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issubclass</a:t>
            </a:r>
            <a:r>
              <a:rPr lang="en-IN" dirty="0">
                <a:latin typeface="Times New Roman" panose="02020603050405020304" pitchFamily="18" charset="0"/>
                <a:cs typeface="Times New Roman" panose="02020603050405020304" pitchFamily="18" charset="0"/>
              </a:rPr>
              <a:t>(Car, Car))</a:t>
            </a:r>
          </a:p>
          <a:p>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issubclass</a:t>
            </a:r>
            <a:r>
              <a:rPr lang="en-IN" dirty="0">
                <a:latin typeface="Times New Roman" panose="02020603050405020304" pitchFamily="18" charset="0"/>
                <a:cs typeface="Times New Roman" panose="02020603050405020304" pitchFamily="18" charset="0"/>
              </a:rPr>
              <a:t>(Car, (list, Vehicles)))</a:t>
            </a:r>
          </a:p>
          <a:p>
            <a:endParaRPr lang="en-IN" dirty="0"/>
          </a:p>
        </p:txBody>
      </p:sp>
    </p:spTree>
    <p:extLst>
      <p:ext uri="{BB962C8B-B14F-4D97-AF65-F5344CB8AC3E}">
        <p14:creationId xmlns:p14="http://schemas.microsoft.com/office/powerpoint/2010/main" val="156743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0240" y="1616710"/>
            <a:ext cx="7248525" cy="2848857"/>
          </a:xfrm>
          <a:prstGeom prst="rect">
            <a:avLst/>
          </a:prstGeom>
        </p:spPr>
        <p:txBody>
          <a:bodyPr vert="horz" wrap="square" lIns="0" tIns="12065" rIns="0" bIns="0" rtlCol="0">
            <a:spAutoFit/>
          </a:bodyPr>
          <a:lstStyle/>
          <a:p>
            <a:pPr marL="241300" marR="78105" indent="-229235">
              <a:lnSpc>
                <a:spcPct val="100000"/>
              </a:lnSpc>
              <a:spcBef>
                <a:spcPts val="95"/>
              </a:spcBef>
              <a:buClr>
                <a:srgbClr val="A9A47B"/>
              </a:buClr>
              <a:buFont typeface="Arial"/>
              <a:buChar char="•"/>
              <a:tabLst>
                <a:tab pos="241300" algn="l"/>
                <a:tab pos="241935" algn="l"/>
              </a:tabLst>
            </a:pPr>
            <a:r>
              <a:rPr sz="2200" spc="-50" dirty="0">
                <a:solidFill>
                  <a:srgbClr val="2E2B1F"/>
                </a:solidFill>
                <a:latin typeface="Calibri"/>
                <a:cs typeface="Calibri"/>
              </a:rPr>
              <a:t>We</a:t>
            </a:r>
            <a:r>
              <a:rPr sz="2200" spc="15" dirty="0">
                <a:solidFill>
                  <a:srgbClr val="2E2B1F"/>
                </a:solidFill>
                <a:latin typeface="Calibri"/>
                <a:cs typeface="Calibri"/>
              </a:rPr>
              <a:t> </a:t>
            </a:r>
            <a:r>
              <a:rPr sz="2200" spc="-15" dirty="0">
                <a:solidFill>
                  <a:srgbClr val="2E2B1F"/>
                </a:solidFill>
                <a:latin typeface="Calibri"/>
                <a:cs typeface="Calibri"/>
              </a:rPr>
              <a:t>can</a:t>
            </a:r>
            <a:r>
              <a:rPr sz="2200" spc="5" dirty="0">
                <a:solidFill>
                  <a:srgbClr val="2E2B1F"/>
                </a:solidFill>
                <a:latin typeface="Calibri"/>
                <a:cs typeface="Calibri"/>
              </a:rPr>
              <a:t> </a:t>
            </a:r>
            <a:r>
              <a:rPr sz="2200" spc="-5" dirty="0">
                <a:solidFill>
                  <a:srgbClr val="2E2B1F"/>
                </a:solidFill>
                <a:latin typeface="Calibri"/>
                <a:cs typeface="Calibri"/>
              </a:rPr>
              <a:t>think</a:t>
            </a:r>
            <a:r>
              <a:rPr sz="2200" spc="-10" dirty="0">
                <a:solidFill>
                  <a:srgbClr val="2E2B1F"/>
                </a:solidFill>
                <a:latin typeface="Calibri"/>
                <a:cs typeface="Calibri"/>
              </a:rPr>
              <a:t> </a:t>
            </a:r>
            <a:r>
              <a:rPr sz="2200" spc="-5" dirty="0">
                <a:solidFill>
                  <a:srgbClr val="2E2B1F"/>
                </a:solidFill>
                <a:latin typeface="Calibri"/>
                <a:cs typeface="Calibri"/>
              </a:rPr>
              <a:t>of</a:t>
            </a:r>
            <a:r>
              <a:rPr sz="2200" spc="5" dirty="0">
                <a:solidFill>
                  <a:srgbClr val="2E2B1F"/>
                </a:solidFill>
                <a:latin typeface="Calibri"/>
                <a:cs typeface="Calibri"/>
              </a:rPr>
              <a:t> </a:t>
            </a:r>
            <a:r>
              <a:rPr sz="2200" spc="-5" dirty="0">
                <a:solidFill>
                  <a:srgbClr val="2E2B1F"/>
                </a:solidFill>
                <a:latin typeface="Calibri"/>
                <a:cs typeface="Calibri"/>
              </a:rPr>
              <a:t>class</a:t>
            </a:r>
            <a:r>
              <a:rPr sz="2200" spc="5" dirty="0">
                <a:solidFill>
                  <a:srgbClr val="2E2B1F"/>
                </a:solidFill>
                <a:latin typeface="Calibri"/>
                <a:cs typeface="Calibri"/>
              </a:rPr>
              <a:t> </a:t>
            </a:r>
            <a:r>
              <a:rPr sz="2200" spc="-5" dirty="0">
                <a:solidFill>
                  <a:srgbClr val="2E2B1F"/>
                </a:solidFill>
                <a:latin typeface="Calibri"/>
                <a:cs typeface="Calibri"/>
              </a:rPr>
              <a:t>as</a:t>
            </a:r>
            <a:r>
              <a:rPr sz="2200" dirty="0">
                <a:solidFill>
                  <a:srgbClr val="2E2B1F"/>
                </a:solidFill>
                <a:latin typeface="Calibri"/>
                <a:cs typeface="Calibri"/>
              </a:rPr>
              <a:t> </a:t>
            </a:r>
            <a:r>
              <a:rPr sz="2200" spc="-5" dirty="0">
                <a:solidFill>
                  <a:srgbClr val="2E2B1F"/>
                </a:solidFill>
                <a:latin typeface="Calibri"/>
                <a:cs typeface="Calibri"/>
              </a:rPr>
              <a:t>a </a:t>
            </a:r>
            <a:r>
              <a:rPr sz="2200" spc="-25" dirty="0">
                <a:solidFill>
                  <a:srgbClr val="2E2B1F"/>
                </a:solidFill>
                <a:latin typeface="Calibri"/>
                <a:cs typeface="Calibri"/>
              </a:rPr>
              <a:t>sketch</a:t>
            </a:r>
            <a:r>
              <a:rPr sz="2200" spc="10" dirty="0">
                <a:solidFill>
                  <a:srgbClr val="2E2B1F"/>
                </a:solidFill>
                <a:latin typeface="Calibri"/>
                <a:cs typeface="Calibri"/>
              </a:rPr>
              <a:t> </a:t>
            </a:r>
            <a:r>
              <a:rPr sz="2200" spc="-10" dirty="0">
                <a:solidFill>
                  <a:srgbClr val="2E2B1F"/>
                </a:solidFill>
                <a:latin typeface="Calibri"/>
                <a:cs typeface="Calibri"/>
              </a:rPr>
              <a:t>(prototype)</a:t>
            </a:r>
            <a:r>
              <a:rPr sz="2200" spc="5" dirty="0">
                <a:solidFill>
                  <a:srgbClr val="2E2B1F"/>
                </a:solidFill>
                <a:latin typeface="Calibri"/>
                <a:cs typeface="Calibri"/>
              </a:rPr>
              <a:t> </a:t>
            </a:r>
            <a:r>
              <a:rPr sz="2200" spc="-5" dirty="0">
                <a:solidFill>
                  <a:srgbClr val="2E2B1F"/>
                </a:solidFill>
                <a:latin typeface="Calibri"/>
                <a:cs typeface="Calibri"/>
              </a:rPr>
              <a:t>of</a:t>
            </a:r>
            <a:r>
              <a:rPr sz="2200" spc="5" dirty="0">
                <a:solidFill>
                  <a:srgbClr val="2E2B1F"/>
                </a:solidFill>
                <a:latin typeface="Calibri"/>
                <a:cs typeface="Calibri"/>
              </a:rPr>
              <a:t> </a:t>
            </a:r>
            <a:r>
              <a:rPr sz="2200" spc="-5" dirty="0">
                <a:solidFill>
                  <a:srgbClr val="2E2B1F"/>
                </a:solidFill>
                <a:latin typeface="Calibri"/>
                <a:cs typeface="Calibri"/>
              </a:rPr>
              <a:t>a</a:t>
            </a:r>
            <a:r>
              <a:rPr sz="2200" dirty="0">
                <a:solidFill>
                  <a:srgbClr val="2E2B1F"/>
                </a:solidFill>
                <a:latin typeface="Calibri"/>
                <a:cs typeface="Calibri"/>
              </a:rPr>
              <a:t> </a:t>
            </a:r>
            <a:r>
              <a:rPr sz="2200" spc="-5" dirty="0">
                <a:solidFill>
                  <a:srgbClr val="2E2B1F"/>
                </a:solidFill>
                <a:latin typeface="Calibri"/>
                <a:cs typeface="Calibri"/>
              </a:rPr>
              <a:t>house.</a:t>
            </a:r>
            <a:r>
              <a:rPr sz="2200" dirty="0">
                <a:solidFill>
                  <a:srgbClr val="2E2B1F"/>
                </a:solidFill>
                <a:latin typeface="Calibri"/>
                <a:cs typeface="Calibri"/>
              </a:rPr>
              <a:t> </a:t>
            </a:r>
            <a:r>
              <a:rPr sz="2200" spc="-5" dirty="0">
                <a:solidFill>
                  <a:srgbClr val="2E2B1F"/>
                </a:solidFill>
                <a:latin typeface="Calibri"/>
                <a:cs typeface="Calibri"/>
              </a:rPr>
              <a:t>It </a:t>
            </a:r>
            <a:r>
              <a:rPr sz="2200" dirty="0">
                <a:solidFill>
                  <a:srgbClr val="2E2B1F"/>
                </a:solidFill>
                <a:latin typeface="Calibri"/>
                <a:cs typeface="Calibri"/>
              </a:rPr>
              <a:t> </a:t>
            </a:r>
            <a:r>
              <a:rPr sz="2200" spc="-15" dirty="0">
                <a:solidFill>
                  <a:srgbClr val="2E2B1F"/>
                </a:solidFill>
                <a:latin typeface="Calibri"/>
                <a:cs typeface="Calibri"/>
              </a:rPr>
              <a:t>contains</a:t>
            </a:r>
            <a:r>
              <a:rPr sz="2200" spc="-5" dirty="0">
                <a:solidFill>
                  <a:srgbClr val="2E2B1F"/>
                </a:solidFill>
                <a:latin typeface="Calibri"/>
                <a:cs typeface="Calibri"/>
              </a:rPr>
              <a:t> all</a:t>
            </a:r>
            <a:r>
              <a:rPr sz="2200" dirty="0">
                <a:solidFill>
                  <a:srgbClr val="2E2B1F"/>
                </a:solidFill>
                <a:latin typeface="Calibri"/>
                <a:cs typeface="Calibri"/>
              </a:rPr>
              <a:t> </a:t>
            </a:r>
            <a:r>
              <a:rPr sz="2200" spc="-10" dirty="0">
                <a:solidFill>
                  <a:srgbClr val="2E2B1F"/>
                </a:solidFill>
                <a:latin typeface="Calibri"/>
                <a:cs typeface="Calibri"/>
              </a:rPr>
              <a:t>the</a:t>
            </a:r>
            <a:r>
              <a:rPr sz="2200" dirty="0">
                <a:solidFill>
                  <a:srgbClr val="2E2B1F"/>
                </a:solidFill>
                <a:latin typeface="Calibri"/>
                <a:cs typeface="Calibri"/>
              </a:rPr>
              <a:t> </a:t>
            </a:r>
            <a:r>
              <a:rPr sz="2200" spc="-10" dirty="0">
                <a:solidFill>
                  <a:srgbClr val="2E2B1F"/>
                </a:solidFill>
                <a:latin typeface="Calibri"/>
                <a:cs typeface="Calibri"/>
              </a:rPr>
              <a:t>details</a:t>
            </a:r>
            <a:r>
              <a:rPr sz="2200" spc="5" dirty="0">
                <a:solidFill>
                  <a:srgbClr val="2E2B1F"/>
                </a:solidFill>
                <a:latin typeface="Calibri"/>
                <a:cs typeface="Calibri"/>
              </a:rPr>
              <a:t> </a:t>
            </a:r>
            <a:r>
              <a:rPr sz="2200" spc="-5" dirty="0">
                <a:solidFill>
                  <a:srgbClr val="2E2B1F"/>
                </a:solidFill>
                <a:latin typeface="Calibri"/>
                <a:cs typeface="Calibri"/>
              </a:rPr>
              <a:t>about</a:t>
            </a:r>
            <a:r>
              <a:rPr sz="2200" dirty="0">
                <a:solidFill>
                  <a:srgbClr val="2E2B1F"/>
                </a:solidFill>
                <a:latin typeface="Calibri"/>
                <a:cs typeface="Calibri"/>
              </a:rPr>
              <a:t> </a:t>
            </a:r>
            <a:r>
              <a:rPr sz="2200" spc="-10" dirty="0">
                <a:solidFill>
                  <a:srgbClr val="2E2B1F"/>
                </a:solidFill>
                <a:latin typeface="Calibri"/>
                <a:cs typeface="Calibri"/>
              </a:rPr>
              <a:t>the</a:t>
            </a:r>
            <a:r>
              <a:rPr sz="2200" dirty="0">
                <a:solidFill>
                  <a:srgbClr val="2E2B1F"/>
                </a:solidFill>
                <a:latin typeface="Calibri"/>
                <a:cs typeface="Calibri"/>
              </a:rPr>
              <a:t> </a:t>
            </a:r>
            <a:r>
              <a:rPr sz="2200" spc="-10" dirty="0">
                <a:solidFill>
                  <a:srgbClr val="2E2B1F"/>
                </a:solidFill>
                <a:latin typeface="Calibri"/>
                <a:cs typeface="Calibri"/>
              </a:rPr>
              <a:t>floors,</a:t>
            </a:r>
            <a:r>
              <a:rPr sz="2200" dirty="0">
                <a:solidFill>
                  <a:srgbClr val="2E2B1F"/>
                </a:solidFill>
                <a:latin typeface="Calibri"/>
                <a:cs typeface="Calibri"/>
              </a:rPr>
              <a:t> </a:t>
            </a:r>
            <a:r>
              <a:rPr sz="2200" spc="-10" dirty="0">
                <a:solidFill>
                  <a:srgbClr val="2E2B1F"/>
                </a:solidFill>
                <a:latin typeface="Calibri"/>
                <a:cs typeface="Calibri"/>
              </a:rPr>
              <a:t>doors, windows</a:t>
            </a:r>
            <a:r>
              <a:rPr sz="2200" spc="10" dirty="0">
                <a:solidFill>
                  <a:srgbClr val="2E2B1F"/>
                </a:solidFill>
                <a:latin typeface="Calibri"/>
                <a:cs typeface="Calibri"/>
              </a:rPr>
              <a:t> </a:t>
            </a:r>
            <a:r>
              <a:rPr sz="2200" spc="-15" dirty="0">
                <a:solidFill>
                  <a:srgbClr val="2E2B1F"/>
                </a:solidFill>
                <a:latin typeface="Calibri"/>
                <a:cs typeface="Calibri"/>
              </a:rPr>
              <a:t>etc. </a:t>
            </a:r>
            <a:r>
              <a:rPr sz="2200" spc="-10" dirty="0">
                <a:solidFill>
                  <a:srgbClr val="2E2B1F"/>
                </a:solidFill>
                <a:latin typeface="Calibri"/>
                <a:cs typeface="Calibri"/>
              </a:rPr>
              <a:t> </a:t>
            </a:r>
            <a:r>
              <a:rPr sz="2200" spc="-5" dirty="0">
                <a:solidFill>
                  <a:srgbClr val="2E2B1F"/>
                </a:solidFill>
                <a:latin typeface="Calibri"/>
                <a:cs typeface="Calibri"/>
              </a:rPr>
              <a:t>Based</a:t>
            </a:r>
            <a:r>
              <a:rPr sz="2200" spc="10" dirty="0">
                <a:solidFill>
                  <a:srgbClr val="2E2B1F"/>
                </a:solidFill>
                <a:latin typeface="Calibri"/>
                <a:cs typeface="Calibri"/>
              </a:rPr>
              <a:t> </a:t>
            </a:r>
            <a:r>
              <a:rPr sz="2200" spc="-5" dirty="0">
                <a:solidFill>
                  <a:srgbClr val="2E2B1F"/>
                </a:solidFill>
                <a:latin typeface="Calibri"/>
                <a:cs typeface="Calibri"/>
              </a:rPr>
              <a:t>on</a:t>
            </a:r>
            <a:r>
              <a:rPr sz="2200" spc="5" dirty="0">
                <a:solidFill>
                  <a:srgbClr val="2E2B1F"/>
                </a:solidFill>
                <a:latin typeface="Calibri"/>
                <a:cs typeface="Calibri"/>
              </a:rPr>
              <a:t> </a:t>
            </a:r>
            <a:r>
              <a:rPr sz="2200" spc="-10" dirty="0">
                <a:solidFill>
                  <a:srgbClr val="2E2B1F"/>
                </a:solidFill>
                <a:latin typeface="Calibri"/>
                <a:cs typeface="Calibri"/>
              </a:rPr>
              <a:t>these</a:t>
            </a:r>
            <a:r>
              <a:rPr sz="2200" spc="25" dirty="0">
                <a:solidFill>
                  <a:srgbClr val="2E2B1F"/>
                </a:solidFill>
                <a:latin typeface="Calibri"/>
                <a:cs typeface="Calibri"/>
              </a:rPr>
              <a:t> </a:t>
            </a:r>
            <a:r>
              <a:rPr sz="2200" spc="-10" dirty="0">
                <a:solidFill>
                  <a:srgbClr val="2E2B1F"/>
                </a:solidFill>
                <a:latin typeface="Calibri"/>
                <a:cs typeface="Calibri"/>
              </a:rPr>
              <a:t>descriptions</a:t>
            </a:r>
            <a:r>
              <a:rPr sz="2200" dirty="0">
                <a:solidFill>
                  <a:srgbClr val="2E2B1F"/>
                </a:solidFill>
                <a:latin typeface="Calibri"/>
                <a:cs typeface="Calibri"/>
              </a:rPr>
              <a:t> </a:t>
            </a:r>
            <a:r>
              <a:rPr sz="2200" spc="-15" dirty="0">
                <a:solidFill>
                  <a:srgbClr val="2E2B1F"/>
                </a:solidFill>
                <a:latin typeface="Calibri"/>
                <a:cs typeface="Calibri"/>
              </a:rPr>
              <a:t>we</a:t>
            </a:r>
            <a:r>
              <a:rPr sz="2200" spc="25" dirty="0">
                <a:solidFill>
                  <a:srgbClr val="2E2B1F"/>
                </a:solidFill>
                <a:latin typeface="Calibri"/>
                <a:cs typeface="Calibri"/>
              </a:rPr>
              <a:t> </a:t>
            </a:r>
            <a:r>
              <a:rPr sz="2200" spc="-10" dirty="0">
                <a:solidFill>
                  <a:srgbClr val="2E2B1F"/>
                </a:solidFill>
                <a:latin typeface="Calibri"/>
                <a:cs typeface="Calibri"/>
              </a:rPr>
              <a:t>build</a:t>
            </a:r>
            <a:r>
              <a:rPr sz="2200" spc="-5" dirty="0">
                <a:solidFill>
                  <a:srgbClr val="2E2B1F"/>
                </a:solidFill>
                <a:latin typeface="Calibri"/>
                <a:cs typeface="Calibri"/>
              </a:rPr>
              <a:t> the</a:t>
            </a:r>
            <a:r>
              <a:rPr sz="2200" spc="5" dirty="0">
                <a:solidFill>
                  <a:srgbClr val="2E2B1F"/>
                </a:solidFill>
                <a:latin typeface="Calibri"/>
                <a:cs typeface="Calibri"/>
              </a:rPr>
              <a:t> </a:t>
            </a:r>
            <a:r>
              <a:rPr sz="2200" spc="-10" dirty="0">
                <a:solidFill>
                  <a:srgbClr val="2E2B1F"/>
                </a:solidFill>
                <a:latin typeface="Calibri"/>
                <a:cs typeface="Calibri"/>
              </a:rPr>
              <a:t>house.</a:t>
            </a:r>
            <a:r>
              <a:rPr sz="2200" spc="5" dirty="0">
                <a:solidFill>
                  <a:srgbClr val="2E2B1F"/>
                </a:solidFill>
                <a:latin typeface="Calibri"/>
                <a:cs typeface="Calibri"/>
              </a:rPr>
              <a:t> </a:t>
            </a:r>
            <a:r>
              <a:rPr sz="2200" spc="-10" dirty="0">
                <a:solidFill>
                  <a:srgbClr val="2E2B1F"/>
                </a:solidFill>
                <a:latin typeface="Calibri"/>
                <a:cs typeface="Calibri"/>
              </a:rPr>
              <a:t>House</a:t>
            </a:r>
            <a:r>
              <a:rPr sz="2200" spc="15" dirty="0">
                <a:solidFill>
                  <a:srgbClr val="2E2B1F"/>
                </a:solidFill>
                <a:latin typeface="Calibri"/>
                <a:cs typeface="Calibri"/>
              </a:rPr>
              <a:t> </a:t>
            </a:r>
            <a:r>
              <a:rPr sz="2200" spc="-5" dirty="0">
                <a:solidFill>
                  <a:srgbClr val="2E2B1F"/>
                </a:solidFill>
                <a:latin typeface="Calibri"/>
                <a:cs typeface="Calibri"/>
              </a:rPr>
              <a:t>is</a:t>
            </a:r>
            <a:r>
              <a:rPr sz="2200" spc="15" dirty="0">
                <a:solidFill>
                  <a:srgbClr val="2E2B1F"/>
                </a:solidFill>
                <a:latin typeface="Calibri"/>
                <a:cs typeface="Calibri"/>
              </a:rPr>
              <a:t> </a:t>
            </a:r>
            <a:r>
              <a:rPr sz="2200" spc="-5" dirty="0">
                <a:solidFill>
                  <a:srgbClr val="2E2B1F"/>
                </a:solidFill>
                <a:latin typeface="Calibri"/>
                <a:cs typeface="Calibri"/>
              </a:rPr>
              <a:t>the </a:t>
            </a:r>
            <a:r>
              <a:rPr sz="2200" spc="-484" dirty="0">
                <a:solidFill>
                  <a:srgbClr val="2E2B1F"/>
                </a:solidFill>
                <a:latin typeface="Calibri"/>
                <a:cs typeface="Calibri"/>
              </a:rPr>
              <a:t> </a:t>
            </a:r>
            <a:r>
              <a:rPr sz="2200" spc="-10" dirty="0">
                <a:solidFill>
                  <a:srgbClr val="2E2B1F"/>
                </a:solidFill>
                <a:latin typeface="Calibri"/>
                <a:cs typeface="Calibri"/>
              </a:rPr>
              <a:t>object.</a:t>
            </a:r>
            <a:endParaRPr sz="2200" dirty="0">
              <a:latin typeface="Calibri"/>
              <a:cs typeface="Calibri"/>
            </a:endParaRPr>
          </a:p>
          <a:p>
            <a:pPr marL="241300" marR="5080" indent="-229235">
              <a:lnSpc>
                <a:spcPct val="100000"/>
              </a:lnSpc>
              <a:spcBef>
                <a:spcPts val="530"/>
              </a:spcBef>
              <a:buClr>
                <a:srgbClr val="A9A47B"/>
              </a:buClr>
              <a:buFont typeface="Arial"/>
              <a:buChar char="•"/>
              <a:tabLst>
                <a:tab pos="241300" algn="l"/>
                <a:tab pos="241935" algn="l"/>
              </a:tabLst>
            </a:pPr>
            <a:r>
              <a:rPr sz="2200" spc="-5" dirty="0">
                <a:solidFill>
                  <a:srgbClr val="2E2B1F"/>
                </a:solidFill>
                <a:latin typeface="Calibri"/>
                <a:cs typeface="Calibri"/>
              </a:rPr>
              <a:t>As</a:t>
            </a:r>
            <a:r>
              <a:rPr sz="2200" spc="5" dirty="0">
                <a:solidFill>
                  <a:srgbClr val="2E2B1F"/>
                </a:solidFill>
                <a:latin typeface="Calibri"/>
                <a:cs typeface="Calibri"/>
              </a:rPr>
              <a:t> </a:t>
            </a:r>
            <a:r>
              <a:rPr sz="2200" spc="-15" dirty="0">
                <a:solidFill>
                  <a:srgbClr val="2E2B1F"/>
                </a:solidFill>
                <a:latin typeface="Calibri"/>
                <a:cs typeface="Calibri"/>
              </a:rPr>
              <a:t>many</a:t>
            </a:r>
            <a:r>
              <a:rPr sz="2200" spc="5" dirty="0">
                <a:solidFill>
                  <a:srgbClr val="2E2B1F"/>
                </a:solidFill>
                <a:latin typeface="Calibri"/>
                <a:cs typeface="Calibri"/>
              </a:rPr>
              <a:t> </a:t>
            </a:r>
            <a:r>
              <a:rPr sz="2200" spc="-5" dirty="0">
                <a:solidFill>
                  <a:srgbClr val="2E2B1F"/>
                </a:solidFill>
                <a:latin typeface="Calibri"/>
                <a:cs typeface="Calibri"/>
              </a:rPr>
              <a:t>houses</a:t>
            </a:r>
            <a:r>
              <a:rPr sz="2200" dirty="0">
                <a:solidFill>
                  <a:srgbClr val="2E2B1F"/>
                </a:solidFill>
                <a:latin typeface="Calibri"/>
                <a:cs typeface="Calibri"/>
              </a:rPr>
              <a:t> </a:t>
            </a:r>
            <a:r>
              <a:rPr sz="2200" spc="-15" dirty="0">
                <a:solidFill>
                  <a:srgbClr val="2E2B1F"/>
                </a:solidFill>
                <a:latin typeface="Calibri"/>
                <a:cs typeface="Calibri"/>
              </a:rPr>
              <a:t>can</a:t>
            </a:r>
            <a:r>
              <a:rPr sz="2200" spc="5" dirty="0">
                <a:solidFill>
                  <a:srgbClr val="2E2B1F"/>
                </a:solidFill>
                <a:latin typeface="Calibri"/>
                <a:cs typeface="Calibri"/>
              </a:rPr>
              <a:t> </a:t>
            </a:r>
            <a:r>
              <a:rPr sz="2200" spc="-5" dirty="0">
                <a:solidFill>
                  <a:srgbClr val="2E2B1F"/>
                </a:solidFill>
                <a:latin typeface="Calibri"/>
                <a:cs typeface="Calibri"/>
              </a:rPr>
              <a:t>be made </a:t>
            </a:r>
            <a:r>
              <a:rPr sz="2200" spc="-15" dirty="0">
                <a:solidFill>
                  <a:srgbClr val="2E2B1F"/>
                </a:solidFill>
                <a:latin typeface="Calibri"/>
                <a:cs typeface="Calibri"/>
              </a:rPr>
              <a:t>from</a:t>
            </a:r>
            <a:r>
              <a:rPr sz="2200" spc="15" dirty="0">
                <a:solidFill>
                  <a:srgbClr val="2E2B1F"/>
                </a:solidFill>
                <a:latin typeface="Calibri"/>
                <a:cs typeface="Calibri"/>
              </a:rPr>
              <a:t> </a:t>
            </a:r>
            <a:r>
              <a:rPr sz="2200" spc="-5" dirty="0">
                <a:solidFill>
                  <a:srgbClr val="2E2B1F"/>
                </a:solidFill>
                <a:latin typeface="Calibri"/>
                <a:cs typeface="Calibri"/>
              </a:rPr>
              <a:t>a</a:t>
            </a:r>
            <a:r>
              <a:rPr sz="2200" spc="-10" dirty="0">
                <a:solidFill>
                  <a:srgbClr val="2E2B1F"/>
                </a:solidFill>
                <a:latin typeface="Calibri"/>
                <a:cs typeface="Calibri"/>
              </a:rPr>
              <a:t> </a:t>
            </a:r>
            <a:r>
              <a:rPr sz="2200" spc="-5" dirty="0">
                <a:solidFill>
                  <a:srgbClr val="2E2B1F"/>
                </a:solidFill>
                <a:latin typeface="Calibri"/>
                <a:cs typeface="Calibri"/>
              </a:rPr>
              <a:t>house's</a:t>
            </a:r>
            <a:r>
              <a:rPr sz="2200" spc="5" dirty="0">
                <a:solidFill>
                  <a:srgbClr val="2E2B1F"/>
                </a:solidFill>
                <a:latin typeface="Calibri"/>
                <a:cs typeface="Calibri"/>
              </a:rPr>
              <a:t> </a:t>
            </a:r>
            <a:r>
              <a:rPr sz="2200" spc="-10" dirty="0">
                <a:solidFill>
                  <a:srgbClr val="2E2B1F"/>
                </a:solidFill>
                <a:latin typeface="Calibri"/>
                <a:cs typeface="Calibri"/>
              </a:rPr>
              <a:t>blueprint,</a:t>
            </a:r>
            <a:r>
              <a:rPr sz="2200" spc="-5" dirty="0">
                <a:solidFill>
                  <a:srgbClr val="2E2B1F"/>
                </a:solidFill>
                <a:latin typeface="Calibri"/>
                <a:cs typeface="Calibri"/>
              </a:rPr>
              <a:t> </a:t>
            </a:r>
            <a:r>
              <a:rPr sz="2200" spc="-20" dirty="0">
                <a:solidFill>
                  <a:srgbClr val="2E2B1F"/>
                </a:solidFill>
                <a:latin typeface="Calibri"/>
                <a:cs typeface="Calibri"/>
              </a:rPr>
              <a:t>we </a:t>
            </a:r>
            <a:r>
              <a:rPr sz="2200" spc="-15" dirty="0">
                <a:solidFill>
                  <a:srgbClr val="2E2B1F"/>
                </a:solidFill>
                <a:latin typeface="Calibri"/>
                <a:cs typeface="Calibri"/>
              </a:rPr>
              <a:t> can</a:t>
            </a:r>
            <a:r>
              <a:rPr sz="2200" spc="5" dirty="0">
                <a:solidFill>
                  <a:srgbClr val="2E2B1F"/>
                </a:solidFill>
                <a:latin typeface="Calibri"/>
                <a:cs typeface="Calibri"/>
              </a:rPr>
              <a:t> </a:t>
            </a:r>
            <a:r>
              <a:rPr sz="2200" spc="-15" dirty="0">
                <a:solidFill>
                  <a:srgbClr val="2E2B1F"/>
                </a:solidFill>
                <a:latin typeface="Calibri"/>
                <a:cs typeface="Calibri"/>
              </a:rPr>
              <a:t>create</a:t>
            </a:r>
            <a:r>
              <a:rPr sz="2200" spc="5" dirty="0">
                <a:solidFill>
                  <a:srgbClr val="2E2B1F"/>
                </a:solidFill>
                <a:latin typeface="Calibri"/>
                <a:cs typeface="Calibri"/>
              </a:rPr>
              <a:t> </a:t>
            </a:r>
            <a:r>
              <a:rPr sz="2200" spc="-10" dirty="0">
                <a:solidFill>
                  <a:srgbClr val="2E2B1F"/>
                </a:solidFill>
                <a:latin typeface="Calibri"/>
                <a:cs typeface="Calibri"/>
              </a:rPr>
              <a:t>many</a:t>
            </a:r>
            <a:r>
              <a:rPr sz="2200" spc="5" dirty="0">
                <a:solidFill>
                  <a:srgbClr val="2E2B1F"/>
                </a:solidFill>
                <a:latin typeface="Calibri"/>
                <a:cs typeface="Calibri"/>
              </a:rPr>
              <a:t> </a:t>
            </a:r>
            <a:r>
              <a:rPr sz="2200" spc="-10" dirty="0">
                <a:solidFill>
                  <a:srgbClr val="2E2B1F"/>
                </a:solidFill>
                <a:latin typeface="Calibri"/>
                <a:cs typeface="Calibri"/>
              </a:rPr>
              <a:t>objects</a:t>
            </a:r>
            <a:r>
              <a:rPr sz="2200" spc="10" dirty="0">
                <a:solidFill>
                  <a:srgbClr val="2E2B1F"/>
                </a:solidFill>
                <a:latin typeface="Calibri"/>
                <a:cs typeface="Calibri"/>
              </a:rPr>
              <a:t> </a:t>
            </a:r>
            <a:r>
              <a:rPr sz="2200" spc="-15" dirty="0">
                <a:solidFill>
                  <a:srgbClr val="2E2B1F"/>
                </a:solidFill>
                <a:latin typeface="Calibri"/>
                <a:cs typeface="Calibri"/>
              </a:rPr>
              <a:t>from</a:t>
            </a:r>
            <a:r>
              <a:rPr sz="2200" dirty="0">
                <a:solidFill>
                  <a:srgbClr val="2E2B1F"/>
                </a:solidFill>
                <a:latin typeface="Calibri"/>
                <a:cs typeface="Calibri"/>
              </a:rPr>
              <a:t> </a:t>
            </a:r>
            <a:r>
              <a:rPr sz="2200" spc="-5" dirty="0">
                <a:solidFill>
                  <a:srgbClr val="2E2B1F"/>
                </a:solidFill>
                <a:latin typeface="Calibri"/>
                <a:cs typeface="Calibri"/>
              </a:rPr>
              <a:t>a</a:t>
            </a:r>
            <a:r>
              <a:rPr sz="2200" dirty="0">
                <a:solidFill>
                  <a:srgbClr val="2E2B1F"/>
                </a:solidFill>
                <a:latin typeface="Calibri"/>
                <a:cs typeface="Calibri"/>
              </a:rPr>
              <a:t> </a:t>
            </a:r>
            <a:r>
              <a:rPr sz="2200" spc="-5" dirty="0">
                <a:solidFill>
                  <a:srgbClr val="2E2B1F"/>
                </a:solidFill>
                <a:latin typeface="Calibri"/>
                <a:cs typeface="Calibri"/>
              </a:rPr>
              <a:t>class. </a:t>
            </a:r>
            <a:endParaRPr lang="en-IN" sz="2200" spc="-5" dirty="0">
              <a:solidFill>
                <a:srgbClr val="2E2B1F"/>
              </a:solidFill>
              <a:latin typeface="Calibri"/>
              <a:cs typeface="Calibri"/>
            </a:endParaRPr>
          </a:p>
          <a:p>
            <a:pPr marL="241300" marR="5080" indent="-229235">
              <a:lnSpc>
                <a:spcPct val="100000"/>
              </a:lnSpc>
              <a:spcBef>
                <a:spcPts val="530"/>
              </a:spcBef>
              <a:buClr>
                <a:srgbClr val="A9A47B"/>
              </a:buClr>
              <a:buFont typeface="Arial"/>
              <a:buChar char="•"/>
              <a:tabLst>
                <a:tab pos="241300" algn="l"/>
                <a:tab pos="241935" algn="l"/>
              </a:tabLst>
            </a:pPr>
            <a:r>
              <a:rPr sz="2200" spc="-5" dirty="0">
                <a:solidFill>
                  <a:srgbClr val="2E2B1F"/>
                </a:solidFill>
                <a:latin typeface="Calibri"/>
                <a:cs typeface="Calibri"/>
              </a:rPr>
              <a:t>An</a:t>
            </a:r>
            <a:r>
              <a:rPr sz="2200" dirty="0">
                <a:solidFill>
                  <a:srgbClr val="2E2B1F"/>
                </a:solidFill>
                <a:latin typeface="Calibri"/>
                <a:cs typeface="Calibri"/>
              </a:rPr>
              <a:t> </a:t>
            </a:r>
            <a:r>
              <a:rPr sz="2200" spc="-5" dirty="0">
                <a:solidFill>
                  <a:srgbClr val="2E2B1F"/>
                </a:solidFill>
                <a:latin typeface="Calibri"/>
                <a:cs typeface="Calibri"/>
              </a:rPr>
              <a:t>object</a:t>
            </a:r>
            <a:r>
              <a:rPr sz="2200" dirty="0">
                <a:solidFill>
                  <a:srgbClr val="2E2B1F"/>
                </a:solidFill>
                <a:latin typeface="Calibri"/>
                <a:cs typeface="Calibri"/>
              </a:rPr>
              <a:t> </a:t>
            </a:r>
            <a:r>
              <a:rPr sz="2200" spc="-5" dirty="0">
                <a:solidFill>
                  <a:srgbClr val="2E2B1F"/>
                </a:solidFill>
                <a:latin typeface="Calibri"/>
                <a:cs typeface="Calibri"/>
              </a:rPr>
              <a:t>is</a:t>
            </a:r>
            <a:r>
              <a:rPr sz="2200" dirty="0">
                <a:solidFill>
                  <a:srgbClr val="2E2B1F"/>
                </a:solidFill>
                <a:latin typeface="Calibri"/>
                <a:cs typeface="Calibri"/>
              </a:rPr>
              <a:t> </a:t>
            </a:r>
            <a:r>
              <a:rPr sz="2200" spc="-5" dirty="0">
                <a:solidFill>
                  <a:srgbClr val="2E2B1F"/>
                </a:solidFill>
                <a:latin typeface="Calibri"/>
                <a:cs typeface="Calibri"/>
              </a:rPr>
              <a:t>also</a:t>
            </a:r>
            <a:r>
              <a:rPr sz="2200" spc="10" dirty="0">
                <a:solidFill>
                  <a:srgbClr val="2E2B1F"/>
                </a:solidFill>
                <a:latin typeface="Calibri"/>
                <a:cs typeface="Calibri"/>
              </a:rPr>
              <a:t> </a:t>
            </a:r>
            <a:r>
              <a:rPr sz="2200" spc="-10" dirty="0">
                <a:solidFill>
                  <a:srgbClr val="2E2B1F"/>
                </a:solidFill>
                <a:latin typeface="Calibri"/>
                <a:cs typeface="Calibri"/>
              </a:rPr>
              <a:t>called </a:t>
            </a:r>
            <a:r>
              <a:rPr sz="2200" spc="-5" dirty="0">
                <a:solidFill>
                  <a:srgbClr val="2E2B1F"/>
                </a:solidFill>
                <a:latin typeface="Calibri"/>
                <a:cs typeface="Calibri"/>
              </a:rPr>
              <a:t> an </a:t>
            </a:r>
            <a:r>
              <a:rPr sz="2200" spc="-10" dirty="0">
                <a:solidFill>
                  <a:srgbClr val="2E2B1F"/>
                </a:solidFill>
                <a:latin typeface="Calibri"/>
                <a:cs typeface="Calibri"/>
              </a:rPr>
              <a:t>instance </a:t>
            </a:r>
            <a:r>
              <a:rPr sz="2200" spc="-5" dirty="0">
                <a:solidFill>
                  <a:srgbClr val="2E2B1F"/>
                </a:solidFill>
                <a:latin typeface="Calibri"/>
                <a:cs typeface="Calibri"/>
              </a:rPr>
              <a:t>of</a:t>
            </a:r>
            <a:r>
              <a:rPr sz="2200" spc="5" dirty="0">
                <a:solidFill>
                  <a:srgbClr val="2E2B1F"/>
                </a:solidFill>
                <a:latin typeface="Calibri"/>
                <a:cs typeface="Calibri"/>
              </a:rPr>
              <a:t> </a:t>
            </a:r>
            <a:r>
              <a:rPr sz="2200" spc="-5" dirty="0">
                <a:solidFill>
                  <a:srgbClr val="2E2B1F"/>
                </a:solidFill>
                <a:latin typeface="Calibri"/>
                <a:cs typeface="Calibri"/>
              </a:rPr>
              <a:t>a</a:t>
            </a:r>
            <a:r>
              <a:rPr sz="2200" dirty="0">
                <a:solidFill>
                  <a:srgbClr val="2E2B1F"/>
                </a:solidFill>
                <a:latin typeface="Calibri"/>
                <a:cs typeface="Calibri"/>
              </a:rPr>
              <a:t> </a:t>
            </a:r>
            <a:r>
              <a:rPr sz="2200" spc="-5" dirty="0">
                <a:solidFill>
                  <a:srgbClr val="2E2B1F"/>
                </a:solidFill>
                <a:latin typeface="Calibri"/>
                <a:cs typeface="Calibri"/>
              </a:rPr>
              <a:t>class</a:t>
            </a:r>
            <a:r>
              <a:rPr sz="2200" spc="5" dirty="0">
                <a:solidFill>
                  <a:srgbClr val="2E2B1F"/>
                </a:solidFill>
                <a:latin typeface="Calibri"/>
                <a:cs typeface="Calibri"/>
              </a:rPr>
              <a:t> </a:t>
            </a:r>
            <a:r>
              <a:rPr sz="2200" spc="-5" dirty="0">
                <a:solidFill>
                  <a:srgbClr val="2E2B1F"/>
                </a:solidFill>
                <a:latin typeface="Calibri"/>
                <a:cs typeface="Calibri"/>
              </a:rPr>
              <a:t>and </a:t>
            </a:r>
            <a:r>
              <a:rPr sz="2200" spc="-10" dirty="0">
                <a:solidFill>
                  <a:srgbClr val="2E2B1F"/>
                </a:solidFill>
                <a:latin typeface="Calibri"/>
                <a:cs typeface="Calibri"/>
              </a:rPr>
              <a:t>the</a:t>
            </a:r>
            <a:r>
              <a:rPr sz="2200" spc="-5" dirty="0">
                <a:solidFill>
                  <a:srgbClr val="2E2B1F"/>
                </a:solidFill>
                <a:latin typeface="Calibri"/>
                <a:cs typeface="Calibri"/>
              </a:rPr>
              <a:t> </a:t>
            </a:r>
            <a:r>
              <a:rPr sz="2200" spc="-10" dirty="0">
                <a:solidFill>
                  <a:srgbClr val="2E2B1F"/>
                </a:solidFill>
                <a:latin typeface="Calibri"/>
                <a:cs typeface="Calibri"/>
              </a:rPr>
              <a:t>process</a:t>
            </a:r>
            <a:r>
              <a:rPr sz="2200" spc="10" dirty="0">
                <a:solidFill>
                  <a:srgbClr val="2E2B1F"/>
                </a:solidFill>
                <a:latin typeface="Calibri"/>
                <a:cs typeface="Calibri"/>
              </a:rPr>
              <a:t> </a:t>
            </a:r>
            <a:r>
              <a:rPr sz="2200" spc="-5" dirty="0">
                <a:solidFill>
                  <a:srgbClr val="2E2B1F"/>
                </a:solidFill>
                <a:latin typeface="Calibri"/>
                <a:cs typeface="Calibri"/>
              </a:rPr>
              <a:t>of</a:t>
            </a:r>
            <a:r>
              <a:rPr sz="2200" spc="5" dirty="0">
                <a:solidFill>
                  <a:srgbClr val="2E2B1F"/>
                </a:solidFill>
                <a:latin typeface="Calibri"/>
                <a:cs typeface="Calibri"/>
              </a:rPr>
              <a:t> </a:t>
            </a:r>
            <a:r>
              <a:rPr sz="2200" spc="-10" dirty="0">
                <a:solidFill>
                  <a:srgbClr val="2E2B1F"/>
                </a:solidFill>
                <a:latin typeface="Calibri"/>
                <a:cs typeface="Calibri"/>
              </a:rPr>
              <a:t>creating this</a:t>
            </a:r>
            <a:r>
              <a:rPr sz="2200" spc="5" dirty="0">
                <a:solidFill>
                  <a:srgbClr val="2E2B1F"/>
                </a:solidFill>
                <a:latin typeface="Calibri"/>
                <a:cs typeface="Calibri"/>
              </a:rPr>
              <a:t> </a:t>
            </a:r>
            <a:r>
              <a:rPr sz="2200" spc="-5" dirty="0">
                <a:solidFill>
                  <a:srgbClr val="2E2B1F"/>
                </a:solidFill>
                <a:latin typeface="Calibri"/>
                <a:cs typeface="Calibri"/>
              </a:rPr>
              <a:t>object is </a:t>
            </a:r>
            <a:r>
              <a:rPr sz="2200" spc="-480" dirty="0">
                <a:solidFill>
                  <a:srgbClr val="2E2B1F"/>
                </a:solidFill>
                <a:latin typeface="Calibri"/>
                <a:cs typeface="Calibri"/>
              </a:rPr>
              <a:t> </a:t>
            </a:r>
            <a:r>
              <a:rPr sz="2200" spc="-10" dirty="0">
                <a:solidFill>
                  <a:srgbClr val="2E2B1F"/>
                </a:solidFill>
                <a:latin typeface="Calibri"/>
                <a:cs typeface="Calibri"/>
              </a:rPr>
              <a:t>called</a:t>
            </a:r>
            <a:r>
              <a:rPr sz="2200" dirty="0">
                <a:solidFill>
                  <a:srgbClr val="2E2B1F"/>
                </a:solidFill>
                <a:latin typeface="Calibri"/>
                <a:cs typeface="Calibri"/>
              </a:rPr>
              <a:t> </a:t>
            </a:r>
            <a:r>
              <a:rPr sz="2200" b="1" spc="-15" dirty="0">
                <a:solidFill>
                  <a:srgbClr val="2E2B1F"/>
                </a:solidFill>
                <a:latin typeface="Calibri"/>
                <a:cs typeface="Calibri"/>
              </a:rPr>
              <a:t>instantiation</a:t>
            </a:r>
            <a:r>
              <a:rPr sz="2200" spc="-15" dirty="0">
                <a:solidFill>
                  <a:srgbClr val="2E2B1F"/>
                </a:solidFill>
                <a:latin typeface="Calibri"/>
                <a:cs typeface="Calibri"/>
              </a:rPr>
              <a:t>.</a:t>
            </a:r>
            <a:endParaRPr sz="2200" dirty="0">
              <a:latin typeface="Calibri"/>
              <a:cs typeface="Calibri"/>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473D4-7509-4753-A321-65617F16F393}"/>
              </a:ext>
            </a:extLst>
          </p:cNvPr>
          <p:cNvSpPr>
            <a:spLocks noGrp="1"/>
          </p:cNvSpPr>
          <p:nvPr>
            <p:ph type="title"/>
          </p:nvPr>
        </p:nvSpPr>
        <p:spPr/>
        <p:txBody>
          <a:bodyPr/>
          <a:lstStyle/>
          <a:p>
            <a:r>
              <a:rPr lang="en-IN" b="1" i="0" dirty="0" err="1">
                <a:solidFill>
                  <a:schemeClr val="tx1"/>
                </a:solidFill>
                <a:effectLst/>
                <a:latin typeface="Times New Roman" panose="02020603050405020304" pitchFamily="18" charset="0"/>
                <a:cs typeface="Times New Roman" panose="02020603050405020304" pitchFamily="18" charset="0"/>
              </a:rPr>
              <a:t>isinstance</a:t>
            </a:r>
            <a:r>
              <a:rPr lang="en-IN" b="1" i="0" dirty="0">
                <a:solidFill>
                  <a:schemeClr val="tx1"/>
                </a:solidFill>
                <a:effectLst/>
                <a:latin typeface="Times New Roman" panose="02020603050405020304" pitchFamily="18" charset="0"/>
                <a:cs typeface="Times New Roman" panose="02020603050405020304" pitchFamily="18" charset="0"/>
              </a:rPr>
              <a:t>() </a:t>
            </a:r>
            <a:r>
              <a:rPr lang="en-IN" b="1" dirty="0">
                <a:solidFill>
                  <a:schemeClr val="tx1"/>
                </a:solidFill>
                <a:latin typeface="Times New Roman" panose="02020603050405020304" pitchFamily="18" charset="0"/>
                <a:cs typeface="Times New Roman" panose="02020603050405020304" pitchFamily="18" charset="0"/>
              </a:rPr>
              <a:t>function </a:t>
            </a:r>
            <a:r>
              <a:rPr lang="en-IN" b="0" i="0" dirty="0">
                <a:solidFill>
                  <a:schemeClr val="tx1"/>
                </a:solidFill>
                <a:effectLst/>
                <a:latin typeface="Times New Roman" panose="02020603050405020304" pitchFamily="18" charset="0"/>
                <a:cs typeface="Times New Roman" panose="02020603050405020304" pitchFamily="18" charset="0"/>
              </a:rPr>
              <a:t> </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AF92EB3-E563-4C21-91B2-9D7E0402C874}"/>
              </a:ext>
            </a:extLst>
          </p:cNvPr>
          <p:cNvSpPr>
            <a:spLocks noGrp="1"/>
          </p:cNvSpPr>
          <p:nvPr>
            <p:ph type="body" idx="1"/>
          </p:nvPr>
        </p:nvSpPr>
        <p:spPr>
          <a:xfrm>
            <a:off x="650240" y="1616710"/>
            <a:ext cx="7350759" cy="2954655"/>
          </a:xfrm>
        </p:spPr>
        <p:txBody>
          <a:bodyPr/>
          <a:lstStyle/>
          <a:p>
            <a:pPr marL="342900" indent="-342900" algn="just">
              <a:buFont typeface="Arial" panose="020B0604020202020204" pitchFamily="34" charset="0"/>
              <a:buChar char="•"/>
            </a:pPr>
            <a:r>
              <a:rPr lang="en-IN" sz="2400" b="0" i="0" dirty="0" err="1">
                <a:solidFill>
                  <a:schemeClr val="tx1"/>
                </a:solidFill>
                <a:effectLst/>
                <a:latin typeface="Times New Roman" panose="02020603050405020304" pitchFamily="18" charset="0"/>
                <a:cs typeface="Times New Roman" panose="02020603050405020304" pitchFamily="18" charset="0"/>
              </a:rPr>
              <a:t>isinstance</a:t>
            </a:r>
            <a:r>
              <a:rPr lang="en-IN" sz="2400" b="0" i="0" dirty="0">
                <a:solidFill>
                  <a:schemeClr val="tx1"/>
                </a:solidFill>
                <a:effectLst/>
                <a:latin typeface="Times New Roman" panose="02020603050405020304" pitchFamily="18" charset="0"/>
                <a:cs typeface="Times New Roman" panose="02020603050405020304" pitchFamily="18" charset="0"/>
              </a:rPr>
              <a:t>() is another inbuilt function of python which allows us to check whether an object is an instance of a particular class or any of the classes it has been derived from. </a:t>
            </a:r>
          </a:p>
          <a:p>
            <a:pPr marL="342900" indent="-342900" algn="just">
              <a:buFont typeface="Arial" panose="020B0604020202020204" pitchFamily="34" charset="0"/>
              <a:buChar char="•"/>
            </a:pPr>
            <a:r>
              <a:rPr lang="en-IN" sz="2400" b="0" i="0" dirty="0">
                <a:solidFill>
                  <a:schemeClr val="tx1"/>
                </a:solidFill>
                <a:effectLst/>
                <a:latin typeface="Times New Roman" panose="02020603050405020304" pitchFamily="18" charset="0"/>
                <a:cs typeface="Times New Roman" panose="02020603050405020304" pitchFamily="18" charset="0"/>
              </a:rPr>
              <a:t>It takes two parameters i.e. the object and the class we need to check it against. </a:t>
            </a:r>
          </a:p>
          <a:p>
            <a:pPr marL="342900" indent="-342900" algn="just">
              <a:buFont typeface="Arial" panose="020B0604020202020204" pitchFamily="34" charset="0"/>
              <a:buChar char="•"/>
            </a:pPr>
            <a:r>
              <a:rPr lang="en-IN" sz="2400" b="0" i="0" dirty="0">
                <a:solidFill>
                  <a:schemeClr val="tx1"/>
                </a:solidFill>
                <a:effectLst/>
                <a:latin typeface="Times New Roman" panose="02020603050405020304" pitchFamily="18" charset="0"/>
                <a:cs typeface="Times New Roman" panose="02020603050405020304" pitchFamily="18" charset="0"/>
              </a:rPr>
              <a:t>It returns a Boolean value of True if the object is an instance and otherwise, False.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79264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C9EC2-AC10-4F5E-BF9A-DCE788488FFE}"/>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E18FC803-7EA9-4BE9-973F-412047CADF1A}"/>
              </a:ext>
            </a:extLst>
          </p:cNvPr>
          <p:cNvSpPr>
            <a:spLocks noGrp="1"/>
          </p:cNvSpPr>
          <p:nvPr>
            <p:ph type="body" idx="1"/>
          </p:nvPr>
        </p:nvSpPr>
        <p:spPr>
          <a:xfrm>
            <a:off x="650240" y="1616710"/>
            <a:ext cx="7350759" cy="3385542"/>
          </a:xfrm>
        </p:spPr>
        <p:txBody>
          <a:bodyPr/>
          <a:lstStyle/>
          <a:p>
            <a:pPr algn="just" fontAlgn="base"/>
            <a:r>
              <a:rPr lang="en-IN" b="1" i="1" dirty="0">
                <a:solidFill>
                  <a:srgbClr val="273239"/>
                </a:solidFill>
                <a:effectLst/>
                <a:latin typeface="Times New Roman" panose="02020603050405020304" pitchFamily="18" charset="0"/>
                <a:cs typeface="Times New Roman" panose="02020603050405020304" pitchFamily="18" charset="0"/>
              </a:rPr>
              <a:t>Syntax :</a:t>
            </a:r>
            <a:r>
              <a:rPr lang="en-IN" b="0" i="1" dirty="0">
                <a:solidFill>
                  <a:srgbClr val="273239"/>
                </a:solidFill>
                <a:effectLst/>
                <a:latin typeface="Times New Roman" panose="02020603050405020304" pitchFamily="18" charset="0"/>
                <a:cs typeface="Times New Roman" panose="02020603050405020304" pitchFamily="18" charset="0"/>
              </a:rPr>
              <a:t> </a:t>
            </a:r>
            <a:r>
              <a:rPr lang="en-IN" b="0" i="1" dirty="0" err="1">
                <a:solidFill>
                  <a:srgbClr val="273239"/>
                </a:solidFill>
                <a:effectLst/>
                <a:latin typeface="Times New Roman" panose="02020603050405020304" pitchFamily="18" charset="0"/>
                <a:cs typeface="Times New Roman" panose="02020603050405020304" pitchFamily="18" charset="0"/>
              </a:rPr>
              <a:t>isinstance</a:t>
            </a:r>
            <a:r>
              <a:rPr lang="en-IN" b="0" i="1" dirty="0">
                <a:solidFill>
                  <a:srgbClr val="273239"/>
                </a:solidFill>
                <a:effectLst/>
                <a:latin typeface="Times New Roman" panose="02020603050405020304" pitchFamily="18" charset="0"/>
                <a:cs typeface="Times New Roman" panose="02020603050405020304" pitchFamily="18" charset="0"/>
              </a:rPr>
              <a:t>(</a:t>
            </a:r>
            <a:r>
              <a:rPr lang="en-IN" b="0" i="1" dirty="0" err="1">
                <a:solidFill>
                  <a:srgbClr val="273239"/>
                </a:solidFill>
                <a:effectLst/>
                <a:latin typeface="Times New Roman" panose="02020603050405020304" pitchFamily="18" charset="0"/>
                <a:cs typeface="Times New Roman" panose="02020603050405020304" pitchFamily="18" charset="0"/>
              </a:rPr>
              <a:t>obj</a:t>
            </a:r>
            <a:r>
              <a:rPr lang="en-IN" b="0" i="1" dirty="0">
                <a:solidFill>
                  <a:srgbClr val="273239"/>
                </a:solidFill>
                <a:effectLst/>
                <a:latin typeface="Times New Roman" panose="02020603050405020304" pitchFamily="18" charset="0"/>
                <a:cs typeface="Times New Roman" panose="02020603050405020304" pitchFamily="18" charset="0"/>
              </a:rPr>
              <a:t>, class)</a:t>
            </a:r>
          </a:p>
          <a:p>
            <a:pPr algn="just" fontAlgn="base"/>
            <a:r>
              <a:rPr lang="en-IN" b="1" i="1" dirty="0">
                <a:solidFill>
                  <a:srgbClr val="273239"/>
                </a:solidFill>
                <a:effectLst/>
                <a:latin typeface="Times New Roman" panose="02020603050405020304" pitchFamily="18" charset="0"/>
                <a:cs typeface="Times New Roman" panose="02020603050405020304" pitchFamily="18" charset="0"/>
              </a:rPr>
              <a:t>Parameters : </a:t>
            </a:r>
            <a:endParaRPr lang="en-IN" b="0" i="1" dirty="0">
              <a:solidFill>
                <a:srgbClr val="273239"/>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IN" b="1" i="1" dirty="0" err="1">
                <a:solidFill>
                  <a:srgbClr val="273239"/>
                </a:solidFill>
                <a:effectLst/>
                <a:latin typeface="Times New Roman" panose="02020603050405020304" pitchFamily="18" charset="0"/>
                <a:cs typeface="Times New Roman" panose="02020603050405020304" pitchFamily="18" charset="0"/>
              </a:rPr>
              <a:t>obj</a:t>
            </a:r>
            <a:r>
              <a:rPr lang="en-IN" b="1" i="1" dirty="0">
                <a:solidFill>
                  <a:srgbClr val="273239"/>
                </a:solidFill>
                <a:effectLst/>
                <a:latin typeface="Times New Roman" panose="02020603050405020304" pitchFamily="18" charset="0"/>
                <a:cs typeface="Times New Roman" panose="02020603050405020304" pitchFamily="18" charset="0"/>
              </a:rPr>
              <a:t> :</a:t>
            </a:r>
            <a:r>
              <a:rPr lang="en-IN" b="0" i="1" dirty="0">
                <a:solidFill>
                  <a:srgbClr val="273239"/>
                </a:solidFill>
                <a:effectLst/>
                <a:latin typeface="Times New Roman" panose="02020603050405020304" pitchFamily="18" charset="0"/>
                <a:cs typeface="Times New Roman" panose="02020603050405020304" pitchFamily="18" charset="0"/>
              </a:rPr>
              <a:t> The object that need to be checked as a part of class or not.</a:t>
            </a:r>
          </a:p>
          <a:p>
            <a:pPr algn="just" fontAlgn="base">
              <a:buFont typeface="Arial" panose="020B0604020202020204" pitchFamily="34" charset="0"/>
              <a:buChar char="•"/>
            </a:pPr>
            <a:r>
              <a:rPr lang="en-IN" b="1" i="1" dirty="0">
                <a:solidFill>
                  <a:srgbClr val="273239"/>
                </a:solidFill>
                <a:effectLst/>
                <a:latin typeface="Times New Roman" panose="02020603050405020304" pitchFamily="18" charset="0"/>
                <a:cs typeface="Times New Roman" panose="02020603050405020304" pitchFamily="18" charset="0"/>
              </a:rPr>
              <a:t>class :</a:t>
            </a:r>
            <a:r>
              <a:rPr lang="en-IN" b="0" i="1" dirty="0">
                <a:solidFill>
                  <a:srgbClr val="273239"/>
                </a:solidFill>
                <a:effectLst/>
                <a:latin typeface="Times New Roman" panose="02020603050405020304" pitchFamily="18" charset="0"/>
                <a:cs typeface="Times New Roman" panose="02020603050405020304" pitchFamily="18" charset="0"/>
              </a:rPr>
              <a:t> class/type/tuple of class or type, against which object is needed to be checked.</a:t>
            </a:r>
          </a:p>
          <a:p>
            <a:pPr algn="just" fontAlgn="base"/>
            <a:r>
              <a:rPr lang="en-IN" b="1" i="1" dirty="0">
                <a:solidFill>
                  <a:srgbClr val="273239"/>
                </a:solidFill>
                <a:effectLst/>
                <a:latin typeface="Times New Roman" panose="02020603050405020304" pitchFamily="18" charset="0"/>
                <a:cs typeface="Times New Roman" panose="02020603050405020304" pitchFamily="18" charset="0"/>
              </a:rPr>
              <a:t>Returns : </a:t>
            </a:r>
            <a:r>
              <a:rPr lang="en-IN" b="0" i="1" dirty="0">
                <a:solidFill>
                  <a:srgbClr val="273239"/>
                </a:solidFill>
                <a:effectLst/>
                <a:latin typeface="Times New Roman" panose="02020603050405020304" pitchFamily="18" charset="0"/>
                <a:cs typeface="Times New Roman" panose="02020603050405020304" pitchFamily="18" charset="0"/>
              </a:rPr>
              <a:t>True, if object belongs to the given class/type if single class is passed or any of the class/type if tuple of class/type is passed, else returns False. Raises</a:t>
            </a:r>
          </a:p>
          <a:p>
            <a:pPr algn="just" fontAlgn="base"/>
            <a:r>
              <a:rPr lang="en-IN" b="1" i="1" dirty="0" err="1">
                <a:solidFill>
                  <a:srgbClr val="273239"/>
                </a:solidFill>
                <a:effectLst/>
                <a:latin typeface="Times New Roman" panose="02020603050405020304" pitchFamily="18" charset="0"/>
                <a:cs typeface="Times New Roman" panose="02020603050405020304" pitchFamily="18" charset="0"/>
              </a:rPr>
              <a:t>TypeError</a:t>
            </a:r>
            <a:r>
              <a:rPr lang="en-IN" b="1" i="1" dirty="0">
                <a:solidFill>
                  <a:srgbClr val="273239"/>
                </a:solidFill>
                <a:effectLst/>
                <a:latin typeface="Times New Roman" panose="02020603050405020304" pitchFamily="18" charset="0"/>
                <a:cs typeface="Times New Roman" panose="02020603050405020304" pitchFamily="18" charset="0"/>
              </a:rPr>
              <a:t>:</a:t>
            </a:r>
            <a:r>
              <a:rPr lang="en-IN" b="0" i="1" dirty="0">
                <a:solidFill>
                  <a:srgbClr val="273239"/>
                </a:solidFill>
                <a:effectLst/>
                <a:latin typeface="Times New Roman" panose="02020603050405020304" pitchFamily="18" charset="0"/>
                <a:cs typeface="Times New Roman" panose="02020603050405020304" pitchFamily="18" charset="0"/>
              </a:rPr>
              <a:t> if anything other than mentioned valid class type.</a:t>
            </a:r>
          </a:p>
          <a:p>
            <a:endParaRPr lang="en-IN" dirty="0"/>
          </a:p>
        </p:txBody>
      </p:sp>
    </p:spTree>
    <p:extLst>
      <p:ext uri="{BB962C8B-B14F-4D97-AF65-F5344CB8AC3E}">
        <p14:creationId xmlns:p14="http://schemas.microsoft.com/office/powerpoint/2010/main" val="93489940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9458F-B697-4D69-857C-A751CD4B655F}"/>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A2173D81-A7D6-49BD-BB06-6726383B0BEF}"/>
              </a:ext>
            </a:extLst>
          </p:cNvPr>
          <p:cNvSpPr>
            <a:spLocks noGrp="1"/>
          </p:cNvSpPr>
          <p:nvPr>
            <p:ph type="body" idx="1"/>
          </p:nvPr>
        </p:nvSpPr>
        <p:spPr>
          <a:xfrm>
            <a:off x="650240" y="1616710"/>
            <a:ext cx="7350759" cy="3046988"/>
          </a:xfrm>
        </p:spPr>
        <p:txBody>
          <a:bodyPr/>
          <a:lstStyle/>
          <a:p>
            <a:pPr algn="just"/>
            <a:r>
              <a:rPr lang="en-IN" dirty="0">
                <a:latin typeface="Times New Roman" panose="02020603050405020304" pitchFamily="18" charset="0"/>
                <a:cs typeface="Times New Roman" panose="02020603050405020304" pitchFamily="18" charset="0"/>
              </a:rPr>
              <a:t>class c1:</a:t>
            </a:r>
          </a:p>
          <a:p>
            <a:pPr algn="just"/>
            <a:r>
              <a:rPr lang="en-IN" dirty="0">
                <a:latin typeface="Times New Roman" panose="02020603050405020304" pitchFamily="18" charset="0"/>
                <a:cs typeface="Times New Roman" panose="02020603050405020304" pitchFamily="18" charset="0"/>
              </a:rPr>
              <a:t>	a = 10</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class c2(c1):</a:t>
            </a:r>
          </a:p>
          <a:p>
            <a:pPr algn="just"/>
            <a:r>
              <a:rPr lang="en-IN" dirty="0">
                <a:latin typeface="Times New Roman" panose="02020603050405020304" pitchFamily="18" charset="0"/>
                <a:cs typeface="Times New Roman" panose="02020603050405020304" pitchFamily="18" charset="0"/>
              </a:rPr>
              <a:t>	string = ‘Hello'</a:t>
            </a:r>
          </a:p>
          <a:p>
            <a:pPr algn="just"/>
            <a:r>
              <a:rPr lang="en-IN" dirty="0">
                <a:latin typeface="Times New Roman" panose="02020603050405020304" pitchFamily="18" charset="0"/>
                <a:cs typeface="Times New Roman" panose="02020603050405020304" pitchFamily="18" charset="0"/>
              </a:rPr>
              <a:t>obj1 = c1()</a:t>
            </a:r>
          </a:p>
          <a:p>
            <a:pPr algn="just"/>
            <a:r>
              <a:rPr lang="en-IN" dirty="0">
                <a:latin typeface="Times New Roman" panose="02020603050405020304" pitchFamily="18" charset="0"/>
                <a:cs typeface="Times New Roman" panose="02020603050405020304" pitchFamily="18" charset="0"/>
              </a:rPr>
              <a:t>obj2 = c2()</a:t>
            </a:r>
          </a:p>
          <a:p>
            <a:pPr algn="just"/>
            <a:r>
              <a:rPr lang="en-IN" dirty="0">
                <a:latin typeface="Times New Roman" panose="02020603050405020304" pitchFamily="18" charset="0"/>
                <a:cs typeface="Times New Roman" panose="02020603050405020304" pitchFamily="18" charset="0"/>
              </a:rPr>
              <a:t>print("Is obj1 instance of c1? : " + str(</a:t>
            </a:r>
            <a:r>
              <a:rPr lang="en-IN" dirty="0" err="1">
                <a:latin typeface="Times New Roman" panose="02020603050405020304" pitchFamily="18" charset="0"/>
                <a:cs typeface="Times New Roman" panose="02020603050405020304" pitchFamily="18" charset="0"/>
              </a:rPr>
              <a:t>isinstance</a:t>
            </a:r>
            <a:r>
              <a:rPr lang="en-IN" dirty="0">
                <a:latin typeface="Times New Roman" panose="02020603050405020304" pitchFamily="18" charset="0"/>
                <a:cs typeface="Times New Roman" panose="02020603050405020304" pitchFamily="18" charset="0"/>
              </a:rPr>
              <a:t>(obj1, c1)))</a:t>
            </a:r>
          </a:p>
          <a:p>
            <a:endParaRPr lang="en-IN" dirty="0"/>
          </a:p>
        </p:txBody>
      </p:sp>
    </p:spTree>
    <p:extLst>
      <p:ext uri="{BB962C8B-B14F-4D97-AF65-F5344CB8AC3E}">
        <p14:creationId xmlns:p14="http://schemas.microsoft.com/office/powerpoint/2010/main" val="235932329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3545204" cy="726440"/>
          </a:xfrm>
          <a:prstGeom prst="rect">
            <a:avLst/>
          </a:prstGeom>
        </p:spPr>
        <p:txBody>
          <a:bodyPr vert="horz" wrap="square" lIns="0" tIns="12065" rIns="0" bIns="0" rtlCol="0">
            <a:spAutoFit/>
          </a:bodyPr>
          <a:lstStyle/>
          <a:p>
            <a:pPr marL="12700">
              <a:lnSpc>
                <a:spcPct val="100000"/>
              </a:lnSpc>
              <a:spcBef>
                <a:spcPts val="95"/>
              </a:spcBef>
            </a:pPr>
            <a:r>
              <a:rPr spc="-110" dirty="0"/>
              <a:t>Polymorphism</a:t>
            </a:r>
          </a:p>
        </p:txBody>
      </p:sp>
      <p:sp>
        <p:nvSpPr>
          <p:cNvPr id="3" name="object 3"/>
          <p:cNvSpPr txBox="1"/>
          <p:nvPr/>
        </p:nvSpPr>
        <p:spPr>
          <a:xfrm>
            <a:off x="650240" y="1616710"/>
            <a:ext cx="7348855" cy="4349268"/>
          </a:xfrm>
          <a:prstGeom prst="rect">
            <a:avLst/>
          </a:prstGeom>
        </p:spPr>
        <p:txBody>
          <a:bodyPr vert="horz" wrap="square" lIns="0" tIns="12065" rIns="0" bIns="0" rtlCol="0">
            <a:spAutoFit/>
          </a:bodyPr>
          <a:lstStyle/>
          <a:p>
            <a:pPr marL="241300" marR="5080" indent="-229235" algn="just">
              <a:lnSpc>
                <a:spcPct val="100000"/>
              </a:lnSpc>
              <a:spcBef>
                <a:spcPts val="95"/>
              </a:spcBef>
              <a:buClr>
                <a:srgbClr val="A9A47B"/>
              </a:buClr>
              <a:buFont typeface="Arial"/>
              <a:buChar char="•"/>
              <a:tabLst>
                <a:tab pos="241935" algn="l"/>
              </a:tabLst>
            </a:pPr>
            <a:r>
              <a:rPr sz="2200" spc="-10" dirty="0">
                <a:latin typeface="Times New Roman" panose="02020603050405020304" pitchFamily="18" charset="0"/>
                <a:cs typeface="Times New Roman" panose="02020603050405020304" pitchFamily="18" charset="0"/>
              </a:rPr>
              <a:t>Polymorphism </a:t>
            </a:r>
            <a:r>
              <a:rPr sz="2200" spc="-5" dirty="0">
                <a:latin typeface="Times New Roman" panose="02020603050405020304" pitchFamily="18" charset="0"/>
                <a:cs typeface="Times New Roman" panose="02020603050405020304" pitchFamily="18" charset="0"/>
              </a:rPr>
              <a:t>is </a:t>
            </a:r>
            <a:r>
              <a:rPr sz="2200" spc="-20" dirty="0">
                <a:latin typeface="Times New Roman" panose="02020603050405020304" pitchFamily="18" charset="0"/>
                <a:cs typeface="Times New Roman" panose="02020603050405020304" pitchFamily="18" charset="0"/>
              </a:rPr>
              <a:t>taken </a:t>
            </a:r>
            <a:r>
              <a:rPr sz="2200" spc="-15" dirty="0">
                <a:latin typeface="Times New Roman" panose="02020603050405020304" pitchFamily="18" charset="0"/>
                <a:cs typeface="Times New Roman" panose="02020603050405020304" pitchFamily="18" charset="0"/>
              </a:rPr>
              <a:t>from </a:t>
            </a:r>
            <a:r>
              <a:rPr sz="2200" spc="-5" dirty="0">
                <a:latin typeface="Times New Roman" panose="02020603050405020304" pitchFamily="18" charset="0"/>
                <a:cs typeface="Times New Roman" panose="02020603050405020304" pitchFamily="18" charset="0"/>
              </a:rPr>
              <a:t>the </a:t>
            </a:r>
            <a:r>
              <a:rPr sz="2200" spc="-10" dirty="0">
                <a:latin typeface="Times New Roman" panose="02020603050405020304" pitchFamily="18" charset="0"/>
                <a:cs typeface="Times New Roman" panose="02020603050405020304" pitchFamily="18" charset="0"/>
              </a:rPr>
              <a:t>Greek </a:t>
            </a:r>
            <a:r>
              <a:rPr sz="2200" spc="-15" dirty="0">
                <a:latin typeface="Times New Roman" panose="02020603050405020304" pitchFamily="18" charset="0"/>
                <a:cs typeface="Times New Roman" panose="02020603050405020304" pitchFamily="18" charset="0"/>
              </a:rPr>
              <a:t>words Poly (many) </a:t>
            </a:r>
            <a:r>
              <a:rPr sz="2200" spc="-5" dirty="0">
                <a:latin typeface="Times New Roman" panose="02020603050405020304" pitchFamily="18" charset="0"/>
                <a:cs typeface="Times New Roman" panose="02020603050405020304" pitchFamily="18" charset="0"/>
              </a:rPr>
              <a:t>and </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morphism </a:t>
            </a:r>
            <a:r>
              <a:rPr sz="2200" spc="-10" dirty="0">
                <a:latin typeface="Times New Roman" panose="02020603050405020304" pitchFamily="18" charset="0"/>
                <a:cs typeface="Times New Roman" panose="02020603050405020304" pitchFamily="18" charset="0"/>
              </a:rPr>
              <a:t>(forms). </a:t>
            </a:r>
            <a:r>
              <a:rPr sz="2200" spc="-5" dirty="0">
                <a:latin typeface="Times New Roman" panose="02020603050405020304" pitchFamily="18" charset="0"/>
                <a:cs typeface="Times New Roman" panose="02020603050405020304" pitchFamily="18" charset="0"/>
              </a:rPr>
              <a:t>It means </a:t>
            </a:r>
            <a:r>
              <a:rPr sz="2200" spc="-10" dirty="0">
                <a:latin typeface="Times New Roman" panose="02020603050405020304" pitchFamily="18" charset="0"/>
                <a:cs typeface="Times New Roman" panose="02020603050405020304" pitchFamily="18" charset="0"/>
              </a:rPr>
              <a:t>that </a:t>
            </a:r>
            <a:r>
              <a:rPr sz="2200" spc="-5" dirty="0">
                <a:latin typeface="Times New Roman" panose="02020603050405020304" pitchFamily="18" charset="0"/>
                <a:cs typeface="Times New Roman" panose="02020603050405020304" pitchFamily="18" charset="0"/>
              </a:rPr>
              <a:t>the </a:t>
            </a:r>
            <a:r>
              <a:rPr sz="2200" dirty="0">
                <a:latin typeface="Times New Roman" panose="02020603050405020304" pitchFamily="18" charset="0"/>
                <a:cs typeface="Times New Roman" panose="02020603050405020304" pitchFamily="18" charset="0"/>
              </a:rPr>
              <a:t>same </a:t>
            </a:r>
            <a:r>
              <a:rPr sz="2200" spc="-5" dirty="0">
                <a:latin typeface="Times New Roman" panose="02020603050405020304" pitchFamily="18" charset="0"/>
                <a:cs typeface="Times New Roman" panose="02020603050405020304" pitchFamily="18" charset="0"/>
              </a:rPr>
              <a:t>function name </a:t>
            </a:r>
            <a:r>
              <a:rPr sz="2200" spc="-15" dirty="0">
                <a:latin typeface="Times New Roman" panose="02020603050405020304" pitchFamily="18" charset="0"/>
                <a:cs typeface="Times New Roman" panose="02020603050405020304" pitchFamily="18" charset="0"/>
              </a:rPr>
              <a:t>can </a:t>
            </a:r>
            <a:r>
              <a:rPr sz="2200" spc="-1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be used </a:t>
            </a:r>
            <a:r>
              <a:rPr sz="2200" spc="-20" dirty="0">
                <a:latin typeface="Times New Roman" panose="02020603050405020304" pitchFamily="18" charset="0"/>
                <a:cs typeface="Times New Roman" panose="02020603050405020304" pitchFamily="18" charset="0"/>
              </a:rPr>
              <a:t>for</a:t>
            </a:r>
            <a:r>
              <a:rPr sz="2200" spc="-15" dirty="0">
                <a:latin typeface="Times New Roman" panose="02020603050405020304" pitchFamily="18" charset="0"/>
                <a:cs typeface="Times New Roman" panose="02020603050405020304" pitchFamily="18" charset="0"/>
              </a:rPr>
              <a:t> </a:t>
            </a:r>
            <a:r>
              <a:rPr sz="2200" spc="-20" dirty="0">
                <a:latin typeface="Times New Roman" panose="02020603050405020304" pitchFamily="18" charset="0"/>
                <a:cs typeface="Times New Roman" panose="02020603050405020304" pitchFamily="18" charset="0"/>
              </a:rPr>
              <a:t>different</a:t>
            </a:r>
            <a:r>
              <a:rPr sz="2200" spc="-15"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types. </a:t>
            </a:r>
            <a:r>
              <a:rPr sz="2200" spc="-10" dirty="0">
                <a:latin typeface="Times New Roman" panose="02020603050405020304" pitchFamily="18" charset="0"/>
                <a:cs typeface="Times New Roman" panose="02020603050405020304" pitchFamily="18" charset="0"/>
              </a:rPr>
              <a:t>This</a:t>
            </a:r>
            <a:r>
              <a:rPr sz="2200" spc="-5" dirty="0">
                <a:latin typeface="Times New Roman" panose="02020603050405020304" pitchFamily="18" charset="0"/>
                <a:cs typeface="Times New Roman" panose="02020603050405020304" pitchFamily="18" charset="0"/>
              </a:rPr>
              <a:t> </a:t>
            </a:r>
            <a:r>
              <a:rPr sz="2200" spc="-20" dirty="0">
                <a:latin typeface="Times New Roman" panose="02020603050405020304" pitchFamily="18" charset="0"/>
                <a:cs typeface="Times New Roman" panose="02020603050405020304" pitchFamily="18" charset="0"/>
              </a:rPr>
              <a:t>makes</a:t>
            </a:r>
            <a:r>
              <a:rPr sz="2200" spc="-15"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programming</a:t>
            </a:r>
            <a:r>
              <a:rPr sz="2200" spc="-5"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more </a:t>
            </a:r>
            <a:r>
              <a:rPr sz="2200" spc="-5"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intuitive</a:t>
            </a:r>
            <a:r>
              <a:rPr sz="2200" spc="-5" dirty="0">
                <a:latin typeface="Times New Roman" panose="02020603050405020304" pitchFamily="18" charset="0"/>
                <a:cs typeface="Times New Roman" panose="02020603050405020304" pitchFamily="18" charset="0"/>
              </a:rPr>
              <a:t> and </a:t>
            </a:r>
            <a:r>
              <a:rPr sz="2200" spc="-35" dirty="0">
                <a:latin typeface="Times New Roman" panose="02020603050405020304" pitchFamily="18" charset="0"/>
                <a:cs typeface="Times New Roman" panose="02020603050405020304" pitchFamily="18" charset="0"/>
              </a:rPr>
              <a:t>easier.</a:t>
            </a:r>
            <a:endParaRPr lang="en-IN" sz="2200" spc="-35" dirty="0">
              <a:latin typeface="Times New Roman" panose="02020603050405020304" pitchFamily="18" charset="0"/>
              <a:cs typeface="Times New Roman" panose="02020603050405020304" pitchFamily="18" charset="0"/>
            </a:endParaRPr>
          </a:p>
          <a:p>
            <a:pPr marL="241300" marR="5080" indent="-229235" algn="just">
              <a:lnSpc>
                <a:spcPct val="100000"/>
              </a:lnSpc>
              <a:spcBef>
                <a:spcPts val="95"/>
              </a:spcBef>
              <a:buClr>
                <a:srgbClr val="A9A47B"/>
              </a:buClr>
              <a:buFont typeface="Arial"/>
              <a:buChar char="•"/>
              <a:tabLst>
                <a:tab pos="241935" algn="l"/>
              </a:tabLst>
            </a:pPr>
            <a:r>
              <a:rPr lang="en-IN" sz="2400" b="0" i="0" dirty="0">
                <a:effectLst/>
                <a:latin typeface="Times New Roman" panose="02020603050405020304" pitchFamily="18" charset="0"/>
                <a:cs typeface="Times New Roman" panose="02020603050405020304" pitchFamily="18" charset="0"/>
              </a:rPr>
              <a:t>The literal meaning of Polymorphism is - having different forms. </a:t>
            </a:r>
          </a:p>
          <a:p>
            <a:pPr marL="241300" marR="5080" indent="-229235" algn="just">
              <a:lnSpc>
                <a:spcPct val="100000"/>
              </a:lnSpc>
              <a:spcBef>
                <a:spcPts val="95"/>
              </a:spcBef>
              <a:buClr>
                <a:srgbClr val="A9A47B"/>
              </a:buClr>
              <a:buFont typeface="Arial"/>
              <a:buChar char="•"/>
              <a:tabLst>
                <a:tab pos="241935" algn="l"/>
              </a:tabLst>
            </a:pPr>
            <a:r>
              <a:rPr lang="en-IN" sz="2400" b="0" i="0" dirty="0">
                <a:effectLst/>
                <a:latin typeface="Times New Roman" panose="02020603050405020304" pitchFamily="18" charset="0"/>
                <a:cs typeface="Times New Roman" panose="02020603050405020304" pitchFamily="18" charset="0"/>
              </a:rPr>
              <a:t>Now coming to the world of programming, Polymorphism refers to a function having the same name but being used in different ways and different scenarios. This makes programming easier and more intuitive.</a:t>
            </a:r>
            <a:endParaRPr sz="2200" dirty="0">
              <a:latin typeface="Times New Roman" panose="02020603050405020304" pitchFamily="18" charset="0"/>
              <a:cs typeface="Times New Roman" panose="02020603050405020304" pitchFamily="18" charset="0"/>
            </a:endParaRPr>
          </a:p>
          <a:p>
            <a:pPr marL="241300" indent="-229235" algn="just">
              <a:lnSpc>
                <a:spcPct val="100000"/>
              </a:lnSpc>
              <a:spcBef>
                <a:spcPts val="530"/>
              </a:spcBef>
              <a:buClr>
                <a:srgbClr val="A9A47B"/>
              </a:buClr>
              <a:buFont typeface="Arial"/>
              <a:buChar char="•"/>
              <a:tabLst>
                <a:tab pos="241935" algn="l"/>
              </a:tabLst>
            </a:pPr>
            <a:r>
              <a:rPr sz="2200" spc="-5" dirty="0">
                <a:latin typeface="Times New Roman" panose="02020603050405020304" pitchFamily="18" charset="0"/>
                <a:cs typeface="Times New Roman" panose="02020603050405020304" pitchFamily="18" charset="0"/>
              </a:rPr>
              <a:t>In</a:t>
            </a:r>
            <a:r>
              <a:rPr sz="2200" spc="50"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Python,</a:t>
            </a:r>
            <a:r>
              <a:rPr sz="2200" spc="75"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we</a:t>
            </a:r>
            <a:r>
              <a:rPr sz="2200" spc="55" dirty="0">
                <a:latin typeface="Times New Roman" panose="02020603050405020304" pitchFamily="18" charset="0"/>
                <a:cs typeface="Times New Roman" panose="02020603050405020304" pitchFamily="18" charset="0"/>
              </a:rPr>
              <a:t> </a:t>
            </a:r>
            <a:r>
              <a:rPr sz="2200" spc="-20" dirty="0">
                <a:latin typeface="Times New Roman" panose="02020603050405020304" pitchFamily="18" charset="0"/>
                <a:cs typeface="Times New Roman" panose="02020603050405020304" pitchFamily="18" charset="0"/>
              </a:rPr>
              <a:t>have</a:t>
            </a:r>
            <a:r>
              <a:rPr sz="2200" spc="70" dirty="0">
                <a:latin typeface="Times New Roman" panose="02020603050405020304" pitchFamily="18" charset="0"/>
                <a:cs typeface="Times New Roman" panose="02020603050405020304" pitchFamily="18" charset="0"/>
              </a:rPr>
              <a:t> </a:t>
            </a:r>
            <a:r>
              <a:rPr sz="2200" spc="-20" dirty="0">
                <a:latin typeface="Times New Roman" panose="02020603050405020304" pitchFamily="18" charset="0"/>
                <a:cs typeface="Times New Roman" panose="02020603050405020304" pitchFamily="18" charset="0"/>
              </a:rPr>
              <a:t>different</a:t>
            </a:r>
            <a:r>
              <a:rPr sz="2200" spc="60" dirty="0">
                <a:latin typeface="Times New Roman" panose="02020603050405020304" pitchFamily="18" charset="0"/>
                <a:cs typeface="Times New Roman" panose="02020603050405020304" pitchFamily="18" charset="0"/>
              </a:rPr>
              <a:t> </a:t>
            </a:r>
            <a:r>
              <a:rPr sz="2200" spc="-25" dirty="0">
                <a:latin typeface="Times New Roman" panose="02020603050405020304" pitchFamily="18" charset="0"/>
                <a:cs typeface="Times New Roman" panose="02020603050405020304" pitchFamily="18" charset="0"/>
              </a:rPr>
              <a:t>ways</a:t>
            </a:r>
            <a:r>
              <a:rPr sz="2200" spc="75" dirty="0">
                <a:latin typeface="Times New Roman" panose="02020603050405020304" pitchFamily="18" charset="0"/>
                <a:cs typeface="Times New Roman" panose="02020603050405020304" pitchFamily="18" charset="0"/>
              </a:rPr>
              <a:t> </a:t>
            </a:r>
            <a:r>
              <a:rPr sz="2200" spc="-20" dirty="0">
                <a:latin typeface="Times New Roman" panose="02020603050405020304" pitchFamily="18" charset="0"/>
                <a:cs typeface="Times New Roman" panose="02020603050405020304" pitchFamily="18" charset="0"/>
              </a:rPr>
              <a:t>to</a:t>
            </a:r>
            <a:r>
              <a:rPr sz="2200" spc="75"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define</a:t>
            </a:r>
            <a:r>
              <a:rPr sz="2200" spc="7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polymorphism.</a:t>
            </a:r>
            <a:r>
              <a:rPr sz="2200" spc="55"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So</a:t>
            </a:r>
            <a:endParaRPr sz="2200" dirty="0">
              <a:latin typeface="Times New Roman" panose="02020603050405020304" pitchFamily="18" charset="0"/>
              <a:cs typeface="Times New Roman" panose="02020603050405020304" pitchFamily="18" charset="0"/>
            </a:endParaRPr>
          </a:p>
          <a:p>
            <a:pPr marL="241300" algn="just">
              <a:lnSpc>
                <a:spcPct val="100000"/>
              </a:lnSpc>
            </a:pPr>
            <a:r>
              <a:rPr sz="2200" spc="-20" dirty="0">
                <a:latin typeface="Times New Roman" panose="02020603050405020304" pitchFamily="18" charset="0"/>
                <a:cs typeface="Times New Roman" panose="02020603050405020304" pitchFamily="18" charset="0"/>
              </a:rPr>
              <a:t>let’s</a:t>
            </a:r>
            <a:r>
              <a:rPr sz="2200" spc="15" dirty="0">
                <a:latin typeface="Times New Roman" panose="02020603050405020304" pitchFamily="18" charset="0"/>
                <a:cs typeface="Times New Roman" panose="02020603050405020304" pitchFamily="18" charset="0"/>
              </a:rPr>
              <a:t> </a:t>
            </a:r>
            <a:r>
              <a:rPr sz="2200" spc="-15" dirty="0">
                <a:latin typeface="Times New Roman" panose="02020603050405020304" pitchFamily="18" charset="0"/>
                <a:cs typeface="Times New Roman" panose="02020603050405020304" pitchFamily="18" charset="0"/>
              </a:rPr>
              <a:t>move</a:t>
            </a:r>
            <a:r>
              <a:rPr sz="2200" spc="2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ahead</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and see</a:t>
            </a:r>
            <a:r>
              <a:rPr sz="2200" spc="20"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how</a:t>
            </a:r>
            <a:r>
              <a:rPr sz="2200" spc="15"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polymorphism</a:t>
            </a:r>
            <a:r>
              <a:rPr sz="2200" spc="20" dirty="0">
                <a:latin typeface="Times New Roman" panose="02020603050405020304" pitchFamily="18" charset="0"/>
                <a:cs typeface="Times New Roman" panose="02020603050405020304" pitchFamily="18" charset="0"/>
              </a:rPr>
              <a:t> </a:t>
            </a:r>
            <a:r>
              <a:rPr sz="2200" spc="-15" dirty="0">
                <a:latin typeface="Times New Roman" panose="02020603050405020304" pitchFamily="18" charset="0"/>
                <a:cs typeface="Times New Roman" panose="02020603050405020304" pitchFamily="18" charset="0"/>
              </a:rPr>
              <a:t>works</a:t>
            </a:r>
            <a:r>
              <a:rPr sz="2200" spc="1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in </a:t>
            </a:r>
            <a:r>
              <a:rPr sz="2200" dirty="0">
                <a:latin typeface="Times New Roman" panose="02020603050405020304" pitchFamily="18" charset="0"/>
                <a:cs typeface="Times New Roman" panose="02020603050405020304" pitchFamily="18" charset="0"/>
              </a:rPr>
              <a:t>Python.</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38200" y="685800"/>
            <a:ext cx="6781800" cy="5562600"/>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0240" y="1549042"/>
            <a:ext cx="7348855" cy="4245393"/>
          </a:xfrm>
          <a:prstGeom prst="rect">
            <a:avLst/>
          </a:prstGeom>
        </p:spPr>
        <p:txBody>
          <a:bodyPr vert="horz" wrap="square" lIns="0" tIns="79375" rIns="0" bIns="0" rtlCol="0">
            <a:spAutoFit/>
          </a:bodyPr>
          <a:lstStyle/>
          <a:p>
            <a:pPr marL="241300" indent="-229235" algn="just">
              <a:lnSpc>
                <a:spcPct val="100000"/>
              </a:lnSpc>
              <a:spcBef>
                <a:spcPts val="625"/>
              </a:spcBef>
              <a:buClr>
                <a:srgbClr val="A9A47B"/>
              </a:buClr>
              <a:buFont typeface="Arial"/>
              <a:buChar char="•"/>
              <a:tabLst>
                <a:tab pos="241935" algn="l"/>
              </a:tabLst>
            </a:pPr>
            <a:r>
              <a:rPr sz="2200" b="1" spc="-10" dirty="0">
                <a:latin typeface="Times New Roman" panose="02020603050405020304" pitchFamily="18" charset="0"/>
                <a:cs typeface="Times New Roman" panose="02020603050405020304" pitchFamily="18" charset="0"/>
              </a:rPr>
              <a:t>Polymorphism</a:t>
            </a:r>
            <a:r>
              <a:rPr sz="2200" b="1" spc="15" dirty="0">
                <a:latin typeface="Times New Roman" panose="02020603050405020304" pitchFamily="18" charset="0"/>
                <a:cs typeface="Times New Roman" panose="02020603050405020304" pitchFamily="18" charset="0"/>
              </a:rPr>
              <a:t> </a:t>
            </a:r>
            <a:r>
              <a:rPr sz="2200" b="1" spc="-5" dirty="0">
                <a:latin typeface="Times New Roman" panose="02020603050405020304" pitchFamily="18" charset="0"/>
                <a:cs typeface="Times New Roman" panose="02020603050405020304" pitchFamily="18" charset="0"/>
              </a:rPr>
              <a:t>in</a:t>
            </a:r>
            <a:r>
              <a:rPr sz="2200" b="1" spc="-15" dirty="0">
                <a:latin typeface="Times New Roman" panose="02020603050405020304" pitchFamily="18" charset="0"/>
                <a:cs typeface="Times New Roman" panose="02020603050405020304" pitchFamily="18" charset="0"/>
              </a:rPr>
              <a:t> </a:t>
            </a:r>
            <a:r>
              <a:rPr sz="2200" b="1" spc="-5" dirty="0">
                <a:latin typeface="Times New Roman" panose="02020603050405020304" pitchFamily="18" charset="0"/>
                <a:cs typeface="Times New Roman" panose="02020603050405020304" pitchFamily="18" charset="0"/>
              </a:rPr>
              <a:t>Python</a:t>
            </a:r>
            <a:endParaRPr sz="2200" dirty="0">
              <a:latin typeface="Times New Roman" panose="02020603050405020304" pitchFamily="18" charset="0"/>
              <a:cs typeface="Times New Roman" panose="02020603050405020304" pitchFamily="18" charset="0"/>
            </a:endParaRPr>
          </a:p>
          <a:p>
            <a:pPr marL="241300" marR="5080" indent="-229235" algn="just">
              <a:lnSpc>
                <a:spcPct val="100000"/>
              </a:lnSpc>
              <a:spcBef>
                <a:spcPts val="535"/>
              </a:spcBef>
              <a:buClr>
                <a:srgbClr val="A9A47B"/>
              </a:buClr>
              <a:buFont typeface="Arial"/>
              <a:buChar char="•"/>
              <a:tabLst>
                <a:tab pos="241935" algn="l"/>
              </a:tabLst>
            </a:pPr>
            <a:r>
              <a:rPr lang="en-IN" sz="2400" b="0" i="0" dirty="0">
                <a:effectLst/>
                <a:latin typeface="Times New Roman" panose="02020603050405020304" pitchFamily="18" charset="0"/>
                <a:cs typeface="Times New Roman" panose="02020603050405020304" pitchFamily="18" charset="0"/>
              </a:rPr>
              <a:t>Polymorphism is one of the fundamental cornerstones of Object Oriented Programming.</a:t>
            </a:r>
          </a:p>
          <a:p>
            <a:pPr marL="241300" marR="5080" indent="-229235" algn="just">
              <a:lnSpc>
                <a:spcPct val="100000"/>
              </a:lnSpc>
              <a:spcBef>
                <a:spcPts val="535"/>
              </a:spcBef>
              <a:buClr>
                <a:srgbClr val="A9A47B"/>
              </a:buClr>
              <a:buFont typeface="Arial"/>
              <a:buChar char="•"/>
              <a:tabLst>
                <a:tab pos="241935" algn="l"/>
              </a:tabLst>
            </a:pPr>
            <a:r>
              <a:rPr lang="en-IN" sz="2400" b="0" i="0" dirty="0">
                <a:effectLst/>
                <a:latin typeface="Times New Roman" panose="02020603050405020304" pitchFamily="18" charset="0"/>
                <a:cs typeface="Times New Roman" panose="02020603050405020304" pitchFamily="18" charset="0"/>
              </a:rPr>
              <a:t> It is the ability of one function to display multiple functionalities all together. </a:t>
            </a:r>
          </a:p>
          <a:p>
            <a:pPr marL="241300" marR="5080" indent="-229235" algn="just">
              <a:lnSpc>
                <a:spcPct val="100000"/>
              </a:lnSpc>
              <a:spcBef>
                <a:spcPts val="535"/>
              </a:spcBef>
              <a:buClr>
                <a:srgbClr val="A9A47B"/>
              </a:buClr>
              <a:buFont typeface="Arial"/>
              <a:buChar char="•"/>
              <a:tabLst>
                <a:tab pos="241935" algn="l"/>
              </a:tabLst>
            </a:pPr>
            <a:r>
              <a:rPr lang="en-IN" sz="2400" b="0" i="0" dirty="0">
                <a:effectLst/>
                <a:latin typeface="Times New Roman" panose="02020603050405020304" pitchFamily="18" charset="0"/>
                <a:cs typeface="Times New Roman" panose="02020603050405020304" pitchFamily="18" charset="0"/>
              </a:rPr>
              <a:t>It basically creates a structure that can use many forms of objects.</a:t>
            </a:r>
            <a:endParaRPr lang="en-IN" sz="2200" spc="-5" dirty="0">
              <a:latin typeface="Times New Roman" panose="02020603050405020304" pitchFamily="18" charset="0"/>
              <a:cs typeface="Times New Roman" panose="02020603050405020304" pitchFamily="18" charset="0"/>
            </a:endParaRPr>
          </a:p>
          <a:p>
            <a:pPr marL="241300" marR="5080" indent="-229235" algn="just">
              <a:lnSpc>
                <a:spcPct val="100000"/>
              </a:lnSpc>
              <a:spcBef>
                <a:spcPts val="535"/>
              </a:spcBef>
              <a:buClr>
                <a:srgbClr val="A9A47B"/>
              </a:buClr>
              <a:buFont typeface="Arial"/>
              <a:buChar char="•"/>
              <a:tabLst>
                <a:tab pos="241935" algn="l"/>
              </a:tabLst>
            </a:pPr>
            <a:r>
              <a:rPr sz="2200" spc="-5" dirty="0">
                <a:latin typeface="Times New Roman" panose="02020603050405020304" pitchFamily="18" charset="0"/>
                <a:cs typeface="Times New Roman" panose="02020603050405020304" pitchFamily="18" charset="0"/>
              </a:rPr>
              <a:t>A child class inherits all the </a:t>
            </a:r>
            <a:r>
              <a:rPr sz="2200" spc="-10" dirty="0">
                <a:latin typeface="Times New Roman" panose="02020603050405020304" pitchFamily="18" charset="0"/>
                <a:cs typeface="Times New Roman" panose="02020603050405020304" pitchFamily="18" charset="0"/>
              </a:rPr>
              <a:t>methods </a:t>
            </a:r>
            <a:r>
              <a:rPr sz="2200" spc="-15" dirty="0">
                <a:latin typeface="Times New Roman" panose="02020603050405020304" pitchFamily="18" charset="0"/>
                <a:cs typeface="Times New Roman" panose="02020603050405020304" pitchFamily="18" charset="0"/>
              </a:rPr>
              <a:t>from </a:t>
            </a:r>
            <a:r>
              <a:rPr sz="2200" spc="-5" dirty="0">
                <a:latin typeface="Times New Roman" panose="02020603050405020304" pitchFamily="18" charset="0"/>
                <a:cs typeface="Times New Roman" panose="02020603050405020304" pitchFamily="18" charset="0"/>
              </a:rPr>
              <a:t>the </a:t>
            </a:r>
            <a:r>
              <a:rPr sz="2200" spc="-15" dirty="0">
                <a:latin typeface="Times New Roman" panose="02020603050405020304" pitchFamily="18" charset="0"/>
                <a:cs typeface="Times New Roman" panose="02020603050405020304" pitchFamily="18" charset="0"/>
              </a:rPr>
              <a:t>parent </a:t>
            </a:r>
            <a:r>
              <a:rPr sz="2200" spc="-5" dirty="0">
                <a:latin typeface="Times New Roman" panose="02020603050405020304" pitchFamily="18" charset="0"/>
                <a:cs typeface="Times New Roman" panose="02020603050405020304" pitchFamily="18" charset="0"/>
              </a:rPr>
              <a:t>class. </a:t>
            </a:r>
            <a:r>
              <a:rPr sz="2200" dirty="0">
                <a:latin typeface="Times New Roman" panose="02020603050405020304" pitchFamily="18" charset="0"/>
                <a:cs typeface="Times New Roman" panose="02020603050405020304" pitchFamily="18" charset="0"/>
              </a:rPr>
              <a:t> </a:t>
            </a:r>
            <a:r>
              <a:rPr sz="2200" spc="-35" dirty="0">
                <a:latin typeface="Times New Roman" panose="02020603050405020304" pitchFamily="18" charset="0"/>
                <a:cs typeface="Times New Roman" panose="02020603050405020304" pitchFamily="18" charset="0"/>
              </a:rPr>
              <a:t>However, </a:t>
            </a:r>
            <a:r>
              <a:rPr sz="2200" spc="-5" dirty="0">
                <a:latin typeface="Times New Roman" panose="02020603050405020304" pitchFamily="18" charset="0"/>
                <a:cs typeface="Times New Roman" panose="02020603050405020304" pitchFamily="18" charset="0"/>
              </a:rPr>
              <a:t>in some </a:t>
            </a:r>
            <a:r>
              <a:rPr sz="2200" spc="-10" dirty="0">
                <a:latin typeface="Times New Roman" panose="02020603050405020304" pitchFamily="18" charset="0"/>
                <a:cs typeface="Times New Roman" panose="02020603050405020304" pitchFamily="18" charset="0"/>
              </a:rPr>
              <a:t>situations, </a:t>
            </a:r>
            <a:r>
              <a:rPr sz="2200" spc="-5" dirty="0">
                <a:latin typeface="Times New Roman" panose="02020603050405020304" pitchFamily="18" charset="0"/>
                <a:cs typeface="Times New Roman" panose="02020603050405020304" pitchFamily="18" charset="0"/>
              </a:rPr>
              <a:t>the method inherited </a:t>
            </a:r>
            <a:r>
              <a:rPr sz="2200" spc="-15" dirty="0">
                <a:latin typeface="Times New Roman" panose="02020603050405020304" pitchFamily="18" charset="0"/>
                <a:cs typeface="Times New Roman" panose="02020603050405020304" pitchFamily="18" charset="0"/>
              </a:rPr>
              <a:t>from </a:t>
            </a:r>
            <a:r>
              <a:rPr sz="2200" spc="-5" dirty="0">
                <a:latin typeface="Times New Roman" panose="02020603050405020304" pitchFamily="18" charset="0"/>
                <a:cs typeface="Times New Roman" panose="02020603050405020304" pitchFamily="18" charset="0"/>
              </a:rPr>
              <a:t>the </a:t>
            </a:r>
            <a:r>
              <a:rPr sz="2200" dirty="0">
                <a:latin typeface="Times New Roman" panose="02020603050405020304" pitchFamily="18" charset="0"/>
                <a:cs typeface="Times New Roman" panose="02020603050405020304" pitchFamily="18" charset="0"/>
              </a:rPr>
              <a:t> </a:t>
            </a:r>
            <a:r>
              <a:rPr sz="2200" spc="-15" dirty="0">
                <a:latin typeface="Times New Roman" panose="02020603050405020304" pitchFamily="18" charset="0"/>
                <a:cs typeface="Times New Roman" panose="02020603050405020304" pitchFamily="18" charset="0"/>
              </a:rPr>
              <a:t>parent </a:t>
            </a:r>
            <a:r>
              <a:rPr sz="2200" spc="-5" dirty="0">
                <a:latin typeface="Times New Roman" panose="02020603050405020304" pitchFamily="18" charset="0"/>
                <a:cs typeface="Times New Roman" panose="02020603050405020304" pitchFamily="18" charset="0"/>
              </a:rPr>
              <a:t>class doesn’t </a:t>
            </a:r>
            <a:r>
              <a:rPr sz="2200" spc="-10" dirty="0">
                <a:latin typeface="Times New Roman" panose="02020603050405020304" pitchFamily="18" charset="0"/>
                <a:cs typeface="Times New Roman" panose="02020603050405020304" pitchFamily="18" charset="0"/>
              </a:rPr>
              <a:t>quite </a:t>
            </a:r>
            <a:r>
              <a:rPr sz="2200" spc="-5" dirty="0">
                <a:latin typeface="Times New Roman" panose="02020603050405020304" pitchFamily="18" charset="0"/>
                <a:cs typeface="Times New Roman" panose="02020603050405020304" pitchFamily="18" charset="0"/>
              </a:rPr>
              <a:t>fit </a:t>
            </a:r>
            <a:r>
              <a:rPr sz="2200" spc="-20" dirty="0">
                <a:latin typeface="Times New Roman" panose="02020603050405020304" pitchFamily="18" charset="0"/>
                <a:cs typeface="Times New Roman" panose="02020603050405020304" pitchFamily="18" charset="0"/>
              </a:rPr>
              <a:t>into </a:t>
            </a:r>
            <a:r>
              <a:rPr sz="2200" spc="-5" dirty="0">
                <a:latin typeface="Times New Roman" panose="02020603050405020304" pitchFamily="18" charset="0"/>
                <a:cs typeface="Times New Roman" panose="02020603050405020304" pitchFamily="18" charset="0"/>
              </a:rPr>
              <a:t>the child </a:t>
            </a:r>
            <a:r>
              <a:rPr sz="2200" dirty="0">
                <a:latin typeface="Times New Roman" panose="02020603050405020304" pitchFamily="18" charset="0"/>
                <a:cs typeface="Times New Roman" panose="02020603050405020304" pitchFamily="18" charset="0"/>
              </a:rPr>
              <a:t>class. </a:t>
            </a:r>
            <a:r>
              <a:rPr sz="2200" spc="-5" dirty="0">
                <a:latin typeface="Times New Roman" panose="02020603050405020304" pitchFamily="18" charset="0"/>
                <a:cs typeface="Times New Roman" panose="02020603050405020304" pitchFamily="18" charset="0"/>
              </a:rPr>
              <a:t>In </a:t>
            </a:r>
            <a:r>
              <a:rPr sz="2200" spc="-10" dirty="0">
                <a:latin typeface="Times New Roman" panose="02020603050405020304" pitchFamily="18" charset="0"/>
                <a:cs typeface="Times New Roman" panose="02020603050405020304" pitchFamily="18" charset="0"/>
              </a:rPr>
              <a:t>such cases, </a:t>
            </a:r>
            <a:r>
              <a:rPr sz="2200" spc="-5" dirty="0">
                <a:latin typeface="Times New Roman" panose="02020603050405020304" pitchFamily="18" charset="0"/>
                <a:cs typeface="Times New Roman" panose="02020603050405020304" pitchFamily="18" charset="0"/>
              </a:rPr>
              <a:t> </a:t>
            </a:r>
            <a:r>
              <a:rPr sz="2200" spc="-15" dirty="0">
                <a:latin typeface="Times New Roman" panose="02020603050405020304" pitchFamily="18" charset="0"/>
                <a:cs typeface="Times New Roman" panose="02020603050405020304" pitchFamily="18" charset="0"/>
              </a:rPr>
              <a:t>you</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will</a:t>
            </a:r>
            <a:r>
              <a:rPr sz="2200" spc="-20" dirty="0">
                <a:latin typeface="Times New Roman" panose="02020603050405020304" pitchFamily="18" charset="0"/>
                <a:cs typeface="Times New Roman" panose="02020603050405020304" pitchFamily="18" charset="0"/>
              </a:rPr>
              <a:t> have</a:t>
            </a:r>
            <a:r>
              <a:rPr sz="2200" spc="5" dirty="0">
                <a:latin typeface="Times New Roman" panose="02020603050405020304" pitchFamily="18" charset="0"/>
                <a:cs typeface="Times New Roman" panose="02020603050405020304" pitchFamily="18" charset="0"/>
              </a:rPr>
              <a:t> </a:t>
            </a:r>
            <a:r>
              <a:rPr sz="2200" spc="-20" dirty="0">
                <a:latin typeface="Times New Roman" panose="02020603050405020304" pitchFamily="18" charset="0"/>
                <a:cs typeface="Times New Roman" panose="02020603050405020304" pitchFamily="18" charset="0"/>
              </a:rPr>
              <a:t>to</a:t>
            </a:r>
            <a:r>
              <a:rPr sz="2200" spc="15"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re-implement</a:t>
            </a:r>
            <a:r>
              <a:rPr sz="2200" spc="2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method</a:t>
            </a:r>
            <a:r>
              <a:rPr sz="2200" spc="2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in</a:t>
            </a:r>
            <a:r>
              <a:rPr sz="2200" spc="-1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the</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child</a:t>
            </a:r>
            <a:r>
              <a:rPr sz="2200" spc="-1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class.</a:t>
            </a:r>
            <a:endParaRPr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unctional Polymorphism">
            <a:extLst>
              <a:ext uri="{FF2B5EF4-FFF2-40B4-BE49-F238E27FC236}">
                <a16:creationId xmlns:a16="http://schemas.microsoft.com/office/drawing/2014/main" id="{58EBF592-5D5F-E5D3-2F67-982695EFF2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8" y="990600"/>
            <a:ext cx="7040872" cy="4383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117204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55D58-1C66-2B13-D570-6A444F021073}"/>
              </a:ext>
            </a:extLst>
          </p:cNvPr>
          <p:cNvSpPr>
            <a:spLocks noGrp="1"/>
          </p:cNvSpPr>
          <p:nvPr>
            <p:ph type="title"/>
          </p:nvPr>
        </p:nvSpPr>
        <p:spPr>
          <a:xfrm>
            <a:off x="535940" y="467690"/>
            <a:ext cx="8072119" cy="1200329"/>
          </a:xfrm>
        </p:spPr>
        <p:txBody>
          <a:bodyPr/>
          <a:lstStyle/>
          <a:p>
            <a:r>
              <a:rPr lang="en-IN" sz="3200" b="1" i="0" dirty="0">
                <a:solidFill>
                  <a:schemeClr val="tx1"/>
                </a:solidFill>
                <a:effectLst/>
                <a:latin typeface="erdana"/>
              </a:rPr>
              <a:t>Polymorphism with Class Methods</a:t>
            </a:r>
            <a:br>
              <a:rPr lang="en-IN" b="0" i="0" dirty="0">
                <a:solidFill>
                  <a:srgbClr val="610B38"/>
                </a:solidFill>
                <a:effectLst/>
                <a:latin typeface="erdana"/>
              </a:rPr>
            </a:br>
            <a:endParaRPr lang="en-IN" dirty="0"/>
          </a:p>
        </p:txBody>
      </p:sp>
      <p:sp>
        <p:nvSpPr>
          <p:cNvPr id="3" name="Text Placeholder 2">
            <a:extLst>
              <a:ext uri="{FF2B5EF4-FFF2-40B4-BE49-F238E27FC236}">
                <a16:creationId xmlns:a16="http://schemas.microsoft.com/office/drawing/2014/main" id="{830AEF7A-0299-F446-ABF2-FEA1FDE62C88}"/>
              </a:ext>
            </a:extLst>
          </p:cNvPr>
          <p:cNvSpPr>
            <a:spLocks noGrp="1"/>
          </p:cNvSpPr>
          <p:nvPr>
            <p:ph type="body" idx="1"/>
          </p:nvPr>
        </p:nvSpPr>
        <p:spPr>
          <a:xfrm>
            <a:off x="650240" y="1616710"/>
            <a:ext cx="7350759" cy="5416868"/>
          </a:xfrm>
        </p:spPr>
        <p:txBody>
          <a:bodyPr/>
          <a:lstStyle/>
          <a:p>
            <a:pPr marL="342900" indent="-3429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We can use the concept of polymorphism while creating class methods as Python allows different classes to have methods with the same name.</a:t>
            </a:r>
          </a:p>
          <a:p>
            <a:pPr marL="342900" indent="-3429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We can then later generalize calling these methods by disregarding the object we are working with.</a:t>
            </a:r>
          </a:p>
          <a:p>
            <a:r>
              <a:rPr lang="en-IN" dirty="0">
                <a:latin typeface="Times New Roman" panose="02020603050405020304" pitchFamily="18" charset="0"/>
                <a:cs typeface="Times New Roman" panose="02020603050405020304" pitchFamily="18" charset="0"/>
              </a:rPr>
              <a:t>class Cat:</a:t>
            </a:r>
          </a:p>
          <a:p>
            <a:r>
              <a:rPr lang="en-IN" dirty="0">
                <a:latin typeface="Times New Roman" panose="02020603050405020304" pitchFamily="18" charset="0"/>
                <a:cs typeface="Times New Roman" panose="02020603050405020304" pitchFamily="18" charset="0"/>
              </a:rPr>
              <a:t>    def __</a:t>
            </a:r>
            <a:r>
              <a:rPr lang="en-IN" dirty="0" err="1">
                <a:latin typeface="Times New Roman" panose="02020603050405020304" pitchFamily="18" charset="0"/>
                <a:cs typeface="Times New Roman" panose="02020603050405020304" pitchFamily="18" charset="0"/>
              </a:rPr>
              <a:t>init</a:t>
            </a:r>
            <a:r>
              <a:rPr lang="en-IN" dirty="0">
                <a:latin typeface="Times New Roman" panose="02020603050405020304" pitchFamily="18" charset="0"/>
                <a:cs typeface="Times New Roman" panose="02020603050405020304" pitchFamily="18" charset="0"/>
              </a:rPr>
              <a:t>__(self, name, age):</a:t>
            </a:r>
          </a:p>
          <a:p>
            <a:r>
              <a:rPr lang="en-IN" dirty="0">
                <a:latin typeface="Times New Roman" panose="02020603050405020304" pitchFamily="18" charset="0"/>
                <a:cs typeface="Times New Roman" panose="02020603050405020304" pitchFamily="18" charset="0"/>
              </a:rPr>
              <a:t>        self.name = name</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self.age</a:t>
            </a:r>
            <a:r>
              <a:rPr lang="en-IN" dirty="0">
                <a:latin typeface="Times New Roman" panose="02020603050405020304" pitchFamily="18" charset="0"/>
                <a:cs typeface="Times New Roman" panose="02020603050405020304" pitchFamily="18" charset="0"/>
              </a:rPr>
              <a:t> = age</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def info(self):</a:t>
            </a:r>
          </a:p>
          <a:p>
            <a:r>
              <a:rPr lang="en-IN" dirty="0">
                <a:latin typeface="Times New Roman" panose="02020603050405020304" pitchFamily="18" charset="0"/>
                <a:cs typeface="Times New Roman" panose="02020603050405020304" pitchFamily="18" charset="0"/>
              </a:rPr>
              <a:t>        print(</a:t>
            </a:r>
            <a:r>
              <a:rPr lang="en-IN" dirty="0" err="1">
                <a:latin typeface="Times New Roman" panose="02020603050405020304" pitchFamily="18" charset="0"/>
                <a:cs typeface="Times New Roman" panose="02020603050405020304" pitchFamily="18" charset="0"/>
              </a:rPr>
              <a:t>f"I</a:t>
            </a:r>
            <a:r>
              <a:rPr lang="en-IN" dirty="0">
                <a:latin typeface="Times New Roman" panose="02020603050405020304" pitchFamily="18" charset="0"/>
                <a:cs typeface="Times New Roman" panose="02020603050405020304" pitchFamily="18" charset="0"/>
              </a:rPr>
              <a:t> am a cat. My name is {self.name}. I am {</a:t>
            </a:r>
            <a:r>
              <a:rPr lang="en-IN" dirty="0" err="1">
                <a:latin typeface="Times New Roman" panose="02020603050405020304" pitchFamily="18" charset="0"/>
                <a:cs typeface="Times New Roman" panose="02020603050405020304" pitchFamily="18" charset="0"/>
              </a:rPr>
              <a:t>self.age</a:t>
            </a:r>
            <a:r>
              <a:rPr lang="en-IN" dirty="0">
                <a:latin typeface="Times New Roman" panose="02020603050405020304" pitchFamily="18" charset="0"/>
                <a:cs typeface="Times New Roman" panose="02020603050405020304" pitchFamily="18" charset="0"/>
              </a:rPr>
              <a:t>} years old.")</a:t>
            </a:r>
          </a:p>
          <a:p>
            <a:r>
              <a:rPr lang="en-IN" dirty="0">
                <a:latin typeface="Times New Roman" panose="02020603050405020304" pitchFamily="18" charset="0"/>
                <a:cs typeface="Times New Roman" panose="02020603050405020304" pitchFamily="18" charset="0"/>
              </a:rPr>
              <a:t>    def </a:t>
            </a:r>
            <a:r>
              <a:rPr lang="en-IN" dirty="0" err="1">
                <a:latin typeface="Times New Roman" panose="02020603050405020304" pitchFamily="18" charset="0"/>
                <a:cs typeface="Times New Roman" panose="02020603050405020304" pitchFamily="18" charset="0"/>
              </a:rPr>
              <a:t>make_sound</a:t>
            </a:r>
            <a:r>
              <a:rPr lang="en-IN" dirty="0">
                <a:latin typeface="Times New Roman" panose="02020603050405020304" pitchFamily="18" charset="0"/>
                <a:cs typeface="Times New Roman" panose="02020603050405020304" pitchFamily="18" charset="0"/>
              </a:rPr>
              <a:t>(self):</a:t>
            </a:r>
          </a:p>
          <a:p>
            <a:r>
              <a:rPr lang="en-IN" dirty="0">
                <a:latin typeface="Times New Roman" panose="02020603050405020304" pitchFamily="18" charset="0"/>
                <a:cs typeface="Times New Roman" panose="02020603050405020304" pitchFamily="18" charset="0"/>
              </a:rPr>
              <a:t>        print("Meow")</a:t>
            </a:r>
          </a:p>
          <a:p>
            <a:endParaRPr lang="en-IN" dirty="0"/>
          </a:p>
        </p:txBody>
      </p:sp>
    </p:spTree>
    <p:extLst>
      <p:ext uri="{BB962C8B-B14F-4D97-AF65-F5344CB8AC3E}">
        <p14:creationId xmlns:p14="http://schemas.microsoft.com/office/powerpoint/2010/main" val="142634314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6907B-96B9-9757-7506-37F331D5454A}"/>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9F90ED6B-A8F3-9F1F-505B-FBD3F597E2E0}"/>
              </a:ext>
            </a:extLst>
          </p:cNvPr>
          <p:cNvSpPr>
            <a:spLocks noGrp="1"/>
          </p:cNvSpPr>
          <p:nvPr>
            <p:ph type="body" idx="1"/>
          </p:nvPr>
        </p:nvSpPr>
        <p:spPr>
          <a:xfrm>
            <a:off x="508901" y="830910"/>
            <a:ext cx="7350759" cy="5755422"/>
          </a:xfrm>
        </p:spPr>
        <p:txBody>
          <a:bodyPr/>
          <a:lstStyle/>
          <a:p>
            <a:endParaRPr lang="en-IN" dirty="0"/>
          </a:p>
          <a:p>
            <a:r>
              <a:rPr lang="en-IN" dirty="0">
                <a:latin typeface="Times New Roman" panose="02020603050405020304" pitchFamily="18" charset="0"/>
                <a:cs typeface="Times New Roman" panose="02020603050405020304" pitchFamily="18" charset="0"/>
              </a:rPr>
              <a:t>class Dog:</a:t>
            </a:r>
          </a:p>
          <a:p>
            <a:r>
              <a:rPr lang="en-IN" dirty="0">
                <a:latin typeface="Times New Roman" panose="02020603050405020304" pitchFamily="18" charset="0"/>
                <a:cs typeface="Times New Roman" panose="02020603050405020304" pitchFamily="18" charset="0"/>
              </a:rPr>
              <a:t>    def __</a:t>
            </a:r>
            <a:r>
              <a:rPr lang="en-IN" dirty="0" err="1">
                <a:latin typeface="Times New Roman" panose="02020603050405020304" pitchFamily="18" charset="0"/>
                <a:cs typeface="Times New Roman" panose="02020603050405020304" pitchFamily="18" charset="0"/>
              </a:rPr>
              <a:t>init</a:t>
            </a:r>
            <a:r>
              <a:rPr lang="en-IN" dirty="0">
                <a:latin typeface="Times New Roman" panose="02020603050405020304" pitchFamily="18" charset="0"/>
                <a:cs typeface="Times New Roman" panose="02020603050405020304" pitchFamily="18" charset="0"/>
              </a:rPr>
              <a:t>__(self, name, age):</a:t>
            </a:r>
          </a:p>
          <a:p>
            <a:r>
              <a:rPr lang="en-IN" dirty="0">
                <a:latin typeface="Times New Roman" panose="02020603050405020304" pitchFamily="18" charset="0"/>
                <a:cs typeface="Times New Roman" panose="02020603050405020304" pitchFamily="18" charset="0"/>
              </a:rPr>
              <a:t>        self.name = name</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self.age</a:t>
            </a:r>
            <a:r>
              <a:rPr lang="en-IN" dirty="0">
                <a:latin typeface="Times New Roman" panose="02020603050405020304" pitchFamily="18" charset="0"/>
                <a:cs typeface="Times New Roman" panose="02020603050405020304" pitchFamily="18" charset="0"/>
              </a:rPr>
              <a:t> = age</a:t>
            </a:r>
          </a:p>
          <a:p>
            <a:r>
              <a:rPr lang="en-IN" dirty="0">
                <a:latin typeface="Times New Roman" panose="02020603050405020304" pitchFamily="18" charset="0"/>
                <a:cs typeface="Times New Roman" panose="02020603050405020304" pitchFamily="18" charset="0"/>
              </a:rPr>
              <a:t>    def info(self):</a:t>
            </a:r>
          </a:p>
          <a:p>
            <a:r>
              <a:rPr lang="en-IN" dirty="0">
                <a:latin typeface="Times New Roman" panose="02020603050405020304" pitchFamily="18" charset="0"/>
                <a:cs typeface="Times New Roman" panose="02020603050405020304" pitchFamily="18" charset="0"/>
              </a:rPr>
              <a:t>        print(</a:t>
            </a:r>
            <a:r>
              <a:rPr lang="en-IN" dirty="0" err="1">
                <a:latin typeface="Times New Roman" panose="02020603050405020304" pitchFamily="18" charset="0"/>
                <a:cs typeface="Times New Roman" panose="02020603050405020304" pitchFamily="18" charset="0"/>
              </a:rPr>
              <a:t>f"I</a:t>
            </a:r>
            <a:r>
              <a:rPr lang="en-IN" dirty="0">
                <a:latin typeface="Times New Roman" panose="02020603050405020304" pitchFamily="18" charset="0"/>
                <a:cs typeface="Times New Roman" panose="02020603050405020304" pitchFamily="18" charset="0"/>
              </a:rPr>
              <a:t> am a dog. My name is {self.name}. I am {</a:t>
            </a:r>
            <a:r>
              <a:rPr lang="en-IN" dirty="0" err="1">
                <a:latin typeface="Times New Roman" panose="02020603050405020304" pitchFamily="18" charset="0"/>
                <a:cs typeface="Times New Roman" panose="02020603050405020304" pitchFamily="18" charset="0"/>
              </a:rPr>
              <a:t>self.age</a:t>
            </a:r>
            <a:r>
              <a:rPr lang="en-IN" dirty="0">
                <a:latin typeface="Times New Roman" panose="02020603050405020304" pitchFamily="18" charset="0"/>
                <a:cs typeface="Times New Roman" panose="02020603050405020304" pitchFamily="18" charset="0"/>
              </a:rPr>
              <a:t>} years old.")</a:t>
            </a:r>
          </a:p>
          <a:p>
            <a:r>
              <a:rPr lang="en-IN" dirty="0">
                <a:latin typeface="Times New Roman" panose="02020603050405020304" pitchFamily="18" charset="0"/>
                <a:cs typeface="Times New Roman" panose="02020603050405020304" pitchFamily="18" charset="0"/>
              </a:rPr>
              <a:t>    def </a:t>
            </a:r>
            <a:r>
              <a:rPr lang="en-IN" dirty="0" err="1">
                <a:latin typeface="Times New Roman" panose="02020603050405020304" pitchFamily="18" charset="0"/>
                <a:cs typeface="Times New Roman" panose="02020603050405020304" pitchFamily="18" charset="0"/>
              </a:rPr>
              <a:t>make_sound</a:t>
            </a:r>
            <a:r>
              <a:rPr lang="en-IN" dirty="0">
                <a:latin typeface="Times New Roman" panose="02020603050405020304" pitchFamily="18" charset="0"/>
                <a:cs typeface="Times New Roman" panose="02020603050405020304" pitchFamily="18" charset="0"/>
              </a:rPr>
              <a:t>(self):</a:t>
            </a:r>
          </a:p>
          <a:p>
            <a:r>
              <a:rPr lang="en-IN" dirty="0">
                <a:latin typeface="Times New Roman" panose="02020603050405020304" pitchFamily="18" charset="0"/>
                <a:cs typeface="Times New Roman" panose="02020603050405020304" pitchFamily="18" charset="0"/>
              </a:rPr>
              <a:t>        print("Bark")</a:t>
            </a:r>
          </a:p>
          <a:p>
            <a:r>
              <a:rPr lang="en-IN" dirty="0">
                <a:latin typeface="Times New Roman" panose="02020603050405020304" pitchFamily="18" charset="0"/>
                <a:cs typeface="Times New Roman" panose="02020603050405020304" pitchFamily="18" charset="0"/>
              </a:rPr>
              <a:t>cat1 = Cat("Kitty", 2.5)</a:t>
            </a:r>
          </a:p>
          <a:p>
            <a:r>
              <a:rPr lang="en-IN" dirty="0">
                <a:latin typeface="Times New Roman" panose="02020603050405020304" pitchFamily="18" charset="0"/>
                <a:cs typeface="Times New Roman" panose="02020603050405020304" pitchFamily="18" charset="0"/>
              </a:rPr>
              <a:t>dog1 = Dog("Fluffy", 4)</a:t>
            </a:r>
          </a:p>
          <a:p>
            <a:r>
              <a:rPr lang="en-IN" dirty="0">
                <a:latin typeface="Times New Roman" panose="02020603050405020304" pitchFamily="18" charset="0"/>
                <a:cs typeface="Times New Roman" panose="02020603050405020304" pitchFamily="18" charset="0"/>
              </a:rPr>
              <a:t>for animal in (cat1, dog1):</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animal.make_sound</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animal.info()</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animal.make_sound</a:t>
            </a:r>
            <a:r>
              <a:rPr lang="en-IN"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234304451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4AF11-BE3C-8851-A3A5-41A4C5375028}"/>
              </a:ext>
            </a:extLst>
          </p:cNvPr>
          <p:cNvSpPr>
            <a:spLocks noGrp="1"/>
          </p:cNvSpPr>
          <p:nvPr>
            <p:ph type="title"/>
          </p:nvPr>
        </p:nvSpPr>
        <p:spPr>
          <a:xfrm>
            <a:off x="535940" y="467690"/>
            <a:ext cx="8072119" cy="1415772"/>
          </a:xfrm>
        </p:spPr>
        <p:txBody>
          <a:bodyPr/>
          <a:lstStyle/>
          <a:p>
            <a:r>
              <a:rPr lang="en-IN" b="1" i="0" dirty="0">
                <a:solidFill>
                  <a:schemeClr val="tx1"/>
                </a:solidFill>
                <a:effectLst/>
                <a:latin typeface="euclid_circular_a"/>
              </a:rPr>
              <a:t>Polymorphism and Inheritance</a:t>
            </a:r>
            <a:br>
              <a:rPr lang="en-IN" b="1" i="0" dirty="0">
                <a:solidFill>
                  <a:srgbClr val="25265E"/>
                </a:solidFill>
                <a:effectLst/>
                <a:latin typeface="euclid_circular_a"/>
              </a:rPr>
            </a:br>
            <a:endParaRPr lang="en-IN" dirty="0"/>
          </a:p>
        </p:txBody>
      </p:sp>
      <p:sp>
        <p:nvSpPr>
          <p:cNvPr id="3" name="Text Placeholder 2">
            <a:extLst>
              <a:ext uri="{FF2B5EF4-FFF2-40B4-BE49-F238E27FC236}">
                <a16:creationId xmlns:a16="http://schemas.microsoft.com/office/drawing/2014/main" id="{2AE10AA6-CC87-8141-FCD4-14C9BFF8E31D}"/>
              </a:ext>
            </a:extLst>
          </p:cNvPr>
          <p:cNvSpPr>
            <a:spLocks noGrp="1"/>
          </p:cNvSpPr>
          <p:nvPr>
            <p:ph type="body" idx="1"/>
          </p:nvPr>
        </p:nvSpPr>
        <p:spPr>
          <a:xfrm>
            <a:off x="650240" y="1616710"/>
            <a:ext cx="7350759" cy="2708434"/>
          </a:xfrm>
        </p:spPr>
        <p:txBody>
          <a:bodyPr/>
          <a:lstStyle/>
          <a:p>
            <a:pPr marL="342900" indent="-342900" algn="just">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Like in other programming languages, the child classes in Python also inherit methods and attributes from the parent class. We can redefine certain methods and attributes specifically to fit the child class, which is known as </a:t>
            </a:r>
            <a:r>
              <a:rPr lang="en-IN" b="1" i="0" dirty="0">
                <a:effectLst/>
                <a:latin typeface="Times New Roman" panose="02020603050405020304" pitchFamily="18" charset="0"/>
                <a:cs typeface="Times New Roman" panose="02020603050405020304" pitchFamily="18" charset="0"/>
              </a:rPr>
              <a:t>Method Overriding</a:t>
            </a:r>
            <a:r>
              <a:rPr lang="en-IN" b="0" i="0" dirty="0">
                <a:effectLst/>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Polymorphism allows us to access these overridden methods and attributes that have the same name as the parent class.</a:t>
            </a:r>
          </a:p>
          <a:p>
            <a:endParaRPr lang="en-IN" dirty="0"/>
          </a:p>
        </p:txBody>
      </p:sp>
    </p:spTree>
    <p:extLst>
      <p:ext uri="{BB962C8B-B14F-4D97-AF65-F5344CB8AC3E}">
        <p14:creationId xmlns:p14="http://schemas.microsoft.com/office/powerpoint/2010/main" val="3070983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04800" y="552450"/>
            <a:ext cx="8382000" cy="5753100"/>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C32DC-161E-2A4A-5FEC-9927A647FED2}"/>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9BC28744-1860-2176-D3B0-3530B893EC89}"/>
              </a:ext>
            </a:extLst>
          </p:cNvPr>
          <p:cNvSpPr>
            <a:spLocks noGrp="1"/>
          </p:cNvSpPr>
          <p:nvPr>
            <p:ph type="body" idx="1"/>
          </p:nvPr>
        </p:nvSpPr>
        <p:spPr>
          <a:xfrm>
            <a:off x="650240" y="1616710"/>
            <a:ext cx="7350759" cy="4401205"/>
          </a:xfrm>
        </p:spPr>
        <p:txBody>
          <a:bodyPr/>
          <a:lstStyle/>
          <a:p>
            <a:r>
              <a:rPr lang="en-IN" dirty="0"/>
              <a:t>from math import pi</a:t>
            </a:r>
          </a:p>
          <a:p>
            <a:r>
              <a:rPr lang="en-IN" dirty="0"/>
              <a:t>class Shape:</a:t>
            </a:r>
          </a:p>
          <a:p>
            <a:r>
              <a:rPr lang="en-IN" dirty="0"/>
              <a:t>    def __</a:t>
            </a:r>
            <a:r>
              <a:rPr lang="en-IN" dirty="0" err="1"/>
              <a:t>init</a:t>
            </a:r>
            <a:r>
              <a:rPr lang="en-IN" dirty="0"/>
              <a:t>__(self, name):</a:t>
            </a:r>
          </a:p>
          <a:p>
            <a:r>
              <a:rPr lang="en-IN" dirty="0"/>
              <a:t>        self.name = name</a:t>
            </a:r>
          </a:p>
          <a:p>
            <a:r>
              <a:rPr lang="en-IN" dirty="0"/>
              <a:t>    def area(self):</a:t>
            </a:r>
          </a:p>
          <a:p>
            <a:r>
              <a:rPr lang="en-IN" dirty="0"/>
              <a:t>        pass</a:t>
            </a:r>
          </a:p>
          <a:p>
            <a:r>
              <a:rPr lang="en-IN" dirty="0"/>
              <a:t>    def fact(self):</a:t>
            </a:r>
          </a:p>
          <a:p>
            <a:r>
              <a:rPr lang="en-IN" dirty="0"/>
              <a:t>        return "I am a two-dimensional shape."</a:t>
            </a:r>
          </a:p>
          <a:p>
            <a:r>
              <a:rPr lang="en-IN" dirty="0"/>
              <a:t>    def __str__(self):</a:t>
            </a:r>
          </a:p>
          <a:p>
            <a:r>
              <a:rPr lang="en-IN" dirty="0"/>
              <a:t>        return self.name</a:t>
            </a:r>
          </a:p>
          <a:p>
            <a:endParaRPr lang="en-IN" dirty="0"/>
          </a:p>
          <a:p>
            <a:endParaRPr lang="en-IN" dirty="0"/>
          </a:p>
          <a:p>
            <a:endParaRPr lang="en-IN" dirty="0"/>
          </a:p>
        </p:txBody>
      </p:sp>
    </p:spTree>
    <p:extLst>
      <p:ext uri="{BB962C8B-B14F-4D97-AF65-F5344CB8AC3E}">
        <p14:creationId xmlns:p14="http://schemas.microsoft.com/office/powerpoint/2010/main" val="409449318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39BEE-A9CB-611D-E000-BDC02043237F}"/>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3BBDA497-E620-E7FC-73AC-26C4A34217F4}"/>
              </a:ext>
            </a:extLst>
          </p:cNvPr>
          <p:cNvSpPr>
            <a:spLocks noGrp="1"/>
          </p:cNvSpPr>
          <p:nvPr>
            <p:ph type="body" idx="1"/>
          </p:nvPr>
        </p:nvSpPr>
        <p:spPr>
          <a:xfrm>
            <a:off x="650240" y="1616710"/>
            <a:ext cx="7350759" cy="5078313"/>
          </a:xfrm>
        </p:spPr>
        <p:txBody>
          <a:bodyPr/>
          <a:lstStyle/>
          <a:p>
            <a:r>
              <a:rPr lang="en-IN" dirty="0"/>
              <a:t>class Square(Shape):</a:t>
            </a:r>
          </a:p>
          <a:p>
            <a:r>
              <a:rPr lang="en-IN" dirty="0"/>
              <a:t>    def __</a:t>
            </a:r>
            <a:r>
              <a:rPr lang="en-IN" dirty="0" err="1"/>
              <a:t>init</a:t>
            </a:r>
            <a:r>
              <a:rPr lang="en-IN" dirty="0"/>
              <a:t>__(self, length):</a:t>
            </a:r>
          </a:p>
          <a:p>
            <a:r>
              <a:rPr lang="en-IN" dirty="0"/>
              <a:t>        super().__</a:t>
            </a:r>
            <a:r>
              <a:rPr lang="en-IN" dirty="0" err="1"/>
              <a:t>init</a:t>
            </a:r>
            <a:r>
              <a:rPr lang="en-IN" dirty="0"/>
              <a:t>__("Square")</a:t>
            </a:r>
          </a:p>
          <a:p>
            <a:r>
              <a:rPr lang="en-IN" dirty="0"/>
              <a:t>        </a:t>
            </a:r>
            <a:r>
              <a:rPr lang="en-IN" dirty="0" err="1"/>
              <a:t>self.length</a:t>
            </a:r>
            <a:r>
              <a:rPr lang="en-IN" dirty="0"/>
              <a:t> = length</a:t>
            </a:r>
          </a:p>
          <a:p>
            <a:r>
              <a:rPr lang="en-IN" dirty="0"/>
              <a:t>    def area(self):</a:t>
            </a:r>
          </a:p>
          <a:p>
            <a:r>
              <a:rPr lang="en-IN" dirty="0"/>
              <a:t>        return </a:t>
            </a:r>
            <a:r>
              <a:rPr lang="en-IN" dirty="0" err="1"/>
              <a:t>self.length</a:t>
            </a:r>
            <a:r>
              <a:rPr lang="en-IN" dirty="0"/>
              <a:t>**2</a:t>
            </a:r>
          </a:p>
          <a:p>
            <a:r>
              <a:rPr lang="en-IN" dirty="0"/>
              <a:t>    def fact(self):</a:t>
            </a:r>
          </a:p>
          <a:p>
            <a:r>
              <a:rPr lang="en-IN" dirty="0"/>
              <a:t>        return "Squares have each angle equal to 90 degrees."</a:t>
            </a:r>
          </a:p>
          <a:p>
            <a:r>
              <a:rPr lang="en-IN" dirty="0"/>
              <a:t>class Circle(Shape):</a:t>
            </a:r>
          </a:p>
          <a:p>
            <a:r>
              <a:rPr lang="en-IN" dirty="0"/>
              <a:t>    def __</a:t>
            </a:r>
            <a:r>
              <a:rPr lang="en-IN" dirty="0" err="1"/>
              <a:t>init</a:t>
            </a:r>
            <a:r>
              <a:rPr lang="en-IN" dirty="0"/>
              <a:t>__(self, radius):</a:t>
            </a:r>
          </a:p>
          <a:p>
            <a:r>
              <a:rPr lang="en-IN" dirty="0"/>
              <a:t>        super().__</a:t>
            </a:r>
            <a:r>
              <a:rPr lang="en-IN" dirty="0" err="1"/>
              <a:t>init</a:t>
            </a:r>
            <a:r>
              <a:rPr lang="en-IN" dirty="0"/>
              <a:t>__("Circle")</a:t>
            </a:r>
          </a:p>
          <a:p>
            <a:r>
              <a:rPr lang="en-IN" dirty="0"/>
              <a:t>        </a:t>
            </a:r>
            <a:r>
              <a:rPr lang="en-IN" dirty="0" err="1"/>
              <a:t>self.radius</a:t>
            </a:r>
            <a:r>
              <a:rPr lang="en-IN" dirty="0"/>
              <a:t> = radius</a:t>
            </a:r>
          </a:p>
          <a:p>
            <a:r>
              <a:rPr lang="en-IN" dirty="0"/>
              <a:t>    def area(self):</a:t>
            </a:r>
          </a:p>
          <a:p>
            <a:r>
              <a:rPr lang="en-IN" dirty="0"/>
              <a:t>        return pi*</a:t>
            </a:r>
            <a:r>
              <a:rPr lang="en-IN" dirty="0" err="1"/>
              <a:t>self.radius</a:t>
            </a:r>
            <a:r>
              <a:rPr lang="en-IN" dirty="0"/>
              <a:t>**2</a:t>
            </a:r>
          </a:p>
          <a:p>
            <a:endParaRPr lang="en-IN" dirty="0"/>
          </a:p>
        </p:txBody>
      </p:sp>
    </p:spTree>
    <p:extLst>
      <p:ext uri="{BB962C8B-B14F-4D97-AF65-F5344CB8AC3E}">
        <p14:creationId xmlns:p14="http://schemas.microsoft.com/office/powerpoint/2010/main" val="304254568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39462-A9AA-26B6-E443-7FA0549746B9}"/>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4D07BA1D-C444-E633-DF02-3B2CD01AF408}"/>
              </a:ext>
            </a:extLst>
          </p:cNvPr>
          <p:cNvSpPr>
            <a:spLocks noGrp="1"/>
          </p:cNvSpPr>
          <p:nvPr>
            <p:ph type="body" idx="1"/>
          </p:nvPr>
        </p:nvSpPr>
        <p:spPr>
          <a:xfrm>
            <a:off x="650240" y="1616710"/>
            <a:ext cx="7350759" cy="2369880"/>
          </a:xfrm>
        </p:spPr>
        <p:txBody>
          <a:bodyPr/>
          <a:lstStyle/>
          <a:p>
            <a:r>
              <a:rPr lang="en-IN" dirty="0"/>
              <a:t>a = Square(4)</a:t>
            </a:r>
          </a:p>
          <a:p>
            <a:r>
              <a:rPr lang="en-IN" dirty="0"/>
              <a:t>b = Circle(7)</a:t>
            </a:r>
          </a:p>
          <a:p>
            <a:r>
              <a:rPr lang="en-IN" dirty="0"/>
              <a:t>print(b)</a:t>
            </a:r>
          </a:p>
          <a:p>
            <a:r>
              <a:rPr lang="en-IN" dirty="0"/>
              <a:t>print(</a:t>
            </a:r>
            <a:r>
              <a:rPr lang="en-IN" dirty="0" err="1"/>
              <a:t>b.fact</a:t>
            </a:r>
            <a:r>
              <a:rPr lang="en-IN" dirty="0"/>
              <a:t>())</a:t>
            </a:r>
          </a:p>
          <a:p>
            <a:r>
              <a:rPr lang="en-IN" dirty="0"/>
              <a:t>print(</a:t>
            </a:r>
            <a:r>
              <a:rPr lang="en-IN" dirty="0" err="1"/>
              <a:t>a.fact</a:t>
            </a:r>
            <a:r>
              <a:rPr lang="en-IN" dirty="0"/>
              <a:t>())</a:t>
            </a:r>
          </a:p>
          <a:p>
            <a:r>
              <a:rPr lang="en-IN" dirty="0"/>
              <a:t>print(</a:t>
            </a:r>
            <a:r>
              <a:rPr lang="en-IN" dirty="0" err="1"/>
              <a:t>b.area</a:t>
            </a:r>
            <a:r>
              <a:rPr lang="en-IN" dirty="0"/>
              <a:t>())</a:t>
            </a:r>
          </a:p>
          <a:p>
            <a:endParaRPr lang="en-IN" dirty="0"/>
          </a:p>
        </p:txBody>
      </p:sp>
    </p:spTree>
    <p:extLst>
      <p:ext uri="{BB962C8B-B14F-4D97-AF65-F5344CB8AC3E}">
        <p14:creationId xmlns:p14="http://schemas.microsoft.com/office/powerpoint/2010/main" val="403941289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lass Polymorphism">
            <a:extLst>
              <a:ext uri="{FF2B5EF4-FFF2-40B4-BE49-F238E27FC236}">
                <a16:creationId xmlns:a16="http://schemas.microsoft.com/office/drawing/2014/main" id="{C0870D3F-7934-F397-869B-7ACC74B6AD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738" y="0"/>
            <a:ext cx="72469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35175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1F55E-A6C6-41C9-80FC-BE85AE74E90B}"/>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737E550F-6BD4-4EDB-A155-B1A130D4821B}"/>
              </a:ext>
            </a:extLst>
          </p:cNvPr>
          <p:cNvSpPr>
            <a:spLocks noGrp="1"/>
          </p:cNvSpPr>
          <p:nvPr>
            <p:ph type="body" idx="1"/>
          </p:nvPr>
        </p:nvSpPr>
        <p:spPr/>
        <p:txBody>
          <a:bodyPr/>
          <a:lstStyle/>
          <a:p>
            <a:endParaRPr lang="en-IN"/>
          </a:p>
        </p:txBody>
      </p:sp>
      <p:pic>
        <p:nvPicPr>
          <p:cNvPr id="1026" name="Picture 2" descr="overriding-in-python">
            <a:extLst>
              <a:ext uri="{FF2B5EF4-FFF2-40B4-BE49-F238E27FC236}">
                <a16:creationId xmlns:a16="http://schemas.microsoft.com/office/drawing/2014/main" id="{34CBABC9-F9B3-4CF3-A5F9-A8D95D5998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521" y="1153554"/>
            <a:ext cx="6857998" cy="5236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9191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04800" y="457200"/>
            <a:ext cx="7748524" cy="5562600"/>
          </a:xfrm>
          <a:prstGeom prst="rect">
            <a:avLst/>
          </a:prstGeom>
        </p:spPr>
      </p:pic>
    </p:spTree>
    <p:extLst>
      <p:ext uri="{BB962C8B-B14F-4D97-AF65-F5344CB8AC3E}">
        <p14:creationId xmlns:p14="http://schemas.microsoft.com/office/powerpoint/2010/main" val="275910761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DA487-6F62-4A15-AB1E-578EAC629F50}"/>
              </a:ext>
            </a:extLst>
          </p:cNvPr>
          <p:cNvSpPr>
            <a:spLocks noGrp="1"/>
          </p:cNvSpPr>
          <p:nvPr>
            <p:ph type="title"/>
          </p:nvPr>
        </p:nvSpPr>
        <p:spPr>
          <a:xfrm>
            <a:off x="535940" y="467690"/>
            <a:ext cx="8072119" cy="1077218"/>
          </a:xfrm>
        </p:spPr>
        <p:txBody>
          <a:bodyPr/>
          <a:lstStyle/>
          <a:p>
            <a:r>
              <a:rPr lang="en-IN" sz="2400" b="1" i="0" dirty="0">
                <a:solidFill>
                  <a:srgbClr val="273239"/>
                </a:solidFill>
                <a:effectLst/>
                <a:latin typeface="urw-din"/>
              </a:rPr>
              <a:t>Calling the Parent’s method within the overridden method</a:t>
            </a:r>
            <a:br>
              <a:rPr lang="en-IN" b="1" i="0" dirty="0">
                <a:solidFill>
                  <a:srgbClr val="273239"/>
                </a:solidFill>
                <a:effectLst/>
                <a:latin typeface="urw-din"/>
              </a:rPr>
            </a:br>
            <a:endParaRPr lang="en-IN" dirty="0"/>
          </a:p>
        </p:txBody>
      </p:sp>
      <p:sp>
        <p:nvSpPr>
          <p:cNvPr id="3" name="Text Placeholder 2">
            <a:extLst>
              <a:ext uri="{FF2B5EF4-FFF2-40B4-BE49-F238E27FC236}">
                <a16:creationId xmlns:a16="http://schemas.microsoft.com/office/drawing/2014/main" id="{C83B1376-818D-4C0E-B9D1-E8FA3EF94778}"/>
              </a:ext>
            </a:extLst>
          </p:cNvPr>
          <p:cNvSpPr>
            <a:spLocks noGrp="1"/>
          </p:cNvSpPr>
          <p:nvPr>
            <p:ph type="body" idx="1"/>
          </p:nvPr>
        </p:nvSpPr>
        <p:spPr>
          <a:xfrm>
            <a:off x="650240" y="1616710"/>
            <a:ext cx="7350759" cy="3231654"/>
          </a:xfrm>
        </p:spPr>
        <p:txBody>
          <a:bodyPr/>
          <a:lstStyle/>
          <a:p>
            <a:pPr algn="just" fontAlgn="base"/>
            <a:r>
              <a:rPr lang="en-IN" sz="2400" b="0" i="0" dirty="0">
                <a:solidFill>
                  <a:srgbClr val="273239"/>
                </a:solidFill>
                <a:effectLst/>
                <a:latin typeface="Times New Roman" panose="02020603050405020304" pitchFamily="18" charset="0"/>
                <a:cs typeface="Times New Roman" panose="02020603050405020304" pitchFamily="18" charset="0"/>
              </a:rPr>
              <a:t>Parent class methods can also be called within the overridden methods. This can generally be achieved by two ways.</a:t>
            </a:r>
          </a:p>
          <a:p>
            <a:pPr algn="just" rtl="0" fontAlgn="base"/>
            <a:r>
              <a:rPr kumimoji="0" lang="en-US" altLang="en-US" sz="24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1. Using Class name:</a:t>
            </a:r>
            <a:r>
              <a:rPr kumimoji="0" lang="en-US" altLang="en-US" sz="24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Parent’s class methods can be called by using the Parent class name. method inside the overridden method.</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algn="l" fontAlgn="base"/>
            <a:endParaRPr lang="en-IN" b="0" i="0" dirty="0">
              <a:solidFill>
                <a:srgbClr val="273239"/>
              </a:solidFill>
              <a:effectLst/>
              <a:latin typeface="urw-din"/>
            </a:endParaRPr>
          </a:p>
          <a:p>
            <a:pPr algn="l" fontAlgn="base"/>
            <a:endParaRPr lang="en-IN" b="0" i="0" dirty="0">
              <a:solidFill>
                <a:srgbClr val="273239"/>
              </a:solidFill>
              <a:effectLst/>
              <a:latin typeface="urw-din"/>
            </a:endParaRPr>
          </a:p>
          <a:p>
            <a:endParaRPr lang="en-IN" dirty="0"/>
          </a:p>
        </p:txBody>
      </p:sp>
      <p:sp>
        <p:nvSpPr>
          <p:cNvPr id="4" name="Rectangle 1">
            <a:extLst>
              <a:ext uri="{FF2B5EF4-FFF2-40B4-BE49-F238E27FC236}">
                <a16:creationId xmlns:a16="http://schemas.microsoft.com/office/drawing/2014/main" id="{0FC3664D-AD1D-496B-B44B-1EF4FD84D5BE}"/>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767856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846BF-8F3E-403A-ADCC-EED4F43EA82A}"/>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E09CE534-819E-45D5-A74D-C2C318CC4E87}"/>
              </a:ext>
            </a:extLst>
          </p:cNvPr>
          <p:cNvSpPr>
            <a:spLocks noGrp="1"/>
          </p:cNvSpPr>
          <p:nvPr>
            <p:ph type="body" idx="1"/>
          </p:nvPr>
        </p:nvSpPr>
        <p:spPr>
          <a:xfrm>
            <a:off x="650240" y="1616710"/>
            <a:ext cx="7350759" cy="4401205"/>
          </a:xfrm>
        </p:spPr>
        <p:txBody>
          <a:bodyPr/>
          <a:lstStyle/>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class Parent():</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def show(self):</a:t>
            </a:r>
          </a:p>
          <a:p>
            <a:r>
              <a:rPr lang="en-IN" dirty="0">
                <a:latin typeface="Times New Roman" panose="02020603050405020304" pitchFamily="18" charset="0"/>
                <a:cs typeface="Times New Roman" panose="02020603050405020304" pitchFamily="18" charset="0"/>
              </a:rPr>
              <a:t>		print("Inside Parent")	</a:t>
            </a:r>
          </a:p>
          <a:p>
            <a:r>
              <a:rPr lang="en-IN" dirty="0">
                <a:latin typeface="Times New Roman" panose="02020603050405020304" pitchFamily="18" charset="0"/>
                <a:cs typeface="Times New Roman" panose="02020603050405020304" pitchFamily="18" charset="0"/>
              </a:rPr>
              <a:t>class Child(Parent):</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def show(self):</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Parent.show</a:t>
            </a:r>
            <a:r>
              <a:rPr lang="en-IN" dirty="0">
                <a:latin typeface="Times New Roman" panose="02020603050405020304" pitchFamily="18" charset="0"/>
                <a:cs typeface="Times New Roman" panose="02020603050405020304" pitchFamily="18" charset="0"/>
              </a:rPr>
              <a:t>(self)</a:t>
            </a:r>
          </a:p>
          <a:p>
            <a:r>
              <a:rPr lang="en-IN" dirty="0">
                <a:latin typeface="Times New Roman" panose="02020603050405020304" pitchFamily="18" charset="0"/>
                <a:cs typeface="Times New Roman" panose="02020603050405020304" pitchFamily="18" charset="0"/>
              </a:rPr>
              <a:t>		print("Inside Child“)</a:t>
            </a:r>
          </a:p>
          <a:p>
            <a:r>
              <a:rPr lang="en-IN" dirty="0" err="1">
                <a:latin typeface="Times New Roman" panose="02020603050405020304" pitchFamily="18" charset="0"/>
                <a:cs typeface="Times New Roman" panose="02020603050405020304" pitchFamily="18" charset="0"/>
              </a:rPr>
              <a:t>obj</a:t>
            </a:r>
            <a:r>
              <a:rPr lang="en-IN" dirty="0">
                <a:latin typeface="Times New Roman" panose="02020603050405020304" pitchFamily="18" charset="0"/>
                <a:cs typeface="Times New Roman" panose="02020603050405020304" pitchFamily="18" charset="0"/>
              </a:rPr>
              <a:t> = Child()</a:t>
            </a:r>
          </a:p>
          <a:p>
            <a:r>
              <a:rPr lang="en-IN" dirty="0" err="1">
                <a:latin typeface="Times New Roman" panose="02020603050405020304" pitchFamily="18" charset="0"/>
                <a:cs typeface="Times New Roman" panose="02020603050405020304" pitchFamily="18" charset="0"/>
              </a:rPr>
              <a:t>obj.show</a:t>
            </a:r>
            <a:r>
              <a:rPr lang="en-IN"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99180063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730F892-4943-4431-9CBB-D1F8279833B1}"/>
              </a:ext>
            </a:extLst>
          </p:cNvPr>
          <p:cNvSpPr>
            <a:spLocks noGrp="1"/>
          </p:cNvSpPr>
          <p:nvPr>
            <p:ph type="title"/>
          </p:nvPr>
        </p:nvSpPr>
        <p:spPr/>
        <p:txBody>
          <a:bodyPr/>
          <a:lstStyle/>
          <a:p>
            <a:endParaRPr lang="en-IN"/>
          </a:p>
        </p:txBody>
      </p:sp>
      <p:sp>
        <p:nvSpPr>
          <p:cNvPr id="6" name="Text Placeholder 5">
            <a:extLst>
              <a:ext uri="{FF2B5EF4-FFF2-40B4-BE49-F238E27FC236}">
                <a16:creationId xmlns:a16="http://schemas.microsoft.com/office/drawing/2014/main" id="{46570C20-0E71-43A8-BB41-5A949BDDE9F5}"/>
              </a:ext>
            </a:extLst>
          </p:cNvPr>
          <p:cNvSpPr>
            <a:spLocks noGrp="1"/>
          </p:cNvSpPr>
          <p:nvPr>
            <p:ph type="body" idx="1"/>
          </p:nvPr>
        </p:nvSpPr>
        <p:spPr>
          <a:xfrm>
            <a:off x="685800" y="1600200"/>
            <a:ext cx="7350759" cy="5878532"/>
          </a:xfrm>
        </p:spPr>
        <p:txBody>
          <a:bodyPr/>
          <a:lstStyle/>
          <a:p>
            <a:pPr algn="just" rtl="0"/>
            <a:r>
              <a:rPr kumimoji="0" lang="en-US" altLang="en-US" sz="24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2. Using Super():</a:t>
            </a:r>
            <a:r>
              <a:rPr kumimoji="0" lang="en-US" altLang="en-US" sz="24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Python super() function provides us the facility to refer to the parent class explicitly. It is basically useful where we have to call superclass functions. It returns the proxy object that allows us to refer parent class by ‘super’.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I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rtl="0"/>
            <a:r>
              <a:rPr kumimoji="0" lang="en-I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 Parent():	</a:t>
            </a:r>
          </a:p>
          <a:p>
            <a:pPr algn="just" rtl="0"/>
            <a:r>
              <a:rPr kumimoji="0" lang="en-I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def show(self):</a:t>
            </a:r>
          </a:p>
          <a:p>
            <a:pPr algn="just" rtl="0"/>
            <a:r>
              <a:rPr kumimoji="0" lang="en-I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print("Inside Parent")		</a:t>
            </a:r>
          </a:p>
          <a:p>
            <a:pPr algn="just" rtl="0"/>
            <a:r>
              <a:rPr kumimoji="0" lang="en-I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 Child(Parent):</a:t>
            </a:r>
          </a:p>
          <a:p>
            <a:pPr algn="just" rtl="0"/>
            <a:r>
              <a:rPr kumimoji="0" lang="en-I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def show(self):</a:t>
            </a:r>
          </a:p>
          <a:p>
            <a:pPr algn="just" rtl="0"/>
            <a:r>
              <a:rPr kumimoji="0" lang="en-I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super().show()</a:t>
            </a:r>
          </a:p>
          <a:p>
            <a:pPr algn="just" rtl="0"/>
            <a:r>
              <a:rPr kumimoji="0" lang="en-I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print("Inside Child“)</a:t>
            </a:r>
          </a:p>
          <a:p>
            <a:pPr algn="just" rtl="0"/>
            <a:r>
              <a:rPr kumimoji="0" lang="en-IN"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obj</a:t>
            </a:r>
            <a:r>
              <a:rPr kumimoji="0" lang="en-I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Child()</a:t>
            </a:r>
          </a:p>
          <a:p>
            <a:pPr algn="just" rtl="0"/>
            <a:r>
              <a:rPr kumimoji="0" lang="en-IN"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obj.show</a:t>
            </a:r>
            <a:r>
              <a:rPr kumimoji="0" lang="en-I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algn="just" rtl="0"/>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3959458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C679D-748D-4319-BAC6-A574F4E0B888}"/>
              </a:ext>
            </a:extLst>
          </p:cNvPr>
          <p:cNvSpPr>
            <a:spLocks noGrp="1"/>
          </p:cNvSpPr>
          <p:nvPr>
            <p:ph type="title"/>
          </p:nvPr>
        </p:nvSpPr>
        <p:spPr/>
        <p:txBody>
          <a:bodyPr/>
          <a:lstStyle/>
          <a:p>
            <a:r>
              <a:rPr lang="en-IN" b="1" dirty="0">
                <a:solidFill>
                  <a:schemeClr val="tx1"/>
                </a:solidFill>
              </a:rPr>
              <a:t>What is Overloading?</a:t>
            </a:r>
          </a:p>
        </p:txBody>
      </p:sp>
      <p:sp>
        <p:nvSpPr>
          <p:cNvPr id="3" name="Text Placeholder 2">
            <a:extLst>
              <a:ext uri="{FF2B5EF4-FFF2-40B4-BE49-F238E27FC236}">
                <a16:creationId xmlns:a16="http://schemas.microsoft.com/office/drawing/2014/main" id="{A248D09C-D919-4D47-8BFA-174D01A2E9BA}"/>
              </a:ext>
            </a:extLst>
          </p:cNvPr>
          <p:cNvSpPr>
            <a:spLocks noGrp="1"/>
          </p:cNvSpPr>
          <p:nvPr>
            <p:ph type="body" idx="1"/>
          </p:nvPr>
        </p:nvSpPr>
        <p:spPr>
          <a:xfrm>
            <a:off x="685800" y="1600200"/>
            <a:ext cx="7350759" cy="4062651"/>
          </a:xfrm>
        </p:spPr>
        <p:txBody>
          <a:bodyPr/>
          <a:lstStyle/>
          <a:p>
            <a:pPr algn="just"/>
            <a:r>
              <a:rPr lang="en-IN" b="0" i="0" dirty="0">
                <a:solidFill>
                  <a:srgbClr val="292929"/>
                </a:solidFill>
                <a:effectLst/>
                <a:latin typeface="Times New Roman" panose="02020603050405020304" pitchFamily="18" charset="0"/>
                <a:cs typeface="Times New Roman" panose="02020603050405020304" pitchFamily="18" charset="0"/>
              </a:rPr>
              <a:t>Overloading is the ability of a function or an operator to behave in different ways based on the parameters that are passed to the function, or the operands that the operator acts on.</a:t>
            </a:r>
          </a:p>
          <a:p>
            <a:pPr algn="just"/>
            <a:r>
              <a:rPr lang="en-IN" b="0" i="0" dirty="0">
                <a:solidFill>
                  <a:srgbClr val="292929"/>
                </a:solidFill>
                <a:effectLst/>
                <a:latin typeface="Times New Roman" panose="02020603050405020304" pitchFamily="18" charset="0"/>
                <a:cs typeface="Times New Roman" panose="02020603050405020304" pitchFamily="18" charset="0"/>
              </a:rPr>
              <a:t>Some of the </a:t>
            </a:r>
            <a:r>
              <a:rPr lang="en-IN" b="1" i="0" dirty="0">
                <a:solidFill>
                  <a:srgbClr val="292929"/>
                </a:solidFill>
                <a:effectLst/>
                <a:latin typeface="Times New Roman" panose="02020603050405020304" pitchFamily="18" charset="0"/>
                <a:cs typeface="Times New Roman" panose="02020603050405020304" pitchFamily="18" charset="0"/>
              </a:rPr>
              <a:t>advantages</a:t>
            </a:r>
            <a:r>
              <a:rPr lang="en-IN" b="0" i="0" dirty="0">
                <a:solidFill>
                  <a:srgbClr val="292929"/>
                </a:solidFill>
                <a:effectLst/>
                <a:latin typeface="Times New Roman" panose="02020603050405020304" pitchFamily="18" charset="0"/>
                <a:cs typeface="Times New Roman" panose="02020603050405020304" pitchFamily="18" charset="0"/>
              </a:rPr>
              <a:t> of using overload are:</a:t>
            </a:r>
          </a:p>
          <a:p>
            <a:pPr algn="just">
              <a:buFont typeface="Arial" panose="020B0604020202020204" pitchFamily="34" charset="0"/>
              <a:buChar char="•"/>
            </a:pPr>
            <a:r>
              <a:rPr lang="en-IN" b="0" i="0" dirty="0">
                <a:solidFill>
                  <a:srgbClr val="292929"/>
                </a:solidFill>
                <a:effectLst/>
                <a:latin typeface="Times New Roman" panose="02020603050405020304" pitchFamily="18" charset="0"/>
                <a:cs typeface="Times New Roman" panose="02020603050405020304" pitchFamily="18" charset="0"/>
              </a:rPr>
              <a:t>Overloading a method fosters reusability. For example, instead of writing multiple methods that differ only slightly, we can write one method and overload it.</a:t>
            </a:r>
          </a:p>
          <a:p>
            <a:pPr algn="just">
              <a:buFont typeface="Arial" panose="020B0604020202020204" pitchFamily="34" charset="0"/>
              <a:buChar char="•"/>
            </a:pPr>
            <a:r>
              <a:rPr lang="en-IN" b="0" i="0" dirty="0">
                <a:solidFill>
                  <a:srgbClr val="292929"/>
                </a:solidFill>
                <a:effectLst/>
                <a:latin typeface="Times New Roman" panose="02020603050405020304" pitchFamily="18" charset="0"/>
                <a:cs typeface="Times New Roman" panose="02020603050405020304" pitchFamily="18" charset="0"/>
              </a:rPr>
              <a:t>Overloading also improves code clarity and eliminates complexity.</a:t>
            </a:r>
          </a:p>
          <a:p>
            <a:pPr algn="just"/>
            <a:r>
              <a:rPr lang="en-IN" b="0" i="0" dirty="0">
                <a:solidFill>
                  <a:srgbClr val="292929"/>
                </a:solidFill>
                <a:effectLst/>
                <a:latin typeface="Times New Roman" panose="02020603050405020304" pitchFamily="18" charset="0"/>
                <a:cs typeface="Times New Roman" panose="02020603050405020304" pitchFamily="18" charset="0"/>
              </a:rPr>
              <a:t>Overloading is a very useful concept. However, it has a number of </a:t>
            </a:r>
            <a:r>
              <a:rPr lang="en-IN" b="1" i="0" dirty="0">
                <a:solidFill>
                  <a:srgbClr val="292929"/>
                </a:solidFill>
                <a:effectLst/>
                <a:latin typeface="Times New Roman" panose="02020603050405020304" pitchFamily="18" charset="0"/>
                <a:cs typeface="Times New Roman" panose="02020603050405020304" pitchFamily="18" charset="0"/>
              </a:rPr>
              <a:t>disadvantages</a:t>
            </a:r>
            <a:r>
              <a:rPr lang="en-IN" b="0" i="0" dirty="0">
                <a:solidFill>
                  <a:srgbClr val="292929"/>
                </a:solidFill>
                <a:effectLst/>
                <a:latin typeface="Times New Roman" panose="02020603050405020304" pitchFamily="18" charset="0"/>
                <a:cs typeface="Times New Roman" panose="02020603050405020304" pitchFamily="18" charset="0"/>
              </a:rPr>
              <a:t> associated with it.</a:t>
            </a:r>
          </a:p>
          <a:p>
            <a:endParaRPr lang="en-IN" dirty="0"/>
          </a:p>
        </p:txBody>
      </p:sp>
    </p:spTree>
    <p:extLst>
      <p:ext uri="{BB962C8B-B14F-4D97-AF65-F5344CB8AC3E}">
        <p14:creationId xmlns:p14="http://schemas.microsoft.com/office/powerpoint/2010/main" val="3402461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25713"/>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5995</TotalTime>
  <Words>9248</Words>
  <Application>Microsoft Office PowerPoint</Application>
  <PresentationFormat>On-screen Show (4:3)</PresentationFormat>
  <Paragraphs>756</Paragraphs>
  <Slides>156</Slides>
  <Notes>3</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156</vt:i4>
      </vt:variant>
    </vt:vector>
  </HeadingPairs>
  <TitlesOfParts>
    <vt:vector size="176" baseType="lpstr">
      <vt:lpstr>Arial</vt:lpstr>
      <vt:lpstr>Calibri</vt:lpstr>
      <vt:lpstr>Cambria</vt:lpstr>
      <vt:lpstr>Consolas</vt:lpstr>
      <vt:lpstr>Epilogue</vt:lpstr>
      <vt:lpstr>erdana</vt:lpstr>
      <vt:lpstr>euclid_circular_a</vt:lpstr>
      <vt:lpstr>Georgia</vt:lpstr>
      <vt:lpstr>inherit</vt:lpstr>
      <vt:lpstr>inter-bold</vt:lpstr>
      <vt:lpstr>inter-regular</vt:lpstr>
      <vt:lpstr>Nunito Sans</vt:lpstr>
      <vt:lpstr>Open Sans</vt:lpstr>
      <vt:lpstr>OpenSans</vt:lpstr>
      <vt:lpstr>Roboto</vt:lpstr>
      <vt:lpstr>Roboto Slab</vt:lpstr>
      <vt:lpstr>Source Sans Pro</vt:lpstr>
      <vt:lpstr>Times New Roman</vt:lpstr>
      <vt:lpstr>urw-din</vt:lpstr>
      <vt:lpstr>Office Theme</vt:lpstr>
      <vt:lpstr>PowerPoint Presentation</vt:lpstr>
      <vt:lpstr>Contents</vt:lpstr>
      <vt:lpstr>Need for OOP</vt:lpstr>
      <vt:lpstr>Introduction to OOP</vt:lpstr>
      <vt:lpstr>PowerPoint Presentation</vt:lpstr>
      <vt:lpstr>OOP Concepts</vt:lpstr>
      <vt:lpstr>1. Class:</vt:lpstr>
      <vt:lpstr>PowerPoint Presentation</vt:lpstr>
      <vt:lpstr>PowerPoint Presentation</vt:lpstr>
      <vt:lpstr>PowerPoint Presentation</vt:lpstr>
      <vt:lpstr>PowerPoint Presentation</vt:lpstr>
      <vt:lpstr>PowerPoint Presentation</vt:lpstr>
      <vt:lpstr>PowerPoint Presentation</vt:lpstr>
      <vt:lpstr>Defining a Class in Python </vt:lpstr>
      <vt:lpstr>Defining a Class in Python</vt:lpstr>
      <vt:lpstr>2. Object</vt:lpstr>
      <vt:lpstr>What is Object</vt:lpstr>
      <vt:lpstr>PowerPoint Presentation</vt:lpstr>
      <vt:lpstr>PowerPoint Presentation</vt:lpstr>
      <vt:lpstr>Creating an Object in Python</vt:lpstr>
      <vt:lpstr>Creating an Object in Python</vt:lpstr>
      <vt:lpstr>Creating an Object in Python</vt:lpstr>
      <vt:lpstr>PowerPoint Presentation</vt:lpstr>
      <vt:lpstr>PowerPoint Presentation</vt:lpstr>
      <vt:lpstr>Object Methods</vt:lpstr>
      <vt:lpstr>PowerPoint Presentation</vt:lpstr>
      <vt:lpstr>PowerPoint Presentation</vt:lpstr>
      <vt:lpstr>PowerPoint Presentation</vt:lpstr>
      <vt:lpstr>PowerPoint Presentation</vt:lpstr>
      <vt:lpstr>PowerPoint Presentation</vt:lpstr>
      <vt:lpstr>Constructors in Python </vt:lpstr>
      <vt:lpstr>Creating the constructor in python </vt:lpstr>
      <vt:lpstr>Constructors in Python</vt:lpstr>
      <vt:lpstr>PowerPoint Presentation</vt:lpstr>
      <vt:lpstr>Constructor</vt:lpstr>
      <vt:lpstr>Types of constructors :</vt:lpstr>
      <vt:lpstr>PowerPoint Presentation</vt:lpstr>
      <vt:lpstr>PowerPoint Presentation</vt:lpstr>
      <vt:lpstr>PowerPoint Presentation</vt:lpstr>
      <vt:lpstr>PowerPoint Presentation</vt:lpstr>
      <vt:lpstr>PowerPoint Presentation</vt:lpstr>
      <vt:lpstr>Class Variables </vt:lpstr>
      <vt:lpstr>PowerPoint Presentation</vt:lpstr>
      <vt:lpstr>Instance Variables </vt:lpstr>
      <vt:lpstr>PowerPoint Presentation</vt:lpstr>
      <vt:lpstr>Destructor</vt:lpstr>
      <vt:lpstr>PowerPoint Presentation</vt:lpstr>
      <vt:lpstr>PowerPoint Presentation</vt:lpstr>
      <vt:lpstr>Inheritance</vt:lpstr>
      <vt:lpstr>PowerPoint Presentation</vt:lpstr>
      <vt:lpstr>PowerPoint Presentation</vt:lpstr>
      <vt:lpstr>Types Of Inheritance</vt:lpstr>
      <vt:lpstr>Single Inheritance in Python </vt:lpstr>
      <vt:lpstr>PowerPoint Presentation</vt:lpstr>
      <vt:lpstr>Multiple Inheritance in Python </vt:lpstr>
      <vt:lpstr>PowerPoint Presentation</vt:lpstr>
      <vt:lpstr>PowerPoint Presentation</vt:lpstr>
      <vt:lpstr>Multi-Level Inheritance in Python </vt:lpstr>
      <vt:lpstr>PowerPoint Presentation</vt:lpstr>
      <vt:lpstr>PowerPoint Presentation</vt:lpstr>
      <vt:lpstr>Hierarchical Inheritance in Python </vt:lpstr>
      <vt:lpstr>PowerPoint Presentation</vt:lpstr>
      <vt:lpstr>Hybrid Inheritance in Python </vt:lpstr>
      <vt:lpstr>PowerPoint Presentation</vt:lpstr>
      <vt:lpstr>Method Resolution Order in Python </vt:lpstr>
      <vt:lpstr>PowerPoint Presentation</vt:lpstr>
      <vt:lpstr>PowerPoint Presentation</vt:lpstr>
      <vt:lpstr>PowerPoint Presentation</vt:lpstr>
      <vt:lpstr>PowerPoint Presentation</vt:lpstr>
      <vt:lpstr>Special Functions in Python Inheritance </vt:lpstr>
      <vt:lpstr>PowerPoint Presentation</vt:lpstr>
      <vt:lpstr>PowerPoint Presentation</vt:lpstr>
      <vt:lpstr>PowerPoint Presentation</vt:lpstr>
      <vt:lpstr>PowerPoint Presentation</vt:lpstr>
      <vt:lpstr>PowerPoint Presentation</vt:lpstr>
      <vt:lpstr>PowerPoint Presentation</vt:lpstr>
      <vt:lpstr>issubclass() function</vt:lpstr>
      <vt:lpstr>PowerPoint Presentation</vt:lpstr>
      <vt:lpstr>PowerPoint Presentation</vt:lpstr>
      <vt:lpstr>isinstance() function  </vt:lpstr>
      <vt:lpstr>PowerPoint Presentation</vt:lpstr>
      <vt:lpstr>PowerPoint Presentation</vt:lpstr>
      <vt:lpstr>Polymorphism</vt:lpstr>
      <vt:lpstr>PowerPoint Presentation</vt:lpstr>
      <vt:lpstr>PowerPoint Presentation</vt:lpstr>
      <vt:lpstr>PowerPoint Presentation</vt:lpstr>
      <vt:lpstr>Polymorphism with Class Methods </vt:lpstr>
      <vt:lpstr>PowerPoint Presentation</vt:lpstr>
      <vt:lpstr>Polymorphism and Inheritance </vt:lpstr>
      <vt:lpstr>PowerPoint Presentation</vt:lpstr>
      <vt:lpstr>PowerPoint Presentation</vt:lpstr>
      <vt:lpstr>PowerPoint Presentation</vt:lpstr>
      <vt:lpstr>PowerPoint Presentation</vt:lpstr>
      <vt:lpstr>PowerPoint Presentation</vt:lpstr>
      <vt:lpstr>PowerPoint Presentation</vt:lpstr>
      <vt:lpstr>Calling the Parent’s method within the overridden method </vt:lpstr>
      <vt:lpstr>PowerPoint Presentation</vt:lpstr>
      <vt:lpstr>PowerPoint Presentation</vt:lpstr>
      <vt:lpstr>What is Overloading?</vt:lpstr>
      <vt:lpstr>Operator Overloading in Python</vt:lpstr>
      <vt:lpstr>Operator Overloading in Python </vt:lpstr>
      <vt:lpstr>How To Overload Operators In Python?  </vt:lpstr>
      <vt:lpstr>Python Magic Methods for Operator Overloading:    </vt:lpstr>
      <vt:lpstr>Function overloading </vt:lpstr>
      <vt:lpstr>PowerPoint Presentation</vt:lpstr>
      <vt:lpstr>Method Overloading in Python </vt:lpstr>
      <vt:lpstr>Polymorphism with Function and Objects</vt:lpstr>
      <vt:lpstr>PowerPoint Presentation</vt:lpstr>
      <vt:lpstr>PowerPoint Presentation</vt:lpstr>
      <vt:lpstr>Encapsulation</vt:lpstr>
      <vt:lpstr>Encapsulation</vt:lpstr>
      <vt:lpstr>PowerPoint Presentation</vt:lpstr>
      <vt:lpstr>PowerPoint Presentation</vt:lpstr>
      <vt:lpstr>PowerPoint Presentation</vt:lpstr>
      <vt:lpstr>PowerPoint Presentation</vt:lpstr>
      <vt:lpstr>Access Modifiers in Python encapsulation </vt:lpstr>
      <vt:lpstr>PowerPoint Presentation</vt:lpstr>
      <vt:lpstr>Encapsulation in Python using public members </vt:lpstr>
      <vt:lpstr>PowerPoint Presentation</vt:lpstr>
      <vt:lpstr>Encapsulation in Python using private members </vt:lpstr>
      <vt:lpstr>PowerPoint Presentation</vt:lpstr>
      <vt:lpstr>Encapsulation in Python using protected members </vt:lpstr>
      <vt:lpstr>PowerPoint Presentation</vt:lpstr>
      <vt:lpstr>Getters and setters </vt:lpstr>
      <vt:lpstr>PowerPoint Presentation</vt:lpstr>
      <vt:lpstr>PowerPoint Presentation</vt:lpstr>
      <vt:lpstr>PowerPoint Presentation</vt:lpstr>
      <vt:lpstr>PowerPoint Presentation</vt:lpstr>
      <vt:lpstr>PowerPoint Presentation</vt:lpstr>
      <vt:lpstr>PowerPoint Presentation</vt:lpstr>
      <vt:lpstr>Abstraction</vt:lpstr>
      <vt:lpstr>Abstract classes </vt:lpstr>
      <vt:lpstr>PowerPoint Presentation</vt:lpstr>
      <vt:lpstr>PowerPoint Presentation</vt:lpstr>
      <vt:lpstr>PowerPoint Presentation</vt:lpstr>
      <vt:lpstr>PowerPoint Presentation</vt:lpstr>
      <vt:lpstr>Why Use Abstract Classes</vt:lpstr>
      <vt:lpstr>How Abstract Classes works</vt:lpstr>
      <vt:lpstr>PowerPoint Presentation</vt:lpstr>
      <vt:lpstr>Concrete Methods in Abstract Base Class in Python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Abstract Class Instantiation</vt:lpstr>
      <vt:lpstr>Dynamic Binding:</vt:lpstr>
      <vt:lpstr> Message Passing: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dc:title>
  <dc:creator>Mani Butwall</dc:creator>
  <cp:lastModifiedBy>Dharmendrasinh Matieda</cp:lastModifiedBy>
  <cp:revision>74</cp:revision>
  <cp:lastPrinted>2022-03-29T07:54:51Z</cp:lastPrinted>
  <dcterms:created xsi:type="dcterms:W3CDTF">2022-03-06T15:21:15Z</dcterms:created>
  <dcterms:modified xsi:type="dcterms:W3CDTF">2023-03-24T08:02:37Z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2021-04-19T00:00:00Z</vt:filetime>
  </property>
  <property fmtid="{D5CDD505-2E9C-101B-9397-08002B2CF9AE}" pid="3" name="Creator">
    <vt:lpwstr>Microsoft® PowerPoint® 2010</vt:lpwstr>
  </property>
  <property fmtid="{D5CDD505-2E9C-101B-9397-08002B2CF9AE}" pid="4" name="LastSaved">
    <vt:filetime>2022-03-06T00:00:00Z</vt:filetime>
  </property>
</Properties>
</file>