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66" r:id="rId14"/>
    <p:sldId id="285" r:id="rId15"/>
    <p:sldId id="286" r:id="rId16"/>
    <p:sldId id="287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8" r:id="rId27"/>
    <p:sldId id="289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0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C86-F6CC-0FE6-87C6-E6639D5E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6484"/>
            <a:ext cx="68580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31EB-74EC-B2DA-BDF8-844E69B5A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F04A-AFA8-CC01-50DA-39C16D57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6432-8196-9EA0-E88F-881FF1FF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3D71-EF5F-8971-46CE-0D820B38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11A3-DEEC-0249-A406-CC3080A4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A5B58-AC77-2417-5EDF-48F7907E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9163-CDCE-8A17-57F5-1578EE47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C443-7629-17E2-E554-3AE4EA7F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29DB-BF5D-9A3D-BDE2-BEFF3293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00DD1-E1D0-CB60-AF4B-3D049B97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ABF6D-DCF0-97F1-D174-4CB16393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E970-7F01-7212-6C19-DC889DB8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2829-D6EF-E026-6AD6-2F83F4D5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6C05-B79F-8377-C130-7FB4E24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55FE-D08F-A951-41E2-36ADDAF3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B28C-5CE2-D3AF-3064-EDFC928E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10EE-AB2F-C70A-68D6-EC13CBAD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0F68-284D-0AEB-C5DA-571BEFFB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8375-5D05-CFBF-8505-8798A4CF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C27D-28CD-8F62-D701-02AFEE8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79652"/>
            <a:ext cx="7886700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8D17-3752-0E81-6E25-3697BD87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6119285"/>
            <a:ext cx="7886700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5FF6-47A9-A324-ADBA-44E98DC4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A62B-DCA5-81D2-B879-BF2FCA85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6CAD-CF20-0ABF-A1D3-195743C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5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D687-48E4-BFA4-F695-692C38B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89ED-6D66-BD75-E777-7D4548B59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4436-85AA-68A9-AD8B-867171EF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46EE-615E-6D88-7324-1204B80F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7B80-DCB3-28F3-6DC1-19A11473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003A5-3C86-E149-7552-C5ACB5BC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3FE7-B2CC-FE63-0323-755A542E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6834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605C-FA7B-9653-C474-3856F74A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95B5-872D-BABB-965D-78C3F5DDC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CCF31-C029-C371-8062-6B26528F3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241551"/>
            <a:ext cx="3887391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AE495-F533-1EDD-246A-131114B6C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FF2A-C9D4-D01F-B3DE-8A70E0EC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57063-A8CD-CDAB-F3CF-A930B3CB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27BEF-FC0E-D53F-8A39-C90FE4D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4480-9495-D26C-3AEC-7731924A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04E45-1123-D50A-4829-FC5D51A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058B9-CA8E-26D1-B94A-232A5649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A8A-AA71-7D59-98DB-82B80B83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54541-1330-E7D2-9438-BC1A4C74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3E33B-02C4-1CAD-1CBA-C86C67B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1625-8FA6-D920-9403-41324A1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C3C0-8E19-8228-6B53-2D8A451D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E976-AC1F-1048-AA53-C8C71669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449AB-1386-1930-D3C0-C776B6D6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6896-7C46-C81A-4FFC-8B9CFCC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14F9C-C32B-9B32-DA66-8CF0080F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E32A8-EB22-3A3F-C025-3359A5DD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5A7F-ED5C-ECB2-2EBA-905B4AB0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7C67-6ABA-880B-1770-AE1741FB3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7CEE3-F803-5409-3336-B902548F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DA07-C37C-D56B-90B0-1E3D9856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BDA8-36A5-49B5-21D7-C712521C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DB750-2059-09B1-F96B-75EE8C83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690CD-F846-F8C8-AD62-902DEF96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A688-6399-0E4E-4390-264A3039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ECCF-083C-37EF-EED0-AD1EA873A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B5E-6418-1CFE-44B4-BC4D2587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4FB7-F34A-06B8-702F-B5A4334D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sys-getrecursionlimit-method/" TargetMode="External"/><Relationship Id="rId7" Type="http://schemas.openxmlformats.org/officeDocument/2006/relationships/hyperlink" Target="https://www.geeksforgeeks.org/python-sys-getdefaultencoding-method/" TargetMode="External"/><Relationship Id="rId2" Type="http://schemas.openxmlformats.org/officeDocument/2006/relationships/hyperlink" Target="https://www.geeksforgeeks.org/python-sys-setrecursionlimit-method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sys-maxsize-in-python/" TargetMode="External"/><Relationship Id="rId5" Type="http://schemas.openxmlformats.org/officeDocument/2006/relationships/hyperlink" Target="https://www.geeksforgeeks.org/python-sys-setswitchinterval-method/" TargetMode="External"/><Relationship Id="rId4" Type="http://schemas.openxmlformats.org/officeDocument/2006/relationships/hyperlink" Target="https://www.geeksforgeeks.org/python-sys-settrac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er.com/topics/python/variables-in-pyth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Unit-VII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3647778"/>
            <a:ext cx="7373620" cy="801501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600" b="1" spc="-17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3600" b="1" spc="-160" dirty="0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3600" b="1" spc="-9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3600" b="1" spc="-14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3600" b="1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3600" b="1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3600" b="1" spc="-16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3600" b="1" spc="-19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3600" b="1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3600" b="1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95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3600" b="1" spc="-14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3600" b="1" spc="-16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3600" b="1" spc="-90" dirty="0">
                <a:solidFill>
                  <a:srgbClr val="675E46"/>
                </a:solidFill>
                <a:latin typeface="Cambria"/>
                <a:cs typeface="Cambria"/>
              </a:rPr>
              <a:t>ac</a:t>
            </a:r>
            <a:r>
              <a:rPr sz="3600" b="1" spc="-10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3600" b="1" spc="-95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3600" b="1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3600" b="1" spc="-24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9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3600" b="1" spc="-9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1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3600" b="1" spc="-21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100" dirty="0">
                <a:solidFill>
                  <a:srgbClr val="675E46"/>
                </a:solidFill>
                <a:latin typeface="Cambria"/>
                <a:cs typeface="Cambria"/>
              </a:rPr>
              <a:t>Py</a:t>
            </a:r>
            <a:r>
              <a:rPr sz="3600" b="1" spc="-9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3600" b="1" spc="-95" dirty="0">
                <a:solidFill>
                  <a:srgbClr val="675E46"/>
                </a:solidFill>
                <a:latin typeface="Cambria"/>
                <a:cs typeface="Cambria"/>
              </a:rPr>
              <a:t>ho</a:t>
            </a:r>
            <a:r>
              <a:rPr sz="3600" b="1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3230-2F46-B8AB-6574-19629A49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48B0-B4B9-DED0-11D0-70D11257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sys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Read input from the user</a:t>
            </a:r>
          </a:p>
          <a:p>
            <a:pPr marL="0" indent="0">
              <a:buNone/>
            </a:pPr>
            <a:r>
              <a:rPr lang="en-IN" dirty="0"/>
              <a:t>name = </a:t>
            </a:r>
            <a:r>
              <a:rPr lang="en-IN" dirty="0" err="1"/>
              <a:t>sys.stdin.readline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Print a greeting message</a:t>
            </a:r>
          </a:p>
          <a:p>
            <a:pPr marL="0" indent="0">
              <a:buNone/>
            </a:pPr>
            <a:r>
              <a:rPr lang="en-IN" dirty="0"/>
              <a:t>print("Hello, " + name)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5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6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s</a:t>
            </a:r>
            <a:r>
              <a:rPr sz="4600" spc="-135" dirty="0"/>
              <a:t>t</a:t>
            </a:r>
            <a:r>
              <a:rPr sz="4600" spc="-110" dirty="0"/>
              <a:t>do</a:t>
            </a:r>
            <a:r>
              <a:rPr sz="4600" spc="-100" dirty="0"/>
              <a:t>u</a:t>
            </a:r>
            <a:r>
              <a:rPr sz="4600" spc="-5" dirty="0"/>
              <a:t>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881492" cy="6049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stdout:</a:t>
            </a:r>
            <a:r>
              <a:rPr sz="3200" b="1" u="heavy" spc="108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0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sz="3200" spc="108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200" spc="10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3200" spc="109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spc="108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108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analogous</a:t>
            </a:r>
            <a:r>
              <a:rPr sz="3200" spc="109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err="1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5" dirty="0" err="1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interpreter’s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3200" spc="-3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directly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console.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sz="3200" spc="-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statement, 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statement,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direct </a:t>
            </a:r>
            <a:r>
              <a:rPr sz="3200" spc="-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default,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are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mode. In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fact,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wherever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3200" spc="4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sys.stdout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F683F-D471-5E95-6F76-E4DFC1F5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20574-AC2D-5840-035A-C1DECA9B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provides a way to control where the output is directed. By default, it is set to the console. However, you can redirect the output to a file or another program if needed.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33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014598" y="1371600"/>
            <a:ext cx="2776601" cy="6324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4E2A-DFDA-6E09-4D89-B0E61DCF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DE5F-EE96-3036-D58D-EDECD296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Open a file in write mode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open("output.txt", "w") as f: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Redirect output to the file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Write output to the file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sys.stdout.write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World!\n")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81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0E6F43-C30E-1CCF-69FE-500039A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stderr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C0DD-1D89-FD8A-3BCD-6E00E34C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from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refers to the standard error stream. It is used to display or log error messages or warnings from your Python program. </a:t>
            </a:r>
          </a:p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 is specifically designed for error messages or warnings. By convention, error messages or any output related to exceptional conditions are typically directed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separation helps users distinguish regular output from error messages</a:t>
            </a:r>
          </a:p>
          <a:p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DF47A6-4793-C821-7A96-42275F90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43978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0B60-27A8-FB02-B34F-1F9504D1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4D3D-1096-79EF-C587-BF359883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Write an error message to the console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sys.stderr.write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("An error occurred!\n")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70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707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35" dirty="0">
                <a:latin typeface="Cambria"/>
                <a:cs typeface="Cambria"/>
              </a:rPr>
              <a:t>C</a:t>
            </a:r>
            <a:r>
              <a:rPr sz="4600" b="1" spc="-105" dirty="0">
                <a:latin typeface="Cambria"/>
                <a:cs typeface="Cambria"/>
              </a:rPr>
              <a:t>o</a:t>
            </a:r>
            <a:r>
              <a:rPr sz="4600" b="1" spc="-100" dirty="0">
                <a:latin typeface="Cambria"/>
                <a:cs typeface="Cambria"/>
              </a:rPr>
              <a:t>mm</a:t>
            </a:r>
            <a:r>
              <a:rPr sz="4600" b="1" spc="-105" dirty="0">
                <a:latin typeface="Cambria"/>
                <a:cs typeface="Cambria"/>
              </a:rPr>
              <a:t>an</a:t>
            </a:r>
            <a:r>
              <a:rPr sz="4600" b="1" spc="-5" dirty="0">
                <a:latin typeface="Cambria"/>
                <a:cs typeface="Cambria"/>
              </a:rPr>
              <a:t>d</a:t>
            </a:r>
            <a:r>
              <a:rPr sz="4600" b="1" spc="-190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L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5" dirty="0">
                <a:latin typeface="Cambria"/>
                <a:cs typeface="Cambria"/>
              </a:rPr>
              <a:t>e</a:t>
            </a:r>
            <a:r>
              <a:rPr sz="4600" b="1" spc="-204" dirty="0">
                <a:latin typeface="Cambria"/>
                <a:cs typeface="Cambria"/>
              </a:rPr>
              <a:t> </a:t>
            </a:r>
            <a:r>
              <a:rPr sz="4600" b="1" spc="-100" dirty="0">
                <a:latin typeface="Cambria"/>
                <a:cs typeface="Cambria"/>
              </a:rPr>
              <a:t>A</a:t>
            </a:r>
            <a:r>
              <a:rPr sz="4600" b="1" spc="-140" dirty="0">
                <a:latin typeface="Cambria"/>
                <a:cs typeface="Cambria"/>
              </a:rPr>
              <a:t>r</a:t>
            </a:r>
            <a:r>
              <a:rPr sz="4600" b="1" spc="-110" dirty="0">
                <a:latin typeface="Cambria"/>
                <a:cs typeface="Cambria"/>
              </a:rPr>
              <a:t>g</a:t>
            </a:r>
            <a:r>
              <a:rPr sz="4600" b="1" spc="-100" dirty="0">
                <a:latin typeface="Cambria"/>
                <a:cs typeface="Cambria"/>
              </a:rPr>
              <a:t>um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105" dirty="0">
                <a:latin typeface="Cambria"/>
                <a:cs typeface="Cambria"/>
              </a:rPr>
              <a:t>nt</a:t>
            </a:r>
            <a:r>
              <a:rPr sz="4600" b="1" spc="-5" dirty="0"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67319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985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u="heavy" spc="-10" dirty="0"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</a:t>
            </a:r>
            <a:r>
              <a:rPr sz="2800" b="1" u="heavy" spc="-15" dirty="0"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module, the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u="heavy" spc="-30" dirty="0"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len(sys.argv)</a:t>
            </a:r>
            <a:r>
              <a:rPr sz="2800" spc="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800" spc="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spc="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just">
              <a:lnSpc>
                <a:spcPct val="100000"/>
              </a:lnSpc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sys.argv[0]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1431290" algn="l"/>
                <a:tab pos="2560955" algn="l"/>
                <a:tab pos="2823210" algn="l"/>
                <a:tab pos="3919220" algn="l"/>
                <a:tab pos="4371975" algn="l"/>
                <a:tab pos="5267960" algn="l"/>
                <a:tab pos="6400800" algn="l"/>
                <a:tab pos="6955155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ample: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790700" y="495300"/>
            <a:ext cx="5562600" cy="7620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752600" y="304800"/>
            <a:ext cx="5638800" cy="8229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3031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Contents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524657"/>
            <a:ext cx="653097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Reading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Interactively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Streams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Environment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Line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commands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Obtaining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a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0287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5" dirty="0">
                <a:latin typeface="Cambria"/>
                <a:cs typeface="Cambria"/>
              </a:rPr>
              <a:t>Ex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5" dirty="0"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549042"/>
            <a:ext cx="7348220" cy="31322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Exiting</a:t>
            </a:r>
            <a:r>
              <a:rPr sz="2800" b="1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sys.exit([arg])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arg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the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type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integer,</a:t>
            </a:r>
            <a:r>
              <a:rPr sz="2800" spc="-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b="1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“successful </a:t>
            </a: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termination”.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A9A47B"/>
                </a:solidFill>
                <a:latin typeface="Arial MT"/>
                <a:cs typeface="Arial MT"/>
              </a:rPr>
              <a:t>•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71600" y="381000"/>
            <a:ext cx="61722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508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395" dirty="0">
                <a:latin typeface="Cambria"/>
                <a:cs typeface="Cambria"/>
              </a:rPr>
              <a:t>W</a:t>
            </a:r>
            <a:r>
              <a:rPr sz="4600" b="1" spc="-105" dirty="0">
                <a:latin typeface="Cambria"/>
                <a:cs typeface="Cambria"/>
              </a:rPr>
              <a:t>o</a:t>
            </a:r>
            <a:r>
              <a:rPr sz="4600" b="1" spc="-125" dirty="0">
                <a:latin typeface="Cambria"/>
                <a:cs typeface="Cambria"/>
              </a:rPr>
              <a:t>r</a:t>
            </a:r>
            <a:r>
              <a:rPr sz="4600" b="1" spc="-100" dirty="0">
                <a:latin typeface="Cambria"/>
                <a:cs typeface="Cambria"/>
              </a:rPr>
              <a:t>k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5" dirty="0">
                <a:latin typeface="Cambria"/>
                <a:cs typeface="Cambria"/>
              </a:rPr>
              <a:t>g</a:t>
            </a:r>
            <a:r>
              <a:rPr sz="4600" b="1" spc="-200" dirty="0">
                <a:latin typeface="Cambria"/>
                <a:cs typeface="Cambria"/>
              </a:rPr>
              <a:t> </a:t>
            </a:r>
            <a:r>
              <a:rPr sz="4600" b="1" spc="-100" dirty="0">
                <a:latin typeface="Cambria"/>
                <a:cs typeface="Cambria"/>
              </a:rPr>
              <a:t>w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t</a:t>
            </a:r>
            <a:r>
              <a:rPr sz="4600" b="1" spc="-5" dirty="0">
                <a:latin typeface="Cambria"/>
                <a:cs typeface="Cambria"/>
              </a:rPr>
              <a:t>h</a:t>
            </a:r>
            <a:r>
              <a:rPr sz="4600" b="1" spc="-195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Mo</a:t>
            </a:r>
            <a:r>
              <a:rPr sz="4600" b="1" spc="-100" dirty="0">
                <a:latin typeface="Cambria"/>
                <a:cs typeface="Cambria"/>
              </a:rPr>
              <a:t>du</a:t>
            </a:r>
            <a:r>
              <a:rPr sz="4600" b="1" spc="-105" dirty="0">
                <a:latin typeface="Cambria"/>
                <a:cs typeface="Cambria"/>
              </a:rPr>
              <a:t>l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5" dirty="0"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5375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u="heavy" spc="-1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sz="28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800" spc="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800" spc="2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9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800" spc="29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2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sz="2800" spc="3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3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sz="2800" spc="29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2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800" spc="-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800" spc="-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first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searches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specified module among its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modules.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800" spc="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sz="2800" b="1" spc="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28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800" b="1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2800" b="1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all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066800" y="533400"/>
            <a:ext cx="5791200" cy="7620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449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90" dirty="0">
                <a:latin typeface="Cambria"/>
                <a:cs typeface="Cambria"/>
              </a:rPr>
              <a:t>R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105" dirty="0">
                <a:latin typeface="Cambria"/>
                <a:cs typeface="Cambria"/>
              </a:rPr>
              <a:t>f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175" dirty="0">
                <a:latin typeface="Cambria"/>
                <a:cs typeface="Cambria"/>
              </a:rPr>
              <a:t>r</a:t>
            </a:r>
            <a:r>
              <a:rPr sz="4600" b="1" spc="-110" dirty="0">
                <a:latin typeface="Cambria"/>
                <a:cs typeface="Cambria"/>
              </a:rPr>
              <a:t>e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120" dirty="0">
                <a:latin typeface="Cambria"/>
                <a:cs typeface="Cambria"/>
              </a:rPr>
              <a:t>c</a:t>
            </a:r>
            <a:r>
              <a:rPr sz="4600" b="1" spc="-5" dirty="0">
                <a:latin typeface="Cambria"/>
                <a:cs typeface="Cambria"/>
              </a:rPr>
              <a:t>e</a:t>
            </a:r>
            <a:r>
              <a:rPr sz="4600" b="1" spc="-229" dirty="0">
                <a:latin typeface="Cambria"/>
                <a:cs typeface="Cambria"/>
              </a:rPr>
              <a:t> </a:t>
            </a:r>
            <a:r>
              <a:rPr sz="4600" b="1" spc="-135" dirty="0">
                <a:latin typeface="Cambria"/>
                <a:cs typeface="Cambria"/>
              </a:rPr>
              <a:t>C</a:t>
            </a:r>
            <a:r>
              <a:rPr sz="4600" b="1" spc="-105" dirty="0">
                <a:latin typeface="Cambria"/>
                <a:cs typeface="Cambria"/>
              </a:rPr>
              <a:t>o</a:t>
            </a:r>
            <a:r>
              <a:rPr sz="4600" b="1" spc="-100" dirty="0">
                <a:latin typeface="Cambria"/>
                <a:cs typeface="Cambria"/>
              </a:rPr>
              <a:t>u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5" dirty="0"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616710"/>
            <a:ext cx="7347584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sys.getrefcount()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 This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when this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58200" y="0"/>
            <a:ext cx="685800" cy="6858000"/>
            <a:chOff x="8458200" y="0"/>
            <a:chExt cx="685800" cy="6858000"/>
          </a:xfrm>
        </p:grpSpPr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95696"/>
              </p:ext>
            </p:extLst>
          </p:nvPr>
        </p:nvGraphicFramePr>
        <p:xfrm>
          <a:off x="298450" y="0"/>
          <a:ext cx="8857615" cy="86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0C8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0C8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sys.setrecursionlimit()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666750" marR="147320" indent="-52451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sys.setrecursionlimit()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maximum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</a:t>
                      </a:r>
                      <a:r>
                        <a:rPr sz="1800" spc="-35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Python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to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limit.</a:t>
                      </a:r>
                      <a:r>
                        <a:rPr lang="en-IN"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set the maximum recursion depth for recursive functions.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931544" marR="338455" indent="-586105">
                        <a:lnSpc>
                          <a:spcPct val="100000"/>
                        </a:lnSpc>
                      </a:pP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sys.getrecursionlimit() 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11760" indent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sys.getrecursionlimit()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recursion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800" spc="-35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24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sys.settrace()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30810" indent="-254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set a tracing function for tracking the execution of your program. It enables you to monitor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flow of code by executing a specified function for each line of code that is executed.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540" marB="0" vert="vert27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143">
                <a:tc>
                  <a:txBody>
                    <a:bodyPr/>
                    <a:lstStyle/>
                    <a:p>
                      <a:pPr marL="931544" marR="340360" indent="-58420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u="heavy" spc="-2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s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y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s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.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s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e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t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s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wi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t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chi</a:t>
                      </a: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nt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er</a:t>
                      </a:r>
                      <a:r>
                        <a:rPr sz="1600" u="heavy" spc="-2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v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a</a:t>
                      </a:r>
                      <a:r>
                        <a:rPr sz="1600" u="heavy" spc="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l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() 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1381760" marR="301625" indent="-1082040" algn="just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set the interval for thread switching. It determines how frequently the interpreter switches between different threads when executing multi-threaded programs.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540" marB="0" vert="vert27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sys.maxsize()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>
                      <a:solidFill>
                        <a:srgbClr val="D0C867"/>
                      </a:solidFill>
                      <a:prstDash val="solid"/>
                    </a:lnR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2584450" marR="175260" indent="-24066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represents the maximum value that can be used as an index for sequences or arrays. It represents the largest positive integer that can be used as an index in Python.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D0C867"/>
                      </a:solidFill>
                      <a:prstDash val="solid"/>
                    </a:lnL>
                    <a:lnT w="12700">
                      <a:solidFill>
                        <a:srgbClr val="D0C867"/>
                      </a:solidFill>
                      <a:prstDash val="soli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 vert="vert27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070">
                <a:tc>
                  <a:txBody>
                    <a:bodyPr/>
                    <a:lstStyle/>
                    <a:p>
                      <a:pPr marL="931544" marR="241300" indent="-685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u="heavy" spc="-2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s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y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s</a:t>
                      </a:r>
                      <a:r>
                        <a:rPr sz="1600" u="heavy" spc="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.</a:t>
                      </a: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g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e</a:t>
                      </a: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d</a:t>
                      </a:r>
                      <a:r>
                        <a:rPr sz="1600" u="heavy" spc="-1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e</a:t>
                      </a:r>
                      <a:r>
                        <a:rPr sz="1600" u="heavy" spc="-3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f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aul</a:t>
                      </a:r>
                      <a:r>
                        <a:rPr sz="1600" u="heavy" spc="-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en</a:t>
                      </a:r>
                      <a:r>
                        <a:rPr sz="1600" u="heavy" spc="-2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c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od</a:t>
                      </a:r>
                      <a:r>
                        <a:rPr sz="1600" u="heavy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i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n</a:t>
                      </a:r>
                      <a:r>
                        <a:rPr sz="1600" u="heavy" spc="10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g</a:t>
                      </a:r>
                      <a:r>
                        <a:rPr sz="1600" u="heavy" spc="-5" dirty="0">
                          <a:solidFill>
                            <a:srgbClr val="D25713"/>
                          </a:solidFill>
                          <a:uFill>
                            <a:solidFill>
                              <a:srgbClr val="D25713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() </a:t>
                      </a:r>
                      <a:r>
                        <a:rPr sz="1600" spc="-5" dirty="0">
                          <a:solidFill>
                            <a:srgbClr val="D25713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D0C867"/>
                      </a:solidFill>
                      <a:prstDash val="solid"/>
                    </a:lnL>
                    <a:lnR w="12700" cap="flat" cmpd="sng" algn="ctr">
                      <a:solidFill>
                        <a:srgbClr val="D0C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610870" marR="92075" indent="-5200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allows you to retrieve the default encoding used by the Python interpreter for string operations. It returns a string representing the default encoding.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4139" marB="0">
                    <a:lnL w="12700" cap="flat" cmpd="sng" algn="ctr">
                      <a:solidFill>
                        <a:srgbClr val="D0C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0C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0C867"/>
                      </a:solidFill>
                      <a:prstDash val="solid"/>
                    </a:lnB>
                    <a:solidFill>
                      <a:srgbClr val="E8E3C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12065">
                        <a:lnSpc>
                          <a:spcPts val="96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0C86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0C86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458200" y="374650"/>
            <a:ext cx="0" cy="6198870"/>
          </a:xfrm>
          <a:custGeom>
            <a:avLst/>
            <a:gdLst/>
            <a:ahLst/>
            <a:cxnLst/>
            <a:rect l="l" t="t" r="r" b="b"/>
            <a:pathLst>
              <a:path h="6198870">
                <a:moveTo>
                  <a:pt x="0" y="0"/>
                </a:moveTo>
                <a:lnTo>
                  <a:pt x="0" y="6198768"/>
                </a:lnTo>
              </a:path>
            </a:pathLst>
          </a:custGeom>
          <a:ln w="12700">
            <a:solidFill>
              <a:srgbClr val="D0C8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CE0A-F1AC-7081-ABC1-03C7EE4B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55F4-DE55-6FE0-90CF-66CDC7BA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Define a tracing function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trace_func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(frame, event,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f"Executing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frame.f_lineno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Return the tracing function for the next line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trace_func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the tracing function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sys.settrace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trace_func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Your code goes here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Disable the tracing function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sys.settrace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9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056F4-6AB6-3EC7-EC0A-75D471D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97676-1216-E131-3E81-67F7C91E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takes three parameters: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represents the current execution frame,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type of event being traced (e.g., line execution, function call), 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additional information related to the event.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60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0850" y="527050"/>
          <a:ext cx="7620000" cy="556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106045" indent="-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Python is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running,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e.g.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"linux2"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Linux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"win32"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Windows&gt;&gt;&gt;</a:t>
                      </a:r>
                      <a:r>
                        <a:rPr sz="1800" spc="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sys.platform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'linux'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Python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interpreter&gt;&gt;&gt;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sys.version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'3.8.5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(default,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Sep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4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2020,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07:30:14)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\n[GCC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7.3.0]'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version_info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2860" indent="-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sys.version,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 tuple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containing</a:t>
                      </a:r>
                      <a:r>
                        <a:rPr sz="1800" spc="1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five</a:t>
                      </a:r>
                      <a:r>
                        <a:rPr sz="1800" spc="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spc="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number: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major,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minor,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release-level,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serial.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tuple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integers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level,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following: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'alpha',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'beta',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'candidate',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'final'.&gt;&gt;&gt;</a:t>
                      </a:r>
                      <a:r>
                        <a:rPr sz="1800" spc="5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sys.version_info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sys.version_info(major=3,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minor=8,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micro=5,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releaselevel='final',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serial=0)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&gt;&gt;&gt;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9450" y="755650"/>
          <a:ext cx="7620000" cy="4660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42">
                <a:tc>
                  <a:txBody>
                    <a:bodyPr/>
                    <a:lstStyle/>
                    <a:p>
                      <a:pPr marL="6337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getsizeof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51130" indent="440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bytes.&gt;&gt;&gt;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x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 5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&gt;&gt;&gt;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sys.getsizeof(x)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&gt;&gt;&gt; s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"hello"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sys.getsizeof(s)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62"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821055" algn="l"/>
                          <a:tab pos="1549400" algn="l"/>
                        </a:tabLst>
                      </a:pP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stdin</a:t>
                      </a: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  <a:tabLst>
                          <a:tab pos="748665" algn="l"/>
                          <a:tab pos="1623060" algn="l"/>
                        </a:tabLst>
                      </a:pP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stdout</a:t>
                      </a: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  <a:tabLst>
                          <a:tab pos="770255" algn="l"/>
                          <a:tab pos="1599565" algn="l"/>
                        </a:tabLst>
                      </a:pP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stderr</a:t>
                      </a:r>
                      <a:r>
                        <a:rPr sz="1800" u="heavy" dirty="0">
                          <a:solidFill>
                            <a:srgbClr val="2E2B1F"/>
                          </a:solidFill>
                          <a:uFill>
                            <a:solidFill>
                              <a:srgbClr val="2D2A1E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41910" indent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These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stdin,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stderr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stdout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program.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useful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print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actual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no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matter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sys.std*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redirected.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be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restore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known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working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case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overwritten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broken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But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instead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using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values,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should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always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be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explicitly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variable (as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shown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our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examples)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replacing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it,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original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should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restored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343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S</a:t>
            </a:r>
            <a:r>
              <a:rPr sz="4600" spc="-155" dirty="0"/>
              <a:t>y</a:t>
            </a:r>
            <a:r>
              <a:rPr sz="4600" spc="-5" dirty="0"/>
              <a:t>s</a:t>
            </a:r>
            <a:r>
              <a:rPr sz="4600" spc="-220" dirty="0"/>
              <a:t> </a:t>
            </a:r>
            <a:r>
              <a:rPr sz="4600" spc="-105" dirty="0"/>
              <a:t>M</a:t>
            </a:r>
            <a:r>
              <a:rPr sz="4600" spc="-110" dirty="0"/>
              <a:t>od</a:t>
            </a:r>
            <a:r>
              <a:rPr sz="4600" spc="-100" dirty="0"/>
              <a:t>ul</a:t>
            </a:r>
            <a:r>
              <a:rPr sz="4600" spc="-5" dirty="0"/>
              <a:t>e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9490" cy="7804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are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operating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</a:t>
            </a:r>
            <a:endParaRPr lang="en-IN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python sys module contains methods and </a:t>
            </a:r>
            <a:r>
              <a:rPr lang="en-IN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modifying many elements of the Python Runtime Environment. It allows us to access parameters and functionalities specific to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gives you access to some variables that the interpreter uses or maintains, as well as functions that interact with it. It is available at all times.</a:t>
            </a:r>
          </a:p>
          <a:p>
            <a:pPr marL="241300" marR="698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33689" y="1509713"/>
            <a:ext cx="1343025" cy="3962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968652" y="3331971"/>
            <a:ext cx="4038600" cy="62484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810000" y="304800"/>
            <a:ext cx="2057400" cy="5410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771900" y="2576830"/>
            <a:ext cx="1828800" cy="5715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535183" y="-1371600"/>
            <a:ext cx="914400" cy="563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125482" y="715698"/>
            <a:ext cx="3733800" cy="7086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3917961" y="4115778"/>
            <a:ext cx="8382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74800" y="381000"/>
            <a:ext cx="6096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086100" y="-457200"/>
            <a:ext cx="2971800" cy="7848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736583"/>
            <a:ext cx="254000" cy="1416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1616710"/>
            <a:ext cx="7348220" cy="2230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sys.version</a:t>
            </a:r>
            <a:r>
              <a:rPr sz="28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800" spc="47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</a:t>
            </a:r>
            <a:r>
              <a:rPr sz="28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800" spc="-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2800" spc="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sz="2800" spc="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sz="2800" spc="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75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10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100" dirty="0">
                <a:latin typeface="Cambria"/>
                <a:cs typeface="Cambria"/>
              </a:rPr>
              <a:t>pu</a:t>
            </a:r>
            <a:r>
              <a:rPr sz="4600" b="1" spc="-5" dirty="0">
                <a:latin typeface="Cambria"/>
                <a:cs typeface="Cambria"/>
              </a:rPr>
              <a:t>t</a:t>
            </a:r>
            <a:r>
              <a:rPr sz="4600" b="1" spc="-215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an</a:t>
            </a:r>
            <a:r>
              <a:rPr sz="4600" b="1" spc="-5" dirty="0">
                <a:latin typeface="Cambria"/>
                <a:cs typeface="Cambria"/>
              </a:rPr>
              <a:t>d</a:t>
            </a:r>
            <a:r>
              <a:rPr sz="4600" b="1" spc="-200" dirty="0">
                <a:latin typeface="Cambria"/>
                <a:cs typeface="Cambria"/>
              </a:rPr>
              <a:t> </a:t>
            </a:r>
            <a:r>
              <a:rPr sz="4600" b="1" spc="-105" dirty="0">
                <a:latin typeface="Cambria"/>
                <a:cs typeface="Cambria"/>
              </a:rPr>
              <a:t>O</a:t>
            </a:r>
            <a:r>
              <a:rPr sz="4600" b="1" spc="-100" dirty="0">
                <a:latin typeface="Cambria"/>
                <a:cs typeface="Cambria"/>
              </a:rPr>
              <a:t>u</a:t>
            </a:r>
            <a:r>
              <a:rPr sz="4600" b="1" spc="-105" dirty="0">
                <a:latin typeface="Cambria"/>
                <a:cs typeface="Cambria"/>
              </a:rPr>
              <a:t>t</a:t>
            </a:r>
            <a:r>
              <a:rPr sz="4600" b="1" spc="-100" dirty="0">
                <a:latin typeface="Cambria"/>
                <a:cs typeface="Cambria"/>
              </a:rPr>
              <a:t>pu</a:t>
            </a:r>
            <a:r>
              <a:rPr sz="4600" b="1" spc="-5" dirty="0">
                <a:latin typeface="Cambria"/>
                <a:cs typeface="Cambria"/>
              </a:rPr>
              <a:t>t</a:t>
            </a:r>
            <a:r>
              <a:rPr sz="4600" b="1" spc="-225" dirty="0">
                <a:latin typeface="Cambria"/>
                <a:cs typeface="Cambria"/>
              </a:rPr>
              <a:t> </a:t>
            </a:r>
            <a:r>
              <a:rPr sz="4600" b="1" spc="-100" dirty="0">
                <a:latin typeface="Cambria"/>
                <a:cs typeface="Cambria"/>
              </a:rPr>
              <a:t>u</a:t>
            </a:r>
            <a:r>
              <a:rPr sz="4600" b="1" spc="-105" dirty="0">
                <a:latin typeface="Cambria"/>
                <a:cs typeface="Cambria"/>
              </a:rPr>
              <a:t>s</a:t>
            </a:r>
            <a:r>
              <a:rPr sz="4600" b="1" spc="-110" dirty="0">
                <a:latin typeface="Cambria"/>
                <a:cs typeface="Cambria"/>
              </a:rPr>
              <a:t>i</a:t>
            </a:r>
            <a:r>
              <a:rPr sz="4600" b="1" spc="-105" dirty="0">
                <a:latin typeface="Cambria"/>
                <a:cs typeface="Cambria"/>
              </a:rPr>
              <a:t>n</a:t>
            </a:r>
            <a:r>
              <a:rPr sz="4600" b="1" spc="-5" dirty="0">
                <a:latin typeface="Cambria"/>
                <a:cs typeface="Cambria"/>
              </a:rPr>
              <a:t>g</a:t>
            </a:r>
            <a:r>
              <a:rPr sz="4600" b="1" spc="-204" dirty="0">
                <a:latin typeface="Cambria"/>
                <a:cs typeface="Cambria"/>
              </a:rPr>
              <a:t> </a:t>
            </a:r>
            <a:r>
              <a:rPr sz="4600" b="1" spc="-135" dirty="0">
                <a:latin typeface="Cambria"/>
                <a:cs typeface="Cambria"/>
              </a:rPr>
              <a:t>s</a:t>
            </a:r>
            <a:r>
              <a:rPr sz="4600" b="1" spc="-180" dirty="0">
                <a:latin typeface="Cambria"/>
                <a:cs typeface="Cambria"/>
              </a:rPr>
              <a:t>y</a:t>
            </a:r>
            <a:r>
              <a:rPr sz="4600" b="1" spc="-5" dirty="0">
                <a:latin typeface="Cambria"/>
                <a:cs typeface="Cambria"/>
              </a:rPr>
              <a:t>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616710"/>
            <a:ext cx="8227948" cy="40799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better</a:t>
            </a:r>
            <a:r>
              <a:rPr sz="3200" spc="4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200" spc="46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or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sz="3200" spc="-4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even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and output </a:t>
            </a:r>
            <a:r>
              <a:rPr sz="3200" spc="-3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3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3200" spc="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32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32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3200" b="1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233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s</a:t>
            </a:r>
            <a:r>
              <a:rPr sz="4600" spc="-135" dirty="0"/>
              <a:t>t</a:t>
            </a:r>
            <a:r>
              <a:rPr sz="4600" spc="-110" dirty="0"/>
              <a:t>di</a:t>
            </a:r>
            <a:r>
              <a:rPr sz="4600" spc="-5" dirty="0"/>
              <a:t>n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66704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1303655" algn="l"/>
                <a:tab pos="3269615" algn="l"/>
                <a:tab pos="5659755" algn="l"/>
              </a:tabLst>
            </a:pPr>
            <a:r>
              <a:rPr sz="3200" b="1" u="heavy" spc="-1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stdin:</a:t>
            </a:r>
            <a:r>
              <a:rPr sz="3200" b="1" spc="5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	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49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5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3200" spc="5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	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3200" spc="5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3200" spc="484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50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	command</a:t>
            </a:r>
            <a:r>
              <a:rPr sz="3200" spc="4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just">
              <a:lnSpc>
                <a:spcPct val="100000"/>
              </a:lnSpc>
            </a:pPr>
            <a:r>
              <a:rPr sz="3200" spc="-2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3200" spc="-4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200" spc="459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internally</a:t>
            </a:r>
            <a:r>
              <a:rPr sz="3200" spc="459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47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</a:t>
            </a:r>
            <a:r>
              <a:rPr sz="3200" spc="459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sz="3200" spc="47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</a:t>
            </a:r>
            <a:r>
              <a:rPr sz="3200" spc="47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</a:t>
            </a:r>
            <a:r>
              <a:rPr sz="3200" spc="47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sz="3200" spc="-48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‘\n’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3200" spc="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200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sentence.</a:t>
            </a:r>
            <a:endParaRPr lang="en-IN" sz="3200" spc="-15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9235" algn="just"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sys.stdin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reads input from the keyboard, but it can also be used to read input from a file or from another program. This flexibility allows you to redirect input from different sources depending on your needs.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en-IN" sz="3200" spc="-15" dirty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241" y="5588"/>
                </a:lnTo>
                <a:lnTo>
                  <a:pt x="527843" y="20829"/>
                </a:lnTo>
                <a:lnTo>
                  <a:pt x="543063" y="43435"/>
                </a:lnTo>
                <a:lnTo>
                  <a:pt x="548640" y="71119"/>
                </a:lnTo>
                <a:lnTo>
                  <a:pt x="548640" y="325119"/>
                </a:lnTo>
                <a:lnTo>
                  <a:pt x="543063" y="352804"/>
                </a:lnTo>
                <a:lnTo>
                  <a:pt x="527843" y="375410"/>
                </a:lnTo>
                <a:lnTo>
                  <a:pt x="505241" y="390651"/>
                </a:lnTo>
                <a:lnTo>
                  <a:pt x="47752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8200" y="5486400"/>
            <a:ext cx="685800" cy="685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62C558-6559-9BCD-0AFD-B37D30FC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593855" y="457200"/>
            <a:ext cx="4038600" cy="6934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736583"/>
            <a:ext cx="254000" cy="1416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676400" y="228600"/>
            <a:ext cx="5257800" cy="7848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325119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19" y="71120"/>
                </a:lnTo>
                <a:lnTo>
                  <a:pt x="71119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752" y="8736583"/>
            <a:ext cx="254000" cy="1416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1607</Words>
  <Application>Microsoft Office PowerPoint</Application>
  <PresentationFormat>Custom</PresentationFormat>
  <Paragraphs>162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MT</vt:lpstr>
      <vt:lpstr>Calibri</vt:lpstr>
      <vt:lpstr>Calibri Light</vt:lpstr>
      <vt:lpstr>Cambria</vt:lpstr>
      <vt:lpstr>Söhne</vt:lpstr>
      <vt:lpstr>Times New Roman</vt:lpstr>
      <vt:lpstr>Office Theme</vt:lpstr>
      <vt:lpstr>Unit-VII</vt:lpstr>
      <vt:lpstr>Contents</vt:lpstr>
      <vt:lpstr>Sys Module</vt:lpstr>
      <vt:lpstr>PowerPoint Presentation</vt:lpstr>
      <vt:lpstr>PowerPoint Presentation</vt:lpstr>
      <vt:lpstr>Input and Output using sys</vt:lpstr>
      <vt:lpstr>stdin</vt:lpstr>
      <vt:lpstr>PowerPoint Presentation</vt:lpstr>
      <vt:lpstr>PowerPoint Presentation</vt:lpstr>
      <vt:lpstr>PowerPoint Presentation</vt:lpstr>
      <vt:lpstr>stdout</vt:lpstr>
      <vt:lpstr>PowerPoint Presentation</vt:lpstr>
      <vt:lpstr>PowerPoint Presentation</vt:lpstr>
      <vt:lpstr>PowerPoint Presentation</vt:lpstr>
      <vt:lpstr>stderr</vt:lpstr>
      <vt:lpstr>PowerPoint Presentation</vt:lpstr>
      <vt:lpstr>Command Line Arguments</vt:lpstr>
      <vt:lpstr>PowerPoint Presentation</vt:lpstr>
      <vt:lpstr>PowerPoint Presentation</vt:lpstr>
      <vt:lpstr>Exit</vt:lpstr>
      <vt:lpstr>PowerPoint Presentation</vt:lpstr>
      <vt:lpstr>Working with Modules</vt:lpstr>
      <vt:lpstr>PowerPoint Presentation</vt:lpstr>
      <vt:lpstr>Reference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Unit-VII System Level Interaction with Python</dc:title>
  <dc:creator>Mani Butwall</dc:creator>
  <cp:lastModifiedBy>Dharmendrasinh Matieda</cp:lastModifiedBy>
  <cp:revision>10</cp:revision>
  <dcterms:created xsi:type="dcterms:W3CDTF">2023-05-31T09:55:09Z</dcterms:created>
  <dcterms:modified xsi:type="dcterms:W3CDTF">2023-06-01T05:01:42Z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2023-05-31T00:00:00Z</vt:filetime>
  </property>
</Properties>
</file>