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629" y="72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CA587-ACA8-4A0E-9452-98A7684CAF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AE3C81-6568-47AB-A8AE-37ED8B31DB01}">
      <dgm:prSet phldrT="[Text]"/>
      <dgm:spPr/>
      <dgm:t>
        <a:bodyPr/>
        <a:lstStyle/>
        <a:p>
          <a:r>
            <a: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 of the idea</a:t>
          </a:r>
          <a:endParaRPr lang="en-IN" dirty="0"/>
        </a:p>
      </dgm:t>
    </dgm:pt>
    <dgm:pt modelId="{894E9A19-70F9-42F3-B327-FE9FE36821B0}" type="parTrans" cxnId="{D3343989-2518-4486-A5F0-FF5599DEE0E5}">
      <dgm:prSet/>
      <dgm:spPr/>
      <dgm:t>
        <a:bodyPr/>
        <a:lstStyle/>
        <a:p>
          <a:endParaRPr lang="en-IN"/>
        </a:p>
      </dgm:t>
    </dgm:pt>
    <dgm:pt modelId="{F58AAD97-660D-4050-AAA4-7496D6C6F53A}" type="sibTrans" cxnId="{D3343989-2518-4486-A5F0-FF5599DEE0E5}">
      <dgm:prSet/>
      <dgm:spPr/>
      <dgm:t>
        <a:bodyPr/>
        <a:lstStyle/>
        <a:p>
          <a:endParaRPr lang="en-IN"/>
        </a:p>
      </dgm:t>
    </dgm:pt>
    <dgm:pt modelId="{36F71D09-9178-4663-BEB4-9E9235034C4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Potential challenges and risks</a:t>
          </a:r>
          <a:endParaRPr lang="en-IN" dirty="0"/>
        </a:p>
      </dgm:t>
    </dgm:pt>
    <dgm:pt modelId="{3FCDFCE6-86EC-4ACC-A7FC-29A9E891C735}" type="parTrans" cxnId="{588772D4-24A4-4179-88C2-570E309F046D}">
      <dgm:prSet/>
      <dgm:spPr/>
      <dgm:t>
        <a:bodyPr/>
        <a:lstStyle/>
        <a:p>
          <a:endParaRPr lang="en-IN"/>
        </a:p>
      </dgm:t>
    </dgm:pt>
    <dgm:pt modelId="{1D4FC853-FB0D-4FF6-AFFF-6FB8771D2C5F}" type="sibTrans" cxnId="{588772D4-24A4-4179-88C2-570E309F046D}">
      <dgm:prSet/>
      <dgm:spPr/>
      <dgm:t>
        <a:bodyPr/>
        <a:lstStyle/>
        <a:p>
          <a:endParaRPr lang="en-IN"/>
        </a:p>
      </dgm:t>
    </dgm:pt>
    <dgm:pt modelId="{71365070-078B-407B-96BE-F0EE2D03EFC7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Strategies</a:t>
          </a:r>
          <a:r>
            <a:rPr kumimoji="0" lang="en-US" b="0" i="0" u="none" strike="noStrike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 for overcoming these challenges</a:t>
          </a:r>
          <a:endParaRPr lang="en-IN" dirty="0"/>
        </a:p>
      </dgm:t>
    </dgm:pt>
    <dgm:pt modelId="{DE6B4C06-5E1A-4F98-B534-B427FBFEAE75}" type="parTrans" cxnId="{730C9AE4-AF4C-4DF1-BFA1-4EF45CF357E2}">
      <dgm:prSet/>
      <dgm:spPr/>
      <dgm:t>
        <a:bodyPr/>
        <a:lstStyle/>
        <a:p>
          <a:endParaRPr lang="en-IN"/>
        </a:p>
      </dgm:t>
    </dgm:pt>
    <dgm:pt modelId="{5772859F-D8F2-488D-B606-E61740150184}" type="sibTrans" cxnId="{730C9AE4-AF4C-4DF1-BFA1-4EF45CF357E2}">
      <dgm:prSet/>
      <dgm:spPr/>
      <dgm:t>
        <a:bodyPr/>
        <a:lstStyle/>
        <a:p>
          <a:endParaRPr lang="en-IN"/>
        </a:p>
      </dgm:t>
    </dgm:pt>
    <dgm:pt modelId="{F3112ECD-0DFE-4AA2-88B4-E2EFC5B22CDD}">
      <dgm:prSet/>
      <dgm:spPr/>
      <dgm:t>
        <a:bodyPr/>
        <a:lstStyle/>
        <a:p>
          <a:r>
            <a:rPr lang="en-IN" dirty="0"/>
            <a:t>Technical Feasibility:-</a:t>
          </a:r>
          <a:r>
            <a:rPr lang="en-IN" b="1" dirty="0"/>
            <a:t>Mobile App</a:t>
          </a:r>
          <a:r>
            <a:rPr lang="en-IN" dirty="0"/>
            <a:t> Development &amp; </a:t>
          </a:r>
          <a:r>
            <a:rPr lang="en-IN" b="1" dirty="0"/>
            <a:t>Ai – Powered </a:t>
          </a:r>
          <a:r>
            <a:rPr lang="en-IN" dirty="0"/>
            <a:t>Career Coaching. </a:t>
          </a:r>
        </a:p>
      </dgm:t>
    </dgm:pt>
    <dgm:pt modelId="{A86F1DA5-02E8-444C-86AD-AD4BDC7FFD08}" type="parTrans" cxnId="{CC08D1F7-4214-4FE4-A546-BF78FCF1A756}">
      <dgm:prSet/>
      <dgm:spPr/>
      <dgm:t>
        <a:bodyPr/>
        <a:lstStyle/>
        <a:p>
          <a:endParaRPr lang="en-IN"/>
        </a:p>
      </dgm:t>
    </dgm:pt>
    <dgm:pt modelId="{95004169-0664-483E-A1E2-21D41EE7B310}" type="sibTrans" cxnId="{CC08D1F7-4214-4FE4-A546-BF78FCF1A756}">
      <dgm:prSet/>
      <dgm:spPr/>
      <dgm:t>
        <a:bodyPr/>
        <a:lstStyle/>
        <a:p>
          <a:endParaRPr lang="en-IN"/>
        </a:p>
      </dgm:t>
    </dgm:pt>
    <dgm:pt modelId="{EB95E3E7-87AE-477B-9B9D-09457BB1CAB5}">
      <dgm:prSet/>
      <dgm:spPr/>
      <dgm:t>
        <a:bodyPr/>
        <a:lstStyle/>
        <a:p>
          <a:r>
            <a:rPr lang="en-IN" dirty="0"/>
            <a:t>Market Feasibility:- </a:t>
          </a:r>
          <a:r>
            <a:rPr lang="en-IN" b="1" dirty="0"/>
            <a:t>Market</a:t>
          </a:r>
          <a:r>
            <a:rPr lang="en-IN" dirty="0"/>
            <a:t> Demand &amp; </a:t>
          </a:r>
          <a:r>
            <a:rPr lang="en-IN" b="1" dirty="0"/>
            <a:t>Competitive</a:t>
          </a:r>
          <a:r>
            <a:rPr lang="en-IN" dirty="0"/>
            <a:t> Landscape.</a:t>
          </a:r>
        </a:p>
      </dgm:t>
    </dgm:pt>
    <dgm:pt modelId="{C26FC258-2F16-422F-BE48-2CDD3A8A6794}" type="parTrans" cxnId="{2FC8E21B-4357-4EAC-B4AE-25CFB739A2DD}">
      <dgm:prSet/>
      <dgm:spPr/>
      <dgm:t>
        <a:bodyPr/>
        <a:lstStyle/>
        <a:p>
          <a:endParaRPr lang="en-IN"/>
        </a:p>
      </dgm:t>
    </dgm:pt>
    <dgm:pt modelId="{AD1560C3-A7EE-4924-8DEF-E6D0AA82F7CF}" type="sibTrans" cxnId="{2FC8E21B-4357-4EAC-B4AE-25CFB739A2DD}">
      <dgm:prSet/>
      <dgm:spPr/>
      <dgm:t>
        <a:bodyPr/>
        <a:lstStyle/>
        <a:p>
          <a:endParaRPr lang="en-IN"/>
        </a:p>
      </dgm:t>
    </dgm:pt>
    <dgm:pt modelId="{0B019A20-8631-4CAB-8801-6F003DD724EE}">
      <dgm:prSet/>
      <dgm:spPr/>
      <dgm:t>
        <a:bodyPr/>
        <a:lstStyle/>
        <a:p>
          <a:r>
            <a:rPr lang="en-IN" dirty="0"/>
            <a:t>Financial Feasibility:-Development Costs &amp; </a:t>
          </a:r>
          <a:r>
            <a:rPr lang="en-IN" b="1" dirty="0"/>
            <a:t>Revenue</a:t>
          </a:r>
          <a:r>
            <a:rPr lang="en-IN" dirty="0"/>
            <a:t> </a:t>
          </a:r>
          <a:r>
            <a:rPr lang="en-IN" b="1" dirty="0"/>
            <a:t>Streams</a:t>
          </a:r>
          <a:r>
            <a:rPr lang="en-IN" dirty="0"/>
            <a:t> &amp; Break – Even Analysis.</a:t>
          </a:r>
        </a:p>
      </dgm:t>
    </dgm:pt>
    <dgm:pt modelId="{9AA3F6EF-085F-499C-91D6-BB445DFBB7FE}" type="parTrans" cxnId="{376ABBFE-31B3-4E79-9F3C-483BCD4E7FB0}">
      <dgm:prSet/>
      <dgm:spPr/>
      <dgm:t>
        <a:bodyPr/>
        <a:lstStyle/>
        <a:p>
          <a:endParaRPr lang="en-IN"/>
        </a:p>
      </dgm:t>
    </dgm:pt>
    <dgm:pt modelId="{83B29AD8-40AB-487D-9F2D-6AAF2F21620D}" type="sibTrans" cxnId="{376ABBFE-31B3-4E79-9F3C-483BCD4E7FB0}">
      <dgm:prSet/>
      <dgm:spPr/>
      <dgm:t>
        <a:bodyPr/>
        <a:lstStyle/>
        <a:p>
          <a:endParaRPr lang="en-IN"/>
        </a:p>
      </dgm:t>
    </dgm:pt>
    <dgm:pt modelId="{0EE871BB-5DE6-4226-B19F-BC73553F7109}">
      <dgm:prSet/>
      <dgm:spPr/>
      <dgm:t>
        <a:bodyPr/>
        <a:lstStyle/>
        <a:p>
          <a:r>
            <a:rPr lang="en-IN" dirty="0"/>
            <a:t>Technical Risks:-Includes the </a:t>
          </a:r>
          <a:r>
            <a:rPr lang="en-IN" b="1" dirty="0"/>
            <a:t>Complexity of AI </a:t>
          </a:r>
          <a:r>
            <a:rPr lang="en-IN" dirty="0"/>
            <a:t>– powered career coaching and personalized career.</a:t>
          </a:r>
        </a:p>
      </dgm:t>
    </dgm:pt>
    <dgm:pt modelId="{0CA1F643-466C-4333-BBFD-11A1A43AE524}" type="parTrans" cxnId="{D922EBCE-D92C-44B0-A72E-5429F8782A34}">
      <dgm:prSet/>
      <dgm:spPr/>
      <dgm:t>
        <a:bodyPr/>
        <a:lstStyle/>
        <a:p>
          <a:endParaRPr lang="en-IN"/>
        </a:p>
      </dgm:t>
    </dgm:pt>
    <dgm:pt modelId="{665024E5-F6FD-4BD5-9888-5C02CEA09D6D}" type="sibTrans" cxnId="{D922EBCE-D92C-44B0-A72E-5429F8782A34}">
      <dgm:prSet/>
      <dgm:spPr/>
      <dgm:t>
        <a:bodyPr/>
        <a:lstStyle/>
        <a:p>
          <a:endParaRPr lang="en-IN"/>
        </a:p>
      </dgm:t>
    </dgm:pt>
    <dgm:pt modelId="{7A3B9298-247C-447B-A961-5A740906B631}">
      <dgm:prSet/>
      <dgm:spPr/>
      <dgm:t>
        <a:bodyPr/>
        <a:lstStyle/>
        <a:p>
          <a:r>
            <a:rPr lang="en-IN" dirty="0"/>
            <a:t>Market Risks:-Includes </a:t>
          </a:r>
          <a:r>
            <a:rPr lang="en-IN" b="1" dirty="0"/>
            <a:t>Competition</a:t>
          </a:r>
          <a:r>
            <a:rPr lang="en-IN" dirty="0"/>
            <a:t> , </a:t>
          </a:r>
          <a:r>
            <a:rPr lang="en-IN" b="1" dirty="0"/>
            <a:t>market demand </a:t>
          </a:r>
          <a:r>
            <a:rPr lang="en-IN" dirty="0"/>
            <a:t>and ability to differentiate the program.</a:t>
          </a:r>
        </a:p>
      </dgm:t>
    </dgm:pt>
    <dgm:pt modelId="{0FA24F58-755E-4328-89B7-CD7C5C1272B7}" type="parTrans" cxnId="{9B79B54F-254B-46DF-B237-A908109FC26F}">
      <dgm:prSet/>
      <dgm:spPr/>
      <dgm:t>
        <a:bodyPr/>
        <a:lstStyle/>
        <a:p>
          <a:endParaRPr lang="en-IN"/>
        </a:p>
      </dgm:t>
    </dgm:pt>
    <dgm:pt modelId="{AE121E53-DF17-4EFC-B893-829A3B91F2A5}" type="sibTrans" cxnId="{9B79B54F-254B-46DF-B237-A908109FC26F}">
      <dgm:prSet/>
      <dgm:spPr/>
      <dgm:t>
        <a:bodyPr/>
        <a:lstStyle/>
        <a:p>
          <a:endParaRPr lang="en-IN"/>
        </a:p>
      </dgm:t>
    </dgm:pt>
    <dgm:pt modelId="{2ADD380C-B1EB-4159-A327-30020722BA36}">
      <dgm:prSet/>
      <dgm:spPr/>
      <dgm:t>
        <a:bodyPr/>
        <a:lstStyle/>
        <a:p>
          <a:r>
            <a:rPr lang="en-IN" dirty="0"/>
            <a:t>Financial Risk:-Development </a:t>
          </a:r>
          <a:r>
            <a:rPr lang="en-IN" b="1" dirty="0"/>
            <a:t>Costs</a:t>
          </a:r>
          <a:r>
            <a:rPr lang="en-IN" dirty="0"/>
            <a:t> , the ability to achieve </a:t>
          </a:r>
          <a:r>
            <a:rPr lang="en-IN" b="1" dirty="0"/>
            <a:t>profitability</a:t>
          </a:r>
          <a:r>
            <a:rPr lang="en-IN" dirty="0"/>
            <a:t>.</a:t>
          </a:r>
        </a:p>
      </dgm:t>
    </dgm:pt>
    <dgm:pt modelId="{5A02207B-8301-4157-A5E6-A3EECC3964A7}" type="parTrans" cxnId="{6056D021-6320-4F70-AB24-DD78D375D43A}">
      <dgm:prSet/>
      <dgm:spPr/>
      <dgm:t>
        <a:bodyPr/>
        <a:lstStyle/>
        <a:p>
          <a:endParaRPr lang="en-IN"/>
        </a:p>
      </dgm:t>
    </dgm:pt>
    <dgm:pt modelId="{0CFFE010-33DC-40C8-B5BE-9FB167E33D71}" type="sibTrans" cxnId="{6056D021-6320-4F70-AB24-DD78D375D43A}">
      <dgm:prSet/>
      <dgm:spPr/>
      <dgm:t>
        <a:bodyPr/>
        <a:lstStyle/>
        <a:p>
          <a:endParaRPr lang="en-IN"/>
        </a:p>
      </dgm:t>
    </dgm:pt>
    <dgm:pt modelId="{15E64776-3002-46DF-9F7D-A71176C2A892}">
      <dgm:prSet/>
      <dgm:spPr/>
      <dgm:t>
        <a:bodyPr/>
        <a:lstStyle/>
        <a:p>
          <a:r>
            <a:rPr lang="en-IN" dirty="0"/>
            <a:t>Mitigation Strategy:-Conduct </a:t>
          </a:r>
          <a:r>
            <a:rPr lang="en-IN" b="1" dirty="0"/>
            <a:t>market research </a:t>
          </a:r>
          <a:r>
            <a:rPr lang="en-IN" dirty="0"/>
            <a:t>to better understand Target Market.</a:t>
          </a:r>
        </a:p>
      </dgm:t>
    </dgm:pt>
    <dgm:pt modelId="{514F7626-96A4-4C35-8A07-9EA353C7F758}" type="parTrans" cxnId="{4D3B663D-05C2-4C8A-B31E-7BA48846D399}">
      <dgm:prSet/>
      <dgm:spPr/>
      <dgm:t>
        <a:bodyPr/>
        <a:lstStyle/>
        <a:p>
          <a:endParaRPr lang="en-IN"/>
        </a:p>
      </dgm:t>
    </dgm:pt>
    <dgm:pt modelId="{03543829-61F6-4715-92D3-AA80C80BFCFE}" type="sibTrans" cxnId="{4D3B663D-05C2-4C8A-B31E-7BA48846D399}">
      <dgm:prSet/>
      <dgm:spPr/>
      <dgm:t>
        <a:bodyPr/>
        <a:lstStyle/>
        <a:p>
          <a:endParaRPr lang="en-IN"/>
        </a:p>
      </dgm:t>
    </dgm:pt>
    <dgm:pt modelId="{41E5DF6F-A1E2-456E-8130-ABDB012F75D3}">
      <dgm:prSet/>
      <dgm:spPr/>
      <dgm:t>
        <a:bodyPr/>
        <a:lstStyle/>
        <a:p>
          <a:r>
            <a:rPr lang="en-IN" dirty="0"/>
            <a:t>Contingency Plan:-Develop a flexible </a:t>
          </a:r>
          <a:r>
            <a:rPr lang="en-IN" b="1" dirty="0"/>
            <a:t>marketing</a:t>
          </a:r>
          <a:r>
            <a:rPr lang="en-IN" dirty="0"/>
            <a:t> </a:t>
          </a:r>
          <a:r>
            <a:rPr lang="en-IN" b="1" dirty="0"/>
            <a:t>strategy</a:t>
          </a:r>
          <a:r>
            <a:rPr lang="en-IN" dirty="0"/>
            <a:t> that can be based on </a:t>
          </a:r>
          <a:r>
            <a:rPr lang="en-IN" b="1" dirty="0"/>
            <a:t>market feedback</a:t>
          </a:r>
          <a:r>
            <a:rPr lang="en-IN" dirty="0"/>
            <a:t>. </a:t>
          </a:r>
        </a:p>
      </dgm:t>
    </dgm:pt>
    <dgm:pt modelId="{C2194E74-009E-4B09-BBCA-9DBA51E40ABF}" type="parTrans" cxnId="{D1CE8EA9-4289-4D77-8196-8C0B425996EE}">
      <dgm:prSet/>
      <dgm:spPr/>
      <dgm:t>
        <a:bodyPr/>
        <a:lstStyle/>
        <a:p>
          <a:endParaRPr lang="en-IN"/>
        </a:p>
      </dgm:t>
    </dgm:pt>
    <dgm:pt modelId="{26F0D947-16E6-4F8C-AF3F-523B8ED8B017}" type="sibTrans" cxnId="{D1CE8EA9-4289-4D77-8196-8C0B425996EE}">
      <dgm:prSet/>
      <dgm:spPr/>
      <dgm:t>
        <a:bodyPr/>
        <a:lstStyle/>
        <a:p>
          <a:endParaRPr lang="en-IN"/>
        </a:p>
      </dgm:t>
    </dgm:pt>
    <dgm:pt modelId="{07E59387-21DE-441B-91F6-5B7E27241E13}" type="pres">
      <dgm:prSet presAssocID="{6BECA587-ACA8-4A0E-9452-98A7684CAF20}" presName="linear" presStyleCnt="0">
        <dgm:presLayoutVars>
          <dgm:dir/>
          <dgm:animLvl val="lvl"/>
          <dgm:resizeHandles val="exact"/>
        </dgm:presLayoutVars>
      </dgm:prSet>
      <dgm:spPr/>
    </dgm:pt>
    <dgm:pt modelId="{9DBE8F2A-B8A8-4655-9B77-3264B44F25A9}" type="pres">
      <dgm:prSet presAssocID="{02AE3C81-6568-47AB-A8AE-37ED8B31DB01}" presName="parentLin" presStyleCnt="0"/>
      <dgm:spPr/>
    </dgm:pt>
    <dgm:pt modelId="{67FF9BD7-2A79-4063-BF95-7BF5E15F35C1}" type="pres">
      <dgm:prSet presAssocID="{02AE3C81-6568-47AB-A8AE-37ED8B31DB01}" presName="parentLeftMargin" presStyleLbl="node1" presStyleIdx="0" presStyleCnt="3"/>
      <dgm:spPr/>
    </dgm:pt>
    <dgm:pt modelId="{CF00BC2E-CE34-4372-81DF-4863CAE8E24F}" type="pres">
      <dgm:prSet presAssocID="{02AE3C81-6568-47AB-A8AE-37ED8B31DB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AE926F-823F-43DF-A22D-8C7E3AF25E01}" type="pres">
      <dgm:prSet presAssocID="{02AE3C81-6568-47AB-A8AE-37ED8B31DB01}" presName="negativeSpace" presStyleCnt="0"/>
      <dgm:spPr/>
    </dgm:pt>
    <dgm:pt modelId="{6D0E10C6-ED59-4835-B9AE-CDF5F3B3027F}" type="pres">
      <dgm:prSet presAssocID="{02AE3C81-6568-47AB-A8AE-37ED8B31DB01}" presName="childText" presStyleLbl="conFgAcc1" presStyleIdx="0" presStyleCnt="3">
        <dgm:presLayoutVars>
          <dgm:bulletEnabled val="1"/>
        </dgm:presLayoutVars>
      </dgm:prSet>
      <dgm:spPr/>
    </dgm:pt>
    <dgm:pt modelId="{3B09554B-4F2F-4E6F-A4A0-731FE11FB0E1}" type="pres">
      <dgm:prSet presAssocID="{F58AAD97-660D-4050-AAA4-7496D6C6F53A}" presName="spaceBetweenRectangles" presStyleCnt="0"/>
      <dgm:spPr/>
    </dgm:pt>
    <dgm:pt modelId="{094F609C-C4F6-44F6-A3FF-45FDAD73C4A6}" type="pres">
      <dgm:prSet presAssocID="{36F71D09-9178-4663-BEB4-9E9235034C4C}" presName="parentLin" presStyleCnt="0"/>
      <dgm:spPr/>
    </dgm:pt>
    <dgm:pt modelId="{4D294CF8-5C98-48A1-8180-53BAED693B1F}" type="pres">
      <dgm:prSet presAssocID="{36F71D09-9178-4663-BEB4-9E9235034C4C}" presName="parentLeftMargin" presStyleLbl="node1" presStyleIdx="0" presStyleCnt="3"/>
      <dgm:spPr/>
    </dgm:pt>
    <dgm:pt modelId="{77CBDDF8-6CC8-4D2B-85AB-969846F4B284}" type="pres">
      <dgm:prSet presAssocID="{36F71D09-9178-4663-BEB4-9E9235034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BC850D-3770-4208-83D7-79F66EC2945E}" type="pres">
      <dgm:prSet presAssocID="{36F71D09-9178-4663-BEB4-9E9235034C4C}" presName="negativeSpace" presStyleCnt="0"/>
      <dgm:spPr/>
    </dgm:pt>
    <dgm:pt modelId="{ED02ED34-1BBE-4E23-8A16-F77B88BBAFB4}" type="pres">
      <dgm:prSet presAssocID="{36F71D09-9178-4663-BEB4-9E9235034C4C}" presName="childText" presStyleLbl="conFgAcc1" presStyleIdx="1" presStyleCnt="3">
        <dgm:presLayoutVars>
          <dgm:bulletEnabled val="1"/>
        </dgm:presLayoutVars>
      </dgm:prSet>
      <dgm:spPr/>
    </dgm:pt>
    <dgm:pt modelId="{620C4670-FDFF-4883-A7BF-F90F6FCCE57F}" type="pres">
      <dgm:prSet presAssocID="{1D4FC853-FB0D-4FF6-AFFF-6FB8771D2C5F}" presName="spaceBetweenRectangles" presStyleCnt="0"/>
      <dgm:spPr/>
    </dgm:pt>
    <dgm:pt modelId="{761EF478-8EAD-4B7D-B10B-5BD9417787FB}" type="pres">
      <dgm:prSet presAssocID="{71365070-078B-407B-96BE-F0EE2D03EFC7}" presName="parentLin" presStyleCnt="0"/>
      <dgm:spPr/>
    </dgm:pt>
    <dgm:pt modelId="{AC36B5CE-6568-4242-B097-8D193B79CD75}" type="pres">
      <dgm:prSet presAssocID="{71365070-078B-407B-96BE-F0EE2D03EFC7}" presName="parentLeftMargin" presStyleLbl="node1" presStyleIdx="1" presStyleCnt="3"/>
      <dgm:spPr/>
    </dgm:pt>
    <dgm:pt modelId="{41548ABD-BD5B-4FCE-965F-B0621472C240}" type="pres">
      <dgm:prSet presAssocID="{71365070-078B-407B-96BE-F0EE2D03EF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0A998B-6F64-4DD8-820E-91321466D43D}" type="pres">
      <dgm:prSet presAssocID="{71365070-078B-407B-96BE-F0EE2D03EFC7}" presName="negativeSpace" presStyleCnt="0"/>
      <dgm:spPr/>
    </dgm:pt>
    <dgm:pt modelId="{3BE31D49-8EC7-4FA2-97BC-623DBBE07190}" type="pres">
      <dgm:prSet presAssocID="{71365070-078B-407B-96BE-F0EE2D03EF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59020E-4FD3-4D6B-A85B-5DCF7C86BB2B}" type="presOf" srcId="{71365070-078B-407B-96BE-F0EE2D03EFC7}" destId="{AC36B5CE-6568-4242-B097-8D193B79CD75}" srcOrd="0" destOrd="0" presId="urn:microsoft.com/office/officeart/2005/8/layout/list1"/>
    <dgm:cxn modelId="{2FC8E21B-4357-4EAC-B4AE-25CFB739A2DD}" srcId="{02AE3C81-6568-47AB-A8AE-37ED8B31DB01}" destId="{EB95E3E7-87AE-477B-9B9D-09457BB1CAB5}" srcOrd="1" destOrd="0" parTransId="{C26FC258-2F16-422F-BE48-2CDD3A8A6794}" sibTransId="{AD1560C3-A7EE-4924-8DEF-E6D0AA82F7CF}"/>
    <dgm:cxn modelId="{3ECA9D1C-595D-4085-9F4E-9C4925E1C01E}" type="presOf" srcId="{71365070-078B-407B-96BE-F0EE2D03EFC7}" destId="{41548ABD-BD5B-4FCE-965F-B0621472C240}" srcOrd="1" destOrd="0" presId="urn:microsoft.com/office/officeart/2005/8/layout/list1"/>
    <dgm:cxn modelId="{6056D021-6320-4F70-AB24-DD78D375D43A}" srcId="{36F71D09-9178-4663-BEB4-9E9235034C4C}" destId="{2ADD380C-B1EB-4159-A327-30020722BA36}" srcOrd="2" destOrd="0" parTransId="{5A02207B-8301-4157-A5E6-A3EECC3964A7}" sibTransId="{0CFFE010-33DC-40C8-B5BE-9FB167E33D71}"/>
    <dgm:cxn modelId="{9659572C-AF0F-40B6-A7B9-FB3F6F9261D7}" type="presOf" srcId="{EB95E3E7-87AE-477B-9B9D-09457BB1CAB5}" destId="{6D0E10C6-ED59-4835-B9AE-CDF5F3B3027F}" srcOrd="0" destOrd="1" presId="urn:microsoft.com/office/officeart/2005/8/layout/list1"/>
    <dgm:cxn modelId="{FE5D0C3A-4E46-4006-95E0-CAFC8A8CF7E5}" type="presOf" srcId="{36F71D09-9178-4663-BEB4-9E9235034C4C}" destId="{77CBDDF8-6CC8-4D2B-85AB-969846F4B284}" srcOrd="1" destOrd="0" presId="urn:microsoft.com/office/officeart/2005/8/layout/list1"/>
    <dgm:cxn modelId="{4D3B663D-05C2-4C8A-B31E-7BA48846D399}" srcId="{71365070-078B-407B-96BE-F0EE2D03EFC7}" destId="{15E64776-3002-46DF-9F7D-A71176C2A892}" srcOrd="0" destOrd="0" parTransId="{514F7626-96A4-4C35-8A07-9EA353C7F758}" sibTransId="{03543829-61F6-4715-92D3-AA80C80BFCFE}"/>
    <dgm:cxn modelId="{8D3CBB5F-5C30-4763-8FD0-2E8996208CB5}" type="presOf" srcId="{02AE3C81-6568-47AB-A8AE-37ED8B31DB01}" destId="{CF00BC2E-CE34-4372-81DF-4863CAE8E24F}" srcOrd="1" destOrd="0" presId="urn:microsoft.com/office/officeart/2005/8/layout/list1"/>
    <dgm:cxn modelId="{97CAC541-37B5-4F34-A787-B311C1248843}" type="presOf" srcId="{15E64776-3002-46DF-9F7D-A71176C2A892}" destId="{3BE31D49-8EC7-4FA2-97BC-623DBBE07190}" srcOrd="0" destOrd="0" presId="urn:microsoft.com/office/officeart/2005/8/layout/list1"/>
    <dgm:cxn modelId="{00C7026A-96CA-4761-AE42-6787DC30E124}" type="presOf" srcId="{02AE3C81-6568-47AB-A8AE-37ED8B31DB01}" destId="{67FF9BD7-2A79-4063-BF95-7BF5E15F35C1}" srcOrd="0" destOrd="0" presId="urn:microsoft.com/office/officeart/2005/8/layout/list1"/>
    <dgm:cxn modelId="{9B79B54F-254B-46DF-B237-A908109FC26F}" srcId="{36F71D09-9178-4663-BEB4-9E9235034C4C}" destId="{7A3B9298-247C-447B-A961-5A740906B631}" srcOrd="1" destOrd="0" parTransId="{0FA24F58-755E-4328-89B7-CD7C5C1272B7}" sibTransId="{AE121E53-DF17-4EFC-B893-829A3B91F2A5}"/>
    <dgm:cxn modelId="{72F9FB73-092C-469F-9C06-4A013930929F}" type="presOf" srcId="{0EE871BB-5DE6-4226-B19F-BC73553F7109}" destId="{ED02ED34-1BBE-4E23-8A16-F77B88BBAFB4}" srcOrd="0" destOrd="0" presId="urn:microsoft.com/office/officeart/2005/8/layout/list1"/>
    <dgm:cxn modelId="{3D991176-26A5-4B10-9D3A-4F684B2F186E}" type="presOf" srcId="{2ADD380C-B1EB-4159-A327-30020722BA36}" destId="{ED02ED34-1BBE-4E23-8A16-F77B88BBAFB4}" srcOrd="0" destOrd="2" presId="urn:microsoft.com/office/officeart/2005/8/layout/list1"/>
    <dgm:cxn modelId="{4CFEA07A-C2C3-42BC-A36D-F271FE6D0988}" type="presOf" srcId="{36F71D09-9178-4663-BEB4-9E9235034C4C}" destId="{4D294CF8-5C98-48A1-8180-53BAED693B1F}" srcOrd="0" destOrd="0" presId="urn:microsoft.com/office/officeart/2005/8/layout/list1"/>
    <dgm:cxn modelId="{E92D887D-B474-434D-B1F2-F8D94FE7C6EC}" type="presOf" srcId="{41E5DF6F-A1E2-456E-8130-ABDB012F75D3}" destId="{3BE31D49-8EC7-4FA2-97BC-623DBBE07190}" srcOrd="0" destOrd="1" presId="urn:microsoft.com/office/officeart/2005/8/layout/list1"/>
    <dgm:cxn modelId="{4633A07F-FF5A-4621-BE6E-EE777779C385}" type="presOf" srcId="{7A3B9298-247C-447B-A961-5A740906B631}" destId="{ED02ED34-1BBE-4E23-8A16-F77B88BBAFB4}" srcOrd="0" destOrd="1" presId="urn:microsoft.com/office/officeart/2005/8/layout/list1"/>
    <dgm:cxn modelId="{D3343989-2518-4486-A5F0-FF5599DEE0E5}" srcId="{6BECA587-ACA8-4A0E-9452-98A7684CAF20}" destId="{02AE3C81-6568-47AB-A8AE-37ED8B31DB01}" srcOrd="0" destOrd="0" parTransId="{894E9A19-70F9-42F3-B327-FE9FE36821B0}" sibTransId="{F58AAD97-660D-4050-AAA4-7496D6C6F53A}"/>
    <dgm:cxn modelId="{D1CE8EA9-4289-4D77-8196-8C0B425996EE}" srcId="{71365070-078B-407B-96BE-F0EE2D03EFC7}" destId="{41E5DF6F-A1E2-456E-8130-ABDB012F75D3}" srcOrd="1" destOrd="0" parTransId="{C2194E74-009E-4B09-BBCA-9DBA51E40ABF}" sibTransId="{26F0D947-16E6-4F8C-AF3F-523B8ED8B017}"/>
    <dgm:cxn modelId="{C18515AC-F6E6-4760-9C66-FFCFFC09313F}" type="presOf" srcId="{0B019A20-8631-4CAB-8801-6F003DD724EE}" destId="{6D0E10C6-ED59-4835-B9AE-CDF5F3B3027F}" srcOrd="0" destOrd="2" presId="urn:microsoft.com/office/officeart/2005/8/layout/list1"/>
    <dgm:cxn modelId="{19156CAE-5670-4EE6-B174-DAC4B3B16938}" type="presOf" srcId="{6BECA587-ACA8-4A0E-9452-98A7684CAF20}" destId="{07E59387-21DE-441B-91F6-5B7E27241E13}" srcOrd="0" destOrd="0" presId="urn:microsoft.com/office/officeart/2005/8/layout/list1"/>
    <dgm:cxn modelId="{D922EBCE-D92C-44B0-A72E-5429F8782A34}" srcId="{36F71D09-9178-4663-BEB4-9E9235034C4C}" destId="{0EE871BB-5DE6-4226-B19F-BC73553F7109}" srcOrd="0" destOrd="0" parTransId="{0CA1F643-466C-4333-BBFD-11A1A43AE524}" sibTransId="{665024E5-F6FD-4BD5-9888-5C02CEA09D6D}"/>
    <dgm:cxn modelId="{588772D4-24A4-4179-88C2-570E309F046D}" srcId="{6BECA587-ACA8-4A0E-9452-98A7684CAF20}" destId="{36F71D09-9178-4663-BEB4-9E9235034C4C}" srcOrd="1" destOrd="0" parTransId="{3FCDFCE6-86EC-4ACC-A7FC-29A9E891C735}" sibTransId="{1D4FC853-FB0D-4FF6-AFFF-6FB8771D2C5F}"/>
    <dgm:cxn modelId="{730C9AE4-AF4C-4DF1-BFA1-4EF45CF357E2}" srcId="{6BECA587-ACA8-4A0E-9452-98A7684CAF20}" destId="{71365070-078B-407B-96BE-F0EE2D03EFC7}" srcOrd="2" destOrd="0" parTransId="{DE6B4C06-5E1A-4F98-B534-B427FBFEAE75}" sibTransId="{5772859F-D8F2-488D-B606-E61740150184}"/>
    <dgm:cxn modelId="{B1D0E6F3-BBEA-4421-AC35-97D6C80394E8}" type="presOf" srcId="{F3112ECD-0DFE-4AA2-88B4-E2EFC5B22CDD}" destId="{6D0E10C6-ED59-4835-B9AE-CDF5F3B3027F}" srcOrd="0" destOrd="0" presId="urn:microsoft.com/office/officeart/2005/8/layout/list1"/>
    <dgm:cxn modelId="{CC08D1F7-4214-4FE4-A546-BF78FCF1A756}" srcId="{02AE3C81-6568-47AB-A8AE-37ED8B31DB01}" destId="{F3112ECD-0DFE-4AA2-88B4-E2EFC5B22CDD}" srcOrd="0" destOrd="0" parTransId="{A86F1DA5-02E8-444C-86AD-AD4BDC7FFD08}" sibTransId="{95004169-0664-483E-A1E2-21D41EE7B310}"/>
    <dgm:cxn modelId="{376ABBFE-31B3-4E79-9F3C-483BCD4E7FB0}" srcId="{02AE3C81-6568-47AB-A8AE-37ED8B31DB01}" destId="{0B019A20-8631-4CAB-8801-6F003DD724EE}" srcOrd="2" destOrd="0" parTransId="{9AA3F6EF-085F-499C-91D6-BB445DFBB7FE}" sibTransId="{83B29AD8-40AB-487D-9F2D-6AAF2F21620D}"/>
    <dgm:cxn modelId="{9D1E358B-BEEF-4750-9DE4-C71D24F839C3}" type="presParOf" srcId="{07E59387-21DE-441B-91F6-5B7E27241E13}" destId="{9DBE8F2A-B8A8-4655-9B77-3264B44F25A9}" srcOrd="0" destOrd="0" presId="urn:microsoft.com/office/officeart/2005/8/layout/list1"/>
    <dgm:cxn modelId="{4EBA293D-F49E-44D5-A1B6-A74D5E64DE40}" type="presParOf" srcId="{9DBE8F2A-B8A8-4655-9B77-3264B44F25A9}" destId="{67FF9BD7-2A79-4063-BF95-7BF5E15F35C1}" srcOrd="0" destOrd="0" presId="urn:microsoft.com/office/officeart/2005/8/layout/list1"/>
    <dgm:cxn modelId="{168BCA76-75D0-4D76-8089-2FD64017BE99}" type="presParOf" srcId="{9DBE8F2A-B8A8-4655-9B77-3264B44F25A9}" destId="{CF00BC2E-CE34-4372-81DF-4863CAE8E24F}" srcOrd="1" destOrd="0" presId="urn:microsoft.com/office/officeart/2005/8/layout/list1"/>
    <dgm:cxn modelId="{03C6AD37-9A6D-42C9-A72F-FA019BDF6F74}" type="presParOf" srcId="{07E59387-21DE-441B-91F6-5B7E27241E13}" destId="{6BAE926F-823F-43DF-A22D-8C7E3AF25E01}" srcOrd="1" destOrd="0" presId="urn:microsoft.com/office/officeart/2005/8/layout/list1"/>
    <dgm:cxn modelId="{2301B468-AEF7-46E7-8BA8-080C4313D5D7}" type="presParOf" srcId="{07E59387-21DE-441B-91F6-5B7E27241E13}" destId="{6D0E10C6-ED59-4835-B9AE-CDF5F3B3027F}" srcOrd="2" destOrd="0" presId="urn:microsoft.com/office/officeart/2005/8/layout/list1"/>
    <dgm:cxn modelId="{302854AB-F6CE-4635-B2CD-2AC6F7A85291}" type="presParOf" srcId="{07E59387-21DE-441B-91F6-5B7E27241E13}" destId="{3B09554B-4F2F-4E6F-A4A0-731FE11FB0E1}" srcOrd="3" destOrd="0" presId="urn:microsoft.com/office/officeart/2005/8/layout/list1"/>
    <dgm:cxn modelId="{792A1784-D2E8-43EF-A498-CB069508E196}" type="presParOf" srcId="{07E59387-21DE-441B-91F6-5B7E27241E13}" destId="{094F609C-C4F6-44F6-A3FF-45FDAD73C4A6}" srcOrd="4" destOrd="0" presId="urn:microsoft.com/office/officeart/2005/8/layout/list1"/>
    <dgm:cxn modelId="{53EB0186-6787-4D1F-AEA3-0DED44026E62}" type="presParOf" srcId="{094F609C-C4F6-44F6-A3FF-45FDAD73C4A6}" destId="{4D294CF8-5C98-48A1-8180-53BAED693B1F}" srcOrd="0" destOrd="0" presId="urn:microsoft.com/office/officeart/2005/8/layout/list1"/>
    <dgm:cxn modelId="{CFA84ADF-79E2-49A8-B3EA-E0C2F2B862B1}" type="presParOf" srcId="{094F609C-C4F6-44F6-A3FF-45FDAD73C4A6}" destId="{77CBDDF8-6CC8-4D2B-85AB-969846F4B284}" srcOrd="1" destOrd="0" presId="urn:microsoft.com/office/officeart/2005/8/layout/list1"/>
    <dgm:cxn modelId="{2B71B7F8-3FAB-470E-AA2A-5C28F5452E18}" type="presParOf" srcId="{07E59387-21DE-441B-91F6-5B7E27241E13}" destId="{F8BC850D-3770-4208-83D7-79F66EC2945E}" srcOrd="5" destOrd="0" presId="urn:microsoft.com/office/officeart/2005/8/layout/list1"/>
    <dgm:cxn modelId="{B8046D43-EF96-4A17-97DF-DB92278C049C}" type="presParOf" srcId="{07E59387-21DE-441B-91F6-5B7E27241E13}" destId="{ED02ED34-1BBE-4E23-8A16-F77B88BBAFB4}" srcOrd="6" destOrd="0" presId="urn:microsoft.com/office/officeart/2005/8/layout/list1"/>
    <dgm:cxn modelId="{9A93726B-CE0E-4DBB-AB31-AEAEEF4030BF}" type="presParOf" srcId="{07E59387-21DE-441B-91F6-5B7E27241E13}" destId="{620C4670-FDFF-4883-A7BF-F90F6FCCE57F}" srcOrd="7" destOrd="0" presId="urn:microsoft.com/office/officeart/2005/8/layout/list1"/>
    <dgm:cxn modelId="{54469CDC-FDD2-4428-AABF-84986594690E}" type="presParOf" srcId="{07E59387-21DE-441B-91F6-5B7E27241E13}" destId="{761EF478-8EAD-4B7D-B10B-5BD9417787FB}" srcOrd="8" destOrd="0" presId="urn:microsoft.com/office/officeart/2005/8/layout/list1"/>
    <dgm:cxn modelId="{500BD1AE-8887-4D09-937E-989DAEFD7272}" type="presParOf" srcId="{761EF478-8EAD-4B7D-B10B-5BD9417787FB}" destId="{AC36B5CE-6568-4242-B097-8D193B79CD75}" srcOrd="0" destOrd="0" presId="urn:microsoft.com/office/officeart/2005/8/layout/list1"/>
    <dgm:cxn modelId="{07AC8661-D425-44DD-A170-CFEFC46CCAA6}" type="presParOf" srcId="{761EF478-8EAD-4B7D-B10B-5BD9417787FB}" destId="{41548ABD-BD5B-4FCE-965F-B0621472C240}" srcOrd="1" destOrd="0" presId="urn:microsoft.com/office/officeart/2005/8/layout/list1"/>
    <dgm:cxn modelId="{BC2755EC-7BF8-47B3-9CD5-674C30C52517}" type="presParOf" srcId="{07E59387-21DE-441B-91F6-5B7E27241E13}" destId="{C80A998B-6F64-4DD8-820E-91321466D43D}" srcOrd="9" destOrd="0" presId="urn:microsoft.com/office/officeart/2005/8/layout/list1"/>
    <dgm:cxn modelId="{694ECD5A-F38A-45D3-9281-86070D5DC410}" type="presParOf" srcId="{07E59387-21DE-441B-91F6-5B7E27241E13}" destId="{3BE31D49-8EC7-4FA2-97BC-623DBBE071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10C6-ED59-4835-B9AE-CDF5F3B3027F}">
      <dsp:nvSpPr>
        <dsp:cNvPr id="0" name=""/>
        <dsp:cNvSpPr/>
      </dsp:nvSpPr>
      <dsp:spPr>
        <a:xfrm>
          <a:off x="0" y="360609"/>
          <a:ext cx="10972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Technical Feasibility:-</a:t>
          </a:r>
          <a:r>
            <a:rPr lang="en-IN" sz="1800" b="1" kern="1200" dirty="0"/>
            <a:t>Mobile App</a:t>
          </a:r>
          <a:r>
            <a:rPr lang="en-IN" sz="1800" kern="1200" dirty="0"/>
            <a:t> Development &amp; </a:t>
          </a:r>
          <a:r>
            <a:rPr lang="en-IN" sz="1800" b="1" kern="1200" dirty="0"/>
            <a:t>Ai – Powered </a:t>
          </a:r>
          <a:r>
            <a:rPr lang="en-IN" sz="1800" kern="1200" dirty="0"/>
            <a:t>Career Coaching.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Feasibility:- </a:t>
          </a:r>
          <a:r>
            <a:rPr lang="en-IN" sz="1800" b="1" kern="1200" dirty="0"/>
            <a:t>Market</a:t>
          </a:r>
          <a:r>
            <a:rPr lang="en-IN" sz="1800" kern="1200" dirty="0"/>
            <a:t> Demand &amp; </a:t>
          </a:r>
          <a:r>
            <a:rPr lang="en-IN" sz="1800" b="1" kern="1200" dirty="0"/>
            <a:t>Competitive</a:t>
          </a:r>
          <a:r>
            <a:rPr lang="en-IN" sz="1800" kern="1200" dirty="0"/>
            <a:t> Landscape.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Financial Feasibility:-Development Costs &amp; </a:t>
          </a:r>
          <a:r>
            <a:rPr lang="en-IN" sz="1800" b="1" kern="1200" dirty="0"/>
            <a:t>Revenue</a:t>
          </a:r>
          <a:r>
            <a:rPr lang="en-IN" sz="1800" kern="1200" dirty="0"/>
            <a:t> </a:t>
          </a:r>
          <a:r>
            <a:rPr lang="en-IN" sz="1800" b="1" kern="1200" dirty="0"/>
            <a:t>Streams</a:t>
          </a:r>
          <a:r>
            <a:rPr lang="en-IN" sz="1800" kern="1200" dirty="0"/>
            <a:t> &amp; Break – Even Analysis.</a:t>
          </a:r>
        </a:p>
      </dsp:txBody>
      <dsp:txXfrm>
        <a:off x="0" y="360609"/>
        <a:ext cx="10972800" cy="1360800"/>
      </dsp:txXfrm>
    </dsp:sp>
    <dsp:sp modelId="{CF00BC2E-CE34-4372-81DF-4863CAE8E24F}">
      <dsp:nvSpPr>
        <dsp:cNvPr id="0" name=""/>
        <dsp:cNvSpPr/>
      </dsp:nvSpPr>
      <dsp:spPr>
        <a:xfrm>
          <a:off x="548640" y="9492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 of the idea</a:t>
          </a:r>
          <a:endParaRPr lang="en-IN" sz="1800" kern="1200" dirty="0"/>
        </a:p>
      </dsp:txBody>
      <dsp:txXfrm>
        <a:off x="574579" y="120868"/>
        <a:ext cx="7629082" cy="479482"/>
      </dsp:txXfrm>
    </dsp:sp>
    <dsp:sp modelId="{ED02ED34-1BBE-4E23-8A16-F77B88BBAFB4}">
      <dsp:nvSpPr>
        <dsp:cNvPr id="0" name=""/>
        <dsp:cNvSpPr/>
      </dsp:nvSpPr>
      <dsp:spPr>
        <a:xfrm>
          <a:off x="0" y="2084289"/>
          <a:ext cx="10972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Technical Risks:-Includes the </a:t>
          </a:r>
          <a:r>
            <a:rPr lang="en-IN" sz="1800" b="1" kern="1200" dirty="0"/>
            <a:t>Complexity of AI </a:t>
          </a:r>
          <a:r>
            <a:rPr lang="en-IN" sz="1800" kern="1200" dirty="0"/>
            <a:t>– powered career coaching and personalized career.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Risks:-Includes </a:t>
          </a:r>
          <a:r>
            <a:rPr lang="en-IN" sz="1800" b="1" kern="1200" dirty="0"/>
            <a:t>Competition</a:t>
          </a:r>
          <a:r>
            <a:rPr lang="en-IN" sz="1800" kern="1200" dirty="0"/>
            <a:t> , </a:t>
          </a:r>
          <a:r>
            <a:rPr lang="en-IN" sz="1800" b="1" kern="1200" dirty="0"/>
            <a:t>market demand </a:t>
          </a:r>
          <a:r>
            <a:rPr lang="en-IN" sz="1800" kern="1200" dirty="0"/>
            <a:t>and ability to differentiate the program.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Financial Risk:-Development </a:t>
          </a:r>
          <a:r>
            <a:rPr lang="en-IN" sz="1800" b="1" kern="1200" dirty="0"/>
            <a:t>Costs</a:t>
          </a:r>
          <a:r>
            <a:rPr lang="en-IN" sz="1800" kern="1200" dirty="0"/>
            <a:t> , the ability to achieve </a:t>
          </a:r>
          <a:r>
            <a:rPr lang="en-IN" sz="1800" b="1" kern="1200" dirty="0"/>
            <a:t>profitability</a:t>
          </a:r>
          <a:r>
            <a:rPr lang="en-IN" sz="1800" kern="1200" dirty="0"/>
            <a:t>.</a:t>
          </a:r>
        </a:p>
      </dsp:txBody>
      <dsp:txXfrm>
        <a:off x="0" y="2084289"/>
        <a:ext cx="10972800" cy="1360800"/>
      </dsp:txXfrm>
    </dsp:sp>
    <dsp:sp modelId="{77CBDDF8-6CC8-4D2B-85AB-969846F4B284}">
      <dsp:nvSpPr>
        <dsp:cNvPr id="0" name=""/>
        <dsp:cNvSpPr/>
      </dsp:nvSpPr>
      <dsp:spPr>
        <a:xfrm>
          <a:off x="548640" y="181860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8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Potential challenges and risks</a:t>
          </a:r>
          <a:endParaRPr lang="en-IN" sz="1800" kern="1200" dirty="0"/>
        </a:p>
      </dsp:txBody>
      <dsp:txXfrm>
        <a:off x="574579" y="1844548"/>
        <a:ext cx="7629082" cy="479482"/>
      </dsp:txXfrm>
    </dsp:sp>
    <dsp:sp modelId="{3BE31D49-8EC7-4FA2-97BC-623DBBE07190}">
      <dsp:nvSpPr>
        <dsp:cNvPr id="0" name=""/>
        <dsp:cNvSpPr/>
      </dsp:nvSpPr>
      <dsp:spPr>
        <a:xfrm>
          <a:off x="0" y="3807969"/>
          <a:ext cx="109728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Mitigation Strategy:-Conduct </a:t>
          </a:r>
          <a:r>
            <a:rPr lang="en-IN" sz="1800" b="1" kern="1200" dirty="0"/>
            <a:t>market research </a:t>
          </a:r>
          <a:r>
            <a:rPr lang="en-IN" sz="1800" kern="1200" dirty="0"/>
            <a:t>to better understand Target Market.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Contingency Plan:-Develop a flexible </a:t>
          </a:r>
          <a:r>
            <a:rPr lang="en-IN" sz="1800" b="1" kern="1200" dirty="0"/>
            <a:t>marketing</a:t>
          </a:r>
          <a:r>
            <a:rPr lang="en-IN" sz="1800" kern="1200" dirty="0"/>
            <a:t> </a:t>
          </a:r>
          <a:r>
            <a:rPr lang="en-IN" sz="1800" b="1" kern="1200" dirty="0"/>
            <a:t>strategy</a:t>
          </a:r>
          <a:r>
            <a:rPr lang="en-IN" sz="1800" kern="1200" dirty="0"/>
            <a:t> that can be based on </a:t>
          </a:r>
          <a:r>
            <a:rPr lang="en-IN" sz="1800" b="1" kern="1200" dirty="0"/>
            <a:t>market feedback</a:t>
          </a:r>
          <a:r>
            <a:rPr lang="en-IN" sz="1800" kern="1200" dirty="0"/>
            <a:t>. </a:t>
          </a:r>
        </a:p>
      </dsp:txBody>
      <dsp:txXfrm>
        <a:off x="0" y="3807969"/>
        <a:ext cx="10972800" cy="1048950"/>
      </dsp:txXfrm>
    </dsp:sp>
    <dsp:sp modelId="{41548ABD-BD5B-4FCE-965F-B0621472C240}">
      <dsp:nvSpPr>
        <dsp:cNvPr id="0" name=""/>
        <dsp:cNvSpPr/>
      </dsp:nvSpPr>
      <dsp:spPr>
        <a:xfrm>
          <a:off x="548640" y="354228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Strategies</a:t>
          </a:r>
          <a:r>
            <a: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 for overcoming these challenges</a:t>
          </a:r>
          <a:endParaRPr lang="en-IN" sz="1800" kern="1200" dirty="0"/>
        </a:p>
      </dsp:txBody>
      <dsp:txXfrm>
        <a:off x="574579" y="3568228"/>
        <a:ext cx="76290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tec.in/career-guid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quora.com/How-important-is-career-guidance-in-helping-students-make-informed-decisions-about-their-future" TargetMode="External"/><Relationship Id="rId4" Type="http://schemas.openxmlformats.org/officeDocument/2006/relationships/hyperlink" Target="https://www.indiamart.com/proddetail/career-planning-700444311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FALCON</a:t>
            </a: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10615028" cy="396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Career Counselling and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Guidance Program Enhance Student Career Choice.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  <a:r>
              <a:rPr lang="en-IN" sz="20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8903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COUNSELLING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7205" y="1614071"/>
            <a:ext cx="541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</a:p>
          <a:p>
            <a:endParaRPr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Implementation of a </a:t>
            </a: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Career Counselling and Guidance Program 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Mechanism specialized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New younger gen..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</a:p>
          <a:p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Student Profile Setup 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Creating Room for Self-Exploration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by providing Mentorship Counsellors.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AI suggestion for career path.[For </a:t>
            </a: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PURSUITS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]</a:t>
            </a:r>
            <a:endParaRPr sz="1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Unique </a:t>
            </a:r>
            <a:r>
              <a:rPr sz="1800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UID,phone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number to </a:t>
            </a:r>
            <a:r>
              <a:rPr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auto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authenticate/authorize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user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Developing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Therapeutic Relationship.</a:t>
            </a: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Building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Confidence and Self-Esteem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by identifying strength and there accomplishments.</a:t>
            </a:r>
            <a:endParaRPr lang="en-US" sz="1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Helping Turn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Life Themes into Career Goals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By giving one to one video conference with Counselors.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43954" y="3891915"/>
            <a:ext cx="554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Tailored Guidance:-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Provide personalised career roadmap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Alumni Network:-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Offer access to net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work of Successful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Alumni.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Holistic Support:-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 Provide Academic Support and Technology – Enabled Platform</a:t>
            </a:r>
            <a:endParaRPr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3955" y="1470660"/>
            <a:ext cx="5513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Brainstorm options – 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Generate a list of potential solutions to the problems.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Integration of Technology:-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The National Education Policy (NEP)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2020 emphasizes the need for holistic education, which includes providing students with the guidance necessary to make informed career choices.</a:t>
            </a:r>
            <a:endParaRPr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92976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609600" y="1591945"/>
            <a:ext cx="4067175" cy="448754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/>
              <a:t>Algorithm</a:t>
            </a:r>
            <a:r>
              <a:rPr sz="1600" b="1" dirty="0"/>
              <a:t> Development:</a:t>
            </a:r>
            <a:endParaRPr sz="1600" dirty="0"/>
          </a:p>
          <a:p>
            <a:r>
              <a:rPr sz="1600" dirty="0"/>
              <a:t>Next.js &amp; Express.js</a:t>
            </a:r>
            <a:r>
              <a:rPr lang="en-IN" sz="1600" dirty="0"/>
              <a:t> &amp; HTML,CSS,JS,AI(</a:t>
            </a:r>
            <a:r>
              <a:rPr lang="en-IN" sz="1600" b="1" dirty="0"/>
              <a:t>NLP MODEL</a:t>
            </a:r>
            <a:r>
              <a:rPr lang="en-IN" sz="1600" dirty="0"/>
              <a:t>)</a:t>
            </a:r>
            <a:r>
              <a:rPr sz="1600" dirty="0"/>
              <a:t> - Core technologies used for developing the </a:t>
            </a:r>
            <a:r>
              <a:rPr lang="en-IN" sz="1600" b="1" dirty="0"/>
              <a:t>Mentor Matching</a:t>
            </a:r>
            <a:r>
              <a:rPr sz="1600" b="1" dirty="0"/>
              <a:t> Algorithm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b="1" dirty="0"/>
              <a:t>Mobile Application Development:</a:t>
            </a:r>
            <a:endParaRPr sz="1600" dirty="0"/>
          </a:p>
          <a:p>
            <a:r>
              <a:rPr lang="en-US" sz="1600" dirty="0"/>
              <a:t>Flutter</a:t>
            </a:r>
            <a:r>
              <a:rPr sz="1600" dirty="0"/>
              <a:t> - Framework used for building the mobile application, ensuring cross-platform compatibility.</a:t>
            </a:r>
            <a:r>
              <a:rPr lang="en-IN" sz="1600" dirty="0"/>
              <a:t>[React </a:t>
            </a:r>
            <a:r>
              <a:rPr lang="en-IN" sz="1600" dirty="0" err="1"/>
              <a:t>Native,Swift</a:t>
            </a:r>
            <a:r>
              <a:rPr lang="en-IN" sz="1600" dirty="0"/>
              <a:t> and Kotlin]</a:t>
            </a:r>
            <a:endParaRPr sz="1600" dirty="0"/>
          </a:p>
          <a:p>
            <a:endParaRPr sz="1600" dirty="0"/>
          </a:p>
          <a:p>
            <a:r>
              <a:rPr sz="1600" b="1" dirty="0"/>
              <a:t>Encryption and Security:</a:t>
            </a:r>
          </a:p>
          <a:p>
            <a:r>
              <a:rPr sz="1600" dirty="0"/>
              <a:t>Custom encryption algorithm</a:t>
            </a:r>
            <a:r>
              <a:rPr lang="en-US" sz="1600" dirty="0"/>
              <a:t> powered by 8 layer octa 512 bit encryption </a:t>
            </a:r>
            <a:r>
              <a:rPr sz="1600" dirty="0"/>
              <a:t>for secure data transmission and authentication.</a:t>
            </a:r>
          </a:p>
          <a:p>
            <a:endParaRPr sz="1600" dirty="0"/>
          </a:p>
          <a:p>
            <a:r>
              <a:rPr sz="1600" b="1" dirty="0"/>
              <a:t>Cloud Services:</a:t>
            </a:r>
            <a:endParaRPr sz="1600" dirty="0"/>
          </a:p>
          <a:p>
            <a:r>
              <a:rPr sz="1600" dirty="0"/>
              <a:t>MySQL - Relational database management </a:t>
            </a:r>
          </a:p>
          <a:p>
            <a:r>
              <a:rPr lang="en-US" sz="1600" dirty="0"/>
              <a:t>PHP - High responsive Rest APIs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25831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6240" y="1270000"/>
            <a:ext cx="2887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PROCESS FLOW ARCHITECTURE</a:t>
            </a:r>
          </a:p>
        </p:txBody>
      </p:sp>
      <p:sp>
        <p:nvSpPr>
          <p:cNvPr id="9" name="Rectangles 8"/>
          <p:cNvSpPr/>
          <p:nvPr/>
        </p:nvSpPr>
        <p:spPr>
          <a:xfrm>
            <a:off x="4820284" y="5497830"/>
            <a:ext cx="7116699" cy="5880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05870" y="5478859"/>
            <a:ext cx="7116699" cy="6259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/>
              <a:t>Product Status:- </a:t>
            </a:r>
            <a:r>
              <a:rPr lang="en-US" sz="1600" dirty="0"/>
              <a:t>To guarantee excellent performance and quality standards, the upcoming stages will be centered on comprehensive testing and in-depth validation.</a:t>
            </a:r>
            <a:endParaRPr sz="1600" dirty="0"/>
          </a:p>
          <a:p>
            <a:endParaRPr lang="en-US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6A7BB68-FC03-3E59-0F34-12AABBDB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0615" y="1697141"/>
            <a:ext cx="6887210" cy="346371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6361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3EE8E7-7B9F-1ACC-42C2-C3F9C84A5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17668"/>
              </p:ext>
            </p:extLst>
          </p:nvPr>
        </p:nvGraphicFramePr>
        <p:xfrm>
          <a:off x="609599" y="1250696"/>
          <a:ext cx="10972800" cy="495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48073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9A3E898-5B58-72F2-13FF-74048F68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1359451"/>
            <a:ext cx="11582400" cy="2954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E2C2F-47D7-BDD9-BC55-539323EF1B60}"/>
              </a:ext>
            </a:extLst>
          </p:cNvPr>
          <p:cNvSpPr txBox="1"/>
          <p:nvPr/>
        </p:nvSpPr>
        <p:spPr>
          <a:xfrm>
            <a:off x="1070142" y="2002536"/>
            <a:ext cx="1051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r>
              <a:rPr lang="en-IN" dirty="0"/>
              <a:t>Positive- Improvement in </a:t>
            </a:r>
            <a:r>
              <a:rPr lang="en-IN" b="1" dirty="0"/>
              <a:t>Career Clarity</a:t>
            </a:r>
            <a:r>
              <a:rPr lang="en-IN" dirty="0"/>
              <a:t> , Enhanced </a:t>
            </a:r>
            <a:r>
              <a:rPr lang="en-IN" b="1" dirty="0"/>
              <a:t>Career Development </a:t>
            </a:r>
            <a:r>
              <a:rPr lang="en-IN" dirty="0"/>
              <a:t>, New Opportunities with better </a:t>
            </a:r>
            <a:r>
              <a:rPr lang="en-IN" b="1" dirty="0"/>
              <a:t>Career Choices</a:t>
            </a:r>
            <a:r>
              <a:rPr lang="en-IN" dirty="0"/>
              <a:t>, social benefits with Improved </a:t>
            </a:r>
            <a:r>
              <a:rPr lang="en-IN" b="1" dirty="0"/>
              <a:t>Mental Health </a:t>
            </a:r>
            <a:r>
              <a:rPr lang="en-IN" dirty="0"/>
              <a:t>and </a:t>
            </a:r>
            <a:r>
              <a:rPr lang="en-IN" b="1" dirty="0"/>
              <a:t>Well-Being.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endParaRPr lang="en-IN" dirty="0"/>
          </a:p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r>
              <a:rPr lang="en-IN" dirty="0"/>
              <a:t>Negative- Cost, Technology </a:t>
            </a:r>
            <a:r>
              <a:rPr lang="en-IN" b="1" dirty="0"/>
              <a:t>Adoption</a:t>
            </a:r>
            <a:r>
              <a:rPr lang="en-IN" dirty="0"/>
              <a:t> Issues, </a:t>
            </a:r>
            <a:r>
              <a:rPr lang="en-IN" b="1" dirty="0"/>
              <a:t>Overreliance</a:t>
            </a:r>
            <a:r>
              <a:rPr lang="en-IN" dirty="0"/>
              <a:t> on Technology, </a:t>
            </a:r>
            <a:r>
              <a:rPr lang="en-IN" b="1" dirty="0"/>
              <a:t>Bias</a:t>
            </a:r>
            <a:r>
              <a:rPr lang="en-IN" dirty="0"/>
              <a:t> in </a:t>
            </a:r>
            <a:r>
              <a:rPr lang="en-IN" b="1" dirty="0"/>
              <a:t>AI Decision </a:t>
            </a:r>
            <a:r>
              <a:rPr lang="en-IN" dirty="0"/>
              <a:t>– Making.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4951D-56AB-E4E7-4B58-5AA5372DD864}"/>
              </a:ext>
            </a:extLst>
          </p:cNvPr>
          <p:cNvSpPr txBox="1"/>
          <p:nvPr/>
        </p:nvSpPr>
        <p:spPr>
          <a:xfrm>
            <a:off x="1380744" y="4471416"/>
            <a:ext cx="1066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- </a:t>
            </a:r>
            <a:r>
              <a:rPr lang="en-IN" dirty="0"/>
              <a:t>Improved Access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/>
              <a:t>Empowerment</a:t>
            </a:r>
            <a:r>
              <a:rPr lang="en-IN" dirty="0"/>
              <a:t>, Reduction, Increased </a:t>
            </a:r>
            <a:r>
              <a:rPr lang="en-IN" b="1" dirty="0"/>
              <a:t>Diversity</a:t>
            </a:r>
            <a:r>
              <a:rPr lang="en-IN" dirty="0"/>
              <a:t> and </a:t>
            </a:r>
            <a:r>
              <a:rPr lang="en-IN" b="1" dirty="0"/>
              <a:t>Inclusion</a:t>
            </a:r>
            <a:r>
              <a:rPr lang="en-IN" dirty="0"/>
              <a:t>.</a:t>
            </a:r>
          </a:p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– </a:t>
            </a:r>
            <a:r>
              <a:rPr lang="en-IN" dirty="0"/>
              <a:t>Productivity, Cost, Market , Increased </a:t>
            </a:r>
            <a:r>
              <a:rPr lang="en-IN" b="1" dirty="0"/>
              <a:t>Innovation</a:t>
            </a:r>
            <a:r>
              <a:rPr lang="en-IN" dirty="0"/>
              <a:t> , Enhanced </a:t>
            </a:r>
            <a:r>
              <a:rPr lang="en-IN" b="1" dirty="0"/>
              <a:t>Competitiveness</a:t>
            </a:r>
            <a:r>
              <a:rPr lang="en-IN" dirty="0"/>
              <a:t>,</a:t>
            </a:r>
          </a:p>
          <a:p>
            <a:pPr marR="0" lvl="1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IN" dirty="0"/>
              <a:t>                              Reduce </a:t>
            </a:r>
            <a:r>
              <a:rPr lang="en-IN" b="1" dirty="0"/>
              <a:t>Skill</a:t>
            </a:r>
            <a:r>
              <a:rPr lang="en-IN" dirty="0"/>
              <a:t> Gap.</a:t>
            </a:r>
          </a:p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– </a:t>
            </a:r>
            <a:r>
              <a:rPr lang="en-IN" dirty="0"/>
              <a:t>Energy, Reduction, Waste, </a:t>
            </a:r>
            <a:r>
              <a:rPr lang="en-IN" b="1" dirty="0"/>
              <a:t>Empowering</a:t>
            </a:r>
            <a:r>
              <a:rPr lang="en-IN" dirty="0"/>
              <a:t> </a:t>
            </a:r>
            <a:r>
              <a:rPr lang="en-IN" b="1" dirty="0"/>
              <a:t>Sustainable</a:t>
            </a:r>
            <a:r>
              <a:rPr lang="en-IN" dirty="0"/>
              <a:t> Careers.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70142" y="1659285"/>
            <a:ext cx="10295850" cy="4558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3"/>
              </a:rPr>
              <a:t>https://www.nrtec.in/career-guidance/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4"/>
              </a:rPr>
              <a:t>https://www.indiamart.com/proddetail/career-planning 7004443112.html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5"/>
              </a:rPr>
              <a:t>https://www.quora.com/How-important-is-career-guidance-in-helping-students-make-informed-decisions-about-their-future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48073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651</Words>
  <Application>Microsoft Office PowerPoint</Application>
  <PresentationFormat>Widescreen</PresentationFormat>
  <Paragraphs>101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PGothic</vt:lpstr>
      <vt:lpstr>Arial</vt:lpstr>
      <vt:lpstr>Calibri</vt:lpstr>
      <vt:lpstr>Franklin Gothic Medium</vt:lpstr>
      <vt:lpstr>Garamond</vt:lpstr>
      <vt:lpstr>Roboto</vt:lpstr>
      <vt:lpstr>Times New Roman</vt:lpstr>
      <vt:lpstr>TradeGothic</vt:lpstr>
      <vt:lpstr>Wingdings</vt:lpstr>
      <vt:lpstr>Office Theme</vt:lpstr>
      <vt:lpstr>SMART INDIA HACKATHON 2024</vt:lpstr>
      <vt:lpstr> CAREER COUNSELLING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PARTH DEVRE</cp:lastModifiedBy>
  <cp:revision>185</cp:revision>
  <dcterms:created xsi:type="dcterms:W3CDTF">2013-12-12T18:46:00Z</dcterms:created>
  <dcterms:modified xsi:type="dcterms:W3CDTF">2024-09-19T05:56:28Z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