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Quattrocento Sans"/>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AC001A-CA69-435E-AB2D-45CE6F1DD35A}">
  <a:tblStyle styleId="{38AC001A-CA69-435E-AB2D-45CE6F1DD3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a23d71441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a23d71441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f76fa209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f76fa209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a23d71441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a23d71441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a23d71441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a23d71441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107027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107027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f76fa209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f76fa209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f76fa209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f76fa209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f76fa209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f76fa209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a23d71441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a23d71441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f76fa209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f76fa209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10b9b63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10b9b63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a23d7144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a23d7144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a23d71441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a23d71441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74" name="Shape 74"/>
        <p:cNvGrpSpPr/>
        <p:nvPr/>
      </p:nvGrpSpPr>
      <p:grpSpPr>
        <a:xfrm>
          <a:off x="0" y="0"/>
          <a:ext cx="0" cy="0"/>
          <a:chOff x="0" y="0"/>
          <a:chExt cx="0" cy="0"/>
        </a:xfrm>
      </p:grpSpPr>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Po-MQpWbCqNruI-YLly8QibBQKvT29QX/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drive.google.com/file/d/1pjwEXU6CdDNUl0cuxFoDUwtxBQbO45CE/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drive.google.com/file/d/13_PeDXUsQiucGDexT0jTtrSloU66DLvT/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drive.google.com/file/d/1j2Q_UDfLlfpck8TUeD7IxYC-2LWZV3N2/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drive.google.com/file/d/1QNivH5lIiZo5Q03qb9ZnR54gYvJ0DDRK/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drive.google.com/file/d/1Mvm7Afs4LoKn741LorUHSIgFoFw2ccxl/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sites.cs.ucsb.edu/~william/papers/acl2017.pdf" TargetMode="External"/><Relationship Id="rId4" Type="http://schemas.openxmlformats.org/officeDocument/2006/relationships/hyperlink" Target="https://arxiv.org/abs/1806.05180" TargetMode="External"/><Relationship Id="rId5" Type="http://schemas.openxmlformats.org/officeDocument/2006/relationships/hyperlink" Target="http://drive.google.com/file/d/1jyE11WzV_x3TfFnZvNYoNmV91N3VzCKL/view"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l.acm.org/doi/fullHtml/10.1145/3184558.3191577" TargetMode="External"/><Relationship Id="rId4" Type="http://schemas.openxmlformats.org/officeDocument/2006/relationships/hyperlink" Target="http://drive.google.com/file/d/1ZDPc7Z-zJUOXHMrhUJpKw1AQ_0ludyNl/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hyperlink" Target="http://drive.google.com/file/d/1NAJEoQbXsy3G4S2bKD4TDYHBGNeQ44bx/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drive.google.com/file/d/188FbtH-GmixVSompAh8e1PoUQhAjbFsr/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rive.google.com/file/d/1jpQ2X2maOiLBxrDMDus_r7xu3clNv4AC/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952400" y="57882"/>
            <a:ext cx="7136700" cy="16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Fine-Grained Fake News Detection System</a:t>
            </a:r>
            <a:r>
              <a:rPr lang="en" u="sng"/>
              <a:t> </a:t>
            </a:r>
            <a:r>
              <a:rPr lang="en" sz="3955" u="sng"/>
              <a:t>(Group 36)</a:t>
            </a:r>
            <a:endParaRPr sz="3955" u="sng"/>
          </a:p>
        </p:txBody>
      </p:sp>
      <p:sp>
        <p:nvSpPr>
          <p:cNvPr id="81" name="Google Shape;81;p16"/>
          <p:cNvSpPr txBox="1"/>
          <p:nvPr>
            <p:ph idx="1" type="subTitle"/>
          </p:nvPr>
        </p:nvSpPr>
        <p:spPr>
          <a:xfrm>
            <a:off x="3376675" y="2073300"/>
            <a:ext cx="4977000" cy="9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Anas Ahmad: -2020023</a:t>
            </a:r>
            <a:br>
              <a:rPr b="1" lang="en" sz="2300"/>
            </a:br>
            <a:r>
              <a:rPr b="1" lang="en" sz="2300"/>
              <a:t>Anupam Narayan: - 2020030</a:t>
            </a:r>
            <a:br>
              <a:rPr b="1" lang="en" sz="2300"/>
            </a:br>
            <a:r>
              <a:rPr b="1" lang="en" sz="2300"/>
              <a:t>Ayush Sharma: -2020042</a:t>
            </a:r>
            <a:endParaRPr b="1" sz="2300"/>
          </a:p>
          <a:p>
            <a:pPr indent="0" lvl="0" marL="0" rtl="0" algn="l">
              <a:spcBef>
                <a:spcPts val="0"/>
              </a:spcBef>
              <a:spcAft>
                <a:spcPts val="0"/>
              </a:spcAft>
              <a:buNone/>
            </a:pPr>
            <a:r>
              <a:rPr b="1" lang="en" sz="2300"/>
              <a:t>Harsh Goyal: -2020562</a:t>
            </a:r>
            <a:br>
              <a:rPr b="1" lang="en" sz="2300"/>
            </a:br>
            <a:r>
              <a:rPr b="1" lang="en" sz="2300"/>
              <a:t>Shivam Jindal: -2020125</a:t>
            </a:r>
            <a:endParaRPr b="1" sz="2300"/>
          </a:p>
        </p:txBody>
      </p:sp>
      <p:pic>
        <p:nvPicPr>
          <p:cNvPr id="82" name="Google Shape;82;p16" title="Text-to-Speech_24-Apr-2023_02-52.mp3">
            <a:hlinkClick r:id="rId3"/>
          </p:cNvPr>
          <p:cNvPicPr preferRelativeResize="0"/>
          <p:nvPr/>
        </p:nvPicPr>
        <p:blipFill>
          <a:blip r:embed="rId4">
            <a:alphaModFix/>
          </a:blip>
          <a:stretch>
            <a:fillRect/>
          </a:stretch>
        </p:blipFill>
        <p:spPr>
          <a:xfrm>
            <a:off x="152400" y="32226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190600" y="184925"/>
            <a:ext cx="63618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Results</a:t>
            </a:r>
            <a:endParaRPr b="1">
              <a:latin typeface="Merriweather"/>
              <a:ea typeface="Merriweather"/>
              <a:cs typeface="Merriweather"/>
              <a:sym typeface="Merriweather"/>
            </a:endParaRPr>
          </a:p>
        </p:txBody>
      </p:sp>
      <p:graphicFrame>
        <p:nvGraphicFramePr>
          <p:cNvPr id="145" name="Google Shape;145;p25"/>
          <p:cNvGraphicFramePr/>
          <p:nvPr/>
        </p:nvGraphicFramePr>
        <p:xfrm>
          <a:off x="905250" y="924425"/>
          <a:ext cx="3000000" cy="3000000"/>
        </p:xfrm>
        <a:graphic>
          <a:graphicData uri="http://schemas.openxmlformats.org/drawingml/2006/table">
            <a:tbl>
              <a:tblPr>
                <a:noFill/>
                <a:tableStyleId>{38AC001A-CA69-435E-AB2D-45CE6F1DD35A}</a:tableStyleId>
              </a:tblPr>
              <a:tblGrid>
                <a:gridCol w="2444500"/>
                <a:gridCol w="2444500"/>
                <a:gridCol w="2444500"/>
              </a:tblGrid>
              <a:tr h="365750">
                <a:tc>
                  <a:txBody>
                    <a:bodyPr/>
                    <a:lstStyle/>
                    <a:p>
                      <a:pPr indent="0" lvl="0" marL="0" rtl="0" algn="l">
                        <a:spcBef>
                          <a:spcPts val="0"/>
                        </a:spcBef>
                        <a:spcAft>
                          <a:spcPts val="0"/>
                        </a:spcAft>
                        <a:buNone/>
                      </a:pPr>
                      <a:r>
                        <a:rPr b="1" lang="en" sz="1200"/>
                        <a:t>Models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Macro F1-Scores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Accuracy</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t>CNN (statements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0.23</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t>CNN (statements + POS)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0.17</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0.23</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solidFill>
                            <a:schemeClr val="dk1"/>
                          </a:solidFill>
                        </a:rPr>
                        <a:t>Bert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0.278</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0.283</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solidFill>
                            <a:schemeClr val="dk1"/>
                          </a:solidFill>
                        </a:rPr>
                        <a:t>XLNet</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0.279</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0.289</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solidFill>
                            <a:schemeClr val="dk1"/>
                          </a:solidFill>
                        </a:rPr>
                        <a:t>Roberta</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0.286</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0.292</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46" name="Google Shape;146;p25"/>
          <p:cNvPicPr preferRelativeResize="0"/>
          <p:nvPr/>
        </p:nvPicPr>
        <p:blipFill>
          <a:blip r:embed="rId3">
            <a:alphaModFix/>
          </a:blip>
          <a:stretch>
            <a:fillRect/>
          </a:stretch>
        </p:blipFill>
        <p:spPr>
          <a:xfrm>
            <a:off x="952500" y="3118925"/>
            <a:ext cx="3346400" cy="2024575"/>
          </a:xfrm>
          <a:prstGeom prst="rect">
            <a:avLst/>
          </a:prstGeom>
          <a:noFill/>
          <a:ln>
            <a:noFill/>
          </a:ln>
        </p:spPr>
      </p:pic>
      <p:sp>
        <p:nvSpPr>
          <p:cNvPr id="147" name="Google Shape;147;p25"/>
          <p:cNvSpPr txBox="1"/>
          <p:nvPr/>
        </p:nvSpPr>
        <p:spPr>
          <a:xfrm>
            <a:off x="4572000" y="3802900"/>
            <a:ext cx="33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Loss Function for XLNet model</a:t>
            </a:r>
            <a:endParaRPr b="1">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 Analysis and </a:t>
            </a:r>
            <a:r>
              <a:rPr b="1" lang="en"/>
              <a:t>Novelty</a:t>
            </a:r>
            <a:endParaRPr b="1"/>
          </a:p>
        </p:txBody>
      </p:sp>
      <p:sp>
        <p:nvSpPr>
          <p:cNvPr id="153" name="Google Shape;153;p26"/>
          <p:cNvSpPr txBox="1"/>
          <p:nvPr>
            <p:ph idx="1" type="body"/>
          </p:nvPr>
        </p:nvSpPr>
        <p:spPr>
          <a:xfrm>
            <a:off x="311700" y="10293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highest-performing model is the pre-trained RoBERTa model which outperformed the pre-trained BERT and XLNet models also. This might be due to the fact that RoBERTa uses dynamic masking in each epoch while BERT uses static masking and XLNet is an auto-regressive model where all tokens are predicted in random order (permutation language modelling) and hence, RoBERTa is generalized better.</a:t>
            </a:r>
            <a:endParaRPr sz="1700"/>
          </a:p>
          <a:p>
            <a:pPr indent="-336550" lvl="0" marL="457200" rtl="0" algn="l">
              <a:spcBef>
                <a:spcPts val="1600"/>
              </a:spcBef>
              <a:spcAft>
                <a:spcPts val="0"/>
              </a:spcAft>
              <a:buSzPts val="1700"/>
              <a:buChar char="●"/>
            </a:pPr>
            <a:r>
              <a:rPr lang="en" sz="1700"/>
              <a:t>We beat State of the Art accuracy (0.274) using pre-trained RoBERTa (0.292) model.</a:t>
            </a:r>
            <a:endParaRPr sz="1700"/>
          </a:p>
          <a:p>
            <a:pPr indent="-336550" lvl="0" marL="457200" rtl="0" algn="l">
              <a:spcBef>
                <a:spcPts val="1600"/>
              </a:spcBef>
              <a:spcAft>
                <a:spcPts val="1600"/>
              </a:spcAft>
              <a:buSzPts val="1700"/>
              <a:buChar char="●"/>
            </a:pPr>
            <a:r>
              <a:rPr lang="en" sz="1700"/>
              <a:t>From novelty perspective, we used some pretrained models like BERT, RoBERTa, and XLNet. We also implemented hybrid CNN, LSTM and BiLSTM models with two different approaches of input - text data and text data + </a:t>
            </a:r>
            <a:r>
              <a:rPr lang="en" sz="1700"/>
              <a:t>their POS taggings.</a:t>
            </a:r>
            <a:endParaRPr sz="1700"/>
          </a:p>
        </p:txBody>
      </p:sp>
      <p:pic>
        <p:nvPicPr>
          <p:cNvPr id="154" name="Google Shape;154;p26" title="Text-to-Speech_24-Apr-2023_03-31.mp3">
            <a:hlinkClick r:id="rId3"/>
          </p:cNvPr>
          <p:cNvPicPr preferRelativeResize="0"/>
          <p:nvPr/>
        </p:nvPicPr>
        <p:blipFill>
          <a:blip r:embed="rId4">
            <a:alphaModFix/>
          </a:blip>
          <a:stretch>
            <a:fillRect/>
          </a:stretch>
        </p:blipFill>
        <p:spPr>
          <a:xfrm>
            <a:off x="289825" y="4568875"/>
            <a:ext cx="269825" cy="26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Fine-Grained Fake News Detection System is a tool for identifying fake news articles for political statements. </a:t>
            </a:r>
            <a:r>
              <a:rPr lang="en"/>
              <a:t>Its combination of machine learning algorithms and NLP techniques that allows it to analyze the content of news articles and identify features that are indicative of fake news. With so much advancement of technology, we are yet not able to solve fake news detection problem. There is still so much scope of improvement in this domain which can help prevent the spread of misinformation and ensure that news articles are accurate and reliable.</a:t>
            </a:r>
            <a:endParaRPr/>
          </a:p>
        </p:txBody>
      </p:sp>
      <p:pic>
        <p:nvPicPr>
          <p:cNvPr id="161" name="Google Shape;161;p27" title="Text-to-Speech_24-Apr-2023_03-22.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graphicFrame>
        <p:nvGraphicFramePr>
          <p:cNvPr id="167" name="Google Shape;167;p28"/>
          <p:cNvGraphicFramePr/>
          <p:nvPr/>
        </p:nvGraphicFramePr>
        <p:xfrm>
          <a:off x="930625" y="937525"/>
          <a:ext cx="3000000" cy="3000000"/>
        </p:xfrm>
        <a:graphic>
          <a:graphicData uri="http://schemas.openxmlformats.org/drawingml/2006/table">
            <a:tbl>
              <a:tblPr>
                <a:noFill/>
                <a:tableStyleId>{38AC001A-CA69-435E-AB2D-45CE6F1DD35A}</a:tableStyleId>
              </a:tblPr>
              <a:tblGrid>
                <a:gridCol w="2413000"/>
                <a:gridCol w="2413000"/>
                <a:gridCol w="2413000"/>
              </a:tblGrid>
              <a:tr h="381000">
                <a:tc>
                  <a:txBody>
                    <a:bodyPr/>
                    <a:lstStyle/>
                    <a:p>
                      <a:pPr indent="0" lvl="0" marL="0" rtl="0" algn="ctr">
                        <a:spcBef>
                          <a:spcPts val="0"/>
                        </a:spcBef>
                        <a:spcAft>
                          <a:spcPts val="0"/>
                        </a:spcAft>
                        <a:buNone/>
                      </a:pPr>
                      <a:r>
                        <a:rPr b="1" lang="en"/>
                        <a:t>Submission Phases</a:t>
                      </a:r>
                      <a:endParaRPr b="1"/>
                    </a:p>
                  </a:txBody>
                  <a:tcPr marT="91425" marB="91425" marR="91425" marL="91425"/>
                </a:tc>
                <a:tc>
                  <a:txBody>
                    <a:bodyPr/>
                    <a:lstStyle/>
                    <a:p>
                      <a:pPr indent="0" lvl="0" marL="0" rtl="0" algn="ctr">
                        <a:spcBef>
                          <a:spcPts val="0"/>
                        </a:spcBef>
                        <a:spcAft>
                          <a:spcPts val="0"/>
                        </a:spcAft>
                        <a:buNone/>
                      </a:pPr>
                      <a:r>
                        <a:rPr b="1" lang="en"/>
                        <a:t>Work</a:t>
                      </a:r>
                      <a:endParaRPr b="1"/>
                    </a:p>
                  </a:txBody>
                  <a:tcPr marT="91425" marB="91425" marR="91425" marL="91425"/>
                </a:tc>
                <a:tc>
                  <a:txBody>
                    <a:bodyPr/>
                    <a:lstStyle/>
                    <a:p>
                      <a:pPr indent="0" lvl="0" marL="0" rtl="0" algn="ctr">
                        <a:spcBef>
                          <a:spcPts val="0"/>
                        </a:spcBef>
                        <a:spcAft>
                          <a:spcPts val="0"/>
                        </a:spcAft>
                        <a:buNone/>
                      </a:pPr>
                      <a:r>
                        <a:rPr b="1" lang="en"/>
                        <a:t>Members</a:t>
                      </a:r>
                      <a:endParaRPr b="1"/>
                    </a:p>
                  </a:txBody>
                  <a:tcPr marT="91425" marB="91425" marR="91425" marL="91425"/>
                </a:tc>
              </a:tr>
              <a:tr h="381000">
                <a:tc>
                  <a:txBody>
                    <a:bodyPr/>
                    <a:lstStyle/>
                    <a:p>
                      <a:pPr indent="0" lvl="0" marL="0" rtl="0" algn="ctr">
                        <a:spcBef>
                          <a:spcPts val="0"/>
                        </a:spcBef>
                        <a:spcAft>
                          <a:spcPts val="0"/>
                        </a:spcAft>
                        <a:buNone/>
                      </a:pPr>
                      <a:r>
                        <a:rPr lang="en"/>
                        <a:t>Baseline Models</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Everyone Contributed equally</a:t>
                      </a:r>
                      <a:endParaRPr/>
                    </a:p>
                  </a:txBody>
                  <a:tcPr marT="91425" marB="91425" marR="91425" marL="91425"/>
                </a:tc>
              </a:tr>
              <a:tr h="381000">
                <a:tc>
                  <a:txBody>
                    <a:bodyPr/>
                    <a:lstStyle/>
                    <a:p>
                      <a:pPr indent="0" lvl="0" marL="0" rtl="0" algn="ctr">
                        <a:spcBef>
                          <a:spcPts val="0"/>
                        </a:spcBef>
                        <a:spcAft>
                          <a:spcPts val="0"/>
                        </a:spcAft>
                        <a:buNone/>
                      </a:pPr>
                      <a:r>
                        <a:rPr lang="en"/>
                        <a:t>Midsem Evaluation Models</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Everyone Contributed equally</a:t>
                      </a:r>
                      <a:endParaRPr/>
                    </a:p>
                  </a:txBody>
                  <a:tcPr marT="91425" marB="91425" marR="91425" marL="91425"/>
                </a:tc>
              </a:tr>
              <a:tr h="381000">
                <a:tc>
                  <a:txBody>
                    <a:bodyPr/>
                    <a:lstStyle/>
                    <a:p>
                      <a:pPr indent="0" lvl="0" marL="0" rtl="0" algn="ctr">
                        <a:spcBef>
                          <a:spcPts val="0"/>
                        </a:spcBef>
                        <a:spcAft>
                          <a:spcPts val="0"/>
                        </a:spcAft>
                        <a:buNone/>
                      </a:pPr>
                      <a:r>
                        <a:rPr lang="en"/>
                        <a:t>Final Submission</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RNN, PPT, Video</a:t>
                      </a:r>
                      <a:endParaRPr/>
                    </a:p>
                  </a:txBody>
                  <a:tcPr marT="91425" marB="91425" marR="91425" marL="91425"/>
                </a:tc>
                <a:tc>
                  <a:txBody>
                    <a:bodyPr/>
                    <a:lstStyle/>
                    <a:p>
                      <a:pPr indent="0" lvl="0" marL="0" rtl="0" algn="ctr">
                        <a:spcBef>
                          <a:spcPts val="0"/>
                        </a:spcBef>
                        <a:spcAft>
                          <a:spcPts val="0"/>
                        </a:spcAft>
                        <a:buNone/>
                      </a:pPr>
                      <a:r>
                        <a:rPr lang="en"/>
                        <a:t>Ayush Sharma</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BERT, RoBERTa, XLNet</a:t>
                      </a:r>
                      <a:endParaRPr/>
                    </a:p>
                  </a:txBody>
                  <a:tcPr marT="91425" marB="91425" marR="91425" marL="91425"/>
                </a:tc>
                <a:tc>
                  <a:txBody>
                    <a:bodyPr/>
                    <a:lstStyle/>
                    <a:p>
                      <a:pPr indent="0" lvl="0" marL="0" rtl="0" algn="ctr">
                        <a:spcBef>
                          <a:spcPts val="0"/>
                        </a:spcBef>
                        <a:spcAft>
                          <a:spcPts val="0"/>
                        </a:spcAft>
                        <a:buNone/>
                      </a:pPr>
                      <a:r>
                        <a:rPr lang="en"/>
                        <a:t>Shivam Jindal</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LSTM, PPT, Report</a:t>
                      </a:r>
                      <a:endParaRPr/>
                    </a:p>
                  </a:txBody>
                  <a:tcPr marT="91425" marB="91425" marR="91425" marL="91425"/>
                </a:tc>
                <a:tc>
                  <a:txBody>
                    <a:bodyPr/>
                    <a:lstStyle/>
                    <a:p>
                      <a:pPr indent="0" lvl="0" marL="0" rtl="0" algn="ctr">
                        <a:spcBef>
                          <a:spcPts val="0"/>
                        </a:spcBef>
                        <a:spcAft>
                          <a:spcPts val="0"/>
                        </a:spcAft>
                        <a:buNone/>
                      </a:pPr>
                      <a:r>
                        <a:rPr lang="en"/>
                        <a:t>Anupam Narayan</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CNNs, BiLSTMs, Report, PPT</a:t>
                      </a:r>
                      <a:endParaRPr/>
                    </a:p>
                  </a:txBody>
                  <a:tcPr marT="91425" marB="91425" marR="91425" marL="91425"/>
                </a:tc>
                <a:tc>
                  <a:txBody>
                    <a:bodyPr/>
                    <a:lstStyle/>
                    <a:p>
                      <a:pPr indent="0" lvl="0" marL="0" rtl="0" algn="ctr">
                        <a:spcBef>
                          <a:spcPts val="0"/>
                        </a:spcBef>
                        <a:spcAft>
                          <a:spcPts val="0"/>
                        </a:spcAft>
                        <a:buNone/>
                      </a:pPr>
                      <a:r>
                        <a:rPr lang="en"/>
                        <a:t>Harsh Goyal</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PPT, Video</a:t>
                      </a:r>
                      <a:endParaRPr/>
                    </a:p>
                  </a:txBody>
                  <a:tcPr marT="91425" marB="91425" marR="91425" marL="91425"/>
                </a:tc>
                <a:tc>
                  <a:txBody>
                    <a:bodyPr/>
                    <a:lstStyle/>
                    <a:p>
                      <a:pPr indent="0" lvl="0" marL="0" rtl="0" algn="ctr">
                        <a:spcBef>
                          <a:spcPts val="0"/>
                        </a:spcBef>
                        <a:spcAft>
                          <a:spcPts val="0"/>
                        </a:spcAft>
                        <a:buNone/>
                      </a:pPr>
                      <a:r>
                        <a:rPr lang="en"/>
                        <a:t>Anas Ahmad</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idx="4294967295" type="body"/>
          </p:nvPr>
        </p:nvSpPr>
        <p:spPr>
          <a:xfrm>
            <a:off x="-185050" y="1266325"/>
            <a:ext cx="8520600" cy="330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lang="en" sz="7100"/>
              <a:t>Thank You!</a:t>
            </a:r>
            <a:endParaRPr b="1" sz="7100"/>
          </a:p>
          <a:p>
            <a:pPr indent="0" lvl="0" marL="0" rtl="0" algn="l">
              <a:spcBef>
                <a:spcPts val="1600"/>
              </a:spcBef>
              <a:spcAft>
                <a:spcPts val="1600"/>
              </a:spcAft>
              <a:buNone/>
            </a:pPr>
            <a:r>
              <a:t/>
            </a:r>
            <a:endParaRPr b="1" sz="6000"/>
          </a:p>
        </p:txBody>
      </p:sp>
      <p:pic>
        <p:nvPicPr>
          <p:cNvPr id="173" name="Google Shape;173;p29" title="Text-to-Speech_24-Apr-2023_03-24.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Motivation</a:t>
            </a:r>
            <a:endParaRPr b="1"/>
          </a:p>
        </p:txBody>
      </p:sp>
      <p:sp>
        <p:nvSpPr>
          <p:cNvPr id="88" name="Google Shape;88;p17"/>
          <p:cNvSpPr txBox="1"/>
          <p:nvPr>
            <p:ph idx="1" type="body"/>
          </p:nvPr>
        </p:nvSpPr>
        <p:spPr>
          <a:xfrm>
            <a:off x="311700" y="988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600"/>
              <a:t>False or misleading information presented as news is known as fake news.</a:t>
            </a:r>
            <a:endParaRPr sz="1600"/>
          </a:p>
          <a:p>
            <a:pPr indent="-342900" lvl="0" marL="457200" rtl="0" algn="l">
              <a:spcBef>
                <a:spcPts val="1600"/>
              </a:spcBef>
              <a:spcAft>
                <a:spcPts val="0"/>
              </a:spcAft>
              <a:buSzPts val="1800"/>
              <a:buChar char="-"/>
            </a:pPr>
            <a:r>
              <a:rPr lang="en" sz="1600"/>
              <a:t>Most of the time, the goal of fake news is to hurt someone or something’s reputation or make money from advertising. Of late, fake news has been in the spotlight of mainstream journalism and the general public because it can affect a country’s political scenario.</a:t>
            </a:r>
            <a:endParaRPr/>
          </a:p>
          <a:p>
            <a:pPr indent="-330200" lvl="0" marL="457200" rtl="0" algn="l">
              <a:spcBef>
                <a:spcPts val="1600"/>
              </a:spcBef>
              <a:spcAft>
                <a:spcPts val="0"/>
              </a:spcAft>
              <a:buSzPts val="1600"/>
              <a:buChar char="-"/>
            </a:pPr>
            <a:r>
              <a:rPr lang="en" sz="1600"/>
              <a:t>Fake news can have a detrimental impact on society, as it can mislead people, influence their opinions and decisions, and cause harm to individuals and groups. With the rise of social media and online platforms, fake news has become increasingly prevalent and widespread.</a:t>
            </a:r>
            <a:endParaRPr sz="1600"/>
          </a:p>
          <a:p>
            <a:pPr indent="-330200" lvl="0" marL="457200" rtl="0" algn="l">
              <a:spcBef>
                <a:spcPts val="1600"/>
              </a:spcBef>
              <a:spcAft>
                <a:spcPts val="1600"/>
              </a:spcAft>
              <a:buSzPts val="1600"/>
              <a:buChar char="-"/>
            </a:pPr>
            <a:r>
              <a:rPr lang="en" sz="1600"/>
              <a:t>Therefore, there is a need for a reliable and efficient fake news detection system that can help users distinguish between real and fake news.</a:t>
            </a:r>
            <a:endParaRPr sz="1600"/>
          </a:p>
        </p:txBody>
      </p:sp>
      <p:pic>
        <p:nvPicPr>
          <p:cNvPr id="89" name="Google Shape;89;p17" title="Text-to-Speech_24-Apr-2023_02-59.mp3">
            <a:hlinkClick r:id="rId3"/>
          </p:cNvPr>
          <p:cNvPicPr preferRelativeResize="0"/>
          <p:nvPr/>
        </p:nvPicPr>
        <p:blipFill>
          <a:blip r:embed="rId4">
            <a:alphaModFix/>
          </a:blip>
          <a:stretch>
            <a:fillRect/>
          </a:stretch>
        </p:blipFill>
        <p:spPr>
          <a:xfrm>
            <a:off x="152400" y="4557125"/>
            <a:ext cx="433975" cy="43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95" name="Google Shape;95;p18"/>
          <p:cNvSpPr txBox="1"/>
          <p:nvPr>
            <p:ph idx="1" type="body"/>
          </p:nvPr>
        </p:nvSpPr>
        <p:spPr>
          <a:xfrm>
            <a:off x="289825" y="10293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task is to determine whether a statement/speech spoken by a politician in a political rally and when published on social media/news articles as text is fake or not using NLP and associated language models. </a:t>
            </a:r>
            <a:endParaRPr sz="1600"/>
          </a:p>
          <a:p>
            <a:pPr indent="-330200" lvl="0" marL="457200" rtl="0" algn="l">
              <a:spcBef>
                <a:spcPts val="1600"/>
              </a:spcBef>
              <a:spcAft>
                <a:spcPts val="0"/>
              </a:spcAft>
              <a:buSzPts val="1600"/>
              <a:buChar char="-"/>
            </a:pPr>
            <a:r>
              <a:rPr lang="en" sz="1600"/>
              <a:t>Since, our task is a six-class classification task, therefore we are also trying to tell the user how true or how false the statement is.</a:t>
            </a:r>
            <a:endParaRPr sz="1600"/>
          </a:p>
          <a:p>
            <a:pPr indent="-330200" lvl="0" marL="457200" rtl="0" algn="l">
              <a:spcBef>
                <a:spcPts val="1600"/>
              </a:spcBef>
              <a:spcAft>
                <a:spcPts val="0"/>
              </a:spcAft>
              <a:buSzPts val="1600"/>
              <a:buChar char="-"/>
            </a:pPr>
            <a:r>
              <a:rPr lang="en" sz="1600"/>
              <a:t>Since the news statements are very short in length and the text from the speech is noisy and contains grammatical errors, the task becomes more complex and exciting.</a:t>
            </a:r>
            <a:endParaRPr sz="1600"/>
          </a:p>
          <a:p>
            <a:pPr indent="-330200" lvl="0" marL="457200" rtl="0" algn="l">
              <a:spcBef>
                <a:spcPts val="1600"/>
              </a:spcBef>
              <a:spcAft>
                <a:spcPts val="1600"/>
              </a:spcAft>
              <a:buSzPts val="1600"/>
              <a:buChar char="-"/>
            </a:pPr>
            <a:r>
              <a:rPr lang="en" sz="1600"/>
              <a:t>We aim to design novel and hybrid models using pre-trained large language models to integrate the original news statement/speech with the metadata. </a:t>
            </a:r>
            <a:endParaRPr sz="1600"/>
          </a:p>
        </p:txBody>
      </p:sp>
      <p:pic>
        <p:nvPicPr>
          <p:cNvPr id="96" name="Google Shape;96;p18" title="Text-to-Speech_24-Apr-2023_02-55.mp3">
            <a:hlinkClick r:id="rId3"/>
          </p:cNvPr>
          <p:cNvPicPr preferRelativeResize="0"/>
          <p:nvPr/>
        </p:nvPicPr>
        <p:blipFill>
          <a:blip r:embed="rId4">
            <a:alphaModFix/>
          </a:blip>
          <a:stretch>
            <a:fillRect/>
          </a:stretch>
        </p:blipFill>
        <p:spPr>
          <a:xfrm>
            <a:off x="152400" y="4598175"/>
            <a:ext cx="392925" cy="39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Related Work</a:t>
            </a:r>
            <a:endParaRPr b="1"/>
          </a:p>
        </p:txBody>
      </p:sp>
      <p:sp>
        <p:nvSpPr>
          <p:cNvPr id="102" name="Google Shape;102;p19"/>
          <p:cNvSpPr txBox="1"/>
          <p:nvPr>
            <p:ph idx="1" type="body"/>
          </p:nvPr>
        </p:nvSpPr>
        <p:spPr>
          <a:xfrm>
            <a:off x="289825" y="1056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solidFill>
                  <a:schemeClr val="hlink"/>
                </a:solidFill>
                <a:hlinkClick r:id="rId3"/>
              </a:rPr>
              <a:t>Liar, Liar Pants on Fire</a:t>
            </a:r>
            <a:r>
              <a:rPr lang="en"/>
              <a:t> </a:t>
            </a:r>
            <a:r>
              <a:rPr b="1" lang="en"/>
              <a:t>-</a:t>
            </a:r>
            <a:br>
              <a:rPr b="1" lang="en" sz="2000"/>
            </a:br>
            <a:r>
              <a:rPr lang="en" sz="1600"/>
              <a:t>The author proposed hybrid CNN frameworks for integrating text and metadata. It consists of two CNN models with word embeddings of the given text statements as input to first CNN and the metadata as input to the other CNN. The output is then concatenated and passed through a dense layer.</a:t>
            </a:r>
            <a:endParaRPr sz="1600"/>
          </a:p>
          <a:p>
            <a:pPr indent="-342900" lvl="0" marL="457200" rtl="0" algn="l">
              <a:spcBef>
                <a:spcPts val="1600"/>
              </a:spcBef>
              <a:spcAft>
                <a:spcPts val="1600"/>
              </a:spcAft>
              <a:buSzPts val="1800"/>
              <a:buChar char="●"/>
            </a:pPr>
            <a:r>
              <a:rPr b="1" lang="en" u="sng">
                <a:solidFill>
                  <a:schemeClr val="hlink"/>
                </a:solidFill>
                <a:hlinkClick r:id="rId4"/>
              </a:rPr>
              <a:t>A Retrospective Analysis of the Fake News Challenge Stance Detection Task</a:t>
            </a:r>
            <a:r>
              <a:rPr b="1" lang="en"/>
              <a:t> -</a:t>
            </a:r>
            <a:br>
              <a:rPr lang="en" sz="2000"/>
            </a:br>
            <a:r>
              <a:rPr lang="en" sz="1600"/>
              <a:t>The paper proposed solution to four classes classification task. The paper proposed a solution which contains two stacked LSTMs with 50-dimensiona</a:t>
            </a:r>
            <a:r>
              <a:rPr lang="en" sz="1600"/>
              <a:t>l GloVe word embeddings as input and a three-layered neural network with 600 neurons each. The output from a three-layered neural network is fed into the output layer consisting of four neurons.</a:t>
            </a:r>
            <a:endParaRPr sz="1600"/>
          </a:p>
        </p:txBody>
      </p:sp>
      <p:pic>
        <p:nvPicPr>
          <p:cNvPr id="103" name="Google Shape;103;p19" title="Text-to-Speech_24-Apr-2023_03-05.mp3">
            <a:hlinkClick r:id="rId5"/>
          </p:cNvPr>
          <p:cNvPicPr preferRelativeResize="0"/>
          <p:nvPr/>
        </p:nvPicPr>
        <p:blipFill>
          <a:blip r:embed="rId6">
            <a:alphaModFix/>
          </a:blip>
          <a:stretch>
            <a:fillRect/>
          </a:stretch>
        </p:blipFill>
        <p:spPr>
          <a:xfrm>
            <a:off x="152400" y="4625525"/>
            <a:ext cx="365575" cy="36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Related Work</a:t>
            </a:r>
            <a:endParaRPr b="1"/>
          </a:p>
        </p:txBody>
      </p:sp>
      <p:sp>
        <p:nvSpPr>
          <p:cNvPr id="109" name="Google Shape;109;p20"/>
          <p:cNvSpPr txBox="1"/>
          <p:nvPr>
            <p:ph idx="1" type="body"/>
          </p:nvPr>
        </p:nvSpPr>
        <p:spPr>
          <a:xfrm>
            <a:off x="289825" y="1056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solidFill>
                  <a:schemeClr val="hlink"/>
                </a:solidFill>
                <a:hlinkClick r:id="rId3"/>
              </a:rPr>
              <a:t>On the Benefit of Combining Neural, Statistical and External Features for Fake News Identification</a:t>
            </a:r>
            <a:r>
              <a:rPr b="1" lang="en"/>
              <a:t> -</a:t>
            </a:r>
            <a:br>
              <a:rPr b="1" lang="en"/>
            </a:br>
            <a:r>
              <a:rPr lang="en" sz="1600"/>
              <a:t>The author proposed how using three different word embeddings in parallel and concatenating them can benefit fake news detection. The author combined neural embeddings, statistical features, and external features to a similar type of model (with a little difference in activation functions) in parallel and concatenated them to get the combined features.</a:t>
            </a:r>
            <a:endParaRPr sz="1600"/>
          </a:p>
          <a:p>
            <a:pPr indent="0" lvl="0" marL="457200" rtl="0" algn="l">
              <a:spcBef>
                <a:spcPts val="1600"/>
              </a:spcBef>
              <a:spcAft>
                <a:spcPts val="0"/>
              </a:spcAft>
              <a:buNone/>
            </a:pPr>
            <a:r>
              <a:rPr b="1" lang="en" sz="1600" u="sng"/>
              <a:t>State of the Art (Accuracy)</a:t>
            </a:r>
            <a:r>
              <a:rPr b="1" lang="en" sz="1600"/>
              <a:t> –</a:t>
            </a:r>
            <a:endParaRPr b="1" sz="1600"/>
          </a:p>
          <a:p>
            <a:pPr indent="0" lvl="0" marL="457200" rtl="0" algn="l">
              <a:spcBef>
                <a:spcPts val="1600"/>
              </a:spcBef>
              <a:spcAft>
                <a:spcPts val="0"/>
              </a:spcAft>
              <a:buNone/>
            </a:pPr>
            <a:r>
              <a:rPr b="1" lang="en" sz="1600"/>
              <a:t>LIAR dataset - 0.274 on test data</a:t>
            </a:r>
            <a:endParaRPr b="1" sz="1600"/>
          </a:p>
          <a:p>
            <a:pPr indent="0" lvl="0" marL="457200" rtl="0" algn="l">
              <a:spcBef>
                <a:spcPts val="1600"/>
              </a:spcBef>
              <a:spcAft>
                <a:spcPts val="1600"/>
              </a:spcAft>
              <a:buNone/>
            </a:pPr>
            <a:r>
              <a:rPr b="1" lang="en" sz="1600"/>
              <a:t>LIAR plus dataset - 0.374 on test data</a:t>
            </a:r>
            <a:endParaRPr b="1" sz="1600"/>
          </a:p>
        </p:txBody>
      </p:sp>
      <p:pic>
        <p:nvPicPr>
          <p:cNvPr id="110" name="Google Shape;110;p20" title="Text-to-Speech_24-Apr-2023_03-05 (1).mp3">
            <a:hlinkClick r:id="rId4"/>
          </p:cNvPr>
          <p:cNvPicPr preferRelativeResize="0"/>
          <p:nvPr/>
        </p:nvPicPr>
        <p:blipFill>
          <a:blip r:embed="rId5">
            <a:alphaModFix/>
          </a:blip>
          <a:stretch>
            <a:fillRect/>
          </a:stretch>
        </p:blipFill>
        <p:spPr>
          <a:xfrm>
            <a:off x="152400" y="4625525"/>
            <a:ext cx="365575" cy="36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details</a:t>
            </a:r>
            <a:endParaRPr b="1"/>
          </a:p>
        </p:txBody>
      </p:sp>
      <p:sp>
        <p:nvSpPr>
          <p:cNvPr id="116" name="Google Shape;116;p21"/>
          <p:cNvSpPr txBox="1"/>
          <p:nvPr>
            <p:ph idx="1" type="body"/>
          </p:nvPr>
        </p:nvSpPr>
        <p:spPr>
          <a:xfrm>
            <a:off x="311700" y="1266325"/>
            <a:ext cx="32997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6 classes:</a:t>
            </a:r>
            <a:endParaRPr/>
          </a:p>
          <a:p>
            <a:pPr indent="-342900" lvl="0" marL="457200" rtl="0" algn="l">
              <a:spcBef>
                <a:spcPts val="1600"/>
              </a:spcBef>
              <a:spcAft>
                <a:spcPts val="0"/>
              </a:spcAft>
              <a:buSzPts val="1800"/>
              <a:buChar char="-"/>
            </a:pPr>
            <a:r>
              <a:rPr lang="en"/>
              <a:t>True</a:t>
            </a:r>
            <a:endParaRPr/>
          </a:p>
          <a:p>
            <a:pPr indent="-342900" lvl="0" marL="457200" rtl="0" algn="l">
              <a:spcBef>
                <a:spcPts val="1600"/>
              </a:spcBef>
              <a:spcAft>
                <a:spcPts val="0"/>
              </a:spcAft>
              <a:buSzPts val="1800"/>
              <a:buChar char="-"/>
            </a:pPr>
            <a:r>
              <a:rPr lang="en"/>
              <a:t>Mostly True</a:t>
            </a:r>
            <a:endParaRPr/>
          </a:p>
          <a:p>
            <a:pPr indent="-342900" lvl="0" marL="457200" rtl="0" algn="l">
              <a:spcBef>
                <a:spcPts val="1600"/>
              </a:spcBef>
              <a:spcAft>
                <a:spcPts val="0"/>
              </a:spcAft>
              <a:buSzPts val="1800"/>
              <a:buChar char="-"/>
            </a:pPr>
            <a:r>
              <a:rPr lang="en"/>
              <a:t>Half True</a:t>
            </a:r>
            <a:endParaRPr/>
          </a:p>
          <a:p>
            <a:pPr indent="-342900" lvl="0" marL="457200" rtl="0" algn="l">
              <a:spcBef>
                <a:spcPts val="1600"/>
              </a:spcBef>
              <a:spcAft>
                <a:spcPts val="0"/>
              </a:spcAft>
              <a:buSzPts val="1800"/>
              <a:buChar char="-"/>
            </a:pPr>
            <a:r>
              <a:rPr lang="en"/>
              <a:t>Barely True</a:t>
            </a:r>
            <a:endParaRPr/>
          </a:p>
          <a:p>
            <a:pPr indent="-342900" lvl="0" marL="457200" rtl="0" algn="l">
              <a:spcBef>
                <a:spcPts val="1600"/>
              </a:spcBef>
              <a:spcAft>
                <a:spcPts val="0"/>
              </a:spcAft>
              <a:buSzPts val="1800"/>
              <a:buChar char="-"/>
            </a:pPr>
            <a:r>
              <a:rPr lang="en"/>
              <a:t>False</a:t>
            </a:r>
            <a:endParaRPr/>
          </a:p>
          <a:p>
            <a:pPr indent="-342900" lvl="0" marL="457200" rtl="0" algn="l">
              <a:spcBef>
                <a:spcPts val="1600"/>
              </a:spcBef>
              <a:spcAft>
                <a:spcPts val="1600"/>
              </a:spcAft>
              <a:buSzPts val="1800"/>
              <a:buChar char="-"/>
            </a:pPr>
            <a:r>
              <a:rPr lang="en"/>
              <a:t>Pants-Fire</a:t>
            </a:r>
            <a:endParaRPr sz="900"/>
          </a:p>
        </p:txBody>
      </p:sp>
      <p:pic>
        <p:nvPicPr>
          <p:cNvPr id="117" name="Google Shape;117;p21"/>
          <p:cNvPicPr preferRelativeResize="0"/>
          <p:nvPr/>
        </p:nvPicPr>
        <p:blipFill>
          <a:blip r:embed="rId3">
            <a:alphaModFix/>
          </a:blip>
          <a:stretch>
            <a:fillRect/>
          </a:stretch>
        </p:blipFill>
        <p:spPr>
          <a:xfrm>
            <a:off x="3690775" y="137325"/>
            <a:ext cx="5292875" cy="1909500"/>
          </a:xfrm>
          <a:prstGeom prst="rect">
            <a:avLst/>
          </a:prstGeom>
          <a:noFill/>
          <a:ln>
            <a:noFill/>
          </a:ln>
        </p:spPr>
      </p:pic>
      <p:pic>
        <p:nvPicPr>
          <p:cNvPr id="118" name="Google Shape;118;p21"/>
          <p:cNvPicPr preferRelativeResize="0"/>
          <p:nvPr/>
        </p:nvPicPr>
        <p:blipFill rotWithShape="1">
          <a:blip r:embed="rId4">
            <a:alphaModFix/>
          </a:blip>
          <a:srcRect b="0" l="5600" r="-5599" t="0"/>
          <a:stretch/>
        </p:blipFill>
        <p:spPr>
          <a:xfrm>
            <a:off x="3908450" y="2275825"/>
            <a:ext cx="4638675" cy="2867675"/>
          </a:xfrm>
          <a:prstGeom prst="rect">
            <a:avLst/>
          </a:prstGeom>
          <a:noFill/>
          <a:ln>
            <a:noFill/>
          </a:ln>
        </p:spPr>
      </p:pic>
      <p:pic>
        <p:nvPicPr>
          <p:cNvPr id="119" name="Google Shape;119;p21" title="Text-to-Speech_24-Apr-2023_03-08.mp3">
            <a:hlinkClick r:id="rId5"/>
          </p:cNvPr>
          <p:cNvPicPr preferRelativeResize="0"/>
          <p:nvPr/>
        </p:nvPicPr>
        <p:blipFill>
          <a:blip r:embed="rId6">
            <a:alphaModFix/>
          </a:blip>
          <a:stretch>
            <a:fillRect/>
          </a:stretch>
        </p:blipFill>
        <p:spPr>
          <a:xfrm>
            <a:off x="152400" y="4721425"/>
            <a:ext cx="269675" cy="26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04300" y="198600"/>
            <a:ext cx="85206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Methodology and </a:t>
            </a:r>
            <a:r>
              <a:rPr b="1" lang="en"/>
              <a:t>Models</a:t>
            </a:r>
            <a:endParaRPr b="1">
              <a:latin typeface="Merriweather"/>
              <a:ea typeface="Merriweather"/>
              <a:cs typeface="Merriweather"/>
              <a:sym typeface="Merriweather"/>
            </a:endParaRPr>
          </a:p>
        </p:txBody>
      </p:sp>
      <p:sp>
        <p:nvSpPr>
          <p:cNvPr id="125" name="Google Shape;125;p22"/>
          <p:cNvSpPr txBox="1"/>
          <p:nvPr>
            <p:ph idx="1" type="body"/>
          </p:nvPr>
        </p:nvSpPr>
        <p:spPr>
          <a:xfrm>
            <a:off x="96900" y="835100"/>
            <a:ext cx="8735400" cy="43743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b="1" lang="en" sz="1700" u="sng"/>
              <a:t>Baseline Models</a:t>
            </a:r>
            <a:r>
              <a:rPr b="1" lang="en" sz="1700"/>
              <a:t> - </a:t>
            </a:r>
            <a:r>
              <a:rPr lang="en" sz="1700"/>
              <a:t>We computed TFIDF (compute TFIDF matrix for the given text data) and CountVectorizer (makes the raw count matrix for the given text data) methods to convert textual data to numerical data and fed the numerical data to various machine learning models like Logistic Regression, SVMs, Decision Trees, Random Forests, etc.</a:t>
            </a:r>
            <a:endParaRPr sz="1700"/>
          </a:p>
          <a:p>
            <a:pPr indent="-336550" lvl="0" marL="457200" rtl="0" algn="l">
              <a:lnSpc>
                <a:spcPct val="105000"/>
              </a:lnSpc>
              <a:spcBef>
                <a:spcPts val="1600"/>
              </a:spcBef>
              <a:spcAft>
                <a:spcPts val="1600"/>
              </a:spcAft>
              <a:buSzPts val="1700"/>
              <a:buChar char="●"/>
            </a:pPr>
            <a:r>
              <a:rPr b="1" lang="en" sz="1700" u="sng"/>
              <a:t>Mid-Review Evaluation Models</a:t>
            </a:r>
            <a:r>
              <a:rPr b="1" lang="en" sz="1700"/>
              <a:t> -</a:t>
            </a:r>
            <a:r>
              <a:rPr lang="en" sz="1700"/>
              <a:t> We computed POS taggings for the given text data. We computed TFIDF on the POS taggings to convert textual data to numerical data and fed this data to various machine learning models like Logistic Regression, Multi Layer Perceptron, etc.</a:t>
            </a:r>
            <a:br>
              <a:rPr lang="en" sz="1700"/>
            </a:br>
            <a:r>
              <a:rPr lang="en" sz="1700"/>
              <a:t>We computed </a:t>
            </a:r>
            <a:r>
              <a:rPr b="1" lang="en" sz="1700"/>
              <a:t>non-contextual word embeddings</a:t>
            </a:r>
            <a:r>
              <a:rPr lang="en" sz="1700"/>
              <a:t> using </a:t>
            </a:r>
            <a:r>
              <a:rPr b="1" lang="en" sz="1700"/>
              <a:t>GloVe embeddings</a:t>
            </a:r>
            <a:r>
              <a:rPr lang="en" sz="1700"/>
              <a:t> which converts textual data to 100 dimensional vector. We also computed </a:t>
            </a:r>
            <a:r>
              <a:rPr b="1" lang="en" sz="1700"/>
              <a:t>contextual embeddings</a:t>
            </a:r>
            <a:r>
              <a:rPr lang="en" sz="1700"/>
              <a:t> using sentence transformer model </a:t>
            </a:r>
            <a:r>
              <a:rPr b="1" lang="en" sz="1700"/>
              <a:t>all-MiniLM-L6-v2</a:t>
            </a:r>
            <a:r>
              <a:rPr lang="en" sz="1700"/>
              <a:t> which converts textual data to 384 dimensional vector for each token based on the context of the sentence. We gave non-contextual and contextual word embeddings as input to various machine learning models.</a:t>
            </a:r>
            <a:endParaRPr sz="1700"/>
          </a:p>
        </p:txBody>
      </p:sp>
      <p:pic>
        <p:nvPicPr>
          <p:cNvPr id="126" name="Google Shape;126;p22" title="Text-to-Speech_24-Apr-2023_03-12.mp3">
            <a:hlinkClick r:id="rId3"/>
          </p:cNvPr>
          <p:cNvPicPr preferRelativeResize="0"/>
          <p:nvPr/>
        </p:nvPicPr>
        <p:blipFill>
          <a:blip r:embed="rId4">
            <a:alphaModFix/>
          </a:blip>
          <a:stretch>
            <a:fillRect/>
          </a:stretch>
        </p:blipFill>
        <p:spPr>
          <a:xfrm>
            <a:off x="96900" y="4365175"/>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04300" y="130200"/>
            <a:ext cx="63618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Methodology and Models</a:t>
            </a:r>
            <a:endParaRPr b="1">
              <a:latin typeface="Merriweather"/>
              <a:ea typeface="Merriweather"/>
              <a:cs typeface="Merriweather"/>
              <a:sym typeface="Merriweather"/>
            </a:endParaRPr>
          </a:p>
        </p:txBody>
      </p:sp>
      <p:sp>
        <p:nvSpPr>
          <p:cNvPr id="132" name="Google Shape;132;p23"/>
          <p:cNvSpPr txBox="1"/>
          <p:nvPr>
            <p:ph idx="1" type="body"/>
          </p:nvPr>
        </p:nvSpPr>
        <p:spPr>
          <a:xfrm>
            <a:off x="55875" y="848000"/>
            <a:ext cx="8735400" cy="43743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b="1" lang="en" sz="1500"/>
              <a:t>RNNs - </a:t>
            </a:r>
            <a:r>
              <a:rPr lang="en" sz="1500"/>
              <a:t>We first tokenize the statements using the </a:t>
            </a:r>
            <a:r>
              <a:rPr lang="en" sz="1500"/>
              <a:t>BERT tokenizer,</a:t>
            </a:r>
            <a:r>
              <a:rPr lang="en" sz="1500"/>
              <a:t> and trains an RNN</a:t>
            </a:r>
            <a:r>
              <a:rPr lang="en" sz="1500"/>
              <a:t>-based BERT</a:t>
            </a:r>
            <a:r>
              <a:rPr lang="en" sz="1500"/>
              <a:t> model to predict the labels. The model consists of a BERT layer followed by an RNN layer The RNN part of the code is responsible for processing the output of the BERT layer and producing a final output for the model. Specifically, the RNN layer used in this code is a Bidirectional LSTM (Long Short-Term Memory) layer. The model is trained for 3 epochs using a batch size of 32, and the test accuracy is reported at the end. </a:t>
            </a:r>
            <a:endParaRPr sz="1500"/>
          </a:p>
          <a:p>
            <a:pPr indent="-323850" lvl="0" marL="457200" rtl="0" algn="l">
              <a:lnSpc>
                <a:spcPct val="105000"/>
              </a:lnSpc>
              <a:spcBef>
                <a:spcPts val="1600"/>
              </a:spcBef>
              <a:spcAft>
                <a:spcPts val="0"/>
              </a:spcAft>
              <a:buSzPts val="1500"/>
              <a:buChar char="●"/>
            </a:pPr>
            <a:r>
              <a:rPr b="1" lang="en" sz="1500"/>
              <a:t>CNN / LSTM / Bi-LSTM -</a:t>
            </a:r>
            <a:r>
              <a:rPr lang="en" sz="1500"/>
              <a:t> For all these models, we created POS encodings for the preprocessed data. We passed the textual data and POS encodings to Embedding() layer to get the embeddings and passed these embeddings as input to the these models. We used categorical_crossentropy as loss function. We ran these models using two approaches - only giving embeddings of statement as input and giving embeddings of text as well as POS encodings as input to these models.</a:t>
            </a:r>
            <a:endParaRPr sz="1500"/>
          </a:p>
          <a:p>
            <a:pPr indent="-323850" lvl="0" marL="457200" rtl="0" algn="l">
              <a:lnSpc>
                <a:spcPct val="105000"/>
              </a:lnSpc>
              <a:spcBef>
                <a:spcPts val="1600"/>
              </a:spcBef>
              <a:spcAft>
                <a:spcPts val="1600"/>
              </a:spcAft>
              <a:buSzPts val="1500"/>
              <a:buChar char="●"/>
            </a:pPr>
            <a:r>
              <a:rPr b="1" lang="en" sz="1500"/>
              <a:t>Pre-trained models (BERT, RoBERTa, XLNet) -</a:t>
            </a:r>
            <a:r>
              <a:rPr lang="en" sz="1500"/>
              <a:t> For these 3 models, we first preprocessed the data by inbuilt tokenizer of all these individual models to convert </a:t>
            </a:r>
            <a:r>
              <a:rPr lang="en" sz="1500"/>
              <a:t>textual</a:t>
            </a:r>
            <a:r>
              <a:rPr lang="en" sz="1500"/>
              <a:t> data to numbers. We then made the dataloader for each train, test and validate set. We trained the model and calculated the training loss and then evaluated it on validation set and testing set.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90600" y="184925"/>
            <a:ext cx="63618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Results</a:t>
            </a:r>
            <a:endParaRPr b="1">
              <a:latin typeface="Merriweather"/>
              <a:ea typeface="Merriweather"/>
              <a:cs typeface="Merriweather"/>
              <a:sym typeface="Merriweather"/>
            </a:endParaRPr>
          </a:p>
        </p:txBody>
      </p:sp>
      <p:graphicFrame>
        <p:nvGraphicFramePr>
          <p:cNvPr id="138" name="Google Shape;138;p24"/>
          <p:cNvGraphicFramePr/>
          <p:nvPr/>
        </p:nvGraphicFramePr>
        <p:xfrm>
          <a:off x="952500" y="957425"/>
          <a:ext cx="3000000" cy="3000000"/>
        </p:xfrm>
        <a:graphic>
          <a:graphicData uri="http://schemas.openxmlformats.org/drawingml/2006/table">
            <a:tbl>
              <a:tblPr>
                <a:noFill/>
                <a:tableStyleId>{38AC001A-CA69-435E-AB2D-45CE6F1DD35A}</a:tableStyleId>
              </a:tblPr>
              <a:tblGrid>
                <a:gridCol w="2413000"/>
                <a:gridCol w="2413000"/>
                <a:gridCol w="2413000"/>
              </a:tblGrid>
              <a:tr h="381000">
                <a:tc>
                  <a:txBody>
                    <a:bodyPr/>
                    <a:lstStyle/>
                    <a:p>
                      <a:pPr indent="0" lvl="0" marL="0" rtl="0" algn="l">
                        <a:spcBef>
                          <a:spcPts val="0"/>
                        </a:spcBef>
                        <a:spcAft>
                          <a:spcPts val="0"/>
                        </a:spcAft>
                        <a:buNone/>
                      </a:pPr>
                      <a:r>
                        <a:rPr b="1" lang="en" sz="1200"/>
                        <a:t>Models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Macro F1-Scores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Accuracy</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CV + LR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TF-IDF + SVM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CV + DT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Other Baseline Models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0.18-0.21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RNN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LSTM (statements)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LSTM (statements + POS)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BiLSTM (statements)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1"/>
                          </a:solidFill>
                        </a:rPr>
                        <a:t>BiLSTM (statements + POS)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39" name="Google Shape;139;p24" title="Text-to-Speech_24-Apr-2023_03-17.mp3">
            <a:hlinkClick r:id="rId3"/>
          </p:cNvPr>
          <p:cNvPicPr preferRelativeResize="0"/>
          <p:nvPr/>
        </p:nvPicPr>
        <p:blipFill>
          <a:blip r:embed="rId4">
            <a:alphaModFix/>
          </a:blip>
          <a:stretch>
            <a:fillRect/>
          </a:stretch>
        </p:blipFill>
        <p:spPr>
          <a:xfrm>
            <a:off x="190600" y="4386425"/>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