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Georgia" panose="02040502050405020303" pitchFamily="18" charset="0"/>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5C34CC-99BE-4CDD-9B28-7145F96036F7}">
  <a:tblStyle styleId="{BF5C34CC-99BE-4CDD-9B28-7145F96036F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6215EF1-934B-4635-8A91-1288B45ADFE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Hi we are group 27. The title of our implementation project is Autoencoders for recommendation systems.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4023518325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4023518325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On the contrary, U-autorec outperforms I autorec for anime dataset.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4023518325_6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4023518325_6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Coming to paper 2, deep autorec, we tuned 4 hypermaanters- encoder depth, layer width, dropout and activation.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4023518325_2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4023518325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So These are the epochwise train and validation losses for 2,4,6,8,10 and 12 layers.</a:t>
            </a:r>
            <a:endParaRPr>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4023518325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4023518325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We can see that 12 hidden layers gave the best results for both datasets.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3f98b3be7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3f98b3be7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Similarly we experimented with the hidden layer width of 128,256,512 and 1024 units,these are the epoch wise losses.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f98b3be7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3f98b3be7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512 units achieves best results for books dataset and 1024 for anime dataset.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023518325_2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4023518325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Moving on to dropout: we experimented with dropout values 0,0.5,0.65 and 0.8 The loss graphs are depicted here.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3f98b3be7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3f98b3be7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0.5 turns out to be the best dropout for books dataset and 0.65 for anime dataset.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3f98b3be7c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3f98b3be7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for the activation functions, we tried out elu,relu,selu,tanh,sigmoid and linear activation combinations tanh and selu give the best results for books dataset.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3f98b3be7c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3f98b3be7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For the anime dataset, we conclude that sigmoid and selu activation functions achieved the best results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bbccc0cb3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bbccc0cb3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So we have chosen 2 sets of papers, papers 1 and 2 implement standard autoencoders and paper 2 improves upon the model provided in paper 1, similarly  papers 3 and 4 implement variational autoencoders and paper 3 improves upon the model provide in paper 4</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4023518325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4023518325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Finally we ran the models with the selected best hyperparameters and carried out a five fold cross validation and the results obtained are shown here. We were able to beat the initial U-AutoRec baseline of paper 1 for both the datasets.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4023518325_6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4023518325_6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are going to present results of VAE model.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4023518325_6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4023518325_6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 we tune VAE model for bookcrossing.</a:t>
            </a:r>
            <a:endParaRPr/>
          </a:p>
          <a:p>
            <a:pPr marL="0" lvl="0" indent="0" algn="l" rtl="0">
              <a:spcBef>
                <a:spcPts val="0"/>
              </a:spcBef>
              <a:spcAft>
                <a:spcPts val="0"/>
              </a:spcAft>
              <a:buNone/>
            </a:pPr>
            <a:r>
              <a:rPr lang="en"/>
              <a:t>Models with 3 or 5 layers performed better than deeper models. The authors had same observation on MovieLens dataset. We also varied initial learning rate of adam optimizer. 10^-3 value gave best NDCG.</a:t>
            </a: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4023518325_6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4023518325_6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we found that 0 weight decay is best. Authors multiply KL divergence with a parameter Beta and used annealing to find Beta’s value. Changing total anneal steps hardly changed NDCG value.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4023518325_6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4023518325_6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found that keeping dropout at 0 gives max NDCG. Lastly, sampling layer size of 300 showed highest NDCG.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4023518325_6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4023518325_6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On right, we have the final architecture of VAE that we used on test 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Then these are the values of all parameters that we found from hyper parameter tuning.</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had split our dataset into 5 folds. We trained on 4 folds, validated on remaining fold to know till what epoch to train.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These 3 graphs correspond to model training of one of the 5 models.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4023518325_6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4023518325_6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VAE gave an avg. NDCG@100 of 0.142 . Parenthesis shows standard error values.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4023518325_8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4023518325_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chemeClr val="dk1"/>
                </a:solidFill>
              </a:rPr>
              <a:t>these are the results of multi vae on anime dataset</a:t>
            </a:r>
            <a:endParaRPr sz="1500">
              <a:solidFill>
                <a:schemeClr val="dk1"/>
              </a:solidFill>
            </a:endParaRPr>
          </a:p>
          <a:p>
            <a:pPr marL="0" lvl="0" indent="0" algn="l" rtl="0">
              <a:lnSpc>
                <a:spcPct val="115000"/>
              </a:lnSpc>
              <a:spcBef>
                <a:spcPts val="0"/>
              </a:spcBef>
              <a:spcAft>
                <a:spcPts val="0"/>
              </a:spcAft>
              <a:buNone/>
            </a:pPr>
            <a:r>
              <a:rPr lang="en" sz="1500">
                <a:solidFill>
                  <a:schemeClr val="dk1"/>
                </a:solidFill>
              </a:rPr>
              <a:t>At first we varied the number of layers of vae where we took 2,3,4 number of layers and got best results for 4 layers.</a:t>
            </a:r>
            <a:endParaRPr sz="1500">
              <a:solidFill>
                <a:schemeClr val="dk1"/>
              </a:solidFill>
            </a:endParaRPr>
          </a:p>
          <a:p>
            <a:pPr marL="0" lvl="0" indent="0" algn="l" rtl="0">
              <a:lnSpc>
                <a:spcPct val="115000"/>
              </a:lnSpc>
              <a:spcBef>
                <a:spcPts val="0"/>
              </a:spcBef>
              <a:spcAft>
                <a:spcPts val="0"/>
              </a:spcAft>
              <a:buNone/>
            </a:pPr>
            <a:r>
              <a:rPr lang="en" sz="1500">
                <a:solidFill>
                  <a:schemeClr val="dk1"/>
                </a:solidFill>
              </a:rPr>
              <a:t>After that we changed the learning rate parameter on values 10^-4 to 10^-1 and got best value at 1e-3</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5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023518325_8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023518325_8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and we varied weight decay on the same set of values and got the best result at 10^-4 and total anneal steps 2 lakh.</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4023518325_8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4023518325_8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and we also changed dropout and anneal_cap parameters as well and got best results for p=0.5, anneal_cap = 0.6</a:t>
            </a:r>
            <a:endParaRPr sz="1500">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bbccc0cb3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2bbccc0cb3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Briefly discussing papers 1 and 2 first of all we have Autorec, which uses a simple autoencoder with one hidden layer to predict user ratings. The paper experiments with the input size, and thus we have 2 variations, U AutoRec which takes in as input all the ratings of a given user and tries to learn that and I AutoRec which takes in as input all the ratings for a given item and tries to learn that.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 paper experiments with various activation functions and later on also suggests that increasing the number of hidden layers in the network should improve the accuracy, which is what brings us to our second paper, Deep Autoencoders.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This paper takes the U-Autorec model of paper 1 and increases the number of hidden layers and the width of the hidden layers in the neural network. Besides this it also implements techniques like dense refeeding and dropout all of which are shown to improve accuracy.</a:t>
            </a:r>
            <a:endParaRPr sz="1150">
              <a:solidFill>
                <a:srgbClr val="282625"/>
              </a:solidFill>
              <a:highlight>
                <a:srgbClr val="FFFFFF"/>
              </a:highlight>
              <a:latin typeface="Georgia"/>
              <a:ea typeface="Georgia"/>
              <a:cs typeface="Georgia"/>
              <a:sym typeface="Georgi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4023518325_8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4023518325_8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Then this is the table of results for each fold using the params value we got from hyperparameter tuning</a:t>
            </a:r>
            <a:endParaRPr sz="1500">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4023518325_8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4023518325_8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chemeClr val="dk1"/>
                </a:solidFill>
              </a:rPr>
              <a:t>And finally these are the graphs of train ,validation and </a:t>
            </a:r>
            <a:endParaRPr sz="1500">
              <a:solidFill>
                <a:schemeClr val="dk1"/>
              </a:solidFill>
            </a:endParaRPr>
          </a:p>
          <a:p>
            <a:pPr marL="0" lvl="0" indent="0" algn="l" rtl="0">
              <a:lnSpc>
                <a:spcPct val="115000"/>
              </a:lnSpc>
              <a:spcBef>
                <a:spcPts val="0"/>
              </a:spcBef>
              <a:spcAft>
                <a:spcPts val="0"/>
              </a:spcAft>
              <a:buNone/>
            </a:pPr>
            <a:r>
              <a:rPr lang="en" sz="1500">
                <a:solidFill>
                  <a:schemeClr val="dk1"/>
                </a:solidFill>
              </a:rPr>
              <a:t>ndcg@100.</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validation ndcg is also increasing with number of iterations which can be seen from the plot.So multivae is performing good on anime dataset</a:t>
            </a:r>
            <a:endParaRPr sz="15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4023518325_6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4023518325_6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Finally, we are going to present the results of the EnhancedVAE model.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4023518325_9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4023518325_9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We tried hyperparameter tuning by changing hidden layer size and latent features vector size for a user. On hidden layer size, firstly the evaluation metrics first increased then decreased. On latent features for a user, ndcg@100 and recall@50 decreases as no of features increases while recall@20 increases.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4023518325_9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4023518325_9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the training and validation loss vs epochs plots for Hvamp and vamp models without gating mechanism.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4023518325_9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4023518325_9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These are the loss vs epochs plots for Hvamp with gating mechanism which is our best model on books crossing dataset.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4023518325_9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4023518325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this is the table of results for different models proposed in Enhanced VAE paper. We got Hvamp with gating mechanism as our best model on books crossing dataset for all evaluation metrics.</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4023518325_1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4023518325_1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In the Anime dataset, we performed hyperparameter tuning by varying the hidden layer size that is number of neurons in a layer and the number of layers. We found that the best results were achieved with a layer size of 300 and a single layer. Increasing the number of layers or layer size led to a more complex model that overfit the training data and performed poorly on the test data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4023518325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4023518325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We recorded NDCG@k and Recall@k for different values of k and compared our results with the baseline Multi Variational Auto-Encoder. The best results were obtained with the H+vamp gated model, achieving an NDCG@100 value of 0.466</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4023518325_1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4023518325_1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These are some graphs for different models where we are comparing training and validation loss against the number of epochs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c15fdc8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2c15fdc8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An Autoencoder has an encoding stage and a decoding stage. But VAE has additional stage in between where sampling is done. Authors in VAE papers have binarized the numerical ratings to a 1 or 0 . For eg. in Movie Lens 20M,  if user gave a rating of four or higher to an item, then it is interpreted as the user has clicked that item once. For each user u, input is vector Xu. Xu is used to determine, gaussian distribution qphi . Then qphi is used to sample a vector zu. Then zu is transformed via a function fθ to produce a probability distribution over all I items. </a:t>
            </a:r>
            <a:endParaRPr>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Objective function consists of a log likelihood part and KL divergence part.</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In our next paper, Enhancing VAEs, authors use Laplace and Student's t-distributions to  better capture the distribution of user-item interaction. They also introduced learnable gating mechanisms to control the contribution of the reconstruction and the KL-divergence loss to the overall loss function. </a:t>
            </a:r>
            <a:endParaRPr>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4023518325_6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4023518325_6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This concludes our presentation. You can check out the report for a deeper insight into the experiments carried out.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bbccc0cb3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bbccc0cb3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ran all the models on BookCrossing and Anime dataset. Both of these datasets also contain history of user-item interactions. In VAE models, we have used only the histories.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3f98b3be7c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3f98b3be7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Coming to paper 1, Autorec , we have implemented both I-AutoRec and U-Autorec.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3f98b3be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3f98b3be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tuned the activation function hyperparameter by trying out 9 combinations of the </a:t>
            </a:r>
            <a:endParaRPr/>
          </a:p>
          <a:p>
            <a:pPr marL="0" lvl="0" indent="0" algn="l" rtl="0">
              <a:spcBef>
                <a:spcPts val="0"/>
              </a:spcBef>
              <a:spcAft>
                <a:spcPts val="0"/>
              </a:spcAft>
              <a:buClr>
                <a:schemeClr val="dk1"/>
              </a:buClr>
              <a:buSzPts val="1100"/>
              <a:buFont typeface="Arial"/>
              <a:buNone/>
            </a:pPr>
            <a:r>
              <a:rPr lang="en"/>
              <a:t>relu,sigmoid and linear activations and got the best results for the relu,linear function combination</a:t>
            </a:r>
            <a:endParaRPr/>
          </a:p>
          <a:p>
            <a:pPr marL="0" lvl="0" indent="0" algn="l" rtl="0">
              <a:spcBef>
                <a:spcPts val="0"/>
              </a:spcBef>
              <a:spcAft>
                <a:spcPts val="0"/>
              </a:spcAft>
              <a:buClr>
                <a:schemeClr val="dk1"/>
              </a:buClr>
              <a:buSzPts val="1100"/>
              <a:buFont typeface="Arial"/>
              <a:buNone/>
            </a:pPr>
            <a:r>
              <a:rPr lang="en"/>
              <a:t>for both the datasets for the UAutoRec model. </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3f98b3be7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3f98b3be7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process was repeated for I Autorec and best results were obtained for sigmoid,relu combination for the books dataset and linear activation for anime.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02351832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402351832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Finally a 5 fold cross validation was carried out for both the datasets by using the best hyperparameters. </a:t>
            </a:r>
            <a:endParaRPr/>
          </a:p>
          <a:p>
            <a:pPr marL="0" lvl="0" indent="0" algn="l" rtl="0">
              <a:spcBef>
                <a:spcPts val="0"/>
              </a:spcBef>
              <a:spcAft>
                <a:spcPts val="0"/>
              </a:spcAft>
              <a:buNone/>
            </a:pPr>
            <a:r>
              <a:rPr lang="en"/>
              <a:t>The error metrics depict that I autorec outperforms U autorec for the books dataset.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145/2740908.2742726"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oi.org/10.48550/arXiv.1708.01715" TargetMode="External"/><Relationship Id="rId4" Type="http://schemas.openxmlformats.org/officeDocument/2006/relationships/hyperlink" Target="https://doi.org/10.1145/3178876.318615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92800" y="-50550"/>
            <a:ext cx="8558400" cy="1666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3580" b="1"/>
              <a:t>Topic: AutoEncoders for Recommendation Systems</a:t>
            </a:r>
            <a:endParaRPr sz="3580" b="1"/>
          </a:p>
        </p:txBody>
      </p:sp>
      <p:sp>
        <p:nvSpPr>
          <p:cNvPr id="86" name="Google Shape;86;p13"/>
          <p:cNvSpPr txBox="1"/>
          <p:nvPr/>
        </p:nvSpPr>
        <p:spPr>
          <a:xfrm>
            <a:off x="6563125" y="2924150"/>
            <a:ext cx="2666400" cy="20625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600" b="1" u="sng">
                <a:solidFill>
                  <a:schemeClr val="lt1"/>
                </a:solidFill>
              </a:rPr>
              <a:t>Group 27</a:t>
            </a:r>
            <a:endParaRPr sz="1600" b="1" u="sng">
              <a:solidFill>
                <a:schemeClr val="lt1"/>
              </a:solidFill>
            </a:endParaRPr>
          </a:p>
          <a:p>
            <a:pPr marL="0" lvl="0" indent="0" algn="l" rtl="0">
              <a:lnSpc>
                <a:spcPct val="150000"/>
              </a:lnSpc>
              <a:spcBef>
                <a:spcPts val="0"/>
              </a:spcBef>
              <a:spcAft>
                <a:spcPts val="0"/>
              </a:spcAft>
              <a:buNone/>
            </a:pPr>
            <a:r>
              <a:rPr lang="en" b="1">
                <a:solidFill>
                  <a:schemeClr val="lt1"/>
                </a:solidFill>
              </a:rPr>
              <a:t>Utkrisht Sikka   (2019215)</a:t>
            </a:r>
            <a:endParaRPr b="1">
              <a:solidFill>
                <a:schemeClr val="lt1"/>
              </a:solidFill>
            </a:endParaRPr>
          </a:p>
          <a:p>
            <a:pPr marL="0" lvl="0" indent="0" algn="l" rtl="0">
              <a:lnSpc>
                <a:spcPct val="150000"/>
              </a:lnSpc>
              <a:spcBef>
                <a:spcPts val="0"/>
              </a:spcBef>
              <a:spcAft>
                <a:spcPts val="0"/>
              </a:spcAft>
              <a:buNone/>
            </a:pPr>
            <a:r>
              <a:rPr lang="en" b="1">
                <a:solidFill>
                  <a:schemeClr val="lt1"/>
                </a:solidFill>
              </a:rPr>
              <a:t>Tanya Gupta     (2019119)</a:t>
            </a:r>
            <a:endParaRPr b="1">
              <a:solidFill>
                <a:schemeClr val="lt1"/>
              </a:solidFill>
            </a:endParaRPr>
          </a:p>
          <a:p>
            <a:pPr marL="0" lvl="0" indent="0" algn="l" rtl="0">
              <a:lnSpc>
                <a:spcPct val="150000"/>
              </a:lnSpc>
              <a:spcBef>
                <a:spcPts val="0"/>
              </a:spcBef>
              <a:spcAft>
                <a:spcPts val="0"/>
              </a:spcAft>
              <a:buNone/>
            </a:pPr>
            <a:r>
              <a:rPr lang="en" b="1">
                <a:solidFill>
                  <a:schemeClr val="lt1"/>
                </a:solidFill>
              </a:rPr>
              <a:t>Raj Kumar        (2019084)</a:t>
            </a:r>
            <a:endParaRPr b="1">
              <a:solidFill>
                <a:schemeClr val="lt1"/>
              </a:solidFill>
            </a:endParaRPr>
          </a:p>
          <a:p>
            <a:pPr marL="0" lvl="0" indent="0" algn="l" rtl="0">
              <a:lnSpc>
                <a:spcPct val="150000"/>
              </a:lnSpc>
              <a:spcBef>
                <a:spcPts val="0"/>
              </a:spcBef>
              <a:spcAft>
                <a:spcPts val="0"/>
              </a:spcAft>
              <a:buNone/>
            </a:pPr>
            <a:r>
              <a:rPr lang="en" b="1">
                <a:solidFill>
                  <a:schemeClr val="lt1"/>
                </a:solidFill>
              </a:rPr>
              <a:t>Harsh Goyal     (2020562)</a:t>
            </a:r>
            <a:endParaRPr b="1">
              <a:solidFill>
                <a:schemeClr val="lt1"/>
              </a:solidFill>
            </a:endParaRPr>
          </a:p>
          <a:p>
            <a:pPr marL="0" lvl="0" indent="0" algn="l" rtl="0">
              <a:lnSpc>
                <a:spcPct val="150000"/>
              </a:lnSpc>
              <a:spcBef>
                <a:spcPts val="0"/>
              </a:spcBef>
              <a:spcAft>
                <a:spcPts val="0"/>
              </a:spcAft>
              <a:buNone/>
            </a:pPr>
            <a:r>
              <a:rPr lang="en" b="1">
                <a:solidFill>
                  <a:schemeClr val="lt1"/>
                </a:solidFill>
              </a:rPr>
              <a:t>Shivam Jindal   (2020125)</a:t>
            </a:r>
            <a:endParaRPr b="1">
              <a:solidFill>
                <a:schemeClr val="lt1"/>
              </a:solidFill>
            </a:endParaRPr>
          </a:p>
        </p:txBody>
      </p:sp>
      <p:sp>
        <p:nvSpPr>
          <p:cNvPr id="87" name="Google Shape;87;p13"/>
          <p:cNvSpPr txBox="1"/>
          <p:nvPr/>
        </p:nvSpPr>
        <p:spPr>
          <a:xfrm>
            <a:off x="735500" y="3050725"/>
            <a:ext cx="460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solidFill>
                <a:srgbClr val="F3F3F3"/>
              </a:solidFill>
              <a:latin typeface="Roboto"/>
              <a:ea typeface="Roboto"/>
              <a:cs typeface="Roboto"/>
              <a:sym typeface="Roboto"/>
            </a:endParaRPr>
          </a:p>
        </p:txBody>
      </p:sp>
      <p:sp>
        <p:nvSpPr>
          <p:cNvPr id="88" name="Google Shape;88;p13"/>
          <p:cNvSpPr txBox="1">
            <a:spLocks noGrp="1"/>
          </p:cNvSpPr>
          <p:nvPr>
            <p:ph type="ctrTitle"/>
          </p:nvPr>
        </p:nvSpPr>
        <p:spPr>
          <a:xfrm>
            <a:off x="1642200" y="1718925"/>
            <a:ext cx="5859600" cy="142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endParaRPr sz="2392" b="1" i="1"/>
          </a:p>
          <a:p>
            <a:pPr marL="0" lvl="0" indent="0" algn="ctr" rtl="0">
              <a:spcBef>
                <a:spcPts val="0"/>
              </a:spcBef>
              <a:spcAft>
                <a:spcPts val="0"/>
              </a:spcAft>
              <a:buSzPts val="990"/>
              <a:buNone/>
            </a:pPr>
            <a:endParaRPr sz="2592" b="1" i="1"/>
          </a:p>
          <a:p>
            <a:pPr marL="0" lvl="0" indent="0" algn="ctr" rtl="0">
              <a:spcBef>
                <a:spcPts val="0"/>
              </a:spcBef>
              <a:spcAft>
                <a:spcPts val="0"/>
              </a:spcAft>
              <a:buSzPts val="990"/>
              <a:buNone/>
            </a:pPr>
            <a:r>
              <a:rPr lang="en" sz="2592" b="1" i="1"/>
              <a:t>Project Type: Paper Implementation</a:t>
            </a:r>
            <a:r>
              <a:rPr lang="en" sz="2392" b="1" i="1"/>
              <a:t> </a:t>
            </a:r>
            <a:endParaRPr sz="2392" b="1" i="1"/>
          </a:p>
          <a:p>
            <a:pPr marL="0" lvl="0" indent="0" algn="ctr" rtl="0">
              <a:spcBef>
                <a:spcPts val="0"/>
              </a:spcBef>
              <a:spcAft>
                <a:spcPts val="0"/>
              </a:spcAft>
              <a:buSzPts val="990"/>
              <a:buNone/>
            </a:pPr>
            <a:endParaRPr sz="2392" b="1" i="1"/>
          </a:p>
          <a:p>
            <a:pPr marL="0" lvl="0" indent="0" algn="ctr" rtl="0">
              <a:spcBef>
                <a:spcPts val="0"/>
              </a:spcBef>
              <a:spcAft>
                <a:spcPts val="0"/>
              </a:spcAft>
              <a:buSzPts val="891"/>
              <a:buNone/>
            </a:pPr>
            <a:endParaRPr sz="2392" b="1" i="1"/>
          </a:p>
        </p:txBody>
      </p:sp>
      <p:pic>
        <p:nvPicPr>
          <p:cNvPr id="89" name="Google Shape;89;p13"/>
          <p:cNvPicPr preferRelativeResize="0"/>
          <p:nvPr/>
        </p:nvPicPr>
        <p:blipFill>
          <a:blip r:embed="rId3">
            <a:alphaModFix/>
          </a:blip>
          <a:stretch>
            <a:fillRect/>
          </a:stretch>
        </p:blipFill>
        <p:spPr>
          <a:xfrm>
            <a:off x="1114725" y="2644274"/>
            <a:ext cx="4285401" cy="2249825"/>
          </a:xfrm>
          <a:prstGeom prst="rect">
            <a:avLst/>
          </a:prstGeom>
          <a:noFill/>
          <a:ln>
            <a:noFill/>
          </a:ln>
        </p:spPr>
      </p:pic>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311700" y="29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5 fold cross validation on Anime dataset</a:t>
            </a:r>
            <a:endParaRPr/>
          </a:p>
        </p:txBody>
      </p:sp>
      <p:sp>
        <p:nvSpPr>
          <p:cNvPr id="185" name="Google Shape;185;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graphicFrame>
        <p:nvGraphicFramePr>
          <p:cNvPr id="186" name="Google Shape;186;p22"/>
          <p:cNvGraphicFramePr/>
          <p:nvPr/>
        </p:nvGraphicFramePr>
        <p:xfrm>
          <a:off x="767400" y="723825"/>
          <a:ext cx="3634350" cy="3078420"/>
        </p:xfrm>
        <a:graphic>
          <a:graphicData uri="http://schemas.openxmlformats.org/drawingml/2006/table">
            <a:tbl>
              <a:tblPr>
                <a:noFill/>
                <a:tableStyleId>{76215EF1-934B-4635-8A91-1288B45ADFE7}</a:tableStyleId>
              </a:tblPr>
              <a:tblGrid>
                <a:gridCol w="715925">
                  <a:extLst>
                    <a:ext uri="{9D8B030D-6E8A-4147-A177-3AD203B41FA5}">
                      <a16:colId xmlns:a16="http://schemas.microsoft.com/office/drawing/2014/main" val="20000"/>
                    </a:ext>
                  </a:extLst>
                </a:gridCol>
                <a:gridCol w="614125">
                  <a:extLst>
                    <a:ext uri="{9D8B030D-6E8A-4147-A177-3AD203B41FA5}">
                      <a16:colId xmlns:a16="http://schemas.microsoft.com/office/drawing/2014/main" val="20001"/>
                    </a:ext>
                  </a:extLst>
                </a:gridCol>
                <a:gridCol w="1112700">
                  <a:extLst>
                    <a:ext uri="{9D8B030D-6E8A-4147-A177-3AD203B41FA5}">
                      <a16:colId xmlns:a16="http://schemas.microsoft.com/office/drawing/2014/main" val="20002"/>
                    </a:ext>
                  </a:extLst>
                </a:gridCol>
                <a:gridCol w="1191600">
                  <a:extLst>
                    <a:ext uri="{9D8B030D-6E8A-4147-A177-3AD203B41FA5}">
                      <a16:colId xmlns:a16="http://schemas.microsoft.com/office/drawing/2014/main" val="20003"/>
                    </a:ext>
                  </a:extLst>
                </a:gridCol>
              </a:tblGrid>
              <a:tr h="381000">
                <a:tc gridSpan="4">
                  <a:txBody>
                    <a:bodyPr/>
                    <a:lstStyle/>
                    <a:p>
                      <a:pPr marL="0" lvl="0" indent="0" algn="ctr" rtl="0">
                        <a:spcBef>
                          <a:spcPts val="0"/>
                        </a:spcBef>
                        <a:spcAft>
                          <a:spcPts val="0"/>
                        </a:spcAft>
                        <a:buNone/>
                      </a:pPr>
                      <a:r>
                        <a:rPr lang="en" b="1">
                          <a:solidFill>
                            <a:srgbClr val="FFFFFF"/>
                          </a:solidFill>
                        </a:rPr>
                        <a:t>U-Autorec</a:t>
                      </a:r>
                      <a:endParaRPr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b="1">
                          <a:solidFill>
                            <a:srgbClr val="FFFFFF"/>
                          </a:solidFill>
                        </a:rPr>
                        <a:t>MSE</a:t>
                      </a:r>
                      <a:endParaRPr sz="1100"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b="1">
                          <a:solidFill>
                            <a:srgbClr val="FFFFFF"/>
                          </a:solidFill>
                        </a:rPr>
                        <a:t>MSE(clipped)</a:t>
                      </a:r>
                      <a:endParaRPr sz="1100"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b="1">
                          <a:solidFill>
                            <a:srgbClr val="FFFFFF"/>
                          </a:solidFill>
                        </a:rPr>
                        <a:t>RMSE(clipped)</a:t>
                      </a:r>
                      <a:endParaRPr sz="1100"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100"/>
                        <a:t>Fold 1</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1.443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1.115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0.579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100"/>
                        <a:t>Fold 2</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1.604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1.218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0.578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100"/>
                        <a:t>Fold 3</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1.624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1.227</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0.585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100"/>
                        <a:t>Fold 4</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1.682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1.34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0.649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100"/>
                        <a:t>Fold 5</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1.539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1.183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0.585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 sz="1100"/>
                        <a:t>Average</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1.578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1.216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0.595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aphicFrame>
        <p:nvGraphicFramePr>
          <p:cNvPr id="187" name="Google Shape;187;p22"/>
          <p:cNvGraphicFramePr/>
          <p:nvPr/>
        </p:nvGraphicFramePr>
        <p:xfrm>
          <a:off x="5002100" y="723825"/>
          <a:ext cx="3733800" cy="3078420"/>
        </p:xfrm>
        <a:graphic>
          <a:graphicData uri="http://schemas.openxmlformats.org/drawingml/2006/table">
            <a:tbl>
              <a:tblPr>
                <a:noFill/>
                <a:tableStyleId>{76215EF1-934B-4635-8A91-1288B45ADFE7}</a:tableStyleId>
              </a:tblPr>
              <a:tblGrid>
                <a:gridCol w="768825">
                  <a:extLst>
                    <a:ext uri="{9D8B030D-6E8A-4147-A177-3AD203B41FA5}">
                      <a16:colId xmlns:a16="http://schemas.microsoft.com/office/drawing/2014/main" val="20000"/>
                    </a:ext>
                  </a:extLst>
                </a:gridCol>
                <a:gridCol w="561200">
                  <a:extLst>
                    <a:ext uri="{9D8B030D-6E8A-4147-A177-3AD203B41FA5}">
                      <a16:colId xmlns:a16="http://schemas.microsoft.com/office/drawing/2014/main" val="20001"/>
                    </a:ext>
                  </a:extLst>
                </a:gridCol>
                <a:gridCol w="1137025">
                  <a:extLst>
                    <a:ext uri="{9D8B030D-6E8A-4147-A177-3AD203B41FA5}">
                      <a16:colId xmlns:a16="http://schemas.microsoft.com/office/drawing/2014/main" val="20002"/>
                    </a:ext>
                  </a:extLst>
                </a:gridCol>
                <a:gridCol w="1266750">
                  <a:extLst>
                    <a:ext uri="{9D8B030D-6E8A-4147-A177-3AD203B41FA5}">
                      <a16:colId xmlns:a16="http://schemas.microsoft.com/office/drawing/2014/main" val="20003"/>
                    </a:ext>
                  </a:extLst>
                </a:gridCol>
              </a:tblGrid>
              <a:tr h="381000">
                <a:tc gridSpan="4">
                  <a:txBody>
                    <a:bodyPr/>
                    <a:lstStyle/>
                    <a:p>
                      <a:pPr marL="0" lvl="0" indent="0" algn="ctr" rtl="0">
                        <a:spcBef>
                          <a:spcPts val="0"/>
                        </a:spcBef>
                        <a:spcAft>
                          <a:spcPts val="0"/>
                        </a:spcAft>
                        <a:buNone/>
                      </a:pPr>
                      <a:r>
                        <a:rPr lang="en" b="1">
                          <a:solidFill>
                            <a:srgbClr val="FFFFFF"/>
                          </a:solidFill>
                        </a:rPr>
                        <a:t>I-Autorec</a:t>
                      </a:r>
                      <a:endParaRPr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100" b="1">
                          <a:solidFill>
                            <a:srgbClr val="FFFFFF"/>
                          </a:solidFill>
                        </a:rPr>
                        <a:t>MSE</a:t>
                      </a:r>
                      <a:endParaRPr sz="1100"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100" b="1">
                          <a:solidFill>
                            <a:srgbClr val="FFFFFF"/>
                          </a:solidFill>
                        </a:rPr>
                        <a:t>MSE(clipped)</a:t>
                      </a:r>
                      <a:endParaRPr sz="1100"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100" b="1">
                          <a:solidFill>
                            <a:srgbClr val="FFFFFF"/>
                          </a:solidFill>
                        </a:rPr>
                        <a:t>RMSE(clipped)</a:t>
                      </a:r>
                      <a:endParaRPr sz="1100"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100"/>
                        <a:t>Fold 1</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2.284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1.437</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0.809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100"/>
                        <a:t>Fold 2</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2.16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1.363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0.787</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100"/>
                        <a:t>Fold 3</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1.445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0.818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100"/>
                        <a:t>Fold 4</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2.325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1.393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0.803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100"/>
                        <a:t>Fold 5</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2.223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1.415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0.805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 sz="1100"/>
                        <a:t>Average</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2.256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1.41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0.804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490250" y="526350"/>
            <a:ext cx="81390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500" b="1"/>
              <a:t>Paper 2: Deep AutoRec</a:t>
            </a:r>
            <a:endParaRPr sz="3500" b="1"/>
          </a:p>
        </p:txBody>
      </p:sp>
      <p:sp>
        <p:nvSpPr>
          <p:cNvPr id="193" name="Google Shape;193;p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Deep Autorec: layer depth</a:t>
            </a:r>
            <a:endParaRPr/>
          </a:p>
        </p:txBody>
      </p:sp>
      <p:sp>
        <p:nvSpPr>
          <p:cNvPr id="199" name="Google Shape;199;p2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pic>
        <p:nvPicPr>
          <p:cNvPr id="200" name="Google Shape;200;p24"/>
          <p:cNvPicPr preferRelativeResize="0"/>
          <p:nvPr/>
        </p:nvPicPr>
        <p:blipFill>
          <a:blip r:embed="rId3">
            <a:alphaModFix/>
          </a:blip>
          <a:stretch>
            <a:fillRect/>
          </a:stretch>
        </p:blipFill>
        <p:spPr>
          <a:xfrm>
            <a:off x="71450" y="1150950"/>
            <a:ext cx="4500550" cy="3611550"/>
          </a:xfrm>
          <a:prstGeom prst="rect">
            <a:avLst/>
          </a:prstGeom>
          <a:noFill/>
          <a:ln>
            <a:noFill/>
          </a:ln>
        </p:spPr>
      </p:pic>
      <p:pic>
        <p:nvPicPr>
          <p:cNvPr id="201" name="Google Shape;201;p24"/>
          <p:cNvPicPr preferRelativeResize="0"/>
          <p:nvPr/>
        </p:nvPicPr>
        <p:blipFill>
          <a:blip r:embed="rId4">
            <a:alphaModFix/>
          </a:blip>
          <a:stretch>
            <a:fillRect/>
          </a:stretch>
        </p:blipFill>
        <p:spPr>
          <a:xfrm>
            <a:off x="4643450" y="132325"/>
            <a:ext cx="4500550" cy="36115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2451225" y="150675"/>
            <a:ext cx="45054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Deep Autorec: layer depth</a:t>
            </a:r>
            <a:endParaRPr/>
          </a:p>
        </p:txBody>
      </p:sp>
      <p:sp>
        <p:nvSpPr>
          <p:cNvPr id="207" name="Google Shape;207;p2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graphicFrame>
        <p:nvGraphicFramePr>
          <p:cNvPr id="208" name="Google Shape;208;p25"/>
          <p:cNvGraphicFramePr/>
          <p:nvPr/>
        </p:nvGraphicFramePr>
        <p:xfrm>
          <a:off x="898175" y="1021650"/>
          <a:ext cx="3486975" cy="2795370"/>
        </p:xfrm>
        <a:graphic>
          <a:graphicData uri="http://schemas.openxmlformats.org/drawingml/2006/table">
            <a:tbl>
              <a:tblPr>
                <a:noFill/>
                <a:tableStyleId>{BF5C34CC-99BE-4CDD-9B28-7145F96036F7}</a:tableStyleId>
              </a:tblPr>
              <a:tblGrid>
                <a:gridCol w="714800">
                  <a:extLst>
                    <a:ext uri="{9D8B030D-6E8A-4147-A177-3AD203B41FA5}">
                      <a16:colId xmlns:a16="http://schemas.microsoft.com/office/drawing/2014/main" val="20000"/>
                    </a:ext>
                  </a:extLst>
                </a:gridCol>
                <a:gridCol w="730725">
                  <a:extLst>
                    <a:ext uri="{9D8B030D-6E8A-4147-A177-3AD203B41FA5}">
                      <a16:colId xmlns:a16="http://schemas.microsoft.com/office/drawing/2014/main" val="20001"/>
                    </a:ext>
                  </a:extLst>
                </a:gridCol>
                <a:gridCol w="967725">
                  <a:extLst>
                    <a:ext uri="{9D8B030D-6E8A-4147-A177-3AD203B41FA5}">
                      <a16:colId xmlns:a16="http://schemas.microsoft.com/office/drawing/2014/main" val="20002"/>
                    </a:ext>
                  </a:extLst>
                </a:gridCol>
                <a:gridCol w="1073725">
                  <a:extLst>
                    <a:ext uri="{9D8B030D-6E8A-4147-A177-3AD203B41FA5}">
                      <a16:colId xmlns:a16="http://schemas.microsoft.com/office/drawing/2014/main" val="20003"/>
                    </a:ext>
                  </a:extLst>
                </a:gridCol>
              </a:tblGrid>
              <a:tr h="364300">
                <a:tc>
                  <a:txBody>
                    <a:bodyPr/>
                    <a:lstStyle/>
                    <a:p>
                      <a:pPr marL="0" marR="0" lvl="0" indent="0" algn="ctr" rtl="0">
                        <a:lnSpc>
                          <a:spcPct val="100000"/>
                        </a:lnSpc>
                        <a:spcBef>
                          <a:spcPts val="0"/>
                        </a:spcBef>
                        <a:spcAft>
                          <a:spcPts val="0"/>
                        </a:spcAft>
                        <a:buNone/>
                      </a:pPr>
                      <a:r>
                        <a:rPr lang="en" b="1">
                          <a:solidFill>
                            <a:srgbClr val="FFFFFF"/>
                          </a:solidFill>
                        </a:rPr>
                        <a:t>Layers</a:t>
                      </a:r>
                      <a:endParaRPr b="1">
                        <a:solidFill>
                          <a:srgbClr val="FFFFFF"/>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None/>
                      </a:pPr>
                      <a:r>
                        <a:rPr lang="en" b="1">
                          <a:solidFill>
                            <a:srgbClr val="FFFFFF"/>
                          </a:solidFill>
                        </a:rPr>
                        <a:t>MSE</a:t>
                      </a:r>
                      <a:endParaRPr b="1">
                        <a:solidFill>
                          <a:srgbClr val="FFFF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None/>
                      </a:pPr>
                      <a:r>
                        <a:rPr lang="en" b="1">
                          <a:solidFill>
                            <a:srgbClr val="FFFFFF"/>
                          </a:solidFill>
                        </a:rPr>
                        <a:t>MSE (clipped)</a:t>
                      </a:r>
                      <a:endParaRPr b="1">
                        <a:solidFill>
                          <a:srgbClr val="FFFF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None/>
                      </a:pPr>
                      <a:r>
                        <a:rPr lang="en" b="1">
                          <a:solidFill>
                            <a:srgbClr val="FFFFFF"/>
                          </a:solidFill>
                        </a:rPr>
                        <a:t>RMSE (clipped)</a:t>
                      </a:r>
                      <a:endParaRPr b="1">
                        <a:solidFill>
                          <a:srgbClr val="FFFF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4300">
                <a:tc>
                  <a:txBody>
                    <a:bodyPr/>
                    <a:lstStyle/>
                    <a:p>
                      <a:pPr marL="0" lvl="0" indent="0" algn="ctr" rtl="0">
                        <a:spcBef>
                          <a:spcPts val="0"/>
                        </a:spcBef>
                        <a:spcAft>
                          <a:spcPts val="0"/>
                        </a:spcAft>
                        <a:buNone/>
                      </a:pPr>
                      <a:r>
                        <a:rPr lang="en" sz="1100"/>
                        <a:t>2</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3464.480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36.551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1.269</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4300">
                <a:tc>
                  <a:txBody>
                    <a:bodyPr/>
                    <a:lstStyle/>
                    <a:p>
                      <a:pPr marL="0" lvl="0" indent="0" algn="ctr" rtl="0">
                        <a:spcBef>
                          <a:spcPts val="0"/>
                        </a:spcBef>
                        <a:spcAft>
                          <a:spcPts val="0"/>
                        </a:spcAft>
                        <a:buNone/>
                      </a:pPr>
                      <a:r>
                        <a:rPr lang="en" sz="1100"/>
                        <a:t>4</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2022.020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27.891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1.294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4300">
                <a:tc>
                  <a:txBody>
                    <a:bodyPr/>
                    <a:lstStyle/>
                    <a:p>
                      <a:pPr marL="0" lvl="0" indent="0" algn="ctr" rtl="0">
                        <a:spcBef>
                          <a:spcPts val="0"/>
                        </a:spcBef>
                        <a:spcAft>
                          <a:spcPts val="0"/>
                        </a:spcAft>
                        <a:buNone/>
                      </a:pPr>
                      <a:r>
                        <a:rPr lang="en" sz="1100"/>
                        <a:t>6</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592.838</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15.374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1.245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4300">
                <a:tc>
                  <a:txBody>
                    <a:bodyPr/>
                    <a:lstStyle/>
                    <a:p>
                      <a:pPr marL="0" lvl="0" indent="0" algn="ctr" rtl="0">
                        <a:spcBef>
                          <a:spcPts val="0"/>
                        </a:spcBef>
                        <a:spcAft>
                          <a:spcPts val="0"/>
                        </a:spcAft>
                        <a:buNone/>
                      </a:pPr>
                      <a:r>
                        <a:rPr lang="en" sz="1100"/>
                        <a:t>8</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185.701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8.676</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1.228</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4300">
                <a:tc>
                  <a:txBody>
                    <a:bodyPr/>
                    <a:lstStyle/>
                    <a:p>
                      <a:pPr marL="0" lvl="0" indent="0" algn="ctr" rtl="0">
                        <a:spcBef>
                          <a:spcPts val="0"/>
                        </a:spcBef>
                        <a:spcAft>
                          <a:spcPts val="0"/>
                        </a:spcAft>
                        <a:buNone/>
                      </a:pPr>
                      <a:r>
                        <a:rPr lang="en" sz="1100"/>
                        <a:t>10</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29.233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3.421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1.219</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64300">
                <a:tc>
                  <a:txBody>
                    <a:bodyPr/>
                    <a:lstStyle/>
                    <a:p>
                      <a:pPr marL="0" lvl="0" indent="0" algn="ctr" rtl="0">
                        <a:spcBef>
                          <a:spcPts val="0"/>
                        </a:spcBef>
                        <a:spcAft>
                          <a:spcPts val="0"/>
                        </a:spcAft>
                        <a:buNone/>
                      </a:pPr>
                      <a:r>
                        <a:rPr lang="en" sz="1100"/>
                        <a:t>12</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29.745</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3.430</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1.217</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209" name="Google Shape;209;p25"/>
          <p:cNvGraphicFramePr/>
          <p:nvPr/>
        </p:nvGraphicFramePr>
        <p:xfrm>
          <a:off x="4946975" y="1021650"/>
          <a:ext cx="3657550" cy="2795370"/>
        </p:xfrm>
        <a:graphic>
          <a:graphicData uri="http://schemas.openxmlformats.org/drawingml/2006/table">
            <a:tbl>
              <a:tblPr>
                <a:noFill/>
                <a:tableStyleId>{BF5C34CC-99BE-4CDD-9B28-7145F96036F7}</a:tableStyleId>
              </a:tblPr>
              <a:tblGrid>
                <a:gridCol w="725900">
                  <a:extLst>
                    <a:ext uri="{9D8B030D-6E8A-4147-A177-3AD203B41FA5}">
                      <a16:colId xmlns:a16="http://schemas.microsoft.com/office/drawing/2014/main" val="20000"/>
                    </a:ext>
                  </a:extLst>
                </a:gridCol>
                <a:gridCol w="719625">
                  <a:extLst>
                    <a:ext uri="{9D8B030D-6E8A-4147-A177-3AD203B41FA5}">
                      <a16:colId xmlns:a16="http://schemas.microsoft.com/office/drawing/2014/main" val="20001"/>
                    </a:ext>
                  </a:extLst>
                </a:gridCol>
                <a:gridCol w="989850">
                  <a:extLst>
                    <a:ext uri="{9D8B030D-6E8A-4147-A177-3AD203B41FA5}">
                      <a16:colId xmlns:a16="http://schemas.microsoft.com/office/drawing/2014/main" val="20002"/>
                    </a:ext>
                  </a:extLst>
                </a:gridCol>
                <a:gridCol w="1222175">
                  <a:extLst>
                    <a:ext uri="{9D8B030D-6E8A-4147-A177-3AD203B41FA5}">
                      <a16:colId xmlns:a16="http://schemas.microsoft.com/office/drawing/2014/main" val="20003"/>
                    </a:ext>
                  </a:extLst>
                </a:gridCol>
              </a:tblGrid>
              <a:tr h="364300">
                <a:tc>
                  <a:txBody>
                    <a:bodyPr/>
                    <a:lstStyle/>
                    <a:p>
                      <a:pPr marL="0" marR="0" lvl="0" indent="0" algn="ctr" rtl="0">
                        <a:lnSpc>
                          <a:spcPct val="100000"/>
                        </a:lnSpc>
                        <a:spcBef>
                          <a:spcPts val="0"/>
                        </a:spcBef>
                        <a:spcAft>
                          <a:spcPts val="0"/>
                        </a:spcAft>
                        <a:buNone/>
                      </a:pPr>
                      <a:r>
                        <a:rPr lang="en" b="1">
                          <a:solidFill>
                            <a:srgbClr val="FFFFFF"/>
                          </a:solidFill>
                        </a:rPr>
                        <a:t>Layers</a:t>
                      </a:r>
                      <a:endParaRPr b="1">
                        <a:solidFill>
                          <a:srgbClr val="FFFFFF"/>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None/>
                      </a:pPr>
                      <a:r>
                        <a:rPr lang="en" b="1">
                          <a:solidFill>
                            <a:srgbClr val="FFFFFF"/>
                          </a:solidFill>
                        </a:rPr>
                        <a:t>MSE</a:t>
                      </a:r>
                      <a:endParaRPr b="1">
                        <a:solidFill>
                          <a:srgbClr val="FFFF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None/>
                      </a:pPr>
                      <a:r>
                        <a:rPr lang="en" b="1">
                          <a:solidFill>
                            <a:srgbClr val="FFFFFF"/>
                          </a:solidFill>
                        </a:rPr>
                        <a:t>MSE (clipped)</a:t>
                      </a:r>
                      <a:endParaRPr b="1">
                        <a:solidFill>
                          <a:srgbClr val="FFFF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None/>
                      </a:pPr>
                      <a:r>
                        <a:rPr lang="en" b="1">
                          <a:solidFill>
                            <a:srgbClr val="FFFFFF"/>
                          </a:solidFill>
                        </a:rPr>
                        <a:t>RMSE (clipped)</a:t>
                      </a:r>
                      <a:endParaRPr b="1">
                        <a:solidFill>
                          <a:srgbClr val="FFFF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64300">
                <a:tc>
                  <a:txBody>
                    <a:bodyPr/>
                    <a:lstStyle/>
                    <a:p>
                      <a:pPr marL="0" lvl="0" indent="0" algn="ctr" rtl="0">
                        <a:spcBef>
                          <a:spcPts val="0"/>
                        </a:spcBef>
                        <a:spcAft>
                          <a:spcPts val="0"/>
                        </a:spcAft>
                        <a:buNone/>
                      </a:pPr>
                      <a:r>
                        <a:rPr lang="en" sz="1100"/>
                        <a:t>2</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54.165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6.251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1.676</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4300">
                <a:tc>
                  <a:txBody>
                    <a:bodyPr/>
                    <a:lstStyle/>
                    <a:p>
                      <a:pPr marL="0" lvl="0" indent="0" algn="ctr" rtl="0">
                        <a:spcBef>
                          <a:spcPts val="0"/>
                        </a:spcBef>
                        <a:spcAft>
                          <a:spcPts val="0"/>
                        </a:spcAft>
                        <a:buNone/>
                      </a:pPr>
                      <a:r>
                        <a:rPr lang="en" sz="1100"/>
                        <a:t>4</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31.539</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4.810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1.683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4300">
                <a:tc>
                  <a:txBody>
                    <a:bodyPr/>
                    <a:lstStyle/>
                    <a:p>
                      <a:pPr marL="0" lvl="0" indent="0" algn="ctr" rtl="0">
                        <a:spcBef>
                          <a:spcPts val="0"/>
                        </a:spcBef>
                        <a:spcAft>
                          <a:spcPts val="0"/>
                        </a:spcAft>
                        <a:buNone/>
                      </a:pPr>
                      <a:r>
                        <a:rPr lang="en" sz="1100"/>
                        <a:t>6</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10.456</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2.657</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1.543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4300">
                <a:tc>
                  <a:txBody>
                    <a:bodyPr/>
                    <a:lstStyle/>
                    <a:p>
                      <a:pPr marL="0" lvl="0" indent="0" algn="ctr" rtl="0">
                        <a:spcBef>
                          <a:spcPts val="0"/>
                        </a:spcBef>
                        <a:spcAft>
                          <a:spcPts val="0"/>
                        </a:spcAft>
                        <a:buNone/>
                      </a:pPr>
                      <a:r>
                        <a:rPr lang="en" sz="1100"/>
                        <a:t>8</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5.789</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1.914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4300">
                <a:tc>
                  <a:txBody>
                    <a:bodyPr/>
                    <a:lstStyle/>
                    <a:p>
                      <a:pPr marL="0" lvl="0" indent="0" algn="ctr" rtl="0">
                        <a:spcBef>
                          <a:spcPts val="0"/>
                        </a:spcBef>
                        <a:spcAft>
                          <a:spcPts val="0"/>
                        </a:spcAft>
                        <a:buNone/>
                      </a:pPr>
                      <a:r>
                        <a:rPr lang="en" sz="1100"/>
                        <a:t>10</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3.364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1.351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1.296</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64300">
                <a:tc>
                  <a:txBody>
                    <a:bodyPr/>
                    <a:lstStyle/>
                    <a:p>
                      <a:pPr marL="0" lvl="0" indent="0" algn="ctr" rtl="0">
                        <a:spcBef>
                          <a:spcPts val="0"/>
                        </a:spcBef>
                        <a:spcAft>
                          <a:spcPts val="0"/>
                        </a:spcAft>
                        <a:buNone/>
                      </a:pPr>
                      <a:r>
                        <a:rPr lang="en" sz="1100"/>
                        <a:t>12</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2.400</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1.088</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1.084</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Deep Autorec: Layer Width</a:t>
            </a:r>
            <a:endParaRPr/>
          </a:p>
        </p:txBody>
      </p:sp>
      <p:sp>
        <p:nvSpPr>
          <p:cNvPr id="215" name="Google Shape;215;p2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pic>
        <p:nvPicPr>
          <p:cNvPr id="216" name="Google Shape;216;p26"/>
          <p:cNvPicPr preferRelativeResize="0"/>
          <p:nvPr/>
        </p:nvPicPr>
        <p:blipFill>
          <a:blip r:embed="rId3">
            <a:alphaModFix/>
          </a:blip>
          <a:stretch>
            <a:fillRect/>
          </a:stretch>
        </p:blipFill>
        <p:spPr>
          <a:xfrm>
            <a:off x="4572000" y="287650"/>
            <a:ext cx="4378200" cy="3513375"/>
          </a:xfrm>
          <a:prstGeom prst="rect">
            <a:avLst/>
          </a:prstGeom>
          <a:noFill/>
          <a:ln>
            <a:noFill/>
          </a:ln>
        </p:spPr>
      </p:pic>
      <p:pic>
        <p:nvPicPr>
          <p:cNvPr id="217" name="Google Shape;217;p26"/>
          <p:cNvPicPr preferRelativeResize="0"/>
          <p:nvPr/>
        </p:nvPicPr>
        <p:blipFill>
          <a:blip r:embed="rId4">
            <a:alphaModFix/>
          </a:blip>
          <a:stretch>
            <a:fillRect/>
          </a:stretch>
        </p:blipFill>
        <p:spPr>
          <a:xfrm>
            <a:off x="245575" y="1374300"/>
            <a:ext cx="4194176" cy="33656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Hidden Layer Width</a:t>
            </a:r>
            <a:endParaRPr/>
          </a:p>
        </p:txBody>
      </p:sp>
      <p:sp>
        <p:nvSpPr>
          <p:cNvPr id="223" name="Google Shape;223;p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graphicFrame>
        <p:nvGraphicFramePr>
          <p:cNvPr id="224" name="Google Shape;224;p27"/>
          <p:cNvGraphicFramePr/>
          <p:nvPr/>
        </p:nvGraphicFramePr>
        <p:xfrm>
          <a:off x="5097550" y="1480275"/>
          <a:ext cx="3428975" cy="2123263"/>
        </p:xfrm>
        <a:graphic>
          <a:graphicData uri="http://schemas.openxmlformats.org/drawingml/2006/table">
            <a:tbl>
              <a:tblPr>
                <a:noFill/>
                <a:tableStyleId>{BF5C34CC-99BE-4CDD-9B28-7145F96036F7}</a:tableStyleId>
              </a:tblPr>
              <a:tblGrid>
                <a:gridCol w="641575">
                  <a:extLst>
                    <a:ext uri="{9D8B030D-6E8A-4147-A177-3AD203B41FA5}">
                      <a16:colId xmlns:a16="http://schemas.microsoft.com/office/drawing/2014/main" val="20000"/>
                    </a:ext>
                  </a:extLst>
                </a:gridCol>
                <a:gridCol w="651275">
                  <a:extLst>
                    <a:ext uri="{9D8B030D-6E8A-4147-A177-3AD203B41FA5}">
                      <a16:colId xmlns:a16="http://schemas.microsoft.com/office/drawing/2014/main" val="20001"/>
                    </a:ext>
                  </a:extLst>
                </a:gridCol>
                <a:gridCol w="1026025">
                  <a:extLst>
                    <a:ext uri="{9D8B030D-6E8A-4147-A177-3AD203B41FA5}">
                      <a16:colId xmlns:a16="http://schemas.microsoft.com/office/drawing/2014/main" val="20002"/>
                    </a:ext>
                  </a:extLst>
                </a:gridCol>
                <a:gridCol w="1110100">
                  <a:extLst>
                    <a:ext uri="{9D8B030D-6E8A-4147-A177-3AD203B41FA5}">
                      <a16:colId xmlns:a16="http://schemas.microsoft.com/office/drawing/2014/main" val="20003"/>
                    </a:ext>
                  </a:extLst>
                </a:gridCol>
              </a:tblGrid>
              <a:tr h="0">
                <a:tc gridSpan="4">
                  <a:txBody>
                    <a:bodyPr/>
                    <a:lstStyle/>
                    <a:p>
                      <a:pPr marL="0" lvl="0" indent="0" algn="ctr" rtl="0">
                        <a:lnSpc>
                          <a:spcPct val="115000"/>
                        </a:lnSpc>
                        <a:spcBef>
                          <a:spcPts val="0"/>
                        </a:spcBef>
                        <a:spcAft>
                          <a:spcPts val="0"/>
                        </a:spcAft>
                        <a:buNone/>
                      </a:pPr>
                      <a:r>
                        <a:rPr lang="en" b="1">
                          <a:solidFill>
                            <a:schemeClr val="lt1"/>
                          </a:solidFill>
                        </a:rPr>
                        <a:t>Anime Dataset</a:t>
                      </a:r>
                      <a:endParaRPr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lvl="0" indent="0" algn="r" rtl="0">
                        <a:lnSpc>
                          <a:spcPct val="115000"/>
                        </a:lnSpc>
                        <a:spcBef>
                          <a:spcPts val="0"/>
                        </a:spcBef>
                        <a:spcAft>
                          <a:spcPts val="0"/>
                        </a:spcAft>
                        <a:buNone/>
                      </a:pPr>
                      <a:r>
                        <a:rPr lang="en" sz="1000" b="1">
                          <a:solidFill>
                            <a:schemeClr val="lt1"/>
                          </a:solidFill>
                        </a:rPr>
                        <a:t>Width</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tc>
                  <a:txBody>
                    <a:bodyPr/>
                    <a:lstStyle/>
                    <a:p>
                      <a:pPr marL="0" lvl="0" indent="0" algn="r" rtl="0">
                        <a:lnSpc>
                          <a:spcPct val="115000"/>
                        </a:lnSpc>
                        <a:spcBef>
                          <a:spcPts val="0"/>
                        </a:spcBef>
                        <a:spcAft>
                          <a:spcPts val="0"/>
                        </a:spcAft>
                        <a:buNone/>
                      </a:pPr>
                      <a:r>
                        <a:rPr lang="en" sz="1000" b="1">
                          <a:solidFill>
                            <a:schemeClr val="lt1"/>
                          </a:solidFill>
                        </a:rPr>
                        <a:t>MSE</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tc>
                  <a:txBody>
                    <a:bodyPr/>
                    <a:lstStyle/>
                    <a:p>
                      <a:pPr marL="0" lvl="0" indent="0" algn="r" rtl="0">
                        <a:lnSpc>
                          <a:spcPct val="115000"/>
                        </a:lnSpc>
                        <a:spcBef>
                          <a:spcPts val="0"/>
                        </a:spcBef>
                        <a:spcAft>
                          <a:spcPts val="0"/>
                        </a:spcAft>
                        <a:buNone/>
                      </a:pPr>
                      <a:r>
                        <a:rPr lang="en" sz="1000" b="1">
                          <a:solidFill>
                            <a:schemeClr val="lt1"/>
                          </a:solidFill>
                        </a:rPr>
                        <a:t>MSE(clipped)</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tc>
                  <a:txBody>
                    <a:bodyPr/>
                    <a:lstStyle/>
                    <a:p>
                      <a:pPr marL="0" lvl="0" indent="0" algn="r" rtl="0">
                        <a:lnSpc>
                          <a:spcPct val="115000"/>
                        </a:lnSpc>
                        <a:spcBef>
                          <a:spcPts val="0"/>
                        </a:spcBef>
                        <a:spcAft>
                          <a:spcPts val="0"/>
                        </a:spcAft>
                        <a:buNone/>
                      </a:pPr>
                      <a:r>
                        <a:rPr lang="en" sz="1000" b="1">
                          <a:solidFill>
                            <a:schemeClr val="lt1"/>
                          </a:solidFill>
                        </a:rPr>
                        <a:t>RMSE(clipped)</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0">
                <a:tc>
                  <a:txBody>
                    <a:bodyPr/>
                    <a:lstStyle/>
                    <a:p>
                      <a:pPr marL="0" lvl="0" indent="0" algn="ctr" rtl="0">
                        <a:lnSpc>
                          <a:spcPct val="115000"/>
                        </a:lnSpc>
                        <a:spcBef>
                          <a:spcPts val="0"/>
                        </a:spcBef>
                        <a:spcAft>
                          <a:spcPts val="0"/>
                        </a:spcAft>
                        <a:buNone/>
                      </a:pPr>
                      <a:r>
                        <a:rPr lang="en" sz="1000"/>
                        <a:t>128</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63.632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6.397</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2.064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15000"/>
                        </a:lnSpc>
                        <a:spcBef>
                          <a:spcPts val="0"/>
                        </a:spcBef>
                        <a:spcAft>
                          <a:spcPts val="0"/>
                        </a:spcAft>
                        <a:buNone/>
                      </a:pPr>
                      <a:r>
                        <a:rPr lang="en" sz="1000"/>
                        <a:t>256</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46.316</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5.413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1.937</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en" sz="1000"/>
                        <a:t>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51.378</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5.82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1.723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lnSpc>
                          <a:spcPct val="115000"/>
                        </a:lnSpc>
                        <a:spcBef>
                          <a:spcPts val="0"/>
                        </a:spcBef>
                        <a:spcAft>
                          <a:spcPts val="0"/>
                        </a:spcAft>
                        <a:buNone/>
                      </a:pPr>
                      <a:r>
                        <a:rPr lang="en" sz="1000"/>
                        <a:t>1024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41.228</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5.092</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2.516</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225" name="Google Shape;225;p27"/>
          <p:cNvGraphicFramePr/>
          <p:nvPr/>
        </p:nvGraphicFramePr>
        <p:xfrm>
          <a:off x="635350" y="1480275"/>
          <a:ext cx="3632250" cy="2107261"/>
        </p:xfrm>
        <a:graphic>
          <a:graphicData uri="http://schemas.openxmlformats.org/drawingml/2006/table">
            <a:tbl>
              <a:tblPr>
                <a:noFill/>
                <a:tableStyleId>{BF5C34CC-99BE-4CDD-9B28-7145F96036F7}</a:tableStyleId>
              </a:tblPr>
              <a:tblGrid>
                <a:gridCol w="619875">
                  <a:extLst>
                    <a:ext uri="{9D8B030D-6E8A-4147-A177-3AD203B41FA5}">
                      <a16:colId xmlns:a16="http://schemas.microsoft.com/office/drawing/2014/main" val="20000"/>
                    </a:ext>
                  </a:extLst>
                </a:gridCol>
                <a:gridCol w="892900">
                  <a:extLst>
                    <a:ext uri="{9D8B030D-6E8A-4147-A177-3AD203B41FA5}">
                      <a16:colId xmlns:a16="http://schemas.microsoft.com/office/drawing/2014/main" val="20001"/>
                    </a:ext>
                  </a:extLst>
                </a:gridCol>
                <a:gridCol w="1025100">
                  <a:extLst>
                    <a:ext uri="{9D8B030D-6E8A-4147-A177-3AD203B41FA5}">
                      <a16:colId xmlns:a16="http://schemas.microsoft.com/office/drawing/2014/main" val="20002"/>
                    </a:ext>
                  </a:extLst>
                </a:gridCol>
                <a:gridCol w="1094375">
                  <a:extLst>
                    <a:ext uri="{9D8B030D-6E8A-4147-A177-3AD203B41FA5}">
                      <a16:colId xmlns:a16="http://schemas.microsoft.com/office/drawing/2014/main" val="20003"/>
                    </a:ext>
                  </a:extLst>
                </a:gridCol>
              </a:tblGrid>
              <a:tr h="0">
                <a:tc gridSpan="4">
                  <a:txBody>
                    <a:bodyPr/>
                    <a:lstStyle/>
                    <a:p>
                      <a:pPr marL="0" lvl="0" indent="0" algn="ctr" rtl="0">
                        <a:lnSpc>
                          <a:spcPct val="115000"/>
                        </a:lnSpc>
                        <a:spcBef>
                          <a:spcPts val="0"/>
                        </a:spcBef>
                        <a:spcAft>
                          <a:spcPts val="0"/>
                        </a:spcAft>
                        <a:buNone/>
                      </a:pPr>
                      <a:r>
                        <a:rPr lang="en" sz="1300" b="1">
                          <a:solidFill>
                            <a:schemeClr val="lt1"/>
                          </a:solidFill>
                        </a:rPr>
                        <a:t>Books Dataset</a:t>
                      </a:r>
                      <a:endParaRPr sz="13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lvl="0" indent="0" algn="ctr" rtl="0">
                        <a:lnSpc>
                          <a:spcPct val="115000"/>
                        </a:lnSpc>
                        <a:spcBef>
                          <a:spcPts val="0"/>
                        </a:spcBef>
                        <a:spcAft>
                          <a:spcPts val="0"/>
                        </a:spcAft>
                        <a:buNone/>
                      </a:pPr>
                      <a:r>
                        <a:rPr lang="en" sz="1000" b="1">
                          <a:solidFill>
                            <a:schemeClr val="lt1"/>
                          </a:solidFill>
                        </a:rPr>
                        <a:t>Width</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000" b="1">
                          <a:solidFill>
                            <a:schemeClr val="lt1"/>
                          </a:solidFill>
                        </a:rPr>
                        <a:t>MSE</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000" b="1">
                          <a:solidFill>
                            <a:schemeClr val="lt1"/>
                          </a:solidFill>
                        </a:rPr>
                        <a:t>MSE(clipped)</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000" b="1">
                          <a:solidFill>
                            <a:schemeClr val="lt1"/>
                          </a:solidFill>
                        </a:rPr>
                        <a:t>RMSE(clipped)</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0">
                <a:tc>
                  <a:txBody>
                    <a:bodyPr/>
                    <a:lstStyle/>
                    <a:p>
                      <a:pPr marL="0" lvl="0" indent="0" algn="ctr" rtl="0">
                        <a:lnSpc>
                          <a:spcPct val="115000"/>
                        </a:lnSpc>
                        <a:spcBef>
                          <a:spcPts val="0"/>
                        </a:spcBef>
                        <a:spcAft>
                          <a:spcPts val="0"/>
                        </a:spcAft>
                        <a:buNone/>
                      </a:pPr>
                      <a:r>
                        <a:rPr lang="en" sz="1000"/>
                        <a:t>128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215006.515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294.851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1.233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15000"/>
                        </a:lnSpc>
                        <a:spcBef>
                          <a:spcPts val="0"/>
                        </a:spcBef>
                        <a:spcAft>
                          <a:spcPts val="0"/>
                        </a:spcAft>
                        <a:buNone/>
                      </a:pPr>
                      <a:r>
                        <a:rPr lang="en" sz="1000"/>
                        <a:t>256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149637.406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245.263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1.233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en" sz="1000"/>
                        <a:t>512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90557.5</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189.858</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1.232</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lnSpc>
                          <a:spcPct val="115000"/>
                        </a:lnSpc>
                        <a:spcBef>
                          <a:spcPts val="0"/>
                        </a:spcBef>
                        <a:spcAft>
                          <a:spcPts val="0"/>
                        </a:spcAft>
                        <a:buNone/>
                      </a:pPr>
                      <a:r>
                        <a:rPr lang="en" sz="1000"/>
                        <a:t>1024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38243.683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121.65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1.2449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Deep Autorec: Dropout</a:t>
            </a:r>
            <a:endParaRPr/>
          </a:p>
        </p:txBody>
      </p:sp>
      <p:sp>
        <p:nvSpPr>
          <p:cNvPr id="231" name="Google Shape;231;p2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pic>
        <p:nvPicPr>
          <p:cNvPr id="232" name="Google Shape;232;p28"/>
          <p:cNvPicPr preferRelativeResize="0"/>
          <p:nvPr/>
        </p:nvPicPr>
        <p:blipFill>
          <a:blip r:embed="rId3">
            <a:alphaModFix/>
          </a:blip>
          <a:stretch>
            <a:fillRect/>
          </a:stretch>
        </p:blipFill>
        <p:spPr>
          <a:xfrm>
            <a:off x="4572000" y="145100"/>
            <a:ext cx="4348276" cy="3514153"/>
          </a:xfrm>
          <a:prstGeom prst="rect">
            <a:avLst/>
          </a:prstGeom>
          <a:noFill/>
          <a:ln>
            <a:noFill/>
          </a:ln>
        </p:spPr>
      </p:pic>
      <p:pic>
        <p:nvPicPr>
          <p:cNvPr id="233" name="Google Shape;233;p28"/>
          <p:cNvPicPr preferRelativeResize="0"/>
          <p:nvPr/>
        </p:nvPicPr>
        <p:blipFill>
          <a:blip r:embed="rId4">
            <a:alphaModFix/>
          </a:blip>
          <a:stretch>
            <a:fillRect/>
          </a:stretch>
        </p:blipFill>
        <p:spPr>
          <a:xfrm>
            <a:off x="0" y="1248376"/>
            <a:ext cx="4348276" cy="3514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Deep AutoRec: Dropout</a:t>
            </a:r>
            <a:endParaRPr/>
          </a:p>
        </p:txBody>
      </p:sp>
      <p:sp>
        <p:nvSpPr>
          <p:cNvPr id="239" name="Google Shape;239;p2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17</a:t>
            </a:fld>
            <a:endParaRPr>
              <a:solidFill>
                <a:schemeClr val="lt1"/>
              </a:solidFill>
            </a:endParaRPr>
          </a:p>
        </p:txBody>
      </p:sp>
      <p:graphicFrame>
        <p:nvGraphicFramePr>
          <p:cNvPr id="240" name="Google Shape;240;p29"/>
          <p:cNvGraphicFramePr/>
          <p:nvPr/>
        </p:nvGraphicFramePr>
        <p:xfrm>
          <a:off x="377200" y="1546350"/>
          <a:ext cx="3766575" cy="2119452"/>
        </p:xfrm>
        <a:graphic>
          <a:graphicData uri="http://schemas.openxmlformats.org/drawingml/2006/table">
            <a:tbl>
              <a:tblPr>
                <a:noFill/>
                <a:tableStyleId>{BF5C34CC-99BE-4CDD-9B28-7145F96036F7}</a:tableStyleId>
              </a:tblPr>
              <a:tblGrid>
                <a:gridCol w="839925">
                  <a:extLst>
                    <a:ext uri="{9D8B030D-6E8A-4147-A177-3AD203B41FA5}">
                      <a16:colId xmlns:a16="http://schemas.microsoft.com/office/drawing/2014/main" val="20000"/>
                    </a:ext>
                  </a:extLst>
                </a:gridCol>
                <a:gridCol w="648100">
                  <a:extLst>
                    <a:ext uri="{9D8B030D-6E8A-4147-A177-3AD203B41FA5}">
                      <a16:colId xmlns:a16="http://schemas.microsoft.com/office/drawing/2014/main" val="20001"/>
                    </a:ext>
                  </a:extLst>
                </a:gridCol>
                <a:gridCol w="1094925">
                  <a:extLst>
                    <a:ext uri="{9D8B030D-6E8A-4147-A177-3AD203B41FA5}">
                      <a16:colId xmlns:a16="http://schemas.microsoft.com/office/drawing/2014/main" val="20002"/>
                    </a:ext>
                  </a:extLst>
                </a:gridCol>
                <a:gridCol w="1183625">
                  <a:extLst>
                    <a:ext uri="{9D8B030D-6E8A-4147-A177-3AD203B41FA5}">
                      <a16:colId xmlns:a16="http://schemas.microsoft.com/office/drawing/2014/main" val="20003"/>
                    </a:ext>
                  </a:extLst>
                </a:gridCol>
              </a:tblGrid>
              <a:tr h="0">
                <a:tc gridSpan="4">
                  <a:txBody>
                    <a:bodyPr/>
                    <a:lstStyle/>
                    <a:p>
                      <a:pPr marL="0" marR="0" lvl="0" indent="0" algn="ctr" rtl="0">
                        <a:lnSpc>
                          <a:spcPct val="100000"/>
                        </a:lnSpc>
                        <a:spcBef>
                          <a:spcPts val="0"/>
                        </a:spcBef>
                        <a:spcAft>
                          <a:spcPts val="0"/>
                        </a:spcAft>
                        <a:buNone/>
                      </a:pPr>
                      <a:r>
                        <a:rPr lang="en" b="1">
                          <a:solidFill>
                            <a:srgbClr val="FFFFFF"/>
                          </a:solidFill>
                        </a:rPr>
                        <a:t>Books dataset</a:t>
                      </a:r>
                      <a:endParaRPr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lvl="0" indent="0" algn="ctr" rtl="0">
                        <a:lnSpc>
                          <a:spcPct val="100000"/>
                        </a:lnSpc>
                        <a:spcBef>
                          <a:spcPts val="0"/>
                        </a:spcBef>
                        <a:spcAft>
                          <a:spcPts val="0"/>
                        </a:spcAft>
                        <a:buNone/>
                      </a:pPr>
                      <a:r>
                        <a:rPr lang="en" sz="1100" b="1">
                          <a:solidFill>
                            <a:srgbClr val="FFFFFF"/>
                          </a:solidFill>
                        </a:rPr>
                        <a:t>Dropout</a:t>
                      </a:r>
                      <a:endParaRPr sz="1100"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None/>
                      </a:pPr>
                      <a:r>
                        <a:rPr lang="en" sz="1100" b="1">
                          <a:solidFill>
                            <a:srgbClr val="FFFFFF"/>
                          </a:solidFill>
                        </a:rPr>
                        <a:t>MSE</a:t>
                      </a:r>
                      <a:endParaRPr sz="1100"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None/>
                      </a:pPr>
                      <a:r>
                        <a:rPr lang="en" sz="1100" b="1">
                          <a:solidFill>
                            <a:srgbClr val="FFFFFF"/>
                          </a:solidFill>
                        </a:rPr>
                        <a:t>MSE(clipped)</a:t>
                      </a:r>
                      <a:endParaRPr sz="1100"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None/>
                      </a:pPr>
                      <a:r>
                        <a:rPr lang="en" sz="1100" b="1">
                          <a:solidFill>
                            <a:srgbClr val="FFFFFF"/>
                          </a:solidFill>
                        </a:rPr>
                        <a:t>RMSE(clipped)</a:t>
                      </a:r>
                      <a:endParaRPr sz="1100"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0">
                <a:tc>
                  <a:txBody>
                    <a:bodyPr/>
                    <a:lstStyle/>
                    <a:p>
                      <a:pPr marL="0" lvl="0" indent="0" algn="ctr" rtl="0">
                        <a:lnSpc>
                          <a:spcPct val="115000"/>
                        </a:lnSpc>
                        <a:spcBef>
                          <a:spcPts val="0"/>
                        </a:spcBef>
                        <a:spcAft>
                          <a:spcPts val="0"/>
                        </a:spcAft>
                        <a:buNone/>
                      </a:pPr>
                      <a:r>
                        <a:rPr lang="en" sz="1000"/>
                        <a:t>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730.733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17.178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1.233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15000"/>
                        </a:lnSpc>
                        <a:spcBef>
                          <a:spcPts val="0"/>
                        </a:spcBef>
                        <a:spcAft>
                          <a:spcPts val="0"/>
                        </a:spcAft>
                        <a:buNone/>
                      </a:pPr>
                      <a:r>
                        <a:rPr lang="en" sz="1000"/>
                        <a:t>0.5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23.225</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2.861</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1.213</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en" sz="1000"/>
                        <a:t>0.65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108.780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6.539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1.236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lnSpc>
                          <a:spcPct val="115000"/>
                        </a:lnSpc>
                        <a:spcBef>
                          <a:spcPts val="0"/>
                        </a:spcBef>
                        <a:spcAft>
                          <a:spcPts val="0"/>
                        </a:spcAft>
                        <a:buNone/>
                      </a:pPr>
                      <a:r>
                        <a:rPr lang="en" sz="1000"/>
                        <a:t>0.8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39.396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3.9545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1.223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241" name="Google Shape;241;p29"/>
          <p:cNvGraphicFramePr/>
          <p:nvPr/>
        </p:nvGraphicFramePr>
        <p:xfrm>
          <a:off x="4800400" y="1546350"/>
          <a:ext cx="3660025" cy="2107261"/>
        </p:xfrm>
        <a:graphic>
          <a:graphicData uri="http://schemas.openxmlformats.org/drawingml/2006/table">
            <a:tbl>
              <a:tblPr>
                <a:noFill/>
                <a:tableStyleId>{BF5C34CC-99BE-4CDD-9B28-7145F96036F7}</a:tableStyleId>
              </a:tblPr>
              <a:tblGrid>
                <a:gridCol w="695825">
                  <a:extLst>
                    <a:ext uri="{9D8B030D-6E8A-4147-A177-3AD203B41FA5}">
                      <a16:colId xmlns:a16="http://schemas.microsoft.com/office/drawing/2014/main" val="20000"/>
                    </a:ext>
                  </a:extLst>
                </a:gridCol>
                <a:gridCol w="736775">
                  <a:extLst>
                    <a:ext uri="{9D8B030D-6E8A-4147-A177-3AD203B41FA5}">
                      <a16:colId xmlns:a16="http://schemas.microsoft.com/office/drawing/2014/main" val="20001"/>
                    </a:ext>
                  </a:extLst>
                </a:gridCol>
                <a:gridCol w="1050575">
                  <a:extLst>
                    <a:ext uri="{9D8B030D-6E8A-4147-A177-3AD203B41FA5}">
                      <a16:colId xmlns:a16="http://schemas.microsoft.com/office/drawing/2014/main" val="20002"/>
                    </a:ext>
                  </a:extLst>
                </a:gridCol>
                <a:gridCol w="1176850">
                  <a:extLst>
                    <a:ext uri="{9D8B030D-6E8A-4147-A177-3AD203B41FA5}">
                      <a16:colId xmlns:a16="http://schemas.microsoft.com/office/drawing/2014/main" val="20003"/>
                    </a:ext>
                  </a:extLst>
                </a:gridCol>
              </a:tblGrid>
              <a:tr h="289125">
                <a:tc gridSpan="4">
                  <a:txBody>
                    <a:bodyPr/>
                    <a:lstStyle/>
                    <a:p>
                      <a:pPr marL="0" lvl="0" indent="0" algn="ctr" rtl="0">
                        <a:lnSpc>
                          <a:spcPct val="115000"/>
                        </a:lnSpc>
                        <a:spcBef>
                          <a:spcPts val="0"/>
                        </a:spcBef>
                        <a:spcAft>
                          <a:spcPts val="0"/>
                        </a:spcAft>
                        <a:buNone/>
                      </a:pPr>
                      <a:r>
                        <a:rPr lang="en" sz="1300" b="1">
                          <a:solidFill>
                            <a:schemeClr val="lt1"/>
                          </a:solidFill>
                        </a:rPr>
                        <a:t>Anime dataset</a:t>
                      </a:r>
                      <a:endParaRPr sz="13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8950">
                <a:tc>
                  <a:txBody>
                    <a:bodyPr/>
                    <a:lstStyle/>
                    <a:p>
                      <a:pPr marL="0" lvl="0" indent="0" algn="ctr" rtl="0">
                        <a:lnSpc>
                          <a:spcPct val="115000"/>
                        </a:lnSpc>
                        <a:spcBef>
                          <a:spcPts val="0"/>
                        </a:spcBef>
                        <a:spcAft>
                          <a:spcPts val="0"/>
                        </a:spcAft>
                        <a:buNone/>
                      </a:pPr>
                      <a:r>
                        <a:rPr lang="en" sz="1000" b="1">
                          <a:solidFill>
                            <a:schemeClr val="lt1"/>
                          </a:solidFill>
                        </a:rPr>
                        <a:t>Dropout</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tc>
                  <a:txBody>
                    <a:bodyPr/>
                    <a:lstStyle/>
                    <a:p>
                      <a:pPr marL="0" lvl="0" indent="0" algn="ctr" rtl="0">
                        <a:lnSpc>
                          <a:spcPct val="115000"/>
                        </a:lnSpc>
                        <a:spcBef>
                          <a:spcPts val="0"/>
                        </a:spcBef>
                        <a:spcAft>
                          <a:spcPts val="0"/>
                        </a:spcAft>
                        <a:buNone/>
                      </a:pPr>
                      <a:r>
                        <a:rPr lang="en" sz="1000" b="1">
                          <a:solidFill>
                            <a:schemeClr val="lt1"/>
                          </a:solidFill>
                        </a:rPr>
                        <a:t>MSE</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tc>
                  <a:txBody>
                    <a:bodyPr/>
                    <a:lstStyle/>
                    <a:p>
                      <a:pPr marL="0" lvl="0" indent="0" algn="ctr" rtl="0">
                        <a:lnSpc>
                          <a:spcPct val="115000"/>
                        </a:lnSpc>
                        <a:spcBef>
                          <a:spcPts val="0"/>
                        </a:spcBef>
                        <a:spcAft>
                          <a:spcPts val="0"/>
                        </a:spcAft>
                        <a:buNone/>
                      </a:pPr>
                      <a:r>
                        <a:rPr lang="en" sz="1000" b="1">
                          <a:solidFill>
                            <a:schemeClr val="lt1"/>
                          </a:solidFill>
                        </a:rPr>
                        <a:t>MSE(clipped)</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tc>
                  <a:txBody>
                    <a:bodyPr/>
                    <a:lstStyle/>
                    <a:p>
                      <a:pPr marL="0" lvl="0" indent="0" algn="ctr" rtl="0">
                        <a:lnSpc>
                          <a:spcPct val="115000"/>
                        </a:lnSpc>
                        <a:spcBef>
                          <a:spcPts val="0"/>
                        </a:spcBef>
                        <a:spcAft>
                          <a:spcPts val="0"/>
                        </a:spcAft>
                        <a:buNone/>
                      </a:pPr>
                      <a:r>
                        <a:rPr lang="en" sz="1000" b="1">
                          <a:solidFill>
                            <a:schemeClr val="lt1"/>
                          </a:solidFill>
                        </a:rPr>
                        <a:t>RMSE(clipped)</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248950">
                <a:tc>
                  <a:txBody>
                    <a:bodyPr/>
                    <a:lstStyle/>
                    <a:p>
                      <a:pPr marL="0" lvl="0" indent="0" algn="ctr" rtl="0">
                        <a:lnSpc>
                          <a:spcPct val="115000"/>
                        </a:lnSpc>
                        <a:spcBef>
                          <a:spcPts val="0"/>
                        </a:spcBef>
                        <a:spcAft>
                          <a:spcPts val="0"/>
                        </a:spcAft>
                        <a:buNone/>
                      </a:pPr>
                      <a:r>
                        <a:rPr lang="en" sz="1000"/>
                        <a:t>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5.526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1.811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1.436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48950">
                <a:tc>
                  <a:txBody>
                    <a:bodyPr/>
                    <a:lstStyle/>
                    <a:p>
                      <a:pPr marL="0" lvl="0" indent="0" algn="ctr" rtl="0">
                        <a:lnSpc>
                          <a:spcPct val="115000"/>
                        </a:lnSpc>
                        <a:spcBef>
                          <a:spcPts val="0"/>
                        </a:spcBef>
                        <a:spcAft>
                          <a:spcPts val="0"/>
                        </a:spcAft>
                        <a:buNone/>
                      </a:pPr>
                      <a:r>
                        <a:rPr lang="en" sz="1000"/>
                        <a:t>0.5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3.025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1.252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1.222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48950">
                <a:tc>
                  <a:txBody>
                    <a:bodyPr/>
                    <a:lstStyle/>
                    <a:p>
                      <a:pPr marL="0" lvl="0" indent="0" algn="ctr" rtl="0">
                        <a:lnSpc>
                          <a:spcPct val="115000"/>
                        </a:lnSpc>
                        <a:spcBef>
                          <a:spcPts val="0"/>
                        </a:spcBef>
                        <a:spcAft>
                          <a:spcPts val="0"/>
                        </a:spcAft>
                        <a:buNone/>
                      </a:pPr>
                      <a:r>
                        <a:rPr lang="en" sz="1000"/>
                        <a:t>0.65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2.744</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1.187</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1.182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48950">
                <a:tc>
                  <a:txBody>
                    <a:bodyPr/>
                    <a:lstStyle/>
                    <a:p>
                      <a:pPr marL="0" lvl="0" indent="0" algn="ctr" rtl="0">
                        <a:lnSpc>
                          <a:spcPct val="115000"/>
                        </a:lnSpc>
                        <a:spcBef>
                          <a:spcPts val="0"/>
                        </a:spcBef>
                        <a:spcAft>
                          <a:spcPts val="0"/>
                        </a:spcAft>
                        <a:buNone/>
                      </a:pPr>
                      <a:r>
                        <a:rPr lang="en" sz="1000"/>
                        <a:t>0.8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2.840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1.200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1.178</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Activation function tuning  (Books Dataset)</a:t>
            </a:r>
            <a:endParaRPr/>
          </a:p>
        </p:txBody>
      </p:sp>
      <p:sp>
        <p:nvSpPr>
          <p:cNvPr id="247" name="Google Shape;247;p3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graphicFrame>
        <p:nvGraphicFramePr>
          <p:cNvPr id="248" name="Google Shape;248;p30"/>
          <p:cNvGraphicFramePr/>
          <p:nvPr/>
        </p:nvGraphicFramePr>
        <p:xfrm>
          <a:off x="391025" y="1546700"/>
          <a:ext cx="4124225" cy="3088692"/>
        </p:xfrm>
        <a:graphic>
          <a:graphicData uri="http://schemas.openxmlformats.org/drawingml/2006/table">
            <a:tbl>
              <a:tblPr>
                <a:noFill/>
                <a:tableStyleId>{BF5C34CC-99BE-4CDD-9B28-7145F96036F7}</a:tableStyleId>
              </a:tblPr>
              <a:tblGrid>
                <a:gridCol w="533650">
                  <a:extLst>
                    <a:ext uri="{9D8B030D-6E8A-4147-A177-3AD203B41FA5}">
                      <a16:colId xmlns:a16="http://schemas.microsoft.com/office/drawing/2014/main" val="20000"/>
                    </a:ext>
                  </a:extLst>
                </a:gridCol>
                <a:gridCol w="617175">
                  <a:extLst>
                    <a:ext uri="{9D8B030D-6E8A-4147-A177-3AD203B41FA5}">
                      <a16:colId xmlns:a16="http://schemas.microsoft.com/office/drawing/2014/main" val="20001"/>
                    </a:ext>
                  </a:extLst>
                </a:gridCol>
                <a:gridCol w="870650">
                  <a:extLst>
                    <a:ext uri="{9D8B030D-6E8A-4147-A177-3AD203B41FA5}">
                      <a16:colId xmlns:a16="http://schemas.microsoft.com/office/drawing/2014/main" val="20002"/>
                    </a:ext>
                  </a:extLst>
                </a:gridCol>
                <a:gridCol w="994050">
                  <a:extLst>
                    <a:ext uri="{9D8B030D-6E8A-4147-A177-3AD203B41FA5}">
                      <a16:colId xmlns:a16="http://schemas.microsoft.com/office/drawing/2014/main" val="20003"/>
                    </a:ext>
                  </a:extLst>
                </a:gridCol>
                <a:gridCol w="1108700">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100" b="1">
                          <a:solidFill>
                            <a:schemeClr val="lt1"/>
                          </a:solidFill>
                        </a:rPr>
                        <a:t>First</a:t>
                      </a:r>
                      <a:endParaRPr sz="1100" b="1">
                        <a:solidFill>
                          <a:schemeClr val="lt1"/>
                        </a:solidFill>
                      </a:endParaRPr>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100" b="1">
                          <a:solidFill>
                            <a:schemeClr val="lt1"/>
                          </a:solidFill>
                        </a:rPr>
                        <a:t>Last</a:t>
                      </a:r>
                      <a:endParaRPr sz="1100" b="1">
                        <a:solidFill>
                          <a:schemeClr val="lt1"/>
                        </a:solidFill>
                      </a:endParaRPr>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b="1">
                          <a:solidFill>
                            <a:schemeClr val="lt1"/>
                          </a:solidFill>
                        </a:rPr>
                        <a:t>MSE</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b="1">
                          <a:solidFill>
                            <a:schemeClr val="lt1"/>
                          </a:solidFill>
                        </a:rPr>
                        <a:t>MSE(clipped)</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b="1">
                          <a:solidFill>
                            <a:schemeClr val="lt1"/>
                          </a:solidFill>
                        </a:rPr>
                        <a:t>RMSE(clipped)</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100"/>
                        <a:t>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18856.894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86.333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1.243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100"/>
                        <a:t>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22.046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3.017</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3.0001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572024.687</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482.482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1.233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22.051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3.017</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100"/>
                        <a:t>selu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2205.954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29.133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1.308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100"/>
                        <a:t>selu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22.039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3.017</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r>
                        <a:rPr lang="en" sz="1100"/>
                        <a:t>tanh</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8.524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1.335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1.281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ctr" rtl="0">
                        <a:spcBef>
                          <a:spcPts val="0"/>
                        </a:spcBef>
                        <a:spcAft>
                          <a:spcPts val="0"/>
                        </a:spcAft>
                        <a:buNone/>
                      </a:pPr>
                      <a:r>
                        <a:rPr lang="en" sz="1100"/>
                        <a:t>tanh</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22.888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3.051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graphicFrame>
        <p:nvGraphicFramePr>
          <p:cNvPr id="249" name="Google Shape;249;p30"/>
          <p:cNvGraphicFramePr/>
          <p:nvPr/>
        </p:nvGraphicFramePr>
        <p:xfrm>
          <a:off x="4704225" y="1546700"/>
          <a:ext cx="4384250" cy="3036800"/>
        </p:xfrm>
        <a:graphic>
          <a:graphicData uri="http://schemas.openxmlformats.org/drawingml/2006/table">
            <a:tbl>
              <a:tblPr>
                <a:noFill/>
                <a:tableStyleId>{BF5C34CC-99BE-4CDD-9B28-7145F96036F7}</a:tableStyleId>
              </a:tblPr>
              <a:tblGrid>
                <a:gridCol w="809150">
                  <a:extLst>
                    <a:ext uri="{9D8B030D-6E8A-4147-A177-3AD203B41FA5}">
                      <a16:colId xmlns:a16="http://schemas.microsoft.com/office/drawing/2014/main" val="20000"/>
                    </a:ext>
                  </a:extLst>
                </a:gridCol>
                <a:gridCol w="610825">
                  <a:extLst>
                    <a:ext uri="{9D8B030D-6E8A-4147-A177-3AD203B41FA5}">
                      <a16:colId xmlns:a16="http://schemas.microsoft.com/office/drawing/2014/main" val="20001"/>
                    </a:ext>
                  </a:extLst>
                </a:gridCol>
                <a:gridCol w="809875">
                  <a:extLst>
                    <a:ext uri="{9D8B030D-6E8A-4147-A177-3AD203B41FA5}">
                      <a16:colId xmlns:a16="http://schemas.microsoft.com/office/drawing/2014/main" val="20002"/>
                    </a:ext>
                  </a:extLst>
                </a:gridCol>
                <a:gridCol w="1038075">
                  <a:extLst>
                    <a:ext uri="{9D8B030D-6E8A-4147-A177-3AD203B41FA5}">
                      <a16:colId xmlns:a16="http://schemas.microsoft.com/office/drawing/2014/main" val="20003"/>
                    </a:ext>
                  </a:extLst>
                </a:gridCol>
                <a:gridCol w="1116325">
                  <a:extLst>
                    <a:ext uri="{9D8B030D-6E8A-4147-A177-3AD203B41FA5}">
                      <a16:colId xmlns:a16="http://schemas.microsoft.com/office/drawing/2014/main" val="20004"/>
                    </a:ext>
                  </a:extLst>
                </a:gridCol>
              </a:tblGrid>
              <a:tr h="379600">
                <a:tc>
                  <a:txBody>
                    <a:bodyPr/>
                    <a:lstStyle/>
                    <a:p>
                      <a:pPr marL="0" lvl="0" indent="0" algn="ctr" rtl="0">
                        <a:spcBef>
                          <a:spcPts val="0"/>
                        </a:spcBef>
                        <a:spcAft>
                          <a:spcPts val="0"/>
                        </a:spcAft>
                        <a:buNone/>
                      </a:pPr>
                      <a:r>
                        <a:rPr lang="en" sz="1100" b="1">
                          <a:solidFill>
                            <a:schemeClr val="lt1"/>
                          </a:solidFill>
                        </a:rPr>
                        <a:t>First</a:t>
                      </a:r>
                      <a:endParaRPr sz="1100" b="1">
                        <a:solidFill>
                          <a:schemeClr val="lt1"/>
                        </a:solidFill>
                      </a:endParaRPr>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100" b="1">
                          <a:solidFill>
                            <a:schemeClr val="lt1"/>
                          </a:solidFill>
                        </a:rPr>
                        <a:t>Last</a:t>
                      </a:r>
                      <a:endParaRPr sz="1100" b="1">
                        <a:solidFill>
                          <a:schemeClr val="lt1"/>
                        </a:solidFill>
                      </a:endParaRPr>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b="1">
                          <a:solidFill>
                            <a:schemeClr val="lt1"/>
                          </a:solidFill>
                        </a:rPr>
                        <a:t>MSE</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b="1">
                          <a:solidFill>
                            <a:schemeClr val="lt1"/>
                          </a:solidFill>
                        </a:rPr>
                        <a:t>MSE(clipped)</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b="1">
                          <a:solidFill>
                            <a:schemeClr val="lt1"/>
                          </a:solidFill>
                        </a:rPr>
                        <a:t>RMSE(clipped)</a:t>
                      </a:r>
                      <a:endParaRPr sz="10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9600">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8.558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1.336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1.282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9600">
                <a:tc>
                  <a:txBody>
                    <a:bodyPr/>
                    <a:lstStyle/>
                    <a:p>
                      <a:pPr marL="0" lvl="0" indent="0" algn="ctr" rtl="0">
                        <a:spcBef>
                          <a:spcPts val="0"/>
                        </a:spcBef>
                        <a:spcAft>
                          <a:spcPts val="0"/>
                        </a:spcAft>
                        <a:buNone/>
                      </a:pPr>
                      <a:r>
                        <a:rPr lang="en" sz="1100"/>
                        <a:t>Sigmoid </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22.904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3.051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9600">
                <a:tc>
                  <a:txBody>
                    <a:bodyPr/>
                    <a:lstStyle/>
                    <a:p>
                      <a:pPr marL="0" lvl="0" indent="0" algn="ctr" rtl="0">
                        <a:spcBef>
                          <a:spcPts val="0"/>
                        </a:spcBef>
                        <a:spcAft>
                          <a:spcPts val="0"/>
                        </a:spcAft>
                        <a:buNone/>
                      </a:pPr>
                      <a:r>
                        <a:rPr lang="en" sz="1100"/>
                        <a:t>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18295.125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86.082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1.233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79600">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555634.25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475.376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1.234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79600">
                <a:tc>
                  <a:txBody>
                    <a:bodyPr/>
                    <a:lstStyle/>
                    <a:p>
                      <a:pPr marL="0" lvl="0" indent="0" algn="ctr" rtl="0">
                        <a:spcBef>
                          <a:spcPts val="0"/>
                        </a:spcBef>
                        <a:spcAft>
                          <a:spcPts val="0"/>
                        </a:spcAft>
                        <a:buNone/>
                      </a:pPr>
                      <a:r>
                        <a:rPr lang="en" sz="1100"/>
                        <a:t>selu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2735.957</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32.943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79600">
                <a:tc>
                  <a:txBody>
                    <a:bodyPr/>
                    <a:lstStyle/>
                    <a:p>
                      <a:pPr marL="0" lvl="0" indent="0" algn="ctr" rtl="0">
                        <a:spcBef>
                          <a:spcPts val="0"/>
                        </a:spcBef>
                        <a:spcAft>
                          <a:spcPts val="0"/>
                        </a:spcAft>
                        <a:buNone/>
                      </a:pPr>
                      <a:r>
                        <a:rPr lang="en" sz="1100"/>
                        <a:t>tanh</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8.199</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1.308</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1.254</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79600">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8.239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1.31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1.256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Activation function tuning: Anime Dataset</a:t>
            </a:r>
            <a:endParaRPr/>
          </a:p>
        </p:txBody>
      </p:sp>
      <p:sp>
        <p:nvSpPr>
          <p:cNvPr id="255" name="Google Shape;255;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graphicFrame>
        <p:nvGraphicFramePr>
          <p:cNvPr id="256" name="Google Shape;256;p31"/>
          <p:cNvGraphicFramePr/>
          <p:nvPr/>
        </p:nvGraphicFramePr>
        <p:xfrm>
          <a:off x="232375" y="1473900"/>
          <a:ext cx="4042750" cy="3345740"/>
        </p:xfrm>
        <a:graphic>
          <a:graphicData uri="http://schemas.openxmlformats.org/drawingml/2006/table">
            <a:tbl>
              <a:tblPr>
                <a:noFill/>
                <a:tableStyleId>{BF5C34CC-99BE-4CDD-9B28-7145F96036F7}</a:tableStyleId>
              </a:tblPr>
              <a:tblGrid>
                <a:gridCol w="443175">
                  <a:extLst>
                    <a:ext uri="{9D8B030D-6E8A-4147-A177-3AD203B41FA5}">
                      <a16:colId xmlns:a16="http://schemas.microsoft.com/office/drawing/2014/main" val="20000"/>
                    </a:ext>
                  </a:extLst>
                </a:gridCol>
                <a:gridCol w="681200">
                  <a:extLst>
                    <a:ext uri="{9D8B030D-6E8A-4147-A177-3AD203B41FA5}">
                      <a16:colId xmlns:a16="http://schemas.microsoft.com/office/drawing/2014/main" val="20001"/>
                    </a:ext>
                  </a:extLst>
                </a:gridCol>
                <a:gridCol w="760525">
                  <a:extLst>
                    <a:ext uri="{9D8B030D-6E8A-4147-A177-3AD203B41FA5}">
                      <a16:colId xmlns:a16="http://schemas.microsoft.com/office/drawing/2014/main" val="20002"/>
                    </a:ext>
                  </a:extLst>
                </a:gridCol>
                <a:gridCol w="1011550">
                  <a:extLst>
                    <a:ext uri="{9D8B030D-6E8A-4147-A177-3AD203B41FA5}">
                      <a16:colId xmlns:a16="http://schemas.microsoft.com/office/drawing/2014/main" val="20003"/>
                    </a:ext>
                  </a:extLst>
                </a:gridCol>
                <a:gridCol w="1146300">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100" b="1">
                          <a:solidFill>
                            <a:schemeClr val="lt1"/>
                          </a:solidFill>
                        </a:rPr>
                        <a:t>First</a:t>
                      </a:r>
                      <a:endParaRPr sz="11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100" b="1">
                          <a:solidFill>
                            <a:schemeClr val="lt1"/>
                          </a:solidFill>
                        </a:rPr>
                        <a:t>Last</a:t>
                      </a:r>
                      <a:endParaRPr sz="11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b="1">
                          <a:solidFill>
                            <a:schemeClr val="lt1"/>
                          </a:solidFill>
                        </a:rPr>
                        <a:t>MSE</a:t>
                      </a:r>
                      <a:endParaRPr sz="10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b="1">
                          <a:solidFill>
                            <a:schemeClr val="lt1"/>
                          </a:solidFill>
                        </a:rPr>
                        <a:t>MSE(clipped)</a:t>
                      </a:r>
                      <a:endParaRPr sz="10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b="1">
                          <a:solidFill>
                            <a:schemeClr val="lt1"/>
                          </a:solidFill>
                        </a:rPr>
                        <a:t>RMSE(clipped)</a:t>
                      </a:r>
                      <a:endParaRPr sz="10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t>elu</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linear</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69.383</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7.193</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1.693</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t>elu</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sigmoid</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41.59</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5.642</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5.641</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t>elu</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selu</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123.141</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9.659</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1.695</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200"/>
                        <a:t>relu</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linear</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783.484</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24.411</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1.691</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200"/>
                        <a:t>relu</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sigmoid</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41.59</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5.642</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5.641</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200"/>
                        <a:t>relu</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selu</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632.26</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21.92</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1.69</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r>
                        <a:rPr lang="en" sz="1200"/>
                        <a:t>selu</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linear</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28.821</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4.558</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1.673</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ctr" rtl="0">
                        <a:spcBef>
                          <a:spcPts val="0"/>
                        </a:spcBef>
                        <a:spcAft>
                          <a:spcPts val="0"/>
                        </a:spcAft>
                        <a:buNone/>
                      </a:pPr>
                      <a:r>
                        <a:rPr lang="en" sz="1200"/>
                        <a:t>selu</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sigmoid</a:t>
                      </a:r>
                      <a:endParaRPr sz="12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41.584</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5.642</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5.641</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graphicFrame>
        <p:nvGraphicFramePr>
          <p:cNvPr id="257" name="Google Shape;257;p31"/>
          <p:cNvGraphicFramePr/>
          <p:nvPr/>
        </p:nvGraphicFramePr>
        <p:xfrm>
          <a:off x="4727350" y="1565325"/>
          <a:ext cx="4059775" cy="2745504"/>
        </p:xfrm>
        <a:graphic>
          <a:graphicData uri="http://schemas.openxmlformats.org/drawingml/2006/table">
            <a:tbl>
              <a:tblPr>
                <a:noFill/>
                <a:tableStyleId>{BF5C34CC-99BE-4CDD-9B28-7145F96036F7}</a:tableStyleId>
              </a:tblPr>
              <a:tblGrid>
                <a:gridCol w="660025">
                  <a:extLst>
                    <a:ext uri="{9D8B030D-6E8A-4147-A177-3AD203B41FA5}">
                      <a16:colId xmlns:a16="http://schemas.microsoft.com/office/drawing/2014/main" val="20000"/>
                    </a:ext>
                  </a:extLst>
                </a:gridCol>
                <a:gridCol w="660025">
                  <a:extLst>
                    <a:ext uri="{9D8B030D-6E8A-4147-A177-3AD203B41FA5}">
                      <a16:colId xmlns:a16="http://schemas.microsoft.com/office/drawing/2014/main" val="20001"/>
                    </a:ext>
                  </a:extLst>
                </a:gridCol>
                <a:gridCol w="607100">
                  <a:extLst>
                    <a:ext uri="{9D8B030D-6E8A-4147-A177-3AD203B41FA5}">
                      <a16:colId xmlns:a16="http://schemas.microsoft.com/office/drawing/2014/main" val="20002"/>
                    </a:ext>
                  </a:extLst>
                </a:gridCol>
                <a:gridCol w="1031575">
                  <a:extLst>
                    <a:ext uri="{9D8B030D-6E8A-4147-A177-3AD203B41FA5}">
                      <a16:colId xmlns:a16="http://schemas.microsoft.com/office/drawing/2014/main" val="20003"/>
                    </a:ext>
                  </a:extLst>
                </a:gridCol>
                <a:gridCol w="1101050">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100" b="1">
                          <a:solidFill>
                            <a:schemeClr val="lt1"/>
                          </a:solidFill>
                        </a:rPr>
                        <a:t>First</a:t>
                      </a:r>
                      <a:endParaRPr sz="11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100" b="1">
                          <a:solidFill>
                            <a:schemeClr val="lt1"/>
                          </a:solidFill>
                        </a:rPr>
                        <a:t>Last</a:t>
                      </a:r>
                      <a:endParaRPr sz="11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tc>
                  <a:txBody>
                    <a:bodyPr/>
                    <a:lstStyle/>
                    <a:p>
                      <a:pPr marL="0" lvl="0" indent="0" algn="ctr" rtl="0">
                        <a:lnSpc>
                          <a:spcPct val="115000"/>
                        </a:lnSpc>
                        <a:spcBef>
                          <a:spcPts val="0"/>
                        </a:spcBef>
                        <a:spcAft>
                          <a:spcPts val="0"/>
                        </a:spcAft>
                        <a:buNone/>
                      </a:pPr>
                      <a:r>
                        <a:rPr lang="en" sz="1000" b="1">
                          <a:solidFill>
                            <a:schemeClr val="lt1"/>
                          </a:solidFill>
                        </a:rPr>
                        <a:t>MSE</a:t>
                      </a:r>
                      <a:endParaRPr sz="10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tc>
                  <a:txBody>
                    <a:bodyPr/>
                    <a:lstStyle/>
                    <a:p>
                      <a:pPr marL="0" lvl="0" indent="0" algn="ctr" rtl="0">
                        <a:lnSpc>
                          <a:spcPct val="115000"/>
                        </a:lnSpc>
                        <a:spcBef>
                          <a:spcPts val="0"/>
                        </a:spcBef>
                        <a:spcAft>
                          <a:spcPts val="0"/>
                        </a:spcAft>
                        <a:buNone/>
                      </a:pPr>
                      <a:r>
                        <a:rPr lang="en" sz="1000" b="1">
                          <a:solidFill>
                            <a:schemeClr val="lt1"/>
                          </a:solidFill>
                        </a:rPr>
                        <a:t>MSE(clipped)</a:t>
                      </a:r>
                      <a:endParaRPr sz="10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tc>
                  <a:txBody>
                    <a:bodyPr/>
                    <a:lstStyle/>
                    <a:p>
                      <a:pPr marL="0" lvl="0" indent="0" algn="ctr" rtl="0">
                        <a:lnSpc>
                          <a:spcPct val="115000"/>
                        </a:lnSpc>
                        <a:spcBef>
                          <a:spcPts val="0"/>
                        </a:spcBef>
                        <a:spcAft>
                          <a:spcPts val="0"/>
                        </a:spcAft>
                        <a:buNone/>
                      </a:pPr>
                      <a:r>
                        <a:rPr lang="en" sz="1000" b="1">
                          <a:solidFill>
                            <a:schemeClr val="lt1"/>
                          </a:solidFill>
                        </a:rPr>
                        <a:t>RMSE(clipped)</a:t>
                      </a:r>
                      <a:endParaRPr sz="10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100"/>
                        <a:t>selu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39.45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5.392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1.685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100"/>
                        <a:t>tanh</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3.478</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1.15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1.1461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100"/>
                        <a:t>tanh</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42.005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5.654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5.641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100"/>
                        <a:t>tanh</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3.37</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1.144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1.14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3.485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1.145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1.141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42.02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5.655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5.641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3.366</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1.137</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1.133</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159300" y="1052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Papers</a:t>
            </a:r>
            <a:endParaRPr b="1"/>
          </a:p>
        </p:txBody>
      </p:sp>
      <p:grpSp>
        <p:nvGrpSpPr>
          <p:cNvPr id="96" name="Google Shape;96;p14"/>
          <p:cNvGrpSpPr/>
          <p:nvPr/>
        </p:nvGrpSpPr>
        <p:grpSpPr>
          <a:xfrm rot="1817272">
            <a:off x="-553545" y="-154008"/>
            <a:ext cx="5410580" cy="4771581"/>
            <a:chOff x="1316690" y="1793786"/>
            <a:chExt cx="5497175" cy="4847700"/>
          </a:xfrm>
        </p:grpSpPr>
        <p:sp>
          <p:nvSpPr>
            <p:cNvPr id="97" name="Google Shape;97;p14"/>
            <p:cNvSpPr/>
            <p:nvPr/>
          </p:nvSpPr>
          <p:spPr>
            <a:xfrm rot="2700000">
              <a:off x="1464322" y="3102063"/>
              <a:ext cx="584636" cy="659731"/>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rot="-2743698">
              <a:off x="1545811" y="3262735"/>
              <a:ext cx="400538" cy="37423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944A1"/>
                  </a:solidFill>
                  <a:latin typeface="Roboto"/>
                  <a:ea typeface="Roboto"/>
                  <a:cs typeface="Roboto"/>
                  <a:sym typeface="Roboto"/>
                </a:rPr>
                <a:t>1</a:t>
              </a:r>
              <a:endParaRPr sz="1200" b="1">
                <a:solidFill>
                  <a:srgbClr val="0944A1"/>
                </a:solidFill>
                <a:latin typeface="Roboto"/>
                <a:ea typeface="Roboto"/>
                <a:cs typeface="Roboto"/>
                <a:sym typeface="Roboto"/>
              </a:endParaRPr>
            </a:p>
          </p:txBody>
        </p:sp>
        <p:sp>
          <p:nvSpPr>
            <p:cNvPr id="99" name="Google Shape;99;p14"/>
            <p:cNvSpPr txBox="1"/>
            <p:nvPr/>
          </p:nvSpPr>
          <p:spPr>
            <a:xfrm rot="-1817527">
              <a:off x="1889735" y="2716928"/>
              <a:ext cx="4472562" cy="30014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S. Sedhain, A. K. Menon, S. Sanner, and L. Xie. </a:t>
              </a:r>
              <a:r>
                <a:rPr lang="en" sz="1200" b="1">
                  <a:latin typeface="Roboto"/>
                  <a:ea typeface="Roboto"/>
                  <a:cs typeface="Roboto"/>
                  <a:sym typeface="Roboto"/>
                </a:rPr>
                <a:t>2015</a:t>
              </a:r>
              <a:r>
                <a:rPr lang="en" sz="1200">
                  <a:latin typeface="Roboto"/>
                  <a:ea typeface="Roboto"/>
                  <a:cs typeface="Roboto"/>
                  <a:sym typeface="Roboto"/>
                </a:rPr>
                <a:t>. </a:t>
              </a:r>
              <a:r>
                <a:rPr lang="en" sz="1200" b="1">
                  <a:latin typeface="Roboto"/>
                  <a:ea typeface="Roboto"/>
                  <a:cs typeface="Roboto"/>
                  <a:sym typeface="Roboto"/>
                </a:rPr>
                <a:t>AutoRec: Autoencoders Meet Collaborative Filtering</a:t>
              </a:r>
              <a:r>
                <a:rPr lang="en" sz="1200">
                  <a:latin typeface="Roboto"/>
                  <a:ea typeface="Roboto"/>
                  <a:cs typeface="Roboto"/>
                  <a:sym typeface="Roboto"/>
                </a:rPr>
                <a:t>. In Proceedings of the 24th International Conference on World Wide Web (</a:t>
              </a:r>
              <a:r>
                <a:rPr lang="en" sz="1200" b="1">
                  <a:latin typeface="Roboto"/>
                  <a:ea typeface="Roboto"/>
                  <a:cs typeface="Roboto"/>
                  <a:sym typeface="Roboto"/>
                </a:rPr>
                <a:t>WWW</a:t>
              </a:r>
              <a:r>
                <a:rPr lang="en" sz="1200">
                  <a:latin typeface="Roboto"/>
                  <a:ea typeface="Roboto"/>
                  <a:cs typeface="Roboto"/>
                  <a:sym typeface="Roboto"/>
                </a:rPr>
                <a:t>). ACM, New York,  USA, </a:t>
              </a:r>
              <a:r>
                <a:rPr lang="en" sz="1200" b="1">
                  <a:latin typeface="Roboto"/>
                  <a:ea typeface="Roboto"/>
                  <a:cs typeface="Roboto"/>
                  <a:sym typeface="Roboto"/>
                </a:rPr>
                <a:t>111–112</a:t>
              </a:r>
              <a:r>
                <a:rPr lang="en" sz="1200">
                  <a:latin typeface="Roboto"/>
                  <a:ea typeface="Roboto"/>
                  <a:cs typeface="Roboto"/>
                  <a:sym typeface="Roboto"/>
                </a:rPr>
                <a:t>. </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u="sng">
                  <a:solidFill>
                    <a:srgbClr val="CC0000"/>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https://doi.org/10.1145/2740908.2742726</a:t>
              </a:r>
              <a:endParaRPr sz="1200">
                <a:solidFill>
                  <a:srgbClr val="CC0000"/>
                </a:solidFill>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i="1" u="sng">
                  <a:latin typeface="Roboto"/>
                  <a:ea typeface="Roboto"/>
                  <a:cs typeface="Roboto"/>
                  <a:sym typeface="Roboto"/>
                </a:rPr>
                <a:t>Datasets used-</a:t>
              </a:r>
              <a:r>
                <a:rPr lang="en" sz="1200">
                  <a:latin typeface="Roboto"/>
                  <a:ea typeface="Roboto"/>
                  <a:cs typeface="Roboto"/>
                  <a:sym typeface="Roboto"/>
                </a:rPr>
                <a:t> MovieLens-1M, MovieLens-10M, Netflix Prize</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1600"/>
                </a:spcBef>
                <a:spcAft>
                  <a:spcPts val="0"/>
                </a:spcAft>
                <a:buNone/>
              </a:pPr>
              <a:endParaRPr sz="1200">
                <a:latin typeface="Roboto"/>
                <a:ea typeface="Roboto"/>
                <a:cs typeface="Roboto"/>
                <a:sym typeface="Roboto"/>
              </a:endParaRPr>
            </a:p>
            <a:p>
              <a:pPr marL="0" lvl="0" indent="0" algn="l" rtl="0">
                <a:spcBef>
                  <a:spcPts val="1600"/>
                </a:spcBef>
                <a:spcAft>
                  <a:spcPts val="1600"/>
                </a:spcAft>
                <a:buNone/>
              </a:pPr>
              <a:endParaRPr sz="1200" i="1" u="sng">
                <a:latin typeface="Roboto"/>
                <a:ea typeface="Roboto"/>
                <a:cs typeface="Roboto"/>
                <a:sym typeface="Roboto"/>
              </a:endParaRPr>
            </a:p>
          </p:txBody>
        </p:sp>
      </p:grpSp>
      <p:grpSp>
        <p:nvGrpSpPr>
          <p:cNvPr id="100" name="Google Shape;100;p14"/>
          <p:cNvGrpSpPr/>
          <p:nvPr/>
        </p:nvGrpSpPr>
        <p:grpSpPr>
          <a:xfrm rot="1817272">
            <a:off x="4075313" y="-196128"/>
            <a:ext cx="5470250" cy="4808787"/>
            <a:chOff x="-10933" y="1830974"/>
            <a:chExt cx="5557800" cy="4885500"/>
          </a:xfrm>
        </p:grpSpPr>
        <p:sp>
          <p:nvSpPr>
            <p:cNvPr id="101" name="Google Shape;101;p14"/>
            <p:cNvSpPr/>
            <p:nvPr/>
          </p:nvSpPr>
          <p:spPr>
            <a:xfrm rot="2700000">
              <a:off x="655704" y="2820998"/>
              <a:ext cx="570211" cy="734401"/>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rot="-2742872">
              <a:off x="769462" y="3010691"/>
              <a:ext cx="374230" cy="37423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944A1"/>
                  </a:solidFill>
                  <a:latin typeface="Roboto"/>
                  <a:ea typeface="Roboto"/>
                  <a:cs typeface="Roboto"/>
                  <a:sym typeface="Roboto"/>
                </a:rPr>
                <a:t>3</a:t>
              </a:r>
              <a:endParaRPr sz="1200" b="1">
                <a:solidFill>
                  <a:srgbClr val="0944A1"/>
                </a:solidFill>
                <a:latin typeface="Roboto"/>
                <a:ea typeface="Roboto"/>
                <a:cs typeface="Roboto"/>
                <a:sym typeface="Roboto"/>
              </a:endParaRPr>
            </a:p>
          </p:txBody>
        </p:sp>
        <p:sp>
          <p:nvSpPr>
            <p:cNvPr id="103" name="Google Shape;103;p14"/>
            <p:cNvSpPr txBox="1"/>
            <p:nvPr/>
          </p:nvSpPr>
          <p:spPr>
            <a:xfrm rot="-1817416">
              <a:off x="391192" y="2833113"/>
              <a:ext cx="4753549" cy="288122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D. Liang, R. G. Krishnan, M. D. Hoffman, and T. Jebara. </a:t>
              </a:r>
              <a:r>
                <a:rPr lang="en" sz="1200" b="1">
                  <a:latin typeface="Roboto"/>
                  <a:ea typeface="Roboto"/>
                  <a:cs typeface="Roboto"/>
                  <a:sym typeface="Roboto"/>
                </a:rPr>
                <a:t>2018</a:t>
              </a:r>
              <a:r>
                <a:rPr lang="en" sz="1200">
                  <a:latin typeface="Roboto"/>
                  <a:ea typeface="Roboto"/>
                  <a:cs typeface="Roboto"/>
                  <a:sym typeface="Roboto"/>
                </a:rPr>
                <a:t>. </a:t>
              </a:r>
              <a:r>
                <a:rPr lang="en" sz="1200" b="1">
                  <a:latin typeface="Roboto"/>
                  <a:ea typeface="Roboto"/>
                  <a:cs typeface="Roboto"/>
                  <a:sym typeface="Roboto"/>
                </a:rPr>
                <a:t>Variational Autoencoders for Collaborative Filtering</a:t>
              </a:r>
              <a:r>
                <a:rPr lang="en" sz="1200">
                  <a:latin typeface="Roboto"/>
                  <a:ea typeface="Roboto"/>
                  <a:cs typeface="Roboto"/>
                  <a:sym typeface="Roboto"/>
                </a:rPr>
                <a:t>. In Proceedings of The 2018 Web Conference (</a:t>
              </a:r>
              <a:r>
                <a:rPr lang="en" sz="1200" b="1">
                  <a:latin typeface="Roboto"/>
                  <a:ea typeface="Roboto"/>
                  <a:cs typeface="Roboto"/>
                  <a:sym typeface="Roboto"/>
                </a:rPr>
                <a:t>WWW</a:t>
              </a:r>
              <a:r>
                <a:rPr lang="en" sz="1200">
                  <a:latin typeface="Roboto"/>
                  <a:ea typeface="Roboto"/>
                  <a:cs typeface="Roboto"/>
                  <a:sym typeface="Roboto"/>
                </a:rPr>
                <a:t>). ACM, New York,  USA, </a:t>
              </a:r>
              <a:r>
                <a:rPr lang="en" sz="1200" b="1">
                  <a:latin typeface="Roboto"/>
                  <a:ea typeface="Roboto"/>
                  <a:cs typeface="Roboto"/>
                  <a:sym typeface="Roboto"/>
                </a:rPr>
                <a:t>10 pages</a:t>
              </a:r>
              <a:r>
                <a:rPr lang="en" sz="1200">
                  <a:latin typeface="Roboto"/>
                  <a:ea typeface="Roboto"/>
                  <a:cs typeface="Roboto"/>
                  <a:sym typeface="Roboto"/>
                </a:rPr>
                <a:t>.</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u="sng">
                  <a:solidFill>
                    <a:srgbClr val="CC0000"/>
                  </a:solidFill>
                  <a:latin typeface="Roboto"/>
                  <a:ea typeface="Roboto"/>
                  <a:cs typeface="Roboto"/>
                  <a:sym typeface="Roboto"/>
                  <a:hlinkClick r:id="rId4">
                    <a:extLst>
                      <a:ext uri="{A12FA001-AC4F-418D-AE19-62706E023703}">
                        <ahyp:hlinkClr xmlns:ahyp="http://schemas.microsoft.com/office/drawing/2018/hyperlinkcolor" val="tx"/>
                      </a:ext>
                    </a:extLst>
                  </a:hlinkClick>
                </a:rPr>
                <a:t>https://doi.org/10.1145/3178876.3186150</a:t>
              </a:r>
              <a:endParaRPr sz="1200">
                <a:solidFill>
                  <a:srgbClr val="CC0000"/>
                </a:solidFill>
                <a:latin typeface="Roboto"/>
                <a:ea typeface="Roboto"/>
                <a:cs typeface="Roboto"/>
                <a:sym typeface="Roboto"/>
              </a:endParaRPr>
            </a:p>
            <a:p>
              <a:pPr marL="0" lvl="0" indent="0" algn="l" rtl="0">
                <a:spcBef>
                  <a:spcPts val="0"/>
                </a:spcBef>
                <a:spcAft>
                  <a:spcPts val="0"/>
                </a:spcAft>
                <a:buNone/>
              </a:pPr>
              <a:endParaRPr sz="1200" i="1" u="sng">
                <a:latin typeface="Roboto"/>
                <a:ea typeface="Roboto"/>
                <a:cs typeface="Roboto"/>
                <a:sym typeface="Roboto"/>
              </a:endParaRPr>
            </a:p>
            <a:p>
              <a:pPr marL="0" lvl="0" indent="0" algn="l" rtl="0">
                <a:spcBef>
                  <a:spcPts val="0"/>
                </a:spcBef>
                <a:spcAft>
                  <a:spcPts val="0"/>
                </a:spcAft>
                <a:buNone/>
              </a:pPr>
              <a:r>
                <a:rPr lang="en" sz="1200" i="1" u="sng">
                  <a:latin typeface="Roboto"/>
                  <a:ea typeface="Roboto"/>
                  <a:cs typeface="Roboto"/>
                  <a:sym typeface="Roboto"/>
                </a:rPr>
                <a:t>Datasets used-</a:t>
              </a:r>
              <a:r>
                <a:rPr lang="en" sz="1200">
                  <a:latin typeface="Roboto"/>
                  <a:ea typeface="Roboto"/>
                  <a:cs typeface="Roboto"/>
                  <a:sym typeface="Roboto"/>
                </a:rPr>
                <a:t> MovieLens-20M, Netflix Prize, Million Song Dataset</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1600"/>
                </a:spcBef>
                <a:spcAft>
                  <a:spcPts val="1600"/>
                </a:spcAft>
                <a:buNone/>
              </a:pPr>
              <a:endParaRPr sz="1200">
                <a:latin typeface="Roboto"/>
                <a:ea typeface="Roboto"/>
                <a:cs typeface="Roboto"/>
                <a:sym typeface="Roboto"/>
              </a:endParaRPr>
            </a:p>
          </p:txBody>
        </p:sp>
      </p:grpSp>
      <p:grpSp>
        <p:nvGrpSpPr>
          <p:cNvPr id="104" name="Google Shape;104;p14"/>
          <p:cNvGrpSpPr/>
          <p:nvPr/>
        </p:nvGrpSpPr>
        <p:grpSpPr>
          <a:xfrm rot="1817272">
            <a:off x="-427850" y="2166482"/>
            <a:ext cx="5217057" cy="4652874"/>
            <a:chOff x="1087129" y="1339399"/>
            <a:chExt cx="5300554" cy="4727100"/>
          </a:xfrm>
        </p:grpSpPr>
        <p:sp>
          <p:nvSpPr>
            <p:cNvPr id="105" name="Google Shape;105;p14"/>
            <p:cNvSpPr/>
            <p:nvPr/>
          </p:nvSpPr>
          <p:spPr>
            <a:xfrm rot="2700000">
              <a:off x="1215805" y="2751490"/>
              <a:ext cx="577848" cy="603304"/>
            </a:xfrm>
            <a:prstGeom prst="roundRect">
              <a:avLst>
                <a:gd name="adj" fmla="val 45281"/>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2742872">
              <a:off x="1315506" y="2871079"/>
              <a:ext cx="374230" cy="37423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944A1"/>
                  </a:solidFill>
                  <a:latin typeface="Roboto"/>
                  <a:ea typeface="Roboto"/>
                  <a:cs typeface="Roboto"/>
                  <a:sym typeface="Roboto"/>
                </a:rPr>
                <a:t>2</a:t>
              </a:r>
              <a:endParaRPr sz="1200" b="1">
                <a:solidFill>
                  <a:srgbClr val="0944A1"/>
                </a:solidFill>
                <a:latin typeface="Roboto"/>
                <a:ea typeface="Roboto"/>
                <a:cs typeface="Roboto"/>
                <a:sym typeface="Roboto"/>
              </a:endParaRPr>
            </a:p>
          </p:txBody>
        </p:sp>
        <p:sp>
          <p:nvSpPr>
            <p:cNvPr id="107" name="Google Shape;107;p14"/>
            <p:cNvSpPr txBox="1"/>
            <p:nvPr/>
          </p:nvSpPr>
          <p:spPr>
            <a:xfrm rot="-1817661">
              <a:off x="1525203" y="2262339"/>
              <a:ext cx="4438961" cy="288122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O. Kuchaiev and B. Ginsburg. </a:t>
              </a:r>
              <a:r>
                <a:rPr lang="en" sz="1200" b="1">
                  <a:latin typeface="Roboto"/>
                  <a:ea typeface="Roboto"/>
                  <a:cs typeface="Roboto"/>
                  <a:sym typeface="Roboto"/>
                </a:rPr>
                <a:t>2017</a:t>
              </a:r>
              <a:r>
                <a:rPr lang="en" sz="1200">
                  <a:latin typeface="Roboto"/>
                  <a:ea typeface="Roboto"/>
                  <a:cs typeface="Roboto"/>
                  <a:sym typeface="Roboto"/>
                </a:rPr>
                <a:t>. </a:t>
              </a:r>
              <a:r>
                <a:rPr lang="en" sz="1200" b="1">
                  <a:latin typeface="Roboto"/>
                  <a:ea typeface="Roboto"/>
                  <a:cs typeface="Roboto"/>
                  <a:sym typeface="Roboto"/>
                </a:rPr>
                <a:t>Training Deep AutoEncoders for Collaborative Filtering(NVIDIA)</a:t>
              </a:r>
              <a:r>
                <a:rPr lang="en" sz="1200">
                  <a:latin typeface="Roboto"/>
                  <a:ea typeface="Roboto"/>
                  <a:cs typeface="Roboto"/>
                  <a:sym typeface="Roboto"/>
                </a:rPr>
                <a:t>. </a:t>
              </a:r>
              <a:r>
                <a:rPr lang="en" sz="1200" b="1">
                  <a:latin typeface="Roboto"/>
                  <a:ea typeface="Roboto"/>
                  <a:cs typeface="Roboto"/>
                  <a:sym typeface="Roboto"/>
                </a:rPr>
                <a:t>5 pages</a:t>
              </a:r>
              <a:r>
                <a:rPr lang="en" sz="1200">
                  <a:latin typeface="Roboto"/>
                  <a:ea typeface="Roboto"/>
                  <a:cs typeface="Roboto"/>
                  <a:sym typeface="Roboto"/>
                </a:rPr>
                <a:t> </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u="sng">
                  <a:solidFill>
                    <a:srgbClr val="CC0000"/>
                  </a:solidFill>
                  <a:latin typeface="Roboto"/>
                  <a:ea typeface="Roboto"/>
                  <a:cs typeface="Roboto"/>
                  <a:sym typeface="Roboto"/>
                  <a:hlinkClick r:id="rId5">
                    <a:extLst>
                      <a:ext uri="{A12FA001-AC4F-418D-AE19-62706E023703}">
                        <ahyp:hlinkClr xmlns:ahyp="http://schemas.microsoft.com/office/drawing/2018/hyperlinkcolor" val="tx"/>
                      </a:ext>
                    </a:extLst>
                  </a:hlinkClick>
                </a:rPr>
                <a:t>https://doi.org/10.48550/arXiv.1708.01715</a:t>
              </a:r>
              <a:endParaRPr sz="1200">
                <a:solidFill>
                  <a:srgbClr val="CC0000"/>
                </a:solidFill>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Not presented in a conference but cited by many top tier papers (102 citations)</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i="1" u="sng">
                  <a:latin typeface="Roboto"/>
                  <a:ea typeface="Roboto"/>
                  <a:cs typeface="Roboto"/>
                  <a:sym typeface="Roboto"/>
                </a:rPr>
                <a:t>Dataset used-</a:t>
              </a:r>
              <a:r>
                <a:rPr lang="en" sz="1200">
                  <a:latin typeface="Roboto"/>
                  <a:ea typeface="Roboto"/>
                  <a:cs typeface="Roboto"/>
                  <a:sym typeface="Roboto"/>
                </a:rPr>
                <a:t>  Netflix Prize, but split on time</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1600"/>
                </a:spcBef>
                <a:spcAft>
                  <a:spcPts val="0"/>
                </a:spcAft>
                <a:buNone/>
              </a:pPr>
              <a:endParaRPr sz="1200">
                <a:latin typeface="Roboto"/>
                <a:ea typeface="Roboto"/>
                <a:cs typeface="Roboto"/>
                <a:sym typeface="Roboto"/>
              </a:endParaRPr>
            </a:p>
            <a:p>
              <a:pPr marL="0" lvl="0" indent="0" algn="l" rtl="0">
                <a:spcBef>
                  <a:spcPts val="1600"/>
                </a:spcBef>
                <a:spcAft>
                  <a:spcPts val="1600"/>
                </a:spcAft>
                <a:buNone/>
              </a:pPr>
              <a:endParaRPr sz="1200" i="1" u="sng">
                <a:latin typeface="Roboto"/>
                <a:ea typeface="Roboto"/>
                <a:cs typeface="Roboto"/>
                <a:sym typeface="Roboto"/>
              </a:endParaRPr>
            </a:p>
          </p:txBody>
        </p:sp>
      </p:grpSp>
      <p:grpSp>
        <p:nvGrpSpPr>
          <p:cNvPr id="108" name="Google Shape;108;p14"/>
          <p:cNvGrpSpPr/>
          <p:nvPr/>
        </p:nvGrpSpPr>
        <p:grpSpPr>
          <a:xfrm rot="1817272">
            <a:off x="4031982" y="2075877"/>
            <a:ext cx="5479699" cy="4814693"/>
            <a:chOff x="-149462" y="1680592"/>
            <a:chExt cx="5567400" cy="4891500"/>
          </a:xfrm>
        </p:grpSpPr>
        <p:sp>
          <p:nvSpPr>
            <p:cNvPr id="109" name="Google Shape;109;p14"/>
            <p:cNvSpPr/>
            <p:nvPr/>
          </p:nvSpPr>
          <p:spPr>
            <a:xfrm rot="2700000">
              <a:off x="733381" y="2766706"/>
              <a:ext cx="549422" cy="636820"/>
            </a:xfrm>
            <a:prstGeom prst="roundRect">
              <a:avLst>
                <a:gd name="adj" fmla="val 45433"/>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rot="-2742872">
              <a:off x="797258" y="2904798"/>
              <a:ext cx="374230" cy="37423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944A1"/>
                  </a:solidFill>
                  <a:latin typeface="Roboto"/>
                  <a:ea typeface="Roboto"/>
                  <a:cs typeface="Roboto"/>
                  <a:sym typeface="Roboto"/>
                </a:rPr>
                <a:t>4</a:t>
              </a:r>
              <a:endParaRPr sz="1200" b="1">
                <a:solidFill>
                  <a:srgbClr val="0944A1"/>
                </a:solidFill>
                <a:latin typeface="Roboto"/>
                <a:ea typeface="Roboto"/>
                <a:cs typeface="Roboto"/>
                <a:sym typeface="Roboto"/>
              </a:endParaRPr>
            </a:p>
          </p:txBody>
        </p:sp>
        <p:sp>
          <p:nvSpPr>
            <p:cNvPr id="111" name="Google Shape;111;p14"/>
            <p:cNvSpPr txBox="1"/>
            <p:nvPr/>
          </p:nvSpPr>
          <p:spPr>
            <a:xfrm rot="-1817661">
              <a:off x="251806" y="2685732"/>
              <a:ext cx="4764865" cy="288122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D. Kim and B. Suh. </a:t>
              </a:r>
              <a:r>
                <a:rPr lang="en" sz="1200" b="1">
                  <a:latin typeface="Roboto"/>
                  <a:ea typeface="Roboto"/>
                  <a:cs typeface="Roboto"/>
                  <a:sym typeface="Roboto"/>
                </a:rPr>
                <a:t>2019</a:t>
              </a:r>
              <a:r>
                <a:rPr lang="en" sz="1200">
                  <a:latin typeface="Roboto"/>
                  <a:ea typeface="Roboto"/>
                  <a:cs typeface="Roboto"/>
                  <a:sym typeface="Roboto"/>
                </a:rPr>
                <a:t>. </a:t>
              </a:r>
              <a:r>
                <a:rPr lang="en" sz="1200" b="1">
                  <a:latin typeface="Roboto"/>
                  <a:ea typeface="Roboto"/>
                  <a:cs typeface="Roboto"/>
                  <a:sym typeface="Roboto"/>
                </a:rPr>
                <a:t>Enhancing VAEs for Collaborative Filtering: Flexible Priors &amp; Gating Mechanisms</a:t>
              </a:r>
              <a:r>
                <a:rPr lang="en" sz="1200">
                  <a:latin typeface="Roboto"/>
                  <a:ea typeface="Roboto"/>
                  <a:cs typeface="Roboto"/>
                  <a:sym typeface="Roboto"/>
                </a:rPr>
                <a:t>. In Thirteenth ACM Conference on Recommender Systems (</a:t>
              </a:r>
              <a:r>
                <a:rPr lang="en" sz="1200" b="1">
                  <a:latin typeface="Roboto"/>
                  <a:ea typeface="Roboto"/>
                  <a:cs typeface="Roboto"/>
                  <a:sym typeface="Roboto"/>
                </a:rPr>
                <a:t>RecSys ’19</a:t>
              </a:r>
              <a:r>
                <a:rPr lang="en" sz="1200">
                  <a:latin typeface="Roboto"/>
                  <a:ea typeface="Roboto"/>
                  <a:cs typeface="Roboto"/>
                  <a:sym typeface="Roboto"/>
                </a:rPr>
                <a:t>), September 16–20, 2019, Copenhagen, Denmark. ACM, New York, NY, USA, 5 pages.</a:t>
              </a:r>
              <a:endParaRPr sz="1200">
                <a:latin typeface="Roboto"/>
                <a:ea typeface="Roboto"/>
                <a:cs typeface="Roboto"/>
                <a:sym typeface="Roboto"/>
              </a:endParaRPr>
            </a:p>
            <a:p>
              <a:pPr marL="0" lvl="0" indent="0" algn="l" rtl="0">
                <a:spcBef>
                  <a:spcPts val="0"/>
                </a:spcBef>
                <a:spcAft>
                  <a:spcPts val="0"/>
                </a:spcAft>
                <a:buNone/>
              </a:pPr>
              <a:endParaRPr sz="1200">
                <a:highlight>
                  <a:srgbClr val="FFFF00"/>
                </a:highlight>
                <a:latin typeface="Roboto"/>
                <a:ea typeface="Roboto"/>
                <a:cs typeface="Roboto"/>
                <a:sym typeface="Roboto"/>
              </a:endParaRPr>
            </a:p>
            <a:p>
              <a:pPr marL="0" lvl="0" indent="0" algn="l" rtl="0">
                <a:spcBef>
                  <a:spcPts val="0"/>
                </a:spcBef>
                <a:spcAft>
                  <a:spcPts val="0"/>
                </a:spcAft>
                <a:buNone/>
              </a:pPr>
              <a:r>
                <a:rPr lang="en" sz="1200" u="sng">
                  <a:solidFill>
                    <a:srgbClr val="FF0000"/>
                  </a:solidFill>
                  <a:latin typeface="Roboto"/>
                  <a:ea typeface="Roboto"/>
                  <a:cs typeface="Roboto"/>
                  <a:sym typeface="Roboto"/>
                </a:rPr>
                <a:t>https://doi.org/10.1145/3298689.3347015</a:t>
              </a:r>
              <a:endParaRPr sz="1200" u="sng">
                <a:solidFill>
                  <a:srgbClr val="FF0000"/>
                </a:solidFill>
                <a:latin typeface="Roboto"/>
                <a:ea typeface="Roboto"/>
                <a:cs typeface="Roboto"/>
                <a:sym typeface="Roboto"/>
              </a:endParaRPr>
            </a:p>
            <a:p>
              <a:pPr marL="0" lvl="0" indent="0" algn="l" rtl="0">
                <a:spcBef>
                  <a:spcPts val="0"/>
                </a:spcBef>
                <a:spcAft>
                  <a:spcPts val="0"/>
                </a:spcAft>
                <a:buNone/>
              </a:pPr>
              <a:endParaRPr sz="1200" i="1" u="sng">
                <a:latin typeface="Roboto"/>
                <a:ea typeface="Roboto"/>
                <a:cs typeface="Roboto"/>
                <a:sym typeface="Roboto"/>
              </a:endParaRPr>
            </a:p>
            <a:p>
              <a:pPr marL="0" lvl="0" indent="0" algn="l" rtl="0">
                <a:spcBef>
                  <a:spcPts val="0"/>
                </a:spcBef>
                <a:spcAft>
                  <a:spcPts val="0"/>
                </a:spcAft>
                <a:buNone/>
              </a:pPr>
              <a:r>
                <a:rPr lang="en" sz="1200" i="1" u="sng">
                  <a:latin typeface="Roboto"/>
                  <a:ea typeface="Roboto"/>
                  <a:cs typeface="Roboto"/>
                  <a:sym typeface="Roboto"/>
                </a:rPr>
                <a:t>Dataset used-</a:t>
              </a:r>
              <a:r>
                <a:rPr lang="en" sz="1200">
                  <a:latin typeface="Roboto"/>
                  <a:ea typeface="Roboto"/>
                  <a:cs typeface="Roboto"/>
                  <a:sym typeface="Roboto"/>
                </a:rPr>
                <a:t> MovieLens-20M and Netflix Prize dataset</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1600"/>
                </a:spcBef>
                <a:spcAft>
                  <a:spcPts val="0"/>
                </a:spcAft>
                <a:buNone/>
              </a:pPr>
              <a:endParaRPr sz="1200">
                <a:latin typeface="Roboto"/>
                <a:ea typeface="Roboto"/>
                <a:cs typeface="Roboto"/>
                <a:sym typeface="Roboto"/>
              </a:endParaRPr>
            </a:p>
            <a:p>
              <a:pPr marL="0" lvl="0" indent="0" algn="l" rtl="0">
                <a:spcBef>
                  <a:spcPts val="1600"/>
                </a:spcBef>
                <a:spcAft>
                  <a:spcPts val="1600"/>
                </a:spcAft>
                <a:buNone/>
              </a:pPr>
              <a:endParaRPr sz="1200" i="1" u="sng">
                <a:latin typeface="Roboto"/>
                <a:ea typeface="Roboto"/>
                <a:cs typeface="Roboto"/>
                <a:sym typeface="Roboto"/>
              </a:endParaRPr>
            </a:p>
          </p:txBody>
        </p:sp>
      </p:grpSp>
      <p:sp>
        <p:nvSpPr>
          <p:cNvPr id="112" name="Google Shape;112;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311700" y="1052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5 fold Cross Validation Results</a:t>
            </a:r>
            <a:endParaRPr/>
          </a:p>
        </p:txBody>
      </p:sp>
      <p:sp>
        <p:nvSpPr>
          <p:cNvPr id="263" name="Google Shape;263;p3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graphicFrame>
        <p:nvGraphicFramePr>
          <p:cNvPr id="264" name="Google Shape;264;p32"/>
          <p:cNvGraphicFramePr/>
          <p:nvPr/>
        </p:nvGraphicFramePr>
        <p:xfrm>
          <a:off x="0" y="712995"/>
          <a:ext cx="4473825" cy="3459380"/>
        </p:xfrm>
        <a:graphic>
          <a:graphicData uri="http://schemas.openxmlformats.org/drawingml/2006/table">
            <a:tbl>
              <a:tblPr>
                <a:noFill/>
                <a:tableStyleId>{76215EF1-934B-4635-8A91-1288B45ADFE7}</a:tableStyleId>
              </a:tblPr>
              <a:tblGrid>
                <a:gridCol w="721875">
                  <a:extLst>
                    <a:ext uri="{9D8B030D-6E8A-4147-A177-3AD203B41FA5}">
                      <a16:colId xmlns:a16="http://schemas.microsoft.com/office/drawing/2014/main" val="20000"/>
                    </a:ext>
                  </a:extLst>
                </a:gridCol>
                <a:gridCol w="601600">
                  <a:extLst>
                    <a:ext uri="{9D8B030D-6E8A-4147-A177-3AD203B41FA5}">
                      <a16:colId xmlns:a16="http://schemas.microsoft.com/office/drawing/2014/main" val="20001"/>
                    </a:ext>
                  </a:extLst>
                </a:gridCol>
                <a:gridCol w="1115125">
                  <a:extLst>
                    <a:ext uri="{9D8B030D-6E8A-4147-A177-3AD203B41FA5}">
                      <a16:colId xmlns:a16="http://schemas.microsoft.com/office/drawing/2014/main" val="20002"/>
                    </a:ext>
                  </a:extLst>
                </a:gridCol>
                <a:gridCol w="1209250">
                  <a:extLst>
                    <a:ext uri="{9D8B030D-6E8A-4147-A177-3AD203B41FA5}">
                      <a16:colId xmlns:a16="http://schemas.microsoft.com/office/drawing/2014/main" val="20003"/>
                    </a:ext>
                  </a:extLst>
                </a:gridCol>
                <a:gridCol w="825975">
                  <a:extLst>
                    <a:ext uri="{9D8B030D-6E8A-4147-A177-3AD203B41FA5}">
                      <a16:colId xmlns:a16="http://schemas.microsoft.com/office/drawing/2014/main" val="20004"/>
                    </a:ext>
                  </a:extLst>
                </a:gridCol>
              </a:tblGrid>
              <a:tr h="396200">
                <a:tc gridSpan="5">
                  <a:txBody>
                    <a:bodyPr/>
                    <a:lstStyle/>
                    <a:p>
                      <a:pPr marL="0" lvl="0" indent="0" algn="ctr" rtl="0">
                        <a:spcBef>
                          <a:spcPts val="0"/>
                        </a:spcBef>
                        <a:spcAft>
                          <a:spcPts val="0"/>
                        </a:spcAft>
                        <a:buNone/>
                      </a:pPr>
                      <a:r>
                        <a:rPr lang="en" b="1">
                          <a:solidFill>
                            <a:srgbClr val="FFFFFF"/>
                          </a:solidFill>
                        </a:rPr>
                        <a:t>Books dataset</a:t>
                      </a:r>
                      <a:endParaRPr b="1">
                        <a:solidFill>
                          <a:srgbClr val="FFFFFF"/>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8125">
                <a:tc>
                  <a:txBody>
                    <a:bodyPr/>
                    <a:lstStyle/>
                    <a:p>
                      <a:pPr marL="0" lvl="0" indent="0" algn="ctr" rtl="0">
                        <a:spcBef>
                          <a:spcPts val="0"/>
                        </a:spcBef>
                        <a:spcAft>
                          <a:spcPts val="0"/>
                        </a:spcAft>
                        <a:buNone/>
                      </a:pPr>
                      <a:endParaRPr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b="1">
                          <a:solidFill>
                            <a:schemeClr val="lt1"/>
                          </a:solidFill>
                        </a:rPr>
                        <a:t>MSE</a:t>
                      </a:r>
                      <a:endParaRPr sz="11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b="1">
                          <a:solidFill>
                            <a:schemeClr val="lt1"/>
                          </a:solidFill>
                        </a:rPr>
                        <a:t>MSE(clipped)</a:t>
                      </a:r>
                      <a:endParaRPr sz="11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b="1">
                          <a:solidFill>
                            <a:schemeClr val="lt1"/>
                          </a:solidFill>
                        </a:rPr>
                        <a:t>RMSE(clipped)</a:t>
                      </a:r>
                      <a:endParaRPr sz="11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b="1">
                          <a:solidFill>
                            <a:schemeClr val="lt1"/>
                          </a:solidFill>
                        </a:rPr>
                        <a:t>Baseline</a:t>
                      </a:r>
                      <a:endParaRPr sz="1100" b="1">
                        <a:solidFill>
                          <a:schemeClr val="lt1"/>
                        </a:solidFill>
                      </a:endParaRPr>
                    </a:p>
                    <a:p>
                      <a:pPr marL="0" lvl="0" indent="0" algn="ctr" rtl="0">
                        <a:spcBef>
                          <a:spcPts val="0"/>
                        </a:spcBef>
                        <a:spcAft>
                          <a:spcPts val="0"/>
                        </a:spcAft>
                        <a:buNone/>
                      </a:pPr>
                      <a:r>
                        <a:rPr lang="en" sz="1100" b="1">
                          <a:solidFill>
                            <a:schemeClr val="lt1"/>
                          </a:solidFill>
                        </a:rPr>
                        <a:t>(RMSE clipped)</a:t>
                      </a:r>
                      <a:endParaRPr sz="11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21212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sz="1100"/>
                        <a:t>Fold 1</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4.481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0.447</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0.412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0.533</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sz="1100"/>
                        <a:t>Fold 2</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4.182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0.446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0.532</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sz="1100"/>
                        <a:t>Fold 3</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4.345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0.462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0.422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0.538</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sz="1100"/>
                        <a:t>Fold 4</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0.449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0.414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0.534</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None/>
                      </a:pPr>
                      <a:r>
                        <a:rPr lang="en" sz="1100"/>
                        <a:t>Fold 5</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4.48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0.463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0.425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0.554</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6"/>
                  </a:ext>
                </a:extLst>
              </a:tr>
              <a:tr h="396400">
                <a:tc>
                  <a:txBody>
                    <a:bodyPr/>
                    <a:lstStyle/>
                    <a:p>
                      <a:pPr marL="0" lvl="0" indent="0" algn="ctr" rtl="0">
                        <a:spcBef>
                          <a:spcPts val="0"/>
                        </a:spcBef>
                        <a:spcAft>
                          <a:spcPts val="0"/>
                        </a:spcAft>
                        <a:buNone/>
                      </a:pPr>
                      <a:r>
                        <a:rPr lang="en" sz="1100"/>
                        <a:t>Average</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4.337</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0.453</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0.416</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0.538</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aphicFrame>
        <p:nvGraphicFramePr>
          <p:cNvPr id="265" name="Google Shape;265;p32"/>
          <p:cNvGraphicFramePr/>
          <p:nvPr/>
        </p:nvGraphicFramePr>
        <p:xfrm>
          <a:off x="4656125" y="713000"/>
          <a:ext cx="4437125" cy="3505110"/>
        </p:xfrm>
        <a:graphic>
          <a:graphicData uri="http://schemas.openxmlformats.org/drawingml/2006/table">
            <a:tbl>
              <a:tblPr>
                <a:noFill/>
                <a:tableStyleId>{76215EF1-934B-4635-8A91-1288B45ADFE7}</a:tableStyleId>
              </a:tblPr>
              <a:tblGrid>
                <a:gridCol w="701975">
                  <a:extLst>
                    <a:ext uri="{9D8B030D-6E8A-4147-A177-3AD203B41FA5}">
                      <a16:colId xmlns:a16="http://schemas.microsoft.com/office/drawing/2014/main" val="20000"/>
                    </a:ext>
                  </a:extLst>
                </a:gridCol>
                <a:gridCol w="552050">
                  <a:extLst>
                    <a:ext uri="{9D8B030D-6E8A-4147-A177-3AD203B41FA5}">
                      <a16:colId xmlns:a16="http://schemas.microsoft.com/office/drawing/2014/main" val="20001"/>
                    </a:ext>
                  </a:extLst>
                </a:gridCol>
                <a:gridCol w="1128700">
                  <a:extLst>
                    <a:ext uri="{9D8B030D-6E8A-4147-A177-3AD203B41FA5}">
                      <a16:colId xmlns:a16="http://schemas.microsoft.com/office/drawing/2014/main" val="20002"/>
                    </a:ext>
                  </a:extLst>
                </a:gridCol>
                <a:gridCol w="1230850">
                  <a:extLst>
                    <a:ext uri="{9D8B030D-6E8A-4147-A177-3AD203B41FA5}">
                      <a16:colId xmlns:a16="http://schemas.microsoft.com/office/drawing/2014/main" val="20003"/>
                    </a:ext>
                  </a:extLst>
                </a:gridCol>
                <a:gridCol w="823550">
                  <a:extLst>
                    <a:ext uri="{9D8B030D-6E8A-4147-A177-3AD203B41FA5}">
                      <a16:colId xmlns:a16="http://schemas.microsoft.com/office/drawing/2014/main" val="20004"/>
                    </a:ext>
                  </a:extLst>
                </a:gridCol>
              </a:tblGrid>
              <a:tr h="396200">
                <a:tc gridSpan="5">
                  <a:txBody>
                    <a:bodyPr/>
                    <a:lstStyle/>
                    <a:p>
                      <a:pPr marL="0" lvl="0" indent="0" algn="ctr" rtl="0">
                        <a:spcBef>
                          <a:spcPts val="0"/>
                        </a:spcBef>
                        <a:spcAft>
                          <a:spcPts val="0"/>
                        </a:spcAft>
                        <a:buNone/>
                      </a:pPr>
                      <a:r>
                        <a:rPr lang="en" b="1">
                          <a:solidFill>
                            <a:schemeClr val="lt1"/>
                          </a:solidFill>
                        </a:rPr>
                        <a:t>Anime dataset</a:t>
                      </a:r>
                      <a:endParaRPr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8125">
                <a:tc>
                  <a:txBody>
                    <a:bodyPr/>
                    <a:lstStyle/>
                    <a:p>
                      <a:pPr marL="0" lvl="0" indent="0" algn="l" rtl="0">
                        <a:spcBef>
                          <a:spcPts val="0"/>
                        </a:spcBef>
                        <a:spcAft>
                          <a:spcPts val="0"/>
                        </a:spcAft>
                        <a:buNone/>
                      </a:pP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1100" b="1">
                          <a:solidFill>
                            <a:schemeClr val="lt1"/>
                          </a:solidFill>
                        </a:rPr>
                        <a:t>MSE</a:t>
                      </a:r>
                      <a:endParaRPr sz="11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1100" b="1">
                          <a:solidFill>
                            <a:schemeClr val="lt1"/>
                          </a:solidFill>
                        </a:rPr>
                        <a:t>MSE(clipped)</a:t>
                      </a:r>
                      <a:endParaRPr sz="11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1100" b="1">
                          <a:solidFill>
                            <a:schemeClr val="lt1"/>
                          </a:solidFill>
                        </a:rPr>
                        <a:t>RMSE(clipped)</a:t>
                      </a:r>
                      <a:endParaRPr sz="11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1100" b="1">
                          <a:solidFill>
                            <a:schemeClr val="lt1"/>
                          </a:solidFill>
                        </a:rPr>
                        <a:t>Baseline</a:t>
                      </a:r>
                      <a:endParaRPr sz="1100" b="1">
                        <a:solidFill>
                          <a:schemeClr val="lt1"/>
                        </a:solidFill>
                      </a:endParaRPr>
                    </a:p>
                    <a:p>
                      <a:pPr marL="0" lvl="0" indent="0" algn="l" rtl="0">
                        <a:spcBef>
                          <a:spcPts val="0"/>
                        </a:spcBef>
                        <a:spcAft>
                          <a:spcPts val="0"/>
                        </a:spcAft>
                        <a:buNone/>
                      </a:pPr>
                      <a:r>
                        <a:rPr lang="en" sz="1100" b="1">
                          <a:solidFill>
                            <a:schemeClr val="lt1"/>
                          </a:solidFill>
                        </a:rPr>
                        <a:t>(RMSE clipped)</a:t>
                      </a:r>
                      <a:endParaRPr sz="1100" b="1">
                        <a:solidFill>
                          <a:schemeClr val="lt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100"/>
                        <a:t>Fold 1</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1.833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0.417</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0.415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0.579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100"/>
                        <a:t>Fold 2</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2.355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0.424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0.423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0.578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100"/>
                        <a:t>Fold 3</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3.079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0.417</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0.415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0.585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100"/>
                        <a:t>Fold 4</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3.316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0.416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0.414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0.649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100"/>
                        <a:t>Fold 5</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2.948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0.423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0.421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0.585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49875">
                <a:tc>
                  <a:txBody>
                    <a:bodyPr/>
                    <a:lstStyle/>
                    <a:p>
                      <a:pPr marL="0" lvl="0" indent="0" algn="ctr" rtl="0">
                        <a:spcBef>
                          <a:spcPts val="0"/>
                        </a:spcBef>
                        <a:spcAft>
                          <a:spcPts val="0"/>
                        </a:spcAft>
                        <a:buNone/>
                      </a:pPr>
                      <a:r>
                        <a:rPr lang="en" sz="1100"/>
                        <a:t>Average</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2.706</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0.4194</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0.417</a:t>
                      </a:r>
                      <a:endParaRPr sz="11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0.595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21</a:t>
            </a:fld>
            <a:endParaRPr>
              <a:solidFill>
                <a:schemeClr val="lt1"/>
              </a:solidFill>
            </a:endParaRPr>
          </a:p>
        </p:txBody>
      </p:sp>
      <p:sp>
        <p:nvSpPr>
          <p:cNvPr id="271" name="Google Shape;271;p33"/>
          <p:cNvSpPr txBox="1">
            <a:spLocks noGrp="1"/>
          </p:cNvSpPr>
          <p:nvPr>
            <p:ph type="title"/>
          </p:nvPr>
        </p:nvSpPr>
        <p:spPr>
          <a:xfrm>
            <a:off x="1489250" y="526350"/>
            <a:ext cx="56187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500" b="1"/>
              <a:t>Paper 3: VAE</a:t>
            </a:r>
            <a:endParaRPr sz="35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sp>
        <p:nvSpPr>
          <p:cNvPr id="277" name="Google Shape;277;p34"/>
          <p:cNvSpPr txBox="1">
            <a:spLocks noGrp="1"/>
          </p:cNvSpPr>
          <p:nvPr>
            <p:ph type="title"/>
          </p:nvPr>
        </p:nvSpPr>
        <p:spPr>
          <a:xfrm>
            <a:off x="311700" y="1052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BooksCrossing</a:t>
            </a:r>
            <a:endParaRPr/>
          </a:p>
        </p:txBody>
      </p:sp>
      <p:sp>
        <p:nvSpPr>
          <p:cNvPr id="278" name="Google Shape;278;p34"/>
          <p:cNvSpPr txBox="1">
            <a:spLocks noGrp="1"/>
          </p:cNvSpPr>
          <p:nvPr>
            <p:ph type="title"/>
          </p:nvPr>
        </p:nvSpPr>
        <p:spPr>
          <a:xfrm>
            <a:off x="644050" y="579225"/>
            <a:ext cx="25350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No. of  Layers</a:t>
            </a:r>
            <a:endParaRPr sz="2000"/>
          </a:p>
        </p:txBody>
      </p:sp>
      <p:sp>
        <p:nvSpPr>
          <p:cNvPr id="279" name="Google Shape;279;p34"/>
          <p:cNvSpPr txBox="1">
            <a:spLocks noGrp="1"/>
          </p:cNvSpPr>
          <p:nvPr>
            <p:ph type="title"/>
          </p:nvPr>
        </p:nvSpPr>
        <p:spPr>
          <a:xfrm>
            <a:off x="5720050" y="664125"/>
            <a:ext cx="25350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Initial Learning Rate</a:t>
            </a:r>
            <a:endParaRPr sz="2000"/>
          </a:p>
        </p:txBody>
      </p:sp>
      <p:graphicFrame>
        <p:nvGraphicFramePr>
          <p:cNvPr id="280" name="Google Shape;280;p34"/>
          <p:cNvGraphicFramePr/>
          <p:nvPr/>
        </p:nvGraphicFramePr>
        <p:xfrm>
          <a:off x="487450" y="1016700"/>
          <a:ext cx="3433925" cy="2477366"/>
        </p:xfrm>
        <a:graphic>
          <a:graphicData uri="http://schemas.openxmlformats.org/drawingml/2006/table">
            <a:tbl>
              <a:tblPr>
                <a:noFill/>
                <a:tableStyleId>{BF5C34CC-99BE-4CDD-9B28-7145F96036F7}</a:tableStyleId>
              </a:tblPr>
              <a:tblGrid>
                <a:gridCol w="893950">
                  <a:extLst>
                    <a:ext uri="{9D8B030D-6E8A-4147-A177-3AD203B41FA5}">
                      <a16:colId xmlns:a16="http://schemas.microsoft.com/office/drawing/2014/main" val="20000"/>
                    </a:ext>
                  </a:extLst>
                </a:gridCol>
                <a:gridCol w="871875">
                  <a:extLst>
                    <a:ext uri="{9D8B030D-6E8A-4147-A177-3AD203B41FA5}">
                      <a16:colId xmlns:a16="http://schemas.microsoft.com/office/drawing/2014/main" val="20001"/>
                    </a:ext>
                  </a:extLst>
                </a:gridCol>
                <a:gridCol w="869100">
                  <a:extLst>
                    <a:ext uri="{9D8B030D-6E8A-4147-A177-3AD203B41FA5}">
                      <a16:colId xmlns:a16="http://schemas.microsoft.com/office/drawing/2014/main" val="20002"/>
                    </a:ext>
                  </a:extLst>
                </a:gridCol>
                <a:gridCol w="7990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700" b="1">
                          <a:solidFill>
                            <a:schemeClr val="lt1"/>
                          </a:solidFill>
                        </a:rPr>
                        <a:t>Layers</a:t>
                      </a:r>
                      <a:endParaRPr sz="17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NDCG@100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Recall@20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Recall@50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700"/>
                        <a:t>3</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t>0.125</a:t>
                      </a:r>
                      <a:endParaRPr sz="16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0.100</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0.153</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700"/>
                        <a:t>5</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0.112</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0.078</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0.134</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700"/>
                        <a:t>7</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0.097</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0.072</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0.114</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700"/>
                        <a:t>9</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0.088</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0.057</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0.102</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281" name="Google Shape;281;p34"/>
          <p:cNvGraphicFramePr/>
          <p:nvPr/>
        </p:nvGraphicFramePr>
        <p:xfrm>
          <a:off x="4882425" y="1169100"/>
          <a:ext cx="3578000" cy="2477366"/>
        </p:xfrm>
        <a:graphic>
          <a:graphicData uri="http://schemas.openxmlformats.org/drawingml/2006/table">
            <a:tbl>
              <a:tblPr>
                <a:noFill/>
                <a:tableStyleId>{BF5C34CC-99BE-4CDD-9B28-7145F96036F7}</a:tableStyleId>
              </a:tblPr>
              <a:tblGrid>
                <a:gridCol w="967075">
                  <a:extLst>
                    <a:ext uri="{9D8B030D-6E8A-4147-A177-3AD203B41FA5}">
                      <a16:colId xmlns:a16="http://schemas.microsoft.com/office/drawing/2014/main" val="20000"/>
                    </a:ext>
                  </a:extLst>
                </a:gridCol>
                <a:gridCol w="822575">
                  <a:extLst>
                    <a:ext uri="{9D8B030D-6E8A-4147-A177-3AD203B41FA5}">
                      <a16:colId xmlns:a16="http://schemas.microsoft.com/office/drawing/2014/main" val="20001"/>
                    </a:ext>
                  </a:extLst>
                </a:gridCol>
                <a:gridCol w="962400">
                  <a:extLst>
                    <a:ext uri="{9D8B030D-6E8A-4147-A177-3AD203B41FA5}">
                      <a16:colId xmlns:a16="http://schemas.microsoft.com/office/drawing/2014/main" val="20002"/>
                    </a:ext>
                  </a:extLst>
                </a:gridCol>
                <a:gridCol w="8259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700" b="1">
                          <a:solidFill>
                            <a:schemeClr val="lt1"/>
                          </a:solidFill>
                        </a:rPr>
                        <a:t>Initial LR</a:t>
                      </a:r>
                      <a:endParaRPr sz="17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NDCG@100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Recall@20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Recall@50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700"/>
                        <a:t>1e-4</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0.116</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0.083</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0.14</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700"/>
                        <a:t>1e-3</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t>0.125</a:t>
                      </a:r>
                      <a:endParaRPr sz="16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0.100</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0.153</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700"/>
                        <a:t>1e-2</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0.097</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0.072</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0.108</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700"/>
                        <a:t>1e-1</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0.05</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0.034</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0.064</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sp>
        <p:nvSpPr>
          <p:cNvPr id="287" name="Google Shape;287;p35"/>
          <p:cNvSpPr txBox="1">
            <a:spLocks noGrp="1"/>
          </p:cNvSpPr>
          <p:nvPr>
            <p:ph type="title"/>
          </p:nvPr>
        </p:nvSpPr>
        <p:spPr>
          <a:xfrm>
            <a:off x="311700" y="1052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BooksCrossing</a:t>
            </a:r>
            <a:endParaRPr/>
          </a:p>
        </p:txBody>
      </p:sp>
      <p:sp>
        <p:nvSpPr>
          <p:cNvPr id="288" name="Google Shape;288;p35"/>
          <p:cNvSpPr txBox="1">
            <a:spLocks noGrp="1"/>
          </p:cNvSpPr>
          <p:nvPr>
            <p:ph type="title"/>
          </p:nvPr>
        </p:nvSpPr>
        <p:spPr>
          <a:xfrm>
            <a:off x="644050" y="579225"/>
            <a:ext cx="25350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Weight Decay</a:t>
            </a:r>
            <a:endParaRPr sz="2000"/>
          </a:p>
        </p:txBody>
      </p:sp>
      <p:sp>
        <p:nvSpPr>
          <p:cNvPr id="289" name="Google Shape;289;p35"/>
          <p:cNvSpPr txBox="1">
            <a:spLocks noGrp="1"/>
          </p:cNvSpPr>
          <p:nvPr>
            <p:ph type="title"/>
          </p:nvPr>
        </p:nvSpPr>
        <p:spPr>
          <a:xfrm>
            <a:off x="5720050" y="664125"/>
            <a:ext cx="25350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Total anneal steps</a:t>
            </a:r>
            <a:endParaRPr sz="2000"/>
          </a:p>
        </p:txBody>
      </p:sp>
      <p:graphicFrame>
        <p:nvGraphicFramePr>
          <p:cNvPr id="290" name="Google Shape;290;p35"/>
          <p:cNvGraphicFramePr/>
          <p:nvPr/>
        </p:nvGraphicFramePr>
        <p:xfrm>
          <a:off x="311700" y="1169100"/>
          <a:ext cx="3578000" cy="3030678"/>
        </p:xfrm>
        <a:graphic>
          <a:graphicData uri="http://schemas.openxmlformats.org/drawingml/2006/table">
            <a:tbl>
              <a:tblPr>
                <a:noFill/>
                <a:tableStyleId>{BF5C34CC-99BE-4CDD-9B28-7145F96036F7}</a:tableStyleId>
              </a:tblPr>
              <a:tblGrid>
                <a:gridCol w="896775">
                  <a:extLst>
                    <a:ext uri="{9D8B030D-6E8A-4147-A177-3AD203B41FA5}">
                      <a16:colId xmlns:a16="http://schemas.microsoft.com/office/drawing/2014/main" val="20000"/>
                    </a:ext>
                  </a:extLst>
                </a:gridCol>
                <a:gridCol w="892875">
                  <a:extLst>
                    <a:ext uri="{9D8B030D-6E8A-4147-A177-3AD203B41FA5}">
                      <a16:colId xmlns:a16="http://schemas.microsoft.com/office/drawing/2014/main" val="20001"/>
                    </a:ext>
                  </a:extLst>
                </a:gridCol>
                <a:gridCol w="962400">
                  <a:extLst>
                    <a:ext uri="{9D8B030D-6E8A-4147-A177-3AD203B41FA5}">
                      <a16:colId xmlns:a16="http://schemas.microsoft.com/office/drawing/2014/main" val="20002"/>
                    </a:ext>
                  </a:extLst>
                </a:gridCol>
                <a:gridCol w="8259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800" b="1">
                          <a:solidFill>
                            <a:schemeClr val="lt1"/>
                          </a:solidFill>
                        </a:rPr>
                        <a:t>Weight Decay</a:t>
                      </a:r>
                      <a:endParaRPr sz="18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NDCG@100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Recall@20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Recall@50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800"/>
                        <a:t>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b="1"/>
                        <a:t>0.125</a:t>
                      </a:r>
                      <a:endParaRPr sz="17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0.100</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0.153</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800"/>
                        <a:t>1e-4</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0.125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0.95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0.144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800"/>
                        <a:t>1e-3</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0.125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0.094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0.143</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800"/>
                        <a:t>1e-2</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0.083</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0.062</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0.085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800"/>
                        <a:t>1e-1</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0.056</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0.036</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0.063</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291" name="Google Shape;291;p35"/>
          <p:cNvGraphicFramePr/>
          <p:nvPr/>
        </p:nvGraphicFramePr>
        <p:xfrm>
          <a:off x="4728850" y="1169100"/>
          <a:ext cx="3578000" cy="2575222"/>
        </p:xfrm>
        <a:graphic>
          <a:graphicData uri="http://schemas.openxmlformats.org/drawingml/2006/table">
            <a:tbl>
              <a:tblPr>
                <a:noFill/>
                <a:tableStyleId>{BF5C34CC-99BE-4CDD-9B28-7145F96036F7}</a:tableStyleId>
              </a:tblPr>
              <a:tblGrid>
                <a:gridCol w="991200">
                  <a:extLst>
                    <a:ext uri="{9D8B030D-6E8A-4147-A177-3AD203B41FA5}">
                      <a16:colId xmlns:a16="http://schemas.microsoft.com/office/drawing/2014/main" val="20000"/>
                    </a:ext>
                  </a:extLst>
                </a:gridCol>
                <a:gridCol w="903900">
                  <a:extLst>
                    <a:ext uri="{9D8B030D-6E8A-4147-A177-3AD203B41FA5}">
                      <a16:colId xmlns:a16="http://schemas.microsoft.com/office/drawing/2014/main" val="20001"/>
                    </a:ext>
                  </a:extLst>
                </a:gridCol>
                <a:gridCol w="856950">
                  <a:extLst>
                    <a:ext uri="{9D8B030D-6E8A-4147-A177-3AD203B41FA5}">
                      <a16:colId xmlns:a16="http://schemas.microsoft.com/office/drawing/2014/main" val="20002"/>
                    </a:ext>
                  </a:extLst>
                </a:gridCol>
                <a:gridCol w="8259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800" b="1">
                          <a:solidFill>
                            <a:schemeClr val="lt1"/>
                          </a:solidFill>
                        </a:rPr>
                        <a:t>Steps</a:t>
                      </a:r>
                      <a:endParaRPr sz="18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NDCG@100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Recall@20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Recall@50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800"/>
                        <a:t>400,000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0.125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0.095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0.143</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800"/>
                        <a:t>200,000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0.125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0.100</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0.153</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800"/>
                        <a:t>20,000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b="1"/>
                        <a:t>0.127</a:t>
                      </a:r>
                      <a:endParaRPr sz="17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0.104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0.154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800"/>
                        <a:t>2,000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0.127</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0.094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0.152</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24</a:t>
            </a:fld>
            <a:endParaRPr>
              <a:solidFill>
                <a:schemeClr val="lt1"/>
              </a:solidFill>
            </a:endParaRPr>
          </a:p>
        </p:txBody>
      </p:sp>
      <p:sp>
        <p:nvSpPr>
          <p:cNvPr id="297" name="Google Shape;297;p36"/>
          <p:cNvSpPr txBox="1">
            <a:spLocks noGrp="1"/>
          </p:cNvSpPr>
          <p:nvPr>
            <p:ph type="title"/>
          </p:nvPr>
        </p:nvSpPr>
        <p:spPr>
          <a:xfrm>
            <a:off x="3117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BooksCrossing</a:t>
            </a:r>
            <a:endParaRPr/>
          </a:p>
        </p:txBody>
      </p:sp>
      <p:sp>
        <p:nvSpPr>
          <p:cNvPr id="298" name="Google Shape;298;p36"/>
          <p:cNvSpPr txBox="1">
            <a:spLocks noGrp="1"/>
          </p:cNvSpPr>
          <p:nvPr>
            <p:ph type="title"/>
          </p:nvPr>
        </p:nvSpPr>
        <p:spPr>
          <a:xfrm>
            <a:off x="644050" y="426825"/>
            <a:ext cx="25350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Dropout</a:t>
            </a:r>
            <a:endParaRPr sz="2000"/>
          </a:p>
        </p:txBody>
      </p:sp>
      <p:sp>
        <p:nvSpPr>
          <p:cNvPr id="299" name="Google Shape;299;p36"/>
          <p:cNvSpPr txBox="1">
            <a:spLocks noGrp="1"/>
          </p:cNvSpPr>
          <p:nvPr>
            <p:ph type="title"/>
          </p:nvPr>
        </p:nvSpPr>
        <p:spPr>
          <a:xfrm>
            <a:off x="5720050" y="206925"/>
            <a:ext cx="28704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Size of Sampling Layer</a:t>
            </a:r>
            <a:endParaRPr sz="2000"/>
          </a:p>
        </p:txBody>
      </p:sp>
      <p:graphicFrame>
        <p:nvGraphicFramePr>
          <p:cNvPr id="300" name="Google Shape;300;p36"/>
          <p:cNvGraphicFramePr/>
          <p:nvPr/>
        </p:nvGraphicFramePr>
        <p:xfrm>
          <a:off x="229750" y="922875"/>
          <a:ext cx="3706875" cy="2575222"/>
        </p:xfrm>
        <a:graphic>
          <a:graphicData uri="http://schemas.openxmlformats.org/drawingml/2006/table">
            <a:tbl>
              <a:tblPr>
                <a:noFill/>
                <a:tableStyleId>{BF5C34CC-99BE-4CDD-9B28-7145F96036F7}</a:tableStyleId>
              </a:tblPr>
              <a:tblGrid>
                <a:gridCol w="1037350">
                  <a:extLst>
                    <a:ext uri="{9D8B030D-6E8A-4147-A177-3AD203B41FA5}">
                      <a16:colId xmlns:a16="http://schemas.microsoft.com/office/drawing/2014/main" val="20000"/>
                    </a:ext>
                  </a:extLst>
                </a:gridCol>
                <a:gridCol w="939750">
                  <a:extLst>
                    <a:ext uri="{9D8B030D-6E8A-4147-A177-3AD203B41FA5}">
                      <a16:colId xmlns:a16="http://schemas.microsoft.com/office/drawing/2014/main" val="20001"/>
                    </a:ext>
                  </a:extLst>
                </a:gridCol>
                <a:gridCol w="868675">
                  <a:extLst>
                    <a:ext uri="{9D8B030D-6E8A-4147-A177-3AD203B41FA5}">
                      <a16:colId xmlns:a16="http://schemas.microsoft.com/office/drawing/2014/main" val="20002"/>
                    </a:ext>
                  </a:extLst>
                </a:gridCol>
                <a:gridCol w="8611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800" b="1">
                          <a:solidFill>
                            <a:schemeClr val="lt1"/>
                          </a:solidFill>
                        </a:rPr>
                        <a:t>Dropout </a:t>
                      </a:r>
                      <a:endParaRPr sz="18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NDCG@100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Recall@20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Recall@50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800"/>
                        <a:t>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b="1"/>
                        <a:t>0.142</a:t>
                      </a:r>
                      <a:endParaRPr sz="17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0.107</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0.162</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800"/>
                        <a:t>0.25</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0.135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0.103</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0.153</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800"/>
                        <a:t>0.5</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0.127</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0.104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0.154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800"/>
                        <a:t>0.75</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0.116</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0.094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0.152</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301" name="Google Shape;301;p36"/>
          <p:cNvGraphicFramePr/>
          <p:nvPr/>
        </p:nvGraphicFramePr>
        <p:xfrm>
          <a:off x="5045300" y="694275"/>
          <a:ext cx="3706875" cy="3030678"/>
        </p:xfrm>
        <a:graphic>
          <a:graphicData uri="http://schemas.openxmlformats.org/drawingml/2006/table">
            <a:tbl>
              <a:tblPr>
                <a:noFill/>
                <a:tableStyleId>{BF5C34CC-99BE-4CDD-9B28-7145F96036F7}</a:tableStyleId>
              </a:tblPr>
              <a:tblGrid>
                <a:gridCol w="1095925">
                  <a:extLst>
                    <a:ext uri="{9D8B030D-6E8A-4147-A177-3AD203B41FA5}">
                      <a16:colId xmlns:a16="http://schemas.microsoft.com/office/drawing/2014/main" val="20000"/>
                    </a:ext>
                  </a:extLst>
                </a:gridCol>
                <a:gridCol w="881175">
                  <a:extLst>
                    <a:ext uri="{9D8B030D-6E8A-4147-A177-3AD203B41FA5}">
                      <a16:colId xmlns:a16="http://schemas.microsoft.com/office/drawing/2014/main" val="20001"/>
                    </a:ext>
                  </a:extLst>
                </a:gridCol>
                <a:gridCol w="868675">
                  <a:extLst>
                    <a:ext uri="{9D8B030D-6E8A-4147-A177-3AD203B41FA5}">
                      <a16:colId xmlns:a16="http://schemas.microsoft.com/office/drawing/2014/main" val="20002"/>
                    </a:ext>
                  </a:extLst>
                </a:gridCol>
                <a:gridCol w="8611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800" b="1">
                          <a:solidFill>
                            <a:schemeClr val="lt1"/>
                          </a:solidFill>
                        </a:rPr>
                        <a:t>Size</a:t>
                      </a:r>
                      <a:endParaRPr sz="18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NDCG@100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Recall@20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Recall@50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800"/>
                        <a:t>150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0.131</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0.092</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0.145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800"/>
                        <a:t>300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b="1"/>
                        <a:t>0.143</a:t>
                      </a:r>
                      <a:endParaRPr sz="17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0.110</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0.160</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800"/>
                        <a:t>600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0.142</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0.107</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0.162</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800"/>
                        <a:t>1200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0.138</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0.105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0.156</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800"/>
                        <a:t>2400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0.135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0.110</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0.155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07" name="Google Shape;307;p37"/>
          <p:cNvSpPr txBox="1">
            <a:spLocks noGrp="1"/>
          </p:cNvSpPr>
          <p:nvPr>
            <p:ph type="title"/>
          </p:nvPr>
        </p:nvSpPr>
        <p:spPr>
          <a:xfrm>
            <a:off x="100150" y="123825"/>
            <a:ext cx="28704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BooksCrossing</a:t>
            </a:r>
            <a:endParaRPr/>
          </a:p>
          <a:p>
            <a:pPr marL="0" lvl="0" indent="0" algn="l" rtl="0">
              <a:spcBef>
                <a:spcPts val="0"/>
              </a:spcBef>
              <a:spcAft>
                <a:spcPts val="0"/>
              </a:spcAft>
              <a:buNone/>
            </a:pPr>
            <a:endParaRPr/>
          </a:p>
        </p:txBody>
      </p:sp>
      <p:sp>
        <p:nvSpPr>
          <p:cNvPr id="308" name="Google Shape;308;p37"/>
          <p:cNvSpPr txBox="1"/>
          <p:nvPr/>
        </p:nvSpPr>
        <p:spPr>
          <a:xfrm>
            <a:off x="0" y="2449963"/>
            <a:ext cx="4090200" cy="3693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200">
              <a:solidFill>
                <a:srgbClr val="212121"/>
              </a:solidFill>
              <a:highlight>
                <a:srgbClr val="FFFFFF"/>
              </a:highlight>
              <a:latin typeface="Roboto"/>
              <a:ea typeface="Roboto"/>
              <a:cs typeface="Roboto"/>
              <a:sym typeface="Roboto"/>
            </a:endParaRPr>
          </a:p>
        </p:txBody>
      </p:sp>
      <p:sp>
        <p:nvSpPr>
          <p:cNvPr id="309" name="Google Shape;309;p37"/>
          <p:cNvSpPr txBox="1"/>
          <p:nvPr/>
        </p:nvSpPr>
        <p:spPr>
          <a:xfrm>
            <a:off x="3731500" y="2860975"/>
            <a:ext cx="3387300" cy="2586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Train + Validation-92%, Test- 8%</a:t>
            </a:r>
            <a:endParaRPr sz="1200">
              <a:solidFill>
                <a:srgbClr val="212121"/>
              </a:solidFill>
              <a:highlight>
                <a:schemeClr val="lt1"/>
              </a:highlight>
              <a:latin typeface="Roboto"/>
              <a:ea typeface="Roboto"/>
              <a:cs typeface="Roboto"/>
              <a:sym typeface="Roboto"/>
            </a:endParaRPr>
          </a:p>
          <a:p>
            <a:pPr marL="457200" lvl="0" indent="-304800" algn="l" rtl="0">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Optimizer - Adam</a:t>
            </a:r>
            <a:endParaRPr sz="1200">
              <a:solidFill>
                <a:srgbClr val="212121"/>
              </a:solidFill>
              <a:highlight>
                <a:schemeClr val="lt1"/>
              </a:highlight>
              <a:latin typeface="Roboto"/>
              <a:ea typeface="Roboto"/>
              <a:cs typeface="Roboto"/>
              <a:sym typeface="Roboto"/>
            </a:endParaRPr>
          </a:p>
          <a:p>
            <a:pPr marL="457200" lvl="0" indent="-304800" algn="l" rtl="0">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Batch Size - 50</a:t>
            </a:r>
            <a:endParaRPr sz="1200">
              <a:solidFill>
                <a:srgbClr val="212121"/>
              </a:solidFill>
              <a:highlight>
                <a:schemeClr val="lt1"/>
              </a:highlight>
              <a:latin typeface="Roboto"/>
              <a:ea typeface="Roboto"/>
              <a:cs typeface="Roboto"/>
              <a:sym typeface="Roboto"/>
            </a:endParaRPr>
          </a:p>
          <a:p>
            <a:pPr marL="457200" lvl="0" indent="-304800" algn="l" rtl="0">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Objective Function - Evidence Lower Bound</a:t>
            </a:r>
            <a:endParaRPr sz="1200">
              <a:solidFill>
                <a:srgbClr val="212121"/>
              </a:solidFill>
              <a:highlight>
                <a:schemeClr val="lt1"/>
              </a:highlight>
              <a:latin typeface="Roboto"/>
              <a:ea typeface="Roboto"/>
              <a:cs typeface="Roboto"/>
              <a:sym typeface="Roboto"/>
            </a:endParaRPr>
          </a:p>
          <a:p>
            <a:pPr marL="457200" lvl="0" indent="-304800" algn="l" rtl="0">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Initial Learning Rate - 1e-3</a:t>
            </a:r>
            <a:endParaRPr sz="1200">
              <a:solidFill>
                <a:srgbClr val="212121"/>
              </a:solidFill>
              <a:highlight>
                <a:schemeClr val="lt1"/>
              </a:highlight>
              <a:latin typeface="Roboto"/>
              <a:ea typeface="Roboto"/>
              <a:cs typeface="Roboto"/>
              <a:sym typeface="Roboto"/>
            </a:endParaRPr>
          </a:p>
          <a:p>
            <a:pPr marL="457200" lvl="0" indent="-304800" algn="l" rtl="0">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Weight Decay - 0</a:t>
            </a:r>
            <a:endParaRPr sz="1200">
              <a:solidFill>
                <a:srgbClr val="212121"/>
              </a:solidFill>
              <a:highlight>
                <a:schemeClr val="lt1"/>
              </a:highlight>
              <a:latin typeface="Roboto"/>
              <a:ea typeface="Roboto"/>
              <a:cs typeface="Roboto"/>
              <a:sym typeface="Roboto"/>
            </a:endParaRPr>
          </a:p>
          <a:p>
            <a:pPr marL="457200" lvl="0" indent="-304800" algn="l" rtl="0">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Total Anneal Steps - 20000</a:t>
            </a:r>
            <a:endParaRPr sz="1200">
              <a:solidFill>
                <a:srgbClr val="212121"/>
              </a:solidFill>
              <a:highlight>
                <a:schemeClr val="lt1"/>
              </a:highlight>
              <a:latin typeface="Roboto"/>
              <a:ea typeface="Roboto"/>
              <a:cs typeface="Roboto"/>
              <a:sym typeface="Roboto"/>
            </a:endParaRPr>
          </a:p>
          <a:p>
            <a:pPr marL="457200" lvl="0" indent="-304800" algn="l" rtl="0">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Anneal Cap - 0.2</a:t>
            </a:r>
            <a:endParaRPr sz="1200">
              <a:solidFill>
                <a:srgbClr val="212121"/>
              </a:solidFill>
              <a:highlight>
                <a:schemeClr val="lt1"/>
              </a:highlight>
              <a:latin typeface="Roboto"/>
              <a:ea typeface="Roboto"/>
              <a:cs typeface="Roboto"/>
              <a:sym typeface="Roboto"/>
            </a:endParaRPr>
          </a:p>
          <a:p>
            <a:pPr marL="457200" lvl="0" indent="-304800" algn="l" rtl="0">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Dropout - 0</a:t>
            </a:r>
            <a:endParaRPr sz="1200">
              <a:solidFill>
                <a:srgbClr val="212121"/>
              </a:solidFill>
              <a:highlight>
                <a:schemeClr val="lt1"/>
              </a:highlight>
              <a:latin typeface="Roboto"/>
              <a:ea typeface="Roboto"/>
              <a:cs typeface="Roboto"/>
              <a:sym typeface="Roboto"/>
            </a:endParaRPr>
          </a:p>
          <a:p>
            <a:pPr marL="457200" lvl="0" indent="0" algn="l" rtl="0">
              <a:spcBef>
                <a:spcPts val="0"/>
              </a:spcBef>
              <a:spcAft>
                <a:spcPts val="0"/>
              </a:spcAft>
              <a:buNone/>
            </a:pPr>
            <a:endParaRPr sz="1200">
              <a:solidFill>
                <a:srgbClr val="212121"/>
              </a:solidFill>
              <a:highlight>
                <a:schemeClr val="lt1"/>
              </a:highlight>
              <a:latin typeface="Roboto"/>
              <a:ea typeface="Roboto"/>
              <a:cs typeface="Roboto"/>
              <a:sym typeface="Roboto"/>
            </a:endParaRPr>
          </a:p>
          <a:p>
            <a:pPr marL="457200" lvl="0" indent="0" algn="l" rtl="0">
              <a:spcBef>
                <a:spcPts val="0"/>
              </a:spcBef>
              <a:spcAft>
                <a:spcPts val="0"/>
              </a:spcAft>
              <a:buNone/>
            </a:pPr>
            <a:endParaRPr sz="1200">
              <a:solidFill>
                <a:srgbClr val="212121"/>
              </a:solidFill>
              <a:highlight>
                <a:schemeClr val="lt1"/>
              </a:highlight>
              <a:latin typeface="Roboto"/>
              <a:ea typeface="Roboto"/>
              <a:cs typeface="Roboto"/>
              <a:sym typeface="Roboto"/>
            </a:endParaRPr>
          </a:p>
          <a:p>
            <a:pPr marL="457200" lvl="0" indent="0" algn="l" rtl="0">
              <a:spcBef>
                <a:spcPts val="0"/>
              </a:spcBef>
              <a:spcAft>
                <a:spcPts val="0"/>
              </a:spcAft>
              <a:buNone/>
            </a:pPr>
            <a:endParaRPr sz="1200">
              <a:solidFill>
                <a:srgbClr val="212121"/>
              </a:solidFill>
              <a:highlight>
                <a:srgbClr val="FFFFFF"/>
              </a:highlight>
              <a:latin typeface="Roboto"/>
              <a:ea typeface="Roboto"/>
              <a:cs typeface="Roboto"/>
              <a:sym typeface="Roboto"/>
            </a:endParaRPr>
          </a:p>
        </p:txBody>
      </p:sp>
      <p:pic>
        <p:nvPicPr>
          <p:cNvPr id="310" name="Google Shape;310;p37"/>
          <p:cNvPicPr preferRelativeResize="0"/>
          <p:nvPr/>
        </p:nvPicPr>
        <p:blipFill>
          <a:blip r:embed="rId3">
            <a:alphaModFix/>
          </a:blip>
          <a:stretch>
            <a:fillRect/>
          </a:stretch>
        </p:blipFill>
        <p:spPr>
          <a:xfrm>
            <a:off x="292000" y="633000"/>
            <a:ext cx="3569599" cy="2145533"/>
          </a:xfrm>
          <a:prstGeom prst="rect">
            <a:avLst/>
          </a:prstGeom>
          <a:noFill/>
          <a:ln>
            <a:noFill/>
          </a:ln>
        </p:spPr>
      </p:pic>
      <p:pic>
        <p:nvPicPr>
          <p:cNvPr id="311" name="Google Shape;311;p37"/>
          <p:cNvPicPr preferRelativeResize="0"/>
          <p:nvPr/>
        </p:nvPicPr>
        <p:blipFill>
          <a:blip r:embed="rId4">
            <a:alphaModFix/>
          </a:blip>
          <a:stretch>
            <a:fillRect/>
          </a:stretch>
        </p:blipFill>
        <p:spPr>
          <a:xfrm>
            <a:off x="4724963" y="633000"/>
            <a:ext cx="3569586" cy="2145525"/>
          </a:xfrm>
          <a:prstGeom prst="rect">
            <a:avLst/>
          </a:prstGeom>
          <a:noFill/>
          <a:ln>
            <a:noFill/>
          </a:ln>
        </p:spPr>
      </p:pic>
      <p:pic>
        <p:nvPicPr>
          <p:cNvPr id="312" name="Google Shape;312;p37"/>
          <p:cNvPicPr preferRelativeResize="0"/>
          <p:nvPr/>
        </p:nvPicPr>
        <p:blipFill>
          <a:blip r:embed="rId5">
            <a:alphaModFix/>
          </a:blip>
          <a:stretch>
            <a:fillRect/>
          </a:stretch>
        </p:blipFill>
        <p:spPr>
          <a:xfrm>
            <a:off x="287825" y="2860975"/>
            <a:ext cx="3569535" cy="2145525"/>
          </a:xfrm>
          <a:prstGeom prst="rect">
            <a:avLst/>
          </a:prstGeom>
          <a:noFill/>
          <a:ln>
            <a:noFill/>
          </a:ln>
        </p:spPr>
      </p:pic>
      <p:pic>
        <p:nvPicPr>
          <p:cNvPr id="313" name="Google Shape;313;p37"/>
          <p:cNvPicPr preferRelativeResize="0"/>
          <p:nvPr/>
        </p:nvPicPr>
        <p:blipFill>
          <a:blip r:embed="rId6">
            <a:alphaModFix/>
          </a:blip>
          <a:stretch>
            <a:fillRect/>
          </a:stretch>
        </p:blipFill>
        <p:spPr>
          <a:xfrm>
            <a:off x="7118800" y="3163466"/>
            <a:ext cx="1966525" cy="157198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26</a:t>
            </a:fld>
            <a:endParaRPr>
              <a:solidFill>
                <a:schemeClr val="lt1"/>
              </a:solidFill>
            </a:endParaRPr>
          </a:p>
        </p:txBody>
      </p:sp>
      <p:sp>
        <p:nvSpPr>
          <p:cNvPr id="319" name="Google Shape;319;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BooksCrossing</a:t>
            </a:r>
            <a:endParaRPr/>
          </a:p>
        </p:txBody>
      </p:sp>
      <p:sp>
        <p:nvSpPr>
          <p:cNvPr id="320" name="Google Shape;320;p38"/>
          <p:cNvSpPr txBox="1">
            <a:spLocks noGrp="1"/>
          </p:cNvSpPr>
          <p:nvPr>
            <p:ph type="title"/>
          </p:nvPr>
        </p:nvSpPr>
        <p:spPr>
          <a:xfrm>
            <a:off x="2836663" y="737525"/>
            <a:ext cx="39279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9499"/>
              <a:buNone/>
            </a:pPr>
            <a:r>
              <a:rPr lang="en" sz="2000"/>
              <a:t>Results of all 5 models on Test set</a:t>
            </a:r>
            <a:endParaRPr sz="2000"/>
          </a:p>
        </p:txBody>
      </p:sp>
      <p:graphicFrame>
        <p:nvGraphicFramePr>
          <p:cNvPr id="321" name="Google Shape;321;p38"/>
          <p:cNvGraphicFramePr/>
          <p:nvPr/>
        </p:nvGraphicFramePr>
        <p:xfrm>
          <a:off x="246313" y="1339425"/>
          <a:ext cx="4687225" cy="2075193"/>
        </p:xfrm>
        <a:graphic>
          <a:graphicData uri="http://schemas.openxmlformats.org/drawingml/2006/table">
            <a:tbl>
              <a:tblPr>
                <a:noFill/>
                <a:tableStyleId>{BF5C34CC-99BE-4CDD-9B28-7145F96036F7}</a:tableStyleId>
              </a:tblPr>
              <a:tblGrid>
                <a:gridCol w="485675">
                  <a:extLst>
                    <a:ext uri="{9D8B030D-6E8A-4147-A177-3AD203B41FA5}">
                      <a16:colId xmlns:a16="http://schemas.microsoft.com/office/drawing/2014/main" val="20000"/>
                    </a:ext>
                  </a:extLst>
                </a:gridCol>
                <a:gridCol w="979475">
                  <a:extLst>
                    <a:ext uri="{9D8B030D-6E8A-4147-A177-3AD203B41FA5}">
                      <a16:colId xmlns:a16="http://schemas.microsoft.com/office/drawing/2014/main" val="20001"/>
                    </a:ext>
                  </a:extLst>
                </a:gridCol>
                <a:gridCol w="1072825">
                  <a:extLst>
                    <a:ext uri="{9D8B030D-6E8A-4147-A177-3AD203B41FA5}">
                      <a16:colId xmlns:a16="http://schemas.microsoft.com/office/drawing/2014/main" val="20002"/>
                    </a:ext>
                  </a:extLst>
                </a:gridCol>
                <a:gridCol w="1093075">
                  <a:extLst>
                    <a:ext uri="{9D8B030D-6E8A-4147-A177-3AD203B41FA5}">
                      <a16:colId xmlns:a16="http://schemas.microsoft.com/office/drawing/2014/main" val="20003"/>
                    </a:ext>
                  </a:extLst>
                </a:gridCol>
                <a:gridCol w="105617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b="1">
                          <a:solidFill>
                            <a:schemeClr val="lt1"/>
                          </a:solidFill>
                        </a:rPr>
                        <a:t>Fold </a:t>
                      </a:r>
                      <a:endParaRPr sz="12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NDCG@100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NDCG@20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Recall@50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Recall@20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000"/>
                        <a:t>1</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0.141 (0.010)</a:t>
                      </a:r>
                      <a:endParaRPr sz="9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0.111 (0.010)</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0.159 (0.012)</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0.116 (0.010)</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000"/>
                        <a:t>2</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0.142 (0.009)</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0.112 (0.009)</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0.160 (0.012)</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0.121 (0.010)</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000"/>
                        <a:t>3</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0.140 (0.010)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0.107 (0.009)</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0.158 (0.012)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0.113 (0.010)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000"/>
                        <a:t>4</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0.141 (0.010)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0.110 (0.009)</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0.161 (0.012)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0.116 (0.010)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000"/>
                        <a:t>5</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0.144 (0.010)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0.113 (0.009)</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0.161 (0.012)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0.117 (0.010)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27</a:t>
            </a:fld>
            <a:endParaRPr>
              <a:solidFill>
                <a:schemeClr val="lt1"/>
              </a:solidFill>
            </a:endParaRPr>
          </a:p>
        </p:txBody>
      </p:sp>
      <p:sp>
        <p:nvSpPr>
          <p:cNvPr id="327" name="Google Shape;327;p39"/>
          <p:cNvSpPr txBox="1">
            <a:spLocks noGrp="1"/>
          </p:cNvSpPr>
          <p:nvPr>
            <p:ph type="title"/>
          </p:nvPr>
        </p:nvSpPr>
        <p:spPr>
          <a:xfrm>
            <a:off x="311700" y="1814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Anime</a:t>
            </a:r>
            <a:endParaRPr/>
          </a:p>
        </p:txBody>
      </p:sp>
      <p:sp>
        <p:nvSpPr>
          <p:cNvPr id="328" name="Google Shape;328;p39"/>
          <p:cNvSpPr txBox="1">
            <a:spLocks noGrp="1"/>
          </p:cNvSpPr>
          <p:nvPr>
            <p:ph type="title"/>
          </p:nvPr>
        </p:nvSpPr>
        <p:spPr>
          <a:xfrm>
            <a:off x="644050" y="579225"/>
            <a:ext cx="25350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No. of  Layers</a:t>
            </a:r>
            <a:endParaRPr sz="2000"/>
          </a:p>
        </p:txBody>
      </p:sp>
      <p:sp>
        <p:nvSpPr>
          <p:cNvPr id="329" name="Google Shape;329;p39"/>
          <p:cNvSpPr txBox="1">
            <a:spLocks noGrp="1"/>
          </p:cNvSpPr>
          <p:nvPr>
            <p:ph type="title"/>
          </p:nvPr>
        </p:nvSpPr>
        <p:spPr>
          <a:xfrm>
            <a:off x="5720050" y="435525"/>
            <a:ext cx="25350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Initial Learning Rate</a:t>
            </a:r>
            <a:endParaRPr sz="2000"/>
          </a:p>
        </p:txBody>
      </p:sp>
      <p:graphicFrame>
        <p:nvGraphicFramePr>
          <p:cNvPr id="330" name="Google Shape;330;p39"/>
          <p:cNvGraphicFramePr/>
          <p:nvPr/>
        </p:nvGraphicFramePr>
        <p:xfrm>
          <a:off x="487450" y="1245300"/>
          <a:ext cx="3433925" cy="2037976"/>
        </p:xfrm>
        <a:graphic>
          <a:graphicData uri="http://schemas.openxmlformats.org/drawingml/2006/table">
            <a:tbl>
              <a:tblPr>
                <a:noFill/>
                <a:tableStyleId>{BF5C34CC-99BE-4CDD-9B28-7145F96036F7}</a:tableStyleId>
              </a:tblPr>
              <a:tblGrid>
                <a:gridCol w="893950">
                  <a:extLst>
                    <a:ext uri="{9D8B030D-6E8A-4147-A177-3AD203B41FA5}">
                      <a16:colId xmlns:a16="http://schemas.microsoft.com/office/drawing/2014/main" val="20000"/>
                    </a:ext>
                  </a:extLst>
                </a:gridCol>
                <a:gridCol w="871875">
                  <a:extLst>
                    <a:ext uri="{9D8B030D-6E8A-4147-A177-3AD203B41FA5}">
                      <a16:colId xmlns:a16="http://schemas.microsoft.com/office/drawing/2014/main" val="20001"/>
                    </a:ext>
                  </a:extLst>
                </a:gridCol>
                <a:gridCol w="869100">
                  <a:extLst>
                    <a:ext uri="{9D8B030D-6E8A-4147-A177-3AD203B41FA5}">
                      <a16:colId xmlns:a16="http://schemas.microsoft.com/office/drawing/2014/main" val="20002"/>
                    </a:ext>
                  </a:extLst>
                </a:gridCol>
                <a:gridCol w="7990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700" b="1">
                          <a:solidFill>
                            <a:schemeClr val="lt1"/>
                          </a:solidFill>
                        </a:rPr>
                        <a:t>Layers</a:t>
                      </a:r>
                      <a:endParaRPr sz="17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NDCG@100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Recall@20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Recall@50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700"/>
                        <a:t>2</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0.454</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0.429</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0.518</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700"/>
                        <a:t>3</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0.397</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0.322</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0.478</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700"/>
                        <a:t>4</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0.405</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0.369</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0.473</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331" name="Google Shape;331;p39"/>
          <p:cNvGraphicFramePr/>
          <p:nvPr/>
        </p:nvGraphicFramePr>
        <p:xfrm>
          <a:off x="4882425" y="1245300"/>
          <a:ext cx="3578000" cy="2037976"/>
        </p:xfrm>
        <a:graphic>
          <a:graphicData uri="http://schemas.openxmlformats.org/drawingml/2006/table">
            <a:tbl>
              <a:tblPr>
                <a:noFill/>
                <a:tableStyleId>{BF5C34CC-99BE-4CDD-9B28-7145F96036F7}</a:tableStyleId>
              </a:tblPr>
              <a:tblGrid>
                <a:gridCol w="967075">
                  <a:extLst>
                    <a:ext uri="{9D8B030D-6E8A-4147-A177-3AD203B41FA5}">
                      <a16:colId xmlns:a16="http://schemas.microsoft.com/office/drawing/2014/main" val="20000"/>
                    </a:ext>
                  </a:extLst>
                </a:gridCol>
                <a:gridCol w="822575">
                  <a:extLst>
                    <a:ext uri="{9D8B030D-6E8A-4147-A177-3AD203B41FA5}">
                      <a16:colId xmlns:a16="http://schemas.microsoft.com/office/drawing/2014/main" val="20001"/>
                    </a:ext>
                  </a:extLst>
                </a:gridCol>
                <a:gridCol w="962400">
                  <a:extLst>
                    <a:ext uri="{9D8B030D-6E8A-4147-A177-3AD203B41FA5}">
                      <a16:colId xmlns:a16="http://schemas.microsoft.com/office/drawing/2014/main" val="20002"/>
                    </a:ext>
                  </a:extLst>
                </a:gridCol>
                <a:gridCol w="8259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700" b="1">
                          <a:solidFill>
                            <a:schemeClr val="lt1"/>
                          </a:solidFill>
                        </a:rPr>
                        <a:t>Initial LR</a:t>
                      </a:r>
                      <a:endParaRPr sz="17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NDCG@100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Recall@20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Recall@50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700"/>
                        <a:t>1e-4</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0.292</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0.259</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0.35</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700"/>
                        <a:t>1e-3</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0.405</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0.369</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0.473</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700"/>
                        <a:t>1e-2</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0.295</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0.247</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0.378</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28</a:t>
            </a:fld>
            <a:endParaRPr>
              <a:solidFill>
                <a:schemeClr val="lt1"/>
              </a:solidFill>
            </a:endParaRPr>
          </a:p>
        </p:txBody>
      </p:sp>
      <p:sp>
        <p:nvSpPr>
          <p:cNvPr id="337" name="Google Shape;337;p40"/>
          <p:cNvSpPr txBox="1">
            <a:spLocks noGrp="1"/>
          </p:cNvSpPr>
          <p:nvPr>
            <p:ph type="title"/>
          </p:nvPr>
        </p:nvSpPr>
        <p:spPr>
          <a:xfrm>
            <a:off x="311700" y="1052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Anime</a:t>
            </a:r>
            <a:endParaRPr/>
          </a:p>
        </p:txBody>
      </p:sp>
      <p:sp>
        <p:nvSpPr>
          <p:cNvPr id="338" name="Google Shape;338;p40"/>
          <p:cNvSpPr txBox="1">
            <a:spLocks noGrp="1"/>
          </p:cNvSpPr>
          <p:nvPr>
            <p:ph type="title"/>
          </p:nvPr>
        </p:nvSpPr>
        <p:spPr>
          <a:xfrm>
            <a:off x="644050" y="426825"/>
            <a:ext cx="25350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Weight Decay</a:t>
            </a:r>
            <a:endParaRPr sz="2000"/>
          </a:p>
        </p:txBody>
      </p:sp>
      <p:sp>
        <p:nvSpPr>
          <p:cNvPr id="339" name="Google Shape;339;p40"/>
          <p:cNvSpPr txBox="1">
            <a:spLocks noGrp="1"/>
          </p:cNvSpPr>
          <p:nvPr>
            <p:ph type="title"/>
          </p:nvPr>
        </p:nvSpPr>
        <p:spPr>
          <a:xfrm>
            <a:off x="5720050" y="359325"/>
            <a:ext cx="25350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Total Anneal Steps</a:t>
            </a:r>
            <a:endParaRPr sz="2000"/>
          </a:p>
        </p:txBody>
      </p:sp>
      <p:graphicFrame>
        <p:nvGraphicFramePr>
          <p:cNvPr id="340" name="Google Shape;340;p40"/>
          <p:cNvGraphicFramePr/>
          <p:nvPr/>
        </p:nvGraphicFramePr>
        <p:xfrm>
          <a:off x="487450" y="1169100"/>
          <a:ext cx="3433925" cy="2477366"/>
        </p:xfrm>
        <a:graphic>
          <a:graphicData uri="http://schemas.openxmlformats.org/drawingml/2006/table">
            <a:tbl>
              <a:tblPr>
                <a:noFill/>
                <a:tableStyleId>{BF5C34CC-99BE-4CDD-9B28-7145F96036F7}</a:tableStyleId>
              </a:tblPr>
              <a:tblGrid>
                <a:gridCol w="893950">
                  <a:extLst>
                    <a:ext uri="{9D8B030D-6E8A-4147-A177-3AD203B41FA5}">
                      <a16:colId xmlns:a16="http://schemas.microsoft.com/office/drawing/2014/main" val="20000"/>
                    </a:ext>
                  </a:extLst>
                </a:gridCol>
                <a:gridCol w="871875">
                  <a:extLst>
                    <a:ext uri="{9D8B030D-6E8A-4147-A177-3AD203B41FA5}">
                      <a16:colId xmlns:a16="http://schemas.microsoft.com/office/drawing/2014/main" val="20001"/>
                    </a:ext>
                  </a:extLst>
                </a:gridCol>
                <a:gridCol w="869100">
                  <a:extLst>
                    <a:ext uri="{9D8B030D-6E8A-4147-A177-3AD203B41FA5}">
                      <a16:colId xmlns:a16="http://schemas.microsoft.com/office/drawing/2014/main" val="20002"/>
                    </a:ext>
                  </a:extLst>
                </a:gridCol>
                <a:gridCol w="7990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700" b="1">
                          <a:solidFill>
                            <a:schemeClr val="lt1"/>
                          </a:solidFill>
                        </a:rPr>
                        <a:t>Weight Decay</a:t>
                      </a:r>
                      <a:endParaRPr sz="17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NDCG@100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Recall@20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solidFill>
                            <a:schemeClr val="lt1"/>
                          </a:solidFill>
                        </a:rPr>
                        <a:t>Recall@50</a:t>
                      </a:r>
                      <a:endParaRPr sz="16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700"/>
                        <a:t>1e-4</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0.393</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0.359</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0.349</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700"/>
                        <a:t>1e-3</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0.392</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0.358</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0.348</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700"/>
                        <a:t>1e-2</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0.375</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0.348</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0.331</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700"/>
                        <a:t>1e-1</a:t>
                      </a:r>
                      <a:endParaRPr sz="17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0.366</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0.327</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0.311</a:t>
                      </a:r>
                      <a:endParaRPr sz="16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341" name="Google Shape;341;p40"/>
          <p:cNvGraphicFramePr/>
          <p:nvPr/>
        </p:nvGraphicFramePr>
        <p:xfrm>
          <a:off x="4882425" y="1169100"/>
          <a:ext cx="3578000" cy="2575222"/>
        </p:xfrm>
        <a:graphic>
          <a:graphicData uri="http://schemas.openxmlformats.org/drawingml/2006/table">
            <a:tbl>
              <a:tblPr>
                <a:noFill/>
                <a:tableStyleId>{BF5C34CC-99BE-4CDD-9B28-7145F96036F7}</a:tableStyleId>
              </a:tblPr>
              <a:tblGrid>
                <a:gridCol w="967075">
                  <a:extLst>
                    <a:ext uri="{9D8B030D-6E8A-4147-A177-3AD203B41FA5}">
                      <a16:colId xmlns:a16="http://schemas.microsoft.com/office/drawing/2014/main" val="20000"/>
                    </a:ext>
                  </a:extLst>
                </a:gridCol>
                <a:gridCol w="822575">
                  <a:extLst>
                    <a:ext uri="{9D8B030D-6E8A-4147-A177-3AD203B41FA5}">
                      <a16:colId xmlns:a16="http://schemas.microsoft.com/office/drawing/2014/main" val="20001"/>
                    </a:ext>
                  </a:extLst>
                </a:gridCol>
                <a:gridCol w="962400">
                  <a:extLst>
                    <a:ext uri="{9D8B030D-6E8A-4147-A177-3AD203B41FA5}">
                      <a16:colId xmlns:a16="http://schemas.microsoft.com/office/drawing/2014/main" val="20002"/>
                    </a:ext>
                  </a:extLst>
                </a:gridCol>
                <a:gridCol w="8259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800" b="1">
                          <a:solidFill>
                            <a:schemeClr val="lt1"/>
                          </a:solidFill>
                        </a:rPr>
                        <a:t>Steps</a:t>
                      </a:r>
                      <a:endParaRPr sz="18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NDCG@100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Recall@20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Recall@50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800"/>
                        <a:t>400,000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0.366</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0.327</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0.312</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800"/>
                        <a:t>200,000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0.366</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0.327</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0.311</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800"/>
                        <a:t>20,000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b="1"/>
                        <a:t>0.360</a:t>
                      </a:r>
                      <a:endParaRPr sz="17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0.325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0.306</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800"/>
                        <a:t>2,000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0.322</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0.295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0.271</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29</a:t>
            </a:fld>
            <a:endParaRPr>
              <a:solidFill>
                <a:schemeClr val="lt1"/>
              </a:solidFill>
            </a:endParaRPr>
          </a:p>
        </p:txBody>
      </p:sp>
      <p:sp>
        <p:nvSpPr>
          <p:cNvPr id="347" name="Google Shape;347;p41"/>
          <p:cNvSpPr txBox="1">
            <a:spLocks noGrp="1"/>
          </p:cNvSpPr>
          <p:nvPr>
            <p:ph type="title"/>
          </p:nvPr>
        </p:nvSpPr>
        <p:spPr>
          <a:xfrm>
            <a:off x="3117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Anime</a:t>
            </a:r>
            <a:endParaRPr/>
          </a:p>
        </p:txBody>
      </p:sp>
      <p:sp>
        <p:nvSpPr>
          <p:cNvPr id="348" name="Google Shape;348;p41"/>
          <p:cNvSpPr txBox="1">
            <a:spLocks noGrp="1"/>
          </p:cNvSpPr>
          <p:nvPr>
            <p:ph type="title"/>
          </p:nvPr>
        </p:nvSpPr>
        <p:spPr>
          <a:xfrm>
            <a:off x="644050" y="350625"/>
            <a:ext cx="25350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Dropout</a:t>
            </a:r>
            <a:endParaRPr sz="2000"/>
          </a:p>
        </p:txBody>
      </p:sp>
      <p:sp>
        <p:nvSpPr>
          <p:cNvPr id="349" name="Google Shape;349;p41"/>
          <p:cNvSpPr txBox="1">
            <a:spLocks noGrp="1"/>
          </p:cNvSpPr>
          <p:nvPr>
            <p:ph type="title"/>
          </p:nvPr>
        </p:nvSpPr>
        <p:spPr>
          <a:xfrm>
            <a:off x="5720050" y="283125"/>
            <a:ext cx="28704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Total Anneal Cap</a:t>
            </a:r>
            <a:endParaRPr sz="2000"/>
          </a:p>
        </p:txBody>
      </p:sp>
      <p:graphicFrame>
        <p:nvGraphicFramePr>
          <p:cNvPr id="350" name="Google Shape;350;p41"/>
          <p:cNvGraphicFramePr/>
          <p:nvPr/>
        </p:nvGraphicFramePr>
        <p:xfrm>
          <a:off x="229750" y="1151475"/>
          <a:ext cx="3706875" cy="2575222"/>
        </p:xfrm>
        <a:graphic>
          <a:graphicData uri="http://schemas.openxmlformats.org/drawingml/2006/table">
            <a:tbl>
              <a:tblPr>
                <a:noFill/>
                <a:tableStyleId>{BF5C34CC-99BE-4CDD-9B28-7145F96036F7}</a:tableStyleId>
              </a:tblPr>
              <a:tblGrid>
                <a:gridCol w="1037350">
                  <a:extLst>
                    <a:ext uri="{9D8B030D-6E8A-4147-A177-3AD203B41FA5}">
                      <a16:colId xmlns:a16="http://schemas.microsoft.com/office/drawing/2014/main" val="20000"/>
                    </a:ext>
                  </a:extLst>
                </a:gridCol>
                <a:gridCol w="939750">
                  <a:extLst>
                    <a:ext uri="{9D8B030D-6E8A-4147-A177-3AD203B41FA5}">
                      <a16:colId xmlns:a16="http://schemas.microsoft.com/office/drawing/2014/main" val="20001"/>
                    </a:ext>
                  </a:extLst>
                </a:gridCol>
                <a:gridCol w="868675">
                  <a:extLst>
                    <a:ext uri="{9D8B030D-6E8A-4147-A177-3AD203B41FA5}">
                      <a16:colId xmlns:a16="http://schemas.microsoft.com/office/drawing/2014/main" val="20002"/>
                    </a:ext>
                  </a:extLst>
                </a:gridCol>
                <a:gridCol w="8611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800" b="1">
                          <a:solidFill>
                            <a:schemeClr val="lt1"/>
                          </a:solidFill>
                        </a:rPr>
                        <a:t>Dropout </a:t>
                      </a:r>
                      <a:endParaRPr sz="18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NDCG@100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Recall@20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Recall@50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800"/>
                        <a:t>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0.424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0.399</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0.370</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800"/>
                        <a:t>0.25</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0.423</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0.394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0.37</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800"/>
                        <a:t>0.5</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0.422</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0.395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0.371</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800"/>
                        <a:t>0.75</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0.422</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0.397</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0.367</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351" name="Google Shape;351;p41"/>
          <p:cNvGraphicFramePr/>
          <p:nvPr/>
        </p:nvGraphicFramePr>
        <p:xfrm>
          <a:off x="5045300" y="1151475"/>
          <a:ext cx="3706875" cy="2575222"/>
        </p:xfrm>
        <a:graphic>
          <a:graphicData uri="http://schemas.openxmlformats.org/drawingml/2006/table">
            <a:tbl>
              <a:tblPr>
                <a:noFill/>
                <a:tableStyleId>{BF5C34CC-99BE-4CDD-9B28-7145F96036F7}</a:tableStyleId>
              </a:tblPr>
              <a:tblGrid>
                <a:gridCol w="1095925">
                  <a:extLst>
                    <a:ext uri="{9D8B030D-6E8A-4147-A177-3AD203B41FA5}">
                      <a16:colId xmlns:a16="http://schemas.microsoft.com/office/drawing/2014/main" val="20000"/>
                    </a:ext>
                  </a:extLst>
                </a:gridCol>
                <a:gridCol w="881175">
                  <a:extLst>
                    <a:ext uri="{9D8B030D-6E8A-4147-A177-3AD203B41FA5}">
                      <a16:colId xmlns:a16="http://schemas.microsoft.com/office/drawing/2014/main" val="20001"/>
                    </a:ext>
                  </a:extLst>
                </a:gridCol>
                <a:gridCol w="868675">
                  <a:extLst>
                    <a:ext uri="{9D8B030D-6E8A-4147-A177-3AD203B41FA5}">
                      <a16:colId xmlns:a16="http://schemas.microsoft.com/office/drawing/2014/main" val="20002"/>
                    </a:ext>
                  </a:extLst>
                </a:gridCol>
                <a:gridCol w="8611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800" b="1">
                          <a:solidFill>
                            <a:schemeClr val="lt1"/>
                          </a:solidFill>
                        </a:rPr>
                        <a:t>Anneal Cap</a:t>
                      </a:r>
                      <a:endParaRPr sz="18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NDCG@100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Recall@20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Recall@50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800"/>
                        <a:t>2e-1</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0.422</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0.395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0.371</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800"/>
                        <a:t>4e-1</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0.421</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0.394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0.371</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800"/>
                        <a:t>6e-1</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0.421</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0.394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0.371</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800"/>
                        <a:t>8e-1</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0.421</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0.395</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0.371</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311700" y="836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Discussion on Papers: AutoEncoders</a:t>
            </a:r>
            <a:endParaRPr/>
          </a:p>
        </p:txBody>
      </p:sp>
      <p:sp>
        <p:nvSpPr>
          <p:cNvPr id="118" name="Google Shape;118;p15"/>
          <p:cNvSpPr txBox="1">
            <a:spLocks noGrp="1"/>
          </p:cNvSpPr>
          <p:nvPr>
            <p:ph type="body" idx="1"/>
          </p:nvPr>
        </p:nvSpPr>
        <p:spPr>
          <a:xfrm>
            <a:off x="311700" y="691400"/>
            <a:ext cx="3761400" cy="438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u="sng">
                <a:solidFill>
                  <a:srgbClr val="000000"/>
                </a:solidFill>
              </a:rPr>
              <a:t>AutoRec: Autoencoders Meet Collaborative Filtering</a:t>
            </a:r>
            <a:endParaRPr u="sng">
              <a:solidFill>
                <a:srgbClr val="000000"/>
              </a:solidFill>
            </a:endParaRPr>
          </a:p>
          <a:p>
            <a:pPr marL="457200" lvl="0" indent="-304800" algn="l" rtl="0">
              <a:spcBef>
                <a:spcPts val="1200"/>
              </a:spcBef>
              <a:spcAft>
                <a:spcPts val="0"/>
              </a:spcAft>
              <a:buClr>
                <a:srgbClr val="000000"/>
              </a:buClr>
              <a:buSzPts val="1200"/>
              <a:buChar char="●"/>
            </a:pPr>
            <a:r>
              <a:rPr lang="en" sz="1200">
                <a:solidFill>
                  <a:srgbClr val="000000"/>
                </a:solidFill>
              </a:rPr>
              <a:t>Uses an autoencoder for predicting user ratings </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2 versions-</a:t>
            </a:r>
            <a:endParaRPr sz="1200">
              <a:solidFill>
                <a:srgbClr val="000000"/>
              </a:solidFill>
            </a:endParaRPr>
          </a:p>
          <a:p>
            <a:pPr marL="914400" lvl="1" indent="-304800" algn="l" rtl="0">
              <a:spcBef>
                <a:spcPts val="0"/>
              </a:spcBef>
              <a:spcAft>
                <a:spcPts val="0"/>
              </a:spcAft>
              <a:buClr>
                <a:srgbClr val="000000"/>
              </a:buClr>
              <a:buSzPts val="1200"/>
              <a:buChar char="○"/>
            </a:pPr>
            <a:r>
              <a:rPr lang="en">
                <a:solidFill>
                  <a:srgbClr val="000000"/>
                </a:solidFill>
              </a:rPr>
              <a:t>U-AutoRec (input is all the ratings of a given user)</a:t>
            </a:r>
            <a:endParaRPr>
              <a:solidFill>
                <a:srgbClr val="000000"/>
              </a:solidFill>
            </a:endParaRPr>
          </a:p>
          <a:p>
            <a:pPr marL="914400" lvl="1" indent="-304800" algn="l" rtl="0">
              <a:spcBef>
                <a:spcPts val="0"/>
              </a:spcBef>
              <a:spcAft>
                <a:spcPts val="0"/>
              </a:spcAft>
              <a:buClr>
                <a:srgbClr val="000000"/>
              </a:buClr>
              <a:buSzPts val="1200"/>
              <a:buChar char="○"/>
            </a:pPr>
            <a:r>
              <a:rPr lang="en">
                <a:solidFill>
                  <a:srgbClr val="000000"/>
                </a:solidFill>
              </a:rPr>
              <a:t>I-AutoRec (input is all ratings of a given item)</a:t>
            </a:r>
            <a:endParaRPr>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Autoencoder equations- </a:t>
            </a:r>
            <a:endParaRPr sz="1200">
              <a:solidFill>
                <a:srgbClr val="000000"/>
              </a:solidFill>
            </a:endParaRPr>
          </a:p>
          <a:p>
            <a:pPr marL="0" lvl="0" indent="0" algn="l" rtl="0">
              <a:spcBef>
                <a:spcPts val="1200"/>
              </a:spcBef>
              <a:spcAft>
                <a:spcPts val="0"/>
              </a:spcAft>
              <a:buNone/>
            </a:pPr>
            <a:endParaRPr>
              <a:solidFill>
                <a:srgbClr val="000000"/>
              </a:solidFill>
            </a:endParaRPr>
          </a:p>
          <a:p>
            <a:pPr marL="457200" lvl="0" indent="0" algn="l" rtl="0">
              <a:spcBef>
                <a:spcPts val="1200"/>
              </a:spcBef>
              <a:spcAft>
                <a:spcPts val="0"/>
              </a:spcAft>
              <a:buNone/>
            </a:pPr>
            <a:endParaRPr sz="1200">
              <a:solidFill>
                <a:srgbClr val="000000"/>
              </a:solidFill>
            </a:endParaRPr>
          </a:p>
          <a:p>
            <a:pPr marL="457200" lvl="0" indent="-304800" algn="l" rtl="0">
              <a:spcBef>
                <a:spcPts val="1200"/>
              </a:spcBef>
              <a:spcAft>
                <a:spcPts val="0"/>
              </a:spcAft>
              <a:buClr>
                <a:srgbClr val="000000"/>
              </a:buClr>
              <a:buSzPts val="1200"/>
              <a:buChar char="●"/>
            </a:pPr>
            <a:r>
              <a:rPr lang="en" sz="1200">
                <a:solidFill>
                  <a:srgbClr val="000000"/>
                </a:solidFill>
              </a:rPr>
              <a:t>Experiments with different activation functions and network depth were carried out and it was concluded that </a:t>
            </a:r>
            <a:r>
              <a:rPr lang="en" sz="1200" b="1">
                <a:solidFill>
                  <a:srgbClr val="000000"/>
                </a:solidFill>
              </a:rPr>
              <a:t>making the AutoRec deeper should improve results.</a:t>
            </a:r>
            <a:endParaRPr sz="1200" b="1">
              <a:solidFill>
                <a:srgbClr val="000000"/>
              </a:solidFill>
            </a:endParaRPr>
          </a:p>
        </p:txBody>
      </p:sp>
      <p:sp>
        <p:nvSpPr>
          <p:cNvPr id="119" name="Google Shape;119;p15"/>
          <p:cNvSpPr txBox="1">
            <a:spLocks noGrp="1"/>
          </p:cNvSpPr>
          <p:nvPr>
            <p:ph type="body" idx="2"/>
          </p:nvPr>
        </p:nvSpPr>
        <p:spPr>
          <a:xfrm>
            <a:off x="4832400" y="691400"/>
            <a:ext cx="3999900" cy="25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u="sng">
                <a:solidFill>
                  <a:srgbClr val="000000"/>
                </a:solidFill>
              </a:rPr>
              <a:t>Training Deep AutoEncoders for Collaborative Filtering</a:t>
            </a:r>
            <a:endParaRPr u="sng">
              <a:solidFill>
                <a:srgbClr val="000000"/>
              </a:solidFill>
            </a:endParaRPr>
          </a:p>
          <a:p>
            <a:pPr marL="457200" lvl="0" indent="-304800" algn="l" rtl="0">
              <a:spcBef>
                <a:spcPts val="1200"/>
              </a:spcBef>
              <a:spcAft>
                <a:spcPts val="0"/>
              </a:spcAft>
              <a:buClr>
                <a:srgbClr val="000000"/>
              </a:buClr>
              <a:buSzPts val="1200"/>
              <a:buChar char="●"/>
            </a:pPr>
            <a:r>
              <a:rPr lang="en" sz="1200">
                <a:solidFill>
                  <a:srgbClr val="000000"/>
                </a:solidFill>
              </a:rPr>
              <a:t>Expands on the U-AutoRec model for netflix data</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Experiments with number of layers, activation functions, adding dropout  and also uses dense re-feeding</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Increasing layer width and autoencoder depth and dropout increased accuracy</a:t>
            </a:r>
            <a:endParaRPr sz="1200">
              <a:solidFill>
                <a:srgbClr val="000000"/>
              </a:solidFill>
            </a:endParaRPr>
          </a:p>
          <a:p>
            <a:pPr marL="0" lvl="0" indent="0" algn="l" rtl="0">
              <a:spcBef>
                <a:spcPts val="1200"/>
              </a:spcBef>
              <a:spcAft>
                <a:spcPts val="1200"/>
              </a:spcAft>
              <a:buNone/>
            </a:pPr>
            <a:endParaRPr/>
          </a:p>
        </p:txBody>
      </p:sp>
      <p:pic>
        <p:nvPicPr>
          <p:cNvPr id="120" name="Google Shape;120;p15"/>
          <p:cNvPicPr preferRelativeResize="0"/>
          <p:nvPr/>
        </p:nvPicPr>
        <p:blipFill rotWithShape="1">
          <a:blip r:embed="rId3">
            <a:alphaModFix/>
          </a:blip>
          <a:srcRect l="5760" t="8793" r="7358" b="2656"/>
          <a:stretch/>
        </p:blipFill>
        <p:spPr>
          <a:xfrm>
            <a:off x="5367450" y="2876700"/>
            <a:ext cx="3252675" cy="2194700"/>
          </a:xfrm>
          <a:prstGeom prst="rect">
            <a:avLst/>
          </a:prstGeom>
          <a:noFill/>
          <a:ln>
            <a:noFill/>
          </a:ln>
        </p:spPr>
      </p:pic>
      <p:pic>
        <p:nvPicPr>
          <p:cNvPr id="121" name="Google Shape;121;p15"/>
          <p:cNvPicPr preferRelativeResize="0"/>
          <p:nvPr/>
        </p:nvPicPr>
        <p:blipFill rotWithShape="1">
          <a:blip r:embed="rId4">
            <a:alphaModFix/>
          </a:blip>
          <a:srcRect r="2752"/>
          <a:stretch/>
        </p:blipFill>
        <p:spPr>
          <a:xfrm>
            <a:off x="865150" y="3439500"/>
            <a:ext cx="2821699" cy="400200"/>
          </a:xfrm>
          <a:prstGeom prst="rect">
            <a:avLst/>
          </a:prstGeom>
          <a:noFill/>
          <a:ln>
            <a:noFill/>
          </a:ln>
        </p:spPr>
      </p:pic>
      <p:sp>
        <p:nvSpPr>
          <p:cNvPr id="122" name="Google Shape;122;p15"/>
          <p:cNvSpPr txBox="1"/>
          <p:nvPr/>
        </p:nvSpPr>
        <p:spPr>
          <a:xfrm>
            <a:off x="5500650" y="990650"/>
            <a:ext cx="366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23" name="Google Shape;123;p15"/>
          <p:cNvPicPr preferRelativeResize="0"/>
          <p:nvPr/>
        </p:nvPicPr>
        <p:blipFill>
          <a:blip r:embed="rId5">
            <a:alphaModFix/>
          </a:blip>
          <a:stretch>
            <a:fillRect/>
          </a:stretch>
        </p:blipFill>
        <p:spPr>
          <a:xfrm>
            <a:off x="1259450" y="3137513"/>
            <a:ext cx="1695450" cy="219075"/>
          </a:xfrm>
          <a:prstGeom prst="rect">
            <a:avLst/>
          </a:prstGeom>
          <a:noFill/>
          <a:ln>
            <a:noFill/>
          </a:ln>
        </p:spPr>
      </p:pic>
      <p:sp>
        <p:nvSpPr>
          <p:cNvPr id="124" name="Google Shape;124;p15"/>
          <p:cNvSpPr/>
          <p:nvPr/>
        </p:nvSpPr>
        <p:spPr>
          <a:xfrm>
            <a:off x="157375" y="724650"/>
            <a:ext cx="171200" cy="475926"/>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1</a:t>
            </a:r>
          </a:p>
        </p:txBody>
      </p:sp>
      <p:sp>
        <p:nvSpPr>
          <p:cNvPr id="125" name="Google Shape;125;p15"/>
          <p:cNvSpPr/>
          <p:nvPr/>
        </p:nvSpPr>
        <p:spPr>
          <a:xfrm>
            <a:off x="4653175" y="724650"/>
            <a:ext cx="307382" cy="475926"/>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2</a:t>
            </a:r>
          </a:p>
        </p:txBody>
      </p:sp>
      <p:sp>
        <p:nvSpPr>
          <p:cNvPr id="126" name="Google Shape;126;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1"/>
              <a:t>3</a:t>
            </a:fld>
            <a:endParaRPr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30</a:t>
            </a:fld>
            <a:endParaRPr>
              <a:solidFill>
                <a:schemeClr val="lt1"/>
              </a:solidFill>
            </a:endParaRPr>
          </a:p>
        </p:txBody>
      </p:sp>
      <p:sp>
        <p:nvSpPr>
          <p:cNvPr id="357" name="Google Shape;357;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Anime</a:t>
            </a:r>
            <a:endParaRPr/>
          </a:p>
        </p:txBody>
      </p:sp>
      <p:sp>
        <p:nvSpPr>
          <p:cNvPr id="358" name="Google Shape;358;p42"/>
          <p:cNvSpPr txBox="1">
            <a:spLocks noGrp="1"/>
          </p:cNvSpPr>
          <p:nvPr>
            <p:ph type="title"/>
          </p:nvPr>
        </p:nvSpPr>
        <p:spPr>
          <a:xfrm>
            <a:off x="2608063" y="661325"/>
            <a:ext cx="39279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Results on 5 Folds </a:t>
            </a:r>
            <a:endParaRPr sz="2000"/>
          </a:p>
        </p:txBody>
      </p:sp>
      <p:graphicFrame>
        <p:nvGraphicFramePr>
          <p:cNvPr id="359" name="Google Shape;359;p42"/>
          <p:cNvGraphicFramePr/>
          <p:nvPr/>
        </p:nvGraphicFramePr>
        <p:xfrm>
          <a:off x="70738" y="1339425"/>
          <a:ext cx="4862800" cy="2075193"/>
        </p:xfrm>
        <a:graphic>
          <a:graphicData uri="http://schemas.openxmlformats.org/drawingml/2006/table">
            <a:tbl>
              <a:tblPr>
                <a:noFill/>
                <a:tableStyleId>{BF5C34CC-99BE-4CDD-9B28-7145F96036F7}</a:tableStyleId>
              </a:tblPr>
              <a:tblGrid>
                <a:gridCol w="502575">
                  <a:extLst>
                    <a:ext uri="{9D8B030D-6E8A-4147-A177-3AD203B41FA5}">
                      <a16:colId xmlns:a16="http://schemas.microsoft.com/office/drawing/2014/main" val="20000"/>
                    </a:ext>
                  </a:extLst>
                </a:gridCol>
                <a:gridCol w="1138150">
                  <a:extLst>
                    <a:ext uri="{9D8B030D-6E8A-4147-A177-3AD203B41FA5}">
                      <a16:colId xmlns:a16="http://schemas.microsoft.com/office/drawing/2014/main" val="20001"/>
                    </a:ext>
                  </a:extLst>
                </a:gridCol>
                <a:gridCol w="1072825">
                  <a:extLst>
                    <a:ext uri="{9D8B030D-6E8A-4147-A177-3AD203B41FA5}">
                      <a16:colId xmlns:a16="http://schemas.microsoft.com/office/drawing/2014/main" val="20002"/>
                    </a:ext>
                  </a:extLst>
                </a:gridCol>
                <a:gridCol w="1093075">
                  <a:extLst>
                    <a:ext uri="{9D8B030D-6E8A-4147-A177-3AD203B41FA5}">
                      <a16:colId xmlns:a16="http://schemas.microsoft.com/office/drawing/2014/main" val="20003"/>
                    </a:ext>
                  </a:extLst>
                </a:gridCol>
                <a:gridCol w="105617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b="1">
                          <a:solidFill>
                            <a:schemeClr val="lt1"/>
                          </a:solidFill>
                        </a:rPr>
                        <a:t>Fold </a:t>
                      </a:r>
                      <a:endParaRPr sz="12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NDCG@100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NDCG@20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Recall@50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Recall@20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000"/>
                        <a:t>1</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0.451</a:t>
                      </a:r>
                      <a:endParaRPr sz="9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0.471 </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0.521</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0.394 </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000"/>
                        <a:t>2</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0.449 </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0.469 </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0.429 </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0.422</a:t>
                      </a:r>
                      <a:endParaRPr sz="9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000"/>
                        <a:t>3</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0.441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0.471 </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0.474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0.394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000"/>
                        <a:t>4</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0.440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0.472 </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0.465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0.425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000"/>
                        <a:t>5</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0.448 </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0.467 </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0.421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0.395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3"/>
          <p:cNvSpPr txBox="1">
            <a:spLocks noGrp="1"/>
          </p:cNvSpPr>
          <p:nvPr>
            <p:ph type="title"/>
          </p:nvPr>
        </p:nvSpPr>
        <p:spPr>
          <a:xfrm>
            <a:off x="311700" y="1798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Anime</a:t>
            </a:r>
            <a:endParaRPr/>
          </a:p>
          <a:p>
            <a:pPr marL="0" lvl="0" indent="0" algn="l" rtl="0">
              <a:spcBef>
                <a:spcPts val="0"/>
              </a:spcBef>
              <a:spcAft>
                <a:spcPts val="0"/>
              </a:spcAft>
              <a:buNone/>
            </a:pPr>
            <a:endParaRPr/>
          </a:p>
        </p:txBody>
      </p:sp>
      <p:sp>
        <p:nvSpPr>
          <p:cNvPr id="365" name="Google Shape;365;p4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366" name="Google Shape;366;p43"/>
          <p:cNvSpPr txBox="1"/>
          <p:nvPr/>
        </p:nvSpPr>
        <p:spPr>
          <a:xfrm>
            <a:off x="4892350" y="3016650"/>
            <a:ext cx="2943600" cy="170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a:ea typeface="Roboto"/>
                <a:cs typeface="Roboto"/>
                <a:sym typeface="Roboto"/>
              </a:rPr>
              <a:t>Test loss - 897.07</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Test NDCG@100 - 0.45804</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Test NDCG@20 - 0.40640</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Test NDCG@10 - 0.41300</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Recall@50- 0.52341</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Recall@20- 0.42925</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Recall@10 - 0.41195</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Recall@2-0.42167</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Recall@1-0.54000</a:t>
            </a:r>
            <a:endParaRPr>
              <a:latin typeface="Roboto"/>
              <a:ea typeface="Roboto"/>
              <a:cs typeface="Roboto"/>
              <a:sym typeface="Roboto"/>
            </a:endParaRPr>
          </a:p>
        </p:txBody>
      </p:sp>
      <p:pic>
        <p:nvPicPr>
          <p:cNvPr id="367" name="Google Shape;367;p43"/>
          <p:cNvPicPr preferRelativeResize="0"/>
          <p:nvPr/>
        </p:nvPicPr>
        <p:blipFill>
          <a:blip r:embed="rId3">
            <a:alphaModFix/>
          </a:blip>
          <a:stretch>
            <a:fillRect/>
          </a:stretch>
        </p:blipFill>
        <p:spPr>
          <a:xfrm>
            <a:off x="1026600" y="787600"/>
            <a:ext cx="2181974" cy="1785750"/>
          </a:xfrm>
          <a:prstGeom prst="rect">
            <a:avLst/>
          </a:prstGeom>
          <a:noFill/>
          <a:ln>
            <a:noFill/>
          </a:ln>
        </p:spPr>
      </p:pic>
      <p:pic>
        <p:nvPicPr>
          <p:cNvPr id="368" name="Google Shape;368;p43"/>
          <p:cNvPicPr preferRelativeResize="0"/>
          <p:nvPr/>
        </p:nvPicPr>
        <p:blipFill>
          <a:blip r:embed="rId4">
            <a:alphaModFix/>
          </a:blip>
          <a:stretch>
            <a:fillRect/>
          </a:stretch>
        </p:blipFill>
        <p:spPr>
          <a:xfrm>
            <a:off x="4938425" y="787600"/>
            <a:ext cx="1921074" cy="1918425"/>
          </a:xfrm>
          <a:prstGeom prst="rect">
            <a:avLst/>
          </a:prstGeom>
          <a:noFill/>
          <a:ln>
            <a:noFill/>
          </a:ln>
        </p:spPr>
      </p:pic>
      <p:pic>
        <p:nvPicPr>
          <p:cNvPr id="369" name="Google Shape;369;p43"/>
          <p:cNvPicPr preferRelativeResize="0"/>
          <p:nvPr/>
        </p:nvPicPr>
        <p:blipFill>
          <a:blip r:embed="rId5">
            <a:alphaModFix/>
          </a:blip>
          <a:stretch>
            <a:fillRect/>
          </a:stretch>
        </p:blipFill>
        <p:spPr>
          <a:xfrm>
            <a:off x="1110375" y="2706025"/>
            <a:ext cx="2181976" cy="2019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32</a:t>
            </a:fld>
            <a:endParaRPr>
              <a:solidFill>
                <a:schemeClr val="lt1"/>
              </a:solidFill>
            </a:endParaRPr>
          </a:p>
        </p:txBody>
      </p:sp>
      <p:sp>
        <p:nvSpPr>
          <p:cNvPr id="375" name="Google Shape;375;p44"/>
          <p:cNvSpPr txBox="1">
            <a:spLocks noGrp="1"/>
          </p:cNvSpPr>
          <p:nvPr>
            <p:ph type="title"/>
          </p:nvPr>
        </p:nvSpPr>
        <p:spPr>
          <a:xfrm>
            <a:off x="1489250" y="526350"/>
            <a:ext cx="56187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Paper 4: EnhancedVAE</a:t>
            </a:r>
            <a:endParaRPr sz="3500" b="1"/>
          </a:p>
          <a:p>
            <a:pPr marL="0" lvl="0" indent="0" algn="l" rtl="0">
              <a:spcBef>
                <a:spcPts val="0"/>
              </a:spcBef>
              <a:spcAft>
                <a:spcPts val="0"/>
              </a:spcAft>
              <a:buSzPts val="990"/>
              <a:buNone/>
            </a:pPr>
            <a:endParaRPr sz="35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33</a:t>
            </a:fld>
            <a:endParaRPr>
              <a:solidFill>
                <a:schemeClr val="lt1"/>
              </a:solidFill>
            </a:endParaRPr>
          </a:p>
        </p:txBody>
      </p:sp>
      <p:sp>
        <p:nvSpPr>
          <p:cNvPr id="381" name="Google Shape;381;p45"/>
          <p:cNvSpPr txBox="1">
            <a:spLocks noGrp="1"/>
          </p:cNvSpPr>
          <p:nvPr>
            <p:ph type="title"/>
          </p:nvPr>
        </p:nvSpPr>
        <p:spPr>
          <a:xfrm>
            <a:off x="3117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Books Crossing</a:t>
            </a:r>
            <a:endParaRPr/>
          </a:p>
          <a:p>
            <a:pPr marL="0" lvl="0" indent="0" algn="l" rtl="0">
              <a:spcBef>
                <a:spcPts val="0"/>
              </a:spcBef>
              <a:spcAft>
                <a:spcPts val="0"/>
              </a:spcAft>
              <a:buNone/>
            </a:pPr>
            <a:endParaRPr/>
          </a:p>
        </p:txBody>
      </p:sp>
      <p:sp>
        <p:nvSpPr>
          <p:cNvPr id="382" name="Google Shape;382;p45"/>
          <p:cNvSpPr txBox="1">
            <a:spLocks noGrp="1"/>
          </p:cNvSpPr>
          <p:nvPr>
            <p:ph type="title"/>
          </p:nvPr>
        </p:nvSpPr>
        <p:spPr>
          <a:xfrm>
            <a:off x="652550" y="503325"/>
            <a:ext cx="25350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800"/>
              <a:t>Hidden Layer Size </a:t>
            </a:r>
            <a:endParaRPr sz="1800"/>
          </a:p>
        </p:txBody>
      </p:sp>
      <p:sp>
        <p:nvSpPr>
          <p:cNvPr id="383" name="Google Shape;383;p45"/>
          <p:cNvSpPr txBox="1">
            <a:spLocks noGrp="1"/>
          </p:cNvSpPr>
          <p:nvPr>
            <p:ph type="title"/>
          </p:nvPr>
        </p:nvSpPr>
        <p:spPr>
          <a:xfrm>
            <a:off x="5170850" y="250650"/>
            <a:ext cx="35811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1600"/>
              <a:t>Number of latent features for a user</a:t>
            </a:r>
            <a:endParaRPr sz="1600"/>
          </a:p>
        </p:txBody>
      </p:sp>
      <p:graphicFrame>
        <p:nvGraphicFramePr>
          <p:cNvPr id="384" name="Google Shape;384;p45"/>
          <p:cNvGraphicFramePr/>
          <p:nvPr/>
        </p:nvGraphicFramePr>
        <p:xfrm>
          <a:off x="229750" y="1004950"/>
          <a:ext cx="3987325" cy="3030000"/>
        </p:xfrm>
        <a:graphic>
          <a:graphicData uri="http://schemas.openxmlformats.org/drawingml/2006/table">
            <a:tbl>
              <a:tblPr>
                <a:noFill/>
                <a:tableStyleId>{BF5C34CC-99BE-4CDD-9B28-7145F96036F7}</a:tableStyleId>
              </a:tblPr>
              <a:tblGrid>
                <a:gridCol w="1179975">
                  <a:extLst>
                    <a:ext uri="{9D8B030D-6E8A-4147-A177-3AD203B41FA5}">
                      <a16:colId xmlns:a16="http://schemas.microsoft.com/office/drawing/2014/main" val="20000"/>
                    </a:ext>
                  </a:extLst>
                </a:gridCol>
                <a:gridCol w="946700">
                  <a:extLst>
                    <a:ext uri="{9D8B030D-6E8A-4147-A177-3AD203B41FA5}">
                      <a16:colId xmlns:a16="http://schemas.microsoft.com/office/drawing/2014/main" val="20001"/>
                    </a:ext>
                  </a:extLst>
                </a:gridCol>
                <a:gridCol w="934400">
                  <a:extLst>
                    <a:ext uri="{9D8B030D-6E8A-4147-A177-3AD203B41FA5}">
                      <a16:colId xmlns:a16="http://schemas.microsoft.com/office/drawing/2014/main" val="20002"/>
                    </a:ext>
                  </a:extLst>
                </a:gridCol>
                <a:gridCol w="9262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800" b="1">
                          <a:solidFill>
                            <a:schemeClr val="lt1"/>
                          </a:solidFill>
                        </a:rPr>
                        <a:t>Size </a:t>
                      </a:r>
                      <a:endParaRPr sz="18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NDCG@100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Recall@50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Recall@20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83050">
                <a:tc>
                  <a:txBody>
                    <a:bodyPr/>
                    <a:lstStyle/>
                    <a:p>
                      <a:pPr marL="0" lvl="0" indent="0" algn="ctr" rtl="0">
                        <a:spcBef>
                          <a:spcPts val="0"/>
                        </a:spcBef>
                        <a:spcAft>
                          <a:spcPts val="0"/>
                        </a:spcAft>
                        <a:buNone/>
                      </a:pPr>
                      <a:r>
                        <a:rPr lang="en" sz="1500"/>
                        <a:t>100</a:t>
                      </a:r>
                      <a:endParaRPr sz="15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0.08225</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0.08954</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0.0685</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500"/>
                        <a:t>200</a:t>
                      </a:r>
                      <a:endParaRPr sz="15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0.10807</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0.12451</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0.08452</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500"/>
                        <a:t>300</a:t>
                      </a:r>
                      <a:endParaRPr sz="15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0.11643</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0.13008</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0.08692</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500" b="1"/>
                        <a:t>500</a:t>
                      </a:r>
                      <a:endParaRPr sz="1500" b="1"/>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b="1"/>
                        <a:t> 0.15861</a:t>
                      </a:r>
                      <a:endParaRPr sz="15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b="1"/>
                        <a:t>0.17519</a:t>
                      </a:r>
                      <a:endParaRPr sz="15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b="1"/>
                        <a:t>0.13047</a:t>
                      </a:r>
                      <a:endParaRPr sz="15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500"/>
                        <a:t>1000</a:t>
                      </a:r>
                      <a:endParaRPr sz="15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0.15792</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0.17452</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0.12987</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385" name="Google Shape;385;p45"/>
          <p:cNvGraphicFramePr/>
          <p:nvPr/>
        </p:nvGraphicFramePr>
        <p:xfrm>
          <a:off x="4703325" y="694275"/>
          <a:ext cx="4305800" cy="2643512"/>
        </p:xfrm>
        <a:graphic>
          <a:graphicData uri="http://schemas.openxmlformats.org/drawingml/2006/table">
            <a:tbl>
              <a:tblPr>
                <a:noFill/>
                <a:tableStyleId>{BF5C34CC-99BE-4CDD-9B28-7145F96036F7}</a:tableStyleId>
              </a:tblPr>
              <a:tblGrid>
                <a:gridCol w="1205350">
                  <a:extLst>
                    <a:ext uri="{9D8B030D-6E8A-4147-A177-3AD203B41FA5}">
                      <a16:colId xmlns:a16="http://schemas.microsoft.com/office/drawing/2014/main" val="20000"/>
                    </a:ext>
                  </a:extLst>
                </a:gridCol>
                <a:gridCol w="963250">
                  <a:extLst>
                    <a:ext uri="{9D8B030D-6E8A-4147-A177-3AD203B41FA5}">
                      <a16:colId xmlns:a16="http://schemas.microsoft.com/office/drawing/2014/main" val="20001"/>
                    </a:ext>
                  </a:extLst>
                </a:gridCol>
                <a:gridCol w="1019150">
                  <a:extLst>
                    <a:ext uri="{9D8B030D-6E8A-4147-A177-3AD203B41FA5}">
                      <a16:colId xmlns:a16="http://schemas.microsoft.com/office/drawing/2014/main" val="20002"/>
                    </a:ext>
                  </a:extLst>
                </a:gridCol>
                <a:gridCol w="11180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800" b="1">
                          <a:solidFill>
                            <a:schemeClr val="lt1"/>
                          </a:solidFill>
                        </a:rPr>
                        <a:t>No. of Latent Features</a:t>
                      </a:r>
                      <a:endParaRPr sz="18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NDCG@100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Recall@50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Recall@20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500"/>
                        <a:t>(100,100)</a:t>
                      </a:r>
                      <a:endParaRPr sz="15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b="1"/>
                        <a:t>0.06934</a:t>
                      </a:r>
                      <a:endParaRPr sz="15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b="1"/>
                        <a:t>0.07329</a:t>
                      </a:r>
                      <a:endParaRPr sz="15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0.04483</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500"/>
                        <a:t>(200,200)</a:t>
                      </a:r>
                      <a:endParaRPr sz="15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0.06637</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0.06919</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0.04740</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500"/>
                        <a:t>(300,300)</a:t>
                      </a:r>
                      <a:endParaRPr sz="15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0.06342</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0.06527</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0.05031</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500"/>
                        <a:t>(400,400)</a:t>
                      </a:r>
                      <a:endParaRPr sz="15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0.06078</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0.06251</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b="1"/>
                        <a:t>0.05098</a:t>
                      </a:r>
                      <a:endParaRPr sz="15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2"/>
                </a:solidFill>
              </a:rPr>
              <a:t>34</a:t>
            </a:fld>
            <a:endParaRPr>
              <a:solidFill>
                <a:schemeClr val="dk2"/>
              </a:solidFill>
            </a:endParaRPr>
          </a:p>
        </p:txBody>
      </p:sp>
      <p:sp>
        <p:nvSpPr>
          <p:cNvPr id="391" name="Google Shape;391;p46"/>
          <p:cNvSpPr txBox="1"/>
          <p:nvPr/>
        </p:nvSpPr>
        <p:spPr>
          <a:xfrm>
            <a:off x="123125" y="0"/>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dk1"/>
                </a:solidFill>
                <a:latin typeface="Roboto"/>
                <a:ea typeface="Roboto"/>
                <a:cs typeface="Roboto"/>
                <a:sym typeface="Roboto"/>
              </a:rPr>
              <a:t>Books Crossing</a:t>
            </a:r>
            <a:endParaRPr sz="3000">
              <a:solidFill>
                <a:schemeClr val="dk1"/>
              </a:solidFill>
              <a:latin typeface="Roboto"/>
              <a:ea typeface="Roboto"/>
              <a:cs typeface="Roboto"/>
              <a:sym typeface="Roboto"/>
            </a:endParaRPr>
          </a:p>
          <a:p>
            <a:pPr marL="0" lvl="0" indent="0" algn="l" rtl="0">
              <a:spcBef>
                <a:spcPts val="0"/>
              </a:spcBef>
              <a:spcAft>
                <a:spcPts val="0"/>
              </a:spcAft>
              <a:buNone/>
            </a:pPr>
            <a:endParaRPr sz="3000">
              <a:solidFill>
                <a:schemeClr val="dk1"/>
              </a:solidFill>
              <a:latin typeface="Roboto"/>
              <a:ea typeface="Roboto"/>
              <a:cs typeface="Roboto"/>
              <a:sym typeface="Roboto"/>
            </a:endParaRPr>
          </a:p>
        </p:txBody>
      </p:sp>
      <p:sp>
        <p:nvSpPr>
          <p:cNvPr id="392" name="Google Shape;392;p46"/>
          <p:cNvSpPr txBox="1"/>
          <p:nvPr/>
        </p:nvSpPr>
        <p:spPr>
          <a:xfrm>
            <a:off x="314625" y="735800"/>
            <a:ext cx="787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HVamp</a:t>
            </a:r>
            <a:endParaRPr b="1">
              <a:latin typeface="Roboto"/>
              <a:ea typeface="Roboto"/>
              <a:cs typeface="Roboto"/>
              <a:sym typeface="Roboto"/>
            </a:endParaRPr>
          </a:p>
        </p:txBody>
      </p:sp>
      <p:pic>
        <p:nvPicPr>
          <p:cNvPr id="393" name="Google Shape;393;p46"/>
          <p:cNvPicPr preferRelativeResize="0"/>
          <p:nvPr/>
        </p:nvPicPr>
        <p:blipFill>
          <a:blip r:embed="rId3">
            <a:alphaModFix/>
          </a:blip>
          <a:stretch>
            <a:fillRect/>
          </a:stretch>
        </p:blipFill>
        <p:spPr>
          <a:xfrm>
            <a:off x="2134025" y="571650"/>
            <a:ext cx="3065475" cy="2299124"/>
          </a:xfrm>
          <a:prstGeom prst="rect">
            <a:avLst/>
          </a:prstGeom>
          <a:noFill/>
          <a:ln>
            <a:noFill/>
          </a:ln>
        </p:spPr>
      </p:pic>
      <p:pic>
        <p:nvPicPr>
          <p:cNvPr id="394" name="Google Shape;394;p46"/>
          <p:cNvPicPr preferRelativeResize="0"/>
          <p:nvPr/>
        </p:nvPicPr>
        <p:blipFill>
          <a:blip r:embed="rId4">
            <a:alphaModFix/>
          </a:blip>
          <a:stretch>
            <a:fillRect/>
          </a:stretch>
        </p:blipFill>
        <p:spPr>
          <a:xfrm>
            <a:off x="5394950" y="571662"/>
            <a:ext cx="3065475" cy="2299114"/>
          </a:xfrm>
          <a:prstGeom prst="rect">
            <a:avLst/>
          </a:prstGeom>
          <a:noFill/>
          <a:ln>
            <a:noFill/>
          </a:ln>
        </p:spPr>
      </p:pic>
      <p:sp>
        <p:nvSpPr>
          <p:cNvPr id="395" name="Google Shape;395;p46"/>
          <p:cNvSpPr txBox="1"/>
          <p:nvPr/>
        </p:nvSpPr>
        <p:spPr>
          <a:xfrm>
            <a:off x="314625" y="2776975"/>
            <a:ext cx="787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Vamp</a:t>
            </a:r>
            <a:endParaRPr b="1">
              <a:latin typeface="Roboto"/>
              <a:ea typeface="Roboto"/>
              <a:cs typeface="Roboto"/>
              <a:sym typeface="Roboto"/>
            </a:endParaRPr>
          </a:p>
        </p:txBody>
      </p:sp>
      <p:pic>
        <p:nvPicPr>
          <p:cNvPr id="396" name="Google Shape;396;p46"/>
          <p:cNvPicPr preferRelativeResize="0"/>
          <p:nvPr/>
        </p:nvPicPr>
        <p:blipFill>
          <a:blip r:embed="rId5">
            <a:alphaModFix/>
          </a:blip>
          <a:stretch>
            <a:fillRect/>
          </a:stretch>
        </p:blipFill>
        <p:spPr>
          <a:xfrm>
            <a:off x="2134025" y="2870775"/>
            <a:ext cx="3065475" cy="2174026"/>
          </a:xfrm>
          <a:prstGeom prst="rect">
            <a:avLst/>
          </a:prstGeom>
          <a:noFill/>
          <a:ln>
            <a:noFill/>
          </a:ln>
        </p:spPr>
      </p:pic>
      <p:pic>
        <p:nvPicPr>
          <p:cNvPr id="397" name="Google Shape;397;p46"/>
          <p:cNvPicPr preferRelativeResize="0"/>
          <p:nvPr/>
        </p:nvPicPr>
        <p:blipFill>
          <a:blip r:embed="rId6">
            <a:alphaModFix/>
          </a:blip>
          <a:stretch>
            <a:fillRect/>
          </a:stretch>
        </p:blipFill>
        <p:spPr>
          <a:xfrm>
            <a:off x="5394950" y="2870775"/>
            <a:ext cx="3065475" cy="21740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403" name="Google Shape;403;p47"/>
          <p:cNvSpPr txBox="1"/>
          <p:nvPr/>
        </p:nvSpPr>
        <p:spPr>
          <a:xfrm>
            <a:off x="82075" y="95750"/>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dk1"/>
                </a:solidFill>
                <a:latin typeface="Roboto"/>
                <a:ea typeface="Roboto"/>
                <a:cs typeface="Roboto"/>
                <a:sym typeface="Roboto"/>
              </a:rPr>
              <a:t>Books Crossing</a:t>
            </a:r>
            <a:endParaRPr sz="3000">
              <a:solidFill>
                <a:schemeClr val="dk1"/>
              </a:solidFill>
              <a:latin typeface="Roboto"/>
              <a:ea typeface="Roboto"/>
              <a:cs typeface="Roboto"/>
              <a:sym typeface="Roboto"/>
            </a:endParaRPr>
          </a:p>
          <a:p>
            <a:pPr marL="0" lvl="0" indent="0" algn="l" rtl="0">
              <a:spcBef>
                <a:spcPts val="0"/>
              </a:spcBef>
              <a:spcAft>
                <a:spcPts val="0"/>
              </a:spcAft>
              <a:buNone/>
            </a:pPr>
            <a:endParaRPr sz="3000">
              <a:solidFill>
                <a:schemeClr val="dk1"/>
              </a:solidFill>
              <a:latin typeface="Roboto"/>
              <a:ea typeface="Roboto"/>
              <a:cs typeface="Roboto"/>
              <a:sym typeface="Roboto"/>
            </a:endParaRPr>
          </a:p>
        </p:txBody>
      </p:sp>
      <p:pic>
        <p:nvPicPr>
          <p:cNvPr id="404" name="Google Shape;404;p47"/>
          <p:cNvPicPr preferRelativeResize="0"/>
          <p:nvPr/>
        </p:nvPicPr>
        <p:blipFill>
          <a:blip r:embed="rId3">
            <a:alphaModFix/>
          </a:blip>
          <a:stretch>
            <a:fillRect/>
          </a:stretch>
        </p:blipFill>
        <p:spPr>
          <a:xfrm>
            <a:off x="346975" y="1417773"/>
            <a:ext cx="4225026" cy="3168775"/>
          </a:xfrm>
          <a:prstGeom prst="rect">
            <a:avLst/>
          </a:prstGeom>
          <a:noFill/>
          <a:ln>
            <a:noFill/>
          </a:ln>
        </p:spPr>
      </p:pic>
      <p:pic>
        <p:nvPicPr>
          <p:cNvPr id="405" name="Google Shape;405;p47"/>
          <p:cNvPicPr preferRelativeResize="0"/>
          <p:nvPr/>
        </p:nvPicPr>
        <p:blipFill>
          <a:blip r:embed="rId4">
            <a:alphaModFix/>
          </a:blip>
          <a:stretch>
            <a:fillRect/>
          </a:stretch>
        </p:blipFill>
        <p:spPr>
          <a:xfrm>
            <a:off x="4787850" y="1385125"/>
            <a:ext cx="4035475" cy="3234076"/>
          </a:xfrm>
          <a:prstGeom prst="rect">
            <a:avLst/>
          </a:prstGeom>
          <a:noFill/>
          <a:ln>
            <a:noFill/>
          </a:ln>
        </p:spPr>
      </p:pic>
      <p:sp>
        <p:nvSpPr>
          <p:cNvPr id="406" name="Google Shape;406;p47"/>
          <p:cNvSpPr txBox="1"/>
          <p:nvPr/>
        </p:nvSpPr>
        <p:spPr>
          <a:xfrm>
            <a:off x="2284475" y="885825"/>
            <a:ext cx="4309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Roboto"/>
                <a:ea typeface="Roboto"/>
                <a:cs typeface="Roboto"/>
                <a:sym typeface="Roboto"/>
              </a:rPr>
              <a:t>Hvamp with Gating Mechanism (Best Model)</a:t>
            </a:r>
            <a:endParaRPr sz="1600" b="1">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36</a:t>
            </a:fld>
            <a:endParaRPr>
              <a:solidFill>
                <a:schemeClr val="lt1"/>
              </a:solidFill>
            </a:endParaRPr>
          </a:p>
        </p:txBody>
      </p:sp>
      <p:sp>
        <p:nvSpPr>
          <p:cNvPr id="412" name="Google Shape;412;p48"/>
          <p:cNvSpPr txBox="1">
            <a:spLocks noGrp="1"/>
          </p:cNvSpPr>
          <p:nvPr>
            <p:ph type="title"/>
          </p:nvPr>
        </p:nvSpPr>
        <p:spPr>
          <a:xfrm>
            <a:off x="311700" y="2184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Books Crossing</a:t>
            </a:r>
            <a:endParaRPr/>
          </a:p>
        </p:txBody>
      </p:sp>
      <p:sp>
        <p:nvSpPr>
          <p:cNvPr id="413" name="Google Shape;413;p48"/>
          <p:cNvSpPr txBox="1">
            <a:spLocks noGrp="1"/>
          </p:cNvSpPr>
          <p:nvPr>
            <p:ph type="title"/>
          </p:nvPr>
        </p:nvSpPr>
        <p:spPr>
          <a:xfrm>
            <a:off x="2608050" y="731625"/>
            <a:ext cx="39279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Best Results on different models</a:t>
            </a:r>
            <a:endParaRPr sz="2000"/>
          </a:p>
        </p:txBody>
      </p:sp>
      <p:graphicFrame>
        <p:nvGraphicFramePr>
          <p:cNvPr id="414" name="Google Shape;414;p48"/>
          <p:cNvGraphicFramePr/>
          <p:nvPr/>
        </p:nvGraphicFramePr>
        <p:xfrm>
          <a:off x="70738" y="1339425"/>
          <a:ext cx="3000000" cy="3000000"/>
        </p:xfrm>
        <a:graphic>
          <a:graphicData uri="http://schemas.openxmlformats.org/drawingml/2006/table">
            <a:tbl>
              <a:tblPr>
                <a:noFill/>
                <a:tableStyleId>{BF5C34CC-99BE-4CDD-9B28-7145F96036F7}</a:tableStyleId>
              </a:tblPr>
              <a:tblGrid>
                <a:gridCol w="825650">
                  <a:extLst>
                    <a:ext uri="{9D8B030D-6E8A-4147-A177-3AD203B41FA5}">
                      <a16:colId xmlns:a16="http://schemas.microsoft.com/office/drawing/2014/main" val="20000"/>
                    </a:ext>
                  </a:extLst>
                </a:gridCol>
                <a:gridCol w="1138150">
                  <a:extLst>
                    <a:ext uri="{9D8B030D-6E8A-4147-A177-3AD203B41FA5}">
                      <a16:colId xmlns:a16="http://schemas.microsoft.com/office/drawing/2014/main" val="20001"/>
                    </a:ext>
                  </a:extLst>
                </a:gridCol>
                <a:gridCol w="1098300">
                  <a:extLst>
                    <a:ext uri="{9D8B030D-6E8A-4147-A177-3AD203B41FA5}">
                      <a16:colId xmlns:a16="http://schemas.microsoft.com/office/drawing/2014/main" val="20002"/>
                    </a:ext>
                  </a:extLst>
                </a:gridCol>
                <a:gridCol w="1156175">
                  <a:extLst>
                    <a:ext uri="{9D8B030D-6E8A-4147-A177-3AD203B41FA5}">
                      <a16:colId xmlns:a16="http://schemas.microsoft.com/office/drawing/2014/main" val="20003"/>
                    </a:ext>
                  </a:extLst>
                </a:gridCol>
                <a:gridCol w="974050">
                  <a:extLst>
                    <a:ext uri="{9D8B030D-6E8A-4147-A177-3AD203B41FA5}">
                      <a16:colId xmlns:a16="http://schemas.microsoft.com/office/drawing/2014/main" val="20004"/>
                    </a:ext>
                  </a:extLst>
                </a:gridCol>
                <a:gridCol w="954175">
                  <a:extLst>
                    <a:ext uri="{9D8B030D-6E8A-4147-A177-3AD203B41FA5}">
                      <a16:colId xmlns:a16="http://schemas.microsoft.com/office/drawing/2014/main" val="20005"/>
                    </a:ext>
                  </a:extLst>
                </a:gridCol>
              </a:tblGrid>
              <a:tr h="0">
                <a:tc>
                  <a:txBody>
                    <a:bodyPr/>
                    <a:lstStyle/>
                    <a:p>
                      <a:pPr marL="0" lvl="0" indent="0" algn="ctr" rtl="0">
                        <a:spcBef>
                          <a:spcPts val="0"/>
                        </a:spcBef>
                        <a:spcAft>
                          <a:spcPts val="0"/>
                        </a:spcAft>
                        <a:buNone/>
                      </a:pPr>
                      <a:r>
                        <a:rPr lang="en" sz="1200" b="1">
                          <a:solidFill>
                            <a:schemeClr val="lt1"/>
                          </a:solidFill>
                        </a:rPr>
                        <a:t>Models </a:t>
                      </a:r>
                      <a:endParaRPr sz="12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NDCG@100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NDCG@20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NDCG@10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Recall@50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Recall@20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000"/>
                        <a:t>Baseline (Multi-VAE)</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0.14160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0.11060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0.10560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0.15980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0.11660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000"/>
                        <a:t>Vamp</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0.14824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0.11550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0.10972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0.16368</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0.12258</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000"/>
                        <a:t>HVamp</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0.14973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0.11612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0.11089</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0.16401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0.12462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000"/>
                        <a:t>Multi-VAE (Gated)</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0.14789</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0.11673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0.10991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0.16947</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0.12493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000" b="1"/>
                        <a:t>HVamp (Gated)</a:t>
                      </a:r>
                      <a:endParaRPr sz="1000" b="1"/>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0.15861</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0.12136</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0.11758</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0.17519</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0.13047</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37</a:t>
            </a:fld>
            <a:endParaRPr>
              <a:solidFill>
                <a:schemeClr val="lt1"/>
              </a:solidFill>
            </a:endParaRPr>
          </a:p>
        </p:txBody>
      </p:sp>
      <p:sp>
        <p:nvSpPr>
          <p:cNvPr id="420" name="Google Shape;420;p49"/>
          <p:cNvSpPr txBox="1">
            <a:spLocks noGrp="1"/>
          </p:cNvSpPr>
          <p:nvPr>
            <p:ph type="title"/>
          </p:nvPr>
        </p:nvSpPr>
        <p:spPr>
          <a:xfrm>
            <a:off x="3117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Anime</a:t>
            </a:r>
            <a:endParaRPr/>
          </a:p>
          <a:p>
            <a:pPr marL="0" lvl="0" indent="0" algn="l" rtl="0">
              <a:spcBef>
                <a:spcPts val="0"/>
              </a:spcBef>
              <a:spcAft>
                <a:spcPts val="0"/>
              </a:spcAft>
              <a:buNone/>
            </a:pPr>
            <a:endParaRPr/>
          </a:p>
        </p:txBody>
      </p:sp>
      <p:sp>
        <p:nvSpPr>
          <p:cNvPr id="421" name="Google Shape;421;p49"/>
          <p:cNvSpPr txBox="1">
            <a:spLocks noGrp="1"/>
          </p:cNvSpPr>
          <p:nvPr>
            <p:ph type="title"/>
          </p:nvPr>
        </p:nvSpPr>
        <p:spPr>
          <a:xfrm>
            <a:off x="652550" y="503325"/>
            <a:ext cx="25350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800"/>
              <a:t>Hidden Layer Size </a:t>
            </a:r>
            <a:endParaRPr sz="1800"/>
          </a:p>
        </p:txBody>
      </p:sp>
      <p:sp>
        <p:nvSpPr>
          <p:cNvPr id="422" name="Google Shape;422;p49"/>
          <p:cNvSpPr txBox="1">
            <a:spLocks noGrp="1"/>
          </p:cNvSpPr>
          <p:nvPr>
            <p:ph type="title"/>
          </p:nvPr>
        </p:nvSpPr>
        <p:spPr>
          <a:xfrm>
            <a:off x="5720050" y="206925"/>
            <a:ext cx="28704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1600"/>
              <a:t>Number of Layers</a:t>
            </a:r>
            <a:endParaRPr sz="1600"/>
          </a:p>
        </p:txBody>
      </p:sp>
      <p:graphicFrame>
        <p:nvGraphicFramePr>
          <p:cNvPr id="423" name="Google Shape;423;p49"/>
          <p:cNvGraphicFramePr/>
          <p:nvPr/>
        </p:nvGraphicFramePr>
        <p:xfrm>
          <a:off x="229750" y="922875"/>
          <a:ext cx="3706875" cy="2918471"/>
        </p:xfrm>
        <a:graphic>
          <a:graphicData uri="http://schemas.openxmlformats.org/drawingml/2006/table">
            <a:tbl>
              <a:tblPr>
                <a:noFill/>
                <a:tableStyleId>{BF5C34CC-99BE-4CDD-9B28-7145F96036F7}</a:tableStyleId>
              </a:tblPr>
              <a:tblGrid>
                <a:gridCol w="1096975">
                  <a:extLst>
                    <a:ext uri="{9D8B030D-6E8A-4147-A177-3AD203B41FA5}">
                      <a16:colId xmlns:a16="http://schemas.microsoft.com/office/drawing/2014/main" val="20000"/>
                    </a:ext>
                  </a:extLst>
                </a:gridCol>
                <a:gridCol w="880125">
                  <a:extLst>
                    <a:ext uri="{9D8B030D-6E8A-4147-A177-3AD203B41FA5}">
                      <a16:colId xmlns:a16="http://schemas.microsoft.com/office/drawing/2014/main" val="20001"/>
                    </a:ext>
                  </a:extLst>
                </a:gridCol>
                <a:gridCol w="868675">
                  <a:extLst>
                    <a:ext uri="{9D8B030D-6E8A-4147-A177-3AD203B41FA5}">
                      <a16:colId xmlns:a16="http://schemas.microsoft.com/office/drawing/2014/main" val="20002"/>
                    </a:ext>
                  </a:extLst>
                </a:gridCol>
                <a:gridCol w="8611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800" b="1">
                          <a:solidFill>
                            <a:schemeClr val="lt1"/>
                          </a:solidFill>
                        </a:rPr>
                        <a:t>Size </a:t>
                      </a:r>
                      <a:endParaRPr sz="18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NDCG@100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Recall@50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Recall@20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800"/>
                        <a:t>100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0.456</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0.478</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0.408</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800" b="1"/>
                        <a:t>300</a:t>
                      </a:r>
                      <a:endParaRPr sz="1800" b="1"/>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b="1"/>
                        <a:t>0.466</a:t>
                      </a:r>
                      <a:endParaRPr sz="17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b="1"/>
                        <a:t>0.489</a:t>
                      </a:r>
                      <a:endParaRPr sz="17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b="1"/>
                        <a:t>0.42</a:t>
                      </a:r>
                      <a:endParaRPr sz="24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800"/>
                        <a:t>500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0.459</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0.481</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0.411</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800"/>
                        <a:t>750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0.449</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0.472</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0.404</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800"/>
                        <a:t>1000</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t> </a:t>
                      </a:r>
                      <a:r>
                        <a:rPr lang="en" sz="1500"/>
                        <a:t>0.44</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0.466</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a:t>0.396</a:t>
                      </a:r>
                      <a:endParaRPr sz="15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24" name="Google Shape;424;p49"/>
          <p:cNvGraphicFramePr/>
          <p:nvPr/>
        </p:nvGraphicFramePr>
        <p:xfrm>
          <a:off x="5045300" y="694275"/>
          <a:ext cx="3706875" cy="2495021"/>
        </p:xfrm>
        <a:graphic>
          <a:graphicData uri="http://schemas.openxmlformats.org/drawingml/2006/table">
            <a:tbl>
              <a:tblPr>
                <a:noFill/>
                <a:tableStyleId>{BF5C34CC-99BE-4CDD-9B28-7145F96036F7}</a:tableStyleId>
              </a:tblPr>
              <a:tblGrid>
                <a:gridCol w="1095925">
                  <a:extLst>
                    <a:ext uri="{9D8B030D-6E8A-4147-A177-3AD203B41FA5}">
                      <a16:colId xmlns:a16="http://schemas.microsoft.com/office/drawing/2014/main" val="20000"/>
                    </a:ext>
                  </a:extLst>
                </a:gridCol>
                <a:gridCol w="881175">
                  <a:extLst>
                    <a:ext uri="{9D8B030D-6E8A-4147-A177-3AD203B41FA5}">
                      <a16:colId xmlns:a16="http://schemas.microsoft.com/office/drawing/2014/main" val="20001"/>
                    </a:ext>
                  </a:extLst>
                </a:gridCol>
                <a:gridCol w="868675">
                  <a:extLst>
                    <a:ext uri="{9D8B030D-6E8A-4147-A177-3AD203B41FA5}">
                      <a16:colId xmlns:a16="http://schemas.microsoft.com/office/drawing/2014/main" val="20002"/>
                    </a:ext>
                  </a:extLst>
                </a:gridCol>
                <a:gridCol w="8611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800" b="1">
                          <a:solidFill>
                            <a:schemeClr val="lt1"/>
                          </a:solidFill>
                        </a:rPr>
                        <a:t>Layers</a:t>
                      </a:r>
                      <a:endParaRPr sz="18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NDCG@100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Recall@50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700" b="1">
                          <a:solidFill>
                            <a:schemeClr val="lt1"/>
                          </a:solidFill>
                        </a:rPr>
                        <a:t>Recall@20</a:t>
                      </a:r>
                      <a:endParaRPr sz="17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800" b="1"/>
                        <a:t>1</a:t>
                      </a:r>
                      <a:endParaRPr sz="1800" b="1"/>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b="1"/>
                        <a:t>0.466</a:t>
                      </a:r>
                      <a:endParaRPr sz="17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b="1"/>
                        <a:t>0.489</a:t>
                      </a:r>
                      <a:endParaRPr sz="17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500" b="1"/>
                        <a:t>0.42</a:t>
                      </a:r>
                      <a:endParaRPr sz="24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800"/>
                        <a:t>2</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0.461</a:t>
                      </a:r>
                      <a:endParaRPr sz="2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0.485</a:t>
                      </a:r>
                      <a:endParaRPr sz="2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0.417</a:t>
                      </a:r>
                      <a:endParaRPr sz="2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800"/>
                        <a:t>3</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0.454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0.474</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0.407</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800"/>
                        <a:t>4</a:t>
                      </a:r>
                      <a:endParaRPr sz="18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0.442</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0.463</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700"/>
                        <a:t>0.399</a:t>
                      </a:r>
                      <a:endParaRPr sz="1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38</a:t>
            </a:fld>
            <a:endParaRPr>
              <a:solidFill>
                <a:schemeClr val="lt1"/>
              </a:solidFill>
            </a:endParaRPr>
          </a:p>
        </p:txBody>
      </p:sp>
      <p:sp>
        <p:nvSpPr>
          <p:cNvPr id="430" name="Google Shape;430;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Anime</a:t>
            </a:r>
            <a:endParaRPr/>
          </a:p>
        </p:txBody>
      </p:sp>
      <p:sp>
        <p:nvSpPr>
          <p:cNvPr id="431" name="Google Shape;431;p50"/>
          <p:cNvSpPr txBox="1">
            <a:spLocks noGrp="1"/>
          </p:cNvSpPr>
          <p:nvPr>
            <p:ph type="title"/>
          </p:nvPr>
        </p:nvSpPr>
        <p:spPr>
          <a:xfrm>
            <a:off x="2399838" y="731625"/>
            <a:ext cx="39279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Best Results on different models</a:t>
            </a:r>
            <a:endParaRPr sz="2000"/>
          </a:p>
        </p:txBody>
      </p:sp>
      <p:graphicFrame>
        <p:nvGraphicFramePr>
          <p:cNvPr id="432" name="Google Shape;432;p50"/>
          <p:cNvGraphicFramePr/>
          <p:nvPr/>
        </p:nvGraphicFramePr>
        <p:xfrm>
          <a:off x="70738" y="1339425"/>
          <a:ext cx="6146500" cy="2461772"/>
        </p:xfrm>
        <a:graphic>
          <a:graphicData uri="http://schemas.openxmlformats.org/drawingml/2006/table">
            <a:tbl>
              <a:tblPr>
                <a:noFill/>
                <a:tableStyleId>{BF5C34CC-99BE-4CDD-9B28-7145F96036F7}</a:tableStyleId>
              </a:tblPr>
              <a:tblGrid>
                <a:gridCol w="825650">
                  <a:extLst>
                    <a:ext uri="{9D8B030D-6E8A-4147-A177-3AD203B41FA5}">
                      <a16:colId xmlns:a16="http://schemas.microsoft.com/office/drawing/2014/main" val="20000"/>
                    </a:ext>
                  </a:extLst>
                </a:gridCol>
                <a:gridCol w="1138150">
                  <a:extLst>
                    <a:ext uri="{9D8B030D-6E8A-4147-A177-3AD203B41FA5}">
                      <a16:colId xmlns:a16="http://schemas.microsoft.com/office/drawing/2014/main" val="20001"/>
                    </a:ext>
                  </a:extLst>
                </a:gridCol>
                <a:gridCol w="1098300">
                  <a:extLst>
                    <a:ext uri="{9D8B030D-6E8A-4147-A177-3AD203B41FA5}">
                      <a16:colId xmlns:a16="http://schemas.microsoft.com/office/drawing/2014/main" val="20002"/>
                    </a:ext>
                  </a:extLst>
                </a:gridCol>
                <a:gridCol w="1156175">
                  <a:extLst>
                    <a:ext uri="{9D8B030D-6E8A-4147-A177-3AD203B41FA5}">
                      <a16:colId xmlns:a16="http://schemas.microsoft.com/office/drawing/2014/main" val="20003"/>
                    </a:ext>
                  </a:extLst>
                </a:gridCol>
                <a:gridCol w="974050">
                  <a:extLst>
                    <a:ext uri="{9D8B030D-6E8A-4147-A177-3AD203B41FA5}">
                      <a16:colId xmlns:a16="http://schemas.microsoft.com/office/drawing/2014/main" val="20004"/>
                    </a:ext>
                  </a:extLst>
                </a:gridCol>
                <a:gridCol w="954175">
                  <a:extLst>
                    <a:ext uri="{9D8B030D-6E8A-4147-A177-3AD203B41FA5}">
                      <a16:colId xmlns:a16="http://schemas.microsoft.com/office/drawing/2014/main" val="20005"/>
                    </a:ext>
                  </a:extLst>
                </a:gridCol>
              </a:tblGrid>
              <a:tr h="0">
                <a:tc>
                  <a:txBody>
                    <a:bodyPr/>
                    <a:lstStyle/>
                    <a:p>
                      <a:pPr marL="0" lvl="0" indent="0" algn="ctr" rtl="0">
                        <a:spcBef>
                          <a:spcPts val="0"/>
                        </a:spcBef>
                        <a:spcAft>
                          <a:spcPts val="0"/>
                        </a:spcAft>
                        <a:buNone/>
                      </a:pPr>
                      <a:r>
                        <a:rPr lang="en" sz="1200" b="1">
                          <a:solidFill>
                            <a:schemeClr val="lt1"/>
                          </a:solidFill>
                        </a:rPr>
                        <a:t>Models </a:t>
                      </a:r>
                      <a:endParaRPr sz="1200"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NDCG@100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NDCG@20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NDCG@10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Recall@50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100" b="1">
                          <a:solidFill>
                            <a:schemeClr val="lt1"/>
                          </a:solidFill>
                        </a:rPr>
                        <a:t>Recall@20</a:t>
                      </a:r>
                      <a:endParaRPr sz="1100" b="1">
                        <a:solidFill>
                          <a:schemeClr val="lt1"/>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000"/>
                        <a:t>Baseline(Multi-VAE)</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0.446</a:t>
                      </a:r>
                      <a:endParaRPr sz="11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0.47</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0.455</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0.462</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0.406</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000"/>
                        <a:t>Multi-VAE (gated)</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0.451</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0.473</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0.459</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0.471</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0.41</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000"/>
                        <a:t>HVamp</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0.455</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0.479</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0.465</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0.48</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0.414</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000"/>
                        <a:t>Vamp (gated)</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0.46</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0.484</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0.469</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0.485</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0.418</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000"/>
                        <a:t>H+Vamp (gated)</a:t>
                      </a:r>
                      <a:endParaRPr sz="10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0.466</a:t>
                      </a:r>
                      <a:endParaRPr sz="12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0.491</a:t>
                      </a:r>
                      <a:endParaRPr sz="12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0.473</a:t>
                      </a:r>
                      <a:endParaRPr sz="12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0.489</a:t>
                      </a:r>
                      <a:endParaRPr sz="12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0.42</a:t>
                      </a:r>
                      <a:endParaRPr sz="12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1"/>
          <p:cNvSpPr txBox="1">
            <a:spLocks noGrp="1"/>
          </p:cNvSpPr>
          <p:nvPr>
            <p:ph type="title"/>
          </p:nvPr>
        </p:nvSpPr>
        <p:spPr>
          <a:xfrm>
            <a:off x="311700" y="1798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Anime</a:t>
            </a:r>
            <a:endParaRPr/>
          </a:p>
          <a:p>
            <a:pPr marL="0" lvl="0" indent="0" algn="l" rtl="0">
              <a:spcBef>
                <a:spcPts val="0"/>
              </a:spcBef>
              <a:spcAft>
                <a:spcPts val="0"/>
              </a:spcAft>
              <a:buNone/>
            </a:pPr>
            <a:endParaRPr/>
          </a:p>
        </p:txBody>
      </p:sp>
      <p:sp>
        <p:nvSpPr>
          <p:cNvPr id="438" name="Google Shape;438;p5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439" name="Google Shape;439;p51"/>
          <p:cNvPicPr preferRelativeResize="0"/>
          <p:nvPr/>
        </p:nvPicPr>
        <p:blipFill>
          <a:blip r:embed="rId3">
            <a:alphaModFix/>
          </a:blip>
          <a:stretch>
            <a:fillRect/>
          </a:stretch>
        </p:blipFill>
        <p:spPr>
          <a:xfrm>
            <a:off x="447725" y="2974125"/>
            <a:ext cx="3189166" cy="1974450"/>
          </a:xfrm>
          <a:prstGeom prst="rect">
            <a:avLst/>
          </a:prstGeom>
          <a:noFill/>
          <a:ln>
            <a:noFill/>
          </a:ln>
        </p:spPr>
      </p:pic>
      <p:pic>
        <p:nvPicPr>
          <p:cNvPr id="440" name="Google Shape;440;p51"/>
          <p:cNvPicPr preferRelativeResize="0"/>
          <p:nvPr/>
        </p:nvPicPr>
        <p:blipFill>
          <a:blip r:embed="rId4">
            <a:alphaModFix/>
          </a:blip>
          <a:stretch>
            <a:fillRect/>
          </a:stretch>
        </p:blipFill>
        <p:spPr>
          <a:xfrm>
            <a:off x="4665125" y="940000"/>
            <a:ext cx="3086989" cy="1924250"/>
          </a:xfrm>
          <a:prstGeom prst="rect">
            <a:avLst/>
          </a:prstGeom>
          <a:noFill/>
          <a:ln>
            <a:noFill/>
          </a:ln>
        </p:spPr>
      </p:pic>
      <p:pic>
        <p:nvPicPr>
          <p:cNvPr id="441" name="Google Shape;441;p51"/>
          <p:cNvPicPr preferRelativeResize="0"/>
          <p:nvPr/>
        </p:nvPicPr>
        <p:blipFill>
          <a:blip r:embed="rId5">
            <a:alphaModFix/>
          </a:blip>
          <a:stretch>
            <a:fillRect/>
          </a:stretch>
        </p:blipFill>
        <p:spPr>
          <a:xfrm>
            <a:off x="4633616" y="3016650"/>
            <a:ext cx="3150013" cy="1974450"/>
          </a:xfrm>
          <a:prstGeom prst="rect">
            <a:avLst/>
          </a:prstGeom>
          <a:noFill/>
          <a:ln>
            <a:noFill/>
          </a:ln>
        </p:spPr>
      </p:pic>
      <p:pic>
        <p:nvPicPr>
          <p:cNvPr id="442" name="Google Shape;442;p51"/>
          <p:cNvPicPr preferRelativeResize="0"/>
          <p:nvPr/>
        </p:nvPicPr>
        <p:blipFill>
          <a:blip r:embed="rId6">
            <a:alphaModFix/>
          </a:blip>
          <a:stretch>
            <a:fillRect/>
          </a:stretch>
        </p:blipFill>
        <p:spPr>
          <a:xfrm>
            <a:off x="447725" y="940000"/>
            <a:ext cx="3022043" cy="188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311700" y="-472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 on Papers: Variational AutoEncoders</a:t>
            </a:r>
            <a:endParaRPr/>
          </a:p>
        </p:txBody>
      </p:sp>
      <p:sp>
        <p:nvSpPr>
          <p:cNvPr id="132" name="Google Shape;132;p16"/>
          <p:cNvSpPr txBox="1">
            <a:spLocks noGrp="1"/>
          </p:cNvSpPr>
          <p:nvPr>
            <p:ph type="body" idx="1"/>
          </p:nvPr>
        </p:nvSpPr>
        <p:spPr>
          <a:xfrm>
            <a:off x="309125" y="636800"/>
            <a:ext cx="4396200" cy="4053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400" u="sng">
                <a:solidFill>
                  <a:srgbClr val="000000"/>
                </a:solidFill>
              </a:rPr>
              <a:t>Variational Autoencoders for Collaborative Filtering</a:t>
            </a:r>
            <a:endParaRPr sz="1400" u="sng">
              <a:solidFill>
                <a:srgbClr val="000000"/>
              </a:solidFill>
            </a:endParaRPr>
          </a:p>
          <a:p>
            <a:pPr marL="457200" lvl="0" indent="-304800" algn="l" rtl="0">
              <a:spcBef>
                <a:spcPts val="1200"/>
              </a:spcBef>
              <a:spcAft>
                <a:spcPts val="0"/>
              </a:spcAft>
              <a:buClr>
                <a:srgbClr val="000000"/>
              </a:buClr>
              <a:buSzPts val="1200"/>
              <a:buChar char="●"/>
            </a:pPr>
            <a:r>
              <a:rPr lang="en" sz="1200">
                <a:solidFill>
                  <a:srgbClr val="000000"/>
                </a:solidFill>
              </a:rPr>
              <a:t>                                                              x</a:t>
            </a:r>
            <a:r>
              <a:rPr lang="en" sz="1200" baseline="-25000">
                <a:solidFill>
                  <a:srgbClr val="000000"/>
                </a:solidFill>
              </a:rPr>
              <a:t>ui</a:t>
            </a:r>
            <a:r>
              <a:rPr lang="en" sz="1200">
                <a:solidFill>
                  <a:srgbClr val="000000"/>
                </a:solidFill>
              </a:rPr>
              <a:t> = no. of clicks for item i from user u.</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The model samples a K-dim. latent representation z</a:t>
            </a:r>
            <a:r>
              <a:rPr lang="en" sz="1200" baseline="-25000">
                <a:solidFill>
                  <a:srgbClr val="000000"/>
                </a:solidFill>
              </a:rPr>
              <a:t>u</a:t>
            </a:r>
            <a:r>
              <a:rPr lang="en" sz="1200">
                <a:solidFill>
                  <a:srgbClr val="000000"/>
                </a:solidFill>
              </a:rPr>
              <a:t> from q. </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 Non linear f</a:t>
            </a:r>
            <a:r>
              <a:rPr lang="en" sz="1200" baseline="-25000">
                <a:solidFill>
                  <a:srgbClr val="000000"/>
                </a:solidFill>
              </a:rPr>
              <a:t>θ </a:t>
            </a:r>
            <a:r>
              <a:rPr lang="en" sz="1200">
                <a:solidFill>
                  <a:srgbClr val="000000"/>
                </a:solidFill>
              </a:rPr>
              <a:t>applied on z</a:t>
            </a:r>
            <a:r>
              <a:rPr lang="en" sz="1200" baseline="-25000">
                <a:solidFill>
                  <a:srgbClr val="000000"/>
                </a:solidFill>
              </a:rPr>
              <a:t>u </a:t>
            </a:r>
            <a:r>
              <a:rPr lang="en" sz="1200">
                <a:solidFill>
                  <a:srgbClr val="000000"/>
                </a:solidFill>
              </a:rPr>
              <a:t>to give prob. distrib. 𝜋(z</a:t>
            </a:r>
            <a:r>
              <a:rPr lang="en" sz="1200" baseline="-25000">
                <a:solidFill>
                  <a:srgbClr val="000000"/>
                </a:solidFill>
              </a:rPr>
              <a:t>u</a:t>
            </a:r>
            <a:r>
              <a:rPr lang="en" sz="1200">
                <a:solidFill>
                  <a:srgbClr val="000000"/>
                </a:solidFill>
              </a:rPr>
              <a:t>)</a:t>
            </a:r>
            <a:endParaRPr sz="1200">
              <a:solidFill>
                <a:srgbClr val="000000"/>
              </a:solidFill>
            </a:endParaRPr>
          </a:p>
          <a:p>
            <a:pPr marL="0" lvl="0" indent="0" algn="l" rtl="0">
              <a:spcBef>
                <a:spcPts val="1200"/>
              </a:spcBef>
              <a:spcAft>
                <a:spcPts val="0"/>
              </a:spcAft>
              <a:buNone/>
            </a:pPr>
            <a:endParaRPr sz="1200">
              <a:solidFill>
                <a:srgbClr val="000000"/>
              </a:solidFill>
            </a:endParaRPr>
          </a:p>
          <a:p>
            <a:pPr marL="0" lvl="0" indent="0" algn="l" rtl="0">
              <a:spcBef>
                <a:spcPts val="1200"/>
              </a:spcBef>
              <a:spcAft>
                <a:spcPts val="1200"/>
              </a:spcAft>
              <a:buNone/>
            </a:pPr>
            <a:endParaRPr sz="1200">
              <a:solidFill>
                <a:srgbClr val="000000"/>
              </a:solidFill>
            </a:endParaRPr>
          </a:p>
        </p:txBody>
      </p:sp>
      <p:sp>
        <p:nvSpPr>
          <p:cNvPr id="133" name="Google Shape;133;p16"/>
          <p:cNvSpPr txBox="1"/>
          <p:nvPr/>
        </p:nvSpPr>
        <p:spPr>
          <a:xfrm>
            <a:off x="4957675" y="636800"/>
            <a:ext cx="3874500" cy="2293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u="sng">
                <a:latin typeface="Roboto"/>
                <a:ea typeface="Roboto"/>
                <a:cs typeface="Roboto"/>
                <a:sym typeface="Roboto"/>
              </a:rPr>
              <a:t>Enhancing VAEs for Collaborative Filtering: Flexible Priors &amp; Gating Mechanisms</a:t>
            </a:r>
            <a:endParaRPr sz="1500" u="sng">
              <a:latin typeface="Roboto"/>
              <a:ea typeface="Roboto"/>
              <a:cs typeface="Roboto"/>
              <a:sym typeface="Roboto"/>
            </a:endParaRPr>
          </a:p>
          <a:p>
            <a:pPr marL="457200" lvl="0" indent="-304800" algn="l" rtl="0">
              <a:lnSpc>
                <a:spcPct val="115000"/>
              </a:lnSpc>
              <a:spcBef>
                <a:spcPts val="1200"/>
              </a:spcBef>
              <a:spcAft>
                <a:spcPts val="0"/>
              </a:spcAft>
              <a:buClr>
                <a:schemeClr val="dk2"/>
              </a:buClr>
              <a:buSzPts val="1200"/>
              <a:buFont typeface="Roboto"/>
              <a:buChar char="●"/>
            </a:pPr>
            <a:r>
              <a:rPr lang="en" sz="1200" u="sng">
                <a:latin typeface="Roboto"/>
                <a:ea typeface="Roboto"/>
                <a:cs typeface="Roboto"/>
                <a:sym typeface="Roboto"/>
              </a:rPr>
              <a:t>Flexible priors:</a:t>
            </a:r>
            <a:r>
              <a:rPr lang="en" sz="1200">
                <a:latin typeface="Roboto"/>
                <a:ea typeface="Roboto"/>
                <a:cs typeface="Roboto"/>
                <a:sym typeface="Roboto"/>
              </a:rPr>
              <a:t> use Laplace and Student's t-distributions inplace of the standard gaussian distribution.</a:t>
            </a:r>
            <a:endParaRPr sz="1200">
              <a:latin typeface="Roboto"/>
              <a:ea typeface="Roboto"/>
              <a:cs typeface="Roboto"/>
              <a:sym typeface="Roboto"/>
            </a:endParaRPr>
          </a:p>
          <a:p>
            <a:pPr marL="457200" lvl="0" indent="-304800" algn="l" rtl="0">
              <a:lnSpc>
                <a:spcPct val="115000"/>
              </a:lnSpc>
              <a:spcBef>
                <a:spcPts val="0"/>
              </a:spcBef>
              <a:spcAft>
                <a:spcPts val="0"/>
              </a:spcAft>
              <a:buClr>
                <a:schemeClr val="dk2"/>
              </a:buClr>
              <a:buSzPts val="1200"/>
              <a:buFont typeface="Roboto"/>
              <a:buChar char="●"/>
            </a:pPr>
            <a:r>
              <a:rPr lang="en" sz="1200" u="sng">
                <a:latin typeface="Roboto"/>
                <a:ea typeface="Roboto"/>
                <a:cs typeface="Roboto"/>
                <a:sym typeface="Roboto"/>
              </a:rPr>
              <a:t>Gating mechanisms: </a:t>
            </a:r>
            <a:r>
              <a:rPr lang="en" sz="1200">
                <a:latin typeface="Roboto"/>
                <a:ea typeface="Roboto"/>
                <a:cs typeface="Roboto"/>
                <a:sym typeface="Roboto"/>
              </a:rPr>
              <a:t>Replace the fixed sigmoid function with learnable gates, to allow the model to learn when to focus on reconstruction and when to focus on regularization</a:t>
            </a:r>
            <a:endParaRPr sz="1200">
              <a:latin typeface="Roboto"/>
              <a:ea typeface="Roboto"/>
              <a:cs typeface="Roboto"/>
              <a:sym typeface="Roboto"/>
            </a:endParaRPr>
          </a:p>
        </p:txBody>
      </p:sp>
      <p:pic>
        <p:nvPicPr>
          <p:cNvPr id="134" name="Google Shape;134;p16"/>
          <p:cNvPicPr preferRelativeResize="0"/>
          <p:nvPr/>
        </p:nvPicPr>
        <p:blipFill>
          <a:blip r:embed="rId3">
            <a:alphaModFix/>
          </a:blip>
          <a:stretch>
            <a:fillRect/>
          </a:stretch>
        </p:blipFill>
        <p:spPr>
          <a:xfrm>
            <a:off x="742195" y="1022400"/>
            <a:ext cx="2294475" cy="286809"/>
          </a:xfrm>
          <a:prstGeom prst="rect">
            <a:avLst/>
          </a:prstGeom>
          <a:noFill/>
          <a:ln>
            <a:noFill/>
          </a:ln>
        </p:spPr>
      </p:pic>
      <p:pic>
        <p:nvPicPr>
          <p:cNvPr id="135" name="Google Shape;135;p16"/>
          <p:cNvPicPr preferRelativeResize="0"/>
          <p:nvPr/>
        </p:nvPicPr>
        <p:blipFill>
          <a:blip r:embed="rId4">
            <a:alphaModFix/>
          </a:blip>
          <a:stretch>
            <a:fillRect/>
          </a:stretch>
        </p:blipFill>
        <p:spPr>
          <a:xfrm>
            <a:off x="1795300" y="3609625"/>
            <a:ext cx="4814925" cy="685399"/>
          </a:xfrm>
          <a:prstGeom prst="rect">
            <a:avLst/>
          </a:prstGeom>
          <a:noFill/>
          <a:ln>
            <a:noFill/>
          </a:ln>
        </p:spPr>
      </p:pic>
      <p:pic>
        <p:nvPicPr>
          <p:cNvPr id="136" name="Google Shape;136;p16"/>
          <p:cNvPicPr preferRelativeResize="0"/>
          <p:nvPr/>
        </p:nvPicPr>
        <p:blipFill>
          <a:blip r:embed="rId5">
            <a:alphaModFix/>
          </a:blip>
          <a:stretch>
            <a:fillRect/>
          </a:stretch>
        </p:blipFill>
        <p:spPr>
          <a:xfrm>
            <a:off x="762000" y="1494800"/>
            <a:ext cx="3077079" cy="286800"/>
          </a:xfrm>
          <a:prstGeom prst="rect">
            <a:avLst/>
          </a:prstGeom>
          <a:noFill/>
          <a:ln>
            <a:noFill/>
          </a:ln>
        </p:spPr>
      </p:pic>
      <p:pic>
        <p:nvPicPr>
          <p:cNvPr id="137" name="Google Shape;137;p16"/>
          <p:cNvPicPr preferRelativeResize="0"/>
          <p:nvPr/>
        </p:nvPicPr>
        <p:blipFill>
          <a:blip r:embed="rId6">
            <a:alphaModFix/>
          </a:blip>
          <a:stretch>
            <a:fillRect/>
          </a:stretch>
        </p:blipFill>
        <p:spPr>
          <a:xfrm>
            <a:off x="609600" y="2637575"/>
            <a:ext cx="1725131" cy="257600"/>
          </a:xfrm>
          <a:prstGeom prst="rect">
            <a:avLst/>
          </a:prstGeom>
          <a:noFill/>
          <a:ln>
            <a:noFill/>
          </a:ln>
        </p:spPr>
      </p:pic>
      <p:pic>
        <p:nvPicPr>
          <p:cNvPr id="138" name="Google Shape;138;p16"/>
          <p:cNvPicPr preferRelativeResize="0"/>
          <p:nvPr/>
        </p:nvPicPr>
        <p:blipFill>
          <a:blip r:embed="rId7">
            <a:alphaModFix/>
          </a:blip>
          <a:stretch>
            <a:fillRect/>
          </a:stretch>
        </p:blipFill>
        <p:spPr>
          <a:xfrm>
            <a:off x="2477725" y="2637563"/>
            <a:ext cx="1525276" cy="257600"/>
          </a:xfrm>
          <a:prstGeom prst="rect">
            <a:avLst/>
          </a:prstGeom>
          <a:noFill/>
          <a:ln>
            <a:noFill/>
          </a:ln>
        </p:spPr>
      </p:pic>
      <p:sp>
        <p:nvSpPr>
          <p:cNvPr id="139" name="Google Shape;139;p16"/>
          <p:cNvSpPr txBox="1"/>
          <p:nvPr/>
        </p:nvSpPr>
        <p:spPr>
          <a:xfrm>
            <a:off x="2148400" y="4543875"/>
            <a:ext cx="5686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Parameter to train: 𝛉 and ɸ . Metrics: Recall@R, NDCG@R</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p:txBody>
      </p:sp>
      <p:sp>
        <p:nvSpPr>
          <p:cNvPr id="140" name="Google Shape;140;p16"/>
          <p:cNvSpPr/>
          <p:nvPr/>
        </p:nvSpPr>
        <p:spPr>
          <a:xfrm>
            <a:off x="81175" y="648450"/>
            <a:ext cx="304139" cy="483869"/>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3</a:t>
            </a:r>
          </a:p>
        </p:txBody>
      </p:sp>
      <p:sp>
        <p:nvSpPr>
          <p:cNvPr id="141" name="Google Shape;141;p16"/>
          <p:cNvSpPr/>
          <p:nvPr/>
        </p:nvSpPr>
        <p:spPr>
          <a:xfrm>
            <a:off x="4831300" y="653413"/>
            <a:ext cx="321000" cy="47394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4</a:t>
            </a:r>
          </a:p>
        </p:txBody>
      </p:sp>
      <p:sp>
        <p:nvSpPr>
          <p:cNvPr id="142" name="Google Shape;142;p16"/>
          <p:cNvSpPr txBox="1">
            <a:spLocks noGrp="1"/>
          </p:cNvSpPr>
          <p:nvPr>
            <p:ph type="sldNum" idx="12"/>
          </p:nvPr>
        </p:nvSpPr>
        <p:spPr>
          <a:xfrm>
            <a:off x="8460431" y="45749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1"/>
              <a:t>4</a:t>
            </a:fld>
            <a:endParaRPr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448" name="Google Shape;448;p5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500"/>
              <a:t>Thank you</a:t>
            </a:r>
            <a:endParaRPr sz="3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 did?</a:t>
            </a:r>
            <a:endParaRPr/>
          </a:p>
        </p:txBody>
      </p:sp>
      <p:sp>
        <p:nvSpPr>
          <p:cNvPr id="148" name="Google Shape;148;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rgbClr val="000000"/>
              </a:buClr>
              <a:buSzPts val="1400"/>
              <a:buChar char="●"/>
            </a:pPr>
            <a:r>
              <a:rPr lang="en" sz="1400">
                <a:solidFill>
                  <a:srgbClr val="000000"/>
                </a:solidFill>
              </a:rPr>
              <a:t>Implemented the papers on the </a:t>
            </a:r>
            <a:r>
              <a:rPr lang="en" sz="1400" b="1">
                <a:solidFill>
                  <a:srgbClr val="000000"/>
                </a:solidFill>
              </a:rPr>
              <a:t>BookCrossing and Anime</a:t>
            </a:r>
            <a:r>
              <a:rPr lang="en" sz="1400">
                <a:solidFill>
                  <a:srgbClr val="000000"/>
                </a:solidFill>
              </a:rPr>
              <a:t> dataset</a:t>
            </a:r>
            <a:endParaRPr sz="1400">
              <a:solidFill>
                <a:srgbClr val="000000"/>
              </a:solidFill>
            </a:endParaRPr>
          </a:p>
          <a:p>
            <a:pPr marL="457200" lvl="0" indent="0" algn="l" rtl="0">
              <a:spcBef>
                <a:spcPts val="1200"/>
              </a:spcBef>
              <a:spcAft>
                <a:spcPts val="0"/>
              </a:spcAft>
              <a:buNone/>
            </a:pPr>
            <a:endParaRPr sz="1400">
              <a:solidFill>
                <a:srgbClr val="000000"/>
              </a:solidFill>
            </a:endParaRPr>
          </a:p>
          <a:p>
            <a:pPr marL="457200" lvl="0" indent="-317500" algn="l" rtl="0">
              <a:spcBef>
                <a:spcPts val="1200"/>
              </a:spcBef>
              <a:spcAft>
                <a:spcPts val="0"/>
              </a:spcAft>
              <a:buClr>
                <a:srgbClr val="000000"/>
              </a:buClr>
              <a:buSzPts val="1400"/>
              <a:buChar char="●"/>
            </a:pPr>
            <a:r>
              <a:rPr lang="en" sz="1400" b="1">
                <a:solidFill>
                  <a:srgbClr val="000000"/>
                </a:solidFill>
              </a:rPr>
              <a:t>BookCrossing: </a:t>
            </a:r>
            <a:r>
              <a:rPr lang="en" sz="1400">
                <a:solidFill>
                  <a:srgbClr val="000000"/>
                </a:solidFill>
              </a:rPr>
              <a:t>17384 books, 2945 users</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Explicit</a:t>
            </a:r>
            <a:r>
              <a:rPr lang="en">
                <a:solidFill>
                  <a:srgbClr val="000000"/>
                </a:solidFill>
              </a:rPr>
              <a:t> data</a:t>
            </a:r>
            <a:r>
              <a:rPr lang="en" sz="1400">
                <a:solidFill>
                  <a:srgbClr val="000000"/>
                </a:solidFill>
              </a:rPr>
              <a:t> - ratings range is 1-10</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Implicit</a:t>
            </a:r>
            <a:r>
              <a:rPr lang="en">
                <a:solidFill>
                  <a:srgbClr val="000000"/>
                </a:solidFill>
              </a:rPr>
              <a:t> data</a:t>
            </a:r>
            <a:r>
              <a:rPr lang="en" sz="1400">
                <a:solidFill>
                  <a:srgbClr val="000000"/>
                </a:solidFill>
              </a:rPr>
              <a:t> - history of user -book interaction. </a:t>
            </a:r>
            <a:endParaRPr sz="1400">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book info, user info.</a:t>
            </a:r>
            <a:endParaRPr>
              <a:solidFill>
                <a:srgbClr val="000000"/>
              </a:solidFill>
            </a:endParaRPr>
          </a:p>
          <a:p>
            <a:pPr marL="457200" lvl="0" indent="0" algn="l" rtl="0">
              <a:spcBef>
                <a:spcPts val="1200"/>
              </a:spcBef>
              <a:spcAft>
                <a:spcPts val="0"/>
              </a:spcAft>
              <a:buNone/>
            </a:pPr>
            <a:endParaRPr sz="1400">
              <a:solidFill>
                <a:srgbClr val="000000"/>
              </a:solidFill>
            </a:endParaRPr>
          </a:p>
          <a:p>
            <a:pPr marL="457200" lvl="0" indent="-317500" algn="l" rtl="0">
              <a:spcBef>
                <a:spcPts val="1200"/>
              </a:spcBef>
              <a:spcAft>
                <a:spcPts val="0"/>
              </a:spcAft>
              <a:buClr>
                <a:srgbClr val="000000"/>
              </a:buClr>
              <a:buSzPts val="1400"/>
              <a:buChar char="●"/>
            </a:pPr>
            <a:r>
              <a:rPr lang="en" sz="1400" b="1">
                <a:solidFill>
                  <a:srgbClr val="000000"/>
                </a:solidFill>
              </a:rPr>
              <a:t>Anime Dataset: </a:t>
            </a:r>
            <a:r>
              <a:rPr lang="en" sz="1400">
                <a:solidFill>
                  <a:srgbClr val="000000"/>
                </a:solidFill>
              </a:rPr>
              <a:t>7390 animes, 5000 users</a:t>
            </a:r>
            <a:endParaRPr sz="1400">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Contains explicit , implicit data and anime info.</a:t>
            </a:r>
            <a:endParaRPr sz="1400">
              <a:solidFill>
                <a:srgbClr val="000000"/>
              </a:solidFill>
            </a:endParaRPr>
          </a:p>
          <a:p>
            <a:pPr marL="0" lvl="0" indent="0" algn="l" rtl="0">
              <a:spcBef>
                <a:spcPts val="1200"/>
              </a:spcBef>
              <a:spcAft>
                <a:spcPts val="1200"/>
              </a:spcAft>
              <a:buNone/>
            </a:pPr>
            <a:endParaRPr>
              <a:solidFill>
                <a:srgbClr val="000000"/>
              </a:solidFill>
            </a:endParaRPr>
          </a:p>
        </p:txBody>
      </p:sp>
      <p:sp>
        <p:nvSpPr>
          <p:cNvPr id="149" name="Google Shape;149;p17"/>
          <p:cNvSpPr txBox="1">
            <a:spLocks noGrp="1"/>
          </p:cNvSpPr>
          <p:nvPr>
            <p:ph type="sldNum" idx="12"/>
          </p:nvPr>
        </p:nvSpPr>
        <p:spPr>
          <a:xfrm>
            <a:off x="8460431" y="45749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1"/>
              <a:t>5</a:t>
            </a:fld>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490250" y="526350"/>
            <a:ext cx="74370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500" b="1"/>
              <a:t>Paper 1: AutoRec</a:t>
            </a:r>
            <a:endParaRPr sz="3500" b="1"/>
          </a:p>
        </p:txBody>
      </p:sp>
      <p:sp>
        <p:nvSpPr>
          <p:cNvPr id="155" name="Google Shape;155;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61" name="Google Shape;161;p19"/>
          <p:cNvSpPr txBox="1">
            <a:spLocks noGrp="1"/>
          </p:cNvSpPr>
          <p:nvPr>
            <p:ph type="title"/>
          </p:nvPr>
        </p:nvSpPr>
        <p:spPr>
          <a:xfrm>
            <a:off x="1279950" y="105575"/>
            <a:ext cx="52818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U-Autorec : Activation Tuning</a:t>
            </a:r>
            <a:endParaRPr/>
          </a:p>
        </p:txBody>
      </p:sp>
      <p:graphicFrame>
        <p:nvGraphicFramePr>
          <p:cNvPr id="162" name="Google Shape;162;p19"/>
          <p:cNvGraphicFramePr/>
          <p:nvPr/>
        </p:nvGraphicFramePr>
        <p:xfrm>
          <a:off x="646925" y="984750"/>
          <a:ext cx="4030875" cy="4476088"/>
        </p:xfrm>
        <a:graphic>
          <a:graphicData uri="http://schemas.openxmlformats.org/drawingml/2006/table">
            <a:tbl>
              <a:tblPr>
                <a:noFill/>
                <a:tableStyleId>{BF5C34CC-99BE-4CDD-9B28-7145F96036F7}</a:tableStyleId>
              </a:tblPr>
              <a:tblGrid>
                <a:gridCol w="633025">
                  <a:extLst>
                    <a:ext uri="{9D8B030D-6E8A-4147-A177-3AD203B41FA5}">
                      <a16:colId xmlns:a16="http://schemas.microsoft.com/office/drawing/2014/main" val="20000"/>
                    </a:ext>
                  </a:extLst>
                </a:gridCol>
                <a:gridCol w="633000">
                  <a:extLst>
                    <a:ext uri="{9D8B030D-6E8A-4147-A177-3AD203B41FA5}">
                      <a16:colId xmlns:a16="http://schemas.microsoft.com/office/drawing/2014/main" val="20001"/>
                    </a:ext>
                  </a:extLst>
                </a:gridCol>
                <a:gridCol w="699100">
                  <a:extLst>
                    <a:ext uri="{9D8B030D-6E8A-4147-A177-3AD203B41FA5}">
                      <a16:colId xmlns:a16="http://schemas.microsoft.com/office/drawing/2014/main" val="20002"/>
                    </a:ext>
                  </a:extLst>
                </a:gridCol>
                <a:gridCol w="959275">
                  <a:extLst>
                    <a:ext uri="{9D8B030D-6E8A-4147-A177-3AD203B41FA5}">
                      <a16:colId xmlns:a16="http://schemas.microsoft.com/office/drawing/2014/main" val="20003"/>
                    </a:ext>
                  </a:extLst>
                </a:gridCol>
                <a:gridCol w="1106475">
                  <a:extLst>
                    <a:ext uri="{9D8B030D-6E8A-4147-A177-3AD203B41FA5}">
                      <a16:colId xmlns:a16="http://schemas.microsoft.com/office/drawing/2014/main" val="20004"/>
                    </a:ext>
                  </a:extLst>
                </a:gridCol>
              </a:tblGrid>
              <a:tr h="364300">
                <a:tc gridSpan="5">
                  <a:txBody>
                    <a:bodyPr/>
                    <a:lstStyle/>
                    <a:p>
                      <a:pPr marL="0" lvl="0" indent="0" algn="ctr" rtl="0">
                        <a:spcBef>
                          <a:spcPts val="0"/>
                        </a:spcBef>
                        <a:spcAft>
                          <a:spcPts val="0"/>
                        </a:spcAft>
                        <a:buNone/>
                      </a:pPr>
                      <a:r>
                        <a:rPr lang="en" b="1">
                          <a:solidFill>
                            <a:schemeClr val="lt1"/>
                          </a:solidFill>
                        </a:rPr>
                        <a:t>Books dataset</a:t>
                      </a:r>
                      <a:endParaRPr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4300">
                <a:tc>
                  <a:txBody>
                    <a:bodyPr/>
                    <a:lstStyle/>
                    <a:p>
                      <a:pPr marL="0" lvl="0" indent="0" algn="ctr" rtl="0">
                        <a:spcBef>
                          <a:spcPts val="0"/>
                        </a:spcBef>
                        <a:spcAft>
                          <a:spcPts val="0"/>
                        </a:spcAft>
                        <a:buNone/>
                      </a:pPr>
                      <a:r>
                        <a:rPr lang="en" sz="1100"/>
                        <a:t>First</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Last</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MSE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MSE(clipped)</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RMSE(clipped)</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4300">
                <a:tc>
                  <a:txBody>
                    <a:bodyPr/>
                    <a:lstStyle/>
                    <a:p>
                      <a:pPr marL="0" lvl="0" indent="0" algn="ctr" rtl="0">
                        <a:spcBef>
                          <a:spcPts val="0"/>
                        </a:spcBef>
                        <a:spcAft>
                          <a:spcPts val="0"/>
                        </a:spcAft>
                        <a:buNone/>
                      </a:pPr>
                      <a:r>
                        <a:rPr lang="en" sz="1100"/>
                        <a:t>Linear</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8.841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4.306</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1.192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4300">
                <a:tc>
                  <a:txBody>
                    <a:bodyPr/>
                    <a:lstStyle/>
                    <a:p>
                      <a:pPr marL="0" lvl="0" indent="0" algn="ctr" rtl="0">
                        <a:spcBef>
                          <a:spcPts val="0"/>
                        </a:spcBef>
                        <a:spcAft>
                          <a:spcPts val="0"/>
                        </a:spcAft>
                        <a:buNone/>
                      </a:pPr>
                      <a:r>
                        <a:rPr lang="en" sz="1100"/>
                        <a:t>Linear</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22.0562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21.7444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3.000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4300">
                <a:tc>
                  <a:txBody>
                    <a:bodyPr/>
                    <a:lstStyle/>
                    <a:p>
                      <a:pPr marL="0" lvl="0" indent="0" algn="ctr" rtl="0">
                        <a:spcBef>
                          <a:spcPts val="0"/>
                        </a:spcBef>
                        <a:spcAft>
                          <a:spcPts val="0"/>
                        </a:spcAft>
                        <a:buNone/>
                      </a:pPr>
                      <a:r>
                        <a:rPr lang="en" sz="1100"/>
                        <a:t>Linear</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Relu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29.2856</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21.744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3.000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4300">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5.1944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3.4324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1.043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64300">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22.3122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21.744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3.000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64300">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Relu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5.08596</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3.3999</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1.0371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64300">
                <a:tc>
                  <a:txBody>
                    <a:bodyPr/>
                    <a:lstStyle/>
                    <a:p>
                      <a:pPr marL="0" lvl="0" indent="0" algn="ctr" rtl="0">
                        <a:spcBef>
                          <a:spcPts val="0"/>
                        </a:spcBef>
                        <a:spcAft>
                          <a:spcPts val="0"/>
                        </a:spcAft>
                        <a:buNone/>
                      </a:pPr>
                      <a:r>
                        <a:rPr lang="en" sz="1100"/>
                        <a:t>Relu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3.7644</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3.007</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0.949</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64300">
                <a:tc>
                  <a:txBody>
                    <a:bodyPr/>
                    <a:lstStyle/>
                    <a:p>
                      <a:pPr marL="0" lvl="0" indent="0" algn="ctr" rtl="0">
                        <a:spcBef>
                          <a:spcPts val="0"/>
                        </a:spcBef>
                        <a:spcAft>
                          <a:spcPts val="0"/>
                        </a:spcAft>
                        <a:buNone/>
                      </a:pPr>
                      <a:r>
                        <a:rPr lang="en" sz="1100"/>
                        <a:t>Relu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22.0098</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21.7444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3.000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45500">
                <a:tc>
                  <a:txBody>
                    <a:bodyPr/>
                    <a:lstStyle/>
                    <a:p>
                      <a:pPr marL="0" lvl="0" indent="0" algn="ctr" rtl="0">
                        <a:spcBef>
                          <a:spcPts val="0"/>
                        </a:spcBef>
                        <a:spcAft>
                          <a:spcPts val="0"/>
                        </a:spcAft>
                        <a:buNone/>
                      </a:pPr>
                      <a:r>
                        <a:rPr lang="en" sz="1100"/>
                        <a:t>Relu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Relu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6.893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5.276</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1.284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163" name="Google Shape;163;p19"/>
          <p:cNvGraphicFramePr/>
          <p:nvPr/>
        </p:nvGraphicFramePr>
        <p:xfrm>
          <a:off x="4978250" y="984750"/>
          <a:ext cx="4030875" cy="4476088"/>
        </p:xfrm>
        <a:graphic>
          <a:graphicData uri="http://schemas.openxmlformats.org/drawingml/2006/table">
            <a:tbl>
              <a:tblPr>
                <a:noFill/>
                <a:tableStyleId>{BF5C34CC-99BE-4CDD-9B28-7145F96036F7}</a:tableStyleId>
              </a:tblPr>
              <a:tblGrid>
                <a:gridCol w="633025">
                  <a:extLst>
                    <a:ext uri="{9D8B030D-6E8A-4147-A177-3AD203B41FA5}">
                      <a16:colId xmlns:a16="http://schemas.microsoft.com/office/drawing/2014/main" val="20000"/>
                    </a:ext>
                  </a:extLst>
                </a:gridCol>
                <a:gridCol w="633000">
                  <a:extLst>
                    <a:ext uri="{9D8B030D-6E8A-4147-A177-3AD203B41FA5}">
                      <a16:colId xmlns:a16="http://schemas.microsoft.com/office/drawing/2014/main" val="20001"/>
                    </a:ext>
                  </a:extLst>
                </a:gridCol>
                <a:gridCol w="699100">
                  <a:extLst>
                    <a:ext uri="{9D8B030D-6E8A-4147-A177-3AD203B41FA5}">
                      <a16:colId xmlns:a16="http://schemas.microsoft.com/office/drawing/2014/main" val="20002"/>
                    </a:ext>
                  </a:extLst>
                </a:gridCol>
                <a:gridCol w="959275">
                  <a:extLst>
                    <a:ext uri="{9D8B030D-6E8A-4147-A177-3AD203B41FA5}">
                      <a16:colId xmlns:a16="http://schemas.microsoft.com/office/drawing/2014/main" val="20003"/>
                    </a:ext>
                  </a:extLst>
                </a:gridCol>
                <a:gridCol w="1106475">
                  <a:extLst>
                    <a:ext uri="{9D8B030D-6E8A-4147-A177-3AD203B41FA5}">
                      <a16:colId xmlns:a16="http://schemas.microsoft.com/office/drawing/2014/main" val="20004"/>
                    </a:ext>
                  </a:extLst>
                </a:gridCol>
              </a:tblGrid>
              <a:tr h="364300">
                <a:tc gridSpan="5">
                  <a:txBody>
                    <a:bodyPr/>
                    <a:lstStyle/>
                    <a:p>
                      <a:pPr marL="0" lvl="0" indent="0" algn="ctr" rtl="0">
                        <a:spcBef>
                          <a:spcPts val="0"/>
                        </a:spcBef>
                        <a:spcAft>
                          <a:spcPts val="0"/>
                        </a:spcAft>
                        <a:buNone/>
                      </a:pPr>
                      <a:r>
                        <a:rPr lang="en" b="1">
                          <a:solidFill>
                            <a:schemeClr val="lt1"/>
                          </a:solidFill>
                        </a:rPr>
                        <a:t>Anime dataset</a:t>
                      </a:r>
                      <a:endParaRPr b="1">
                        <a:solidFill>
                          <a:schemeClr val="lt1"/>
                        </a:solidFill>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4300">
                <a:tc>
                  <a:txBody>
                    <a:bodyPr/>
                    <a:lstStyle/>
                    <a:p>
                      <a:pPr marL="0" lvl="0" indent="0" algn="ctr" rtl="0">
                        <a:spcBef>
                          <a:spcPts val="0"/>
                        </a:spcBef>
                        <a:spcAft>
                          <a:spcPts val="0"/>
                        </a:spcAft>
                        <a:buNone/>
                      </a:pPr>
                      <a:r>
                        <a:rPr lang="en" sz="1100"/>
                        <a:t>First</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Last</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MSE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MSE(clipped)</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RMSE(clipped)</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4300">
                <a:tc>
                  <a:txBody>
                    <a:bodyPr/>
                    <a:lstStyle/>
                    <a:p>
                      <a:pPr marL="0" lvl="0" indent="0" algn="ctr" rtl="0">
                        <a:spcBef>
                          <a:spcPts val="0"/>
                        </a:spcBef>
                        <a:spcAft>
                          <a:spcPts val="0"/>
                        </a:spcAft>
                        <a:buNone/>
                      </a:pPr>
                      <a:r>
                        <a:rPr lang="en" sz="1100"/>
                        <a:t>Linear</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3.9395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2.869</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1.325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4300">
                <a:tc>
                  <a:txBody>
                    <a:bodyPr/>
                    <a:lstStyle/>
                    <a:p>
                      <a:pPr marL="0" lvl="0" indent="0" algn="ctr" rtl="0">
                        <a:spcBef>
                          <a:spcPts val="0"/>
                        </a:spcBef>
                        <a:spcAft>
                          <a:spcPts val="0"/>
                        </a:spcAft>
                        <a:buNone/>
                      </a:pPr>
                      <a:r>
                        <a:rPr lang="en" sz="1100"/>
                        <a:t>Linear</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41.604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41.541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5.641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4300">
                <a:tc>
                  <a:txBody>
                    <a:bodyPr/>
                    <a:lstStyle/>
                    <a:p>
                      <a:pPr marL="0" lvl="0" indent="0" algn="ctr" rtl="0">
                        <a:spcBef>
                          <a:spcPts val="0"/>
                        </a:spcBef>
                        <a:spcAft>
                          <a:spcPts val="0"/>
                        </a:spcAft>
                        <a:buNone/>
                      </a:pPr>
                      <a:r>
                        <a:rPr lang="en" sz="1100"/>
                        <a:t>Linear</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Relu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54.128</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41.541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5.641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4300">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2.73198</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1.893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1.086</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64300">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41.699</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41.541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5.641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64300">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Relu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2.8502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1.930</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1.095</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64300">
                <a:tc>
                  <a:txBody>
                    <a:bodyPr/>
                    <a:lstStyle/>
                    <a:p>
                      <a:pPr marL="0" lvl="0" indent="0" algn="ctr" rtl="0">
                        <a:spcBef>
                          <a:spcPts val="0"/>
                        </a:spcBef>
                        <a:spcAft>
                          <a:spcPts val="0"/>
                        </a:spcAft>
                        <a:buNone/>
                      </a:pPr>
                      <a:r>
                        <a:rPr lang="en" sz="1100"/>
                        <a:t>Relu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2.3051</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1.973</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1.0764</a:t>
                      </a:r>
                      <a:endParaRPr sz="10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64300">
                <a:tc>
                  <a:txBody>
                    <a:bodyPr/>
                    <a:lstStyle/>
                    <a:p>
                      <a:pPr marL="0" lvl="0" indent="0" algn="ctr" rtl="0">
                        <a:spcBef>
                          <a:spcPts val="0"/>
                        </a:spcBef>
                        <a:spcAft>
                          <a:spcPts val="0"/>
                        </a:spcAft>
                        <a:buNone/>
                      </a:pPr>
                      <a:r>
                        <a:rPr lang="en" sz="1100"/>
                        <a:t>Relu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41.597</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41.541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5.641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45500">
                <a:tc>
                  <a:txBody>
                    <a:bodyPr/>
                    <a:lstStyle/>
                    <a:p>
                      <a:pPr marL="0" lvl="0" indent="0" algn="ctr" rtl="0">
                        <a:spcBef>
                          <a:spcPts val="0"/>
                        </a:spcBef>
                        <a:spcAft>
                          <a:spcPts val="0"/>
                        </a:spcAft>
                        <a:buNone/>
                      </a:pPr>
                      <a:r>
                        <a:rPr lang="en" sz="1100"/>
                        <a:t>Relu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Relu</a:t>
                      </a:r>
                      <a:endParaRPr sz="1100"/>
                    </a:p>
                  </a:txBody>
                  <a:tcPr marL="63500" marR="63500" marT="63500" marB="635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11.1702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8.801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2.224</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69" name="Google Shape;169;p20"/>
          <p:cNvSpPr txBox="1">
            <a:spLocks noGrp="1"/>
          </p:cNvSpPr>
          <p:nvPr>
            <p:ph type="title"/>
          </p:nvPr>
        </p:nvSpPr>
        <p:spPr>
          <a:xfrm>
            <a:off x="2352225" y="70825"/>
            <a:ext cx="4751100" cy="690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I-Autorec: Activation Tuning</a:t>
            </a:r>
            <a:endParaRPr/>
          </a:p>
        </p:txBody>
      </p:sp>
      <p:graphicFrame>
        <p:nvGraphicFramePr>
          <p:cNvPr id="170" name="Google Shape;170;p20"/>
          <p:cNvGraphicFramePr/>
          <p:nvPr/>
        </p:nvGraphicFramePr>
        <p:xfrm>
          <a:off x="104800" y="834750"/>
          <a:ext cx="4174575" cy="4131650"/>
        </p:xfrm>
        <a:graphic>
          <a:graphicData uri="http://schemas.openxmlformats.org/drawingml/2006/table">
            <a:tbl>
              <a:tblPr>
                <a:noFill/>
                <a:tableStyleId>{BF5C34CC-99BE-4CDD-9B28-7145F96036F7}</a:tableStyleId>
              </a:tblPr>
              <a:tblGrid>
                <a:gridCol w="707400">
                  <a:extLst>
                    <a:ext uri="{9D8B030D-6E8A-4147-A177-3AD203B41FA5}">
                      <a16:colId xmlns:a16="http://schemas.microsoft.com/office/drawing/2014/main" val="20000"/>
                    </a:ext>
                  </a:extLst>
                </a:gridCol>
                <a:gridCol w="736950">
                  <a:extLst>
                    <a:ext uri="{9D8B030D-6E8A-4147-A177-3AD203B41FA5}">
                      <a16:colId xmlns:a16="http://schemas.microsoft.com/office/drawing/2014/main" val="20001"/>
                    </a:ext>
                  </a:extLst>
                </a:gridCol>
                <a:gridCol w="645925">
                  <a:extLst>
                    <a:ext uri="{9D8B030D-6E8A-4147-A177-3AD203B41FA5}">
                      <a16:colId xmlns:a16="http://schemas.microsoft.com/office/drawing/2014/main" val="20002"/>
                    </a:ext>
                  </a:extLst>
                </a:gridCol>
                <a:gridCol w="970075">
                  <a:extLst>
                    <a:ext uri="{9D8B030D-6E8A-4147-A177-3AD203B41FA5}">
                      <a16:colId xmlns:a16="http://schemas.microsoft.com/office/drawing/2014/main" val="20003"/>
                    </a:ext>
                  </a:extLst>
                </a:gridCol>
                <a:gridCol w="1114225">
                  <a:extLst>
                    <a:ext uri="{9D8B030D-6E8A-4147-A177-3AD203B41FA5}">
                      <a16:colId xmlns:a16="http://schemas.microsoft.com/office/drawing/2014/main" val="20004"/>
                    </a:ext>
                  </a:extLst>
                </a:gridCol>
              </a:tblGrid>
              <a:tr h="379300">
                <a:tc gridSpan="5">
                  <a:txBody>
                    <a:bodyPr/>
                    <a:lstStyle/>
                    <a:p>
                      <a:pPr marL="0" lvl="0" indent="0" algn="ctr" rtl="0">
                        <a:spcBef>
                          <a:spcPts val="0"/>
                        </a:spcBef>
                        <a:spcAft>
                          <a:spcPts val="0"/>
                        </a:spcAft>
                        <a:buNone/>
                      </a:pPr>
                      <a:r>
                        <a:rPr lang="en" sz="1300" b="1">
                          <a:solidFill>
                            <a:schemeClr val="lt1"/>
                          </a:solidFill>
                        </a:rPr>
                        <a:t>Books Dataset</a:t>
                      </a:r>
                      <a:endParaRPr sz="1300" b="1">
                        <a:solidFill>
                          <a:schemeClr val="lt1"/>
                        </a:solidFill>
                      </a:endParaRPr>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9050">
                <a:tc>
                  <a:txBody>
                    <a:bodyPr/>
                    <a:lstStyle/>
                    <a:p>
                      <a:pPr marL="0" lvl="0" indent="0" algn="ctr" rtl="0">
                        <a:spcBef>
                          <a:spcPts val="0"/>
                        </a:spcBef>
                        <a:spcAft>
                          <a:spcPts val="0"/>
                        </a:spcAft>
                        <a:buNone/>
                      </a:pPr>
                      <a:r>
                        <a:rPr lang="en" sz="1100"/>
                        <a:t>First</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Last</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MSE</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MSE(clipped)</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RMSE(clipped)</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9300">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1.831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1.210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0.756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9300">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16.043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16.004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4.000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79300">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20.039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12.714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3.189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79300">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0.0865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0.003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0.045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79300">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16.089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16.004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4.000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79300">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0.0875</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0.002</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0.041</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79300">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0.5574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0.363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0.450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79300">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16.055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16.004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4.000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68900">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0.5655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0.393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0.511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171" name="Google Shape;171;p20"/>
          <p:cNvGraphicFramePr/>
          <p:nvPr/>
        </p:nvGraphicFramePr>
        <p:xfrm>
          <a:off x="4572000" y="761525"/>
          <a:ext cx="4202750" cy="4131650"/>
        </p:xfrm>
        <a:graphic>
          <a:graphicData uri="http://schemas.openxmlformats.org/drawingml/2006/table">
            <a:tbl>
              <a:tblPr>
                <a:noFill/>
                <a:tableStyleId>{BF5C34CC-99BE-4CDD-9B28-7145F96036F7}</a:tableStyleId>
              </a:tblPr>
              <a:tblGrid>
                <a:gridCol w="707400">
                  <a:extLst>
                    <a:ext uri="{9D8B030D-6E8A-4147-A177-3AD203B41FA5}">
                      <a16:colId xmlns:a16="http://schemas.microsoft.com/office/drawing/2014/main" val="20000"/>
                    </a:ext>
                  </a:extLst>
                </a:gridCol>
                <a:gridCol w="736950">
                  <a:extLst>
                    <a:ext uri="{9D8B030D-6E8A-4147-A177-3AD203B41FA5}">
                      <a16:colId xmlns:a16="http://schemas.microsoft.com/office/drawing/2014/main" val="20001"/>
                    </a:ext>
                  </a:extLst>
                </a:gridCol>
                <a:gridCol w="738475">
                  <a:extLst>
                    <a:ext uri="{9D8B030D-6E8A-4147-A177-3AD203B41FA5}">
                      <a16:colId xmlns:a16="http://schemas.microsoft.com/office/drawing/2014/main" val="20002"/>
                    </a:ext>
                  </a:extLst>
                </a:gridCol>
                <a:gridCol w="970075">
                  <a:extLst>
                    <a:ext uri="{9D8B030D-6E8A-4147-A177-3AD203B41FA5}">
                      <a16:colId xmlns:a16="http://schemas.microsoft.com/office/drawing/2014/main" val="20003"/>
                    </a:ext>
                  </a:extLst>
                </a:gridCol>
                <a:gridCol w="1049850">
                  <a:extLst>
                    <a:ext uri="{9D8B030D-6E8A-4147-A177-3AD203B41FA5}">
                      <a16:colId xmlns:a16="http://schemas.microsoft.com/office/drawing/2014/main" val="20004"/>
                    </a:ext>
                  </a:extLst>
                </a:gridCol>
              </a:tblGrid>
              <a:tr h="379300">
                <a:tc gridSpan="5">
                  <a:txBody>
                    <a:bodyPr/>
                    <a:lstStyle/>
                    <a:p>
                      <a:pPr marL="0" lvl="0" indent="0" algn="ctr" rtl="0">
                        <a:spcBef>
                          <a:spcPts val="0"/>
                        </a:spcBef>
                        <a:spcAft>
                          <a:spcPts val="0"/>
                        </a:spcAft>
                        <a:buNone/>
                      </a:pPr>
                      <a:r>
                        <a:rPr lang="en" sz="1300" b="1">
                          <a:solidFill>
                            <a:schemeClr val="lt1"/>
                          </a:solidFill>
                        </a:rPr>
                        <a:t>Anime Dataset</a:t>
                      </a:r>
                      <a:endParaRPr sz="1300" b="1">
                        <a:solidFill>
                          <a:schemeClr val="lt1"/>
                        </a:solidFill>
                      </a:endParaRPr>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9050">
                <a:tc>
                  <a:txBody>
                    <a:bodyPr/>
                    <a:lstStyle/>
                    <a:p>
                      <a:pPr marL="0" lvl="0" indent="0" algn="ctr" rtl="0">
                        <a:spcBef>
                          <a:spcPts val="0"/>
                        </a:spcBef>
                        <a:spcAft>
                          <a:spcPts val="0"/>
                        </a:spcAft>
                        <a:buNone/>
                      </a:pPr>
                      <a:r>
                        <a:rPr lang="en" sz="1100"/>
                        <a:t>First</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Last</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MSE</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MSE(clipped)</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RMSE(clipped)</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9300">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2.2416</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1.760</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0.817</a:t>
                      </a:r>
                      <a:endParaRPr sz="1000"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9300">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2.26888</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1.765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0.814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79300">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3.07679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2.240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0.891</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79300">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2.269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1.753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0.8153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79300">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3.10365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2.253</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0.900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79300">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3.034585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2.224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0.886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79300">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Linear</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3.04586</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2.230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0.894</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79300">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Sigmoid</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3.07772</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2.2449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0.889</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68900">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t>Relu</a:t>
                      </a:r>
                      <a:endParaRPr sz="1100"/>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3.0385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2.230</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0.895</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311700" y="29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5 fold cross validation on Books Dataset</a:t>
            </a:r>
            <a:endParaRPr/>
          </a:p>
        </p:txBody>
      </p:sp>
      <p:sp>
        <p:nvSpPr>
          <p:cNvPr id="177" name="Google Shape;177;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graphicFrame>
        <p:nvGraphicFramePr>
          <p:cNvPr id="178" name="Google Shape;178;p21"/>
          <p:cNvGraphicFramePr/>
          <p:nvPr/>
        </p:nvGraphicFramePr>
        <p:xfrm>
          <a:off x="952500" y="666750"/>
          <a:ext cx="3523500" cy="3078420"/>
        </p:xfrm>
        <a:graphic>
          <a:graphicData uri="http://schemas.openxmlformats.org/drawingml/2006/table">
            <a:tbl>
              <a:tblPr>
                <a:noFill/>
                <a:tableStyleId>{76215EF1-934B-4635-8A91-1288B45ADFE7}</a:tableStyleId>
              </a:tblPr>
              <a:tblGrid>
                <a:gridCol w="715925">
                  <a:extLst>
                    <a:ext uri="{9D8B030D-6E8A-4147-A177-3AD203B41FA5}">
                      <a16:colId xmlns:a16="http://schemas.microsoft.com/office/drawing/2014/main" val="20000"/>
                    </a:ext>
                  </a:extLst>
                </a:gridCol>
                <a:gridCol w="547600">
                  <a:extLst>
                    <a:ext uri="{9D8B030D-6E8A-4147-A177-3AD203B41FA5}">
                      <a16:colId xmlns:a16="http://schemas.microsoft.com/office/drawing/2014/main" val="20001"/>
                    </a:ext>
                  </a:extLst>
                </a:gridCol>
                <a:gridCol w="1079425">
                  <a:extLst>
                    <a:ext uri="{9D8B030D-6E8A-4147-A177-3AD203B41FA5}">
                      <a16:colId xmlns:a16="http://schemas.microsoft.com/office/drawing/2014/main" val="20002"/>
                    </a:ext>
                  </a:extLst>
                </a:gridCol>
                <a:gridCol w="1180550">
                  <a:extLst>
                    <a:ext uri="{9D8B030D-6E8A-4147-A177-3AD203B41FA5}">
                      <a16:colId xmlns:a16="http://schemas.microsoft.com/office/drawing/2014/main" val="20003"/>
                    </a:ext>
                  </a:extLst>
                </a:gridCol>
              </a:tblGrid>
              <a:tr h="381000">
                <a:tc gridSpan="4">
                  <a:txBody>
                    <a:bodyPr/>
                    <a:lstStyle/>
                    <a:p>
                      <a:pPr marL="0" lvl="0" indent="0" algn="ctr" rtl="0">
                        <a:spcBef>
                          <a:spcPts val="0"/>
                        </a:spcBef>
                        <a:spcAft>
                          <a:spcPts val="0"/>
                        </a:spcAft>
                        <a:buNone/>
                      </a:pPr>
                      <a:r>
                        <a:rPr lang="en" b="1">
                          <a:solidFill>
                            <a:schemeClr val="lt1"/>
                          </a:solidFill>
                        </a:rPr>
                        <a:t>U-Autorec</a:t>
                      </a:r>
                      <a:endParaRPr b="1">
                        <a:solidFill>
                          <a:schemeClr val="lt1"/>
                        </a:solidFill>
                      </a:endParaRPr>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endParaRPr b="1"/>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b="1">
                          <a:solidFill>
                            <a:schemeClr val="lt1"/>
                          </a:solidFill>
                        </a:rPr>
                        <a:t>MSE</a:t>
                      </a:r>
                      <a:endParaRPr sz="1100" b="1">
                        <a:solidFill>
                          <a:schemeClr val="lt1"/>
                        </a:solidFill>
                      </a:endParaRPr>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b="1">
                          <a:solidFill>
                            <a:schemeClr val="lt1"/>
                          </a:solidFill>
                        </a:rPr>
                        <a:t>MSE(clipped)</a:t>
                      </a:r>
                      <a:endParaRPr sz="1100" b="1">
                        <a:solidFill>
                          <a:schemeClr val="lt1"/>
                        </a:solidFill>
                      </a:endParaRPr>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b="1">
                          <a:solidFill>
                            <a:schemeClr val="lt1"/>
                          </a:solidFill>
                        </a:rPr>
                        <a:t>RMSE(clipped)</a:t>
                      </a:r>
                      <a:endParaRPr sz="1100" b="1">
                        <a:solidFill>
                          <a:schemeClr val="lt1"/>
                        </a:solidFill>
                      </a:endParaRPr>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100"/>
                        <a:t>Fold 1</a:t>
                      </a:r>
                      <a:endParaRPr sz="11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2.169</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1.56</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0.533</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100"/>
                        <a:t>Fold 2</a:t>
                      </a:r>
                      <a:endParaRPr sz="11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2.031</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1.555</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0.532</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100"/>
                        <a:t>Fold 3</a:t>
                      </a:r>
                      <a:endParaRPr sz="11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2.135</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1.575</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0.538</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100"/>
                        <a:t>Fold 4</a:t>
                      </a:r>
                      <a:endParaRPr sz="11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2.051</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1.542</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0.534</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100"/>
                        <a:t>Fold 5</a:t>
                      </a:r>
                      <a:endParaRPr sz="11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2.104</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1.614</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0.554</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 sz="1100"/>
                        <a:t>Average</a:t>
                      </a:r>
                      <a:endParaRPr sz="11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2.098</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1.57</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0.538</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aphicFrame>
        <p:nvGraphicFramePr>
          <p:cNvPr id="179" name="Google Shape;179;p21"/>
          <p:cNvGraphicFramePr/>
          <p:nvPr/>
        </p:nvGraphicFramePr>
        <p:xfrm>
          <a:off x="4926175" y="666750"/>
          <a:ext cx="3600775" cy="3078420"/>
        </p:xfrm>
        <a:graphic>
          <a:graphicData uri="http://schemas.openxmlformats.org/drawingml/2006/table">
            <a:tbl>
              <a:tblPr>
                <a:noFill/>
                <a:tableStyleId>{76215EF1-934B-4635-8A91-1288B45ADFE7}</a:tableStyleId>
              </a:tblPr>
              <a:tblGrid>
                <a:gridCol w="735575">
                  <a:extLst>
                    <a:ext uri="{9D8B030D-6E8A-4147-A177-3AD203B41FA5}">
                      <a16:colId xmlns:a16="http://schemas.microsoft.com/office/drawing/2014/main" val="20000"/>
                    </a:ext>
                  </a:extLst>
                </a:gridCol>
                <a:gridCol w="539025">
                  <a:extLst>
                    <a:ext uri="{9D8B030D-6E8A-4147-A177-3AD203B41FA5}">
                      <a16:colId xmlns:a16="http://schemas.microsoft.com/office/drawing/2014/main" val="20001"/>
                    </a:ext>
                  </a:extLst>
                </a:gridCol>
                <a:gridCol w="1103750">
                  <a:extLst>
                    <a:ext uri="{9D8B030D-6E8A-4147-A177-3AD203B41FA5}">
                      <a16:colId xmlns:a16="http://schemas.microsoft.com/office/drawing/2014/main" val="20002"/>
                    </a:ext>
                  </a:extLst>
                </a:gridCol>
                <a:gridCol w="1222425">
                  <a:extLst>
                    <a:ext uri="{9D8B030D-6E8A-4147-A177-3AD203B41FA5}">
                      <a16:colId xmlns:a16="http://schemas.microsoft.com/office/drawing/2014/main" val="20003"/>
                    </a:ext>
                  </a:extLst>
                </a:gridCol>
              </a:tblGrid>
              <a:tr h="381000">
                <a:tc gridSpan="4">
                  <a:txBody>
                    <a:bodyPr/>
                    <a:lstStyle/>
                    <a:p>
                      <a:pPr marL="0" lvl="0" indent="0" algn="ctr" rtl="0">
                        <a:spcBef>
                          <a:spcPts val="0"/>
                        </a:spcBef>
                        <a:spcAft>
                          <a:spcPts val="0"/>
                        </a:spcAft>
                        <a:buNone/>
                      </a:pPr>
                      <a:r>
                        <a:rPr lang="en" b="1">
                          <a:solidFill>
                            <a:schemeClr val="lt1"/>
                          </a:solidFill>
                        </a:rPr>
                        <a:t>I-Autorec</a:t>
                      </a:r>
                      <a:endParaRPr b="1">
                        <a:solidFill>
                          <a:schemeClr val="lt1"/>
                        </a:solidFill>
                      </a:endParaRPr>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endParaRPr>
                        <a:solidFill>
                          <a:schemeClr val="lt1"/>
                        </a:solidFill>
                      </a:endParaRPr>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100" b="1">
                          <a:solidFill>
                            <a:schemeClr val="lt1"/>
                          </a:solidFill>
                        </a:rPr>
                        <a:t>MSE</a:t>
                      </a:r>
                      <a:endParaRPr sz="1100" b="1">
                        <a:solidFill>
                          <a:schemeClr val="lt1"/>
                        </a:solidFill>
                      </a:endParaRPr>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100" b="1">
                          <a:solidFill>
                            <a:schemeClr val="lt1"/>
                          </a:solidFill>
                        </a:rPr>
                        <a:t>MSE(clipped)</a:t>
                      </a:r>
                      <a:endParaRPr sz="1100" b="1">
                        <a:solidFill>
                          <a:schemeClr val="lt1"/>
                        </a:solidFill>
                      </a:endParaRPr>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100" b="1">
                          <a:solidFill>
                            <a:schemeClr val="lt1"/>
                          </a:solidFill>
                        </a:rPr>
                        <a:t>RMSE(clipped)</a:t>
                      </a:r>
                      <a:endParaRPr sz="1100" b="1">
                        <a:solidFill>
                          <a:schemeClr val="lt1"/>
                        </a:solidFill>
                      </a:endParaRPr>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100"/>
                        <a:t>Fold 1</a:t>
                      </a:r>
                      <a:endParaRPr sz="11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1.601</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0.671</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0.324</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100"/>
                        <a:t>Fold 2</a:t>
                      </a:r>
                      <a:endParaRPr sz="11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1.587</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0.667</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0.326</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100"/>
                        <a:t>Fold 3</a:t>
                      </a:r>
                      <a:endParaRPr sz="11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1.511</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0.658</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0.322</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100"/>
                        <a:t>Fold 4</a:t>
                      </a:r>
                      <a:endParaRPr sz="11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1.662</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0.663</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0.322</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100"/>
                        <a:t>Fold 5</a:t>
                      </a:r>
                      <a:endParaRPr sz="11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1.421</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0.652</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0.32</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 sz="1100"/>
                        <a:t>Average</a:t>
                      </a:r>
                      <a:endParaRPr sz="11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1.556</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0.662</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0.322</a:t>
                      </a:r>
                      <a:endParaRPr sz="1000"/>
                    </a:p>
                  </a:txBody>
                  <a:tcPr marL="91425" marR="91425" marT="91425" marB="91425">
                    <a:lnL w="19050" cap="flat" cmpd="sng">
                      <a:solidFill>
                        <a:srgbClr val="212121"/>
                      </a:solidFill>
                      <a:prstDash val="solid"/>
                      <a:round/>
                      <a:headEnd type="none" w="sm" len="sm"/>
                      <a:tailEnd type="none" w="sm" len="sm"/>
                    </a:lnL>
                    <a:lnR w="19050" cap="flat" cmpd="sng">
                      <a:solidFill>
                        <a:srgbClr val="212121"/>
                      </a:solidFill>
                      <a:prstDash val="solid"/>
                      <a:round/>
                      <a:headEnd type="none" w="sm" len="sm"/>
                      <a:tailEnd type="none" w="sm" len="sm"/>
                    </a:lnR>
                    <a:lnT w="19050" cap="flat" cmpd="sng">
                      <a:solidFill>
                        <a:srgbClr val="212121"/>
                      </a:solidFill>
                      <a:prstDash val="solid"/>
                      <a:round/>
                      <a:headEnd type="none" w="sm" len="sm"/>
                      <a:tailEnd type="none" w="sm" len="sm"/>
                    </a:lnT>
                    <a:lnB w="19050" cap="flat" cmpd="sng">
                      <a:solidFill>
                        <a:srgbClr val="21212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3946</Words>
  <Application>Microsoft Office PowerPoint</Application>
  <PresentationFormat>On-screen Show (16:9)</PresentationFormat>
  <Paragraphs>1411</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Roboto</vt:lpstr>
      <vt:lpstr>Courier New</vt:lpstr>
      <vt:lpstr>Arial</vt:lpstr>
      <vt:lpstr>Georgia</vt:lpstr>
      <vt:lpstr>Geometric</vt:lpstr>
      <vt:lpstr>Topic: AutoEncoders for Recommendation Systems</vt:lpstr>
      <vt:lpstr>Papers</vt:lpstr>
      <vt:lpstr>Discussion on Papers: AutoEncoders</vt:lpstr>
      <vt:lpstr>Discussion on Papers: Variational AutoEncoders</vt:lpstr>
      <vt:lpstr>What we did?</vt:lpstr>
      <vt:lpstr>Paper 1: AutoRec</vt:lpstr>
      <vt:lpstr>U-Autorec : Activation Tuning</vt:lpstr>
      <vt:lpstr>I-Autorec: Activation Tuning</vt:lpstr>
      <vt:lpstr>5 fold cross validation on Books Dataset</vt:lpstr>
      <vt:lpstr>5 fold cross validation on Anime dataset</vt:lpstr>
      <vt:lpstr>Paper 2: Deep AutoRec</vt:lpstr>
      <vt:lpstr>Deep Autorec: layer depth</vt:lpstr>
      <vt:lpstr>Deep Autorec: layer depth</vt:lpstr>
      <vt:lpstr>Deep Autorec: Layer Width</vt:lpstr>
      <vt:lpstr>Hidden Layer Width</vt:lpstr>
      <vt:lpstr>Deep Autorec: Dropout</vt:lpstr>
      <vt:lpstr>Deep AutoRec: Dropout</vt:lpstr>
      <vt:lpstr>Activation function tuning  (Books Dataset)</vt:lpstr>
      <vt:lpstr>Activation function tuning: Anime Dataset</vt:lpstr>
      <vt:lpstr>5 fold Cross Validation Results</vt:lpstr>
      <vt:lpstr>Paper 3: VAE</vt:lpstr>
      <vt:lpstr>BooksCrossing</vt:lpstr>
      <vt:lpstr>BooksCrossing</vt:lpstr>
      <vt:lpstr>BooksCrossing</vt:lpstr>
      <vt:lpstr>BooksCrossing </vt:lpstr>
      <vt:lpstr>BooksCrossing</vt:lpstr>
      <vt:lpstr>Anime</vt:lpstr>
      <vt:lpstr>Anime</vt:lpstr>
      <vt:lpstr> Anime</vt:lpstr>
      <vt:lpstr>Anime</vt:lpstr>
      <vt:lpstr>Anime </vt:lpstr>
      <vt:lpstr>Paper 4: EnhancedVAE </vt:lpstr>
      <vt:lpstr>Books Crossing </vt:lpstr>
      <vt:lpstr>PowerPoint Presentation</vt:lpstr>
      <vt:lpstr>PowerPoint Presentation</vt:lpstr>
      <vt:lpstr>Books Crossing</vt:lpstr>
      <vt:lpstr>Anime </vt:lpstr>
      <vt:lpstr>Anime</vt:lpstr>
      <vt:lpstr>Anime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AutoEncoders for Recommendation Systems</dc:title>
  <cp:lastModifiedBy>harsh178goyal@gmail.com</cp:lastModifiedBy>
  <cp:revision>1</cp:revision>
  <dcterms:modified xsi:type="dcterms:W3CDTF">2023-05-14T08:35:26Z</dcterms:modified>
</cp:coreProperties>
</file>