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65" r:id="rId11"/>
    <p:sldId id="266" r:id="rId12"/>
    <p:sldId id="267" r:id="rId13"/>
    <p:sldId id="269" r:id="rId14"/>
    <p:sldId id="270" r:id="rId15"/>
    <p:sldId id="273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1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tx2">
                    <a:lumMod val="10000"/>
                  </a:schemeClr>
                </a:solidFill>
              </a:rPr>
            </a:br>
            <a:r>
              <a:rPr lang="en-US" b="1" dirty="0" smtClean="0">
                <a:solidFill>
                  <a:schemeClr val="tx2">
                    <a:lumMod val="10000"/>
                  </a:schemeClr>
                </a:solidFill>
              </a:rPr>
              <a:t>Retail 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Store Analytics Case Study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10000"/>
                  </a:schemeClr>
                </a:solidFill>
              </a:rPr>
            </a:b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                                                       By :Harsh Singh Chauhan</a:t>
            </a:r>
          </a:p>
        </p:txBody>
      </p:sp>
    </p:spTree>
    <p:extLst>
      <p:ext uri="{BB962C8B-B14F-4D97-AF65-F5344CB8AC3E}">
        <p14:creationId xmlns:p14="http://schemas.microsoft.com/office/powerpoint/2010/main" val="29240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Reporting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2). Create </a:t>
            </a:r>
            <a:r>
              <a:rPr lang="en-US" dirty="0"/>
              <a:t>a report to get the country-wise breakup of:</a:t>
            </a:r>
          </a:p>
          <a:p>
            <a:pPr marL="514350" lvl="0" indent="-514350">
              <a:buFont typeface="+mj-lt"/>
              <a:buAutoNum type="romanLcPeriod"/>
            </a:pPr>
            <a:r>
              <a:rPr lang="en-US" dirty="0"/>
              <a:t>most popular product/ most purchased </a:t>
            </a:r>
            <a:r>
              <a:rPr lang="en-US" dirty="0" smtClean="0"/>
              <a:t>product.</a:t>
            </a:r>
            <a:endParaRPr lang="en-US" dirty="0"/>
          </a:p>
          <a:p>
            <a:pPr marL="514350" lvl="0" indent="-514350">
              <a:buFont typeface="+mj-lt"/>
              <a:buAutoNum type="romanLcPeriod"/>
            </a:pPr>
            <a:r>
              <a:rPr lang="en-US" dirty="0"/>
              <a:t>least popular product/ least purchased </a:t>
            </a:r>
            <a:r>
              <a:rPr lang="en-US" dirty="0" smtClean="0"/>
              <a:t>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3493" y="850005"/>
            <a:ext cx="98909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1). </a:t>
            </a:r>
            <a:r>
              <a:rPr lang="en-US" dirty="0" smtClean="0">
                <a:solidFill>
                  <a:schemeClr val="bg1"/>
                </a:solidFill>
              </a:rPr>
              <a:t>Most </a:t>
            </a:r>
            <a:r>
              <a:rPr lang="en-US" dirty="0">
                <a:solidFill>
                  <a:schemeClr val="bg1"/>
                </a:solidFill>
              </a:rPr>
              <a:t>popular product/ </a:t>
            </a:r>
            <a:r>
              <a:rPr lang="en-US" dirty="0" smtClean="0">
                <a:solidFill>
                  <a:schemeClr val="bg1"/>
                </a:solidFill>
              </a:rPr>
              <a:t>Most </a:t>
            </a:r>
            <a:r>
              <a:rPr lang="en-US" dirty="0">
                <a:solidFill>
                  <a:schemeClr val="bg1"/>
                </a:solidFill>
              </a:rPr>
              <a:t>purchased </a:t>
            </a:r>
            <a:r>
              <a:rPr lang="en-US" dirty="0" smtClean="0">
                <a:solidFill>
                  <a:schemeClr val="bg1"/>
                </a:solidFill>
              </a:rPr>
              <a:t>product (Country Wise)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23493" y="1609859"/>
            <a:ext cx="9890975" cy="480131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proc sql;</a:t>
            </a:r>
          </a:p>
          <a:p>
            <a:r>
              <a:rPr lang="en-US" dirty="0">
                <a:solidFill>
                  <a:schemeClr val="bg1"/>
                </a:solidFill>
              </a:rPr>
              <a:t>create table report as</a:t>
            </a:r>
          </a:p>
          <a:p>
            <a:r>
              <a:rPr lang="en-US" dirty="0">
                <a:solidFill>
                  <a:schemeClr val="bg1"/>
                </a:solidFill>
              </a:rPr>
              <a:t>select country, stockcode,count(stockcode) as cp</a:t>
            </a:r>
          </a:p>
          <a:p>
            <a:r>
              <a:rPr lang="en-US" dirty="0">
                <a:solidFill>
                  <a:schemeClr val="bg1"/>
                </a:solidFill>
              </a:rPr>
              <a:t>from project</a:t>
            </a:r>
          </a:p>
          <a:p>
            <a:r>
              <a:rPr lang="en-US" dirty="0">
                <a:solidFill>
                  <a:schemeClr val="bg1"/>
                </a:solidFill>
              </a:rPr>
              <a:t>group by country, stockcode </a:t>
            </a:r>
          </a:p>
          <a:p>
            <a:r>
              <a:rPr lang="en-US" dirty="0">
                <a:solidFill>
                  <a:schemeClr val="bg1"/>
                </a:solidFill>
              </a:rPr>
              <a:t>order by country, cp desc;</a:t>
            </a:r>
          </a:p>
          <a:p>
            <a:r>
              <a:rPr lang="en-US" dirty="0">
                <a:solidFill>
                  <a:schemeClr val="bg1"/>
                </a:solidFill>
              </a:rPr>
              <a:t>quit;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proc sort data = report;</a:t>
            </a:r>
          </a:p>
          <a:p>
            <a:r>
              <a:rPr lang="en-US" dirty="0">
                <a:solidFill>
                  <a:schemeClr val="bg1"/>
                </a:solidFill>
              </a:rPr>
              <a:t>by country ;</a:t>
            </a:r>
          </a:p>
          <a:p>
            <a:r>
              <a:rPr lang="en-US" dirty="0">
                <a:solidFill>
                  <a:schemeClr val="bg1"/>
                </a:solidFill>
              </a:rPr>
              <a:t>run;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report2;</a:t>
            </a:r>
          </a:p>
          <a:p>
            <a:r>
              <a:rPr lang="en-US" dirty="0">
                <a:solidFill>
                  <a:schemeClr val="bg1"/>
                </a:solidFill>
              </a:rPr>
              <a:t>set report;</a:t>
            </a:r>
          </a:p>
          <a:p>
            <a:r>
              <a:rPr lang="en-US" dirty="0">
                <a:solidFill>
                  <a:schemeClr val="bg1"/>
                </a:solidFill>
              </a:rPr>
              <a:t>by country;</a:t>
            </a:r>
          </a:p>
          <a:p>
            <a:r>
              <a:rPr lang="en-US" dirty="0">
                <a:solidFill>
                  <a:schemeClr val="bg1"/>
                </a:solidFill>
              </a:rPr>
              <a:t>if first.country;</a:t>
            </a:r>
          </a:p>
          <a:p>
            <a:r>
              <a:rPr lang="en-US" dirty="0">
                <a:solidFill>
                  <a:schemeClr val="bg1"/>
                </a:solidFill>
              </a:rPr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288918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18" y="1171977"/>
            <a:ext cx="9684913" cy="415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5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3493" y="850005"/>
            <a:ext cx="98909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solidFill>
                  <a:schemeClr val="bg1"/>
                </a:solidFill>
              </a:rPr>
              <a:t>2). </a:t>
            </a:r>
            <a:r>
              <a:rPr lang="en-US" dirty="0">
                <a:solidFill>
                  <a:schemeClr val="bg1"/>
                </a:solidFill>
              </a:rPr>
              <a:t>L</a:t>
            </a:r>
            <a:r>
              <a:rPr lang="en-US" dirty="0" smtClean="0">
                <a:solidFill>
                  <a:schemeClr val="bg1"/>
                </a:solidFill>
              </a:rPr>
              <a:t>east </a:t>
            </a:r>
            <a:r>
              <a:rPr lang="en-US" dirty="0">
                <a:solidFill>
                  <a:schemeClr val="bg1"/>
                </a:solidFill>
              </a:rPr>
              <a:t>popular product/ </a:t>
            </a:r>
            <a:r>
              <a:rPr lang="en-US" dirty="0" smtClean="0">
                <a:solidFill>
                  <a:schemeClr val="bg1"/>
                </a:solidFill>
              </a:rPr>
              <a:t>Least </a:t>
            </a:r>
            <a:r>
              <a:rPr lang="en-US" dirty="0">
                <a:solidFill>
                  <a:schemeClr val="bg1"/>
                </a:solidFill>
              </a:rPr>
              <a:t>purchased </a:t>
            </a:r>
            <a:r>
              <a:rPr lang="en-US" dirty="0" smtClean="0">
                <a:solidFill>
                  <a:schemeClr val="bg1"/>
                </a:solidFill>
              </a:rPr>
              <a:t>product(Country Wise)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23493" y="1609859"/>
            <a:ext cx="9890975" cy="480131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proc sql;</a:t>
            </a:r>
          </a:p>
          <a:p>
            <a:r>
              <a:rPr lang="en-US" dirty="0">
                <a:solidFill>
                  <a:schemeClr val="bg1"/>
                </a:solidFill>
              </a:rPr>
              <a:t>create table report as</a:t>
            </a:r>
          </a:p>
          <a:p>
            <a:r>
              <a:rPr lang="en-US" dirty="0">
                <a:solidFill>
                  <a:schemeClr val="bg1"/>
                </a:solidFill>
              </a:rPr>
              <a:t>select country, stockcode,count(stockcode) as cp</a:t>
            </a:r>
          </a:p>
          <a:p>
            <a:r>
              <a:rPr lang="en-US" dirty="0">
                <a:solidFill>
                  <a:schemeClr val="bg1"/>
                </a:solidFill>
              </a:rPr>
              <a:t>from project</a:t>
            </a:r>
          </a:p>
          <a:p>
            <a:r>
              <a:rPr lang="en-US" dirty="0">
                <a:solidFill>
                  <a:schemeClr val="bg1"/>
                </a:solidFill>
              </a:rPr>
              <a:t>group by country, stockcode </a:t>
            </a:r>
          </a:p>
          <a:p>
            <a:r>
              <a:rPr lang="en-US" dirty="0">
                <a:solidFill>
                  <a:schemeClr val="bg1"/>
                </a:solidFill>
              </a:rPr>
              <a:t>order by country, cp desc;</a:t>
            </a:r>
          </a:p>
          <a:p>
            <a:r>
              <a:rPr lang="en-US" dirty="0">
                <a:solidFill>
                  <a:schemeClr val="bg1"/>
                </a:solidFill>
              </a:rPr>
              <a:t>quit;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proc sort data = report;</a:t>
            </a:r>
          </a:p>
          <a:p>
            <a:r>
              <a:rPr lang="en-US" dirty="0">
                <a:solidFill>
                  <a:schemeClr val="bg1"/>
                </a:solidFill>
              </a:rPr>
              <a:t>by country ;</a:t>
            </a:r>
          </a:p>
          <a:p>
            <a:r>
              <a:rPr lang="en-US" dirty="0">
                <a:solidFill>
                  <a:schemeClr val="bg1"/>
                </a:solidFill>
              </a:rPr>
              <a:t>run;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report2;</a:t>
            </a:r>
          </a:p>
          <a:p>
            <a:r>
              <a:rPr lang="en-US" dirty="0">
                <a:solidFill>
                  <a:schemeClr val="bg1"/>
                </a:solidFill>
              </a:rPr>
              <a:t>set report;</a:t>
            </a:r>
          </a:p>
          <a:p>
            <a:r>
              <a:rPr lang="en-US" dirty="0">
                <a:solidFill>
                  <a:schemeClr val="bg1"/>
                </a:solidFill>
              </a:rPr>
              <a:t>by country;</a:t>
            </a:r>
          </a:p>
          <a:p>
            <a:r>
              <a:rPr lang="en-US" dirty="0">
                <a:solidFill>
                  <a:schemeClr val="bg1"/>
                </a:solidFill>
              </a:rPr>
              <a:t>if </a:t>
            </a:r>
            <a:r>
              <a:rPr lang="en-US" dirty="0" err="1" smtClean="0">
                <a:solidFill>
                  <a:schemeClr val="bg1"/>
                </a:solidFill>
              </a:rPr>
              <a:t>last.country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221287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18" y="1171977"/>
            <a:ext cx="9684913" cy="41598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918" y="1171978"/>
            <a:ext cx="9700675" cy="415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2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Perform the below operations: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arenR"/>
            </a:pPr>
            <a:r>
              <a:rPr lang="en-US" dirty="0"/>
              <a:t>Arrange the customers as per most loyal </a:t>
            </a:r>
          </a:p>
          <a:p>
            <a:pPr marL="457200" lvl="0" indent="-457200">
              <a:buFont typeface="+mj-lt"/>
              <a:buAutoNum type="arabicParenR"/>
            </a:pPr>
            <a:r>
              <a:rPr lang="en-US" dirty="0"/>
              <a:t>Divide them in 3 equal categories according to the total number of customers to provide them with different promotional offers.</a:t>
            </a:r>
          </a:p>
          <a:p>
            <a:pPr marL="457200" lvl="0" indent="-457200">
              <a:buFont typeface="+mj-lt"/>
              <a:buAutoNum type="arabicParenR"/>
            </a:pPr>
            <a:r>
              <a:rPr lang="en-US" dirty="0" smtClean="0"/>
              <a:t>Arrange </a:t>
            </a:r>
            <a:r>
              <a:rPr lang="en-US" dirty="0"/>
              <a:t>the customer as per most frequent customer in last 2 </a:t>
            </a:r>
            <a:r>
              <a:rPr lang="en-US" dirty="0" smtClean="0"/>
              <a:t>months.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Find maximum sale day of the previous week according to the day the report is run. The date needs to be kept dynamic.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7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3493" y="850005"/>
            <a:ext cx="9890975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solidFill>
                  <a:schemeClr val="bg1"/>
                </a:solidFill>
              </a:rPr>
              <a:t>1).</a:t>
            </a:r>
            <a:r>
              <a:rPr lang="en-US" sz="2000" dirty="0" smtClean="0">
                <a:solidFill>
                  <a:schemeClr val="bg1"/>
                </a:solidFill>
              </a:rPr>
              <a:t>Arrange </a:t>
            </a:r>
            <a:r>
              <a:rPr lang="en-US" sz="2000" dirty="0">
                <a:solidFill>
                  <a:schemeClr val="bg1"/>
                </a:solidFill>
              </a:rPr>
              <a:t>the customers as per most loyal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3493" y="1609859"/>
            <a:ext cx="9890975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proc tabulate data = project out = p1 ;</a:t>
            </a:r>
          </a:p>
          <a:p>
            <a:r>
              <a:rPr lang="en-US" dirty="0">
                <a:solidFill>
                  <a:schemeClr val="bg1"/>
                </a:solidFill>
              </a:rPr>
              <a:t>class customerid;</a:t>
            </a:r>
          </a:p>
          <a:p>
            <a:r>
              <a:rPr lang="en-US" dirty="0">
                <a:solidFill>
                  <a:schemeClr val="bg1"/>
                </a:solidFill>
              </a:rPr>
              <a:t>var  quantity;</a:t>
            </a:r>
          </a:p>
          <a:p>
            <a:r>
              <a:rPr lang="en-US" dirty="0">
                <a:solidFill>
                  <a:schemeClr val="bg1"/>
                </a:solidFill>
              </a:rPr>
              <a:t>table  customerid ALL , quantity(N) / box = "proc tabulate" ;</a:t>
            </a:r>
          </a:p>
          <a:p>
            <a:r>
              <a:rPr lang="en-US" dirty="0">
                <a:solidFill>
                  <a:schemeClr val="bg1"/>
                </a:solidFill>
              </a:rPr>
              <a:t>run;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proc sql ;</a:t>
            </a:r>
          </a:p>
          <a:p>
            <a:r>
              <a:rPr lang="en-US" dirty="0">
                <a:solidFill>
                  <a:schemeClr val="bg1"/>
                </a:solidFill>
              </a:rPr>
              <a:t>create table loyal as</a:t>
            </a:r>
          </a:p>
          <a:p>
            <a:r>
              <a:rPr lang="en-US" dirty="0">
                <a:solidFill>
                  <a:schemeClr val="bg1"/>
                </a:solidFill>
              </a:rPr>
              <a:t>select customerid,N from p1</a:t>
            </a:r>
          </a:p>
          <a:p>
            <a:r>
              <a:rPr lang="en-US" dirty="0">
                <a:solidFill>
                  <a:schemeClr val="bg1"/>
                </a:solidFill>
              </a:rPr>
              <a:t>order by N desc;</a:t>
            </a:r>
          </a:p>
          <a:p>
            <a:r>
              <a:rPr lang="en-US" dirty="0">
                <a:solidFill>
                  <a:schemeClr val="bg1"/>
                </a:solidFill>
              </a:rPr>
              <a:t>quit;</a:t>
            </a:r>
          </a:p>
        </p:txBody>
      </p:sp>
    </p:spTree>
    <p:extLst>
      <p:ext uri="{BB962C8B-B14F-4D97-AF65-F5344CB8AC3E}">
        <p14:creationId xmlns:p14="http://schemas.microsoft.com/office/powerpoint/2010/main" val="275407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29" y="975173"/>
            <a:ext cx="97006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6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3493" y="850005"/>
            <a:ext cx="9890975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solidFill>
                  <a:schemeClr val="bg1"/>
                </a:solidFill>
              </a:rPr>
              <a:t>2).</a:t>
            </a:r>
            <a:r>
              <a:rPr lang="en-US" sz="2000" dirty="0" smtClean="0">
                <a:solidFill>
                  <a:schemeClr val="bg1"/>
                </a:solidFill>
              </a:rPr>
              <a:t>Divide </a:t>
            </a:r>
            <a:r>
              <a:rPr lang="en-US" sz="2000" dirty="0">
                <a:solidFill>
                  <a:schemeClr val="bg1"/>
                </a:solidFill>
              </a:rPr>
              <a:t>them in 3 equal categories according to the total number of customers to provide them with different promotional offers.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3493" y="1609859"/>
            <a:ext cx="9890975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proc rank data=loyal out=promotion groups=3;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var N;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ranks rank_size;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run;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93" y="2810188"/>
            <a:ext cx="98909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7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 You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0484" y="6729211"/>
            <a:ext cx="51516" cy="12878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1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Introduction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case study will </a:t>
            </a:r>
            <a:r>
              <a:rPr lang="en-US" dirty="0" smtClean="0"/>
              <a:t>give us the complete understanding  of basic </a:t>
            </a:r>
            <a:r>
              <a:rPr lang="en-US" dirty="0"/>
              <a:t>concepts of SAS.</a:t>
            </a:r>
          </a:p>
          <a:p>
            <a:r>
              <a:rPr lang="en-US" dirty="0"/>
              <a:t>Where </a:t>
            </a:r>
            <a:r>
              <a:rPr lang="en-US" dirty="0" smtClean="0"/>
              <a:t>we have </a:t>
            </a:r>
            <a:r>
              <a:rPr lang="en-US" dirty="0"/>
              <a:t>to import data, clean it, transform and then use it for various </a:t>
            </a:r>
            <a:r>
              <a:rPr lang="en-US" dirty="0" smtClean="0"/>
              <a:t>reporting.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0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Learning’s in this case study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the successful completion of this case study, </a:t>
            </a:r>
            <a:r>
              <a:rPr lang="en-US" dirty="0" smtClean="0"/>
              <a:t>we will </a:t>
            </a:r>
            <a:r>
              <a:rPr lang="en-US" dirty="0"/>
              <a:t>be able to:</a:t>
            </a:r>
          </a:p>
          <a:p>
            <a:pPr lvl="0"/>
            <a:r>
              <a:rPr lang="en-US" dirty="0"/>
              <a:t>Import data in SAS</a:t>
            </a:r>
          </a:p>
          <a:p>
            <a:pPr lvl="0"/>
            <a:r>
              <a:rPr lang="en-US" dirty="0"/>
              <a:t>Store data in SAS</a:t>
            </a:r>
          </a:p>
          <a:p>
            <a:pPr lvl="0"/>
            <a:r>
              <a:rPr lang="en-US" dirty="0"/>
              <a:t>Manipulate Datasets</a:t>
            </a:r>
          </a:p>
          <a:p>
            <a:pPr lvl="0"/>
            <a:r>
              <a:rPr lang="en-US" dirty="0"/>
              <a:t>Query Tables to get required results</a:t>
            </a:r>
          </a:p>
          <a:p>
            <a:pPr lvl="0"/>
            <a:r>
              <a:rPr lang="en-US" dirty="0"/>
              <a:t>Work with formats</a:t>
            </a:r>
          </a:p>
          <a:p>
            <a:pPr lvl="0"/>
            <a:r>
              <a:rPr lang="en-US" dirty="0"/>
              <a:t>Use of Proc SQL and Macros</a:t>
            </a:r>
          </a:p>
          <a:p>
            <a:pPr lvl="0"/>
            <a:r>
              <a:rPr lang="en-US" dirty="0"/>
              <a:t>Use various Data operations such as conditional statements and SAS 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for case study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Here we are using online retail dataset which consists of the following variables.</a:t>
            </a:r>
          </a:p>
          <a:p>
            <a:r>
              <a:rPr lang="en-US" dirty="0" smtClean="0"/>
              <a:t>Invoice Number (InvoiceNo)</a:t>
            </a:r>
          </a:p>
          <a:p>
            <a:r>
              <a:rPr lang="en-US" dirty="0" smtClean="0"/>
              <a:t>Stock Code ( StockCode)</a:t>
            </a:r>
          </a:p>
          <a:p>
            <a:r>
              <a:rPr lang="en-US" dirty="0" smtClean="0"/>
              <a:t> </a:t>
            </a:r>
            <a:r>
              <a:rPr lang="en-US" dirty="0"/>
              <a:t>Description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Quantity</a:t>
            </a:r>
          </a:p>
          <a:p>
            <a:r>
              <a:rPr lang="en-US" dirty="0" smtClean="0"/>
              <a:t>Invoice Date ( </a:t>
            </a:r>
            <a:r>
              <a:rPr lang="en-US" dirty="0"/>
              <a:t>InvoiceDate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r>
              <a:rPr lang="en-US" dirty="0" smtClean="0"/>
              <a:t>Per unit Price (UnitPrice)</a:t>
            </a:r>
          </a:p>
          <a:p>
            <a:r>
              <a:rPr lang="en-US" dirty="0" smtClean="0"/>
              <a:t>Customer ID (CustomerID)</a:t>
            </a:r>
          </a:p>
          <a:p>
            <a:r>
              <a:rPr lang="en-US" dirty="0" smtClean="0"/>
              <a:t> </a:t>
            </a:r>
            <a:r>
              <a:rPr lang="en-US" dirty="0"/>
              <a:t>Country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332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Importing of data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going to any Question, First we have to import our Data Set in to SAS Studio</a:t>
            </a:r>
          </a:p>
          <a:p>
            <a:r>
              <a:rPr lang="en-US" dirty="0" smtClean="0"/>
              <a:t>For Importing The Data we use PROC IMPORT method.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0767" y="3461051"/>
            <a:ext cx="8667481" cy="14295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223" y="3799366"/>
            <a:ext cx="804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PROC IMPORT </a:t>
            </a:r>
            <a:r>
              <a:rPr lang="en-US" dirty="0">
                <a:solidFill>
                  <a:schemeClr val="bg1"/>
                </a:solidFill>
              </a:rPr>
              <a:t>datafile = "/home/u38470770/</a:t>
            </a:r>
            <a:r>
              <a:rPr lang="en-US" dirty="0" err="1">
                <a:solidFill>
                  <a:schemeClr val="bg1"/>
                </a:solidFill>
              </a:rPr>
              <a:t>OnlineRetail</a:t>
            </a:r>
            <a:r>
              <a:rPr lang="en-US" dirty="0">
                <a:solidFill>
                  <a:schemeClr val="bg1"/>
                </a:solidFill>
              </a:rPr>
              <a:t> (1).csv" out = project;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RUN;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2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Case study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8" y="2011680"/>
            <a:ext cx="10001701" cy="4206240"/>
          </a:xfrm>
        </p:spPr>
        <p:txBody>
          <a:bodyPr/>
          <a:lstStyle/>
          <a:p>
            <a:r>
              <a:rPr lang="en-US" dirty="0" smtClean="0"/>
              <a:t>After importing the data, we have to perform the following options.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1). Create </a:t>
            </a:r>
            <a:r>
              <a:rPr lang="en-US" dirty="0"/>
              <a:t>below transaction and fact tables using the raw transaction data provided:</a:t>
            </a:r>
          </a:p>
          <a:p>
            <a:pPr marL="514350" lvl="0" indent="-514350">
              <a:buFont typeface="+mj-lt"/>
              <a:buAutoNum type="romanLcPeriod"/>
            </a:pPr>
            <a:r>
              <a:rPr lang="en-US" dirty="0"/>
              <a:t>Transaction table: Invoice number, customer id, product id, quantity, rate, date, time</a:t>
            </a:r>
          </a:p>
          <a:p>
            <a:pPr marL="514350" lvl="0" indent="-514350">
              <a:buFont typeface="+mj-lt"/>
              <a:buAutoNum type="romanLcPeriod"/>
            </a:pPr>
            <a:r>
              <a:rPr lang="en-US" dirty="0"/>
              <a:t>Customer table: customer id, country</a:t>
            </a:r>
          </a:p>
          <a:p>
            <a:pPr marL="514350" lvl="0" indent="-514350">
              <a:buFont typeface="+mj-lt"/>
              <a:buAutoNum type="romanLcPeriod"/>
            </a:pPr>
            <a:r>
              <a:rPr lang="en-US" dirty="0"/>
              <a:t>Product table: Product id, product name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7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Transaction table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table consists of Invoice </a:t>
            </a:r>
            <a:r>
              <a:rPr lang="en-US" dirty="0"/>
              <a:t>number, customer id, product id, quantity, rate, date, </a:t>
            </a:r>
            <a:r>
              <a:rPr lang="en-US" dirty="0" smtClean="0"/>
              <a:t>time.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3645" y="2914471"/>
            <a:ext cx="89894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proc sql;</a:t>
            </a:r>
          </a:p>
          <a:p>
            <a:r>
              <a:rPr lang="en-US" dirty="0">
                <a:solidFill>
                  <a:schemeClr val="bg1"/>
                </a:solidFill>
              </a:rPr>
              <a:t>create table Transition as </a:t>
            </a:r>
          </a:p>
          <a:p>
            <a:r>
              <a:rPr lang="en-US" dirty="0">
                <a:solidFill>
                  <a:schemeClr val="bg1"/>
                </a:solidFill>
              </a:rPr>
              <a:t>select Invoiceno, customerid, Stockcode, quantity, unitprice, invoicedate from project ;</a:t>
            </a:r>
          </a:p>
          <a:p>
            <a:r>
              <a:rPr lang="en-US" dirty="0">
                <a:solidFill>
                  <a:schemeClr val="bg1"/>
                </a:solidFill>
              </a:rPr>
              <a:t>quit 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45" y="4114800"/>
            <a:ext cx="8989453" cy="240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Customer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 Table Consists of  customer id, country.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3645" y="2914471"/>
            <a:ext cx="89894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proc sql;</a:t>
            </a:r>
          </a:p>
          <a:p>
            <a:r>
              <a:rPr lang="en-US" dirty="0">
                <a:solidFill>
                  <a:schemeClr val="bg1"/>
                </a:solidFill>
              </a:rPr>
              <a:t>create table customertable as</a:t>
            </a:r>
          </a:p>
          <a:p>
            <a:r>
              <a:rPr lang="en-US" dirty="0">
                <a:solidFill>
                  <a:schemeClr val="bg1"/>
                </a:solidFill>
              </a:rPr>
              <a:t>select customerid,country from project;</a:t>
            </a:r>
          </a:p>
          <a:p>
            <a:r>
              <a:rPr lang="en-US" dirty="0">
                <a:solidFill>
                  <a:schemeClr val="bg1"/>
                </a:solidFill>
              </a:rPr>
              <a:t>quit;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44" y="4114800"/>
            <a:ext cx="8989453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Product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Table consists of Product id, product name.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3645" y="2914471"/>
            <a:ext cx="89894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proc sql;</a:t>
            </a:r>
          </a:p>
          <a:p>
            <a:r>
              <a:rPr lang="en-US" dirty="0">
                <a:solidFill>
                  <a:schemeClr val="bg1"/>
                </a:solidFill>
              </a:rPr>
              <a:t>create table producttable as</a:t>
            </a:r>
          </a:p>
          <a:p>
            <a:r>
              <a:rPr lang="en-US" dirty="0">
                <a:solidFill>
                  <a:schemeClr val="bg1"/>
                </a:solidFill>
              </a:rPr>
              <a:t>select stockcode,description from project;</a:t>
            </a:r>
          </a:p>
          <a:p>
            <a:r>
              <a:rPr lang="en-US" dirty="0">
                <a:solidFill>
                  <a:schemeClr val="bg1"/>
                </a:solidFill>
              </a:rPr>
              <a:t>quit;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44" y="4114800"/>
            <a:ext cx="8989453" cy="221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5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297</TotalTime>
  <Words>687</Words>
  <Application>Microsoft Office PowerPoint</Application>
  <PresentationFormat>Widescreen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Corbel</vt:lpstr>
      <vt:lpstr>Wingdings</vt:lpstr>
      <vt:lpstr>Banded</vt:lpstr>
      <vt:lpstr> Retail Store Analytics Case Study </vt:lpstr>
      <vt:lpstr>Introduction</vt:lpstr>
      <vt:lpstr>Learning’s in this case study</vt:lpstr>
      <vt:lpstr>Data for case study</vt:lpstr>
      <vt:lpstr>Importing of data</vt:lpstr>
      <vt:lpstr>Case study</vt:lpstr>
      <vt:lpstr>Transaction table</vt:lpstr>
      <vt:lpstr>Customer table</vt:lpstr>
      <vt:lpstr>Product table</vt:lpstr>
      <vt:lpstr>Reporting</vt:lpstr>
      <vt:lpstr>PowerPoint Presentation</vt:lpstr>
      <vt:lpstr>PowerPoint Presentation</vt:lpstr>
      <vt:lpstr>PowerPoint Presentation</vt:lpstr>
      <vt:lpstr>PowerPoint Presentation</vt:lpstr>
      <vt:lpstr>Perform the below operations: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Store Analytics Case Study</dc:title>
  <dc:creator>Windows User</dc:creator>
  <cp:lastModifiedBy>Windows User</cp:lastModifiedBy>
  <cp:revision>14</cp:revision>
  <dcterms:created xsi:type="dcterms:W3CDTF">2019-06-03T02:58:04Z</dcterms:created>
  <dcterms:modified xsi:type="dcterms:W3CDTF">2019-06-03T07:56:03Z</dcterms:modified>
</cp:coreProperties>
</file>