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7" r:id="rId3"/>
    <p:sldId id="284" r:id="rId4"/>
    <p:sldId id="285" r:id="rId5"/>
    <p:sldId id="259" r:id="rId6"/>
    <p:sldId id="286" r:id="rId7"/>
    <p:sldId id="287" r:id="rId8"/>
    <p:sldId id="289" r:id="rId9"/>
    <p:sldId id="290" r:id="rId10"/>
    <p:sldId id="291" r:id="rId11"/>
    <p:sldId id="278" r:id="rId1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Century" panose="02040604050505020304" pitchFamily="18" charset="0"/>
      <p:regular r:id="rId18"/>
    </p:embeddedFont>
    <p:embeddedFont>
      <p:font typeface="Encode Sans Semi Condensed Light" panose="020B0604020202020204" charset="0"/>
      <p:regular r:id="rId19"/>
      <p:bold r:id="rId20"/>
    </p:embeddedFont>
    <p:embeddedFont>
      <p:font typeface="Encode Sans Semi Condensed SemiBold" panose="00000706000000000000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6A7E4D-D6FD-405E-ABBE-3313D0214869}">
  <a:tblStyle styleId="{8E6A7E4D-D6FD-405E-ABBE-3313D02148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825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509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050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592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 rot="-5400000" flipH="1">
            <a:off x="112050" y="481364"/>
            <a:ext cx="977700" cy="1201800"/>
          </a:xfrm>
          <a:prstGeom prst="parallelogram">
            <a:avLst>
              <a:gd name="adj" fmla="val 10943"/>
            </a:avLst>
          </a:prstGeom>
          <a:gradFill>
            <a:gsLst>
              <a:gs pos="0">
                <a:schemeClr val="accent1"/>
              </a:gs>
              <a:gs pos="29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10800000">
            <a:off x="278209" y="1169850"/>
            <a:ext cx="927900" cy="2979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accent2"/>
              </a:gs>
            </a:gsLst>
            <a:lin ang="59999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284659" y="277661"/>
            <a:ext cx="7532717" cy="895903"/>
            <a:chOff x="0" y="266575"/>
            <a:chExt cx="6046490" cy="1687200"/>
          </a:xfrm>
        </p:grpSpPr>
        <p:sp>
          <p:nvSpPr>
            <p:cNvPr id="57" name="Google Shape;57;p6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 rot="10800000">
              <a:off x="5864390" y="266658"/>
              <a:ext cx="1821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6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60" name="Google Shape;60;p6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6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63" name="Google Shape;63;p6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333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896145" y="1706200"/>
            <a:ext cx="333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110" name="Google Shape;110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0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3" name="Google Shape;113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" y="524824"/>
            <a:ext cx="600055" cy="374899"/>
            <a:chOff x="5211448" y="3165393"/>
            <a:chExt cx="1477967" cy="784800"/>
          </a:xfrm>
        </p:grpSpPr>
        <p:sp>
          <p:nvSpPr>
            <p:cNvPr id="117" name="Google Shape;117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 rot="10800000" flipH="1">
            <a:off x="84" y="8"/>
            <a:ext cx="758573" cy="531131"/>
            <a:chOff x="0" y="266575"/>
            <a:chExt cx="7503194" cy="1687200"/>
          </a:xfrm>
        </p:grpSpPr>
        <p:sp>
          <p:nvSpPr>
            <p:cNvPr id="120" name="Google Shape;120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11" Type="http://schemas.openxmlformats.org/officeDocument/2006/relationships/image" Target="../media/image9.sv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>
                <a:latin typeface="Cambria" panose="02040503050406030204" pitchFamily="18" charset="0"/>
                <a:ea typeface="Cambria" panose="02040503050406030204" pitchFamily="18" charset="0"/>
              </a:rPr>
              <a:t>Database &amp; Analytics Programming</a:t>
            </a:r>
            <a:br>
              <a:rPr lang="en-IN" sz="4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4800" dirty="0">
                <a:latin typeface="Cambria" panose="02040503050406030204" pitchFamily="18" charset="0"/>
                <a:ea typeface="Cambria" panose="02040503050406030204" pitchFamily="18" charset="0"/>
              </a:rPr>
              <a:t>Project</a:t>
            </a:r>
            <a:endParaRPr sz="4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7492E-6339-46FE-B45C-E011411107DB}"/>
              </a:ext>
            </a:extLst>
          </p:cNvPr>
          <p:cNvSpPr txBox="1"/>
          <p:nvPr/>
        </p:nvSpPr>
        <p:spPr>
          <a:xfrm>
            <a:off x="2275860" y="4126326"/>
            <a:ext cx="19440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Team Members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76980-D7E2-421F-AB08-36F709BB336B}"/>
              </a:ext>
            </a:extLst>
          </p:cNvPr>
          <p:cNvSpPr txBox="1"/>
          <p:nvPr/>
        </p:nvSpPr>
        <p:spPr>
          <a:xfrm>
            <a:off x="2112836" y="4469611"/>
            <a:ext cx="24591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Harsh(x18187340)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78328-D338-4C6C-A46F-9200CC9BA416}"/>
              </a:ext>
            </a:extLst>
          </p:cNvPr>
          <p:cNvSpPr txBox="1"/>
          <p:nvPr/>
        </p:nvSpPr>
        <p:spPr>
          <a:xfrm>
            <a:off x="2112836" y="4812896"/>
            <a:ext cx="24591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Imran(x17119308)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4AAC6-1BED-49A1-9F9A-9816CFE106D8}"/>
              </a:ext>
            </a:extLst>
          </p:cNvPr>
          <p:cNvSpPr txBox="1"/>
          <p:nvPr/>
        </p:nvSpPr>
        <p:spPr>
          <a:xfrm>
            <a:off x="5583838" y="4469610"/>
            <a:ext cx="24591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DevaRaju</a:t>
            </a:r>
            <a:r>
              <a:rPr lang="en-IN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(x18181422)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33726-1750-4D86-B0C3-DC2921F07E1E}"/>
              </a:ext>
            </a:extLst>
          </p:cNvPr>
          <p:cNvSpPr txBox="1"/>
          <p:nvPr/>
        </p:nvSpPr>
        <p:spPr>
          <a:xfrm>
            <a:off x="5583838" y="4840763"/>
            <a:ext cx="24591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Vijit(x18199429)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239291-7BAE-413A-B497-CEABFCF9F1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35679F-2DE7-43DD-AD74-F5F17C0089F1}"/>
              </a:ext>
            </a:extLst>
          </p:cNvPr>
          <p:cNvSpPr/>
          <p:nvPr/>
        </p:nvSpPr>
        <p:spPr>
          <a:xfrm>
            <a:off x="824459" y="82445"/>
            <a:ext cx="5254052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800" b="1" i="1" dirty="0">
                <a:latin typeface="Century" panose="02040604050505020304" pitchFamily="18" charset="0"/>
              </a:rPr>
              <a:t>Conclusion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2800" b="1" i="1" dirty="0">
              <a:latin typeface="Century" panose="02040604050505020304" pitchFamily="18" charset="0"/>
            </a:endParaRP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62628011-7FC9-42E9-9D08-0541EEFBF11A}"/>
              </a:ext>
            </a:extLst>
          </p:cNvPr>
          <p:cNvSpPr/>
          <p:nvPr/>
        </p:nvSpPr>
        <p:spPr>
          <a:xfrm>
            <a:off x="1901875" y="712033"/>
            <a:ext cx="788859" cy="7045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Shoot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9F1C3F22-E13D-449C-8FB0-3FCF9E221723}"/>
              </a:ext>
            </a:extLst>
          </p:cNvPr>
          <p:cNvSpPr/>
          <p:nvPr/>
        </p:nvSpPr>
        <p:spPr>
          <a:xfrm>
            <a:off x="5602573" y="712032"/>
            <a:ext cx="951876" cy="7045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C3BF1C-A073-4B45-B5BE-EDE0CC00421D}"/>
              </a:ext>
            </a:extLst>
          </p:cNvPr>
          <p:cNvSpPr txBox="1"/>
          <p:nvPr/>
        </p:nvSpPr>
        <p:spPr>
          <a:xfrm>
            <a:off x="3688984" y="1092232"/>
            <a:ext cx="5658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Join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2A32FC-5946-490A-A9E4-291E6B5927CC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>
            <a:off x="2690734" y="1064302"/>
            <a:ext cx="998250" cy="18181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50327F-A686-4832-998F-C39CC3DB6EB1}"/>
              </a:ext>
            </a:extLst>
          </p:cNvPr>
          <p:cNvCxnSpPr>
            <a:cxnSpLocks/>
            <a:stCxn id="11" idx="3"/>
            <a:endCxn id="10" idx="2"/>
          </p:cNvCxnSpPr>
          <p:nvPr/>
        </p:nvCxnSpPr>
        <p:spPr>
          <a:xfrm flipV="1">
            <a:off x="4254865" y="1064301"/>
            <a:ext cx="1347708" cy="1818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370C497-72BB-4FA6-9D95-D89A064C4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1" y="1703083"/>
            <a:ext cx="8999185" cy="3236176"/>
          </a:xfrm>
          <a:prstGeom prst="rect">
            <a:avLst/>
          </a:prstGeom>
        </p:spPr>
      </p:pic>
      <p:sp>
        <p:nvSpPr>
          <p:cNvPr id="12" name="Cylinder 11">
            <a:extLst>
              <a:ext uri="{FF2B5EF4-FFF2-40B4-BE49-F238E27FC236}">
                <a16:creationId xmlns:a16="http://schemas.microsoft.com/office/drawing/2014/main" id="{5EAC16AF-4A4E-483C-BD24-84068BE67D78}"/>
              </a:ext>
            </a:extLst>
          </p:cNvPr>
          <p:cNvSpPr/>
          <p:nvPr/>
        </p:nvSpPr>
        <p:spPr>
          <a:xfrm>
            <a:off x="3572346" y="16210"/>
            <a:ext cx="788859" cy="7045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Drug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0BC661-16F2-425F-A4AF-C177A6593626}"/>
              </a:ext>
            </a:extLst>
          </p:cNvPr>
          <p:cNvCxnSpPr>
            <a:cxnSpLocks/>
            <a:stCxn id="12" idx="3"/>
            <a:endCxn id="11" idx="0"/>
          </p:cNvCxnSpPr>
          <p:nvPr/>
        </p:nvCxnSpPr>
        <p:spPr>
          <a:xfrm>
            <a:off x="3966776" y="720747"/>
            <a:ext cx="5149" cy="37148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42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74" name="Google Shape;374;p33"/>
          <p:cNvGrpSpPr/>
          <p:nvPr/>
        </p:nvGrpSpPr>
        <p:grpSpPr>
          <a:xfrm>
            <a:off x="2374163" y="2163505"/>
            <a:ext cx="4395686" cy="816480"/>
            <a:chOff x="0" y="1715400"/>
            <a:chExt cx="4395686" cy="816480"/>
          </a:xfrm>
        </p:grpSpPr>
        <p:sp>
          <p:nvSpPr>
            <p:cNvPr id="375" name="Google Shape;375;p33"/>
            <p:cNvSpPr/>
            <p:nvPr/>
          </p:nvSpPr>
          <p:spPr>
            <a:xfrm rot="5400000">
              <a:off x="3486236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 rot="10800000" flipH="1">
              <a:off x="3189575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 rot="-5400000" flipH="1">
              <a:off x="292350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 rot="10800000">
              <a:off x="278211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 rot="10800000" flipH="1">
              <a:off x="281975" y="1715400"/>
              <a:ext cx="3840000" cy="565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33"/>
          <p:cNvSpPr txBox="1">
            <a:spLocks noGrp="1"/>
          </p:cNvSpPr>
          <p:nvPr>
            <p:ph type="ctrTitle" idx="4294967295"/>
          </p:nvPr>
        </p:nvSpPr>
        <p:spPr>
          <a:xfrm>
            <a:off x="802525" y="1165450"/>
            <a:ext cx="7539000" cy="77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  <a:latin typeface="Century" panose="02040604050505020304" pitchFamily="18" charset="0"/>
              </a:rPr>
              <a:t>Thanks!</a:t>
            </a:r>
            <a:endParaRPr sz="7200" dirty="0">
              <a:solidFill>
                <a:schemeClr val="accent2"/>
              </a:solidFill>
              <a:latin typeface="Century" panose="02040604050505020304" pitchFamily="18" charset="0"/>
            </a:endParaRPr>
          </a:p>
        </p:txBody>
      </p:sp>
      <p:sp>
        <p:nvSpPr>
          <p:cNvPr id="382" name="Google Shape;382;p33"/>
          <p:cNvSpPr txBox="1"/>
          <p:nvPr/>
        </p:nvSpPr>
        <p:spPr>
          <a:xfrm>
            <a:off x="2665875" y="2163500"/>
            <a:ext cx="3825600" cy="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  <a:latin typeface="Century" panose="02040604050505020304" pitchFamily="18" charset="0"/>
                <a:ea typeface="Encode Sans Semi Condensed"/>
                <a:cs typeface="Encode Sans Semi Condensed"/>
                <a:sym typeface="Encode Sans Semi Condensed"/>
              </a:rPr>
              <a:t>Any questions?</a:t>
            </a:r>
            <a:endParaRPr dirty="0">
              <a:solidFill>
                <a:schemeClr val="tx1"/>
              </a:solidFill>
              <a:latin typeface="Century" panose="02040604050505020304" pitchFamily="18" charset="0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entury" panose="02040604050505020304" pitchFamily="18" charset="0"/>
              </a:rPr>
              <a:t>Analysis</a:t>
            </a:r>
            <a:endParaRPr dirty="0">
              <a:latin typeface="Century" panose="02040604050505020304" pitchFamily="18" charset="0"/>
            </a:endParaRPr>
          </a:p>
        </p:txBody>
      </p:sp>
      <p:sp>
        <p:nvSpPr>
          <p:cNvPr id="133" name="Google Shape;133;p12"/>
          <p:cNvSpPr txBox="1">
            <a:spLocks noGrp="1"/>
          </p:cNvSpPr>
          <p:nvPr>
            <p:ph type="body" idx="1"/>
          </p:nvPr>
        </p:nvSpPr>
        <p:spPr>
          <a:xfrm>
            <a:off x="114650" y="1491057"/>
            <a:ext cx="8132773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1" dirty="0">
                <a:latin typeface="Century" panose="02040604050505020304" pitchFamily="18" charset="0"/>
              </a:rPr>
              <a:t>Research Question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sz="1600" dirty="0">
                <a:latin typeface="Century" panose="02040604050505020304" pitchFamily="18" charset="0"/>
              </a:rPr>
              <a:t>Finding Root causes of death due to factors like Drug consumption, Shooting Incidents and Criminal Records .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sz="1600" dirty="0">
                <a:latin typeface="Century" panose="02040604050505020304" pitchFamily="18" charset="0"/>
              </a:rPr>
              <a:t>Estimating death rates in United States of America affected by above factors mentioned.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600" b="1" i="1" dirty="0">
                <a:latin typeface="Century" panose="02040604050505020304" pitchFamily="18" charset="0"/>
              </a:rPr>
              <a:t>Resources 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800" dirty="0">
                <a:latin typeface="Century" panose="02040604050505020304" pitchFamily="18" charset="0"/>
              </a:rPr>
              <a:t>Python 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800" dirty="0">
                <a:latin typeface="Century" panose="02040604050505020304" pitchFamily="18" charset="0"/>
              </a:rPr>
              <a:t>Postgres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800" dirty="0">
                <a:latin typeface="Century" panose="02040604050505020304" pitchFamily="18" charset="0"/>
              </a:rPr>
              <a:t>MongoDB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800" dirty="0" err="1">
                <a:latin typeface="Century" panose="02040604050505020304" pitchFamily="18" charset="0"/>
              </a:rPr>
              <a:t>Jupyter</a:t>
            </a:r>
            <a:r>
              <a:rPr lang="en-US" sz="1800" dirty="0">
                <a:latin typeface="Century" panose="02040604050505020304" pitchFamily="18" charset="0"/>
              </a:rPr>
              <a:t> IDE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800" dirty="0">
                <a:latin typeface="Century" panose="02040604050505020304" pitchFamily="18" charset="0"/>
              </a:rPr>
              <a:t>Oracle Virtual Machine – Linux(Debian)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endParaRPr lang="en-US" sz="1600" b="1" dirty="0">
              <a:latin typeface="Century" panose="02040604050505020304" pitchFamily="18" charset="0"/>
            </a:endParaRP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endParaRPr lang="en-US" sz="1600" dirty="0">
              <a:latin typeface="Century" panose="02040604050505020304" pitchFamily="18" charset="0"/>
            </a:endParaRPr>
          </a:p>
        </p:txBody>
      </p:sp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050" name="Picture 2" descr="Image result for research question icon">
            <a:extLst>
              <a:ext uri="{FF2B5EF4-FFF2-40B4-BE49-F238E27FC236}">
                <a16:creationId xmlns:a16="http://schemas.microsoft.com/office/drawing/2014/main" id="{98E0CE39-182B-4029-8B0F-D8270C22A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8365">
            <a:off x="1993376" y="1253395"/>
            <a:ext cx="606823" cy="60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38345D9C-EE4F-4BE7-AD43-0ACA36F1D46A}"/>
              </a:ext>
            </a:extLst>
          </p:cNvPr>
          <p:cNvSpPr/>
          <p:nvPr/>
        </p:nvSpPr>
        <p:spPr>
          <a:xfrm>
            <a:off x="338097" y="1344139"/>
            <a:ext cx="1214078" cy="791456"/>
          </a:xfrm>
          <a:prstGeom prst="cloud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API</a:t>
            </a:r>
          </a:p>
        </p:txBody>
      </p:sp>
      <p:pic>
        <p:nvPicPr>
          <p:cNvPr id="1026" name="Picture 2" descr="Image result for json">
            <a:extLst>
              <a:ext uri="{FF2B5EF4-FFF2-40B4-BE49-F238E27FC236}">
                <a16:creationId xmlns:a16="http://schemas.microsoft.com/office/drawing/2014/main" id="{0504B9EF-703D-4CA8-AA3E-A8C34C3D2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77" y="2672586"/>
            <a:ext cx="942930" cy="94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5901887-1B27-4C29-8F8C-F524F9BB09BA}"/>
              </a:ext>
            </a:extLst>
          </p:cNvPr>
          <p:cNvGrpSpPr/>
          <p:nvPr/>
        </p:nvGrpSpPr>
        <p:grpSpPr>
          <a:xfrm>
            <a:off x="2701298" y="1187181"/>
            <a:ext cx="891348" cy="1060397"/>
            <a:chOff x="3131604" y="1187183"/>
            <a:chExt cx="891348" cy="1060397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55530593-95CA-4925-A832-DF2FBC091B6F}"/>
                </a:ext>
              </a:extLst>
            </p:cNvPr>
            <p:cNvSpPr/>
            <p:nvPr/>
          </p:nvSpPr>
          <p:spPr>
            <a:xfrm>
              <a:off x="3131604" y="1187183"/>
              <a:ext cx="891348" cy="106039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28" name="Picture 4" descr="Image result for mongodb">
              <a:extLst>
                <a:ext uri="{FF2B5EF4-FFF2-40B4-BE49-F238E27FC236}">
                  <a16:creationId xmlns:a16="http://schemas.microsoft.com/office/drawing/2014/main" id="{2DC91EEF-E119-40DF-B4AE-F295A32C07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590" y="1502273"/>
              <a:ext cx="679375" cy="679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25F435-B7C1-422E-A263-850CD3072D94}"/>
              </a:ext>
            </a:extLst>
          </p:cNvPr>
          <p:cNvGrpSpPr/>
          <p:nvPr/>
        </p:nvGrpSpPr>
        <p:grpSpPr>
          <a:xfrm>
            <a:off x="7645613" y="1187181"/>
            <a:ext cx="1091133" cy="1194869"/>
            <a:chOff x="7645613" y="1187181"/>
            <a:chExt cx="1091133" cy="1194869"/>
          </a:xfrm>
        </p:grpSpPr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0C1B82B6-A274-4DCE-8D82-5A9C78D717F8}"/>
                </a:ext>
              </a:extLst>
            </p:cNvPr>
            <p:cNvSpPr/>
            <p:nvPr/>
          </p:nvSpPr>
          <p:spPr>
            <a:xfrm>
              <a:off x="7645613" y="1187181"/>
              <a:ext cx="1091133" cy="1194869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38" name="Picture 14" descr="Image result for postgresql icon">
              <a:extLst>
                <a:ext uri="{FF2B5EF4-FFF2-40B4-BE49-F238E27FC236}">
                  <a16:creationId xmlns:a16="http://schemas.microsoft.com/office/drawing/2014/main" id="{9BD2EAD2-544B-4760-A505-CF2BAC5D3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95" y="1570470"/>
              <a:ext cx="901567" cy="715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E84FC4A-3BDC-4FEC-BE5B-2536A6AFA77C}"/>
              </a:ext>
            </a:extLst>
          </p:cNvPr>
          <p:cNvCxnSpPr/>
          <p:nvPr/>
        </p:nvCxnSpPr>
        <p:spPr>
          <a:xfrm rot="16200000" flipH="1">
            <a:off x="689528" y="2129903"/>
            <a:ext cx="1008317" cy="914400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82C559-71D5-4B52-86FE-3E6BCA76CF95}"/>
              </a:ext>
            </a:extLst>
          </p:cNvPr>
          <p:cNvSpPr txBox="1"/>
          <p:nvPr/>
        </p:nvSpPr>
        <p:spPr>
          <a:xfrm>
            <a:off x="215769" y="2514686"/>
            <a:ext cx="1214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Converting Raw 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15403-67EE-46AB-BCE0-AF1C2B2086FA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2335946" y="2247578"/>
            <a:ext cx="811026" cy="576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D56050C-D8D9-4DCA-ADC1-1FC705BD8F97}"/>
              </a:ext>
            </a:extLst>
          </p:cNvPr>
          <p:cNvSpPr txBox="1"/>
          <p:nvPr/>
        </p:nvSpPr>
        <p:spPr>
          <a:xfrm rot="19346333">
            <a:off x="2139579" y="2132110"/>
            <a:ext cx="121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Store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CD4725-6361-4DF4-B3E8-04F006752EA7}"/>
              </a:ext>
            </a:extLst>
          </p:cNvPr>
          <p:cNvCxnSpPr>
            <a:cxnSpLocks/>
          </p:cNvCxnSpPr>
          <p:nvPr/>
        </p:nvCxnSpPr>
        <p:spPr>
          <a:xfrm>
            <a:off x="3426224" y="2247578"/>
            <a:ext cx="980407" cy="6483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B711E34-BB31-4CEB-8170-4C5C8E12FE78}"/>
              </a:ext>
            </a:extLst>
          </p:cNvPr>
          <p:cNvSpPr txBox="1"/>
          <p:nvPr/>
        </p:nvSpPr>
        <p:spPr>
          <a:xfrm rot="2096956">
            <a:off x="3598968" y="2120440"/>
            <a:ext cx="1214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Processing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CDC7D5-3F1D-4B79-80C6-0F0C323C5FDC}"/>
              </a:ext>
            </a:extLst>
          </p:cNvPr>
          <p:cNvGrpSpPr/>
          <p:nvPr/>
        </p:nvGrpSpPr>
        <p:grpSpPr>
          <a:xfrm>
            <a:off x="4206007" y="2895923"/>
            <a:ext cx="980407" cy="990720"/>
            <a:chOff x="4206007" y="2895923"/>
            <a:chExt cx="980407" cy="99072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AA4F66B-ABE9-4B79-BD78-37513ED7EDFF}"/>
                </a:ext>
              </a:extLst>
            </p:cNvPr>
            <p:cNvSpPr/>
            <p:nvPr/>
          </p:nvSpPr>
          <p:spPr>
            <a:xfrm>
              <a:off x="4206007" y="2895923"/>
              <a:ext cx="980407" cy="9907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42" name="Picture 18" descr="Image result for python icon">
              <a:extLst>
                <a:ext uri="{FF2B5EF4-FFF2-40B4-BE49-F238E27FC236}">
                  <a16:creationId xmlns:a16="http://schemas.microsoft.com/office/drawing/2014/main" id="{260F9A3F-6B8A-431B-B6B0-7225C550B4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51" y="2944224"/>
              <a:ext cx="818897" cy="818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55C794-CD5D-464A-BB1D-234F1D5634F4}"/>
              </a:ext>
            </a:extLst>
          </p:cNvPr>
          <p:cNvCxnSpPr>
            <a:cxnSpLocks/>
          </p:cNvCxnSpPr>
          <p:nvPr/>
        </p:nvCxnSpPr>
        <p:spPr>
          <a:xfrm flipV="1">
            <a:off x="5186414" y="2514686"/>
            <a:ext cx="789367" cy="452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503CA2E-1C62-41B4-ABD8-DD03EDBD1E46}"/>
              </a:ext>
            </a:extLst>
          </p:cNvPr>
          <p:cNvSpPr txBox="1"/>
          <p:nvPr/>
        </p:nvSpPr>
        <p:spPr>
          <a:xfrm rot="19599256">
            <a:off x="5123144" y="2670527"/>
            <a:ext cx="121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&lt; Pandas&gt;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AD4F52-92F1-4807-83AD-5741DF48BC79}"/>
              </a:ext>
            </a:extLst>
          </p:cNvPr>
          <p:cNvSpPr txBox="1"/>
          <p:nvPr/>
        </p:nvSpPr>
        <p:spPr>
          <a:xfrm>
            <a:off x="6840578" y="1416581"/>
            <a:ext cx="121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Store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288B86-65F4-41FC-837A-EC10197E0078}"/>
              </a:ext>
            </a:extLst>
          </p:cNvPr>
          <p:cNvGrpSpPr/>
          <p:nvPr/>
        </p:nvGrpSpPr>
        <p:grpSpPr>
          <a:xfrm>
            <a:off x="5348087" y="920071"/>
            <a:ext cx="1397709" cy="1594615"/>
            <a:chOff x="5348087" y="920071"/>
            <a:chExt cx="1397709" cy="1594615"/>
          </a:xfrm>
        </p:grpSpPr>
        <p:pic>
          <p:nvPicPr>
            <p:cNvPr id="1036" name="Picture 12" descr="Image result for structured data icon">
              <a:extLst>
                <a:ext uri="{FF2B5EF4-FFF2-40B4-BE49-F238E27FC236}">
                  <a16:creationId xmlns:a16="http://schemas.microsoft.com/office/drawing/2014/main" id="{066A02DD-5A48-4AD3-BADE-8F0037D023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42" t="4836" r="12354" b="15917"/>
            <a:stretch/>
          </p:blipFill>
          <p:spPr bwMode="auto">
            <a:xfrm>
              <a:off x="5348087" y="920071"/>
              <a:ext cx="1397709" cy="1594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18E07E8-494C-4800-8C1B-717708C05C01}"/>
                </a:ext>
              </a:extLst>
            </p:cNvPr>
            <p:cNvSpPr/>
            <p:nvPr/>
          </p:nvSpPr>
          <p:spPr>
            <a:xfrm>
              <a:off x="5417244" y="920071"/>
              <a:ext cx="1191633" cy="1594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3CDA25D-24FD-46C2-A8C1-AAAD69B138AF}"/>
              </a:ext>
            </a:extLst>
          </p:cNvPr>
          <p:cNvCxnSpPr>
            <a:cxnSpLocks/>
          </p:cNvCxnSpPr>
          <p:nvPr/>
        </p:nvCxnSpPr>
        <p:spPr>
          <a:xfrm flipV="1">
            <a:off x="6606930" y="1724358"/>
            <a:ext cx="1038681" cy="93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94A642-D027-4B13-B180-986D9B49795C}"/>
              </a:ext>
            </a:extLst>
          </p:cNvPr>
          <p:cNvGrpSpPr/>
          <p:nvPr/>
        </p:nvGrpSpPr>
        <p:grpSpPr>
          <a:xfrm>
            <a:off x="7392040" y="3266542"/>
            <a:ext cx="1280587" cy="958816"/>
            <a:chOff x="7392040" y="3266542"/>
            <a:chExt cx="1280587" cy="958816"/>
          </a:xfrm>
        </p:grpSpPr>
        <p:pic>
          <p:nvPicPr>
            <p:cNvPr id="1040" name="Picture 16" descr="Image result for visualization icon">
              <a:extLst>
                <a:ext uri="{FF2B5EF4-FFF2-40B4-BE49-F238E27FC236}">
                  <a16:creationId xmlns:a16="http://schemas.microsoft.com/office/drawing/2014/main" id="{107CBD27-ACF7-472C-9404-DC6B24607E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7" t="12473" r="11055" b="5852"/>
            <a:stretch/>
          </p:blipFill>
          <p:spPr bwMode="auto">
            <a:xfrm>
              <a:off x="7416880" y="3300883"/>
              <a:ext cx="1183386" cy="92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4E9752-56AA-4174-99AF-C8E6EFE99694}"/>
                </a:ext>
              </a:extLst>
            </p:cNvPr>
            <p:cNvSpPr/>
            <p:nvPr/>
          </p:nvSpPr>
          <p:spPr>
            <a:xfrm>
              <a:off x="7392040" y="3266542"/>
              <a:ext cx="1280587" cy="9244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C4A6046-DB02-4761-A4DF-A0376689D73A}"/>
              </a:ext>
            </a:extLst>
          </p:cNvPr>
          <p:cNvSpPr txBox="1"/>
          <p:nvPr/>
        </p:nvSpPr>
        <p:spPr>
          <a:xfrm>
            <a:off x="7522668" y="4247782"/>
            <a:ext cx="121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Visualize</a:t>
            </a:r>
          </a:p>
        </p:txBody>
      </p:sp>
      <p:pic>
        <p:nvPicPr>
          <p:cNvPr id="34" name="Graphic 33" descr="Transfer">
            <a:extLst>
              <a:ext uri="{FF2B5EF4-FFF2-40B4-BE49-F238E27FC236}">
                <a16:creationId xmlns:a16="http://schemas.microsoft.com/office/drawing/2014/main" id="{2A071407-2C6F-44C0-808A-7FA5494117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7784615" y="2386438"/>
            <a:ext cx="810000" cy="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EDD9D11-5789-4E0C-966A-D85898B0AD17}"/>
              </a:ext>
            </a:extLst>
          </p:cNvPr>
          <p:cNvSpPr/>
          <p:nvPr/>
        </p:nvSpPr>
        <p:spPr>
          <a:xfrm>
            <a:off x="2223597" y="-3021"/>
            <a:ext cx="449353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softRound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i="1" dirty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Methodology</a:t>
            </a:r>
          </a:p>
        </p:txBody>
      </p:sp>
      <p:pic>
        <p:nvPicPr>
          <p:cNvPr id="7" name="Picture 2" descr="Image result for github logo">
            <a:extLst>
              <a:ext uri="{FF2B5EF4-FFF2-40B4-BE49-F238E27FC236}">
                <a16:creationId xmlns:a16="http://schemas.microsoft.com/office/drawing/2014/main" id="{EBBAEAF9-0D13-4CF5-BE9E-FB1B7A1D0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973" y="4072751"/>
            <a:ext cx="924474" cy="92447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8349600-B5F6-4317-9026-659FCAF83CB3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3146972" y="2247578"/>
            <a:ext cx="7040" cy="228741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3C4B87-420D-45C2-8106-2811370D6D34}"/>
              </a:ext>
            </a:extLst>
          </p:cNvPr>
          <p:cNvCxnSpPr>
            <a:cxnSpLocks/>
          </p:cNvCxnSpPr>
          <p:nvPr/>
        </p:nvCxnSpPr>
        <p:spPr>
          <a:xfrm flipH="1" flipV="1">
            <a:off x="6932519" y="1717378"/>
            <a:ext cx="31004" cy="281761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DF4D7D-4935-4EE3-9B02-1C310732AA5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171812" y="4534988"/>
            <a:ext cx="1062161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2453C6-77DF-4FEA-B2D7-3A0E41B5C567}"/>
              </a:ext>
            </a:extLst>
          </p:cNvPr>
          <p:cNvCxnSpPr>
            <a:cxnSpLocks/>
          </p:cNvCxnSpPr>
          <p:nvPr/>
        </p:nvCxnSpPr>
        <p:spPr>
          <a:xfrm flipH="1">
            <a:off x="5158448" y="4534988"/>
            <a:ext cx="1805075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32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entury" panose="02040604050505020304" pitchFamily="18" charset="0"/>
              </a:rPr>
              <a:t>4</a:t>
            </a:fld>
            <a:endParaRPr>
              <a:latin typeface="Century" panose="020406040505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1B9C9-C511-4733-B00B-1F9C00A1ED0C}"/>
              </a:ext>
            </a:extLst>
          </p:cNvPr>
          <p:cNvSpPr/>
          <p:nvPr/>
        </p:nvSpPr>
        <p:spPr>
          <a:xfrm>
            <a:off x="824459" y="104931"/>
            <a:ext cx="4766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800" b="1" i="1" dirty="0">
                <a:latin typeface="Century" panose="02040604050505020304" pitchFamily="18" charset="0"/>
              </a:rPr>
              <a:t>Shooting Incident Dataset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2C855C-21FD-4672-9A00-A6C5EDAA0663}"/>
              </a:ext>
            </a:extLst>
          </p:cNvPr>
          <p:cNvSpPr/>
          <p:nvPr/>
        </p:nvSpPr>
        <p:spPr>
          <a:xfrm>
            <a:off x="494675" y="773409"/>
            <a:ext cx="55838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b="1" i="1" dirty="0">
                <a:latin typeface="Century" panose="02040604050505020304" pitchFamily="18" charset="0"/>
              </a:rPr>
              <a:t>Key Variables :</a:t>
            </a:r>
          </a:p>
          <a:p>
            <a:pPr marL="342900" lvl="1" indent="-34290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b="1" i="1" dirty="0">
                <a:latin typeface="Century" panose="02040604050505020304" pitchFamily="18" charset="0"/>
              </a:rPr>
              <a:t>Target Location(</a:t>
            </a:r>
            <a:r>
              <a:rPr lang="en-US" sz="1800" b="1" i="1" dirty="0" err="1">
                <a:latin typeface="Century" panose="02040604050505020304" pitchFamily="18" charset="0"/>
              </a:rPr>
              <a:t>Boro</a:t>
            </a:r>
            <a:r>
              <a:rPr lang="en-US" sz="1800" b="1" i="1" dirty="0">
                <a:latin typeface="Century" panose="02040604050505020304" pitchFamily="18" charset="0"/>
              </a:rPr>
              <a:t>/Crime Scene)</a:t>
            </a:r>
          </a:p>
          <a:p>
            <a:pPr marL="342900" lvl="1" indent="-34290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b="1" i="1" dirty="0">
                <a:latin typeface="Century" panose="02040604050505020304" pitchFamily="18" charset="0"/>
              </a:rPr>
              <a:t>Time of death (in hours)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33483-5C48-4773-9637-E7BA097F74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326" b="4"/>
          <a:stretch/>
        </p:blipFill>
        <p:spPr>
          <a:xfrm>
            <a:off x="5306518" y="773409"/>
            <a:ext cx="3686901" cy="4128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E06624-9D9F-42CF-A9B3-99E0B98E55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41" t="9998" r="8033" b="6200"/>
          <a:stretch/>
        </p:blipFill>
        <p:spPr>
          <a:xfrm>
            <a:off x="150581" y="1850627"/>
            <a:ext cx="5583836" cy="307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mbria" panose="02040503050406030204" pitchFamily="18" charset="0"/>
                <a:ea typeface="Cambria" panose="02040503050406030204" pitchFamily="18" charset="0"/>
              </a:rPr>
              <a:t>5</a:t>
            </a:fld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1B9C9-C511-4733-B00B-1F9C00A1ED0C}"/>
              </a:ext>
            </a:extLst>
          </p:cNvPr>
          <p:cNvSpPr/>
          <p:nvPr/>
        </p:nvSpPr>
        <p:spPr>
          <a:xfrm>
            <a:off x="824459" y="104931"/>
            <a:ext cx="4766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800" b="1" i="1" dirty="0">
                <a:latin typeface="Cambria" panose="02040503050406030204" pitchFamily="18" charset="0"/>
                <a:ea typeface="Cambria" panose="02040503050406030204" pitchFamily="18" charset="0"/>
              </a:rPr>
              <a:t>Criminal Court Dataset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2C855C-21FD-4672-9A00-A6C5EDAA0663}"/>
              </a:ext>
            </a:extLst>
          </p:cNvPr>
          <p:cNvSpPr/>
          <p:nvPr/>
        </p:nvSpPr>
        <p:spPr>
          <a:xfrm>
            <a:off x="524655" y="794479"/>
            <a:ext cx="5553855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b="1" i="1" dirty="0">
                <a:latin typeface="Cambria" panose="02040503050406030204" pitchFamily="18" charset="0"/>
                <a:ea typeface="Cambria" panose="02040503050406030204" pitchFamily="18" charset="0"/>
              </a:rPr>
              <a:t>Key Variables :</a:t>
            </a:r>
          </a:p>
          <a:p>
            <a:pPr marL="342900" lvl="1" indent="-34290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b="1" i="1" dirty="0">
                <a:latin typeface="Cambria" panose="02040503050406030204" pitchFamily="18" charset="0"/>
                <a:ea typeface="Cambria" panose="02040503050406030204" pitchFamily="18" charset="0"/>
              </a:rPr>
              <a:t>Age Group</a:t>
            </a:r>
          </a:p>
          <a:p>
            <a:pPr marL="342900" lvl="1" indent="-34290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b="1" i="1" dirty="0">
                <a:latin typeface="Cambria" panose="02040503050406030204" pitchFamily="18" charset="0"/>
                <a:ea typeface="Cambria" panose="02040503050406030204" pitchFamily="18" charset="0"/>
              </a:rPr>
              <a:t>State(</a:t>
            </a:r>
            <a:r>
              <a:rPr lang="en-US" sz="1800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Boro</a:t>
            </a:r>
            <a:r>
              <a:rPr lang="en-US" sz="1800" b="1" i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342900" lvl="1" indent="-34290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b="1" i="1" dirty="0">
                <a:latin typeface="Cambria" panose="02040503050406030204" pitchFamily="18" charset="0"/>
                <a:ea typeface="Cambria" panose="02040503050406030204" pitchFamily="18" charset="0"/>
              </a:rPr>
              <a:t>Law Description</a:t>
            </a:r>
          </a:p>
        </p:txBody>
      </p:sp>
      <p:pic>
        <p:nvPicPr>
          <p:cNvPr id="3078" name="Picture 6" descr="Image result for criminal icon">
            <a:extLst>
              <a:ext uri="{FF2B5EF4-FFF2-40B4-BE49-F238E27FC236}">
                <a16:creationId xmlns:a16="http://schemas.microsoft.com/office/drawing/2014/main" id="{2200A767-96D4-4F73-B2E0-7963D1CF1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346" y="85723"/>
            <a:ext cx="1767899" cy="181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580AB0-4683-453E-AC92-54AE6F5BAC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54" t="10293" r="9016" b="7084"/>
          <a:stretch/>
        </p:blipFill>
        <p:spPr>
          <a:xfrm>
            <a:off x="59961" y="2163868"/>
            <a:ext cx="4736891" cy="2778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07FFA0-1C0F-4FF0-8CB7-6AA88E41D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852" y="2240630"/>
            <a:ext cx="4278548" cy="25936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entury" panose="02040604050505020304" pitchFamily="18" charset="0"/>
              </a:rPr>
              <a:t>6</a:t>
            </a:fld>
            <a:endParaRPr>
              <a:latin typeface="Century" panose="020406040505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1B9C9-C511-4733-B00B-1F9C00A1ED0C}"/>
              </a:ext>
            </a:extLst>
          </p:cNvPr>
          <p:cNvSpPr/>
          <p:nvPr/>
        </p:nvSpPr>
        <p:spPr>
          <a:xfrm>
            <a:off x="824459" y="104931"/>
            <a:ext cx="4766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800" b="1" i="1" dirty="0">
                <a:latin typeface="Century" panose="02040604050505020304" pitchFamily="18" charset="0"/>
              </a:rPr>
              <a:t>Death by Drugs Dataset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2C855C-21FD-4672-9A00-A6C5EDAA0663}"/>
              </a:ext>
            </a:extLst>
          </p:cNvPr>
          <p:cNvSpPr/>
          <p:nvPr/>
        </p:nvSpPr>
        <p:spPr>
          <a:xfrm>
            <a:off x="494675" y="750923"/>
            <a:ext cx="55838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b="1" i="1" dirty="0">
                <a:latin typeface="Century" panose="02040604050505020304" pitchFamily="18" charset="0"/>
              </a:rPr>
              <a:t>Key Variables :</a:t>
            </a:r>
          </a:p>
          <a:p>
            <a:pPr marL="342900" lvl="1" indent="-34290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Century" panose="02040604050505020304" pitchFamily="18" charset="0"/>
              </a:rPr>
              <a:t>Location</a:t>
            </a:r>
          </a:p>
          <a:p>
            <a:pPr marL="342900" lvl="1" indent="-34290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Century" panose="02040604050505020304" pitchFamily="18" charset="0"/>
              </a:rPr>
              <a:t>Drug Intake e.g. Cocaine</a:t>
            </a:r>
          </a:p>
        </p:txBody>
      </p:sp>
      <p:pic>
        <p:nvPicPr>
          <p:cNvPr id="5124" name="Picture 4" descr="Image result for pills icon">
            <a:extLst>
              <a:ext uri="{FF2B5EF4-FFF2-40B4-BE49-F238E27FC236}">
                <a16:creationId xmlns:a16="http://schemas.microsoft.com/office/drawing/2014/main" id="{E55E1593-B531-4398-BDEE-32B21AE93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675" y="682989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55484B-86C7-47EB-824C-617D5DA2A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97" y="1866717"/>
            <a:ext cx="3010838" cy="1775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88332A-28B7-4329-BC01-DA77A03C6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0557" y="682989"/>
            <a:ext cx="4953000" cy="2959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277963-7593-4684-B46C-230464AFAB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642610"/>
            <a:ext cx="9144000" cy="164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4605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entury" panose="02040604050505020304" pitchFamily="18" charset="0"/>
              </a:rPr>
              <a:t>7</a:t>
            </a:fld>
            <a:endParaRPr>
              <a:latin typeface="Century" panose="020406040505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1B9C9-C511-4733-B00B-1F9C00A1ED0C}"/>
              </a:ext>
            </a:extLst>
          </p:cNvPr>
          <p:cNvSpPr/>
          <p:nvPr/>
        </p:nvSpPr>
        <p:spPr>
          <a:xfrm>
            <a:off x="824459" y="104931"/>
            <a:ext cx="52540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800" b="1" i="1" dirty="0">
                <a:latin typeface="Century" panose="02040604050505020304" pitchFamily="18" charset="0"/>
              </a:rPr>
              <a:t>Leading Death cause Dataset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2C855C-21FD-4672-9A00-A6C5EDAA0663}"/>
              </a:ext>
            </a:extLst>
          </p:cNvPr>
          <p:cNvSpPr/>
          <p:nvPr/>
        </p:nvSpPr>
        <p:spPr>
          <a:xfrm>
            <a:off x="494675" y="750923"/>
            <a:ext cx="55838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b="1" i="1" dirty="0">
                <a:latin typeface="Century" panose="02040604050505020304" pitchFamily="18" charset="0"/>
              </a:rPr>
              <a:t>Key Variables :</a:t>
            </a:r>
          </a:p>
          <a:p>
            <a:pPr marL="342900" lvl="1" indent="-34290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Century" panose="02040604050505020304" pitchFamily="18" charset="0"/>
              </a:rPr>
              <a:t>Leading causes</a:t>
            </a:r>
          </a:p>
          <a:p>
            <a:pPr marL="342900" lvl="1" indent="-34290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Century" panose="02040604050505020304" pitchFamily="18" charset="0"/>
              </a:rPr>
              <a:t>Death rate</a:t>
            </a:r>
          </a:p>
        </p:txBody>
      </p:sp>
      <p:pic>
        <p:nvPicPr>
          <p:cNvPr id="6146" name="Picture 2" descr="Image result for cause icon">
            <a:extLst>
              <a:ext uri="{FF2B5EF4-FFF2-40B4-BE49-F238E27FC236}">
                <a16:creationId xmlns:a16="http://schemas.microsoft.com/office/drawing/2014/main" id="{EFADC02C-313E-4753-A633-E9BEF08E3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11" y="104931"/>
            <a:ext cx="2090707" cy="139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267215-E007-4F32-A28D-E68D47D28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410" y="1824166"/>
            <a:ext cx="4525922" cy="33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5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C0CF6-1244-4F7F-AE15-07EEAD61EA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9BF794-A087-4CDB-89DC-C3CEE02F8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2" y="179882"/>
            <a:ext cx="8472807" cy="432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0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239291-7BAE-413A-B497-CEABFCF9F1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35679F-2DE7-43DD-AD74-F5F17C0089F1}"/>
              </a:ext>
            </a:extLst>
          </p:cNvPr>
          <p:cNvSpPr/>
          <p:nvPr/>
        </p:nvSpPr>
        <p:spPr>
          <a:xfrm>
            <a:off x="824459" y="82445"/>
            <a:ext cx="5254052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800" b="1" i="1" dirty="0">
                <a:latin typeface="Century" panose="02040604050505020304" pitchFamily="18" charset="0"/>
              </a:rPr>
              <a:t>Conclusion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2800" b="1" i="1" dirty="0">
              <a:latin typeface="Century" panose="020406040505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95850-299C-4ACF-B668-4503938F3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44" y="1741514"/>
            <a:ext cx="6902970" cy="3143709"/>
          </a:xfrm>
          <a:prstGeom prst="rect">
            <a:avLst/>
          </a:prstGeom>
        </p:spPr>
      </p:pic>
      <p:sp>
        <p:nvSpPr>
          <p:cNvPr id="8" name="Cylinder 7">
            <a:extLst>
              <a:ext uri="{FF2B5EF4-FFF2-40B4-BE49-F238E27FC236}">
                <a16:creationId xmlns:a16="http://schemas.microsoft.com/office/drawing/2014/main" id="{62628011-7FC9-42E9-9D08-0541EEFBF11A}"/>
              </a:ext>
            </a:extLst>
          </p:cNvPr>
          <p:cNvSpPr/>
          <p:nvPr/>
        </p:nvSpPr>
        <p:spPr>
          <a:xfrm>
            <a:off x="1901875" y="712033"/>
            <a:ext cx="788859" cy="7045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Death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9F1C3F22-E13D-449C-8FB0-3FCF9E221723}"/>
              </a:ext>
            </a:extLst>
          </p:cNvPr>
          <p:cNvSpPr/>
          <p:nvPr/>
        </p:nvSpPr>
        <p:spPr>
          <a:xfrm>
            <a:off x="5602573" y="712032"/>
            <a:ext cx="951876" cy="7045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C3BF1C-A073-4B45-B5BE-EDE0CC00421D}"/>
              </a:ext>
            </a:extLst>
          </p:cNvPr>
          <p:cNvSpPr txBox="1"/>
          <p:nvPr/>
        </p:nvSpPr>
        <p:spPr>
          <a:xfrm>
            <a:off x="3578901" y="945600"/>
            <a:ext cx="5658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Join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2A32FC-5946-490A-A9E4-291E6B5927CC}"/>
              </a:ext>
            </a:extLst>
          </p:cNvPr>
          <p:cNvCxnSpPr>
            <a:endCxn id="11" idx="1"/>
          </p:cNvCxnSpPr>
          <p:nvPr/>
        </p:nvCxnSpPr>
        <p:spPr>
          <a:xfrm>
            <a:off x="2690734" y="998546"/>
            <a:ext cx="888167" cy="10094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50327F-A686-4832-998F-C39CC3DB6EB1}"/>
              </a:ext>
            </a:extLst>
          </p:cNvPr>
          <p:cNvCxnSpPr>
            <a:cxnSpLocks/>
            <a:stCxn id="11" idx="3"/>
            <a:endCxn id="10" idx="2"/>
          </p:cNvCxnSpPr>
          <p:nvPr/>
        </p:nvCxnSpPr>
        <p:spPr>
          <a:xfrm flipV="1">
            <a:off x="4144782" y="1064301"/>
            <a:ext cx="1457791" cy="351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125212"/>
      </p:ext>
    </p:extLst>
  </p:cSld>
  <p:clrMapOvr>
    <a:masterClrMapping/>
  </p:clrMapOvr>
</p:sld>
</file>

<file path=ppt/theme/theme1.xml><?xml version="1.0" encoding="utf-8"?>
<a:theme xmlns:a="http://schemas.openxmlformats.org/drawingml/2006/main" name="Ferdinand template">
  <a:themeElements>
    <a:clrScheme name="Custom 347">
      <a:dk1>
        <a:srgbClr val="343A4E"/>
      </a:dk1>
      <a:lt1>
        <a:srgbClr val="FFFFFF"/>
      </a:lt1>
      <a:dk2>
        <a:srgbClr val="707A96"/>
      </a:dk2>
      <a:lt2>
        <a:srgbClr val="EEEFF3"/>
      </a:lt2>
      <a:accent1>
        <a:srgbClr val="ACD701"/>
      </a:accent1>
      <a:accent2>
        <a:srgbClr val="69B636"/>
      </a:accent2>
      <a:accent3>
        <a:srgbClr val="32A318"/>
      </a:accent3>
      <a:accent4>
        <a:srgbClr val="9EACD1"/>
      </a:accent4>
      <a:accent5>
        <a:srgbClr val="707A96"/>
      </a:accent5>
      <a:accent6>
        <a:srgbClr val="394057"/>
      </a:accent6>
      <a:hlink>
        <a:srgbClr val="0E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343A4E"/>
    </a:dk1>
    <a:lt1>
      <a:srgbClr val="FFFFFF"/>
    </a:lt1>
    <a:dk2>
      <a:srgbClr val="707A96"/>
    </a:dk2>
    <a:lt2>
      <a:srgbClr val="EEEFF3"/>
    </a:lt2>
    <a:accent1>
      <a:srgbClr val="ACD701"/>
    </a:accent1>
    <a:accent2>
      <a:srgbClr val="69B636"/>
    </a:accent2>
    <a:accent3>
      <a:srgbClr val="32A318"/>
    </a:accent3>
    <a:accent4>
      <a:srgbClr val="9EACD1"/>
    </a:accent4>
    <a:accent5>
      <a:srgbClr val="707A96"/>
    </a:accent5>
    <a:accent6>
      <a:srgbClr val="394057"/>
    </a:accent6>
    <a:hlink>
      <a:srgbClr val="0E9900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Words>170</Words>
  <Application>Microsoft Office PowerPoint</Application>
  <PresentationFormat>On-screen Show (16:9)</PresentationFormat>
  <Paragraphs>62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Encode Sans Semi Condensed SemiBold</vt:lpstr>
      <vt:lpstr>Encode Sans Semi Condensed Light</vt:lpstr>
      <vt:lpstr>Cambria</vt:lpstr>
      <vt:lpstr>Arial</vt:lpstr>
      <vt:lpstr>Wingdings</vt:lpstr>
      <vt:lpstr>Century</vt:lpstr>
      <vt:lpstr>Ferdinand template</vt:lpstr>
      <vt:lpstr>Database &amp; Analytics Programming Project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&amp; Analytics Programming</dc:title>
  <cp:lastModifiedBy>harsh chudasama</cp:lastModifiedBy>
  <cp:revision>35</cp:revision>
  <dcterms:modified xsi:type="dcterms:W3CDTF">2019-12-13T13:32:31Z</dcterms:modified>
</cp:coreProperties>
</file>