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83" r:id="rId5"/>
    <p:sldId id="286" r:id="rId6"/>
    <p:sldId id="261" r:id="rId7"/>
    <p:sldId id="262" r:id="rId8"/>
    <p:sldId id="266" r:id="rId9"/>
    <p:sldId id="269" r:id="rId10"/>
    <p:sldId id="293" r:id="rId11"/>
    <p:sldId id="287" r:id="rId12"/>
    <p:sldId id="288" r:id="rId13"/>
    <p:sldId id="289" r:id="rId14"/>
    <p:sldId id="290" r:id="rId15"/>
    <p:sldId id="292" r:id="rId16"/>
    <p:sldId id="29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794" autoAdjust="0"/>
  </p:normalViewPr>
  <p:slideViewPr>
    <p:cSldViewPr snapToGrid="0">
      <p:cViewPr varScale="1">
        <p:scale>
          <a:sx n="74" d="100"/>
          <a:sy n="74" d="100"/>
        </p:scale>
        <p:origin x="37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10248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391241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3760196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82310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147065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702750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355304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398891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157096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326508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3900552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38169681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noProof="0" smtClean="0"/>
              <a:pPr/>
              <a:t>‹#›</a:t>
            </a:fld>
            <a:endParaRPr lang="en-US" noProof="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noProof="0" smtClean="0"/>
              <a:pPr/>
              <a:t>‹#›</a:t>
            </a:fld>
            <a:endParaRPr lang="en-US" noProof="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noProof="0" smtClean="0"/>
              <a:pPr/>
              <a:t>‹#›</a:t>
            </a:fld>
            <a:endParaRPr lang="en-US" noProof="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noProof="0" smtClean="0"/>
              <a:pPr/>
              <a:t>‹#›</a:t>
            </a:fld>
            <a:endParaRPr lang="en-US" noProof="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smtClean="0"/>
              <a:t>Click to edit Master title style</a:t>
            </a:r>
            <a:endParaRPr lang="en-US" noProof="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noProof="0" smtClean="0"/>
              <a:pPr/>
              <a:t>‹#›</a:t>
            </a:fld>
            <a:endParaRPr lang="en-US" noProof="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5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0.svg"/><Relationship Id="rId5" Type="http://schemas.openxmlformats.org/officeDocument/2006/relationships/image" Target="../media/image6.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9.png"/><Relationship Id="rId4" Type="http://schemas.openxmlformats.org/officeDocument/2006/relationships/image" Target="../media/image3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p:txBody>
          <a:bodyPr/>
          <a:lstStyle/>
          <a:p>
            <a:pPr algn="ctr"/>
            <a:r>
              <a:rPr lang="en-US" dirty="0" smtClean="0"/>
              <a:t>REPORT ON HOTEL BOOKING</a:t>
            </a:r>
            <a:endParaRPr lang="en-US" dirty="0"/>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a:lstStyle/>
          <a:p>
            <a:r>
              <a:rPr lang="en-US" dirty="0" smtClean="0"/>
              <a:t>DATA ANALYSIS PROJECT</a:t>
            </a:r>
            <a:endParaRPr lang="en-US" dirty="0"/>
          </a:p>
        </p:txBody>
      </p:sp>
      <p:pic>
        <p:nvPicPr>
          <p:cNvPr id="6" name="Picture Placeholder 5" descr="A person standing in front of a building">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809263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703507" y="5098100"/>
            <a:ext cx="10748186" cy="360000"/>
          </a:xfrm>
        </p:spPr>
        <p:txBody>
          <a:bodyPr/>
          <a:lstStyle/>
          <a:p>
            <a:r>
              <a:rPr lang="en-US" sz="2000" b="0" dirty="0" smtClean="0"/>
              <a:t>This </a:t>
            </a:r>
            <a:r>
              <a:rPr lang="en-US" sz="2000" b="0" dirty="0"/>
              <a:t>bar graph demonstrates that cancellations are most common when prices are greatest and are least common when they are lowest. Therefore, the cost of the accommodation is solely responsible for the cancellation.</a:t>
            </a:r>
          </a:p>
          <a:p>
            <a:r>
              <a:rPr lang="en-US" sz="2000" b="0" dirty="0"/>
              <a:t>Now, let's see which country has the highest reservation canceled. The top country is Portugal with the highest number of cancellations.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66" y="120709"/>
            <a:ext cx="8995269" cy="4784606"/>
          </a:xfrm>
          <a:prstGeom prst="rect">
            <a:avLst/>
          </a:prstGeom>
        </p:spPr>
      </p:pic>
    </p:spTree>
    <p:extLst>
      <p:ext uri="{BB962C8B-B14F-4D97-AF65-F5344CB8AC3E}">
        <p14:creationId xmlns:p14="http://schemas.microsoft.com/office/powerpoint/2010/main" val="42901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97570" y="5217855"/>
            <a:ext cx="10748186" cy="360000"/>
          </a:xfrm>
        </p:spPr>
        <p:txBody>
          <a:bodyPr/>
          <a:lstStyle/>
          <a:p>
            <a:r>
              <a:rPr lang="en-US" sz="2000" b="0" dirty="0"/>
              <a:t>﻿</a:t>
            </a:r>
            <a:r>
              <a:rPr lang="en-US" sz="2000" b="0" dirty="0" smtClean="0"/>
              <a:t>Let's </a:t>
            </a:r>
            <a:r>
              <a:rPr lang="en-US" sz="2000" b="0" dirty="0"/>
              <a:t>check the area from where guests are visiting the hotels and making reservations. Is it coming from Direct or Groups, Online or Offline Travel Agents? Around 46% of the clients come from online travel agencies, whereas 27% come from groups. Only 4% of clients book hotels directly by visiting them and making reservations.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432000" y="2907642"/>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391" y="432000"/>
            <a:ext cx="4308749" cy="4444243"/>
          </a:xfrm>
          <a:prstGeom prst="rect">
            <a:avLst/>
          </a:prstGeom>
        </p:spPr>
      </p:pic>
    </p:spTree>
    <p:extLst>
      <p:ext uri="{BB962C8B-B14F-4D97-AF65-F5344CB8AC3E}">
        <p14:creationId xmlns:p14="http://schemas.microsoft.com/office/powerpoint/2010/main" val="141470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781145" y="5781940"/>
            <a:ext cx="10748186" cy="360000"/>
          </a:xfrm>
        </p:spPr>
        <p:txBody>
          <a:bodyPr/>
          <a:lstStyle/>
          <a:p>
            <a:r>
              <a:rPr lang="en-US" sz="2000" b="0" dirty="0"/>
              <a:t>As seen in the graph, reservations are canceled when the average daily rate is higher than when it is not canceled. It clearly proves all the above analysis, that the higher price leads to higher cancellation.</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72" y="284671"/>
            <a:ext cx="11346676" cy="5167223"/>
          </a:xfrm>
          <a:prstGeom prst="rect">
            <a:avLst/>
          </a:prstGeom>
        </p:spPr>
      </p:pic>
    </p:spTree>
    <p:extLst>
      <p:ext uri="{BB962C8B-B14F-4D97-AF65-F5344CB8AC3E}">
        <p14:creationId xmlns:p14="http://schemas.microsoft.com/office/powerpoint/2010/main" val="18990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sz="4400" dirty="0" smtClean="0"/>
              <a:t> SUGGESTIONS </a:t>
            </a:r>
            <a:endParaRPr lang="en-US" sz="4400"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703507" y="1238812"/>
            <a:ext cx="10950780" cy="4118192"/>
          </a:xfrm>
        </p:spPr>
        <p:txBody>
          <a:bodyPr/>
          <a:lstStyle/>
          <a:p>
            <a:endParaRPr lang="en-US" sz="2200" b="0" dirty="0"/>
          </a:p>
          <a:p>
            <a:r>
              <a:rPr lang="en-US" sz="2200" b="0" dirty="0"/>
              <a:t>1. Cancellation rates rise as the price does. In order to prevent cancellations of reservations, hotels could work on their pricing strategies and try to lower the rates for specific hotels based on locations. They can also provide some discounts to the consumers.</a:t>
            </a:r>
          </a:p>
          <a:p>
            <a:r>
              <a:rPr lang="en-US" sz="2200" b="0" dirty="0"/>
              <a:t>2. As the ratio of the cancellation and not cancellation of the resort hotel is higher in the resort hotel than the city hotels. So the hotels should provide a reasonable discount on the room prices on weekends or on holidays.</a:t>
            </a:r>
          </a:p>
          <a:p>
            <a:r>
              <a:rPr lang="en-US" sz="2200" b="0" dirty="0"/>
              <a:t>3. In the month of January, hotels can start campaigns or marketing with a reasonable amount to increase their revenue as the cancellation is the highest in this month.</a:t>
            </a:r>
          </a:p>
          <a:p>
            <a:r>
              <a:rPr lang="en-US" sz="2200" b="0" dirty="0"/>
              <a:t>4. They can also increase the quality of their hotels and their services mainly in Portugal to reduce the cancellation rate.</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13</a:t>
            </a:fld>
            <a:endParaRPr lang="en-US" dirty="0"/>
          </a:p>
        </p:txBody>
      </p:sp>
    </p:spTree>
    <p:extLst>
      <p:ext uri="{BB962C8B-B14F-4D97-AF65-F5344CB8AC3E}">
        <p14:creationId xmlns:p14="http://schemas.microsoft.com/office/powerpoint/2010/main" val="43769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r>
              <a:rPr lang="en-US" noProof="1" smtClean="0"/>
              <a:t>Harsh Rajendra Kadam</a:t>
            </a:r>
            <a:endParaRPr lang="en-US" noProof="1"/>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lstStyle/>
          <a:p>
            <a:r>
              <a:rPr lang="en-US" dirty="0" smtClean="0"/>
              <a:t> </a:t>
            </a:r>
            <a:endParaRPr lang="en-US" dirty="0"/>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a:xfrm>
            <a:off x="6842709" y="4164982"/>
            <a:ext cx="4303959" cy="252000"/>
          </a:xfrm>
        </p:spPr>
        <p:txBody>
          <a:bodyPr/>
          <a:lstStyle/>
          <a:p>
            <a:r>
              <a:rPr lang="en-US" dirty="0"/>
              <a:t>h</a:t>
            </a:r>
            <a:r>
              <a:rPr lang="en-US" dirty="0" smtClean="0"/>
              <a:t>arshkadam997@gmailcom</a:t>
            </a:r>
            <a:endParaRPr lang="en-US"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bwMode="gray"/>
        <p:txBody>
          <a:bodyPr/>
          <a:lstStyle/>
          <a:p>
            <a:r>
              <a:rPr lang="en-US" dirty="0" smtClean="0"/>
              <a:t> </a:t>
            </a:r>
            <a:endParaRPr lang="en-US" dirty="0"/>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bwMode="gray">
          <a:xfrm>
            <a:off x="11301465" y="3884812"/>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bwMode="gray">
          <a:xfrm>
            <a:off x="11301465" y="4172833"/>
            <a:ext cx="218900" cy="218900"/>
          </a:xfrm>
          <a:prstGeom prst="rect">
            <a:avLst/>
          </a:prstGeom>
        </p:spPr>
      </p:pic>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14</a:t>
            </a:fld>
            <a:endParaRPr lang="en-US" dirty="0"/>
          </a:p>
        </p:txBody>
      </p:sp>
    </p:spTree>
    <p:extLst>
      <p:ext uri="{BB962C8B-B14F-4D97-AF65-F5344CB8AC3E}">
        <p14:creationId xmlns:p14="http://schemas.microsoft.com/office/powerpoint/2010/main" val="311331848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1708029" y="-596258"/>
            <a:ext cx="3821501" cy="1468561"/>
          </a:xfrm>
        </p:spPr>
        <p:txBody>
          <a:bodyPr/>
          <a:lstStyle/>
          <a:p>
            <a:r>
              <a:rPr lang="en-US" sz="5400" dirty="0" smtClean="0"/>
              <a:t> BUSINESS               </a:t>
            </a:r>
            <a:endParaRPr lang="en-US" sz="5400" dirty="0"/>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bwMode="gray">
          <a:xfrm>
            <a:off x="172529" y="1778077"/>
            <a:ext cx="11792309" cy="1048939"/>
          </a:xfrm>
        </p:spPr>
        <p:txBody>
          <a:bodyPr/>
          <a:lstStyle/>
          <a:p>
            <a:r>
              <a:rPr lang="en-US" sz="2100" dirty="0">
                <a:effectLst>
                  <a:outerShdw blurRad="38100" dist="38100" dir="2700000" algn="tl">
                    <a:srgbClr val="000000">
                      <a:alpha val="43137"/>
                    </a:srgbClr>
                  </a:outerShdw>
                </a:effectLst>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a:t>
            </a:r>
            <a:r>
              <a:rPr lang="en-US" sz="2100" dirty="0" smtClean="0">
                <a:effectLst>
                  <a:outerShdw blurRad="38100" dist="38100" dir="2700000" algn="tl">
                    <a:srgbClr val="000000">
                      <a:alpha val="43137"/>
                    </a:srgbClr>
                  </a:outerShdw>
                </a:effectLst>
              </a:rPr>
              <a:t>problem.</a:t>
            </a:r>
          </a:p>
          <a:p>
            <a:endParaRPr lang="en-US" sz="2100" dirty="0">
              <a:effectLst>
                <a:outerShdw blurRad="38100" dist="38100" dir="2700000" algn="tl">
                  <a:srgbClr val="000000">
                    <a:alpha val="43137"/>
                  </a:srgbClr>
                </a:outerShdw>
              </a:effectLst>
            </a:endParaRPr>
          </a:p>
          <a:p>
            <a:r>
              <a:rPr lang="en-US" sz="2100" dirty="0">
                <a:effectLst>
                  <a:outerShdw blurRad="38100" dist="38100" dir="2700000" algn="tl">
                    <a:srgbClr val="000000">
                      <a:alpha val="43137"/>
                    </a:srgbClr>
                  </a:outerShdw>
                </a:effectLst>
              </a:rPr>
              <a:t>The analysis of hotel booking cancellations as well as other factors that have no bearing on their business and yearly revenue generation are the main topics of this report.</a:t>
            </a:r>
          </a:p>
        </p:txBody>
      </p:sp>
      <p:sp>
        <p:nvSpPr>
          <p:cNvPr id="6" name="Title 1">
            <a:extLst>
              <a:ext uri="{FF2B5EF4-FFF2-40B4-BE49-F238E27FC236}">
                <a16:creationId xmlns:a16="http://schemas.microsoft.com/office/drawing/2014/main" id="{4F50E8F8-CBC6-4A56-A60B-FDBF1E1F1214}"/>
              </a:ext>
            </a:extLst>
          </p:cNvPr>
          <p:cNvSpPr txBox="1">
            <a:spLocks/>
          </p:cNvSpPr>
          <p:nvPr/>
        </p:nvSpPr>
        <p:spPr bwMode="gray">
          <a:xfrm>
            <a:off x="4779035" y="-596258"/>
            <a:ext cx="3968150" cy="1468561"/>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lang="en-ZA" sz="4400" b="1" kern="1200" cap="all" spc="-150" baseline="0">
                <a:solidFill>
                  <a:schemeClr val="bg1"/>
                </a:solidFill>
                <a:latin typeface="+mj-lt"/>
                <a:ea typeface="+mj-ea"/>
                <a:cs typeface="+mj-cs"/>
              </a:defRPr>
            </a:lvl1pPr>
          </a:lstStyle>
          <a:p>
            <a:r>
              <a:rPr lang="en-US" sz="5400" dirty="0" smtClean="0"/>
              <a:t>PROBLEM</a:t>
            </a:r>
            <a:endParaRPr lang="en-US" sz="5400" dirty="0"/>
          </a:p>
        </p:txBody>
      </p:sp>
    </p:spTree>
    <p:extLst>
      <p:ext uri="{BB962C8B-B14F-4D97-AF65-F5344CB8AC3E}">
        <p14:creationId xmlns:p14="http://schemas.microsoft.com/office/powerpoint/2010/main" val="30693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454308" y="547410"/>
            <a:ext cx="11329200" cy="432000"/>
          </a:xfrm>
        </p:spPr>
        <p:txBody>
          <a:bodyPr/>
          <a:lstStyle/>
          <a:p>
            <a:r>
              <a:rPr lang="en-US" dirty="0" smtClean="0"/>
              <a:t>ASSUMPTIONS</a:t>
            </a:r>
            <a:endParaRPr lang="en-US" dirty="0"/>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flipH="1" flipV="1">
            <a:off x="607295" y="2388262"/>
            <a:ext cx="133431" cy="603341"/>
          </a:xfrm>
        </p:spPr>
        <p:txBody>
          <a:bodyPr/>
          <a:lstStyle/>
          <a:p>
            <a:r>
              <a:rPr lang="en-US" dirty="0" smtClean="0"/>
              <a:t> </a:t>
            </a:r>
            <a:endParaRPr lang="en-US" dirty="0"/>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995254" y="3950115"/>
            <a:ext cx="1620000" cy="720000"/>
          </a:xfrm>
        </p:spPr>
        <p:txBody>
          <a:bodyPr/>
          <a:lstStyle/>
          <a:p>
            <a:r>
              <a:rPr lang="en-US" dirty="0" smtClean="0"/>
              <a:t> </a:t>
            </a:r>
            <a:r>
              <a:rPr lang="en-US" dirty="0"/>
              <a:t>No unusual occurrences between 2015 and 2017 will have a substantial impact on the data used</a:t>
            </a:r>
            <a:r>
              <a:rPr lang="en-US" dirty="0" smtClean="0"/>
              <a:t>.</a:t>
            </a:r>
            <a:endParaRPr lang="en-US"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599587" y="1294671"/>
            <a:ext cx="1620000" cy="360000"/>
          </a:xfrm>
        </p:spPr>
        <p:txBody>
          <a:bodyPr/>
          <a:lstStyle/>
          <a:p>
            <a:r>
              <a:rPr lang="en-US" dirty="0" smtClean="0"/>
              <a:t>  </a:t>
            </a:r>
            <a:endParaRPr lang="en-US" dirty="0"/>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3126113" y="3979405"/>
            <a:ext cx="1620000" cy="720000"/>
          </a:xfrm>
        </p:spPr>
        <p:txBody>
          <a:bodyPr/>
          <a:lstStyle/>
          <a:p>
            <a:r>
              <a:rPr lang="en-US" dirty="0" smtClean="0"/>
              <a:t>2</a:t>
            </a:r>
            <a:r>
              <a:rPr lang="en-US" dirty="0"/>
              <a:t>. The information is still current and can be used to analyze a hotel's possible plans in an efficient manner</a:t>
            </a:r>
            <a:r>
              <a:rPr lang="en-US" dirty="0" smtClean="0"/>
              <a:t>.</a:t>
            </a:r>
            <a:endParaRPr lang="en-US" dirty="0"/>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5286600" y="3950115"/>
            <a:ext cx="1664616" cy="720000"/>
          </a:xfrm>
        </p:spPr>
        <p:txBody>
          <a:bodyPr/>
          <a:lstStyle/>
          <a:p>
            <a:r>
              <a:rPr lang="en-US" dirty="0"/>
              <a:t>3. There are no unanticipated negatives to the hotel employing any advised technique. </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a:xfrm>
            <a:off x="7387830" y="4003931"/>
            <a:ext cx="1620000" cy="720000"/>
          </a:xfrm>
        </p:spPr>
        <p:txBody>
          <a:bodyPr/>
          <a:lstStyle/>
          <a:p>
            <a:r>
              <a:rPr lang="en-US" dirty="0"/>
              <a:t>4. The hotels are not currently using any of the suggested solutions.</a:t>
            </a:r>
          </a:p>
        </p:txBody>
      </p:sp>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a:xfrm>
            <a:off x="9518689" y="864000"/>
            <a:ext cx="1620000" cy="360000"/>
          </a:xfrm>
        </p:spPr>
        <p:txBody>
          <a:bodyPr/>
          <a:lstStyle/>
          <a:p>
            <a:r>
              <a:rPr lang="en-US" dirty="0" smtClean="0"/>
              <a:t> </a:t>
            </a:r>
            <a:endParaRPr lang="en-US" dirty="0"/>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a:xfrm>
            <a:off x="9758386" y="3991240"/>
            <a:ext cx="1620000" cy="720000"/>
          </a:xfrm>
        </p:spPr>
        <p:txBody>
          <a:bodyPr/>
          <a:lstStyle/>
          <a:p>
            <a:r>
              <a:rPr lang="en-US" dirty="0"/>
              <a:t>5. The biggest factor affecting the effectiveness of earning income is booking cancellations.</a:t>
            </a:r>
          </a:p>
        </p:txBody>
      </p:sp>
      <p:sp>
        <p:nvSpPr>
          <p:cNvPr id="22" name="Slide Number Placeholder 31">
            <a:extLst>
              <a:ext uri="{FF2B5EF4-FFF2-40B4-BE49-F238E27FC236}">
                <a16:creationId xmlns:a16="http://schemas.microsoft.com/office/drawing/2014/main" id="{E612258B-809C-4937-88CC-45880B3C8264}"/>
              </a:ext>
            </a:extLst>
          </p:cNvPr>
          <p:cNvSpPr txBox="1">
            <a:spLocks/>
          </p:cNvSpPr>
          <p:nvPr/>
        </p:nvSpPr>
        <p:spPr>
          <a:xfrm>
            <a:off x="12334043" y="6690222"/>
            <a:ext cx="67604" cy="130788"/>
          </a:xfrm>
          <a:prstGeom prst="ellipse">
            <a:avLst/>
          </a:prstGeom>
          <a:solidFill>
            <a:schemeClr val="tx1">
              <a:lumMod val="65000"/>
              <a:lumOff val="35000"/>
            </a:schemeClr>
          </a:solidFill>
        </p:spPr>
        <p:txBody>
          <a:bodyPr lIns="0" tIns="0" rIns="0" bIns="0" anchor="ctr"/>
          <a:lstStyle>
            <a:defPPr>
              <a:defRPr lang="en-US"/>
            </a:defPPr>
            <a:lvl1pPr marL="0" algn="ctr" defTabSz="914400" rtl="0" eaLnBrk="1" latinLnBrk="0" hangingPunct="1">
              <a:defRPr lang="en-ZA" sz="1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7B645E-C5E5-4727-B977-D372A0AA71D9}" type="slidenum">
              <a:rPr lang="en-US" smtClean="0"/>
              <a:pPr/>
              <a:t>3</a:t>
            </a:fld>
            <a:endParaRPr lang="en-US" dirty="0"/>
          </a:p>
        </p:txBody>
      </p:sp>
      <p:sp>
        <p:nvSpPr>
          <p:cNvPr id="8" name="Text Placeholder 7"/>
          <p:cNvSpPr>
            <a:spLocks noGrp="1"/>
          </p:cNvSpPr>
          <p:nvPr>
            <p:ph type="body" sz="quarter" idx="35"/>
          </p:nvPr>
        </p:nvSpPr>
        <p:spPr>
          <a:xfrm>
            <a:off x="6381302" y="1654671"/>
            <a:ext cx="1620000" cy="360000"/>
          </a:xfrm>
        </p:spPr>
        <p:txBody>
          <a:bodyPr/>
          <a:lstStyle/>
          <a:p>
            <a:r>
              <a:rPr lang="en-US" dirty="0" smtClean="0"/>
              <a:t>  </a:t>
            </a:r>
            <a:endParaRPr lang="en-US" dirty="0"/>
          </a:p>
        </p:txBody>
      </p:sp>
      <p:sp>
        <p:nvSpPr>
          <p:cNvPr id="11" name="Text Placeholder 10"/>
          <p:cNvSpPr>
            <a:spLocks noGrp="1"/>
          </p:cNvSpPr>
          <p:nvPr>
            <p:ph type="body" sz="quarter" idx="37"/>
          </p:nvPr>
        </p:nvSpPr>
        <p:spPr>
          <a:xfrm>
            <a:off x="4708374" y="921705"/>
            <a:ext cx="1620000" cy="360000"/>
          </a:xfrm>
        </p:spPr>
        <p:txBody>
          <a:bodyPr/>
          <a:lstStyle/>
          <a:p>
            <a:r>
              <a:rPr lang="en-US" dirty="0" smtClean="0"/>
              <a:t>  </a:t>
            </a:r>
            <a:endParaRPr lang="en-US" dirty="0"/>
          </a:p>
        </p:txBody>
      </p:sp>
      <p:sp>
        <p:nvSpPr>
          <p:cNvPr id="23" name="Rectangle 22"/>
          <p:cNvSpPr/>
          <p:nvPr/>
        </p:nvSpPr>
        <p:spPr>
          <a:xfrm>
            <a:off x="1654485" y="2689933"/>
            <a:ext cx="857896" cy="584775"/>
          </a:xfrm>
          <a:prstGeom prst="rect">
            <a:avLst/>
          </a:prstGeom>
        </p:spPr>
        <p:txBody>
          <a:bodyPr wrap="square">
            <a:spAutoFit/>
          </a:bodyPr>
          <a:lstStyle/>
          <a:p>
            <a:r>
              <a:rPr lang="en-US" sz="3200" dirty="0">
                <a:solidFill>
                  <a:schemeClr val="bg1"/>
                </a:solidFill>
              </a:rPr>
              <a:t>1</a:t>
            </a:r>
          </a:p>
        </p:txBody>
      </p:sp>
      <p:sp>
        <p:nvSpPr>
          <p:cNvPr id="24" name="Rectangle 23"/>
          <p:cNvSpPr/>
          <p:nvPr/>
        </p:nvSpPr>
        <p:spPr>
          <a:xfrm>
            <a:off x="3790362" y="2689933"/>
            <a:ext cx="866975" cy="584775"/>
          </a:xfrm>
          <a:prstGeom prst="rect">
            <a:avLst/>
          </a:prstGeom>
        </p:spPr>
        <p:txBody>
          <a:bodyPr wrap="square">
            <a:spAutoFit/>
          </a:bodyPr>
          <a:lstStyle/>
          <a:p>
            <a:r>
              <a:rPr lang="en-US" sz="3200" dirty="0" smtClean="0">
                <a:solidFill>
                  <a:schemeClr val="bg1"/>
                </a:solidFill>
              </a:rPr>
              <a:t>2</a:t>
            </a:r>
            <a:endParaRPr lang="en-US" sz="3200" dirty="0">
              <a:solidFill>
                <a:schemeClr val="bg1"/>
              </a:solidFill>
            </a:endParaRPr>
          </a:p>
        </p:txBody>
      </p:sp>
      <p:sp>
        <p:nvSpPr>
          <p:cNvPr id="25" name="Rectangle 24"/>
          <p:cNvSpPr/>
          <p:nvPr/>
        </p:nvSpPr>
        <p:spPr>
          <a:xfrm>
            <a:off x="5935318" y="2689933"/>
            <a:ext cx="393056" cy="584775"/>
          </a:xfrm>
          <a:prstGeom prst="rect">
            <a:avLst/>
          </a:prstGeom>
        </p:spPr>
        <p:txBody>
          <a:bodyPr wrap="none">
            <a:spAutoFit/>
          </a:bodyPr>
          <a:lstStyle/>
          <a:p>
            <a:r>
              <a:rPr lang="en-US" sz="3200" dirty="0" smtClean="0">
                <a:solidFill>
                  <a:schemeClr val="bg1"/>
                </a:solidFill>
              </a:rPr>
              <a:t>3</a:t>
            </a:r>
            <a:endParaRPr lang="en-US" sz="3200" dirty="0">
              <a:solidFill>
                <a:schemeClr val="bg1"/>
              </a:solidFill>
            </a:endParaRPr>
          </a:p>
        </p:txBody>
      </p:sp>
      <p:sp>
        <p:nvSpPr>
          <p:cNvPr id="27" name="Rectangle 26"/>
          <p:cNvSpPr/>
          <p:nvPr/>
        </p:nvSpPr>
        <p:spPr>
          <a:xfrm>
            <a:off x="8001302" y="2689933"/>
            <a:ext cx="393056" cy="584775"/>
          </a:xfrm>
          <a:prstGeom prst="rect">
            <a:avLst/>
          </a:prstGeom>
        </p:spPr>
        <p:txBody>
          <a:bodyPr wrap="none">
            <a:spAutoFit/>
          </a:bodyPr>
          <a:lstStyle/>
          <a:p>
            <a:r>
              <a:rPr lang="en-US" sz="3200" dirty="0" smtClean="0">
                <a:solidFill>
                  <a:schemeClr val="bg1"/>
                </a:solidFill>
              </a:rPr>
              <a:t>4</a:t>
            </a:r>
            <a:endParaRPr lang="en-US" sz="3200" dirty="0">
              <a:solidFill>
                <a:schemeClr val="bg1"/>
              </a:solidFill>
            </a:endParaRPr>
          </a:p>
        </p:txBody>
      </p:sp>
      <p:sp>
        <p:nvSpPr>
          <p:cNvPr id="30" name="Rectangle 29"/>
          <p:cNvSpPr/>
          <p:nvPr/>
        </p:nvSpPr>
        <p:spPr>
          <a:xfrm>
            <a:off x="10175330" y="2689933"/>
            <a:ext cx="393056" cy="584775"/>
          </a:xfrm>
          <a:prstGeom prst="rect">
            <a:avLst/>
          </a:prstGeom>
        </p:spPr>
        <p:txBody>
          <a:bodyPr wrap="none">
            <a:spAutoFit/>
          </a:bodyPr>
          <a:lstStyle/>
          <a:p>
            <a:r>
              <a:rPr lang="en-US" sz="3200" dirty="0" smtClean="0">
                <a:solidFill>
                  <a:schemeClr val="bg1"/>
                </a:solidFill>
              </a:rPr>
              <a:t>5</a:t>
            </a:r>
            <a:endParaRPr lang="en-US" sz="3200" dirty="0">
              <a:solidFill>
                <a:schemeClr val="bg1"/>
              </a:solidFill>
            </a:endParaRPr>
          </a:p>
        </p:txBody>
      </p:sp>
    </p:spTree>
    <p:extLst>
      <p:ext uri="{BB962C8B-B14F-4D97-AF65-F5344CB8AC3E}">
        <p14:creationId xmlns:p14="http://schemas.microsoft.com/office/powerpoint/2010/main" val="2712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6663744" y="2615253"/>
            <a:ext cx="3863221" cy="720000"/>
          </a:xfrm>
        </p:spPr>
        <p:txBody>
          <a:bodyPr/>
          <a:lstStyle/>
          <a:p>
            <a:r>
              <a:rPr lang="en-US" sz="6600" dirty="0" smtClean="0"/>
              <a:t>Research</a:t>
            </a:r>
            <a:endParaRPr lang="en-US" sz="6600" dirty="0"/>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gray"/>
        <p:txBody>
          <a:bodyPr/>
          <a:lstStyle/>
          <a:p>
            <a:r>
              <a:rPr lang="en-US" noProof="1" smtClean="0"/>
              <a:t> </a:t>
            </a:r>
            <a:endParaRPr lang="en-US" noProof="1"/>
          </a:p>
        </p:txBody>
      </p:sp>
      <p:pic>
        <p:nvPicPr>
          <p:cNvPr id="27" name="Picture Placeholder 26" descr="Teacher">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cstate="screen">
            <a:biLevel thresh="25000"/>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a:xfrm>
            <a:off x="121393" y="394308"/>
            <a:ext cx="1620000" cy="360000"/>
          </a:xfrm>
        </p:spPr>
        <p:txBody>
          <a:bodyPr/>
          <a:lstStyle/>
          <a:p>
            <a:r>
              <a:rPr lang="en-US" dirty="0"/>
              <a:t> </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432289" y="4088133"/>
            <a:ext cx="1620000" cy="720000"/>
          </a:xfrm>
        </p:spPr>
        <p:txBody>
          <a:bodyPr/>
          <a:lstStyle/>
          <a:p>
            <a:r>
              <a:rPr lang="en-US" sz="1600" dirty="0"/>
              <a:t>What are the variables that affect hotel reservation cancellations?</a:t>
            </a:r>
          </a:p>
        </p:txBody>
      </p:sp>
      <p:pic>
        <p:nvPicPr>
          <p:cNvPr id="29" name="Picture Placeholder 28" descr="Lecturer">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a:xfrm>
            <a:off x="5193111" y="2880652"/>
            <a:ext cx="621792" cy="621792"/>
          </a:xfrm>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a:xfrm>
            <a:off x="2252252" y="394308"/>
            <a:ext cx="1620000" cy="360000"/>
          </a:xfrm>
        </p:spPr>
        <p:txBody>
          <a:bodyPr/>
          <a:lstStyle/>
          <a:p>
            <a:r>
              <a:rPr lang="en-US" dirty="0" smtClean="0"/>
              <a:t> </a:t>
            </a:r>
            <a:endParaRPr lang="en-US" dirty="0"/>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4694007" y="4334506"/>
            <a:ext cx="1620000" cy="720000"/>
          </a:xfrm>
        </p:spPr>
        <p:txBody>
          <a:bodyPr/>
          <a:lstStyle/>
          <a:p>
            <a:r>
              <a:rPr lang="en-US" sz="1600" dirty="0"/>
              <a:t> How can we make hotel reservations cancellations better?</a:t>
            </a:r>
          </a:p>
        </p:txBody>
      </p:sp>
      <p:pic>
        <p:nvPicPr>
          <p:cNvPr id="31" name="Picture Placeholder 30" descr="Coins">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rcRect/>
          <a:stretch>
            <a:fillRect/>
          </a:stretch>
        </p:blipFill>
        <p:spPr>
          <a:xfrm>
            <a:off x="3102568" y="2925529"/>
            <a:ext cx="621792" cy="621792"/>
          </a:xfrm>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a:xfrm>
            <a:off x="4515964" y="214308"/>
            <a:ext cx="1620000" cy="360000"/>
          </a:xfrm>
        </p:spPr>
        <p:txBody>
          <a:bodyPr/>
          <a:lstStyle/>
          <a:p>
            <a:r>
              <a:rPr lang="en-US" dirty="0" smtClean="0"/>
              <a:t> </a:t>
            </a:r>
            <a:endParaRPr lang="en-US" dirty="0"/>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2521258" y="4341364"/>
            <a:ext cx="1784412" cy="720000"/>
          </a:xfrm>
        </p:spPr>
        <p:txBody>
          <a:bodyPr/>
          <a:lstStyle/>
          <a:p>
            <a:r>
              <a:rPr lang="en-US" sz="1600" dirty="0"/>
              <a:t>How will hotels be assisted in making pricing and promotional decisions?</a:t>
            </a:r>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r>
              <a:rPr lang="en-US" dirty="0" smtClean="0"/>
              <a:t>4</a:t>
            </a:r>
            <a:endParaRPr lang="en-US" dirty="0"/>
          </a:p>
        </p:txBody>
      </p:sp>
      <p:sp>
        <p:nvSpPr>
          <p:cNvPr id="2" name="Rectangle 1"/>
          <p:cNvSpPr/>
          <p:nvPr/>
        </p:nvSpPr>
        <p:spPr>
          <a:xfrm>
            <a:off x="8490263" y="3072470"/>
            <a:ext cx="3093476" cy="1015663"/>
          </a:xfrm>
          <a:prstGeom prst="rect">
            <a:avLst/>
          </a:prstGeom>
        </p:spPr>
        <p:txBody>
          <a:bodyPr wrap="none">
            <a:spAutoFit/>
          </a:bodyPr>
          <a:lstStyle/>
          <a:p>
            <a:r>
              <a:rPr lang="en-US" sz="6000" b="1" dirty="0" smtClean="0">
                <a:solidFill>
                  <a:schemeClr val="bg1"/>
                </a:solidFill>
              </a:rPr>
              <a:t>Question</a:t>
            </a:r>
            <a:endParaRPr lang="en-US" sz="6000" b="1" dirty="0">
              <a:solidFill>
                <a:schemeClr val="bg1"/>
              </a:solidFill>
            </a:endParaRPr>
          </a:p>
        </p:txBody>
      </p:sp>
    </p:spTree>
    <p:extLst>
      <p:ext uri="{BB962C8B-B14F-4D97-AF65-F5344CB8AC3E}">
        <p14:creationId xmlns:p14="http://schemas.microsoft.com/office/powerpoint/2010/main" val="337845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p:txBody>
          <a:bodyPr/>
          <a:lstStyle/>
          <a:p>
            <a:r>
              <a:rPr lang="en-US" sz="4400" dirty="0"/>
              <a:t>Hypothesis</a:t>
            </a:r>
          </a:p>
        </p:txBody>
      </p:sp>
      <p:sp>
        <p:nvSpPr>
          <p:cNvPr id="4" name="Text Placeholder 3">
            <a:extLst>
              <a:ext uri="{FF2B5EF4-FFF2-40B4-BE49-F238E27FC236}">
                <a16:creationId xmlns:a16="http://schemas.microsoft.com/office/drawing/2014/main" id="{A129710F-626E-47E6-9916-873AC71C7279}"/>
              </a:ext>
            </a:extLst>
          </p:cNvPr>
          <p:cNvSpPr>
            <a:spLocks noGrp="1"/>
          </p:cNvSpPr>
          <p:nvPr>
            <p:ph type="body" sz="quarter" idx="13"/>
          </p:nvPr>
        </p:nvSpPr>
        <p:spPr/>
        <p:txBody>
          <a:bodyPr/>
          <a:lstStyle/>
          <a:p>
            <a:r>
              <a:rPr lang="en-US" dirty="0" smtClean="0"/>
              <a:t> </a:t>
            </a:r>
            <a:endParaRPr lang="en-US" dirty="0"/>
          </a:p>
        </p:txBody>
      </p:sp>
      <p:pic>
        <p:nvPicPr>
          <p:cNvPr id="21" name="Picture Placeholder 20" descr="Teacher">
            <a:extLst>
              <a:ext uri="{FF2B5EF4-FFF2-40B4-BE49-F238E27FC236}">
                <a16:creationId xmlns:a16="http://schemas.microsoft.com/office/drawing/2014/main" id="{29F61CCC-B375-46FD-AC69-F11C1EB5757F}"/>
              </a:ext>
            </a:extLst>
          </p:cNvPr>
          <p:cNvPicPr>
            <a:picLocks noGrp="1" noChangeAspect="1"/>
          </p:cNvPicPr>
          <p:nvPr>
            <p:ph type="pic" sz="quarter" idx="47"/>
          </p:nvPr>
        </p:nvPicPr>
        <p:blipFill>
          <a:blip r:embed="rId3" cstate="screen">
            <a:biLevel thresh="25000"/>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5" name="Text Placeholder 4">
            <a:extLst>
              <a:ext uri="{FF2B5EF4-FFF2-40B4-BE49-F238E27FC236}">
                <a16:creationId xmlns:a16="http://schemas.microsoft.com/office/drawing/2014/main" id="{AC623989-3B52-4E3D-A635-D939C417B6D9}"/>
              </a:ext>
            </a:extLst>
          </p:cNvPr>
          <p:cNvSpPr>
            <a:spLocks noGrp="1"/>
          </p:cNvSpPr>
          <p:nvPr>
            <p:ph type="body" sz="quarter" idx="17"/>
          </p:nvPr>
        </p:nvSpPr>
        <p:spPr>
          <a:xfrm>
            <a:off x="2549760" y="4217885"/>
            <a:ext cx="1814782" cy="360000"/>
          </a:xfrm>
        </p:spPr>
        <p:txBody>
          <a:bodyPr/>
          <a:lstStyle/>
          <a:p>
            <a:r>
              <a:rPr lang="en-US" dirty="0"/>
              <a:t>The majority of clients are coming from offline travel agents to make their reservations.</a:t>
            </a:r>
          </a:p>
        </p:txBody>
      </p:sp>
      <p:sp>
        <p:nvSpPr>
          <p:cNvPr id="6" name="Text Placeholder 5">
            <a:extLst>
              <a:ext uri="{FF2B5EF4-FFF2-40B4-BE49-F238E27FC236}">
                <a16:creationId xmlns:a16="http://schemas.microsoft.com/office/drawing/2014/main" id="{93B7F5F9-AC4C-4CA4-ABAB-271F6B44A017}"/>
              </a:ext>
            </a:extLst>
          </p:cNvPr>
          <p:cNvSpPr>
            <a:spLocks noGrp="1"/>
          </p:cNvSpPr>
          <p:nvPr>
            <p:ph type="body" sz="quarter" idx="18"/>
          </p:nvPr>
        </p:nvSpPr>
        <p:spPr>
          <a:xfrm>
            <a:off x="431799" y="5809422"/>
            <a:ext cx="1620000" cy="720000"/>
          </a:xfrm>
        </p:spPr>
        <p:txBody>
          <a:bodyPr/>
          <a:lstStyle/>
          <a:p>
            <a:r>
              <a:rPr lang="en-US" dirty="0" smtClean="0"/>
              <a:t> </a:t>
            </a:r>
            <a:endParaRPr lang="en-US" dirty="0"/>
          </a:p>
        </p:txBody>
      </p:sp>
      <p:pic>
        <p:nvPicPr>
          <p:cNvPr id="23" name="Picture Placeholder 22" descr="Group">
            <a:extLst>
              <a:ext uri="{FF2B5EF4-FFF2-40B4-BE49-F238E27FC236}">
                <a16:creationId xmlns:a16="http://schemas.microsoft.com/office/drawing/2014/main" id="{E25DFC4C-7C37-49B1-B6A5-9145D8251251}"/>
              </a:ext>
            </a:extLst>
          </p:cNvPr>
          <p:cNvPicPr>
            <a:picLocks noGrp="1" noChangeAspect="1"/>
          </p:cNvPicPr>
          <p:nvPr>
            <p:ph type="pic" sz="quarter" idx="48"/>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7" name="Text Placeholder 6">
            <a:extLst>
              <a:ext uri="{FF2B5EF4-FFF2-40B4-BE49-F238E27FC236}">
                <a16:creationId xmlns:a16="http://schemas.microsoft.com/office/drawing/2014/main" id="{C1FE4ACF-78F8-4143-A8FF-BB1CAF035FCF}"/>
              </a:ext>
            </a:extLst>
          </p:cNvPr>
          <p:cNvSpPr>
            <a:spLocks noGrp="1"/>
          </p:cNvSpPr>
          <p:nvPr>
            <p:ph type="body" sz="quarter" idx="33"/>
          </p:nvPr>
        </p:nvSpPr>
        <p:spPr/>
        <p:txBody>
          <a:bodyPr/>
          <a:lstStyle/>
          <a:p>
            <a:r>
              <a:rPr lang="en-US" dirty="0"/>
              <a:t>When there is a longer waiting list, customers tend to cancel more frequently.</a:t>
            </a:r>
          </a:p>
        </p:txBody>
      </p:sp>
      <p:sp>
        <p:nvSpPr>
          <p:cNvPr id="8" name="Text Placeholder 7">
            <a:extLst>
              <a:ext uri="{FF2B5EF4-FFF2-40B4-BE49-F238E27FC236}">
                <a16:creationId xmlns:a16="http://schemas.microsoft.com/office/drawing/2014/main" id="{A71739BB-184A-4F2F-A194-E2AC54472610}"/>
              </a:ext>
            </a:extLst>
          </p:cNvPr>
          <p:cNvSpPr>
            <a:spLocks noGrp="1"/>
          </p:cNvSpPr>
          <p:nvPr>
            <p:ph type="body" sz="quarter" idx="34"/>
          </p:nvPr>
        </p:nvSpPr>
        <p:spPr>
          <a:xfrm>
            <a:off x="6979334" y="5953422"/>
            <a:ext cx="1620000" cy="720000"/>
          </a:xfrm>
        </p:spPr>
        <p:txBody>
          <a:bodyPr/>
          <a:lstStyle/>
          <a:p>
            <a:r>
              <a:rPr lang="en-US" dirty="0" smtClean="0"/>
              <a:t> </a:t>
            </a:r>
            <a:endParaRPr lang="en-US" dirty="0"/>
          </a:p>
        </p:txBody>
      </p:sp>
      <p:pic>
        <p:nvPicPr>
          <p:cNvPr id="25" name="Picture Placeholder 24" descr="Repeat">
            <a:extLst>
              <a:ext uri="{FF2B5EF4-FFF2-40B4-BE49-F238E27FC236}">
                <a16:creationId xmlns:a16="http://schemas.microsoft.com/office/drawing/2014/main" id="{A959DDB7-1BF9-4963-9901-AE8A8DFB8302}"/>
              </a:ext>
            </a:extLst>
          </p:cNvPr>
          <p:cNvPicPr>
            <a:picLocks noGrp="1" noChangeAspect="1"/>
          </p:cNvPicPr>
          <p:nvPr>
            <p:ph type="pic" sz="quarter" idx="49"/>
          </p:nvPr>
        </p:nvPicPr>
        <p:blipFill>
          <a:blip r:embed="rId7">
            <a:biLevel thresh="25000"/>
            <a:extLst>
              <a:ext uri="{28A0092B-C50C-407E-A947-70E740481C1C}">
                <a14:useLocalDpi xmlns:a14="http://schemas.microsoft.com/office/drawing/2010/main"/>
              </a:ext>
              <a:ext uri="{96DAC541-7B7A-43D3-8B79-37D633B846F1}">
                <asvg:svgBlip xmlns:asvg="http://schemas.microsoft.com/office/drawing/2016/SVG/main" xmlns="" r:embed="rId8"/>
              </a:ext>
            </a:extLst>
          </a:blip>
          <a:srcRect/>
          <a:stretch>
            <a:fillRect/>
          </a:stretch>
        </p:blipFill>
        <p:spPr/>
      </p:pic>
      <p:sp>
        <p:nvSpPr>
          <p:cNvPr id="9" name="Text Placeholder 8">
            <a:extLst>
              <a:ext uri="{FF2B5EF4-FFF2-40B4-BE49-F238E27FC236}">
                <a16:creationId xmlns:a16="http://schemas.microsoft.com/office/drawing/2014/main" id="{1F1C8737-2F2E-4041-B588-265FBBB08170}"/>
              </a:ext>
            </a:extLst>
          </p:cNvPr>
          <p:cNvSpPr>
            <a:spLocks noGrp="1"/>
          </p:cNvSpPr>
          <p:nvPr>
            <p:ph type="body" sz="quarter" idx="35"/>
          </p:nvPr>
        </p:nvSpPr>
        <p:spPr/>
        <p:txBody>
          <a:bodyPr/>
          <a:lstStyle/>
          <a:p>
            <a:r>
              <a:rPr lang="en-US" dirty="0"/>
              <a:t>More cancellations occur when prices are higher.</a:t>
            </a:r>
          </a:p>
        </p:txBody>
      </p:sp>
      <p:sp>
        <p:nvSpPr>
          <p:cNvPr id="10" name="Text Placeholder 9">
            <a:extLst>
              <a:ext uri="{FF2B5EF4-FFF2-40B4-BE49-F238E27FC236}">
                <a16:creationId xmlns:a16="http://schemas.microsoft.com/office/drawing/2014/main" id="{76E85709-7A8D-448D-80D2-31C8C1E22A72}"/>
              </a:ext>
            </a:extLst>
          </p:cNvPr>
          <p:cNvSpPr>
            <a:spLocks noGrp="1"/>
          </p:cNvSpPr>
          <p:nvPr>
            <p:ph type="body" sz="quarter" idx="36"/>
          </p:nvPr>
        </p:nvSpPr>
        <p:spPr>
          <a:xfrm>
            <a:off x="10140999" y="5269422"/>
            <a:ext cx="1620000" cy="720000"/>
          </a:xfrm>
        </p:spPr>
        <p:txBody>
          <a:bodyPr/>
          <a:lstStyle/>
          <a:p>
            <a:r>
              <a:rPr lang="en-US" dirty="0" smtClean="0"/>
              <a:t> </a:t>
            </a:r>
            <a:endParaRPr lang="en-US" dirty="0"/>
          </a:p>
        </p:txBody>
      </p:sp>
      <p:sp>
        <p:nvSpPr>
          <p:cNvPr id="11" name="Slide Number Placeholder 10">
            <a:extLst>
              <a:ext uri="{FF2B5EF4-FFF2-40B4-BE49-F238E27FC236}">
                <a16:creationId xmlns:a16="http://schemas.microsoft.com/office/drawing/2014/main" id="{C50427C7-A041-4B55-8D81-9FEBA952ACF5}"/>
              </a:ext>
            </a:extLst>
          </p:cNvPr>
          <p:cNvSpPr>
            <a:spLocks noGrp="1"/>
          </p:cNvSpPr>
          <p:nvPr>
            <p:ph type="sldNum" sz="quarter" idx="51"/>
          </p:nvPr>
        </p:nvSpPr>
        <p:spPr/>
        <p:txBody>
          <a:bodyPr/>
          <a:lstStyle/>
          <a:p>
            <a:fld id="{B67B645E-C5E5-4727-B977-D372A0AA71D9}" type="slidenum">
              <a:rPr lang="en-US" smtClean="0"/>
              <a:pPr/>
              <a:t>5</a:t>
            </a:fld>
            <a:endParaRPr lang="en-US" dirty="0"/>
          </a:p>
        </p:txBody>
      </p:sp>
    </p:spTree>
    <p:extLst>
      <p:ext uri="{BB962C8B-B14F-4D97-AF65-F5344CB8AC3E}">
        <p14:creationId xmlns:p14="http://schemas.microsoft.com/office/powerpoint/2010/main" val="269096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ANALYSIS AND FINDING</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88945" y="4938005"/>
            <a:ext cx="10748186" cy="360000"/>
          </a:xfrm>
        </p:spPr>
        <p:txBody>
          <a:bodyPr/>
          <a:lstStyle/>
          <a:p>
            <a:r>
              <a:rPr lang="en-US" sz="2000" b="0" dirty="0"/>
              <a:t>The accompanying bar graph shows the percentage of reservations that are canceled and those that are not. It is obvious that there are still a significant number of reservations that have not been canceled. There are still 37% of clients who canceled their reservation, which has a significant impact on the hotels' earnings.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421" y="1245069"/>
            <a:ext cx="4039234" cy="3259426"/>
          </a:xfrm>
          <a:prstGeom prst="rect">
            <a:avLst/>
          </a:prstGeom>
        </p:spPr>
      </p:pic>
    </p:spTree>
    <p:extLst>
      <p:ext uri="{BB962C8B-B14F-4D97-AF65-F5344CB8AC3E}">
        <p14:creationId xmlns:p14="http://schemas.microsoft.com/office/powerpoint/2010/main" val="3635862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2476587" y="4785339"/>
            <a:ext cx="10748186" cy="360000"/>
          </a:xfrm>
        </p:spPr>
        <p:txBody>
          <a:bodyPr/>
          <a:lstStyle/>
          <a:p>
            <a:r>
              <a:rPr lang="en-US" sz="2000" b="0" noProof="1"/>
              <a:t>In comparison to resort hotels, city hotels have more bookings. </a:t>
            </a:r>
          </a:p>
          <a:p>
            <a:r>
              <a:rPr lang="en-US" sz="2000" b="0" noProof="1"/>
              <a:t>It's possible that resort hotels are more expensive than those in cities.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7</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272" y="753400"/>
            <a:ext cx="6519685" cy="3666751"/>
          </a:xfrm>
          <a:prstGeom prst="rect">
            <a:avLst/>
          </a:prstGeom>
        </p:spPr>
      </p:pic>
    </p:spTree>
    <p:extLst>
      <p:ext uri="{BB962C8B-B14F-4D97-AF65-F5344CB8AC3E}">
        <p14:creationId xmlns:p14="http://schemas.microsoft.com/office/powerpoint/2010/main" val="301555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559448" y="5532894"/>
            <a:ext cx="11037955" cy="360000"/>
          </a:xfrm>
        </p:spPr>
        <p:txBody>
          <a:bodyPr/>
          <a:lstStyle/>
          <a:p>
            <a:r>
              <a:rPr lang="en-US" sz="2000" b="0" dirty="0"/>
              <a:t>The line graph above shows that, on certain days, the average daily rate for a city </a:t>
            </a:r>
            <a:r>
              <a:rPr lang="en-US" sz="2000" b="0" dirty="0" smtClean="0"/>
              <a:t>hotel is </a:t>
            </a:r>
            <a:r>
              <a:rPr lang="en-US" sz="2000" b="0" dirty="0"/>
              <a:t>less than that of a resort hotel, and on other days, it is even less. It goes without saying that weekends and holidays may see a rise in resort hotel rates.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47766" y="2987143"/>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8</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52" y="146649"/>
            <a:ext cx="11296948" cy="4977442"/>
          </a:xfrm>
          <a:prstGeom prst="rect">
            <a:avLst/>
          </a:prstGeom>
        </p:spPr>
      </p:pic>
    </p:spTree>
    <p:extLst>
      <p:ext uri="{BB962C8B-B14F-4D97-AF65-F5344CB8AC3E}">
        <p14:creationId xmlns:p14="http://schemas.microsoft.com/office/powerpoint/2010/main" val="26686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smtClean="0"/>
              <a:t> </a:t>
            </a:r>
            <a:endParaRPr lang="en-US" dirty="0"/>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97571" y="5646854"/>
            <a:ext cx="10748186" cy="360000"/>
          </a:xfrm>
        </p:spPr>
        <p:txBody>
          <a:bodyPr/>
          <a:lstStyle/>
          <a:p>
            <a:r>
              <a:rPr lang="en-US" sz="2000" b="0" dirty="0"/>
              <a:t>We have developed the grouped bar graph to analyze the months with the highest and lowest reservation levels according to reservation status. As can be seen, both the number of confirmed reservations and the number of canceled reservations are largest in the month of August. whereas January is the month with the most canceled reservations.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82272" y="3003978"/>
            <a:ext cx="4860000" cy="2238897"/>
          </a:xfrm>
        </p:spPr>
        <p:txBody>
          <a:bodyPr/>
          <a:lstStyle/>
          <a:p>
            <a:r>
              <a:rPr lang="en-US" noProof="1" smtClean="0"/>
              <a:t> </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smtClean="0"/>
              <a:t> </a:t>
            </a:r>
            <a:endParaRPr lang="en-US" dirty="0"/>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4894469" y="2586776"/>
            <a:ext cx="4860000" cy="2238375"/>
          </a:xfrm>
        </p:spPr>
        <p:txBody>
          <a:bodyPr/>
          <a:lstStyle/>
          <a:p>
            <a:r>
              <a:rPr lang="en-US" noProof="1" smtClean="0"/>
              <a:t> </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9</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20" y="152939"/>
            <a:ext cx="11686288" cy="5386258"/>
          </a:xfrm>
          <a:prstGeom prst="rect">
            <a:avLst/>
          </a:prstGeom>
        </p:spPr>
      </p:pic>
    </p:spTree>
    <p:extLst>
      <p:ext uri="{BB962C8B-B14F-4D97-AF65-F5344CB8AC3E}">
        <p14:creationId xmlns:p14="http://schemas.microsoft.com/office/powerpoint/2010/main" val="371113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47F30-5811-40C0-99EC-CF53200590BE}">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3.xml><?xml version="1.0" encoding="utf-8"?>
<ds:datastoreItem xmlns:ds="http://schemas.openxmlformats.org/officeDocument/2006/customXml" ds:itemID="{97392B02-48CE-4E37-9DE8-753DC8DEB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0</TotalTime>
  <Words>804</Words>
  <Application>Microsoft Office PowerPoint</Application>
  <PresentationFormat>Widescreen</PresentationFormat>
  <Paragraphs>117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Office Theme</vt:lpstr>
      <vt:lpstr>REPORT ON HOTEL BOOKING</vt:lpstr>
      <vt:lpstr> BUSINESS               </vt:lpstr>
      <vt:lpstr>ASSUMPTIONS</vt:lpstr>
      <vt:lpstr>Research</vt:lpstr>
      <vt:lpstr>Hypothesis</vt:lpstr>
      <vt:lpstr>ANALYSIS AND FINDING</vt:lpstr>
      <vt:lpstr> </vt:lpstr>
      <vt:lpstr> </vt:lpstr>
      <vt:lpstr> </vt:lpstr>
      <vt:lpstr> </vt:lpstr>
      <vt:lpstr> </vt:lpstr>
      <vt:lpstr> </vt:lpstr>
      <vt:lpstr> SUGGESTIONS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2023-11-16T17:33:28Z</dcterms:created>
  <dcterms:modified xsi:type="dcterms:W3CDTF">2023-11-17T16:51:54Z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