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2C7507-422F-4F9B-8267-269E9B07A302}" v="87" dt="2021-03-31T11:14:03.256"/>
    <p1510:client id="{DE577193-91EF-45CF-9ADF-FA230B7B58BA}" v="3490" dt="2021-04-01T11:57:17.264"/>
    <p1510:client id="{F77C08CE-D389-4847-9445-96F95BA41AE4}" v="545" dt="2021-04-01T12:30:01.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5D9581-8259-4611-B300-E7A042401A7C}"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C6C27C3F-D933-4834-8F8B-7391AFCBC93D}">
      <dgm:prSet/>
      <dgm:spPr/>
      <dgm:t>
        <a:bodyPr/>
        <a:lstStyle/>
        <a:p>
          <a:r>
            <a:rPr lang="en-US"/>
            <a:t>Government Sector</a:t>
          </a:r>
        </a:p>
      </dgm:t>
    </dgm:pt>
    <dgm:pt modelId="{21DC2E73-D6F3-4392-9019-3DF335F65A0E}" type="parTrans" cxnId="{6B72399B-2CE7-4560-82FE-F3EAF8DB6B92}">
      <dgm:prSet/>
      <dgm:spPr/>
      <dgm:t>
        <a:bodyPr/>
        <a:lstStyle/>
        <a:p>
          <a:endParaRPr lang="en-US"/>
        </a:p>
      </dgm:t>
    </dgm:pt>
    <dgm:pt modelId="{8C01C83E-6C96-44B9-BDD2-2AE7BFDC22F8}" type="sibTrans" cxnId="{6B72399B-2CE7-4560-82FE-F3EAF8DB6B92}">
      <dgm:prSet/>
      <dgm:spPr/>
      <dgm:t>
        <a:bodyPr/>
        <a:lstStyle/>
        <a:p>
          <a:endParaRPr lang="en-US"/>
        </a:p>
      </dgm:t>
    </dgm:pt>
    <dgm:pt modelId="{0CE75ED4-A30B-467E-8011-CE4B0A76C7EB}">
      <dgm:prSet/>
      <dgm:spPr/>
      <dgm:t>
        <a:bodyPr/>
        <a:lstStyle/>
        <a:p>
          <a:r>
            <a:rPr lang="en-US"/>
            <a:t>Private sector</a:t>
          </a:r>
        </a:p>
      </dgm:t>
    </dgm:pt>
    <dgm:pt modelId="{9A46178B-5E23-4BF5-9263-572B8430CDDF}" type="parTrans" cxnId="{5DCF7DF1-CEF7-4A80-8382-1AC56DDC9D90}">
      <dgm:prSet/>
      <dgm:spPr/>
      <dgm:t>
        <a:bodyPr/>
        <a:lstStyle/>
        <a:p>
          <a:endParaRPr lang="en-US"/>
        </a:p>
      </dgm:t>
    </dgm:pt>
    <dgm:pt modelId="{536FDF58-9A63-4EDE-8C5C-BC112C982961}" type="sibTrans" cxnId="{5DCF7DF1-CEF7-4A80-8382-1AC56DDC9D90}">
      <dgm:prSet/>
      <dgm:spPr/>
      <dgm:t>
        <a:bodyPr/>
        <a:lstStyle/>
        <a:p>
          <a:endParaRPr lang="en-US"/>
        </a:p>
      </dgm:t>
    </dgm:pt>
    <dgm:pt modelId="{A31D0680-F8EE-422E-9083-AAB3E5F3D84F}">
      <dgm:prSet/>
      <dgm:spPr/>
      <dgm:t>
        <a:bodyPr/>
        <a:lstStyle/>
        <a:p>
          <a:r>
            <a:rPr lang="en-US"/>
            <a:t>Self-imployed</a:t>
          </a:r>
        </a:p>
      </dgm:t>
    </dgm:pt>
    <dgm:pt modelId="{CC686DCC-7C41-4F48-8A24-DF8F354F8611}" type="parTrans" cxnId="{64D8C1A6-FAD1-4C4A-9966-69ED3F41C3CC}">
      <dgm:prSet/>
      <dgm:spPr/>
      <dgm:t>
        <a:bodyPr/>
        <a:lstStyle/>
        <a:p>
          <a:endParaRPr lang="en-US"/>
        </a:p>
      </dgm:t>
    </dgm:pt>
    <dgm:pt modelId="{762DC0B2-A904-4E1F-8FCA-170661B2C8AA}" type="sibTrans" cxnId="{64D8C1A6-FAD1-4C4A-9966-69ED3F41C3CC}">
      <dgm:prSet/>
      <dgm:spPr/>
      <dgm:t>
        <a:bodyPr/>
        <a:lstStyle/>
        <a:p>
          <a:endParaRPr lang="en-US"/>
        </a:p>
      </dgm:t>
    </dgm:pt>
    <dgm:pt modelId="{2EAE46C7-00A2-4409-AAB1-E45961FC93D6}">
      <dgm:prSet/>
      <dgm:spPr/>
      <dgm:t>
        <a:bodyPr/>
        <a:lstStyle/>
        <a:p>
          <a:r>
            <a:rPr lang="en-US"/>
            <a:t>Others/no-work</a:t>
          </a:r>
        </a:p>
      </dgm:t>
    </dgm:pt>
    <dgm:pt modelId="{B6EF770F-A7B0-4869-8A49-B280B7C08309}" type="parTrans" cxnId="{04176DFA-A832-4E5F-B04E-E219CE23AE7C}">
      <dgm:prSet/>
      <dgm:spPr/>
      <dgm:t>
        <a:bodyPr/>
        <a:lstStyle/>
        <a:p>
          <a:endParaRPr lang="en-US"/>
        </a:p>
      </dgm:t>
    </dgm:pt>
    <dgm:pt modelId="{C7AE8F2B-C0CE-4322-A991-9EEEB9BDFB70}" type="sibTrans" cxnId="{04176DFA-A832-4E5F-B04E-E219CE23AE7C}">
      <dgm:prSet/>
      <dgm:spPr/>
      <dgm:t>
        <a:bodyPr/>
        <a:lstStyle/>
        <a:p>
          <a:endParaRPr lang="en-US"/>
        </a:p>
      </dgm:t>
    </dgm:pt>
    <dgm:pt modelId="{98A048B5-73B6-422D-B8D0-5D5A22F2A526}" type="pres">
      <dgm:prSet presAssocID="{EE5D9581-8259-4611-B300-E7A042401A7C}" presName="vert0" presStyleCnt="0">
        <dgm:presLayoutVars>
          <dgm:dir/>
          <dgm:animOne val="branch"/>
          <dgm:animLvl val="lvl"/>
        </dgm:presLayoutVars>
      </dgm:prSet>
      <dgm:spPr/>
    </dgm:pt>
    <dgm:pt modelId="{D96B25B2-9814-420E-81F2-F126623474D7}" type="pres">
      <dgm:prSet presAssocID="{C6C27C3F-D933-4834-8F8B-7391AFCBC93D}" presName="thickLine" presStyleLbl="alignNode1" presStyleIdx="0" presStyleCnt="4"/>
      <dgm:spPr/>
    </dgm:pt>
    <dgm:pt modelId="{5E67A876-3C52-4A87-85CE-54976B0C960B}" type="pres">
      <dgm:prSet presAssocID="{C6C27C3F-D933-4834-8F8B-7391AFCBC93D}" presName="horz1" presStyleCnt="0"/>
      <dgm:spPr/>
    </dgm:pt>
    <dgm:pt modelId="{1972039A-B8E3-469B-AD96-52C74BCD7409}" type="pres">
      <dgm:prSet presAssocID="{C6C27C3F-D933-4834-8F8B-7391AFCBC93D}" presName="tx1" presStyleLbl="revTx" presStyleIdx="0" presStyleCnt="4"/>
      <dgm:spPr/>
    </dgm:pt>
    <dgm:pt modelId="{2B8E9055-6D86-4888-A6F8-738AFB725416}" type="pres">
      <dgm:prSet presAssocID="{C6C27C3F-D933-4834-8F8B-7391AFCBC93D}" presName="vert1" presStyleCnt="0"/>
      <dgm:spPr/>
    </dgm:pt>
    <dgm:pt modelId="{28F5F244-2D6F-48ED-8923-88B15E86AC73}" type="pres">
      <dgm:prSet presAssocID="{0CE75ED4-A30B-467E-8011-CE4B0A76C7EB}" presName="thickLine" presStyleLbl="alignNode1" presStyleIdx="1" presStyleCnt="4"/>
      <dgm:spPr/>
    </dgm:pt>
    <dgm:pt modelId="{3AE80206-4C54-40F9-AB48-FCA5F2CDFE5F}" type="pres">
      <dgm:prSet presAssocID="{0CE75ED4-A30B-467E-8011-CE4B0A76C7EB}" presName="horz1" presStyleCnt="0"/>
      <dgm:spPr/>
    </dgm:pt>
    <dgm:pt modelId="{6DEC7C64-5E87-48B4-BF76-44318F4F8805}" type="pres">
      <dgm:prSet presAssocID="{0CE75ED4-A30B-467E-8011-CE4B0A76C7EB}" presName="tx1" presStyleLbl="revTx" presStyleIdx="1" presStyleCnt="4"/>
      <dgm:spPr/>
    </dgm:pt>
    <dgm:pt modelId="{E72B37C4-B829-4828-A9E4-66FCD049015C}" type="pres">
      <dgm:prSet presAssocID="{0CE75ED4-A30B-467E-8011-CE4B0A76C7EB}" presName="vert1" presStyleCnt="0"/>
      <dgm:spPr/>
    </dgm:pt>
    <dgm:pt modelId="{96CAA399-7CBC-48A8-8DF0-A817C9CF022C}" type="pres">
      <dgm:prSet presAssocID="{A31D0680-F8EE-422E-9083-AAB3E5F3D84F}" presName="thickLine" presStyleLbl="alignNode1" presStyleIdx="2" presStyleCnt="4"/>
      <dgm:spPr/>
    </dgm:pt>
    <dgm:pt modelId="{51148848-8F4B-4192-B4BA-A29DB4303F0B}" type="pres">
      <dgm:prSet presAssocID="{A31D0680-F8EE-422E-9083-AAB3E5F3D84F}" presName="horz1" presStyleCnt="0"/>
      <dgm:spPr/>
    </dgm:pt>
    <dgm:pt modelId="{3A3EF4E4-3525-4A4D-8798-30C76FA3DC65}" type="pres">
      <dgm:prSet presAssocID="{A31D0680-F8EE-422E-9083-AAB3E5F3D84F}" presName="tx1" presStyleLbl="revTx" presStyleIdx="2" presStyleCnt="4"/>
      <dgm:spPr/>
    </dgm:pt>
    <dgm:pt modelId="{BB399C1E-BCD3-442A-BC15-D60606D8F23B}" type="pres">
      <dgm:prSet presAssocID="{A31D0680-F8EE-422E-9083-AAB3E5F3D84F}" presName="vert1" presStyleCnt="0"/>
      <dgm:spPr/>
    </dgm:pt>
    <dgm:pt modelId="{5171C5B8-14CE-4AF7-A506-9D115685489E}" type="pres">
      <dgm:prSet presAssocID="{2EAE46C7-00A2-4409-AAB1-E45961FC93D6}" presName="thickLine" presStyleLbl="alignNode1" presStyleIdx="3" presStyleCnt="4"/>
      <dgm:spPr/>
    </dgm:pt>
    <dgm:pt modelId="{D57D2DDA-0ECE-4CC3-8102-E8FD83F00071}" type="pres">
      <dgm:prSet presAssocID="{2EAE46C7-00A2-4409-AAB1-E45961FC93D6}" presName="horz1" presStyleCnt="0"/>
      <dgm:spPr/>
    </dgm:pt>
    <dgm:pt modelId="{5FD8A7C0-03F5-4452-9D5A-010E8B3ADEA5}" type="pres">
      <dgm:prSet presAssocID="{2EAE46C7-00A2-4409-AAB1-E45961FC93D6}" presName="tx1" presStyleLbl="revTx" presStyleIdx="3" presStyleCnt="4"/>
      <dgm:spPr/>
    </dgm:pt>
    <dgm:pt modelId="{322413A9-0C6F-49A4-9268-60D8C6F61E92}" type="pres">
      <dgm:prSet presAssocID="{2EAE46C7-00A2-4409-AAB1-E45961FC93D6}" presName="vert1" presStyleCnt="0"/>
      <dgm:spPr/>
    </dgm:pt>
  </dgm:ptLst>
  <dgm:cxnLst>
    <dgm:cxn modelId="{12652C14-C5EA-4FD8-BDFF-66E790C24D03}" type="presOf" srcId="{EE5D9581-8259-4611-B300-E7A042401A7C}" destId="{98A048B5-73B6-422D-B8D0-5D5A22F2A526}" srcOrd="0" destOrd="0" presId="urn:microsoft.com/office/officeart/2008/layout/LinedList"/>
    <dgm:cxn modelId="{B173C12E-9DE8-4DE0-99F5-BDF435153640}" type="presOf" srcId="{A31D0680-F8EE-422E-9083-AAB3E5F3D84F}" destId="{3A3EF4E4-3525-4A4D-8798-30C76FA3DC65}" srcOrd="0" destOrd="0" presId="urn:microsoft.com/office/officeart/2008/layout/LinedList"/>
    <dgm:cxn modelId="{E494E75B-AE23-47D0-B9CD-1726A2535977}" type="presOf" srcId="{2EAE46C7-00A2-4409-AAB1-E45961FC93D6}" destId="{5FD8A7C0-03F5-4452-9D5A-010E8B3ADEA5}" srcOrd="0" destOrd="0" presId="urn:microsoft.com/office/officeart/2008/layout/LinedList"/>
    <dgm:cxn modelId="{CDFA887F-3AE8-474A-8BD1-02D65B88CE9D}" type="presOf" srcId="{0CE75ED4-A30B-467E-8011-CE4B0A76C7EB}" destId="{6DEC7C64-5E87-48B4-BF76-44318F4F8805}" srcOrd="0" destOrd="0" presId="urn:microsoft.com/office/officeart/2008/layout/LinedList"/>
    <dgm:cxn modelId="{6B72399B-2CE7-4560-82FE-F3EAF8DB6B92}" srcId="{EE5D9581-8259-4611-B300-E7A042401A7C}" destId="{C6C27C3F-D933-4834-8F8B-7391AFCBC93D}" srcOrd="0" destOrd="0" parTransId="{21DC2E73-D6F3-4392-9019-3DF335F65A0E}" sibTransId="{8C01C83E-6C96-44B9-BDD2-2AE7BFDC22F8}"/>
    <dgm:cxn modelId="{64D8C1A6-FAD1-4C4A-9966-69ED3F41C3CC}" srcId="{EE5D9581-8259-4611-B300-E7A042401A7C}" destId="{A31D0680-F8EE-422E-9083-AAB3E5F3D84F}" srcOrd="2" destOrd="0" parTransId="{CC686DCC-7C41-4F48-8A24-DF8F354F8611}" sibTransId="{762DC0B2-A904-4E1F-8FCA-170661B2C8AA}"/>
    <dgm:cxn modelId="{5DCF7DF1-CEF7-4A80-8382-1AC56DDC9D90}" srcId="{EE5D9581-8259-4611-B300-E7A042401A7C}" destId="{0CE75ED4-A30B-467E-8011-CE4B0A76C7EB}" srcOrd="1" destOrd="0" parTransId="{9A46178B-5E23-4BF5-9263-572B8430CDDF}" sibTransId="{536FDF58-9A63-4EDE-8C5C-BC112C982961}"/>
    <dgm:cxn modelId="{04176DFA-A832-4E5F-B04E-E219CE23AE7C}" srcId="{EE5D9581-8259-4611-B300-E7A042401A7C}" destId="{2EAE46C7-00A2-4409-AAB1-E45961FC93D6}" srcOrd="3" destOrd="0" parTransId="{B6EF770F-A7B0-4869-8A49-B280B7C08309}" sibTransId="{C7AE8F2B-C0CE-4322-A991-9EEEB9BDFB70}"/>
    <dgm:cxn modelId="{6F4734FB-9F52-4664-92A4-9F3100B32800}" type="presOf" srcId="{C6C27C3F-D933-4834-8F8B-7391AFCBC93D}" destId="{1972039A-B8E3-469B-AD96-52C74BCD7409}" srcOrd="0" destOrd="0" presId="urn:microsoft.com/office/officeart/2008/layout/LinedList"/>
    <dgm:cxn modelId="{2A1E85D8-98E3-4E00-8FED-7DF9047808CB}" type="presParOf" srcId="{98A048B5-73B6-422D-B8D0-5D5A22F2A526}" destId="{D96B25B2-9814-420E-81F2-F126623474D7}" srcOrd="0" destOrd="0" presId="urn:microsoft.com/office/officeart/2008/layout/LinedList"/>
    <dgm:cxn modelId="{E57D6D28-AA22-4C9E-A4E1-89BCBD438405}" type="presParOf" srcId="{98A048B5-73B6-422D-B8D0-5D5A22F2A526}" destId="{5E67A876-3C52-4A87-85CE-54976B0C960B}" srcOrd="1" destOrd="0" presId="urn:microsoft.com/office/officeart/2008/layout/LinedList"/>
    <dgm:cxn modelId="{A3684878-DAEB-4049-8B10-3B92A38A1FDF}" type="presParOf" srcId="{5E67A876-3C52-4A87-85CE-54976B0C960B}" destId="{1972039A-B8E3-469B-AD96-52C74BCD7409}" srcOrd="0" destOrd="0" presId="urn:microsoft.com/office/officeart/2008/layout/LinedList"/>
    <dgm:cxn modelId="{79BFA7A6-8286-4EA8-B08D-56E4977AAF93}" type="presParOf" srcId="{5E67A876-3C52-4A87-85CE-54976B0C960B}" destId="{2B8E9055-6D86-4888-A6F8-738AFB725416}" srcOrd="1" destOrd="0" presId="urn:microsoft.com/office/officeart/2008/layout/LinedList"/>
    <dgm:cxn modelId="{1E698C15-66F4-4918-8B6D-D4C728CA3FCD}" type="presParOf" srcId="{98A048B5-73B6-422D-B8D0-5D5A22F2A526}" destId="{28F5F244-2D6F-48ED-8923-88B15E86AC73}" srcOrd="2" destOrd="0" presId="urn:microsoft.com/office/officeart/2008/layout/LinedList"/>
    <dgm:cxn modelId="{CC21C27B-A230-443D-96F6-69469B46B151}" type="presParOf" srcId="{98A048B5-73B6-422D-B8D0-5D5A22F2A526}" destId="{3AE80206-4C54-40F9-AB48-FCA5F2CDFE5F}" srcOrd="3" destOrd="0" presId="urn:microsoft.com/office/officeart/2008/layout/LinedList"/>
    <dgm:cxn modelId="{0895A245-47E7-4D73-B85A-CBDDF0483384}" type="presParOf" srcId="{3AE80206-4C54-40F9-AB48-FCA5F2CDFE5F}" destId="{6DEC7C64-5E87-48B4-BF76-44318F4F8805}" srcOrd="0" destOrd="0" presId="urn:microsoft.com/office/officeart/2008/layout/LinedList"/>
    <dgm:cxn modelId="{CCB9DBEE-46DA-40BA-A388-7B1F4A7E94E0}" type="presParOf" srcId="{3AE80206-4C54-40F9-AB48-FCA5F2CDFE5F}" destId="{E72B37C4-B829-4828-A9E4-66FCD049015C}" srcOrd="1" destOrd="0" presId="urn:microsoft.com/office/officeart/2008/layout/LinedList"/>
    <dgm:cxn modelId="{BB34A993-E833-4A91-A540-76900864F6FB}" type="presParOf" srcId="{98A048B5-73B6-422D-B8D0-5D5A22F2A526}" destId="{96CAA399-7CBC-48A8-8DF0-A817C9CF022C}" srcOrd="4" destOrd="0" presId="urn:microsoft.com/office/officeart/2008/layout/LinedList"/>
    <dgm:cxn modelId="{48D51CC2-BBD8-40DE-9FB3-24A0CD2F9DCF}" type="presParOf" srcId="{98A048B5-73B6-422D-B8D0-5D5A22F2A526}" destId="{51148848-8F4B-4192-B4BA-A29DB4303F0B}" srcOrd="5" destOrd="0" presId="urn:microsoft.com/office/officeart/2008/layout/LinedList"/>
    <dgm:cxn modelId="{CBC8649B-C358-4E20-9754-385DD14799FB}" type="presParOf" srcId="{51148848-8F4B-4192-B4BA-A29DB4303F0B}" destId="{3A3EF4E4-3525-4A4D-8798-30C76FA3DC65}" srcOrd="0" destOrd="0" presId="urn:microsoft.com/office/officeart/2008/layout/LinedList"/>
    <dgm:cxn modelId="{6E1B9278-83B9-4735-937B-84476356A282}" type="presParOf" srcId="{51148848-8F4B-4192-B4BA-A29DB4303F0B}" destId="{BB399C1E-BCD3-442A-BC15-D60606D8F23B}" srcOrd="1" destOrd="0" presId="urn:microsoft.com/office/officeart/2008/layout/LinedList"/>
    <dgm:cxn modelId="{BEB3EDC2-B4AF-47FF-BE26-7852FF2E366A}" type="presParOf" srcId="{98A048B5-73B6-422D-B8D0-5D5A22F2A526}" destId="{5171C5B8-14CE-4AF7-A506-9D115685489E}" srcOrd="6" destOrd="0" presId="urn:microsoft.com/office/officeart/2008/layout/LinedList"/>
    <dgm:cxn modelId="{B8895C36-164F-419F-860C-5BEF4E2F72D6}" type="presParOf" srcId="{98A048B5-73B6-422D-B8D0-5D5A22F2A526}" destId="{D57D2DDA-0ECE-4CC3-8102-E8FD83F00071}" srcOrd="7" destOrd="0" presId="urn:microsoft.com/office/officeart/2008/layout/LinedList"/>
    <dgm:cxn modelId="{302A33D2-2BF0-4CA0-B315-007186A6C6EE}" type="presParOf" srcId="{D57D2DDA-0ECE-4CC3-8102-E8FD83F00071}" destId="{5FD8A7C0-03F5-4452-9D5A-010E8B3ADEA5}" srcOrd="0" destOrd="0" presId="urn:microsoft.com/office/officeart/2008/layout/LinedList"/>
    <dgm:cxn modelId="{220AFC87-FFBE-4DFE-846A-45F9DCA10AED}" type="presParOf" srcId="{D57D2DDA-0ECE-4CC3-8102-E8FD83F00071}" destId="{322413A9-0C6F-49A4-9268-60D8C6F61E9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B25B2-9814-420E-81F2-F126623474D7}">
      <dsp:nvSpPr>
        <dsp:cNvPr id="0" name=""/>
        <dsp:cNvSpPr/>
      </dsp:nvSpPr>
      <dsp:spPr>
        <a:xfrm>
          <a:off x="0" y="0"/>
          <a:ext cx="9906000"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72039A-B8E3-469B-AD96-52C74BCD7409}">
      <dsp:nvSpPr>
        <dsp:cNvPr id="0" name=""/>
        <dsp:cNvSpPr/>
      </dsp:nvSpPr>
      <dsp:spPr>
        <a:xfrm>
          <a:off x="0" y="0"/>
          <a:ext cx="9906000" cy="846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Government Sector</a:t>
          </a:r>
        </a:p>
      </dsp:txBody>
      <dsp:txXfrm>
        <a:off x="0" y="0"/>
        <a:ext cx="9906000" cy="846858"/>
      </dsp:txXfrm>
    </dsp:sp>
    <dsp:sp modelId="{28F5F244-2D6F-48ED-8923-88B15E86AC73}">
      <dsp:nvSpPr>
        <dsp:cNvPr id="0" name=""/>
        <dsp:cNvSpPr/>
      </dsp:nvSpPr>
      <dsp:spPr>
        <a:xfrm>
          <a:off x="0" y="846858"/>
          <a:ext cx="9906000"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EC7C64-5E87-48B4-BF76-44318F4F8805}">
      <dsp:nvSpPr>
        <dsp:cNvPr id="0" name=""/>
        <dsp:cNvSpPr/>
      </dsp:nvSpPr>
      <dsp:spPr>
        <a:xfrm>
          <a:off x="0" y="846858"/>
          <a:ext cx="9906000" cy="846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Private sector</a:t>
          </a:r>
        </a:p>
      </dsp:txBody>
      <dsp:txXfrm>
        <a:off x="0" y="846858"/>
        <a:ext cx="9906000" cy="846858"/>
      </dsp:txXfrm>
    </dsp:sp>
    <dsp:sp modelId="{96CAA399-7CBC-48A8-8DF0-A817C9CF022C}">
      <dsp:nvSpPr>
        <dsp:cNvPr id="0" name=""/>
        <dsp:cNvSpPr/>
      </dsp:nvSpPr>
      <dsp:spPr>
        <a:xfrm>
          <a:off x="0" y="1693717"/>
          <a:ext cx="9906000"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3EF4E4-3525-4A4D-8798-30C76FA3DC65}">
      <dsp:nvSpPr>
        <dsp:cNvPr id="0" name=""/>
        <dsp:cNvSpPr/>
      </dsp:nvSpPr>
      <dsp:spPr>
        <a:xfrm>
          <a:off x="0" y="1693717"/>
          <a:ext cx="9906000" cy="846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Self-imployed</a:t>
          </a:r>
        </a:p>
      </dsp:txBody>
      <dsp:txXfrm>
        <a:off x="0" y="1693717"/>
        <a:ext cx="9906000" cy="846858"/>
      </dsp:txXfrm>
    </dsp:sp>
    <dsp:sp modelId="{5171C5B8-14CE-4AF7-A506-9D115685489E}">
      <dsp:nvSpPr>
        <dsp:cNvPr id="0" name=""/>
        <dsp:cNvSpPr/>
      </dsp:nvSpPr>
      <dsp:spPr>
        <a:xfrm>
          <a:off x="0" y="2540576"/>
          <a:ext cx="9906000"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D8A7C0-03F5-4452-9D5A-010E8B3ADEA5}">
      <dsp:nvSpPr>
        <dsp:cNvPr id="0" name=""/>
        <dsp:cNvSpPr/>
      </dsp:nvSpPr>
      <dsp:spPr>
        <a:xfrm>
          <a:off x="0" y="2540576"/>
          <a:ext cx="9906000" cy="846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Others/no-work</a:t>
          </a:r>
        </a:p>
      </dsp:txBody>
      <dsp:txXfrm>
        <a:off x="0" y="2540576"/>
        <a:ext cx="9906000" cy="8468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699163"/>
          </a:xfrm>
        </p:spPr>
        <p:txBody>
          <a:bodyPr>
            <a:normAutofit/>
          </a:bodyPr>
          <a:lstStyle/>
          <a:p>
            <a:r>
              <a:rPr lang="en-US" sz="6000" dirty="0">
                <a:effectLst>
                  <a:glow rad="38100">
                    <a:prstClr val="black">
                      <a:lumMod val="65000"/>
                      <a:lumOff val="35000"/>
                      <a:alpha val="50000"/>
                    </a:prstClr>
                  </a:glow>
                  <a:outerShdw blurRad="28575" dist="31750" dir="13200000" algn="tl" rotWithShape="0">
                    <a:srgbClr val="000000">
                      <a:alpha val="25000"/>
                    </a:srgbClr>
                  </a:outerShdw>
                </a:effectLst>
              </a:rPr>
              <a:t>What factors have what effect in influencing income</a:t>
            </a:r>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C121F-5AB0-4D1A-9E4A-DA8CB6681E91}"/>
              </a:ext>
            </a:extLst>
          </p:cNvPr>
          <p:cNvSpPr>
            <a:spLocks noGrp="1"/>
          </p:cNvSpPr>
          <p:nvPr>
            <p:ph type="title"/>
          </p:nvPr>
        </p:nvSpPr>
        <p:spPr>
          <a:xfrm>
            <a:off x="1141413" y="643467"/>
            <a:ext cx="7696199" cy="1079989"/>
          </a:xfrm>
        </p:spPr>
        <p:txBody>
          <a:bodyPr>
            <a:normAutofit/>
          </a:bodyPr>
          <a:lstStyle/>
          <a:p>
            <a:r>
              <a:rPr lang="en-US" sz="3600">
                <a:effectLst>
                  <a:glow rad="38100">
                    <a:prstClr val="black">
                      <a:lumMod val="65000"/>
                      <a:lumOff val="35000"/>
                      <a:alpha val="40000"/>
                    </a:prstClr>
                  </a:glow>
                  <a:outerShdw blurRad="28575" dist="38100" dir="14040000" algn="tl" rotWithShape="0">
                    <a:srgbClr val="000000">
                      <a:alpha val="25000"/>
                    </a:srgbClr>
                  </a:outerShdw>
                </a:effectLst>
              </a:rPr>
              <a:t>Insights</a:t>
            </a:r>
          </a:p>
        </p:txBody>
      </p:sp>
      <p:sp>
        <p:nvSpPr>
          <p:cNvPr id="3" name="Content Placeholder 2">
            <a:extLst>
              <a:ext uri="{FF2B5EF4-FFF2-40B4-BE49-F238E27FC236}">
                <a16:creationId xmlns:a16="http://schemas.microsoft.com/office/drawing/2014/main" id="{9128E3C4-E67B-4D38-9D3C-831F5EC7CE59}"/>
              </a:ext>
            </a:extLst>
          </p:cNvPr>
          <p:cNvSpPr>
            <a:spLocks noGrp="1"/>
          </p:cNvSpPr>
          <p:nvPr>
            <p:ph idx="1"/>
          </p:nvPr>
        </p:nvSpPr>
        <p:spPr>
          <a:xfrm>
            <a:off x="1141413" y="2374795"/>
            <a:ext cx="7696199" cy="3416406"/>
          </a:xfrm>
        </p:spPr>
        <p:txBody>
          <a:bodyPr>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Age plays an important factor for both the genders In terms of their earning.</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While the male population workforce grows over age until they achieve a peak, their female counterpart sees a decline in workforce from the very start of career.</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This decline in female workforce can be a factor of low above and below 50k income ratio.</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However as the age</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a:effectLst>
                  <a:glow rad="38100">
                    <a:prstClr val="black">
                      <a:lumMod val="50000"/>
                      <a:lumOff val="50000"/>
                      <a:alpha val="20000"/>
                    </a:prstClr>
                  </a:glow>
                  <a:outerShdw blurRad="44450" dist="12700" dir="13860000" algn="tl" rotWithShape="0">
                    <a:srgbClr val="000000">
                      <a:alpha val="20000"/>
                    </a:srgbClr>
                  </a:outerShdw>
                </a:effectLst>
              </a:rPr>
              <a:t>increases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a:effectLst>
                  <a:glow rad="38100">
                    <a:prstClr val="black">
                      <a:lumMod val="50000"/>
                      <a:lumOff val="50000"/>
                      <a:alpha val="20000"/>
                    </a:prstClr>
                  </a:glow>
                  <a:outerShdw blurRad="44450" dist="12700" dir="13860000" algn="tl" rotWithShape="0">
                    <a:srgbClr val="000000">
                      <a:alpha val="20000"/>
                    </a:srgbClr>
                  </a:outerShdw>
                </a:effectLst>
              </a:rPr>
              <a:t>the difference between the male and female workforce sees a sudden decline.</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1500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4540-46D2-4A84-ADB5-A597EAF12C93}"/>
              </a:ext>
            </a:extLst>
          </p:cNvPr>
          <p:cNvSpPr>
            <a:spLocks noGrp="1"/>
          </p:cNvSpPr>
          <p:nvPr>
            <p:ph type="title"/>
          </p:nvPr>
        </p:nvSpPr>
        <p:spPr>
          <a:xfrm>
            <a:off x="1141413" y="609600"/>
            <a:ext cx="9905998" cy="1468582"/>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What are the different sectors resulting in economy?</a:t>
            </a:r>
            <a:endParaRPr lang="en-US"/>
          </a:p>
        </p:txBody>
      </p:sp>
      <p:graphicFrame>
        <p:nvGraphicFramePr>
          <p:cNvPr id="14" name="Content Placeholder 2">
            <a:extLst>
              <a:ext uri="{FF2B5EF4-FFF2-40B4-BE49-F238E27FC236}">
                <a16:creationId xmlns:a16="http://schemas.microsoft.com/office/drawing/2014/main" id="{C23A2EB4-34B1-4D8D-BE34-514580BB16DE}"/>
              </a:ext>
            </a:extLst>
          </p:cNvPr>
          <p:cNvGraphicFramePr>
            <a:graphicFrameLocks noGrp="1"/>
          </p:cNvGraphicFramePr>
          <p:nvPr>
            <p:ph idx="1"/>
            <p:extLst>
              <p:ext uri="{D42A27DB-BD31-4B8C-83A1-F6EECF244321}">
                <p14:modId xmlns:p14="http://schemas.microsoft.com/office/powerpoint/2010/main" val="1657688265"/>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818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DC8-438B-4AF9-A961-71F6B467E83F}"/>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lnSpc>
                <a:spcPct val="90000"/>
              </a:lnSpc>
            </a:pPr>
            <a:r>
              <a:rPr lang="en-US" sz="3700">
                <a:effectLst>
                  <a:glow rad="38100">
                    <a:schemeClr val="bg1">
                      <a:lumMod val="65000"/>
                      <a:lumOff val="35000"/>
                      <a:alpha val="50000"/>
                    </a:schemeClr>
                  </a:glow>
                  <a:outerShdw blurRad="28575" dist="31750" dir="13200000" algn="tl" rotWithShape="0">
                    <a:srgbClr val="000000">
                      <a:alpha val="25000"/>
                    </a:srgbClr>
                  </a:outerShdw>
                </a:effectLst>
              </a:rPr>
              <a:t>Distribution of workforce in the given sectors</a:t>
            </a:r>
          </a:p>
        </p:txBody>
      </p:sp>
      <p:pic>
        <p:nvPicPr>
          <p:cNvPr id="4" name="Picture 4">
            <a:extLst>
              <a:ext uri="{FF2B5EF4-FFF2-40B4-BE49-F238E27FC236}">
                <a16:creationId xmlns:a16="http://schemas.microsoft.com/office/drawing/2014/main" id="{1E46FE6C-758C-4364-B7F1-A4941DE6E9C5}"/>
              </a:ext>
            </a:extLst>
          </p:cNvPr>
          <p:cNvPicPr>
            <a:picLocks noGrp="1" noChangeAspect="1"/>
          </p:cNvPicPr>
          <p:nvPr>
            <p:ph idx="1"/>
          </p:nvPr>
        </p:nvPicPr>
        <p:blipFill>
          <a:blip r:embed="rId3"/>
          <a:stretch>
            <a:fillRect/>
          </a:stretch>
        </p:blipFill>
        <p:spPr>
          <a:xfrm>
            <a:off x="636915" y="1125623"/>
            <a:ext cx="6915663" cy="461044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9398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1">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46BEA-6B2B-4623-BA6B-8ECD43E8EF72}"/>
              </a:ext>
            </a:extLst>
          </p:cNvPr>
          <p:cNvSpPr>
            <a:spLocks noGrp="1"/>
          </p:cNvSpPr>
          <p:nvPr>
            <p:ph type="title"/>
          </p:nvPr>
        </p:nvSpPr>
        <p:spPr>
          <a:xfrm>
            <a:off x="662112" y="995517"/>
            <a:ext cx="5568089" cy="4795684"/>
          </a:xfrm>
        </p:spPr>
        <p:txBody>
          <a:bodyPr>
            <a:normAutofit/>
          </a:bodyPr>
          <a:lstStyle/>
          <a:p>
            <a:r>
              <a:rPr lang="en-US" sz="5400">
                <a:effectLst>
                  <a:glow rad="38100">
                    <a:prstClr val="black">
                      <a:lumMod val="65000"/>
                      <a:lumOff val="35000"/>
                      <a:alpha val="40000"/>
                    </a:prstClr>
                  </a:glow>
                  <a:outerShdw blurRad="28575" dist="38100" dir="14040000" algn="tl" rotWithShape="0">
                    <a:srgbClr val="000000">
                      <a:alpha val="25000"/>
                    </a:srgbClr>
                  </a:outerShdw>
                </a:effectLst>
              </a:rPr>
              <a:t>Income by industry</a:t>
            </a:r>
            <a:endParaRPr lang="en-US" sz="5400"/>
          </a:p>
        </p:txBody>
      </p:sp>
      <p:sp>
        <p:nvSpPr>
          <p:cNvPr id="3" name="Content Placeholder 2">
            <a:extLst>
              <a:ext uri="{FF2B5EF4-FFF2-40B4-BE49-F238E27FC236}">
                <a16:creationId xmlns:a16="http://schemas.microsoft.com/office/drawing/2014/main" id="{3428DB4C-5ED6-4BC2-BC01-3A8AC04B64D6}"/>
              </a:ext>
            </a:extLst>
          </p:cNvPr>
          <p:cNvSpPr>
            <a:spLocks noGrp="1"/>
          </p:cNvSpPr>
          <p:nvPr>
            <p:ph idx="1"/>
          </p:nvPr>
        </p:nvSpPr>
        <p:spPr>
          <a:xfrm>
            <a:off x="7194782" y="995517"/>
            <a:ext cx="4353751" cy="4795684"/>
          </a:xfrm>
        </p:spPr>
        <p:txBody>
          <a:bodyPr>
            <a:normAutofit/>
          </a:bodyPr>
          <a:lstStyle/>
          <a:p>
            <a:pPr marL="0" indent="0">
              <a:buNone/>
            </a:pPr>
            <a:r>
              <a:rPr lang="en-US" sz="3600" i="1" dirty="0">
                <a:effectLst>
                  <a:glow rad="38100">
                    <a:prstClr val="black">
                      <a:lumMod val="50000"/>
                      <a:lumOff val="50000"/>
                      <a:alpha val="20000"/>
                    </a:prstClr>
                  </a:glow>
                  <a:outerShdw blurRad="44450" dist="12700" dir="13860000" algn="tl" rotWithShape="0">
                    <a:srgbClr val="000000">
                      <a:alpha val="20000"/>
                    </a:srgbClr>
                  </a:outerShdw>
                </a:effectLst>
                <a:latin typeface="Candara"/>
              </a:rPr>
              <a:t>Let us look at what amount of workforce in a given sector lies in which income class</a:t>
            </a:r>
          </a:p>
        </p:txBody>
      </p:sp>
    </p:spTree>
    <p:extLst>
      <p:ext uri="{BB962C8B-B14F-4D97-AF65-F5344CB8AC3E}">
        <p14:creationId xmlns:p14="http://schemas.microsoft.com/office/powerpoint/2010/main" val="63588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981B9CFD-6570-44E4-A274-2518DB1BA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6448E-1831-4DA8-BB92-CEE8F3EDED04}"/>
              </a:ext>
            </a:extLst>
          </p:cNvPr>
          <p:cNvSpPr>
            <a:spLocks noGrp="1"/>
          </p:cNvSpPr>
          <p:nvPr>
            <p:ph type="title"/>
          </p:nvPr>
        </p:nvSpPr>
        <p:spPr>
          <a:xfrm>
            <a:off x="862427" y="609599"/>
            <a:ext cx="3283970" cy="2556157"/>
          </a:xfrm>
        </p:spPr>
        <p:txBody>
          <a:bodyPr>
            <a:normAutofit fontScale="90000"/>
          </a:bodyPr>
          <a:lstStyle/>
          <a:p>
            <a:pPr marL="457200" indent="-457200">
              <a:buFont typeface="Wingdings" panose="020B0604020202020204" pitchFamily="34" charset="0"/>
              <a:buChar char="§"/>
            </a:pPr>
            <a:r>
              <a:rPr lang="en-US" sz="2200" dirty="0">
                <a:effectLst>
                  <a:glow rad="38100">
                    <a:prstClr val="black">
                      <a:lumMod val="65000"/>
                      <a:lumOff val="35000"/>
                      <a:alpha val="40000"/>
                    </a:prstClr>
                  </a:glow>
                  <a:outerShdw blurRad="28575" dist="38100" dir="14040000" algn="tl" rotWithShape="0">
                    <a:srgbClr val="000000">
                      <a:alpha val="25000"/>
                    </a:srgbClr>
                  </a:outerShdw>
                </a:effectLst>
              </a:rPr>
              <a:t>We can notice that Self-Employed people and Government sector people have a higher conversion rate of earning more than 50k.</a:t>
            </a:r>
            <a:br>
              <a:rPr lang="en-US" sz="2200" dirty="0">
                <a:effectLst>
                  <a:glow rad="38100">
                    <a:prstClr val="black">
                      <a:lumMod val="65000"/>
                      <a:lumOff val="35000"/>
                      <a:alpha val="40000"/>
                    </a:prstClr>
                  </a:glow>
                  <a:outerShdw blurRad="28575" dist="38100" dir="14040000" algn="tl" rotWithShape="0">
                    <a:srgbClr val="000000">
                      <a:alpha val="25000"/>
                    </a:srgbClr>
                  </a:outerShdw>
                </a:effectLst>
              </a:rPr>
            </a:br>
            <a:endParaRPr lang="en-US" sz="22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8" name="Picture 27" descr="Chart, pie chart&#10;&#10;Description automatically generated">
            <a:extLst>
              <a:ext uri="{FF2B5EF4-FFF2-40B4-BE49-F238E27FC236}">
                <a16:creationId xmlns:a16="http://schemas.microsoft.com/office/drawing/2014/main" id="{7CB7CD96-D239-4A13-9BB1-FB7CF919FC5D}"/>
              </a:ext>
            </a:extLst>
          </p:cNvPr>
          <p:cNvPicPr>
            <a:picLocks noGrp="1" noChangeAspect="1"/>
          </p:cNvPicPr>
          <p:nvPr>
            <p:ph idx="1"/>
          </p:nvPr>
        </p:nvPicPr>
        <p:blipFill>
          <a:blip r:embed="rId3"/>
          <a:stretch>
            <a:fillRect/>
          </a:stretch>
        </p:blipFill>
        <p:spPr>
          <a:xfrm>
            <a:off x="3737384" y="-114216"/>
            <a:ext cx="5539452" cy="3659421"/>
          </a:xfrm>
        </p:spPr>
      </p:pic>
      <p:pic>
        <p:nvPicPr>
          <p:cNvPr id="5" name="Picture 5" descr="Chart, pie chart&#10;&#10;Description automatically generated">
            <a:extLst>
              <a:ext uri="{FF2B5EF4-FFF2-40B4-BE49-F238E27FC236}">
                <a16:creationId xmlns:a16="http://schemas.microsoft.com/office/drawing/2014/main" id="{2A4473D5-85A1-4CC8-9690-5687BDE37B86}"/>
              </a:ext>
            </a:extLst>
          </p:cNvPr>
          <p:cNvPicPr>
            <a:picLocks noChangeAspect="1"/>
          </p:cNvPicPr>
          <p:nvPr/>
        </p:nvPicPr>
        <p:blipFill>
          <a:blip r:embed="rId4"/>
          <a:stretch>
            <a:fillRect/>
          </a:stretch>
        </p:blipFill>
        <p:spPr>
          <a:xfrm>
            <a:off x="7633886" y="17141"/>
            <a:ext cx="4971690" cy="3410308"/>
          </a:xfrm>
          <a:prstGeom prst="rect">
            <a:avLst/>
          </a:prstGeom>
        </p:spPr>
      </p:pic>
      <p:cxnSp>
        <p:nvCxnSpPr>
          <p:cNvPr id="25" name="Straight Connector 15">
            <a:extLst>
              <a:ext uri="{FF2B5EF4-FFF2-40B4-BE49-F238E27FC236}">
                <a16:creationId xmlns:a16="http://schemas.microsoft.com/office/drawing/2014/main" id="{E8470FD2-B13A-4556-9D05-BC82BFE6B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17">
            <a:extLst>
              <a:ext uri="{FF2B5EF4-FFF2-40B4-BE49-F238E27FC236}">
                <a16:creationId xmlns:a16="http://schemas.microsoft.com/office/drawing/2014/main" id="{83DCF570-5FFA-4422-B8A3-C28A303EF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4" name="Picture 4" descr="Chart, pie chart&#10;&#10;Description automatically generated">
            <a:extLst>
              <a:ext uri="{FF2B5EF4-FFF2-40B4-BE49-F238E27FC236}">
                <a16:creationId xmlns:a16="http://schemas.microsoft.com/office/drawing/2014/main" id="{D2237A93-995F-4E65-B712-6F26CD49DEFE}"/>
              </a:ext>
            </a:extLst>
          </p:cNvPr>
          <p:cNvPicPr>
            <a:picLocks noChangeAspect="1"/>
          </p:cNvPicPr>
          <p:nvPr/>
        </p:nvPicPr>
        <p:blipFill>
          <a:blip r:embed="rId5"/>
          <a:stretch>
            <a:fillRect/>
          </a:stretch>
        </p:blipFill>
        <p:spPr>
          <a:xfrm>
            <a:off x="3956736" y="3425772"/>
            <a:ext cx="5100620" cy="3711924"/>
          </a:xfrm>
          <a:prstGeom prst="rect">
            <a:avLst/>
          </a:prstGeom>
        </p:spPr>
      </p:pic>
      <p:cxnSp>
        <p:nvCxnSpPr>
          <p:cNvPr id="27" name="Straight Connector 19">
            <a:extLst>
              <a:ext uri="{FF2B5EF4-FFF2-40B4-BE49-F238E27FC236}">
                <a16:creationId xmlns:a16="http://schemas.microsoft.com/office/drawing/2014/main" id="{8E32D90B-5FD5-41C6-B6BA-4C814B307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6" name="Picture 6" descr="Chart, pie chart&#10;&#10;Description automatically generated">
            <a:extLst>
              <a:ext uri="{FF2B5EF4-FFF2-40B4-BE49-F238E27FC236}">
                <a16:creationId xmlns:a16="http://schemas.microsoft.com/office/drawing/2014/main" id="{421F1FA8-1329-4A78-A31C-8AAC0CD4FD3B}"/>
              </a:ext>
            </a:extLst>
          </p:cNvPr>
          <p:cNvPicPr>
            <a:picLocks noChangeAspect="1"/>
          </p:cNvPicPr>
          <p:nvPr/>
        </p:nvPicPr>
        <p:blipFill>
          <a:blip r:embed="rId6"/>
          <a:stretch>
            <a:fillRect/>
          </a:stretch>
        </p:blipFill>
        <p:spPr>
          <a:xfrm>
            <a:off x="7562000" y="3429013"/>
            <a:ext cx="5259234" cy="3827251"/>
          </a:xfrm>
          <a:prstGeom prst="rect">
            <a:avLst/>
          </a:prstGeom>
        </p:spPr>
      </p:pic>
      <p:sp>
        <p:nvSpPr>
          <p:cNvPr id="30" name="Title 1">
            <a:extLst>
              <a:ext uri="{FF2B5EF4-FFF2-40B4-BE49-F238E27FC236}">
                <a16:creationId xmlns:a16="http://schemas.microsoft.com/office/drawing/2014/main" id="{8D654490-87A0-4301-8EE0-A64D3B0F94F0}"/>
              </a:ext>
            </a:extLst>
          </p:cNvPr>
          <p:cNvSpPr txBox="1">
            <a:spLocks/>
          </p:cNvSpPr>
          <p:nvPr/>
        </p:nvSpPr>
        <p:spPr>
          <a:xfrm>
            <a:off x="914185" y="3292414"/>
            <a:ext cx="3283970" cy="3044987"/>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20B0604020202020204" pitchFamily="34" charset="0"/>
              <a:buChar char="§"/>
            </a:pPr>
            <a:r>
              <a:rPr lang="en-US" sz="2200" dirty="0">
                <a:effectLst>
                  <a:glow rad="38100">
                    <a:prstClr val="black">
                      <a:lumMod val="65000"/>
                      <a:lumOff val="35000"/>
                      <a:alpha val="40000"/>
                    </a:prstClr>
                  </a:glow>
                  <a:outerShdw blurRad="28575" dist="38100" dir="14040000" algn="tl" rotWithShape="0">
                    <a:srgbClr val="000000">
                      <a:alpha val="25000"/>
                    </a:srgbClr>
                  </a:outerShdw>
                </a:effectLst>
              </a:rPr>
              <a:t>While private sector absorbs majority of the workforce, it still shows a good percent of population earning above 50k</a:t>
            </a:r>
          </a:p>
        </p:txBody>
      </p:sp>
    </p:spTree>
    <p:extLst>
      <p:ext uri="{BB962C8B-B14F-4D97-AF65-F5344CB8AC3E}">
        <p14:creationId xmlns:p14="http://schemas.microsoft.com/office/powerpoint/2010/main" val="19614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65A-61E4-4E0C-8CD8-28A7DE15E3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5E375D-A9C6-4364-BBE3-CFDC1CC171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324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F74D-3DDA-4753-B576-E0379BE9646B}"/>
              </a:ext>
            </a:extLst>
          </p:cNvPr>
          <p:cNvSpPr>
            <a:spLocks noGrp="1"/>
          </p:cNvSpPr>
          <p:nvPr>
            <p:ph type="title"/>
          </p:nvPr>
        </p:nvSpPr>
        <p:spPr>
          <a:xfrm>
            <a:off x="1141413" y="609600"/>
            <a:ext cx="9905998" cy="5216235"/>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An INCOME OF AN INDIVIDUAL RESULTS FROM VARIOUS FACTORS.</a:t>
            </a:r>
            <a:br>
              <a:rPr lang="en-US" dirty="0">
                <a:effectLst>
                  <a:glow rad="38100">
                    <a:prstClr val="black">
                      <a:lumMod val="65000"/>
                      <a:lumOff val="35000"/>
                      <a:alpha val="40000"/>
                    </a:prstClr>
                  </a:glow>
                  <a:outerShdw blurRad="28575" dist="38100" dir="14040000" algn="tl" rotWithShape="0">
                    <a:srgbClr val="000000">
                      <a:alpha val="25000"/>
                    </a:srgbClr>
                  </a:outerShdw>
                </a:effectLst>
              </a:rPr>
            </a:br>
            <a:r>
              <a:rPr lang="en-US" dirty="0">
                <a:effectLst>
                  <a:glow rad="38100">
                    <a:prstClr val="black">
                      <a:lumMod val="65000"/>
                      <a:lumOff val="35000"/>
                      <a:alpha val="40000"/>
                    </a:prstClr>
                  </a:glow>
                  <a:outerShdw blurRad="28575" dist="38100" dir="14040000" algn="tl" rotWithShape="0">
                    <a:srgbClr val="000000">
                      <a:alpha val="25000"/>
                    </a:srgbClr>
                  </a:outerShdw>
                </a:effectLst>
              </a:rPr>
              <a:t>INTUITIVELY</a:t>
            </a:r>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 it is influenced by the individual’s education level, age, gender, occupation, and etc.</a:t>
            </a:r>
            <a:b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br>
            <a:b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br>
            <a:r>
              <a:rPr lang="en-US">
                <a:effectLst>
                  <a:glow rad="38100">
                    <a:prstClr val="black">
                      <a:lumMod val="65000"/>
                      <a:lumOff val="35000"/>
                      <a:alpha val="40000"/>
                    </a:prstClr>
                  </a:glow>
                  <a:outerShdw blurRad="28575" dist="38100" dir="14040000" algn="tl" rotWithShape="0">
                    <a:srgbClr val="000000">
                      <a:alpha val="25000"/>
                    </a:srgbClr>
                  </a:outerShdw>
                </a:effectLst>
              </a:rPr>
              <a:t>wE WILL DIVE IN TO LOOK INTO SUCH FACTS </a:t>
            </a:r>
            <a:r>
              <a:rPr lang="en-US" dirty="0">
                <a:effectLst>
                  <a:glow rad="38100">
                    <a:prstClr val="black">
                      <a:lumMod val="65000"/>
                      <a:lumOff val="35000"/>
                      <a:alpha val="40000"/>
                    </a:prstClr>
                  </a:glow>
                  <a:outerShdw blurRad="28575" dist="38100" dir="14040000" algn="tl" rotWithShape="0">
                    <a:srgbClr val="000000">
                      <a:alpha val="25000"/>
                    </a:srgbClr>
                  </a:outerShdw>
                </a:effectLst>
              </a:rPr>
              <a:t>AND FIGURES THAT WILL HELP US IDENTIFY THE INFLUENCING FACTORS.</a:t>
            </a:r>
            <a:endParaRPr lang="en-US" dirty="0"/>
          </a:p>
        </p:txBody>
      </p:sp>
    </p:spTree>
    <p:extLst>
      <p:ext uri="{BB962C8B-B14F-4D97-AF65-F5344CB8AC3E}">
        <p14:creationId xmlns:p14="http://schemas.microsoft.com/office/powerpoint/2010/main" val="406925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D8EF-218D-4B23-BC24-C65E6986E96F}"/>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The income is divided into 2 classes &gt;50K and &lt;=50k </a:t>
            </a:r>
          </a:p>
        </p:txBody>
      </p:sp>
      <p:pic>
        <p:nvPicPr>
          <p:cNvPr id="5" name="Picture 5" descr="Chart, pie chart&#10;&#10;Description automatically generated">
            <a:extLst>
              <a:ext uri="{FF2B5EF4-FFF2-40B4-BE49-F238E27FC236}">
                <a16:creationId xmlns:a16="http://schemas.microsoft.com/office/drawing/2014/main" id="{44ADB4F2-5D1E-4390-8435-BC79E78934F3}"/>
              </a:ext>
            </a:extLst>
          </p:cNvPr>
          <p:cNvPicPr>
            <a:picLocks noGrp="1" noChangeAspect="1"/>
          </p:cNvPicPr>
          <p:nvPr>
            <p:ph idx="1"/>
          </p:nvPr>
        </p:nvPicPr>
        <p:blipFill>
          <a:blip r:embed="rId3"/>
          <a:stretch>
            <a:fillRect/>
          </a:stretch>
        </p:blipFill>
        <p:spPr>
          <a:xfrm>
            <a:off x="-357492" y="741153"/>
            <a:ext cx="7392837" cy="5460520"/>
          </a:xfrm>
        </p:spPr>
      </p:pic>
    </p:spTree>
    <p:extLst>
      <p:ext uri="{BB962C8B-B14F-4D97-AF65-F5344CB8AC3E}">
        <p14:creationId xmlns:p14="http://schemas.microsoft.com/office/powerpoint/2010/main" val="109134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84DD-C660-45F3-9100-2A0035DDD66B}"/>
              </a:ext>
            </a:extLst>
          </p:cNvPr>
          <p:cNvSpPr>
            <a:spLocks noGrp="1"/>
          </p:cNvSpPr>
          <p:nvPr>
            <p:ph type="title"/>
          </p:nvPr>
        </p:nvSpPr>
        <p:spPr>
          <a:xfrm>
            <a:off x="653474" y="4579976"/>
            <a:ext cx="10874477" cy="1622323"/>
          </a:xfrm>
        </p:spPr>
        <p:txBody>
          <a:bodyPr vert="horz" lIns="91440" tIns="45720" rIns="91440" bIns="45720" rtlCol="0" anchor="b">
            <a:normAutofit/>
          </a:bodyPr>
          <a:lstStyle/>
          <a:p>
            <a:pPr algn="ctr">
              <a:lnSpc>
                <a:spcPct val="90000"/>
              </a:lnSpc>
            </a:pPr>
            <a:r>
              <a:rPr lang="en-US" sz="2600">
                <a:effectLst>
                  <a:glow rad="38100">
                    <a:schemeClr val="bg1">
                      <a:lumMod val="65000"/>
                      <a:lumOff val="35000"/>
                      <a:alpha val="50000"/>
                    </a:schemeClr>
                  </a:glow>
                  <a:outerShdw blurRad="28575" dist="31750" dir="13200000" algn="tl" rotWithShape="0">
                    <a:srgbClr val="000000">
                      <a:alpha val="25000"/>
                    </a:srgbClr>
                  </a:outerShdw>
                </a:effectLst>
              </a:rPr>
              <a:t>Now if we look at the gender classification of our Data, we can see that it is a male dominant figure I.e majority of the earning population is male.</a:t>
            </a:r>
          </a:p>
        </p:txBody>
      </p:sp>
      <p:pic>
        <p:nvPicPr>
          <p:cNvPr id="4" name="Picture 4" descr="Chart, pie chart&#10;&#10;Description automatically generated">
            <a:extLst>
              <a:ext uri="{FF2B5EF4-FFF2-40B4-BE49-F238E27FC236}">
                <a16:creationId xmlns:a16="http://schemas.microsoft.com/office/drawing/2014/main" id="{FED925A8-9F8D-4526-9BCB-D4A75413BEBE}"/>
              </a:ext>
            </a:extLst>
          </p:cNvPr>
          <p:cNvPicPr>
            <a:picLocks noGrp="1" noChangeAspect="1"/>
          </p:cNvPicPr>
          <p:nvPr>
            <p:ph idx="1"/>
          </p:nvPr>
        </p:nvPicPr>
        <p:blipFill>
          <a:blip r:embed="rId3"/>
          <a:stretch>
            <a:fillRect/>
          </a:stretch>
        </p:blipFill>
        <p:spPr>
          <a:xfrm>
            <a:off x="2412616" y="385677"/>
            <a:ext cx="6433954" cy="441869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5339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760F-1659-48EB-9FF4-8C0F88A9C2B6}"/>
              </a:ext>
            </a:extLst>
          </p:cNvPr>
          <p:cNvSpPr>
            <a:spLocks noGrp="1"/>
          </p:cNvSpPr>
          <p:nvPr>
            <p:ph type="title"/>
          </p:nvPr>
        </p:nvSpPr>
        <p:spPr>
          <a:xfrm>
            <a:off x="643192" y="609600"/>
            <a:ext cx="3643674" cy="5111150"/>
          </a:xfrm>
        </p:spPr>
        <p:txBody>
          <a:bodyPr>
            <a:normAutofit fontScale="90000"/>
          </a:bodyPr>
          <a:lstStyle/>
          <a:p>
            <a:pPr>
              <a:lnSpc>
                <a:spcPct val="90000"/>
              </a:lnSpc>
            </a:pPr>
            <a:r>
              <a:rPr lang="en-US" sz="2600" dirty="0">
                <a:effectLst>
                  <a:glow rad="38100">
                    <a:prstClr val="black">
                      <a:lumMod val="65000"/>
                      <a:lumOff val="35000"/>
                      <a:alpha val="40000"/>
                    </a:prstClr>
                  </a:glow>
                  <a:outerShdw blurRad="28575" dist="38100" dir="14040000" algn="tl" rotWithShape="0">
                    <a:srgbClr val="000000">
                      <a:alpha val="25000"/>
                    </a:srgbClr>
                  </a:outerShdw>
                </a:effectLst>
              </a:rPr>
              <a:t>The given data tells us that while 30% of the male population is earning more than 50k on the other </a:t>
            </a:r>
            <a:r>
              <a:rPr lang="en-US" sz="2600">
                <a:effectLst>
                  <a:glow rad="38100">
                    <a:prstClr val="black">
                      <a:lumMod val="65000"/>
                      <a:lumOff val="35000"/>
                      <a:alpha val="40000"/>
                    </a:prstClr>
                  </a:glow>
                  <a:outerShdw blurRad="28575" dist="38100" dir="14040000" algn="tl" rotWithShape="0">
                    <a:srgbClr val="000000">
                      <a:alpha val="25000"/>
                    </a:srgbClr>
                  </a:outerShdw>
                </a:effectLst>
              </a:rPr>
              <a:t>hand only 11% </a:t>
            </a:r>
            <a:r>
              <a:rPr lang="en-US" sz="2600" dirty="0">
                <a:effectLst>
                  <a:glow rad="38100">
                    <a:prstClr val="black">
                      <a:lumMod val="65000"/>
                      <a:lumOff val="35000"/>
                      <a:alpha val="40000"/>
                    </a:prstClr>
                  </a:glow>
                  <a:outerShdw blurRad="28575" dist="38100" dir="14040000" algn="tl" rotWithShape="0">
                    <a:srgbClr val="000000">
                      <a:alpha val="25000"/>
                    </a:srgbClr>
                  </a:outerShdw>
                </a:effectLst>
              </a:rPr>
              <a:t>of the female population is earning above 50k. </a:t>
            </a:r>
            <a:br>
              <a:rPr lang="en-US" sz="2600" dirty="0">
                <a:effectLst>
                  <a:glow rad="38100">
                    <a:prstClr val="black">
                      <a:lumMod val="65000"/>
                      <a:lumOff val="35000"/>
                      <a:alpha val="40000"/>
                    </a:prstClr>
                  </a:glow>
                  <a:outerShdw blurRad="28575" dist="38100" dir="14040000" algn="tl" rotWithShape="0">
                    <a:srgbClr val="000000">
                      <a:alpha val="25000"/>
                    </a:srgbClr>
                  </a:outerShdw>
                </a:effectLst>
              </a:rPr>
            </a:br>
            <a:br>
              <a:rPr lang="en-US" sz="2600" dirty="0">
                <a:effectLst>
                  <a:glow rad="38100">
                    <a:prstClr val="black">
                      <a:lumMod val="65000"/>
                      <a:lumOff val="35000"/>
                      <a:alpha val="40000"/>
                    </a:prstClr>
                  </a:glow>
                  <a:outerShdw blurRad="28575" dist="38100" dir="14040000" algn="tl" rotWithShape="0">
                    <a:srgbClr val="000000">
                      <a:alpha val="25000"/>
                    </a:srgbClr>
                  </a:outerShdw>
                </a:effectLst>
              </a:rPr>
            </a:br>
            <a:r>
              <a:rPr lang="en-US" sz="2600" dirty="0">
                <a:effectLst>
                  <a:glow rad="38100">
                    <a:prstClr val="black">
                      <a:lumMod val="65000"/>
                      <a:lumOff val="35000"/>
                      <a:alpha val="40000"/>
                    </a:prstClr>
                  </a:glow>
                  <a:outerShdw blurRad="28575" dist="38100" dir="14040000" algn="tl" rotWithShape="0">
                    <a:srgbClr val="000000">
                      <a:alpha val="25000"/>
                    </a:srgbClr>
                  </a:outerShdw>
                </a:effectLst>
              </a:rPr>
              <a:t>this tells us that gender has an influencial factor on which income class will the individual lie</a:t>
            </a:r>
            <a:endParaRPr lang="en-US" sz="2600" dirty="0"/>
          </a:p>
        </p:txBody>
      </p:sp>
      <p:pic>
        <p:nvPicPr>
          <p:cNvPr id="4" name="Picture 4" descr="Chart, pie chart&#10;&#10;Description automatically generated">
            <a:extLst>
              <a:ext uri="{FF2B5EF4-FFF2-40B4-BE49-F238E27FC236}">
                <a16:creationId xmlns:a16="http://schemas.microsoft.com/office/drawing/2014/main" id="{6117A234-B909-4A94-9CC4-813A47BC8086}"/>
              </a:ext>
            </a:extLst>
          </p:cNvPr>
          <p:cNvPicPr>
            <a:picLocks noChangeAspect="1"/>
          </p:cNvPicPr>
          <p:nvPr/>
        </p:nvPicPr>
        <p:blipFill>
          <a:blip r:embed="rId3"/>
          <a:stretch>
            <a:fillRect/>
          </a:stretch>
        </p:blipFill>
        <p:spPr>
          <a:xfrm>
            <a:off x="4630994" y="963435"/>
            <a:ext cx="6916633" cy="461108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5793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CFD7-56C3-43C8-AD7C-ABA4B4AACDEC}"/>
              </a:ext>
            </a:extLst>
          </p:cNvPr>
          <p:cNvSpPr>
            <a:spLocks noGrp="1"/>
          </p:cNvSpPr>
          <p:nvPr>
            <p:ph type="title"/>
          </p:nvPr>
        </p:nvSpPr>
        <p:spPr>
          <a:xfrm>
            <a:off x="6420465" y="609600"/>
            <a:ext cx="5122606" cy="1905000"/>
          </a:xfrm>
        </p:spPr>
        <p:txBody>
          <a:bodyPr vert="horz" lIns="91440" tIns="45720" rIns="91440" bIns="45720" rtlCol="0">
            <a:normAutofit/>
          </a:bodyPr>
          <a:lstStyle/>
          <a:p>
            <a:pPr>
              <a:lnSpc>
                <a:spcPct val="90000"/>
              </a:lnSpc>
            </a:pPr>
            <a:r>
              <a:rPr lang="en-US">
                <a:effectLst>
                  <a:glow rad="38100">
                    <a:schemeClr val="bg1">
                      <a:lumMod val="65000"/>
                      <a:lumOff val="35000"/>
                      <a:alpha val="50000"/>
                    </a:schemeClr>
                  </a:glow>
                  <a:outerShdw blurRad="28575" dist="31750" dir="13200000" algn="tl" rotWithShape="0">
                    <a:srgbClr val="000000">
                      <a:alpha val="25000"/>
                    </a:srgbClr>
                  </a:outerShdw>
                </a:effectLst>
              </a:rPr>
              <a:t>What is the relation between age and gender of the population?</a:t>
            </a:r>
            <a:endParaRPr lang="en-US">
              <a:effectLst>
                <a:glow rad="38100">
                  <a:prstClr val="white">
                    <a:lumMod val="65000"/>
                    <a:lumOff val="35000"/>
                    <a:alpha val="50000"/>
                  </a:prstClr>
                </a:glow>
                <a:outerShdw blurRad="28575" dist="31750" dir="13200000" algn="tl" rotWithShape="0">
                  <a:srgbClr val="000000">
                    <a:alpha val="25000"/>
                  </a:srgbClr>
                </a:outerShdw>
              </a:effectLst>
            </a:endParaRPr>
          </a:p>
        </p:txBody>
      </p:sp>
      <p:sp>
        <p:nvSpPr>
          <p:cNvPr id="15" name="Content Placeholder 14">
            <a:extLst>
              <a:ext uri="{FF2B5EF4-FFF2-40B4-BE49-F238E27FC236}">
                <a16:creationId xmlns:a16="http://schemas.microsoft.com/office/drawing/2014/main" id="{2E740D94-C12C-4F89-8DDE-33746BDAC012}"/>
              </a:ext>
            </a:extLst>
          </p:cNvPr>
          <p:cNvSpPr>
            <a:spLocks noGrp="1"/>
          </p:cNvSpPr>
          <p:nvPr>
            <p:ph idx="1"/>
          </p:nvPr>
        </p:nvSpPr>
        <p:spPr>
          <a:xfrm>
            <a:off x="6420465" y="2666999"/>
            <a:ext cx="5122606" cy="3216276"/>
          </a:xfrm>
        </p:spPr>
        <p:txBody>
          <a:bodyPr anchor="t">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We can notice that a majority of  woking class lies between the age of 20 and 50, after which we can notice a decline as the age grows.</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The ratio between male and female over age increases as the age increases</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Chart, histogram&#10;&#10;Description automatically generated">
            <a:extLst>
              <a:ext uri="{FF2B5EF4-FFF2-40B4-BE49-F238E27FC236}">
                <a16:creationId xmlns:a16="http://schemas.microsoft.com/office/drawing/2014/main" id="{3E5EDDB9-5615-4FBA-AAAB-0578BF19686A}"/>
              </a:ext>
            </a:extLst>
          </p:cNvPr>
          <p:cNvPicPr>
            <a:picLocks noChangeAspect="1"/>
          </p:cNvPicPr>
          <p:nvPr/>
        </p:nvPicPr>
        <p:blipFill>
          <a:blip r:embed="rId3"/>
          <a:stretch>
            <a:fillRect/>
          </a:stretch>
        </p:blipFill>
        <p:spPr>
          <a:xfrm>
            <a:off x="341268" y="715506"/>
            <a:ext cx="5753551" cy="496317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30355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C4DA-6D0C-4E01-8DAC-03DF24EF0358}"/>
              </a:ext>
            </a:extLst>
          </p:cNvPr>
          <p:cNvSpPr>
            <a:spLocks noGrp="1"/>
          </p:cNvSpPr>
          <p:nvPr>
            <p:ph type="title"/>
          </p:nvPr>
        </p:nvSpPr>
        <p:spPr>
          <a:xfrm>
            <a:off x="643192" y="609600"/>
            <a:ext cx="3643674" cy="1905000"/>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How is income and age related irrespective of the gender?</a:t>
            </a:r>
            <a:endParaRPr lang="en-US" sz="2800"/>
          </a:p>
        </p:txBody>
      </p:sp>
      <p:sp>
        <p:nvSpPr>
          <p:cNvPr id="8" name="Content Placeholder 7">
            <a:extLst>
              <a:ext uri="{FF2B5EF4-FFF2-40B4-BE49-F238E27FC236}">
                <a16:creationId xmlns:a16="http://schemas.microsoft.com/office/drawing/2014/main" id="{84A88F0C-96AD-43D0-8CF2-1CAA68FFBAC1}"/>
              </a:ext>
            </a:extLst>
          </p:cNvPr>
          <p:cNvSpPr>
            <a:spLocks noGrp="1"/>
          </p:cNvSpPr>
          <p:nvPr>
            <p:ph idx="1"/>
          </p:nvPr>
        </p:nvSpPr>
        <p:spPr>
          <a:xfrm>
            <a:off x="643192" y="2666999"/>
            <a:ext cx="3643674" cy="3216276"/>
          </a:xfrm>
        </p:spPr>
        <p:txBody>
          <a:bodyPr anchor="t">
            <a:normAutofit/>
          </a:bodyPr>
          <a:lstStyle/>
          <a:p>
            <a:r>
              <a:rPr lang="en-US" sz="1800">
                <a:effectLst>
                  <a:glow rad="38100">
                    <a:prstClr val="black">
                      <a:lumMod val="50000"/>
                      <a:lumOff val="50000"/>
                      <a:alpha val="20000"/>
                    </a:prstClr>
                  </a:glow>
                  <a:outerShdw blurRad="44450" dist="12700" dir="13860000" algn="tl" rotWithShape="0">
                    <a:srgbClr val="000000">
                      <a:alpha val="20000"/>
                    </a:srgbClr>
                  </a:outerShdw>
                </a:effectLst>
              </a:rPr>
              <a:t>The income of an individual increases with age.</a:t>
            </a:r>
          </a:p>
          <a:p>
            <a:pPr>
              <a:buClr>
                <a:srgbClr val="FFFFFF"/>
              </a:buClr>
            </a:pPr>
            <a:r>
              <a:rPr lang="en-US" sz="1800">
                <a:effectLst>
                  <a:glow rad="38100">
                    <a:prstClr val="black">
                      <a:lumMod val="50000"/>
                      <a:lumOff val="50000"/>
                      <a:alpha val="20000"/>
                    </a:prstClr>
                  </a:glow>
                  <a:outerShdw blurRad="44450" dist="12700" dir="13860000" algn="tl" rotWithShape="0">
                    <a:srgbClr val="000000">
                      <a:alpha val="20000"/>
                    </a:srgbClr>
                  </a:outerShdw>
                </a:effectLst>
              </a:rPr>
              <a:t>However it attains and remains at peak between the age 40 and 50</a:t>
            </a:r>
          </a:p>
          <a:p>
            <a:pPr>
              <a:buClr>
                <a:srgbClr val="FFFFFF"/>
              </a:buClr>
            </a:pPr>
            <a:r>
              <a:rPr lang="en-US" sz="1800">
                <a:effectLst>
                  <a:glow rad="38100">
                    <a:prstClr val="black">
                      <a:lumMod val="50000"/>
                      <a:lumOff val="50000"/>
                      <a:alpha val="20000"/>
                    </a:prstClr>
                  </a:glow>
                  <a:outerShdw blurRad="44450" dist="12700" dir="13860000" algn="tl" rotWithShape="0">
                    <a:srgbClr val="000000">
                      <a:alpha val="20000"/>
                    </a:srgbClr>
                  </a:outerShdw>
                </a:effectLst>
              </a:rPr>
              <a:t>The ratio of people earning above and below 50k increases with age.</a:t>
            </a:r>
            <a:endParaRPr lang="en-US" sz="1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Chart, histogram&#10;&#10;Description automatically generated">
            <a:extLst>
              <a:ext uri="{FF2B5EF4-FFF2-40B4-BE49-F238E27FC236}">
                <a16:creationId xmlns:a16="http://schemas.microsoft.com/office/drawing/2014/main" id="{48F5C306-25EA-4DD6-A136-5FDDE3C001F5}"/>
              </a:ext>
            </a:extLst>
          </p:cNvPr>
          <p:cNvPicPr>
            <a:picLocks noChangeAspect="1"/>
          </p:cNvPicPr>
          <p:nvPr/>
        </p:nvPicPr>
        <p:blipFill>
          <a:blip r:embed="rId3"/>
          <a:stretch>
            <a:fillRect/>
          </a:stretch>
        </p:blipFill>
        <p:spPr>
          <a:xfrm>
            <a:off x="4630994" y="977844"/>
            <a:ext cx="6916633" cy="458227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7076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2469-D355-48E4-AFA0-F3857CCB5538}"/>
              </a:ext>
            </a:extLst>
          </p:cNvPr>
          <p:cNvSpPr>
            <a:spLocks noGrp="1"/>
          </p:cNvSpPr>
          <p:nvPr>
            <p:ph type="title"/>
          </p:nvPr>
        </p:nvSpPr>
        <p:spPr>
          <a:xfrm>
            <a:off x="643192" y="609600"/>
            <a:ext cx="3643674" cy="1905000"/>
          </a:xfrm>
        </p:spPr>
        <p:txBody>
          <a:bodyPr>
            <a:normAutofit/>
          </a:bodyPr>
          <a:lstStyle/>
          <a:p>
            <a:r>
              <a:rPr lang="en-US" sz="2800" dirty="0">
                <a:effectLst>
                  <a:glow rad="38100">
                    <a:prstClr val="black">
                      <a:lumMod val="65000"/>
                      <a:lumOff val="35000"/>
                      <a:alpha val="40000"/>
                    </a:prstClr>
                  </a:glow>
                  <a:outerShdw blurRad="28575" dist="38100" dir="14040000" algn="tl" rotWithShape="0">
                    <a:srgbClr val="000000">
                      <a:alpha val="25000"/>
                    </a:srgbClr>
                  </a:outerShdw>
                </a:effectLst>
              </a:rPr>
              <a:t>Let us look at </a:t>
            </a:r>
            <a:r>
              <a:rPr lang="en-US" sz="2800">
                <a:effectLst>
                  <a:glow rad="38100">
                    <a:prstClr val="black">
                      <a:lumMod val="65000"/>
                      <a:lumOff val="35000"/>
                      <a:alpha val="40000"/>
                    </a:prstClr>
                  </a:glow>
                  <a:outerShdw blurRad="28575" dist="38100" dir="14040000" algn="tl" rotWithShape="0">
                    <a:srgbClr val="000000">
                      <a:alpha val="25000"/>
                    </a:srgbClr>
                  </a:outerShdw>
                </a:effectLst>
              </a:rPr>
              <a:t>age vs income gender wise</a:t>
            </a:r>
            <a:endParaRPr lang="en-US" sz="2800"/>
          </a:p>
        </p:txBody>
      </p:sp>
      <p:sp>
        <p:nvSpPr>
          <p:cNvPr id="12" name="Content Placeholder 12">
            <a:extLst>
              <a:ext uri="{FF2B5EF4-FFF2-40B4-BE49-F238E27FC236}">
                <a16:creationId xmlns:a16="http://schemas.microsoft.com/office/drawing/2014/main" id="{236B0EA3-7203-4A38-ABD4-D6A9BB1D4C09}"/>
              </a:ext>
            </a:extLst>
          </p:cNvPr>
          <p:cNvSpPr>
            <a:spLocks noGrp="1"/>
          </p:cNvSpPr>
          <p:nvPr>
            <p:ph idx="1"/>
          </p:nvPr>
        </p:nvSpPr>
        <p:spPr>
          <a:xfrm>
            <a:off x="643192" y="2666999"/>
            <a:ext cx="3643674" cy="3216276"/>
          </a:xfrm>
        </p:spPr>
        <p:txBody>
          <a:bodyPr anchor="t">
            <a:normAutofit/>
          </a:bodyPr>
          <a:lstStyle/>
          <a:p>
            <a:r>
              <a:rPr lang="en-US" sz="1800">
                <a:effectLst>
                  <a:glow rad="38100">
                    <a:prstClr val="black">
                      <a:lumMod val="50000"/>
                      <a:lumOff val="50000"/>
                      <a:alpha val="20000"/>
                    </a:prstClr>
                  </a:glow>
                  <a:outerShdw blurRad="44450" dist="12700" dir="13860000" algn="tl" rotWithShape="0">
                    <a:srgbClr val="000000">
                      <a:alpha val="20000"/>
                    </a:srgbClr>
                  </a:outerShdw>
                </a:effectLst>
              </a:rPr>
              <a:t>The graph shows similar behaviour as the age vs income irrespective of gender.</a:t>
            </a:r>
            <a:endParaRPr lang="en-US" sz="18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sz="1800">
                <a:effectLst>
                  <a:glow rad="38100">
                    <a:prstClr val="black">
                      <a:lumMod val="50000"/>
                      <a:lumOff val="50000"/>
                      <a:alpha val="20000"/>
                    </a:prstClr>
                  </a:glow>
                  <a:outerShdw blurRad="44450" dist="12700" dir="13860000" algn="tl" rotWithShape="0">
                    <a:srgbClr val="000000">
                      <a:alpha val="20000"/>
                    </a:srgbClr>
                  </a:outerShdw>
                </a:effectLst>
              </a:rPr>
              <a:t>We can notice the income</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800">
                <a:effectLst>
                  <a:glow rad="38100">
                    <a:prstClr val="black">
                      <a:lumMod val="50000"/>
                      <a:lumOff val="50000"/>
                      <a:alpha val="20000"/>
                    </a:prstClr>
                  </a:glow>
                  <a:outerShdw blurRad="44450" dist="12700" dir="13860000" algn="tl" rotWithShape="0">
                    <a:srgbClr val="000000">
                      <a:alpha val="20000"/>
                    </a:srgbClr>
                  </a:outerShdw>
                </a:effectLst>
              </a:rPr>
              <a:t>increasing over age</a:t>
            </a:r>
            <a:endParaRPr lang="en-US" sz="18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sz="1800">
                <a:effectLst>
                  <a:glow rad="38100">
                    <a:prstClr val="black">
                      <a:lumMod val="50000"/>
                      <a:lumOff val="50000"/>
                      <a:alpha val="20000"/>
                    </a:prstClr>
                  </a:glow>
                  <a:outerShdw blurRad="44450" dist="12700" dir="13860000" algn="tl" rotWithShape="0">
                    <a:srgbClr val="000000">
                      <a:alpha val="20000"/>
                    </a:srgbClr>
                  </a:outerShdw>
                </a:effectLst>
              </a:rPr>
              <a:t>The ratio of men earning more than 50k is also seen increasing with age</a:t>
            </a:r>
            <a:endParaRPr lang="en-US" sz="1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9" name="Picture 9" descr="Chart, bar chart, histogram&#10;&#10;Description automatically generated">
            <a:extLst>
              <a:ext uri="{FF2B5EF4-FFF2-40B4-BE49-F238E27FC236}">
                <a16:creationId xmlns:a16="http://schemas.microsoft.com/office/drawing/2014/main" id="{EC7CCA88-1C96-4008-802A-55AB37E0573B}"/>
              </a:ext>
            </a:extLst>
          </p:cNvPr>
          <p:cNvPicPr>
            <a:picLocks noChangeAspect="1"/>
          </p:cNvPicPr>
          <p:nvPr/>
        </p:nvPicPr>
        <p:blipFill>
          <a:blip r:embed="rId3"/>
          <a:stretch>
            <a:fillRect/>
          </a:stretch>
        </p:blipFill>
        <p:spPr>
          <a:xfrm>
            <a:off x="4630994" y="977844"/>
            <a:ext cx="6916633" cy="458227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1725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6036-70E2-4F75-A003-69377E632DD9}"/>
              </a:ext>
            </a:extLst>
          </p:cNvPr>
          <p:cNvSpPr>
            <a:spLocks noGrp="1"/>
          </p:cNvSpPr>
          <p:nvPr>
            <p:ph type="title"/>
          </p:nvPr>
        </p:nvSpPr>
        <p:spPr>
          <a:xfrm>
            <a:off x="6420465" y="609600"/>
            <a:ext cx="5122606" cy="1905000"/>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Does the female age vs income graph shows similar trend?</a:t>
            </a:r>
            <a:endParaRPr lang="en-US"/>
          </a:p>
        </p:txBody>
      </p:sp>
      <p:sp>
        <p:nvSpPr>
          <p:cNvPr id="8" name="Content Placeholder 7">
            <a:extLst>
              <a:ext uri="{FF2B5EF4-FFF2-40B4-BE49-F238E27FC236}">
                <a16:creationId xmlns:a16="http://schemas.microsoft.com/office/drawing/2014/main" id="{D5D7A3DE-0DF0-4E1C-A5BB-446D9C7A08F1}"/>
              </a:ext>
            </a:extLst>
          </p:cNvPr>
          <p:cNvSpPr>
            <a:spLocks noGrp="1"/>
          </p:cNvSpPr>
          <p:nvPr>
            <p:ph idx="1"/>
          </p:nvPr>
        </p:nvSpPr>
        <p:spPr>
          <a:xfrm>
            <a:off x="6420465" y="2666999"/>
            <a:ext cx="5122606" cy="3216276"/>
          </a:xfrm>
        </p:spPr>
        <p:txBody>
          <a:bodyPr anchor="t">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The following graph tells a different story.</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The female working population decreases over age from the very start of their career.</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However the women earning more than 50K increases with age up until they attain a peak at the of 45 and then starts to decline.</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Chart, histogram&#10;&#10;Description automatically generated">
            <a:extLst>
              <a:ext uri="{FF2B5EF4-FFF2-40B4-BE49-F238E27FC236}">
                <a16:creationId xmlns:a16="http://schemas.microsoft.com/office/drawing/2014/main" id="{FF10CEDA-6C55-4400-A75C-D49C481E6721}"/>
              </a:ext>
            </a:extLst>
          </p:cNvPr>
          <p:cNvPicPr>
            <a:picLocks noChangeAspect="1"/>
          </p:cNvPicPr>
          <p:nvPr/>
        </p:nvPicPr>
        <p:blipFill>
          <a:blip r:embed="rId3"/>
          <a:stretch>
            <a:fillRect/>
          </a:stretch>
        </p:blipFill>
        <p:spPr>
          <a:xfrm>
            <a:off x="643192" y="1442684"/>
            <a:ext cx="5451627" cy="365259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24891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Mesh</vt:lpstr>
      <vt:lpstr>What factors have what effect in influencing income</vt:lpstr>
      <vt:lpstr>An INCOME OF AN INDIVIDUAL RESULTS FROM VARIOUS FACTORS. INTUITIVELY, it is influenced by the individual’s education level, age, gender, occupation, and etc.  wE WILL DIVE IN TO LOOK INTO SUCH FACTS AND FIGURES THAT WILL HELP US IDENTIFY THE INFLUENCING FACTORS.</vt:lpstr>
      <vt:lpstr>The income is divided into 2 classes &gt;50K and &lt;=50k </vt:lpstr>
      <vt:lpstr>Now if we look at the gender classification of our Data, we can see that it is a male dominant figure I.e majority of the earning population is male.</vt:lpstr>
      <vt:lpstr>The given data tells us that while 30% of the male population is earning more than 50k on the other hand only 11% of the female population is earning above 50k.   this tells us that gender has an influencial factor on which income class will the individual lie</vt:lpstr>
      <vt:lpstr>What is the relation between age and gender of the population?</vt:lpstr>
      <vt:lpstr>How is income and age related irrespective of the gender?</vt:lpstr>
      <vt:lpstr>Let us look at age vs income gender wise</vt:lpstr>
      <vt:lpstr>Does the female age vs income graph shows similar trend?</vt:lpstr>
      <vt:lpstr>Insights</vt:lpstr>
      <vt:lpstr>What are the different sectors resulting in economy?</vt:lpstr>
      <vt:lpstr>Distribution of workforce in the given sectors</vt:lpstr>
      <vt:lpstr>Income by industry</vt:lpstr>
      <vt:lpstr>We can notice that Self-Employed people and Government sector people have a higher conversion rate of earning more than 50k.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452</cp:revision>
  <dcterms:created xsi:type="dcterms:W3CDTF">2021-03-31T10:57:12Z</dcterms:created>
  <dcterms:modified xsi:type="dcterms:W3CDTF">2021-04-01T12:37:04Z</dcterms:modified>
</cp:coreProperties>
</file>