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77972E9-B48F-469C-B4BB-E7452F026F63}" type="datetimeFigureOut">
              <a:rPr lang="en-IN" smtClean="0"/>
              <a:t>20-12-2019</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3F3FB097-76CE-4DDA-93D1-58D61F6BC1FF}" type="slidenum">
              <a:rPr lang="en-IN" smtClean="0"/>
              <a:t>‹#›</a:t>
            </a:fld>
            <a:endParaRPr lang="en-IN"/>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046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72E9-B48F-469C-B4BB-E7452F026F63}" type="datetimeFigureOut">
              <a:rPr lang="en-IN" smtClean="0"/>
              <a:t>20-12-2019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3FB097-76CE-4DDA-93D1-58D61F6BC1FF}" type="slidenum">
              <a:rPr lang="en-IN" smtClean="0"/>
              <a:t>‹#›</a:t>
            </a:fld>
            <a:endParaRPr lang="en-IN"/>
          </a:p>
        </p:txBody>
      </p:sp>
    </p:spTree>
    <p:extLst>
      <p:ext uri="{BB962C8B-B14F-4D97-AF65-F5344CB8AC3E}">
        <p14:creationId xmlns:p14="http://schemas.microsoft.com/office/powerpoint/2010/main" val="230572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F77972E9-B48F-469C-B4BB-E7452F026F63}" type="datetimeFigureOut">
              <a:rPr lang="en-IN" smtClean="0"/>
              <a:t>20-12-2019</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3F3FB097-76CE-4DDA-93D1-58D61F6BC1FF}" type="slidenum">
              <a:rPr lang="en-IN" smtClean="0"/>
              <a:t>‹#›</a:t>
            </a:fld>
            <a:endParaRPr lang="en-IN"/>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83093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72E9-B48F-469C-B4BB-E7452F026F63}" type="datetimeFigureOut">
              <a:rPr lang="en-IN" smtClean="0"/>
              <a:t>20-12-2019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3FB097-76CE-4DDA-93D1-58D61F6BC1FF}" type="slidenum">
              <a:rPr lang="en-IN" smtClean="0"/>
              <a:t>‹#›</a:t>
            </a:fld>
            <a:endParaRPr lang="en-IN"/>
          </a:p>
        </p:txBody>
      </p:sp>
    </p:spTree>
    <p:extLst>
      <p:ext uri="{BB962C8B-B14F-4D97-AF65-F5344CB8AC3E}">
        <p14:creationId xmlns:p14="http://schemas.microsoft.com/office/powerpoint/2010/main" val="427649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F77972E9-B48F-469C-B4BB-E7452F026F63}" type="datetimeFigureOut">
              <a:rPr lang="en-IN" smtClean="0"/>
              <a:t>20-12-2019</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3F3FB097-76CE-4DDA-93D1-58D61F6BC1FF}" type="slidenum">
              <a:rPr lang="en-IN" smtClean="0"/>
              <a:t>‹#›</a:t>
            </a:fld>
            <a:endParaRPr lang="en-IN"/>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8200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972E9-B48F-469C-B4BB-E7452F026F63}" type="datetimeFigureOut">
              <a:rPr lang="en-IN" smtClean="0"/>
              <a:t>20-12-2019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3FB097-76CE-4DDA-93D1-58D61F6BC1FF}" type="slidenum">
              <a:rPr lang="en-IN" smtClean="0"/>
              <a:t>‹#›</a:t>
            </a:fld>
            <a:endParaRPr lang="en-IN"/>
          </a:p>
        </p:txBody>
      </p:sp>
    </p:spTree>
    <p:extLst>
      <p:ext uri="{BB962C8B-B14F-4D97-AF65-F5344CB8AC3E}">
        <p14:creationId xmlns:p14="http://schemas.microsoft.com/office/powerpoint/2010/main" val="367824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972E9-B48F-469C-B4BB-E7452F026F63}" type="datetimeFigureOut">
              <a:rPr lang="en-IN" smtClean="0"/>
              <a:t>20-12-2019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3FB097-76CE-4DDA-93D1-58D61F6BC1FF}" type="slidenum">
              <a:rPr lang="en-IN" smtClean="0"/>
              <a:t>‹#›</a:t>
            </a:fld>
            <a:endParaRPr lang="en-IN"/>
          </a:p>
        </p:txBody>
      </p:sp>
    </p:spTree>
    <p:extLst>
      <p:ext uri="{BB962C8B-B14F-4D97-AF65-F5344CB8AC3E}">
        <p14:creationId xmlns:p14="http://schemas.microsoft.com/office/powerpoint/2010/main" val="175685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972E9-B48F-469C-B4BB-E7452F026F63}" type="datetimeFigureOut">
              <a:rPr lang="en-IN" smtClean="0"/>
              <a:t>20-12-2019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3FB097-76CE-4DDA-93D1-58D61F6BC1FF}" type="slidenum">
              <a:rPr lang="en-IN" smtClean="0"/>
              <a:t>‹#›</a:t>
            </a:fld>
            <a:endParaRPr lang="en-IN"/>
          </a:p>
        </p:txBody>
      </p:sp>
    </p:spTree>
    <p:extLst>
      <p:ext uri="{BB962C8B-B14F-4D97-AF65-F5344CB8AC3E}">
        <p14:creationId xmlns:p14="http://schemas.microsoft.com/office/powerpoint/2010/main" val="206840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972E9-B48F-469C-B4BB-E7452F026F63}" type="datetimeFigureOut">
              <a:rPr lang="en-IN" smtClean="0"/>
              <a:t>20-12-2019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3FB097-76CE-4DDA-93D1-58D61F6BC1FF}" type="slidenum">
              <a:rPr lang="en-IN" smtClean="0"/>
              <a:t>‹#›</a:t>
            </a:fld>
            <a:endParaRPr lang="en-IN"/>
          </a:p>
        </p:txBody>
      </p:sp>
    </p:spTree>
    <p:extLst>
      <p:ext uri="{BB962C8B-B14F-4D97-AF65-F5344CB8AC3E}">
        <p14:creationId xmlns:p14="http://schemas.microsoft.com/office/powerpoint/2010/main" val="154178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72E9-B48F-469C-B4BB-E7452F026F63}" type="datetimeFigureOut">
              <a:rPr lang="en-IN" smtClean="0"/>
              <a:t>20-12-2019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3FB097-76CE-4DDA-93D1-58D61F6BC1FF}" type="slidenum">
              <a:rPr lang="en-IN" smtClean="0"/>
              <a:t>‹#›</a:t>
            </a:fld>
            <a:endParaRPr lang="en-IN"/>
          </a:p>
        </p:txBody>
      </p:sp>
    </p:spTree>
    <p:extLst>
      <p:ext uri="{BB962C8B-B14F-4D97-AF65-F5344CB8AC3E}">
        <p14:creationId xmlns:p14="http://schemas.microsoft.com/office/powerpoint/2010/main" val="324959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72E9-B48F-469C-B4BB-E7452F026F63}" type="datetimeFigureOut">
              <a:rPr lang="en-IN" smtClean="0"/>
              <a:t>20-12-2019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3FB097-76CE-4DDA-93D1-58D61F6BC1FF}" type="slidenum">
              <a:rPr lang="en-IN" smtClean="0"/>
              <a:t>‹#›</a:t>
            </a:fld>
            <a:endParaRPr lang="en-IN"/>
          </a:p>
        </p:txBody>
      </p:sp>
    </p:spTree>
    <p:extLst>
      <p:ext uri="{BB962C8B-B14F-4D97-AF65-F5344CB8AC3E}">
        <p14:creationId xmlns:p14="http://schemas.microsoft.com/office/powerpoint/2010/main" val="345695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F77972E9-B48F-469C-B4BB-E7452F026F63}" type="datetimeFigureOut">
              <a:rPr lang="en-IN" smtClean="0"/>
              <a:t>20-12-2019</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3F3FB097-76CE-4DDA-93D1-58D61F6BC1FF}" type="slidenum">
              <a:rPr lang="en-IN" smtClean="0"/>
              <a:t>‹#›</a:t>
            </a:fld>
            <a:endParaRPr lang="en-IN"/>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273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DD080E-1D5B-4B06-8541-2247BF3E3896}"/>
              </a:ext>
            </a:extLst>
          </p:cNvPr>
          <p:cNvSpPr/>
          <p:nvPr/>
        </p:nvSpPr>
        <p:spPr>
          <a:xfrm>
            <a:off x="736847" y="722313"/>
            <a:ext cx="5202039" cy="630942"/>
          </a:xfrm>
          <a:prstGeom prst="rect">
            <a:avLst/>
          </a:prstGeom>
          <a:noFill/>
        </p:spPr>
        <p:txBody>
          <a:bodyPr wrap="square" lIns="91440" tIns="45720" rIns="91440" bIns="45720">
            <a:spAutoFit/>
          </a:bodyPr>
          <a:lstStyle/>
          <a:p>
            <a:pPr algn="ctr"/>
            <a:r>
              <a:rPr lang="en-US" sz="3500" b="1" dirty="0">
                <a:ln w="0"/>
                <a:effectLst>
                  <a:outerShdw blurRad="38100" dist="19050" dir="2700000" algn="tl" rotWithShape="0">
                    <a:schemeClr val="dk1">
                      <a:alpha val="40000"/>
                    </a:schemeClr>
                  </a:outerShdw>
                </a:effectLst>
                <a:latin typeface="Nirmala UI" panose="020B0502040204020203" pitchFamily="34" charset="0"/>
                <a:cs typeface="Nirmala UI" panose="020B0502040204020203" pitchFamily="34" charset="0"/>
              </a:rPr>
              <a:t>HACK NITJ-2020</a:t>
            </a:r>
          </a:p>
        </p:txBody>
      </p:sp>
      <p:sp>
        <p:nvSpPr>
          <p:cNvPr id="10" name="Rectangle 9">
            <a:extLst>
              <a:ext uri="{FF2B5EF4-FFF2-40B4-BE49-F238E27FC236}">
                <a16:creationId xmlns:a16="http://schemas.microsoft.com/office/drawing/2014/main" id="{062B6B5F-B726-49A6-8673-A33EB0E1AAA7}"/>
              </a:ext>
            </a:extLst>
          </p:cNvPr>
          <p:cNvSpPr/>
          <p:nvPr/>
        </p:nvSpPr>
        <p:spPr>
          <a:xfrm>
            <a:off x="4893942" y="1733200"/>
            <a:ext cx="5752723" cy="477054"/>
          </a:xfrm>
          <a:prstGeom prst="rect">
            <a:avLst/>
          </a:prstGeom>
          <a:noFill/>
        </p:spPr>
        <p:txBody>
          <a:bodyPr wrap="square" lIns="91440" tIns="45720" rIns="91440" bIns="45720">
            <a:spAutoFit/>
          </a:bodyPr>
          <a:lstStyle/>
          <a:p>
            <a:pPr algn="ctr"/>
            <a:r>
              <a:rPr lang="en-US" sz="2500" b="1" dirty="0">
                <a:ln w="0"/>
                <a:effectLst>
                  <a:outerShdw blurRad="38100" dist="19050" dir="2700000" algn="tl" rotWithShape="0">
                    <a:schemeClr val="dk1">
                      <a:alpha val="40000"/>
                    </a:schemeClr>
                  </a:outerShdw>
                </a:effectLst>
                <a:latin typeface="Nirmala UI" panose="020B0502040204020203" pitchFamily="34" charset="0"/>
                <a:cs typeface="Nirmala UI" panose="020B0502040204020203" pitchFamily="34" charset="0"/>
              </a:rPr>
              <a:t>Problem Description</a:t>
            </a:r>
          </a:p>
        </p:txBody>
      </p:sp>
      <p:sp>
        <p:nvSpPr>
          <p:cNvPr id="15" name="Rectangle 14">
            <a:extLst>
              <a:ext uri="{FF2B5EF4-FFF2-40B4-BE49-F238E27FC236}">
                <a16:creationId xmlns:a16="http://schemas.microsoft.com/office/drawing/2014/main" id="{D2F12C48-2C19-4949-9C7E-8CE71DE82FDE}"/>
              </a:ext>
            </a:extLst>
          </p:cNvPr>
          <p:cNvSpPr/>
          <p:nvPr/>
        </p:nvSpPr>
        <p:spPr>
          <a:xfrm>
            <a:off x="6151769" y="2223257"/>
            <a:ext cx="5146623" cy="2862322"/>
          </a:xfrm>
          <a:prstGeom prst="rect">
            <a:avLst/>
          </a:prstGeom>
        </p:spPr>
        <p:txBody>
          <a:bodyPr wrap="square">
            <a:spAutoFit/>
          </a:bodyPr>
          <a:lstStyle/>
          <a:p>
            <a:r>
              <a:rPr lang="en-US" dirty="0">
                <a:latin typeface="Nirmala UI" panose="020B0502040204020203" pitchFamily="34" charset="0"/>
                <a:cs typeface="Nirmala UI" panose="020B0502040204020203" pitchFamily="34" charset="0"/>
              </a:rPr>
              <a:t>Repository of departmental court cases Design and prepare a court case management software that has facility to record information like adding a case, adding lawyers (have facility select from existing list of lawyers), add invoice for each hearing and for different heads under which lawyers charge the clients. In short the system should provide end to end management of court case from client perspective and should be easy to use.</a:t>
            </a:r>
            <a:endParaRPr lang="en-IN" dirty="0">
              <a:latin typeface="Nirmala UI" panose="020B0502040204020203" pitchFamily="34" charset="0"/>
              <a:cs typeface="Nirmala UI" panose="020B0502040204020203" pitchFamily="34" charset="0"/>
            </a:endParaRPr>
          </a:p>
        </p:txBody>
      </p:sp>
      <p:sp>
        <p:nvSpPr>
          <p:cNvPr id="20" name="Rectangle 19">
            <a:extLst>
              <a:ext uri="{FF2B5EF4-FFF2-40B4-BE49-F238E27FC236}">
                <a16:creationId xmlns:a16="http://schemas.microsoft.com/office/drawing/2014/main" id="{C12F676F-12E3-4956-BE4E-1FB082CA1BD1}"/>
              </a:ext>
            </a:extLst>
          </p:cNvPr>
          <p:cNvSpPr/>
          <p:nvPr/>
        </p:nvSpPr>
        <p:spPr>
          <a:xfrm>
            <a:off x="956379" y="1856316"/>
            <a:ext cx="4781945" cy="4195700"/>
          </a:xfrm>
          <a:prstGeom prst="rect">
            <a:avLst/>
          </a:prstGeom>
        </p:spPr>
        <p:txBody>
          <a:bodyPr wrap="square">
            <a:spAutoFit/>
          </a:bodyPr>
          <a:lstStyle/>
          <a:p>
            <a:pPr>
              <a:lnSpc>
                <a:spcPct val="150000"/>
              </a:lnSpc>
            </a:pPr>
            <a:r>
              <a:rPr lang="en-US" b="1" dirty="0">
                <a:latin typeface="Nirmala UI" panose="020B0502040204020203" pitchFamily="34" charset="0"/>
                <a:cs typeface="Nirmala UI" panose="020B0502040204020203" pitchFamily="34" charset="0"/>
              </a:rPr>
              <a:t>Problem Statement Title </a:t>
            </a:r>
            <a:r>
              <a:rPr lang="en-US" dirty="0">
                <a:latin typeface="Nirmala UI" panose="020B0502040204020203" pitchFamily="34" charset="0"/>
                <a:cs typeface="Nirmala UI" panose="020B0502040204020203" pitchFamily="34" charset="0"/>
              </a:rPr>
              <a:t>: </a:t>
            </a:r>
            <a:r>
              <a:rPr lang="en-IN" dirty="0">
                <a:latin typeface="Nirmala UI" panose="020B0502040204020203" pitchFamily="34" charset="0"/>
                <a:cs typeface="Nirmala UI" panose="020B0502040204020203" pitchFamily="34" charset="0"/>
              </a:rPr>
              <a:t>Court Case Management software</a:t>
            </a:r>
          </a:p>
          <a:p>
            <a:pPr>
              <a:lnSpc>
                <a:spcPct val="150000"/>
              </a:lnSpc>
            </a:pPr>
            <a:r>
              <a:rPr lang="en-US" b="1" dirty="0">
                <a:latin typeface="Nirmala UI" panose="020B0502040204020203" pitchFamily="34" charset="0"/>
                <a:cs typeface="Nirmala UI" panose="020B0502040204020203" pitchFamily="34" charset="0"/>
              </a:rPr>
              <a:t>Organization</a:t>
            </a:r>
            <a:r>
              <a:rPr lang="en-US" dirty="0">
                <a:latin typeface="Nirmala UI" panose="020B0502040204020203" pitchFamily="34" charset="0"/>
                <a:cs typeface="Nirmala UI" panose="020B0502040204020203" pitchFamily="34" charset="0"/>
              </a:rPr>
              <a:t> : Dr. BR Ambedkar Institute of Technology</a:t>
            </a:r>
          </a:p>
          <a:p>
            <a:pPr>
              <a:lnSpc>
                <a:spcPct val="150000"/>
              </a:lnSpc>
            </a:pPr>
            <a:r>
              <a:rPr lang="en-US" b="1" dirty="0">
                <a:latin typeface="Nirmala UI" panose="020B0502040204020203" pitchFamily="34" charset="0"/>
                <a:cs typeface="Nirmala UI" panose="020B0502040204020203" pitchFamily="34" charset="0"/>
              </a:rPr>
              <a:t>Category</a:t>
            </a:r>
            <a:r>
              <a:rPr lang="en-US" dirty="0">
                <a:latin typeface="Nirmala UI" panose="020B0502040204020203" pitchFamily="34" charset="0"/>
                <a:cs typeface="Nirmala UI" panose="020B0502040204020203" pitchFamily="34" charset="0"/>
              </a:rPr>
              <a:t> :  Software</a:t>
            </a:r>
          </a:p>
          <a:p>
            <a:pPr>
              <a:lnSpc>
                <a:spcPct val="150000"/>
              </a:lnSpc>
            </a:pPr>
            <a:r>
              <a:rPr lang="en-US" b="1" dirty="0">
                <a:latin typeface="Nirmala UI" panose="020B0502040204020203" pitchFamily="34" charset="0"/>
                <a:cs typeface="Nirmala UI" panose="020B0502040204020203" pitchFamily="34" charset="0"/>
              </a:rPr>
              <a:t>Problem Statement Number </a:t>
            </a:r>
            <a:r>
              <a:rPr lang="en-US" dirty="0">
                <a:latin typeface="Nirmala UI" panose="020B0502040204020203" pitchFamily="34" charset="0"/>
                <a:cs typeface="Nirmala UI" panose="020B0502040204020203" pitchFamily="34" charset="0"/>
              </a:rPr>
              <a:t>:</a:t>
            </a:r>
            <a:r>
              <a:rPr lang="en-US" b="1" dirty="0">
                <a:latin typeface="Nirmala UI" panose="020B0502040204020203" pitchFamily="34" charset="0"/>
                <a:cs typeface="Nirmala UI" panose="020B0502040204020203" pitchFamily="34" charset="0"/>
              </a:rPr>
              <a:t> </a:t>
            </a:r>
            <a:r>
              <a:rPr lang="en-IN" dirty="0">
                <a:latin typeface="Nirmala UI" panose="020B0502040204020203" pitchFamily="34" charset="0"/>
                <a:cs typeface="Nirmala UI" panose="020B0502040204020203" pitchFamily="34" charset="0"/>
              </a:rPr>
              <a:t>DS159</a:t>
            </a:r>
            <a:endParaRPr lang="en-US" dirty="0">
              <a:latin typeface="Nirmala UI" panose="020B0502040204020203" pitchFamily="34" charset="0"/>
              <a:cs typeface="Nirmala UI" panose="020B0502040204020203" pitchFamily="34" charset="0"/>
            </a:endParaRPr>
          </a:p>
          <a:p>
            <a:pPr>
              <a:lnSpc>
                <a:spcPct val="150000"/>
              </a:lnSpc>
            </a:pPr>
            <a:r>
              <a:rPr lang="en-US" b="1" dirty="0">
                <a:latin typeface="Nirmala UI" panose="020B0502040204020203" pitchFamily="34" charset="0"/>
                <a:cs typeface="Nirmala UI" panose="020B0502040204020203" pitchFamily="34" charset="0"/>
              </a:rPr>
              <a:t>Domain Bucket </a:t>
            </a:r>
            <a:r>
              <a:rPr lang="en-US" dirty="0">
                <a:latin typeface="Nirmala UI" panose="020B0502040204020203" pitchFamily="34" charset="0"/>
                <a:cs typeface="Nirmala UI" panose="020B0502040204020203" pitchFamily="34" charset="0"/>
              </a:rPr>
              <a:t>: Software – Web App Development</a:t>
            </a:r>
          </a:p>
          <a:p>
            <a:pPr>
              <a:lnSpc>
                <a:spcPct val="150000"/>
              </a:lnSpc>
            </a:pPr>
            <a:r>
              <a:rPr lang="en-US" b="1" dirty="0">
                <a:latin typeface="Nirmala UI" panose="020B0502040204020203" pitchFamily="34" charset="0"/>
                <a:cs typeface="Nirmala UI" panose="020B0502040204020203" pitchFamily="34" charset="0"/>
              </a:rPr>
              <a:t>Team Name : </a:t>
            </a:r>
            <a:r>
              <a:rPr lang="en-US" dirty="0">
                <a:latin typeface="Nirmala UI" panose="020B0502040204020203" pitchFamily="34" charset="0"/>
                <a:cs typeface="Nirmala UI" panose="020B0502040204020203" pitchFamily="34" charset="0"/>
              </a:rPr>
              <a:t>Hacking Bad</a:t>
            </a:r>
          </a:p>
          <a:p>
            <a:pPr>
              <a:lnSpc>
                <a:spcPct val="150000"/>
              </a:lnSpc>
            </a:pPr>
            <a:r>
              <a:rPr lang="en-US" b="1" dirty="0">
                <a:latin typeface="Nirmala UI" panose="020B0502040204020203" pitchFamily="34" charset="0"/>
                <a:cs typeface="Nirmala UI" panose="020B0502040204020203" pitchFamily="34" charset="0"/>
              </a:rPr>
              <a:t>Team Leader Name : </a:t>
            </a:r>
            <a:r>
              <a:rPr lang="en-US" dirty="0">
                <a:latin typeface="Nirmala UI" panose="020B0502040204020203" pitchFamily="34" charset="0"/>
                <a:cs typeface="Nirmala UI" panose="020B0502040204020203" pitchFamily="34" charset="0"/>
              </a:rPr>
              <a:t>Arsh Goyal</a:t>
            </a:r>
          </a:p>
        </p:txBody>
      </p:sp>
      <p:cxnSp>
        <p:nvCxnSpPr>
          <p:cNvPr id="6" name="Straight Connector 5">
            <a:extLst>
              <a:ext uri="{FF2B5EF4-FFF2-40B4-BE49-F238E27FC236}">
                <a16:creationId xmlns:a16="http://schemas.microsoft.com/office/drawing/2014/main" id="{6943C6B0-1B17-41ED-A134-0F4A12025E14}"/>
              </a:ext>
            </a:extLst>
          </p:cNvPr>
          <p:cNvCxnSpPr>
            <a:cxnSpLocks/>
          </p:cNvCxnSpPr>
          <p:nvPr/>
        </p:nvCxnSpPr>
        <p:spPr>
          <a:xfrm>
            <a:off x="5907935" y="1250066"/>
            <a:ext cx="0" cy="5607934"/>
          </a:xfrm>
          <a:prstGeom prst="line">
            <a:avLst/>
          </a:prstGeom>
          <a:ln w="1905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40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DD080E-1D5B-4B06-8541-2247BF3E3896}"/>
              </a:ext>
            </a:extLst>
          </p:cNvPr>
          <p:cNvSpPr/>
          <p:nvPr/>
        </p:nvSpPr>
        <p:spPr>
          <a:xfrm>
            <a:off x="3219638" y="260720"/>
            <a:ext cx="5752723" cy="630942"/>
          </a:xfrm>
          <a:prstGeom prst="rect">
            <a:avLst/>
          </a:prstGeom>
          <a:noFill/>
        </p:spPr>
        <p:txBody>
          <a:bodyPr wrap="square" lIns="91440" tIns="45720" rIns="91440" bIns="45720">
            <a:spAutoFit/>
          </a:bodyPr>
          <a:lstStyle/>
          <a:p>
            <a:pPr algn="ctr"/>
            <a:r>
              <a:rPr lang="en-US" sz="3500" b="1" dirty="0">
                <a:ln w="0"/>
                <a:effectLst>
                  <a:outerShdw blurRad="38100" dist="19050" dir="2700000" algn="tl" rotWithShape="0">
                    <a:schemeClr val="dk1">
                      <a:alpha val="40000"/>
                    </a:schemeClr>
                  </a:outerShdw>
                </a:effectLst>
                <a:latin typeface="Nirmala UI" panose="020B0502040204020203" pitchFamily="34" charset="0"/>
                <a:cs typeface="Nirmala UI" panose="020B0502040204020203" pitchFamily="34" charset="0"/>
              </a:rPr>
              <a:t>Features</a:t>
            </a:r>
          </a:p>
        </p:txBody>
      </p:sp>
      <p:sp>
        <p:nvSpPr>
          <p:cNvPr id="15" name="Rectangle 14">
            <a:extLst>
              <a:ext uri="{FF2B5EF4-FFF2-40B4-BE49-F238E27FC236}">
                <a16:creationId xmlns:a16="http://schemas.microsoft.com/office/drawing/2014/main" id="{D2F12C48-2C19-4949-9C7E-8CE71DE82FDE}"/>
              </a:ext>
            </a:extLst>
          </p:cNvPr>
          <p:cNvSpPr/>
          <p:nvPr/>
        </p:nvSpPr>
        <p:spPr>
          <a:xfrm>
            <a:off x="810036" y="856937"/>
            <a:ext cx="11207794" cy="5847755"/>
          </a:xfrm>
          <a:prstGeom prst="rect">
            <a:avLst/>
          </a:prstGeom>
        </p:spPr>
        <p:txBody>
          <a:bodyPr wrap="square">
            <a:spAutoFit/>
          </a:bodyPr>
          <a:lstStyle/>
          <a:p>
            <a:pPr marL="285750" indent="-285750">
              <a:buFont typeface="Arial" panose="020B0604020202020204" pitchFamily="34" charset="0"/>
              <a:buChar char="•"/>
            </a:pPr>
            <a:r>
              <a:rPr lang="en-US" sz="1650" dirty="0">
                <a:latin typeface="Nirmala UI" panose="020B0502040204020203" pitchFamily="34" charset="0"/>
                <a:cs typeface="Nirmala UI" panose="020B0502040204020203" pitchFamily="34" charset="0"/>
              </a:rPr>
              <a:t>The web portal will allow the Clients, Lawyers and Judges to register themselves into the system via Email.</a:t>
            </a:r>
          </a:p>
          <a:p>
            <a:pPr marL="285750" indent="-285750">
              <a:buFont typeface="Arial" panose="020B0604020202020204" pitchFamily="34" charset="0"/>
              <a:buChar char="•"/>
            </a:pPr>
            <a:r>
              <a:rPr lang="en-US" sz="1650" dirty="0">
                <a:latin typeface="Nirmala UI" panose="020B0502040204020203" pitchFamily="34" charset="0"/>
                <a:cs typeface="Nirmala UI" panose="020B0502040204020203" pitchFamily="34" charset="0"/>
              </a:rPr>
              <a:t>Client will have a </a:t>
            </a:r>
            <a:r>
              <a:rPr lang="en-US" sz="1650" b="1" dirty="0">
                <a:latin typeface="Nirmala UI" panose="020B0502040204020203" pitchFamily="34" charset="0"/>
                <a:cs typeface="Nirmala UI" panose="020B0502040204020203" pitchFamily="34" charset="0"/>
              </a:rPr>
              <a:t>dashboard</a:t>
            </a:r>
            <a:r>
              <a:rPr lang="en-US" sz="1650" dirty="0">
                <a:latin typeface="Nirmala UI" panose="020B0502040204020203" pitchFamily="34" charset="0"/>
                <a:cs typeface="Nirmala UI" panose="020B0502040204020203" pitchFamily="34" charset="0"/>
              </a:rPr>
              <a:t> where there will be following features :</a:t>
            </a:r>
          </a:p>
          <a:p>
            <a:pPr marL="285750" indent="-285750">
              <a:buFontTx/>
              <a:buChar char="-"/>
            </a:pPr>
            <a:r>
              <a:rPr lang="en-US" sz="1650" dirty="0">
                <a:latin typeface="Nirmala UI" panose="020B0502040204020203" pitchFamily="34" charset="0"/>
                <a:cs typeface="Nirmala UI" panose="020B0502040204020203" pitchFamily="34" charset="0"/>
              </a:rPr>
              <a:t>A Case section where the pending cases and there information like hearing dates, last hearing summary will be there.</a:t>
            </a:r>
          </a:p>
          <a:p>
            <a:pPr marL="285750" indent="-285750">
              <a:buFontTx/>
              <a:buChar char="-"/>
            </a:pPr>
            <a:r>
              <a:rPr lang="en-US" sz="1650" b="1" dirty="0">
                <a:latin typeface="Nirmala UI" panose="020B0502040204020203" pitchFamily="34" charset="0"/>
                <a:cs typeface="Nirmala UI" panose="020B0502040204020203" pitchFamily="34" charset="0"/>
              </a:rPr>
              <a:t>Add Court Case </a:t>
            </a:r>
            <a:r>
              <a:rPr lang="en-US" sz="1650" dirty="0">
                <a:latin typeface="Nirmala UI" panose="020B0502040204020203" pitchFamily="34" charset="0"/>
                <a:cs typeface="Nirmala UI" panose="020B0502040204020203" pitchFamily="34" charset="0"/>
              </a:rPr>
              <a:t>Section to add new cases and it’s information and documents can be uploaded.</a:t>
            </a:r>
          </a:p>
          <a:p>
            <a:pPr marL="285750" indent="-285750">
              <a:buFontTx/>
              <a:buChar char="-"/>
            </a:pPr>
            <a:r>
              <a:rPr lang="en-US" sz="1650" b="1" dirty="0">
                <a:latin typeface="Nirmala UI" panose="020B0502040204020203" pitchFamily="34" charset="0"/>
                <a:cs typeface="Nirmala UI" panose="020B0502040204020203" pitchFamily="34" charset="0"/>
              </a:rPr>
              <a:t>Choose Lawyers </a:t>
            </a:r>
            <a:r>
              <a:rPr lang="en-US" sz="1650" dirty="0">
                <a:latin typeface="Nirmala UI" panose="020B0502040204020203" pitchFamily="34" charset="0"/>
                <a:cs typeface="Nirmala UI" panose="020B0502040204020203" pitchFamily="34" charset="0"/>
              </a:rPr>
              <a:t>on the basis of their fees, case type expertise and work experience.</a:t>
            </a:r>
          </a:p>
          <a:p>
            <a:pPr marL="285750" indent="-285750">
              <a:buFontTx/>
              <a:buChar char="-"/>
            </a:pPr>
            <a:r>
              <a:rPr lang="en-US" sz="1650" b="1" dirty="0">
                <a:latin typeface="Nirmala UI" panose="020B0502040204020203" pitchFamily="34" charset="0"/>
                <a:cs typeface="Nirmala UI" panose="020B0502040204020203" pitchFamily="34" charset="0"/>
              </a:rPr>
              <a:t>Pay Lawyers </a:t>
            </a:r>
            <a:r>
              <a:rPr lang="en-US" sz="1650" dirty="0">
                <a:latin typeface="Nirmala UI" panose="020B0502040204020203" pitchFamily="34" charset="0"/>
                <a:cs typeface="Nirmala UI" panose="020B0502040204020203" pitchFamily="34" charset="0"/>
              </a:rPr>
              <a:t>with Secure Payment Service.</a:t>
            </a:r>
          </a:p>
          <a:p>
            <a:pPr marL="285750" indent="-285750">
              <a:buFontTx/>
              <a:buChar char="-"/>
            </a:pPr>
            <a:r>
              <a:rPr lang="en-US" sz="1650" b="1" dirty="0">
                <a:latin typeface="Nirmala UI" panose="020B0502040204020203" pitchFamily="34" charset="0"/>
                <a:cs typeface="Nirmala UI" panose="020B0502040204020203" pitchFamily="34" charset="0"/>
              </a:rPr>
              <a:t>Add Invoice </a:t>
            </a:r>
            <a:r>
              <a:rPr lang="en-US" sz="1650" dirty="0">
                <a:latin typeface="Nirmala UI" panose="020B0502040204020203" pitchFamily="34" charset="0"/>
                <a:cs typeface="Nirmala UI" panose="020B0502040204020203" pitchFamily="34" charset="0"/>
              </a:rPr>
              <a:t>for each hearing.</a:t>
            </a:r>
          </a:p>
          <a:p>
            <a:pPr marL="285750" indent="-285750">
              <a:buFontTx/>
              <a:buChar char="-"/>
            </a:pPr>
            <a:r>
              <a:rPr lang="en-US" sz="1650" b="1" dirty="0">
                <a:latin typeface="Nirmala UI" panose="020B0502040204020203" pitchFamily="34" charset="0"/>
                <a:cs typeface="Nirmala UI" panose="020B0502040204020203" pitchFamily="34" charset="0"/>
              </a:rPr>
              <a:t>Case Calendar which will have current, past &amp; upcoming months for hearing/ response dates. </a:t>
            </a:r>
          </a:p>
          <a:p>
            <a:pPr marL="285750" indent="-285750">
              <a:buFontTx/>
              <a:buChar char="-"/>
            </a:pPr>
            <a:r>
              <a:rPr lang="en-US" sz="1650" b="1" dirty="0">
                <a:latin typeface="Nirmala UI" panose="020B0502040204020203" pitchFamily="34" charset="0"/>
                <a:cs typeface="Nirmala UI" panose="020B0502040204020203" pitchFamily="34" charset="0"/>
              </a:rPr>
              <a:t>Auto Reminders (Mail &amp; SMS) </a:t>
            </a:r>
            <a:r>
              <a:rPr lang="en-US" sz="1650" dirty="0">
                <a:latin typeface="Nirmala UI" panose="020B0502040204020203" pitchFamily="34" charset="0"/>
                <a:cs typeface="Nirmala UI" panose="020B0502040204020203" pitchFamily="34" charset="0"/>
              </a:rPr>
              <a:t>will be sent to lawyer responsible for the case.</a:t>
            </a:r>
          </a:p>
          <a:p>
            <a:pPr marL="285750" indent="-285750">
              <a:buFontTx/>
              <a:buChar char="-"/>
            </a:pPr>
            <a:r>
              <a:rPr lang="en-US" sz="1650" b="1" dirty="0">
                <a:latin typeface="Nirmala UI" panose="020B0502040204020203" pitchFamily="34" charset="0"/>
                <a:cs typeface="Nirmala UI" panose="020B0502040204020203" pitchFamily="34" charset="0"/>
              </a:rPr>
              <a:t>Update Hearing status, winning prospects, outcome etc.</a:t>
            </a:r>
          </a:p>
          <a:p>
            <a:pPr marL="285750" indent="-285750">
              <a:buFontTx/>
              <a:buChar char="-"/>
            </a:pPr>
            <a:r>
              <a:rPr lang="en-US" sz="1650" b="1" dirty="0">
                <a:latin typeface="Nirmala UI" panose="020B0502040204020203" pitchFamily="34" charset="0"/>
                <a:cs typeface="Nirmala UI" panose="020B0502040204020203" pitchFamily="34" charset="0"/>
              </a:rPr>
              <a:t>Case Filtering </a:t>
            </a:r>
            <a:r>
              <a:rPr lang="en-US" sz="1650" dirty="0">
                <a:latin typeface="Nirmala UI" panose="020B0502040204020203" pitchFamily="34" charset="0"/>
                <a:cs typeface="Nirmala UI" panose="020B0502040204020203" pitchFamily="34" charset="0"/>
              </a:rPr>
              <a:t>on the basis of Respondent Name, Lawyer Name, Hearing Dates etc.</a:t>
            </a:r>
            <a:endParaRPr lang="en-US" sz="1650" b="1" dirty="0">
              <a:latin typeface="Nirmala UI" panose="020B0502040204020203" pitchFamily="34" charset="0"/>
              <a:cs typeface="Nirmala UI" panose="020B0502040204020203" pitchFamily="34" charset="0"/>
            </a:endParaRPr>
          </a:p>
          <a:p>
            <a:pPr marL="285750" indent="-285750">
              <a:buFontTx/>
              <a:buChar char="-"/>
            </a:pPr>
            <a:endParaRPr lang="en-US" sz="1650" dirty="0">
              <a:latin typeface="Nirmala UI" panose="020B0502040204020203" pitchFamily="34" charset="0"/>
              <a:cs typeface="Nirmala UI" panose="020B0502040204020203" pitchFamily="34" charset="0"/>
            </a:endParaRPr>
          </a:p>
          <a:p>
            <a:pPr marL="285750" indent="-285750">
              <a:buFont typeface="Arial" panose="020B0604020202020204" pitchFamily="34" charset="0"/>
              <a:buChar char="•"/>
            </a:pPr>
            <a:r>
              <a:rPr lang="en-US" sz="1650" dirty="0">
                <a:latin typeface="Nirmala UI" panose="020B0502040204020203" pitchFamily="34" charset="0"/>
                <a:cs typeface="Nirmala UI" panose="020B0502040204020203" pitchFamily="34" charset="0"/>
              </a:rPr>
              <a:t>The Case Section will have the following details :</a:t>
            </a:r>
          </a:p>
          <a:p>
            <a:pPr marL="285750" indent="-285750">
              <a:buFontTx/>
              <a:buChar char="-"/>
            </a:pPr>
            <a:r>
              <a:rPr lang="en-US" sz="1650" dirty="0">
                <a:latin typeface="Nirmala UI" panose="020B0502040204020203" pitchFamily="34" charset="0"/>
                <a:cs typeface="Nirmala UI" panose="020B0502040204020203" pitchFamily="34" charset="0"/>
              </a:rPr>
              <a:t>Each hearing Summary.</a:t>
            </a:r>
          </a:p>
          <a:p>
            <a:pPr marL="285750" indent="-285750">
              <a:buFontTx/>
              <a:buChar char="-"/>
            </a:pPr>
            <a:r>
              <a:rPr lang="en-US" sz="1650" dirty="0">
                <a:latin typeface="Nirmala UI" panose="020B0502040204020203" pitchFamily="34" charset="0"/>
                <a:cs typeface="Nirmala UI" panose="020B0502040204020203" pitchFamily="34" charset="0"/>
              </a:rPr>
              <a:t>Case Number and Hearing dates</a:t>
            </a:r>
          </a:p>
          <a:p>
            <a:pPr marL="285750" indent="-285750">
              <a:buFontTx/>
              <a:buChar char="-"/>
            </a:pPr>
            <a:r>
              <a:rPr lang="en-US" sz="1650" dirty="0">
                <a:latin typeface="Nirmala UI" panose="020B0502040204020203" pitchFamily="34" charset="0"/>
                <a:cs typeface="Nirmala UI" panose="020B0502040204020203" pitchFamily="34" charset="0"/>
              </a:rPr>
              <a:t>Judge Details.</a:t>
            </a:r>
          </a:p>
          <a:p>
            <a:pPr marL="285750" indent="-285750">
              <a:buFontTx/>
              <a:buChar char="-"/>
            </a:pPr>
            <a:r>
              <a:rPr lang="en-US" sz="1650" dirty="0">
                <a:latin typeface="Nirmala UI" panose="020B0502040204020203" pitchFamily="34" charset="0"/>
                <a:cs typeface="Nirmala UI" panose="020B0502040204020203" pitchFamily="34" charset="0"/>
              </a:rPr>
              <a:t>Respondent and Petitioner Details. etc.</a:t>
            </a:r>
          </a:p>
          <a:p>
            <a:endParaRPr lang="en-US" sz="1650" dirty="0">
              <a:latin typeface="Nirmala UI" panose="020B0502040204020203" pitchFamily="34" charset="0"/>
              <a:cs typeface="Nirmala UI" panose="020B0502040204020203" pitchFamily="34" charset="0"/>
            </a:endParaRPr>
          </a:p>
          <a:p>
            <a:pPr marL="285750" indent="-285750">
              <a:buFont typeface="Arial" panose="020B0604020202020204" pitchFamily="34" charset="0"/>
              <a:buChar char="•"/>
            </a:pPr>
            <a:r>
              <a:rPr lang="en-US" sz="1650" dirty="0">
                <a:latin typeface="Nirmala UI" panose="020B0502040204020203" pitchFamily="34" charset="0"/>
                <a:cs typeface="Nirmala UI" panose="020B0502040204020203" pitchFamily="34" charset="0"/>
              </a:rPr>
              <a:t>Client can </a:t>
            </a:r>
            <a:r>
              <a:rPr lang="en-US" sz="1650" b="1" dirty="0">
                <a:latin typeface="Nirmala UI" panose="020B0502040204020203" pitchFamily="34" charset="0"/>
                <a:cs typeface="Nirmala UI" panose="020B0502040204020203" pitchFamily="34" charset="0"/>
              </a:rPr>
              <a:t>Extract and download Case Histories and Documents </a:t>
            </a:r>
            <a:r>
              <a:rPr lang="en-US" sz="1650" dirty="0">
                <a:latin typeface="Nirmala UI" panose="020B0502040204020203" pitchFamily="34" charset="0"/>
                <a:cs typeface="Nirmala UI" panose="020B0502040204020203" pitchFamily="34" charset="0"/>
              </a:rPr>
              <a:t>into a word or pdf file which will help in </a:t>
            </a:r>
          </a:p>
          <a:p>
            <a:r>
              <a:rPr lang="en-US" sz="1650" dirty="0">
                <a:latin typeface="Nirmala UI" panose="020B0502040204020203" pitchFamily="34" charset="0"/>
                <a:cs typeface="Nirmala UI" panose="020B0502040204020203" pitchFamily="34" charset="0"/>
              </a:rPr>
              <a:t>     reducing the paperwork.</a:t>
            </a:r>
          </a:p>
          <a:p>
            <a:endParaRPr lang="en-US" sz="1650" dirty="0">
              <a:latin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138681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12F676F-12E3-4956-BE4E-1FB082CA1BD1}"/>
              </a:ext>
            </a:extLst>
          </p:cNvPr>
          <p:cNvSpPr/>
          <p:nvPr/>
        </p:nvSpPr>
        <p:spPr>
          <a:xfrm>
            <a:off x="927031" y="4117855"/>
            <a:ext cx="3109449" cy="828432"/>
          </a:xfrm>
          <a:prstGeom prst="rect">
            <a:avLst/>
          </a:prstGeom>
        </p:spPr>
        <p:txBody>
          <a:bodyPr wrap="square">
            <a:spAutoFit/>
          </a:bodyPr>
          <a:lstStyle/>
          <a:p>
            <a:pPr>
              <a:lnSpc>
                <a:spcPct val="150000"/>
              </a:lnSpc>
            </a:pPr>
            <a:r>
              <a:rPr lang="en-US" sz="1700" b="1" dirty="0">
                <a:latin typeface="Nirmala UI" panose="020B0502040204020203" pitchFamily="34" charset="0"/>
                <a:cs typeface="Nirmala UI" panose="020B0502040204020203" pitchFamily="34" charset="0"/>
              </a:rPr>
              <a:t>Secure Payment Gateway </a:t>
            </a:r>
            <a:r>
              <a:rPr lang="en-US" sz="1700" dirty="0">
                <a:latin typeface="Nirmala UI" panose="020B0502040204020203" pitchFamily="34" charset="0"/>
                <a:cs typeface="Nirmala UI" panose="020B0502040204020203" pitchFamily="34" charset="0"/>
              </a:rPr>
              <a:t>:</a:t>
            </a:r>
          </a:p>
          <a:p>
            <a:pPr marL="285750" indent="-285750">
              <a:lnSpc>
                <a:spcPct val="150000"/>
              </a:lnSpc>
              <a:buFont typeface="Arial" panose="020B0604020202020204" pitchFamily="34" charset="0"/>
              <a:buChar char="•"/>
            </a:pPr>
            <a:r>
              <a:rPr lang="en-US" sz="1700" dirty="0">
                <a:latin typeface="Nirmala UI" panose="020B0502040204020203" pitchFamily="34" charset="0"/>
                <a:cs typeface="Nirmala UI" panose="020B0502040204020203" pitchFamily="34" charset="0"/>
              </a:rPr>
              <a:t>Instamojo/ CCAvenue </a:t>
            </a:r>
          </a:p>
        </p:txBody>
      </p:sp>
      <p:sp>
        <p:nvSpPr>
          <p:cNvPr id="10" name="Rectangle 9">
            <a:extLst>
              <a:ext uri="{FF2B5EF4-FFF2-40B4-BE49-F238E27FC236}">
                <a16:creationId xmlns:a16="http://schemas.microsoft.com/office/drawing/2014/main" id="{062B6B5F-B726-49A6-8673-A33EB0E1AAA7}"/>
              </a:ext>
            </a:extLst>
          </p:cNvPr>
          <p:cNvSpPr/>
          <p:nvPr/>
        </p:nvSpPr>
        <p:spPr>
          <a:xfrm>
            <a:off x="5274715" y="4434882"/>
            <a:ext cx="5752723" cy="477054"/>
          </a:xfrm>
          <a:prstGeom prst="rect">
            <a:avLst/>
          </a:prstGeom>
          <a:noFill/>
        </p:spPr>
        <p:txBody>
          <a:bodyPr wrap="square" lIns="91440" tIns="45720" rIns="91440" bIns="45720">
            <a:spAutoFit/>
          </a:bodyPr>
          <a:lstStyle/>
          <a:p>
            <a:pPr algn="ctr"/>
            <a:r>
              <a:rPr lang="en-US" sz="2500" b="1" dirty="0">
                <a:ln w="0"/>
                <a:effectLst>
                  <a:outerShdw blurRad="38100" dist="19050" dir="2700000" algn="tl" rotWithShape="0">
                    <a:schemeClr val="dk1">
                      <a:alpha val="40000"/>
                    </a:schemeClr>
                  </a:outerShdw>
                </a:effectLst>
                <a:latin typeface="Nirmala UI" panose="020B0502040204020203" pitchFamily="34" charset="0"/>
                <a:cs typeface="Nirmala UI" panose="020B0502040204020203" pitchFamily="34" charset="0"/>
              </a:rPr>
              <a:t>Dependencies</a:t>
            </a:r>
          </a:p>
        </p:txBody>
      </p:sp>
      <p:sp>
        <p:nvSpPr>
          <p:cNvPr id="6" name="Rectangle 5">
            <a:extLst>
              <a:ext uri="{FF2B5EF4-FFF2-40B4-BE49-F238E27FC236}">
                <a16:creationId xmlns:a16="http://schemas.microsoft.com/office/drawing/2014/main" id="{D2EDA2F0-1761-4F4B-9818-4C3752163C7E}"/>
              </a:ext>
            </a:extLst>
          </p:cNvPr>
          <p:cNvSpPr/>
          <p:nvPr/>
        </p:nvSpPr>
        <p:spPr>
          <a:xfrm>
            <a:off x="-635364" y="206226"/>
            <a:ext cx="5752723" cy="477054"/>
          </a:xfrm>
          <a:prstGeom prst="rect">
            <a:avLst/>
          </a:prstGeom>
          <a:noFill/>
        </p:spPr>
        <p:txBody>
          <a:bodyPr wrap="square" lIns="91440" tIns="45720" rIns="91440" bIns="45720">
            <a:spAutoFit/>
          </a:bodyPr>
          <a:lstStyle/>
          <a:p>
            <a:pPr algn="ctr"/>
            <a:r>
              <a:rPr lang="en-US" sz="2500" b="1" dirty="0">
                <a:ln w="0"/>
                <a:effectLst>
                  <a:outerShdw blurRad="38100" dist="19050" dir="2700000" algn="tl" rotWithShape="0">
                    <a:schemeClr val="dk1">
                      <a:alpha val="40000"/>
                    </a:schemeClr>
                  </a:outerShdw>
                </a:effectLst>
                <a:latin typeface="Nirmala UI" panose="020B0502040204020203" pitchFamily="34" charset="0"/>
                <a:cs typeface="Nirmala UI" panose="020B0502040204020203" pitchFamily="34" charset="0"/>
              </a:rPr>
              <a:t>Technology Stack</a:t>
            </a:r>
          </a:p>
        </p:txBody>
      </p:sp>
      <p:sp>
        <p:nvSpPr>
          <p:cNvPr id="7" name="Rectangle 6">
            <a:extLst>
              <a:ext uri="{FF2B5EF4-FFF2-40B4-BE49-F238E27FC236}">
                <a16:creationId xmlns:a16="http://schemas.microsoft.com/office/drawing/2014/main" id="{AC128AAC-B275-43FA-860E-BCE6D9E3A49D}"/>
              </a:ext>
            </a:extLst>
          </p:cNvPr>
          <p:cNvSpPr/>
          <p:nvPr/>
        </p:nvSpPr>
        <p:spPr>
          <a:xfrm>
            <a:off x="5834628" y="4946287"/>
            <a:ext cx="4632898" cy="45621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Nirmala UI" panose="020B0502040204020203" pitchFamily="34" charset="0"/>
                <a:cs typeface="Nirmala UI" panose="020B0502040204020203" pitchFamily="34" charset="0"/>
              </a:rPr>
              <a:t>Database of Lawyers, Courts and Judges</a:t>
            </a:r>
          </a:p>
        </p:txBody>
      </p:sp>
      <p:sp>
        <p:nvSpPr>
          <p:cNvPr id="2" name="TextBox 1">
            <a:extLst>
              <a:ext uri="{FF2B5EF4-FFF2-40B4-BE49-F238E27FC236}">
                <a16:creationId xmlns:a16="http://schemas.microsoft.com/office/drawing/2014/main" id="{6ECF8887-879A-429B-A25A-64CEB3A12F3A}"/>
              </a:ext>
            </a:extLst>
          </p:cNvPr>
          <p:cNvSpPr txBox="1"/>
          <p:nvPr/>
        </p:nvSpPr>
        <p:spPr>
          <a:xfrm>
            <a:off x="927031" y="786839"/>
            <a:ext cx="2627932" cy="1792798"/>
          </a:xfrm>
          <a:prstGeom prst="rect">
            <a:avLst/>
          </a:prstGeom>
          <a:noFill/>
        </p:spPr>
        <p:txBody>
          <a:bodyPr wrap="square" rtlCol="0">
            <a:spAutoFit/>
          </a:bodyPr>
          <a:lstStyle/>
          <a:p>
            <a:r>
              <a:rPr lang="en-US" sz="1700" b="1" dirty="0">
                <a:latin typeface="Nirmala UI" panose="020B0502040204020203" pitchFamily="34" charset="0"/>
                <a:cs typeface="Nirmala UI" panose="020B0502040204020203" pitchFamily="34" charset="0"/>
              </a:rPr>
              <a:t>FrontEnd</a:t>
            </a:r>
            <a:r>
              <a:rPr lang="en-US" sz="1700" dirty="0">
                <a:latin typeface="Nirmala UI" panose="020B0502040204020203" pitchFamily="34" charset="0"/>
                <a:cs typeface="Nirmala UI" panose="020B0502040204020203" pitchFamily="34" charset="0"/>
              </a:rPr>
              <a:t>:</a:t>
            </a:r>
          </a:p>
          <a:p>
            <a:pPr marL="285750" indent="-285750">
              <a:lnSpc>
                <a:spcPct val="150000"/>
              </a:lnSpc>
              <a:buFont typeface="Arial" panose="020B0604020202020204" pitchFamily="34" charset="0"/>
              <a:buChar char="•"/>
            </a:pPr>
            <a:r>
              <a:rPr lang="en-US" sz="1700" dirty="0">
                <a:latin typeface="Nirmala UI" panose="020B0502040204020203" pitchFamily="34" charset="0"/>
                <a:cs typeface="Nirmala UI" panose="020B0502040204020203" pitchFamily="34" charset="0"/>
              </a:rPr>
              <a:t>HTML 5/CSS 3</a:t>
            </a:r>
          </a:p>
          <a:p>
            <a:pPr marL="285750" indent="-285750">
              <a:lnSpc>
                <a:spcPct val="150000"/>
              </a:lnSpc>
              <a:buFont typeface="Arial" panose="020B0604020202020204" pitchFamily="34" charset="0"/>
              <a:buChar char="•"/>
            </a:pPr>
            <a:r>
              <a:rPr lang="en-US" sz="1700" dirty="0">
                <a:latin typeface="Nirmala UI" panose="020B0502040204020203" pitchFamily="34" charset="0"/>
                <a:cs typeface="Nirmala UI" panose="020B0502040204020203" pitchFamily="34" charset="0"/>
              </a:rPr>
              <a:t>JAVASCRIPT</a:t>
            </a:r>
          </a:p>
          <a:p>
            <a:pPr marL="285750" indent="-285750">
              <a:lnSpc>
                <a:spcPct val="150000"/>
              </a:lnSpc>
              <a:buFont typeface="Arial" panose="020B0604020202020204" pitchFamily="34" charset="0"/>
              <a:buChar char="•"/>
            </a:pPr>
            <a:r>
              <a:rPr lang="en-US" sz="1700" dirty="0">
                <a:latin typeface="Nirmala UI" panose="020B0502040204020203" pitchFamily="34" charset="0"/>
                <a:cs typeface="Nirmala UI" panose="020B0502040204020203" pitchFamily="34" charset="0"/>
              </a:rPr>
              <a:t>BOOTSRAP</a:t>
            </a:r>
          </a:p>
          <a:p>
            <a:endParaRPr lang="en-IN" sz="1700" dirty="0"/>
          </a:p>
        </p:txBody>
      </p:sp>
      <p:sp>
        <p:nvSpPr>
          <p:cNvPr id="4" name="Rectangle 3">
            <a:extLst>
              <a:ext uri="{FF2B5EF4-FFF2-40B4-BE49-F238E27FC236}">
                <a16:creationId xmlns:a16="http://schemas.microsoft.com/office/drawing/2014/main" id="{2FD46700-3092-45BE-BE1F-4816CCA8C9AA}"/>
              </a:ext>
            </a:extLst>
          </p:cNvPr>
          <p:cNvSpPr/>
          <p:nvPr/>
        </p:nvSpPr>
        <p:spPr>
          <a:xfrm>
            <a:off x="927031" y="2325057"/>
            <a:ext cx="2087431" cy="1220847"/>
          </a:xfrm>
          <a:prstGeom prst="rect">
            <a:avLst/>
          </a:prstGeom>
        </p:spPr>
        <p:txBody>
          <a:bodyPr wrap="none">
            <a:spAutoFit/>
          </a:bodyPr>
          <a:lstStyle/>
          <a:p>
            <a:pPr>
              <a:lnSpc>
                <a:spcPct val="150000"/>
              </a:lnSpc>
            </a:pPr>
            <a:r>
              <a:rPr lang="en-US" sz="1700" b="1" dirty="0">
                <a:latin typeface="Nirmala UI" panose="020B0502040204020203" pitchFamily="34" charset="0"/>
                <a:cs typeface="Nirmala UI" panose="020B0502040204020203" pitchFamily="34" charset="0"/>
              </a:rPr>
              <a:t>BackEnd</a:t>
            </a:r>
            <a:r>
              <a:rPr lang="en-US" sz="1700" dirty="0">
                <a:latin typeface="Nirmala UI" panose="020B0502040204020203" pitchFamily="34" charset="0"/>
                <a:cs typeface="Nirmala UI" panose="020B0502040204020203" pitchFamily="34" charset="0"/>
              </a:rPr>
              <a:t> :</a:t>
            </a:r>
          </a:p>
          <a:p>
            <a:pPr marL="285750" indent="-285750">
              <a:lnSpc>
                <a:spcPct val="150000"/>
              </a:lnSpc>
              <a:buFont typeface="Arial" panose="020B0604020202020204" pitchFamily="34" charset="0"/>
              <a:buChar char="•"/>
            </a:pPr>
            <a:r>
              <a:rPr lang="en-US" sz="1700" dirty="0">
                <a:latin typeface="Nirmala UI" panose="020B0502040204020203" pitchFamily="34" charset="0"/>
                <a:cs typeface="Nirmala UI" panose="020B0502040204020203" pitchFamily="34" charset="0"/>
              </a:rPr>
              <a:t> Django/Node.JS</a:t>
            </a:r>
          </a:p>
          <a:p>
            <a:pPr>
              <a:lnSpc>
                <a:spcPct val="150000"/>
              </a:lnSpc>
            </a:pPr>
            <a:r>
              <a:rPr lang="en-US" sz="1700" dirty="0">
                <a:latin typeface="Nirmala UI" panose="020B0502040204020203" pitchFamily="34" charset="0"/>
                <a:cs typeface="Nirmala UI" panose="020B0502040204020203" pitchFamily="34" charset="0"/>
              </a:rPr>
              <a:t> </a:t>
            </a:r>
          </a:p>
        </p:txBody>
      </p:sp>
      <p:sp>
        <p:nvSpPr>
          <p:cNvPr id="5" name="Rectangle 4">
            <a:extLst>
              <a:ext uri="{FF2B5EF4-FFF2-40B4-BE49-F238E27FC236}">
                <a16:creationId xmlns:a16="http://schemas.microsoft.com/office/drawing/2014/main" id="{B74CFB02-ECDE-453C-9905-6F87CB99EA8C}"/>
              </a:ext>
            </a:extLst>
          </p:cNvPr>
          <p:cNvSpPr/>
          <p:nvPr/>
        </p:nvSpPr>
        <p:spPr>
          <a:xfrm>
            <a:off x="927031" y="3168399"/>
            <a:ext cx="2272684" cy="828432"/>
          </a:xfrm>
          <a:prstGeom prst="rect">
            <a:avLst/>
          </a:prstGeom>
        </p:spPr>
        <p:txBody>
          <a:bodyPr wrap="square">
            <a:spAutoFit/>
          </a:bodyPr>
          <a:lstStyle/>
          <a:p>
            <a:pPr>
              <a:lnSpc>
                <a:spcPct val="150000"/>
              </a:lnSpc>
            </a:pPr>
            <a:r>
              <a:rPr lang="en-US" sz="1700" b="1" dirty="0">
                <a:latin typeface="Nirmala UI" panose="020B0502040204020203" pitchFamily="34" charset="0"/>
                <a:cs typeface="Nirmala UI" panose="020B0502040204020203" pitchFamily="34" charset="0"/>
              </a:rPr>
              <a:t>Database </a:t>
            </a:r>
            <a:r>
              <a:rPr lang="en-US" sz="1700" dirty="0">
                <a:latin typeface="Nirmala UI" panose="020B0502040204020203" pitchFamily="34" charset="0"/>
                <a:cs typeface="Nirmala UI" panose="020B0502040204020203" pitchFamily="34" charset="0"/>
              </a:rPr>
              <a:t>:</a:t>
            </a:r>
          </a:p>
          <a:p>
            <a:pPr marL="285750" indent="-285750">
              <a:lnSpc>
                <a:spcPct val="150000"/>
              </a:lnSpc>
              <a:buFont typeface="Arial" panose="020B0604020202020204" pitchFamily="34" charset="0"/>
              <a:buChar char="•"/>
            </a:pPr>
            <a:r>
              <a:rPr lang="en-US" sz="1700" dirty="0">
                <a:latin typeface="Nirmala UI" panose="020B0502040204020203" pitchFamily="34" charset="0"/>
                <a:cs typeface="Nirmala UI" panose="020B0502040204020203" pitchFamily="34" charset="0"/>
              </a:rPr>
              <a:t> SQL/Mongo DB</a:t>
            </a:r>
          </a:p>
        </p:txBody>
      </p:sp>
      <p:sp>
        <p:nvSpPr>
          <p:cNvPr id="11" name="Rectangle 10">
            <a:extLst>
              <a:ext uri="{FF2B5EF4-FFF2-40B4-BE49-F238E27FC236}">
                <a16:creationId xmlns:a16="http://schemas.microsoft.com/office/drawing/2014/main" id="{1FF839F3-8148-4B3C-AA5B-3867A711952C}"/>
              </a:ext>
            </a:extLst>
          </p:cNvPr>
          <p:cNvSpPr/>
          <p:nvPr/>
        </p:nvSpPr>
        <p:spPr>
          <a:xfrm>
            <a:off x="5834628" y="5431922"/>
            <a:ext cx="3036409" cy="456215"/>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latin typeface="Nirmala UI" panose="020B0502040204020203" pitchFamily="34" charset="0"/>
                <a:cs typeface="Nirmala UI" panose="020B0502040204020203" pitchFamily="34" charset="0"/>
              </a:rPr>
              <a:t>Secure Payment Gateway</a:t>
            </a:r>
          </a:p>
        </p:txBody>
      </p:sp>
      <p:sp>
        <p:nvSpPr>
          <p:cNvPr id="12" name="Rectangle 11">
            <a:extLst>
              <a:ext uri="{FF2B5EF4-FFF2-40B4-BE49-F238E27FC236}">
                <a16:creationId xmlns:a16="http://schemas.microsoft.com/office/drawing/2014/main" id="{036DE9B2-7C59-416C-88ED-19CC4AA92098}"/>
              </a:ext>
            </a:extLst>
          </p:cNvPr>
          <p:cNvSpPr/>
          <p:nvPr/>
        </p:nvSpPr>
        <p:spPr>
          <a:xfrm>
            <a:off x="5115705" y="102087"/>
            <a:ext cx="5752723" cy="477054"/>
          </a:xfrm>
          <a:prstGeom prst="rect">
            <a:avLst/>
          </a:prstGeom>
          <a:noFill/>
        </p:spPr>
        <p:txBody>
          <a:bodyPr wrap="square" lIns="91440" tIns="45720" rIns="91440" bIns="45720">
            <a:spAutoFit/>
          </a:bodyPr>
          <a:lstStyle/>
          <a:p>
            <a:pPr algn="ctr"/>
            <a:r>
              <a:rPr lang="en-US" sz="2500" b="1" dirty="0">
                <a:ln w="0"/>
                <a:effectLst>
                  <a:outerShdw blurRad="38100" dist="19050" dir="2700000" algn="tl" rotWithShape="0">
                    <a:schemeClr val="dk1">
                      <a:alpha val="40000"/>
                    </a:schemeClr>
                  </a:outerShdw>
                </a:effectLst>
                <a:latin typeface="Nirmala UI" panose="020B0502040204020203" pitchFamily="34" charset="0"/>
                <a:cs typeface="Nirmala UI" panose="020B0502040204020203" pitchFamily="34" charset="0"/>
              </a:rPr>
              <a:t>Use Cases</a:t>
            </a:r>
          </a:p>
        </p:txBody>
      </p:sp>
      <p:pic>
        <p:nvPicPr>
          <p:cNvPr id="13" name="Picture 12">
            <a:extLst>
              <a:ext uri="{FF2B5EF4-FFF2-40B4-BE49-F238E27FC236}">
                <a16:creationId xmlns:a16="http://schemas.microsoft.com/office/drawing/2014/main" id="{C2A905D5-64A9-4B14-817A-E4A9CBC54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3795" y="629577"/>
            <a:ext cx="7256545" cy="3704433"/>
          </a:xfrm>
          <a:prstGeom prst="rect">
            <a:avLst/>
          </a:prstGeom>
        </p:spPr>
      </p:pic>
    </p:spTree>
    <p:extLst>
      <p:ext uri="{BB962C8B-B14F-4D97-AF65-F5344CB8AC3E}">
        <p14:creationId xmlns:p14="http://schemas.microsoft.com/office/powerpoint/2010/main" val="2069995495"/>
      </p:ext>
    </p:extLst>
  </p:cSld>
  <p:clrMapOvr>
    <a:masterClrMapping/>
  </p:clrMapOvr>
</p:sld>
</file>

<file path=ppt/theme/theme1.xml><?xml version="1.0" encoding="utf-8"?>
<a:theme xmlns:a="http://schemas.openxmlformats.org/drawingml/2006/main" name="Headlines">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
  <TotalTime>650</TotalTime>
  <Words>382</Words>
  <Application>Microsoft Office PowerPoint</Application>
  <PresentationFormat>Widescreen</PresentationFormat>
  <Paragraphs>47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Century Schoolbook</vt:lpstr>
      <vt:lpstr>Corbel</vt:lpstr>
      <vt:lpstr>Nirmala UI</vt:lpstr>
      <vt:lpstr>Headlines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Badhai</dc:creator>
  <cp:lastModifiedBy>Harsh Badhai</cp:lastModifiedBy>
  <cp:revision>40</cp:revision>
  <dcterms:created xsi:type="dcterms:W3CDTF">2019-12-19T05:30:35Z</dcterms:created>
  <dcterms:modified xsi:type="dcterms:W3CDTF">2019-12-20T16:15:08Z</dcterms:modified>
</cp:coreProperties>
</file>