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70" r:id="rId8"/>
    <p:sldId id="267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F219"/>
    <a:srgbClr val="FF99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2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3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656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5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61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04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5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4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94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69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68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89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2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5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44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76E87-C814-4482-9A41-DEA1C7DB2CCB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D089AC-CC02-49FF-AA10-37CAB2931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28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F0C93D9-B719-4299-8036-A4F79A342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041" y="770092"/>
            <a:ext cx="5783262" cy="5870575"/>
          </a:xfrm>
        </p:spPr>
        <p:txBody>
          <a:bodyPr rtlCol="0"/>
          <a:lstStyle/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en-IN" dirty="0"/>
              <a:t> </a:t>
            </a:r>
          </a:p>
          <a:p>
            <a:pPr algn="ctr" fontAlgn="auto">
              <a:spcBef>
                <a:spcPts val="0"/>
              </a:spcBef>
              <a:buFont typeface="Arial"/>
              <a:buNone/>
              <a:defRPr/>
            </a:pPr>
            <a:r>
              <a:rPr lang="en-IN" sz="4000" b="1" dirty="0"/>
              <a:t>Hack NITJ - 2020</a:t>
            </a:r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endParaRPr lang="en-IN" dirty="0"/>
          </a:p>
          <a:p>
            <a:pPr marL="342900" indent="-342900" algn="l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 marL="342900" indent="-342900" algn="l" fontAlgn="auto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Problem Statement </a:t>
            </a:r>
            <a:r>
              <a:rPr lang="en-US" sz="2000" dirty="0"/>
              <a:t>: Portal for farmers</a:t>
            </a:r>
            <a:endParaRPr lang="en-US" sz="2000" b="1" dirty="0"/>
          </a:p>
          <a:p>
            <a:pPr marL="342900" indent="-342900" algn="l" fontAlgn="auto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Category</a:t>
            </a:r>
            <a:r>
              <a:rPr lang="en-US" sz="2000" dirty="0"/>
              <a:t>:  </a:t>
            </a:r>
            <a:r>
              <a:rPr lang="en-IN" sz="2000" dirty="0"/>
              <a:t>Agriculture and Rural 				   		      Development</a:t>
            </a:r>
          </a:p>
          <a:p>
            <a:pPr marL="342900" indent="-342900" algn="l" fontAlgn="auto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b="1" dirty="0"/>
              <a:t>Organisation </a:t>
            </a:r>
            <a:r>
              <a:rPr lang="en-IN" sz="2000" dirty="0"/>
              <a:t>: CDK Global</a:t>
            </a:r>
          </a:p>
          <a:p>
            <a:pPr marL="342900" indent="-342900" algn="l" fontAlgn="auto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b="1" dirty="0"/>
              <a:t>Problem Code</a:t>
            </a:r>
            <a:r>
              <a:rPr lang="en-IN" sz="2000" dirty="0"/>
              <a:t>: #</a:t>
            </a:r>
            <a:r>
              <a:rPr lang="en-IN" sz="2000" b="1" dirty="0"/>
              <a:t>RA27</a:t>
            </a:r>
            <a:endParaRPr lang="en-IN" sz="2000" dirty="0"/>
          </a:p>
          <a:p>
            <a:pPr marL="342900" indent="-342900" algn="l" fontAlgn="auto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b="1" dirty="0"/>
              <a:t>Team Name : Hacking Bad</a:t>
            </a:r>
          </a:p>
          <a:p>
            <a:pPr marL="342900" indent="-342900" algn="l" fontAlgn="auto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b="1" dirty="0"/>
              <a:t>Team Leader Name : </a:t>
            </a:r>
            <a:r>
              <a:rPr lang="en-IN" sz="2000" dirty="0"/>
              <a:t>Arsh Goyal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buFont typeface="Arial"/>
              <a:buNone/>
              <a:defRPr/>
            </a:pPr>
            <a:endParaRPr lang="en-IN" dirty="0"/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7C2B231-6EA7-4476-A054-7D2E33291717}"/>
              </a:ext>
            </a:extLst>
          </p:cNvPr>
          <p:cNvSpPr txBox="1">
            <a:spLocks/>
          </p:cNvSpPr>
          <p:nvPr/>
        </p:nvSpPr>
        <p:spPr>
          <a:xfrm>
            <a:off x="6096000" y="423863"/>
            <a:ext cx="5781675" cy="587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IN" dirty="0"/>
          </a:p>
          <a:p>
            <a:pPr fontAlgn="auto">
              <a:spcAft>
                <a:spcPts val="0"/>
              </a:spcAft>
              <a:defRPr/>
            </a:pPr>
            <a:r>
              <a:rPr lang="en-IN" sz="2800" b="1" dirty="0"/>
              <a:t>Problem Statement Description 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System that provides farmers an interface to sell their produce , and connect with the buyers all over India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Simple interface that works on mobile, SMS to upload produce details and respond via phone and SMS (taking care of digital divide)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Interface for anyone to buy the produce/vegetable – initially visit the place and buy or have courier service integrated to deliver the vegetables .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Technology that can be used as a platform for connecting car buyer to Seller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Farmers can get a better price for their produce, no additional cost spent in marketing and delivery of goods , however they can choose to charge more by delivering the items themselves</a:t>
            </a:r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4DE42A-EF39-4474-9AFA-F68D27508F18}"/>
              </a:ext>
            </a:extLst>
          </p:cNvPr>
          <p:cNvCxnSpPr/>
          <p:nvPr/>
        </p:nvCxnSpPr>
        <p:spPr>
          <a:xfrm>
            <a:off x="5977893" y="863122"/>
            <a:ext cx="0" cy="53625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22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2BBFBE-D9B5-4655-AD64-7E089F2CF976}"/>
              </a:ext>
            </a:extLst>
          </p:cNvPr>
          <p:cNvSpPr/>
          <p:nvPr/>
        </p:nvSpPr>
        <p:spPr>
          <a:xfrm>
            <a:off x="2376735" y="1032000"/>
            <a:ext cx="1661515" cy="1608934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1DA4CB-DAAF-4928-8B1B-0FBB46F2C9F7}"/>
              </a:ext>
            </a:extLst>
          </p:cNvPr>
          <p:cNvSpPr/>
          <p:nvPr/>
        </p:nvSpPr>
        <p:spPr>
          <a:xfrm>
            <a:off x="2528886" y="1181926"/>
            <a:ext cx="1352683" cy="1309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4526C-A5EC-4D08-A4B7-1EF60DABE8F1}"/>
              </a:ext>
            </a:extLst>
          </p:cNvPr>
          <p:cNvSpPr txBox="1"/>
          <p:nvPr/>
        </p:nvSpPr>
        <p:spPr>
          <a:xfrm>
            <a:off x="2376735" y="1427967"/>
            <a:ext cx="166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Sort and Filter 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62D3608-3D2E-4EEA-B9D1-4E0A8EB1B283}"/>
              </a:ext>
            </a:extLst>
          </p:cNvPr>
          <p:cNvSpPr/>
          <p:nvPr/>
        </p:nvSpPr>
        <p:spPr>
          <a:xfrm>
            <a:off x="265854" y="320907"/>
            <a:ext cx="1930902" cy="1108924"/>
          </a:xfrm>
          <a:prstGeom prst="wedgeEllipseCallout">
            <a:avLst>
              <a:gd name="adj1" fmla="val 61859"/>
              <a:gd name="adj2" fmla="val 3776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66893-90DE-406D-AE7A-EE666177ACC3}"/>
              </a:ext>
            </a:extLst>
          </p:cNvPr>
          <p:cNvSpPr/>
          <p:nvPr/>
        </p:nvSpPr>
        <p:spPr>
          <a:xfrm>
            <a:off x="445833" y="671968"/>
            <a:ext cx="1570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Categories </a:t>
            </a:r>
            <a:endParaRPr lang="en-IN" sz="2400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54D66097-180A-4AD5-AC3A-8C739C151C43}"/>
              </a:ext>
            </a:extLst>
          </p:cNvPr>
          <p:cNvSpPr/>
          <p:nvPr/>
        </p:nvSpPr>
        <p:spPr>
          <a:xfrm>
            <a:off x="90733" y="1863899"/>
            <a:ext cx="1930902" cy="1108924"/>
          </a:xfrm>
          <a:prstGeom prst="wedgeEllipseCallout">
            <a:avLst>
              <a:gd name="adj1" fmla="val 68015"/>
              <a:gd name="adj2" fmla="val -1088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3FB13-DCA0-4785-AF2E-CCE482BACB83}"/>
              </a:ext>
            </a:extLst>
          </p:cNvPr>
          <p:cNvSpPr/>
          <p:nvPr/>
        </p:nvSpPr>
        <p:spPr>
          <a:xfrm>
            <a:off x="568550" y="2148039"/>
            <a:ext cx="975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Rating</a:t>
            </a:r>
            <a:endParaRPr lang="en-IN" sz="2400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47AECB4-46E5-4A97-A3E5-89F202D62C3D}"/>
              </a:ext>
            </a:extLst>
          </p:cNvPr>
          <p:cNvSpPr/>
          <p:nvPr/>
        </p:nvSpPr>
        <p:spPr>
          <a:xfrm>
            <a:off x="4165098" y="320907"/>
            <a:ext cx="1930902" cy="1108924"/>
          </a:xfrm>
          <a:prstGeom prst="wedgeEllipseCallout">
            <a:avLst>
              <a:gd name="adj1" fmla="val -60320"/>
              <a:gd name="adj2" fmla="val 4023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8575B-0B1E-40CC-97E3-D0068DB156B6}"/>
              </a:ext>
            </a:extLst>
          </p:cNvPr>
          <p:cNvSpPr/>
          <p:nvPr/>
        </p:nvSpPr>
        <p:spPr>
          <a:xfrm>
            <a:off x="4693570" y="644536"/>
            <a:ext cx="873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Price </a:t>
            </a:r>
            <a:endParaRPr lang="en-IN" sz="24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FAA56140-0C0A-4DB8-A7BF-8E68D12BDDA0}"/>
              </a:ext>
            </a:extLst>
          </p:cNvPr>
          <p:cNvSpPr/>
          <p:nvPr/>
        </p:nvSpPr>
        <p:spPr>
          <a:xfrm>
            <a:off x="4401451" y="1863899"/>
            <a:ext cx="1930902" cy="1108924"/>
          </a:xfrm>
          <a:prstGeom prst="wedgeEllipseCallout">
            <a:avLst>
              <a:gd name="adj1" fmla="val -68844"/>
              <a:gd name="adj2" fmla="val -158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93369-115B-4E04-A160-9C78583332F0}"/>
              </a:ext>
            </a:extLst>
          </p:cNvPr>
          <p:cNvSpPr/>
          <p:nvPr/>
        </p:nvSpPr>
        <p:spPr>
          <a:xfrm>
            <a:off x="4581014" y="2148038"/>
            <a:ext cx="1570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Quality</a:t>
            </a:r>
            <a:endParaRPr lang="en-IN" sz="24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32C94E6-B7A6-42B6-B6AC-7319AE35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1521" y="612359"/>
            <a:ext cx="523480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Buyer’s can </a:t>
            </a:r>
            <a:r>
              <a:rPr lang="en-US" altLang="en-US" sz="2800" b="1" dirty="0">
                <a:solidFill>
                  <a:srgbClr val="FFC000"/>
                </a:solidFill>
              </a:rPr>
              <a:t>Sort</a:t>
            </a:r>
            <a:r>
              <a:rPr lang="en-US" altLang="en-US" sz="2400" dirty="0"/>
              <a:t> and </a:t>
            </a:r>
            <a:r>
              <a:rPr lang="en-US" altLang="en-US" sz="2800" b="1" dirty="0">
                <a:solidFill>
                  <a:srgbClr val="0EF219"/>
                </a:solidFill>
              </a:rPr>
              <a:t>Filter</a:t>
            </a:r>
            <a:r>
              <a:rPr lang="en-US" altLang="en-US" sz="2400" dirty="0"/>
              <a:t> products based upon various </a:t>
            </a:r>
            <a:r>
              <a:rPr lang="en-US" altLang="en-US" sz="2400" b="1" dirty="0">
                <a:solidFill>
                  <a:srgbClr val="FF0000"/>
                </a:solidFill>
              </a:rPr>
              <a:t>parameters</a:t>
            </a:r>
            <a:r>
              <a:rPr lang="en-US" altLang="en-US" sz="2400" dirty="0"/>
              <a:t> to make search results more Relevant and purchase easier .</a:t>
            </a:r>
            <a:endParaRPr lang="en-IN" altLang="en-US" sz="2400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E96F9F9E-BE8E-4153-9FEC-7050FA3F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521" y="5381319"/>
            <a:ext cx="40084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Delivery service to deliver the produce .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7A6BE5C-6B95-4567-8BE2-104038AE0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05" y="5449434"/>
            <a:ext cx="355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Secure Payment Gateway</a:t>
            </a:r>
            <a:r>
              <a:rPr lang="en-US" altLang="en-US" dirty="0"/>
              <a:t>.</a:t>
            </a:r>
            <a:endParaRPr lang="en-IN" alt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AE5E98B-6AE9-4FFC-9A82-5D1D027990C4}"/>
              </a:ext>
            </a:extLst>
          </p:cNvPr>
          <p:cNvSpPr txBox="1">
            <a:spLocks/>
          </p:cNvSpPr>
          <p:nvPr/>
        </p:nvSpPr>
        <p:spPr>
          <a:xfrm>
            <a:off x="4436777" y="4860619"/>
            <a:ext cx="2955925" cy="5207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/>
              <a:t>Dependencies:</a:t>
            </a:r>
            <a:r>
              <a:rPr lang="en-IN" sz="3200" b="1" dirty="0"/>
              <a:t> </a:t>
            </a:r>
            <a:endParaRPr lang="en-IN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1679DF82-8EF6-4697-A685-CCB380A21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905" y="5449434"/>
            <a:ext cx="355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SMS provider . </a:t>
            </a:r>
            <a:endParaRPr lang="en-IN" alt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4F4EA265-028F-49F9-9EFA-283BC16EF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05" y="6083785"/>
            <a:ext cx="3557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Web Portal Hosting Services</a:t>
            </a:r>
            <a:r>
              <a:rPr lang="en-US" altLang="en-US" dirty="0"/>
              <a:t>.</a:t>
            </a:r>
            <a:endParaRPr lang="en-IN" altLang="en-US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B093D53-61E1-463D-9514-752F16D78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293" y="6083785"/>
            <a:ext cx="37876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MSP (Minimum Support Price ) Data.</a:t>
            </a:r>
            <a:endParaRPr lang="en-IN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8218FF-576A-4558-9C59-2FE8BCA24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5" y="3534819"/>
            <a:ext cx="1053548" cy="859628"/>
          </a:xfrm>
          <a:prstGeom prst="rect">
            <a:avLst/>
          </a:prstGeom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5C30BCCD-396C-4A08-BF19-4460BDFCF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617" y="3506429"/>
            <a:ext cx="86587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Buyers having any trouble can go through the </a:t>
            </a:r>
            <a:r>
              <a:rPr lang="en-US" altLang="en-US" sz="2400" b="1" dirty="0">
                <a:solidFill>
                  <a:srgbClr val="FF0000"/>
                </a:solidFill>
              </a:rPr>
              <a:t>FAQ’s section 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C000"/>
                </a:solidFill>
              </a:rPr>
              <a:t>contact us </a:t>
            </a:r>
            <a:r>
              <a:rPr lang="en-US" sz="2400" dirty="0"/>
              <a:t>for Help .</a:t>
            </a:r>
            <a:r>
              <a:rPr lang="en-US" altLang="en-US" sz="2400" dirty="0"/>
              <a:t> </a:t>
            </a:r>
            <a:endParaRPr lang="en-I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543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55D9CAF-A879-4C80-AB80-9F87958EEA15}"/>
              </a:ext>
            </a:extLst>
          </p:cNvPr>
          <p:cNvSpPr txBox="1">
            <a:spLocks/>
          </p:cNvSpPr>
          <p:nvPr/>
        </p:nvSpPr>
        <p:spPr>
          <a:xfrm>
            <a:off x="496939" y="1690373"/>
            <a:ext cx="11328117" cy="4924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defRPr/>
            </a:pPr>
            <a:endParaRPr lang="en-US" sz="1050" b="1" dirty="0">
              <a:solidFill>
                <a:srgbClr val="00B0F0"/>
              </a:solidFill>
            </a:endParaRP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  </a:t>
            </a:r>
            <a:r>
              <a:rPr lang="en-US" b="1" dirty="0">
                <a:solidFill>
                  <a:srgbClr val="FFC000"/>
                </a:solidFill>
              </a:rPr>
              <a:t>Digital Solution </a:t>
            </a:r>
            <a:r>
              <a:rPr lang="en-US" dirty="0"/>
              <a:t>that brings together Farmers and Buyers at a common </a:t>
            </a:r>
            <a:r>
              <a:rPr lang="en-US" b="1" dirty="0"/>
              <a:t>E-marketplace</a:t>
            </a:r>
            <a:r>
              <a:rPr lang="en-US" dirty="0"/>
              <a:t> .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Farmer’s Platform </a:t>
            </a:r>
            <a:r>
              <a:rPr lang="en-US" dirty="0"/>
              <a:t>where they can sell their produce connecting with </a:t>
            </a:r>
            <a:r>
              <a:rPr lang="en-US" b="1" dirty="0"/>
              <a:t>buyers</a:t>
            </a:r>
            <a:r>
              <a:rPr lang="en-US" dirty="0"/>
              <a:t> all over  </a:t>
            </a:r>
            <a:r>
              <a:rPr lang="en-US" b="1" dirty="0"/>
              <a:t>India</a:t>
            </a:r>
            <a:r>
              <a:rPr lang="en-US" dirty="0"/>
              <a:t>  supported with an </a:t>
            </a:r>
            <a:r>
              <a:rPr lang="en-US" b="1" dirty="0">
                <a:solidFill>
                  <a:srgbClr val="00B0F0"/>
                </a:solidFill>
              </a:rPr>
              <a:t>SMS service </a:t>
            </a:r>
            <a:r>
              <a:rPr lang="en-US" dirty="0"/>
              <a:t>for farmers to update the details of their crops from their verified mobile number .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It aims to empower </a:t>
            </a:r>
            <a:r>
              <a:rPr lang="en-US" b="1" dirty="0">
                <a:solidFill>
                  <a:srgbClr val="FFC000"/>
                </a:solidFill>
              </a:rPr>
              <a:t>small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medium</a:t>
            </a:r>
            <a:r>
              <a:rPr lang="en-US" dirty="0"/>
              <a:t> scaled farmers of India to reach customers all over the </a:t>
            </a:r>
            <a:r>
              <a:rPr lang="en-US" b="1" dirty="0">
                <a:solidFill>
                  <a:srgbClr val="FF0000"/>
                </a:solidFill>
              </a:rPr>
              <a:t>country</a:t>
            </a:r>
            <a:r>
              <a:rPr lang="en-US" dirty="0"/>
              <a:t> and sell their produce at </a:t>
            </a:r>
            <a:r>
              <a:rPr lang="en-US" b="1" dirty="0"/>
              <a:t>best</a:t>
            </a:r>
            <a:r>
              <a:rPr lang="en-US" dirty="0"/>
              <a:t> </a:t>
            </a:r>
            <a:r>
              <a:rPr lang="en-US" b="1" dirty="0"/>
              <a:t>prices</a:t>
            </a:r>
            <a:r>
              <a:rPr lang="en-US" dirty="0"/>
              <a:t> by irradiating the role of </a:t>
            </a:r>
            <a:r>
              <a:rPr lang="en-US" b="1" dirty="0">
                <a:solidFill>
                  <a:srgbClr val="0EF219"/>
                </a:solidFill>
              </a:rPr>
              <a:t>middlemen</a:t>
            </a:r>
            <a:r>
              <a:rPr lang="en-US" dirty="0"/>
              <a:t>  .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Buyer’s Platform </a:t>
            </a:r>
            <a:r>
              <a:rPr lang="en-US" dirty="0"/>
              <a:t>where they can buy </a:t>
            </a:r>
            <a:r>
              <a:rPr lang="en-US" b="1" dirty="0">
                <a:solidFill>
                  <a:srgbClr val="00B0F0"/>
                </a:solidFill>
              </a:rPr>
              <a:t>Agricultural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b="1" dirty="0">
                <a:solidFill>
                  <a:srgbClr val="00B0F0"/>
                </a:solidFill>
              </a:rPr>
              <a:t>Commodities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from all over India .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/>
              <a:t>E-commerce</a:t>
            </a:r>
            <a:r>
              <a:rPr lang="en-US" dirty="0"/>
              <a:t> is revolutionizing the way we all shop in India and we aims to bring the same revolution for farmers enabling them to live with pride and make extra income .</a:t>
            </a:r>
          </a:p>
          <a:p>
            <a:pPr algn="l" fontAlgn="auto">
              <a:spcBef>
                <a:spcPts val="0"/>
              </a:spcBef>
              <a:defRPr/>
            </a:pPr>
            <a:endParaRPr lang="en-IN" dirty="0"/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algn="l">
              <a:spcBef>
                <a:spcPts val="0"/>
              </a:spcBef>
              <a:spcAft>
                <a:spcPts val="600"/>
              </a:spcAft>
              <a:defRPr/>
            </a:pPr>
            <a:endParaRPr lang="en-US" sz="2200" dirty="0"/>
          </a:p>
          <a:p>
            <a:pPr>
              <a:spcBef>
                <a:spcPts val="0"/>
              </a:spcBef>
              <a:buFont typeface="Arial"/>
              <a:buNone/>
              <a:defRPr/>
            </a:pPr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35965B1-05CF-4FC5-912A-F6E0D154A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939" y="1268265"/>
            <a:ext cx="11198117" cy="507269"/>
          </a:xfrm>
        </p:spPr>
        <p:txBody>
          <a:bodyPr rtlCol="0">
            <a:normAutofit lnSpcReduction="1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Bahnschrift SemiLight SemiConde" panose="020B0502040204020203" pitchFamily="34" charset="0"/>
              </a:rPr>
              <a:t>A Platform for farmers</a:t>
            </a:r>
            <a:endParaRPr lang="en-IN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0C58C0CA-0F21-4543-A98A-BDE58FA35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0219" y="151249"/>
            <a:ext cx="36115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3200" b="1" dirty="0"/>
              <a:t>Solution /Approach: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D8FD3-5422-4CDE-9F73-6CB024F5FD71}"/>
              </a:ext>
            </a:extLst>
          </p:cNvPr>
          <p:cNvSpPr/>
          <p:nvPr/>
        </p:nvSpPr>
        <p:spPr>
          <a:xfrm>
            <a:off x="4869379" y="616601"/>
            <a:ext cx="2453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4400" b="1" dirty="0">
                <a:solidFill>
                  <a:srgbClr val="0EF219"/>
                </a:solidFill>
              </a:rPr>
              <a:t>Krishi</a:t>
            </a:r>
            <a:r>
              <a:rPr lang="en-US" sz="4400" b="1" dirty="0">
                <a:solidFill>
                  <a:srgbClr val="00B0F0"/>
                </a:solidFill>
              </a:rPr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95410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EE0A09-D4CB-4689-9745-5C425CF25386}"/>
              </a:ext>
            </a:extLst>
          </p:cNvPr>
          <p:cNvSpPr txBox="1">
            <a:spLocks/>
          </p:cNvSpPr>
          <p:nvPr/>
        </p:nvSpPr>
        <p:spPr>
          <a:xfrm>
            <a:off x="6657282" y="5342022"/>
            <a:ext cx="2648408" cy="1463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sz="2800" dirty="0"/>
              <a:t>Frontend :</a:t>
            </a:r>
            <a:endParaRPr lang="en-IN" dirty="0"/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/>
              <a:t>HTML5,CSS3 </a:t>
            </a:r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/>
              <a:t>JavaScript</a:t>
            </a:r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/>
              <a:t>Bootstrap </a:t>
            </a:r>
          </a:p>
          <a:p>
            <a:pPr fontAlgn="auto">
              <a:spcAft>
                <a:spcPts val="0"/>
              </a:spcAft>
              <a:defRPr/>
            </a:pPr>
            <a:endParaRPr lang="en-IN" sz="28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817FE11-16BD-4AFB-97E8-DD4F202D9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93" y="5342022"/>
            <a:ext cx="26484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IN" altLang="en-US" sz="2800" dirty="0"/>
              <a:t>Server-Side 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IN" altLang="en-US" sz="2000" dirty="0"/>
              <a:t>Django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B8D426B-2A9C-42C7-BBB0-C8CA866DC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579" y="5371417"/>
            <a:ext cx="2382094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altLang="en-US" sz="2800" dirty="0"/>
              <a:t>Database : </a:t>
            </a:r>
          </a:p>
          <a:p>
            <a:pPr lvl="1" defTabSz="914400" ea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lang="en-IN" altLang="en-US" sz="2000" dirty="0"/>
              <a:t>Postgre SQL</a:t>
            </a:r>
          </a:p>
          <a:p>
            <a:pPr defTabSz="914400" eaLnBrk="1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IN" altLang="en-US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8B8ADB-4E1B-433E-AA5D-7FD376C7E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567" y="5332574"/>
            <a:ext cx="4046492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altLang="en-US" sz="2800" dirty="0"/>
              <a:t>SMS Service 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IN" altLang="en-US" sz="2000" dirty="0"/>
              <a:t>	Twilio</a:t>
            </a:r>
          </a:p>
          <a:p>
            <a:pPr defTabSz="914400" eaLnBrk="1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IN" altLang="en-US" sz="2000" dirty="0"/>
          </a:p>
          <a:p>
            <a:pPr defTabSz="914400" eaLnBrk="1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IN" alt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67D369-9474-4065-824C-7146D7759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9" y="755675"/>
            <a:ext cx="3561143" cy="447164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9DC5E333-E8D3-4B7F-B70B-6952AD5C3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222" y="206174"/>
            <a:ext cx="2190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3200" b="1" dirty="0"/>
              <a:t>Use Cases </a:t>
            </a:r>
            <a:r>
              <a:rPr lang="en-IN" altLang="en-US" sz="3200" b="1" dirty="0"/>
              <a:t>:</a:t>
            </a:r>
          </a:p>
          <a:p>
            <a:pPr algn="ctr" defTabSz="914400" eaLnBrk="1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IN" altLang="en-US" sz="800" b="1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A41BE-69F3-4966-A56C-9111AEA1731B}"/>
              </a:ext>
            </a:extLst>
          </p:cNvPr>
          <p:cNvSpPr txBox="1">
            <a:spLocks/>
          </p:cNvSpPr>
          <p:nvPr/>
        </p:nvSpPr>
        <p:spPr>
          <a:xfrm>
            <a:off x="4618037" y="4771137"/>
            <a:ext cx="2955925" cy="5207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/>
              <a:t>Technologies:</a:t>
            </a:r>
            <a:r>
              <a:rPr lang="en-IN" sz="3200" b="1" dirty="0"/>
              <a:t> 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48D6F8-2581-45A6-9E65-6E7D3AD73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9" t="13067" r="14500" b="20186"/>
          <a:stretch/>
        </p:blipFill>
        <p:spPr>
          <a:xfrm>
            <a:off x="4832838" y="701846"/>
            <a:ext cx="7085144" cy="3813781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EA76DA6C-DBD1-4A10-8A2D-95E92209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5378" y="198988"/>
            <a:ext cx="284006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IN" altLang="en-US" sz="3200" b="1" dirty="0"/>
              <a:t>Flow Diagram :</a:t>
            </a:r>
          </a:p>
          <a:p>
            <a:pPr algn="ctr" defTabSz="914400" eaLnBrk="1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IN" altLang="en-US" sz="8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35A52C-0940-42C0-9DFC-09E3BF6CE0BF}"/>
              </a:ext>
            </a:extLst>
          </p:cNvPr>
          <p:cNvCxnSpPr>
            <a:cxnSpLocks/>
          </p:cNvCxnSpPr>
          <p:nvPr/>
        </p:nvCxnSpPr>
        <p:spPr>
          <a:xfrm>
            <a:off x="4618037" y="440822"/>
            <a:ext cx="0" cy="433031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9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F0C93D9-B719-4299-8036-A4F79A342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941" y="206190"/>
            <a:ext cx="11198117" cy="5870575"/>
          </a:xfrm>
        </p:spPr>
        <p:txBody>
          <a:bodyPr rtlCol="0"/>
          <a:lstStyle/>
          <a:p>
            <a:pPr algn="ctr">
              <a:spcBef>
                <a:spcPts val="0"/>
              </a:spcBef>
              <a:defRPr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Farmer’s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Platform :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defRPr/>
            </a:pPr>
            <a:endParaRPr lang="en-US" sz="2800" b="1" dirty="0">
              <a:latin typeface="Bahnschrift SemiLight SemiConde" panose="020B0502040204020203" pitchFamily="34" charset="0"/>
            </a:endParaRPr>
          </a:p>
          <a:p>
            <a:pPr algn="l" fontAlgn="auto">
              <a:spcBef>
                <a:spcPts val="0"/>
              </a:spcBef>
              <a:defRPr/>
            </a:pPr>
            <a:endParaRPr lang="en-US" sz="1800" b="1" dirty="0">
              <a:latin typeface="+mj-lt"/>
            </a:endParaRPr>
          </a:p>
          <a:p>
            <a:pPr algn="l" fontAlgn="auto">
              <a:spcBef>
                <a:spcPts val="0"/>
              </a:spcBef>
              <a:defRPr/>
            </a:pPr>
            <a:endParaRPr lang="en-IN" dirty="0"/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CA8508A-6CB6-45DB-944B-0362F9025FD4}"/>
              </a:ext>
            </a:extLst>
          </p:cNvPr>
          <p:cNvSpPr txBox="1">
            <a:spLocks/>
          </p:cNvSpPr>
          <p:nvPr/>
        </p:nvSpPr>
        <p:spPr>
          <a:xfrm>
            <a:off x="142044" y="701312"/>
            <a:ext cx="11807300" cy="587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4400" b="1" dirty="0">
                <a:solidFill>
                  <a:srgbClr val="0EF219"/>
                </a:solidFill>
              </a:rPr>
              <a:t>Krishi</a:t>
            </a:r>
            <a:r>
              <a:rPr lang="en-US" sz="4400" b="1" dirty="0">
                <a:solidFill>
                  <a:srgbClr val="00B0F0"/>
                </a:solidFill>
              </a:rPr>
              <a:t>Hub</a:t>
            </a:r>
          </a:p>
          <a:p>
            <a:pPr algn="l">
              <a:spcBef>
                <a:spcPts val="0"/>
              </a:spcBef>
              <a:defRPr/>
            </a:pPr>
            <a:endParaRPr lang="en-US" sz="1050" b="1" dirty="0">
              <a:solidFill>
                <a:srgbClr val="00B0F0"/>
              </a:solidFill>
            </a:endParaRPr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Simple </a:t>
            </a:r>
            <a:r>
              <a:rPr lang="en-US" sz="25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Web interface </a:t>
            </a:r>
            <a:r>
              <a:rPr lang="en-US" dirty="0"/>
              <a:t>that even works well on </a:t>
            </a:r>
            <a:r>
              <a:rPr lang="en-US" b="1" dirty="0"/>
              <a:t>mobile devices </a:t>
            </a:r>
            <a:r>
              <a:rPr lang="en-US" dirty="0"/>
              <a:t>for farmers from where they can upload their crop details and select bids to sell their crops all over India .</a:t>
            </a:r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Farmers from all over India will be able to </a:t>
            </a:r>
            <a:r>
              <a:rPr lang="en-US" b="1" dirty="0">
                <a:solidFill>
                  <a:srgbClr val="FFC000"/>
                </a:solidFill>
              </a:rPr>
              <a:t>register</a:t>
            </a:r>
            <a:r>
              <a:rPr lang="en-US" dirty="0"/>
              <a:t> on the platform.</a:t>
            </a:r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If farmers have any product they want to sell they will share with us all the information on </a:t>
            </a:r>
            <a:r>
              <a:rPr lang="en-US" b="1" dirty="0"/>
              <a:t>specifications</a:t>
            </a:r>
            <a:r>
              <a:rPr lang="en-US" dirty="0"/>
              <a:t> and the </a:t>
            </a:r>
            <a:r>
              <a:rPr lang="en-US" b="1" dirty="0"/>
              <a:t>prices</a:t>
            </a:r>
            <a:r>
              <a:rPr lang="en-US" dirty="0"/>
              <a:t> they are offering as well as the optional logistics .</a:t>
            </a:r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We already have most </a:t>
            </a:r>
            <a:r>
              <a:rPr lang="en-US" b="1" dirty="0">
                <a:solidFill>
                  <a:srgbClr val="FF0000"/>
                </a:solidFill>
              </a:rPr>
              <a:t>common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agricultural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products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listed ( </a:t>
            </a:r>
            <a:r>
              <a:rPr lang="en-US" sz="2600" b="1" dirty="0">
                <a:solidFill>
                  <a:srgbClr val="00B0F0"/>
                </a:solidFill>
              </a:rPr>
              <a:t>140 +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dirty="0"/>
              <a:t>) and if you have another product to sell you can always </a:t>
            </a:r>
            <a:r>
              <a:rPr lang="en-US" b="1" dirty="0"/>
              <a:t>contact</a:t>
            </a:r>
            <a:r>
              <a:rPr lang="en-US" dirty="0"/>
              <a:t> </a:t>
            </a:r>
            <a:r>
              <a:rPr lang="en-US" b="1" dirty="0"/>
              <a:t>us</a:t>
            </a:r>
            <a:r>
              <a:rPr lang="en-US" dirty="0"/>
              <a:t> through the Platform .</a:t>
            </a:r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With this farmers can </a:t>
            </a:r>
            <a:r>
              <a:rPr lang="en-US" b="1" dirty="0">
                <a:solidFill>
                  <a:srgbClr val="99FF33"/>
                </a:solidFill>
              </a:rPr>
              <a:t>directly</a:t>
            </a:r>
            <a:r>
              <a:rPr lang="en-US" dirty="0">
                <a:solidFill>
                  <a:srgbClr val="99FF33"/>
                </a:solidFill>
              </a:rPr>
              <a:t> </a:t>
            </a:r>
            <a:r>
              <a:rPr lang="en-US" b="1" dirty="0">
                <a:solidFill>
                  <a:srgbClr val="99FF33"/>
                </a:solidFill>
              </a:rPr>
              <a:t>sell</a:t>
            </a:r>
            <a:r>
              <a:rPr lang="en-US" dirty="0">
                <a:solidFill>
                  <a:srgbClr val="99FF33"/>
                </a:solidFill>
              </a:rPr>
              <a:t> </a:t>
            </a:r>
            <a:r>
              <a:rPr lang="en-US" dirty="0"/>
              <a:t>agricultural commodities without need of </a:t>
            </a:r>
            <a:r>
              <a:rPr lang="en-US" b="1" dirty="0">
                <a:solidFill>
                  <a:srgbClr val="FF0000"/>
                </a:solidFill>
              </a:rPr>
              <a:t>Intermediaries</a:t>
            </a:r>
            <a:r>
              <a:rPr lang="en-US" b="1" dirty="0"/>
              <a:t> .</a:t>
            </a:r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It Avoids the price of intermediation and help farmers to </a:t>
            </a:r>
            <a:r>
              <a:rPr lang="en-US" b="1" dirty="0">
                <a:solidFill>
                  <a:srgbClr val="FFC000"/>
                </a:solidFill>
              </a:rPr>
              <a:t>increase their margins </a:t>
            </a:r>
            <a:r>
              <a:rPr lang="en-US" dirty="0"/>
              <a:t>.</a:t>
            </a:r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solidFill>
                  <a:srgbClr val="FF0000"/>
                </a:solidFill>
              </a:rPr>
              <a:t>Multilingual platform </a:t>
            </a:r>
            <a:r>
              <a:rPr lang="en-US" dirty="0"/>
              <a:t>so that farmers can comfortably use it in their regional Language .</a:t>
            </a:r>
            <a:endParaRPr lang="en-US" b="1" dirty="0"/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algn="l">
              <a:spcBef>
                <a:spcPts val="0"/>
              </a:spcBef>
              <a:spcAft>
                <a:spcPts val="600"/>
              </a:spcAft>
              <a:defRPr/>
            </a:pPr>
            <a:endParaRPr lang="en-US" sz="2200" dirty="0"/>
          </a:p>
          <a:p>
            <a:pPr>
              <a:spcBef>
                <a:spcPts val="0"/>
              </a:spcBef>
              <a:buFont typeface="Arial"/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84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317FBC-51E5-4296-87E5-1858F2BF20FB}"/>
              </a:ext>
            </a:extLst>
          </p:cNvPr>
          <p:cNvSpPr txBox="1">
            <a:spLocks/>
          </p:cNvSpPr>
          <p:nvPr/>
        </p:nvSpPr>
        <p:spPr>
          <a:xfrm>
            <a:off x="637869" y="5037736"/>
            <a:ext cx="11198117" cy="196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99FF33"/>
                </a:solidFill>
              </a:rPr>
              <a:t>Krishi</a:t>
            </a:r>
            <a:r>
              <a:rPr lang="en-US" b="1" dirty="0">
                <a:solidFill>
                  <a:srgbClr val="00B0F0"/>
                </a:solidFill>
              </a:rPr>
              <a:t>Hub</a:t>
            </a:r>
            <a:r>
              <a:rPr lang="en-US" dirty="0"/>
              <a:t> makes </a:t>
            </a:r>
            <a:r>
              <a:rPr lang="en-US" b="1" dirty="0">
                <a:solidFill>
                  <a:srgbClr val="FFC000"/>
                </a:solidFill>
              </a:rPr>
              <a:t>Easier</a:t>
            </a:r>
            <a:r>
              <a:rPr lang="en-US" dirty="0"/>
              <a:t>, </a:t>
            </a:r>
            <a:r>
              <a:rPr lang="en-US" b="1" dirty="0">
                <a:solidFill>
                  <a:srgbClr val="92D050"/>
                </a:solidFill>
              </a:rPr>
              <a:t>Faster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More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Transparent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buy and sell </a:t>
            </a:r>
            <a:r>
              <a:rPr lang="en-US" sz="2600" b="1" dirty="0">
                <a:solidFill>
                  <a:schemeClr val="tx1">
                    <a:lumMod val="85000"/>
                  </a:schemeClr>
                </a:solidFill>
              </a:rPr>
              <a:t>Agricultural</a:t>
            </a:r>
            <a:r>
              <a:rPr lang="en-US" sz="2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600" b="1" dirty="0">
                <a:solidFill>
                  <a:schemeClr val="tx1">
                    <a:lumMod val="85000"/>
                  </a:schemeClr>
                </a:solidFill>
              </a:rPr>
              <a:t>Commodities</a:t>
            </a:r>
            <a:r>
              <a:rPr lang="en-US" dirty="0"/>
              <a:t> with this easy yet effective Procedure.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It’s many features include suggesting Minimum Price based upon </a:t>
            </a:r>
            <a:r>
              <a:rPr lang="en-US" b="1" dirty="0">
                <a:solidFill>
                  <a:srgbClr val="FF0000"/>
                </a:solidFill>
              </a:rPr>
              <a:t>MSP</a:t>
            </a:r>
            <a:r>
              <a:rPr lang="en-US" dirty="0"/>
              <a:t> decided by Government of India .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defRPr/>
            </a:pPr>
            <a:endParaRPr lang="en-US" dirty="0"/>
          </a:p>
          <a:p>
            <a:pPr algn="l">
              <a:spcBef>
                <a:spcPts val="0"/>
              </a:spcBef>
              <a:spcAft>
                <a:spcPts val="600"/>
              </a:spcAft>
              <a:defRPr/>
            </a:pPr>
            <a:endParaRPr lang="en-US" dirty="0"/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IN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0A70D8-D6FD-434F-B004-7C2AA4596D14}"/>
              </a:ext>
            </a:extLst>
          </p:cNvPr>
          <p:cNvSpPr/>
          <p:nvPr/>
        </p:nvSpPr>
        <p:spPr>
          <a:xfrm>
            <a:off x="9290921" y="2456190"/>
            <a:ext cx="1210316" cy="1148377"/>
          </a:xfrm>
          <a:prstGeom prst="ellipse">
            <a:avLst/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CC9678-7BFB-4598-B33B-12F3AB590EE4}"/>
              </a:ext>
            </a:extLst>
          </p:cNvPr>
          <p:cNvSpPr/>
          <p:nvPr/>
        </p:nvSpPr>
        <p:spPr>
          <a:xfrm>
            <a:off x="7226737" y="2376165"/>
            <a:ext cx="1210316" cy="1148377"/>
          </a:xfrm>
          <a:prstGeom prst="ellipse">
            <a:avLst/>
          </a:prstGeom>
          <a:solidFill>
            <a:schemeClr val="accent5">
              <a:alpha val="1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C475C9-312C-41E6-B725-D59B5BD15D42}"/>
              </a:ext>
            </a:extLst>
          </p:cNvPr>
          <p:cNvSpPr/>
          <p:nvPr/>
        </p:nvSpPr>
        <p:spPr>
          <a:xfrm>
            <a:off x="5222362" y="2377651"/>
            <a:ext cx="1210316" cy="1148377"/>
          </a:xfrm>
          <a:prstGeom prst="ellipse">
            <a:avLst/>
          </a:prstGeom>
          <a:solidFill>
            <a:schemeClr val="accent4">
              <a:alpha val="1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4DF284-2F2B-4A9C-91E0-B221FD827359}"/>
              </a:ext>
            </a:extLst>
          </p:cNvPr>
          <p:cNvSpPr/>
          <p:nvPr/>
        </p:nvSpPr>
        <p:spPr>
          <a:xfrm>
            <a:off x="3200537" y="2390878"/>
            <a:ext cx="1210316" cy="1148377"/>
          </a:xfrm>
          <a:prstGeom prst="ellipse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B57F87-1D62-4679-8A21-8B6D76AF9E50}"/>
              </a:ext>
            </a:extLst>
          </p:cNvPr>
          <p:cNvSpPr/>
          <p:nvPr/>
        </p:nvSpPr>
        <p:spPr>
          <a:xfrm>
            <a:off x="1206583" y="2377650"/>
            <a:ext cx="1210316" cy="1148377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88B3C3-7701-4376-9E42-3260913AF8C6}"/>
              </a:ext>
            </a:extLst>
          </p:cNvPr>
          <p:cNvGrpSpPr/>
          <p:nvPr/>
        </p:nvGrpSpPr>
        <p:grpSpPr>
          <a:xfrm>
            <a:off x="9521441" y="2661801"/>
            <a:ext cx="749276" cy="710931"/>
            <a:chOff x="5757333" y="2943779"/>
            <a:chExt cx="795498" cy="7954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742B669-85E8-4A9A-B09F-1C3B453F7F03}"/>
                </a:ext>
              </a:extLst>
            </p:cNvPr>
            <p:cNvGrpSpPr/>
            <p:nvPr/>
          </p:nvGrpSpPr>
          <p:grpSpPr>
            <a:xfrm>
              <a:off x="5995780" y="3294766"/>
              <a:ext cx="449164" cy="265293"/>
              <a:chOff x="7175537" y="4438243"/>
              <a:chExt cx="347386" cy="205179"/>
            </a:xfrm>
            <a:solidFill>
              <a:srgbClr val="00B050"/>
            </a:solidFill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231A097-6666-4896-8B1D-E8B96C9B71F1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E9B4211-9F64-49C0-A52C-E1F61F7C3EA1}"/>
                  </a:ext>
                </a:extLst>
              </p:cNvPr>
              <p:cNvSpPr/>
              <p:nvPr/>
            </p:nvSpPr>
            <p:spPr>
              <a:xfrm rot="8100000">
                <a:off x="7183296" y="4445599"/>
                <a:ext cx="339627" cy="9540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167AE-1FDB-4DCD-92D9-08173BF0868A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30FFD72-74E2-485F-BDB8-7A505D526261}"/>
              </a:ext>
            </a:extLst>
          </p:cNvPr>
          <p:cNvSpPr/>
          <p:nvPr/>
        </p:nvSpPr>
        <p:spPr>
          <a:xfrm>
            <a:off x="1179552" y="1217532"/>
            <a:ext cx="1427197" cy="298712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FBB87B0-512D-4A9E-AD7B-B857C163E3F4}"/>
              </a:ext>
            </a:extLst>
          </p:cNvPr>
          <p:cNvSpPr/>
          <p:nvPr/>
        </p:nvSpPr>
        <p:spPr>
          <a:xfrm>
            <a:off x="3195322" y="1230760"/>
            <a:ext cx="1427197" cy="29871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F3E0363A-6940-48B0-924C-9EBB09ADC6C8}"/>
              </a:ext>
            </a:extLst>
          </p:cNvPr>
          <p:cNvSpPr/>
          <p:nvPr/>
        </p:nvSpPr>
        <p:spPr>
          <a:xfrm>
            <a:off x="5182947" y="1217533"/>
            <a:ext cx="1427197" cy="298712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E68F8F44-1721-4249-9C04-12E0790D0B09}"/>
              </a:ext>
            </a:extLst>
          </p:cNvPr>
          <p:cNvSpPr/>
          <p:nvPr/>
        </p:nvSpPr>
        <p:spPr>
          <a:xfrm>
            <a:off x="7216252" y="1217533"/>
            <a:ext cx="1427197" cy="298712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B419AAEF-4049-4F7A-A940-EC42DBA621A8}"/>
              </a:ext>
            </a:extLst>
          </p:cNvPr>
          <p:cNvSpPr/>
          <p:nvPr/>
        </p:nvSpPr>
        <p:spPr>
          <a:xfrm>
            <a:off x="9288518" y="1201016"/>
            <a:ext cx="1427197" cy="298712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30B0B5-4348-4654-A64D-F31E7AB92451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flipH="1">
            <a:off x="1811741" y="1516244"/>
            <a:ext cx="6732" cy="8614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677DDF-6B5E-4DFF-850E-AECF7EA887CA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flipH="1">
            <a:off x="3805695" y="1529472"/>
            <a:ext cx="28548" cy="8614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96E874-884D-4FBE-87CD-A7ED7941CBB6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>
            <a:off x="5821868" y="1516245"/>
            <a:ext cx="5652" cy="86140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FAD39C-A3D2-4D02-848C-0E0BD003F466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7831895" y="1516245"/>
            <a:ext cx="23278" cy="85992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617E26-FDE9-429D-8357-EC1045BFF711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 flipH="1">
            <a:off x="9896079" y="1499728"/>
            <a:ext cx="31360" cy="95646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F1B871F-E75C-44FE-9D6C-F3AB8669C748}"/>
              </a:ext>
            </a:extLst>
          </p:cNvPr>
          <p:cNvSpPr txBox="1"/>
          <p:nvPr/>
        </p:nvSpPr>
        <p:spPr>
          <a:xfrm>
            <a:off x="2895278" y="3702487"/>
            <a:ext cx="1994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Farmer adds Crops  (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SMS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he want to sell with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complete details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 the same is listed for buyers 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F4F6F0-26C2-4A83-9A49-508D5ED5FE43}"/>
              </a:ext>
            </a:extLst>
          </p:cNvPr>
          <p:cNvSpPr txBox="1"/>
          <p:nvPr/>
        </p:nvSpPr>
        <p:spPr>
          <a:xfrm>
            <a:off x="4948892" y="3743273"/>
            <a:ext cx="1757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Compare various prices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offered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by buyers and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selects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among them 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67A402-D220-4A1D-8FFF-DFC49A729553}"/>
              </a:ext>
            </a:extLst>
          </p:cNvPr>
          <p:cNvSpPr txBox="1"/>
          <p:nvPr/>
        </p:nvSpPr>
        <p:spPr>
          <a:xfrm>
            <a:off x="6916208" y="3714297"/>
            <a:ext cx="19941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Buyer </a:t>
            </a:r>
            <a:r>
              <a:rPr lang="en-US" sz="1600" b="1" dirty="0"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Confirms</a:t>
            </a:r>
            <a:r>
              <a:rPr lang="en-US" sz="1600" dirty="0"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 the purchase and decides upon </a:t>
            </a:r>
            <a:r>
              <a:rPr lang="en-US" sz="1600" b="1" dirty="0"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Delivery</a:t>
            </a:r>
            <a:r>
              <a:rPr lang="en-US" sz="1600" dirty="0"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 and </a:t>
            </a:r>
            <a:r>
              <a:rPr lang="en-US" sz="1600" b="1" dirty="0"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Payment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F7191-239C-482A-AE41-0C180547199A}"/>
              </a:ext>
            </a:extLst>
          </p:cNvPr>
          <p:cNvSpPr txBox="1"/>
          <p:nvPr/>
        </p:nvSpPr>
        <p:spPr>
          <a:xfrm>
            <a:off x="9173513" y="3743382"/>
            <a:ext cx="1757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Details like Pickup, Delivery Address are confirmed and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transaction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is complete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C176E0-4692-4E2D-AA94-D1FF8EE1D0CD}"/>
              </a:ext>
            </a:extLst>
          </p:cNvPr>
          <p:cNvSpPr txBox="1"/>
          <p:nvPr/>
        </p:nvSpPr>
        <p:spPr>
          <a:xfrm>
            <a:off x="805504" y="696829"/>
            <a:ext cx="187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Register/Login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F1DF50-53FF-4052-A2F1-361DDA951D81}"/>
              </a:ext>
            </a:extLst>
          </p:cNvPr>
          <p:cNvSpPr txBox="1"/>
          <p:nvPr/>
        </p:nvSpPr>
        <p:spPr>
          <a:xfrm>
            <a:off x="3257897" y="671091"/>
            <a:ext cx="1302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Add Crop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AA17DB-71EA-40F0-A045-9D793A3C554F}"/>
              </a:ext>
            </a:extLst>
          </p:cNvPr>
          <p:cNvSpPr txBox="1"/>
          <p:nvPr/>
        </p:nvSpPr>
        <p:spPr>
          <a:xfrm>
            <a:off x="948463" y="3686430"/>
            <a:ext cx="1877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Noto Sans" panose="020B0502040504020204"/>
              </a:rPr>
              <a:t>Farmer Registers on the portal with his </a:t>
            </a:r>
            <a:r>
              <a:rPr lang="en-US" sz="1600" b="1" dirty="0">
                <a:latin typeface="Noto Sans" panose="020B0502040504020204"/>
              </a:rPr>
              <a:t>complete</a:t>
            </a:r>
            <a:r>
              <a:rPr lang="en-US" sz="1600" dirty="0">
                <a:latin typeface="Noto Sans" panose="020B0502040504020204"/>
              </a:rPr>
              <a:t> </a:t>
            </a:r>
            <a:r>
              <a:rPr lang="en-US" sz="1600" b="1" dirty="0">
                <a:latin typeface="Noto Sans" panose="020B0502040504020204"/>
              </a:rPr>
              <a:t>details</a:t>
            </a:r>
            <a:r>
              <a:rPr lang="en-US" sz="1600" dirty="0">
                <a:latin typeface="Noto Sans" panose="020B0502040504020204"/>
              </a:rPr>
              <a:t> and is ready to </a:t>
            </a:r>
            <a:r>
              <a:rPr lang="en-US" sz="1600" b="1" dirty="0">
                <a:latin typeface="Noto Sans" panose="020B0502040504020204"/>
              </a:rPr>
              <a:t>sell</a:t>
            </a:r>
            <a:r>
              <a:rPr lang="en-US" sz="1600" dirty="0">
                <a:latin typeface="Noto Sans" panose="020B0502040504020204"/>
              </a:rPr>
              <a:t> 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</a:rPr>
              <a:t>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3B9D376-7818-47A5-AEC9-8C28908B9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0" y="2617823"/>
            <a:ext cx="642679" cy="7076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3AC8556-F549-4574-9643-83F778B6F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858" y="2464005"/>
            <a:ext cx="955230" cy="9552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ED17378-DB86-443B-B5A2-CA82BA58C7A8}"/>
              </a:ext>
            </a:extLst>
          </p:cNvPr>
          <p:cNvSpPr txBox="1"/>
          <p:nvPr/>
        </p:nvSpPr>
        <p:spPr>
          <a:xfrm>
            <a:off x="9203467" y="577710"/>
            <a:ext cx="1431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Crop Sold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49A8A1-E607-422D-826F-A518DC76F478}"/>
              </a:ext>
            </a:extLst>
          </p:cNvPr>
          <p:cNvSpPr txBox="1"/>
          <p:nvPr/>
        </p:nvSpPr>
        <p:spPr>
          <a:xfrm>
            <a:off x="7115306" y="492306"/>
            <a:ext cx="144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Confirmation from</a:t>
            </a:r>
            <a:r>
              <a:rPr lang="en-GB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buyer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F82FDC-CA96-4C56-A84E-D6CF20330171}"/>
              </a:ext>
            </a:extLst>
          </p:cNvPr>
          <p:cNvSpPr txBox="1"/>
          <p:nvPr/>
        </p:nvSpPr>
        <p:spPr>
          <a:xfrm>
            <a:off x="5042768" y="496775"/>
            <a:ext cx="15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Evaluate Bids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7E822FF-60BE-407F-B899-8DCABCD69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37" y="2376165"/>
            <a:ext cx="1076601" cy="10766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BCAFF30-200D-40FC-A70D-1BDC8CD09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29" y="2524171"/>
            <a:ext cx="834899" cy="83489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917138F-6943-4F56-AE73-74898818952A}"/>
              </a:ext>
            </a:extLst>
          </p:cNvPr>
          <p:cNvSpPr/>
          <p:nvPr/>
        </p:nvSpPr>
        <p:spPr>
          <a:xfrm>
            <a:off x="543906" y="203326"/>
            <a:ext cx="2554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Procedure :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77384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8FC7568-FAAF-4F24-8992-9311C4BB3CA7}"/>
              </a:ext>
            </a:extLst>
          </p:cNvPr>
          <p:cNvSpPr/>
          <p:nvPr/>
        </p:nvSpPr>
        <p:spPr>
          <a:xfrm>
            <a:off x="493214" y="4822693"/>
            <a:ext cx="6244470" cy="270276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73407B5-1979-4ED6-A45E-3B38D09F05D5}"/>
              </a:ext>
            </a:extLst>
          </p:cNvPr>
          <p:cNvSpPr>
            <a:spLocks/>
          </p:cNvSpPr>
          <p:nvPr/>
        </p:nvSpPr>
        <p:spPr bwMode="auto">
          <a:xfrm>
            <a:off x="1438935" y="2022512"/>
            <a:ext cx="4274002" cy="2732836"/>
          </a:xfrm>
          <a:custGeom>
            <a:avLst/>
            <a:gdLst>
              <a:gd name="T0" fmla="*/ 2226 w 4453"/>
              <a:gd name="T1" fmla="*/ 1 h 2847"/>
              <a:gd name="T2" fmla="*/ 4419 w 4453"/>
              <a:gd name="T3" fmla="*/ 0 h 2847"/>
              <a:gd name="T4" fmla="*/ 4453 w 4453"/>
              <a:gd name="T5" fmla="*/ 35 h 2847"/>
              <a:gd name="T6" fmla="*/ 4453 w 4453"/>
              <a:gd name="T7" fmla="*/ 2813 h 2847"/>
              <a:gd name="T8" fmla="*/ 4419 w 4453"/>
              <a:gd name="T9" fmla="*/ 2847 h 2847"/>
              <a:gd name="T10" fmla="*/ 39 w 4453"/>
              <a:gd name="T11" fmla="*/ 2847 h 2847"/>
              <a:gd name="T12" fmla="*/ 0 w 4453"/>
              <a:gd name="T13" fmla="*/ 2808 h 2847"/>
              <a:gd name="T14" fmla="*/ 0 w 4453"/>
              <a:gd name="T15" fmla="*/ 35 h 2847"/>
              <a:gd name="T16" fmla="*/ 34 w 4453"/>
              <a:gd name="T17" fmla="*/ 0 h 2847"/>
              <a:gd name="T18" fmla="*/ 2226 w 4453"/>
              <a:gd name="T19" fmla="*/ 1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53" h="2847">
                <a:moveTo>
                  <a:pt x="2226" y="1"/>
                </a:moveTo>
                <a:cubicBezTo>
                  <a:pt x="2957" y="1"/>
                  <a:pt x="3688" y="1"/>
                  <a:pt x="4419" y="0"/>
                </a:cubicBezTo>
                <a:cubicBezTo>
                  <a:pt x="4447" y="0"/>
                  <a:pt x="4453" y="7"/>
                  <a:pt x="4453" y="35"/>
                </a:cubicBezTo>
                <a:cubicBezTo>
                  <a:pt x="4452" y="961"/>
                  <a:pt x="4452" y="1887"/>
                  <a:pt x="4453" y="2813"/>
                </a:cubicBezTo>
                <a:cubicBezTo>
                  <a:pt x="4453" y="2840"/>
                  <a:pt x="4446" y="2847"/>
                  <a:pt x="4419" y="2847"/>
                </a:cubicBezTo>
                <a:cubicBezTo>
                  <a:pt x="2959" y="2847"/>
                  <a:pt x="1499" y="2847"/>
                  <a:pt x="39" y="2847"/>
                </a:cubicBezTo>
                <a:cubicBezTo>
                  <a:pt x="0" y="2847"/>
                  <a:pt x="0" y="2847"/>
                  <a:pt x="0" y="2808"/>
                </a:cubicBezTo>
                <a:cubicBezTo>
                  <a:pt x="0" y="1884"/>
                  <a:pt x="0" y="959"/>
                  <a:pt x="0" y="35"/>
                </a:cubicBezTo>
                <a:cubicBezTo>
                  <a:pt x="0" y="8"/>
                  <a:pt x="5" y="0"/>
                  <a:pt x="34" y="0"/>
                </a:cubicBezTo>
                <a:cubicBezTo>
                  <a:pt x="765" y="1"/>
                  <a:pt x="1495" y="1"/>
                  <a:pt x="2226" y="1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BFD738-FABF-4495-9C8D-EC66204F3B4D}"/>
              </a:ext>
            </a:extLst>
          </p:cNvPr>
          <p:cNvGrpSpPr/>
          <p:nvPr/>
        </p:nvGrpSpPr>
        <p:grpSpPr>
          <a:xfrm>
            <a:off x="696896" y="1847771"/>
            <a:ext cx="5758847" cy="3036776"/>
            <a:chOff x="796810" y="2238918"/>
            <a:chExt cx="5787454" cy="332867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D02E062-6D55-446C-904C-C3E5C384B3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0290" y="2238918"/>
              <a:ext cx="4719724" cy="3117743"/>
            </a:xfrm>
            <a:custGeom>
              <a:avLst/>
              <a:gdLst>
                <a:gd name="T0" fmla="*/ 4914 w 4918"/>
                <a:gd name="T1" fmla="*/ 178 h 3248"/>
                <a:gd name="T2" fmla="*/ 4915 w 4918"/>
                <a:gd name="T3" fmla="*/ 713 h 3248"/>
                <a:gd name="T4" fmla="*/ 4915 w 4918"/>
                <a:gd name="T5" fmla="*/ 2133 h 3248"/>
                <a:gd name="T6" fmla="*/ 4918 w 4918"/>
                <a:gd name="T7" fmla="*/ 3248 h 3248"/>
                <a:gd name="T8" fmla="*/ 1 w 4918"/>
                <a:gd name="T9" fmla="*/ 3248 h 3248"/>
                <a:gd name="T10" fmla="*/ 1 w 4918"/>
                <a:gd name="T11" fmla="*/ 2183 h 3248"/>
                <a:gd name="T12" fmla="*/ 0 w 4918"/>
                <a:gd name="T13" fmla="*/ 229 h 3248"/>
                <a:gd name="T14" fmla="*/ 8 w 4918"/>
                <a:gd name="T15" fmla="*/ 157 h 3248"/>
                <a:gd name="T16" fmla="*/ 14 w 4918"/>
                <a:gd name="T17" fmla="*/ 143 h 3248"/>
                <a:gd name="T18" fmla="*/ 141 w 4918"/>
                <a:gd name="T19" fmla="*/ 12 h 3248"/>
                <a:gd name="T20" fmla="*/ 218 w 4918"/>
                <a:gd name="T21" fmla="*/ 0 h 3248"/>
                <a:gd name="T22" fmla="*/ 4712 w 4918"/>
                <a:gd name="T23" fmla="*/ 1 h 3248"/>
                <a:gd name="T24" fmla="*/ 4905 w 4918"/>
                <a:gd name="T25" fmla="*/ 143 h 3248"/>
                <a:gd name="T26" fmla="*/ 4911 w 4918"/>
                <a:gd name="T27" fmla="*/ 157 h 3248"/>
                <a:gd name="T28" fmla="*/ 4913 w 4918"/>
                <a:gd name="T29" fmla="*/ 167 h 3248"/>
                <a:gd name="T30" fmla="*/ 4914 w 4918"/>
                <a:gd name="T31" fmla="*/ 178 h 3248"/>
                <a:gd name="T32" fmla="*/ 2459 w 4918"/>
                <a:gd name="T33" fmla="*/ 201 h 3248"/>
                <a:gd name="T34" fmla="*/ 267 w 4918"/>
                <a:gd name="T35" fmla="*/ 200 h 3248"/>
                <a:gd name="T36" fmla="*/ 233 w 4918"/>
                <a:gd name="T37" fmla="*/ 235 h 3248"/>
                <a:gd name="T38" fmla="*/ 233 w 4918"/>
                <a:gd name="T39" fmla="*/ 3008 h 3248"/>
                <a:gd name="T40" fmla="*/ 272 w 4918"/>
                <a:gd name="T41" fmla="*/ 3047 h 3248"/>
                <a:gd name="T42" fmla="*/ 4652 w 4918"/>
                <a:gd name="T43" fmla="*/ 3047 h 3248"/>
                <a:gd name="T44" fmla="*/ 4686 w 4918"/>
                <a:gd name="T45" fmla="*/ 3013 h 3248"/>
                <a:gd name="T46" fmla="*/ 4686 w 4918"/>
                <a:gd name="T47" fmla="*/ 235 h 3248"/>
                <a:gd name="T48" fmla="*/ 4652 w 4918"/>
                <a:gd name="T49" fmla="*/ 200 h 3248"/>
                <a:gd name="T50" fmla="*/ 2459 w 4918"/>
                <a:gd name="T51" fmla="*/ 201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18" h="3248">
                  <a:moveTo>
                    <a:pt x="4914" y="178"/>
                  </a:moveTo>
                  <a:cubicBezTo>
                    <a:pt x="4914" y="356"/>
                    <a:pt x="4915" y="535"/>
                    <a:pt x="4915" y="713"/>
                  </a:cubicBezTo>
                  <a:cubicBezTo>
                    <a:pt x="4915" y="1187"/>
                    <a:pt x="4915" y="1660"/>
                    <a:pt x="4915" y="2133"/>
                  </a:cubicBezTo>
                  <a:cubicBezTo>
                    <a:pt x="4916" y="2491"/>
                    <a:pt x="4918" y="3248"/>
                    <a:pt x="4918" y="3248"/>
                  </a:cubicBezTo>
                  <a:cubicBezTo>
                    <a:pt x="1" y="3248"/>
                    <a:pt x="1" y="3248"/>
                    <a:pt x="1" y="3248"/>
                  </a:cubicBezTo>
                  <a:cubicBezTo>
                    <a:pt x="1" y="2893"/>
                    <a:pt x="1" y="2537"/>
                    <a:pt x="1" y="2183"/>
                  </a:cubicBezTo>
                  <a:cubicBezTo>
                    <a:pt x="1" y="1532"/>
                    <a:pt x="1" y="880"/>
                    <a:pt x="0" y="229"/>
                  </a:cubicBezTo>
                  <a:cubicBezTo>
                    <a:pt x="0" y="205"/>
                    <a:pt x="2" y="181"/>
                    <a:pt x="8" y="157"/>
                  </a:cubicBezTo>
                  <a:cubicBezTo>
                    <a:pt x="13" y="154"/>
                    <a:pt x="15" y="150"/>
                    <a:pt x="14" y="143"/>
                  </a:cubicBezTo>
                  <a:cubicBezTo>
                    <a:pt x="33" y="77"/>
                    <a:pt x="77" y="34"/>
                    <a:pt x="141" y="12"/>
                  </a:cubicBezTo>
                  <a:cubicBezTo>
                    <a:pt x="166" y="3"/>
                    <a:pt x="191" y="0"/>
                    <a:pt x="218" y="0"/>
                  </a:cubicBezTo>
                  <a:cubicBezTo>
                    <a:pt x="1716" y="1"/>
                    <a:pt x="3214" y="1"/>
                    <a:pt x="4712" y="1"/>
                  </a:cubicBezTo>
                  <a:cubicBezTo>
                    <a:pt x="4802" y="1"/>
                    <a:pt x="4888" y="64"/>
                    <a:pt x="4905" y="143"/>
                  </a:cubicBezTo>
                  <a:cubicBezTo>
                    <a:pt x="4903" y="150"/>
                    <a:pt x="4905" y="154"/>
                    <a:pt x="4911" y="157"/>
                  </a:cubicBezTo>
                  <a:cubicBezTo>
                    <a:pt x="4911" y="160"/>
                    <a:pt x="4912" y="164"/>
                    <a:pt x="4913" y="167"/>
                  </a:cubicBezTo>
                  <a:cubicBezTo>
                    <a:pt x="4908" y="171"/>
                    <a:pt x="4909" y="175"/>
                    <a:pt x="4914" y="178"/>
                  </a:cubicBezTo>
                  <a:close/>
                  <a:moveTo>
                    <a:pt x="2459" y="201"/>
                  </a:moveTo>
                  <a:cubicBezTo>
                    <a:pt x="1728" y="201"/>
                    <a:pt x="998" y="201"/>
                    <a:pt x="267" y="200"/>
                  </a:cubicBezTo>
                  <a:cubicBezTo>
                    <a:pt x="238" y="200"/>
                    <a:pt x="233" y="208"/>
                    <a:pt x="233" y="235"/>
                  </a:cubicBezTo>
                  <a:cubicBezTo>
                    <a:pt x="233" y="1159"/>
                    <a:pt x="233" y="2084"/>
                    <a:pt x="233" y="3008"/>
                  </a:cubicBezTo>
                  <a:cubicBezTo>
                    <a:pt x="233" y="3047"/>
                    <a:pt x="233" y="3047"/>
                    <a:pt x="272" y="3047"/>
                  </a:cubicBezTo>
                  <a:cubicBezTo>
                    <a:pt x="1732" y="3047"/>
                    <a:pt x="3192" y="3047"/>
                    <a:pt x="4652" y="3047"/>
                  </a:cubicBezTo>
                  <a:cubicBezTo>
                    <a:pt x="4679" y="3047"/>
                    <a:pt x="4686" y="3040"/>
                    <a:pt x="4686" y="3013"/>
                  </a:cubicBezTo>
                  <a:cubicBezTo>
                    <a:pt x="4685" y="2087"/>
                    <a:pt x="4685" y="1161"/>
                    <a:pt x="4686" y="235"/>
                  </a:cubicBezTo>
                  <a:cubicBezTo>
                    <a:pt x="4686" y="207"/>
                    <a:pt x="4680" y="200"/>
                    <a:pt x="4652" y="200"/>
                  </a:cubicBezTo>
                  <a:cubicBezTo>
                    <a:pt x="3921" y="201"/>
                    <a:pt x="3190" y="201"/>
                    <a:pt x="2459" y="2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EE3298E-A1AB-4EC4-AD4A-FBD8D8B5B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132" y="5357431"/>
              <a:ext cx="866809" cy="79291"/>
            </a:xfrm>
            <a:custGeom>
              <a:avLst/>
              <a:gdLst>
                <a:gd name="T0" fmla="*/ 0 w 903"/>
                <a:gd name="T1" fmla="*/ 0 h 83"/>
                <a:gd name="T2" fmla="*/ 903 w 903"/>
                <a:gd name="T3" fmla="*/ 0 h 83"/>
                <a:gd name="T4" fmla="*/ 816 w 903"/>
                <a:gd name="T5" fmla="*/ 83 h 83"/>
                <a:gd name="T6" fmla="*/ 87 w 903"/>
                <a:gd name="T7" fmla="*/ 83 h 83"/>
                <a:gd name="T8" fmla="*/ 0 w 90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3" h="83">
                  <a:moveTo>
                    <a:pt x="0" y="0"/>
                  </a:moveTo>
                  <a:cubicBezTo>
                    <a:pt x="301" y="0"/>
                    <a:pt x="602" y="0"/>
                    <a:pt x="903" y="0"/>
                  </a:cubicBezTo>
                  <a:cubicBezTo>
                    <a:pt x="900" y="45"/>
                    <a:pt x="861" y="83"/>
                    <a:pt x="816" y="83"/>
                  </a:cubicBezTo>
                  <a:cubicBezTo>
                    <a:pt x="573" y="83"/>
                    <a:pt x="330" y="83"/>
                    <a:pt x="87" y="83"/>
                  </a:cubicBezTo>
                  <a:cubicBezTo>
                    <a:pt x="42" y="83"/>
                    <a:pt x="2" y="45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96A43C4-093A-426B-9557-86EBD2BD6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810" y="5356661"/>
              <a:ext cx="5787454" cy="144725"/>
            </a:xfrm>
            <a:custGeom>
              <a:avLst/>
              <a:gdLst>
                <a:gd name="T0" fmla="*/ 135 w 6031"/>
                <a:gd name="T1" fmla="*/ 150 h 151"/>
                <a:gd name="T2" fmla="*/ 1969 w 6031"/>
                <a:gd name="T3" fmla="*/ 151 h 151"/>
                <a:gd name="T4" fmla="*/ 1969 w 6031"/>
                <a:gd name="T5" fmla="*/ 150 h 151"/>
                <a:gd name="T6" fmla="*/ 2640 w 6031"/>
                <a:gd name="T7" fmla="*/ 150 h 151"/>
                <a:gd name="T8" fmla="*/ 2772 w 6031"/>
                <a:gd name="T9" fmla="*/ 151 h 151"/>
                <a:gd name="T10" fmla="*/ 2977 w 6031"/>
                <a:gd name="T11" fmla="*/ 151 h 151"/>
                <a:gd name="T12" fmla="*/ 3343 w 6031"/>
                <a:gd name="T13" fmla="*/ 151 h 151"/>
                <a:gd name="T14" fmla="*/ 4495 w 6031"/>
                <a:gd name="T15" fmla="*/ 151 h 151"/>
                <a:gd name="T16" fmla="*/ 4698 w 6031"/>
                <a:gd name="T17" fmla="*/ 151 h 151"/>
                <a:gd name="T18" fmla="*/ 5896 w 6031"/>
                <a:gd name="T19" fmla="*/ 150 h 151"/>
                <a:gd name="T20" fmla="*/ 6025 w 6031"/>
                <a:gd name="T21" fmla="*/ 147 h 151"/>
                <a:gd name="T22" fmla="*/ 6029 w 6031"/>
                <a:gd name="T23" fmla="*/ 36 h 151"/>
                <a:gd name="T24" fmla="*/ 5994 w 6031"/>
                <a:gd name="T25" fmla="*/ 0 h 151"/>
                <a:gd name="T26" fmla="*/ 4782 w 6031"/>
                <a:gd name="T27" fmla="*/ 1 h 151"/>
                <a:gd name="T28" fmla="*/ 3467 w 6031"/>
                <a:gd name="T29" fmla="*/ 1 h 151"/>
                <a:gd name="T30" fmla="*/ 3380 w 6031"/>
                <a:gd name="T31" fmla="*/ 85 h 151"/>
                <a:gd name="T32" fmla="*/ 2651 w 6031"/>
                <a:gd name="T33" fmla="*/ 85 h 151"/>
                <a:gd name="T34" fmla="*/ 2564 w 6031"/>
                <a:gd name="T35" fmla="*/ 1 h 151"/>
                <a:gd name="T36" fmla="*/ 1249 w 6031"/>
                <a:gd name="T37" fmla="*/ 1 h 151"/>
                <a:gd name="T38" fmla="*/ 37 w 6031"/>
                <a:gd name="T39" fmla="*/ 0 h 151"/>
                <a:gd name="T40" fmla="*/ 2 w 6031"/>
                <a:gd name="T41" fmla="*/ 36 h 151"/>
                <a:gd name="T42" fmla="*/ 6 w 6031"/>
                <a:gd name="T43" fmla="*/ 147 h 151"/>
                <a:gd name="T44" fmla="*/ 135 w 6031"/>
                <a:gd name="T45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31" h="151">
                  <a:moveTo>
                    <a:pt x="135" y="150"/>
                  </a:moveTo>
                  <a:cubicBezTo>
                    <a:pt x="746" y="151"/>
                    <a:pt x="1358" y="151"/>
                    <a:pt x="1969" y="151"/>
                  </a:cubicBezTo>
                  <a:cubicBezTo>
                    <a:pt x="1969" y="150"/>
                    <a:pt x="1969" y="150"/>
                    <a:pt x="1969" y="150"/>
                  </a:cubicBezTo>
                  <a:cubicBezTo>
                    <a:pt x="2193" y="150"/>
                    <a:pt x="2416" y="150"/>
                    <a:pt x="2640" y="150"/>
                  </a:cubicBezTo>
                  <a:cubicBezTo>
                    <a:pt x="2684" y="150"/>
                    <a:pt x="2728" y="151"/>
                    <a:pt x="2772" y="151"/>
                  </a:cubicBezTo>
                  <a:cubicBezTo>
                    <a:pt x="2840" y="151"/>
                    <a:pt x="2909" y="151"/>
                    <a:pt x="2977" y="151"/>
                  </a:cubicBezTo>
                  <a:cubicBezTo>
                    <a:pt x="3099" y="150"/>
                    <a:pt x="3221" y="151"/>
                    <a:pt x="3343" y="151"/>
                  </a:cubicBezTo>
                  <a:cubicBezTo>
                    <a:pt x="3727" y="151"/>
                    <a:pt x="4111" y="151"/>
                    <a:pt x="4495" y="151"/>
                  </a:cubicBezTo>
                  <a:cubicBezTo>
                    <a:pt x="4564" y="151"/>
                    <a:pt x="4631" y="151"/>
                    <a:pt x="4698" y="151"/>
                  </a:cubicBezTo>
                  <a:cubicBezTo>
                    <a:pt x="5097" y="151"/>
                    <a:pt x="5497" y="151"/>
                    <a:pt x="5896" y="150"/>
                  </a:cubicBezTo>
                  <a:cubicBezTo>
                    <a:pt x="5938" y="150"/>
                    <a:pt x="5983" y="146"/>
                    <a:pt x="6025" y="147"/>
                  </a:cubicBezTo>
                  <a:cubicBezTo>
                    <a:pt x="6031" y="133"/>
                    <a:pt x="6029" y="73"/>
                    <a:pt x="6029" y="36"/>
                  </a:cubicBezTo>
                  <a:cubicBezTo>
                    <a:pt x="6029" y="8"/>
                    <a:pt x="6023" y="0"/>
                    <a:pt x="5994" y="0"/>
                  </a:cubicBezTo>
                  <a:cubicBezTo>
                    <a:pt x="5821" y="1"/>
                    <a:pt x="4974" y="1"/>
                    <a:pt x="4782" y="1"/>
                  </a:cubicBezTo>
                  <a:cubicBezTo>
                    <a:pt x="4608" y="1"/>
                    <a:pt x="3467" y="1"/>
                    <a:pt x="3467" y="1"/>
                  </a:cubicBezTo>
                  <a:cubicBezTo>
                    <a:pt x="3464" y="46"/>
                    <a:pt x="3425" y="84"/>
                    <a:pt x="3380" y="85"/>
                  </a:cubicBezTo>
                  <a:cubicBezTo>
                    <a:pt x="3137" y="85"/>
                    <a:pt x="2894" y="85"/>
                    <a:pt x="2651" y="85"/>
                  </a:cubicBezTo>
                  <a:cubicBezTo>
                    <a:pt x="2606" y="84"/>
                    <a:pt x="2566" y="46"/>
                    <a:pt x="2564" y="1"/>
                  </a:cubicBezTo>
                  <a:cubicBezTo>
                    <a:pt x="2564" y="1"/>
                    <a:pt x="1413" y="1"/>
                    <a:pt x="1249" y="1"/>
                  </a:cubicBezTo>
                  <a:cubicBezTo>
                    <a:pt x="1057" y="1"/>
                    <a:pt x="210" y="1"/>
                    <a:pt x="37" y="0"/>
                  </a:cubicBezTo>
                  <a:cubicBezTo>
                    <a:pt x="8" y="0"/>
                    <a:pt x="2" y="8"/>
                    <a:pt x="2" y="36"/>
                  </a:cubicBezTo>
                  <a:cubicBezTo>
                    <a:pt x="2" y="72"/>
                    <a:pt x="0" y="133"/>
                    <a:pt x="6" y="147"/>
                  </a:cubicBezTo>
                  <a:cubicBezTo>
                    <a:pt x="48" y="146"/>
                    <a:pt x="93" y="150"/>
                    <a:pt x="135" y="15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43A1015-EDB3-4118-B3EA-E11131A26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98" y="5497537"/>
              <a:ext cx="5776677" cy="70053"/>
            </a:xfrm>
            <a:custGeom>
              <a:avLst/>
              <a:gdLst>
                <a:gd name="T0" fmla="*/ 5890 w 6019"/>
                <a:gd name="T1" fmla="*/ 3 h 73"/>
                <a:gd name="T2" fmla="*/ 3337 w 6019"/>
                <a:gd name="T3" fmla="*/ 4 h 73"/>
                <a:gd name="T4" fmla="*/ 2892 w 6019"/>
                <a:gd name="T5" fmla="*/ 5 h 73"/>
                <a:gd name="T6" fmla="*/ 2634 w 6019"/>
                <a:gd name="T7" fmla="*/ 3 h 73"/>
                <a:gd name="T8" fmla="*/ 1963 w 6019"/>
                <a:gd name="T9" fmla="*/ 4 h 73"/>
                <a:gd name="T10" fmla="*/ 1963 w 6019"/>
                <a:gd name="T11" fmla="*/ 4 h 73"/>
                <a:gd name="T12" fmla="*/ 129 w 6019"/>
                <a:gd name="T13" fmla="*/ 3 h 73"/>
                <a:gd name="T14" fmla="*/ 0 w 6019"/>
                <a:gd name="T15" fmla="*/ 0 h 73"/>
                <a:gd name="T16" fmla="*/ 117 w 6019"/>
                <a:gd name="T17" fmla="*/ 59 h 73"/>
                <a:gd name="T18" fmla="*/ 579 w 6019"/>
                <a:gd name="T19" fmla="*/ 70 h 73"/>
                <a:gd name="T20" fmla="*/ 1963 w 6019"/>
                <a:gd name="T21" fmla="*/ 71 h 73"/>
                <a:gd name="T22" fmla="*/ 1963 w 6019"/>
                <a:gd name="T23" fmla="*/ 71 h 73"/>
                <a:gd name="T24" fmla="*/ 5440 w 6019"/>
                <a:gd name="T25" fmla="*/ 70 h 73"/>
                <a:gd name="T26" fmla="*/ 5902 w 6019"/>
                <a:gd name="T27" fmla="*/ 59 h 73"/>
                <a:gd name="T28" fmla="*/ 6019 w 6019"/>
                <a:gd name="T29" fmla="*/ 0 h 73"/>
                <a:gd name="T30" fmla="*/ 5890 w 6019"/>
                <a:gd name="T31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19" h="73">
                  <a:moveTo>
                    <a:pt x="5890" y="3"/>
                  </a:moveTo>
                  <a:cubicBezTo>
                    <a:pt x="5039" y="4"/>
                    <a:pt x="4188" y="4"/>
                    <a:pt x="3337" y="4"/>
                  </a:cubicBezTo>
                  <a:cubicBezTo>
                    <a:pt x="3189" y="4"/>
                    <a:pt x="3040" y="3"/>
                    <a:pt x="2892" y="5"/>
                  </a:cubicBezTo>
                  <a:cubicBezTo>
                    <a:pt x="2806" y="6"/>
                    <a:pt x="2720" y="3"/>
                    <a:pt x="2634" y="3"/>
                  </a:cubicBezTo>
                  <a:cubicBezTo>
                    <a:pt x="2410" y="4"/>
                    <a:pt x="2187" y="4"/>
                    <a:pt x="1963" y="4"/>
                  </a:cubicBezTo>
                  <a:cubicBezTo>
                    <a:pt x="1963" y="4"/>
                    <a:pt x="1963" y="4"/>
                    <a:pt x="1963" y="4"/>
                  </a:cubicBezTo>
                  <a:cubicBezTo>
                    <a:pt x="1352" y="4"/>
                    <a:pt x="740" y="4"/>
                    <a:pt x="129" y="3"/>
                  </a:cubicBezTo>
                  <a:cubicBezTo>
                    <a:pt x="87" y="3"/>
                    <a:pt x="42" y="0"/>
                    <a:pt x="0" y="0"/>
                  </a:cubicBezTo>
                  <a:cubicBezTo>
                    <a:pt x="20" y="41"/>
                    <a:pt x="74" y="53"/>
                    <a:pt x="117" y="59"/>
                  </a:cubicBezTo>
                  <a:cubicBezTo>
                    <a:pt x="279" y="73"/>
                    <a:pt x="425" y="70"/>
                    <a:pt x="579" y="70"/>
                  </a:cubicBezTo>
                  <a:cubicBezTo>
                    <a:pt x="1040" y="71"/>
                    <a:pt x="1502" y="71"/>
                    <a:pt x="1963" y="71"/>
                  </a:cubicBezTo>
                  <a:cubicBezTo>
                    <a:pt x="1963" y="71"/>
                    <a:pt x="1963" y="71"/>
                    <a:pt x="1963" y="71"/>
                  </a:cubicBezTo>
                  <a:cubicBezTo>
                    <a:pt x="3122" y="71"/>
                    <a:pt x="4281" y="71"/>
                    <a:pt x="5440" y="70"/>
                  </a:cubicBezTo>
                  <a:cubicBezTo>
                    <a:pt x="5594" y="70"/>
                    <a:pt x="5740" y="73"/>
                    <a:pt x="5902" y="59"/>
                  </a:cubicBezTo>
                  <a:cubicBezTo>
                    <a:pt x="5945" y="53"/>
                    <a:pt x="5999" y="41"/>
                    <a:pt x="6019" y="0"/>
                  </a:cubicBezTo>
                  <a:cubicBezTo>
                    <a:pt x="5977" y="0"/>
                    <a:pt x="5932" y="3"/>
                    <a:pt x="5890" y="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463C23C0-16BA-4BD3-9043-2E328A4A0E0C}"/>
              </a:ext>
            </a:extLst>
          </p:cNvPr>
          <p:cNvSpPr/>
          <p:nvPr/>
        </p:nvSpPr>
        <p:spPr>
          <a:xfrm>
            <a:off x="1635062" y="2760677"/>
            <a:ext cx="1094666" cy="987089"/>
          </a:xfrm>
          <a:prstGeom prst="roundRect">
            <a:avLst>
              <a:gd name="adj" fmla="val 100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4581E7A-A92A-45DA-BA72-640D9980DAFF}"/>
              </a:ext>
            </a:extLst>
          </p:cNvPr>
          <p:cNvSpPr/>
          <p:nvPr/>
        </p:nvSpPr>
        <p:spPr>
          <a:xfrm>
            <a:off x="3052725" y="2764177"/>
            <a:ext cx="1094666" cy="987089"/>
          </a:xfrm>
          <a:prstGeom prst="roundRect">
            <a:avLst>
              <a:gd name="adj" fmla="val 100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D3991CCD-69AD-4851-9B4D-193304945018}"/>
              </a:ext>
            </a:extLst>
          </p:cNvPr>
          <p:cNvSpPr/>
          <p:nvPr/>
        </p:nvSpPr>
        <p:spPr>
          <a:xfrm>
            <a:off x="2586991" y="2087022"/>
            <a:ext cx="2042880" cy="548119"/>
          </a:xfrm>
          <a:prstGeom prst="roundRect">
            <a:avLst>
              <a:gd name="adj" fmla="val 1005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26C8C08A-0D06-4215-A94C-88B91A004C4E}"/>
              </a:ext>
            </a:extLst>
          </p:cNvPr>
          <p:cNvSpPr/>
          <p:nvPr/>
        </p:nvSpPr>
        <p:spPr>
          <a:xfrm>
            <a:off x="4408026" y="2750854"/>
            <a:ext cx="1094666" cy="987089"/>
          </a:xfrm>
          <a:prstGeom prst="roundRect">
            <a:avLst>
              <a:gd name="adj" fmla="val 10059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B7E22C3-73A1-4E6E-9442-3C0A30FD5FD2}"/>
              </a:ext>
            </a:extLst>
          </p:cNvPr>
          <p:cNvSpPr txBox="1"/>
          <p:nvPr/>
        </p:nvSpPr>
        <p:spPr>
          <a:xfrm>
            <a:off x="1668983" y="2851409"/>
            <a:ext cx="99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240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Add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240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Crop</a:t>
            </a:r>
            <a:endParaRPr kumimoji="0" lang="en-GB" sz="3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918008D-9C9A-4C38-84F8-220A13473DF9}"/>
              </a:ext>
            </a:extLst>
          </p:cNvPr>
          <p:cNvSpPr txBox="1"/>
          <p:nvPr/>
        </p:nvSpPr>
        <p:spPr>
          <a:xfrm>
            <a:off x="2822873" y="2119687"/>
            <a:ext cx="158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400" b="1" dirty="0">
                <a:ea typeface="Noto Sans" panose="020B0502040504020204" pitchFamily="34"/>
                <a:cs typeface="Noto Sans" panose="020B0502040504020204" pitchFamily="34"/>
              </a:rPr>
              <a:t>Homepage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1092955-D34A-4220-9E9B-7A47E420E1A8}"/>
              </a:ext>
            </a:extLst>
          </p:cNvPr>
          <p:cNvSpPr txBox="1"/>
          <p:nvPr/>
        </p:nvSpPr>
        <p:spPr>
          <a:xfrm>
            <a:off x="3173756" y="2746389"/>
            <a:ext cx="836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View my </a:t>
            </a:r>
            <a:r>
              <a:rPr kumimoji="0" lang="en-GB" sz="20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Crops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2442720-8598-485D-8975-D6C24156F021}"/>
              </a:ext>
            </a:extLst>
          </p:cNvPr>
          <p:cNvSpPr txBox="1"/>
          <p:nvPr/>
        </p:nvSpPr>
        <p:spPr>
          <a:xfrm>
            <a:off x="4537006" y="2823047"/>
            <a:ext cx="836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View Bids</a:t>
            </a:r>
            <a:endParaRPr kumimoji="0" lang="en-GB" sz="36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857EB68F-D5F9-402F-88D5-137C1F1EA0A7}"/>
              </a:ext>
            </a:extLst>
          </p:cNvPr>
          <p:cNvSpPr/>
          <p:nvPr/>
        </p:nvSpPr>
        <p:spPr>
          <a:xfrm>
            <a:off x="4408025" y="3830920"/>
            <a:ext cx="743095" cy="261198"/>
          </a:xfrm>
          <a:prstGeom prst="roundRect">
            <a:avLst>
              <a:gd name="adj" fmla="val 10059"/>
            </a:avLst>
          </a:prstGeom>
          <a:solidFill>
            <a:srgbClr val="0EF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 </a:t>
            </a:r>
            <a:endParaRPr lang="en-US" sz="3600" dirty="0"/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54E95E5F-A066-445E-9A33-28BCF8B431E7}"/>
              </a:ext>
            </a:extLst>
          </p:cNvPr>
          <p:cNvSpPr/>
          <p:nvPr/>
        </p:nvSpPr>
        <p:spPr>
          <a:xfrm>
            <a:off x="4759597" y="4136399"/>
            <a:ext cx="743095" cy="247841"/>
          </a:xfrm>
          <a:prstGeom prst="roundRect">
            <a:avLst>
              <a:gd name="adj" fmla="val 100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Reject</a:t>
            </a:r>
            <a:endParaRPr lang="en-US" sz="3600" dirty="0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A522940D-5705-4BED-93BC-30842AF25FBB}"/>
              </a:ext>
            </a:extLst>
          </p:cNvPr>
          <p:cNvSpPr/>
          <p:nvPr/>
        </p:nvSpPr>
        <p:spPr>
          <a:xfrm>
            <a:off x="3052725" y="3796059"/>
            <a:ext cx="836705" cy="261198"/>
          </a:xfrm>
          <a:prstGeom prst="roundRect">
            <a:avLst>
              <a:gd name="adj" fmla="val 10059"/>
            </a:avLst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Modify</a:t>
            </a:r>
            <a:endParaRPr lang="en-US" sz="3600" dirty="0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87D2EF08-6416-44DA-9826-987ACEB1F89E}"/>
              </a:ext>
            </a:extLst>
          </p:cNvPr>
          <p:cNvSpPr/>
          <p:nvPr/>
        </p:nvSpPr>
        <p:spPr>
          <a:xfrm>
            <a:off x="3383280" y="4143061"/>
            <a:ext cx="764111" cy="256931"/>
          </a:xfrm>
          <a:prstGeom prst="roundRect">
            <a:avLst>
              <a:gd name="adj" fmla="val 100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68FE79-55C8-41CA-868B-786B140FEE4B}"/>
              </a:ext>
            </a:extLst>
          </p:cNvPr>
          <p:cNvSpPr/>
          <p:nvPr/>
        </p:nvSpPr>
        <p:spPr>
          <a:xfrm>
            <a:off x="157480" y="5172129"/>
            <a:ext cx="1187704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Among other options the farmer have, they can view the details of all their previous crops up on sale and can </a:t>
            </a:r>
            <a:r>
              <a:rPr lang="en-US" sz="2400" b="1" dirty="0">
                <a:solidFill>
                  <a:srgbClr val="FFC000"/>
                </a:solidFill>
              </a:rPr>
              <a:t>Modify</a:t>
            </a:r>
            <a:r>
              <a:rPr lang="en-US" sz="2200" dirty="0"/>
              <a:t> / </a:t>
            </a:r>
            <a:r>
              <a:rPr lang="en-US" sz="2400" b="1" dirty="0">
                <a:solidFill>
                  <a:srgbClr val="FF0000"/>
                </a:solidFill>
              </a:rPr>
              <a:t>Delete</a:t>
            </a:r>
            <a:r>
              <a:rPr lang="en-US" sz="2200" b="1" dirty="0"/>
              <a:t> </a:t>
            </a:r>
            <a:r>
              <a:rPr lang="en-US" sz="2200" dirty="0"/>
              <a:t>them based upon their </a:t>
            </a:r>
            <a:r>
              <a:rPr lang="en-US" sz="2200" b="1" dirty="0"/>
              <a:t>local</a:t>
            </a:r>
            <a:r>
              <a:rPr lang="en-US" sz="2200" dirty="0"/>
              <a:t> </a:t>
            </a:r>
            <a:r>
              <a:rPr lang="en-US" sz="2200" b="1" dirty="0"/>
              <a:t>sales</a:t>
            </a:r>
            <a:r>
              <a:rPr lang="en-US" sz="2200" dirty="0"/>
              <a:t> 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For all his listed offerings farmers can view all the bids offered by interested buyers and can decide upon to </a:t>
            </a:r>
            <a:r>
              <a:rPr lang="en-US" sz="2400" b="1" dirty="0">
                <a:solidFill>
                  <a:srgbClr val="0EF219"/>
                </a:solidFill>
              </a:rPr>
              <a:t>Accept</a:t>
            </a:r>
            <a:r>
              <a:rPr lang="en-US" sz="2200" b="1" dirty="0"/>
              <a:t> </a:t>
            </a:r>
            <a:r>
              <a:rPr lang="en-US" sz="2200" dirty="0"/>
              <a:t>or </a:t>
            </a:r>
            <a:r>
              <a:rPr lang="en-US" sz="2400" b="1" dirty="0">
                <a:solidFill>
                  <a:srgbClr val="FF0000"/>
                </a:solidFill>
              </a:rPr>
              <a:t>Reject</a:t>
            </a:r>
            <a:r>
              <a:rPr lang="en-US" sz="2200" b="1" dirty="0"/>
              <a:t> </a:t>
            </a:r>
            <a:r>
              <a:rPr lang="en-US" sz="2200" dirty="0"/>
              <a:t> a bid.  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AB097EA-EC94-407E-9905-FA3F962AC315}"/>
              </a:ext>
            </a:extLst>
          </p:cNvPr>
          <p:cNvSpPr/>
          <p:nvPr/>
        </p:nvSpPr>
        <p:spPr>
          <a:xfrm>
            <a:off x="109188" y="140978"/>
            <a:ext cx="11502803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On the homepage farmers can a select </a:t>
            </a:r>
            <a:r>
              <a:rPr lang="en-US" sz="2200" b="1" dirty="0">
                <a:solidFill>
                  <a:srgbClr val="FFC000"/>
                </a:solidFill>
              </a:rPr>
              <a:t>Add a crop </a:t>
            </a:r>
            <a:r>
              <a:rPr lang="en-US" sz="2200" dirty="0"/>
              <a:t>option and fill in the </a:t>
            </a:r>
            <a:r>
              <a:rPr lang="en-US" sz="2200" b="1" dirty="0"/>
              <a:t>specific</a:t>
            </a:r>
            <a:r>
              <a:rPr lang="en-US" sz="2200" dirty="0"/>
              <a:t> </a:t>
            </a:r>
            <a:r>
              <a:rPr lang="en-US" sz="2200" b="1" dirty="0"/>
              <a:t>details</a:t>
            </a:r>
            <a:r>
              <a:rPr lang="en-US" sz="2200" dirty="0"/>
              <a:t> related to goods they are offering and </a:t>
            </a:r>
            <a:r>
              <a:rPr lang="en-US" sz="2200" b="1" dirty="0"/>
              <a:t>optional</a:t>
            </a:r>
            <a:r>
              <a:rPr lang="en-US" sz="2200" dirty="0"/>
              <a:t> </a:t>
            </a:r>
            <a:r>
              <a:rPr lang="en-US" sz="2200" b="1" dirty="0"/>
              <a:t>logistics</a:t>
            </a:r>
            <a:r>
              <a:rPr lang="en-US" sz="2200" dirty="0"/>
              <a:t> ( if they want to </a:t>
            </a:r>
            <a:r>
              <a:rPr lang="en-US" sz="2200" b="1" dirty="0"/>
              <a:t>deliver themselves </a:t>
            </a:r>
            <a:r>
              <a:rPr lang="en-US" sz="2200" dirty="0"/>
              <a:t>or use our </a:t>
            </a:r>
            <a:r>
              <a:rPr lang="en-US" sz="2200" b="1" dirty="0"/>
              <a:t>logistic</a:t>
            </a:r>
            <a:r>
              <a:rPr lang="en-US" sz="2200" dirty="0"/>
              <a:t> </a:t>
            </a:r>
            <a:r>
              <a:rPr lang="en-US" sz="2200" b="1" dirty="0"/>
              <a:t>services</a:t>
            </a:r>
            <a:r>
              <a:rPr lang="en-US" sz="2200" dirty="0"/>
              <a:t> ) and </a:t>
            </a:r>
            <a:r>
              <a:rPr lang="en-US" sz="2400" b="1" dirty="0">
                <a:solidFill>
                  <a:srgbClr val="0EF219"/>
                </a:solidFill>
              </a:rPr>
              <a:t>Submit</a:t>
            </a:r>
            <a:r>
              <a:rPr lang="en-US" sz="2200" b="1" dirty="0">
                <a:solidFill>
                  <a:srgbClr val="92D050"/>
                </a:solidFill>
              </a:rPr>
              <a:t> </a:t>
            </a:r>
            <a:r>
              <a:rPr lang="en-US" sz="2200" dirty="0"/>
              <a:t>it and,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Buyers will then be able to </a:t>
            </a:r>
            <a:r>
              <a:rPr lang="en-US" sz="2200" b="1" dirty="0"/>
              <a:t>analyze</a:t>
            </a:r>
            <a:r>
              <a:rPr lang="en-US" sz="2200" dirty="0"/>
              <a:t> their proposal and </a:t>
            </a:r>
            <a:r>
              <a:rPr lang="en-US" sz="2200" b="1" dirty="0"/>
              <a:t>bid</a:t>
            </a:r>
            <a:r>
              <a:rPr lang="en-US" sz="2200" dirty="0"/>
              <a:t> upon them .</a:t>
            </a: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CF43CE31-9365-45B2-B495-4DB51BBB1775}"/>
              </a:ext>
            </a:extLst>
          </p:cNvPr>
          <p:cNvSpPr/>
          <p:nvPr/>
        </p:nvSpPr>
        <p:spPr>
          <a:xfrm>
            <a:off x="7068497" y="1779930"/>
            <a:ext cx="3000063" cy="966460"/>
          </a:xfrm>
          <a:prstGeom prst="roundRect">
            <a:avLst>
              <a:gd name="adj" fmla="val 100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MSP</a:t>
            </a:r>
          </a:p>
          <a:p>
            <a:pPr algn="ctr"/>
            <a:r>
              <a:rPr lang="en-US" sz="2000" dirty="0"/>
              <a:t>Minimum Support Price Details</a:t>
            </a: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ABF79909-4ABB-460C-A180-93FF279B8FFE}"/>
              </a:ext>
            </a:extLst>
          </p:cNvPr>
          <p:cNvSpPr/>
          <p:nvPr/>
        </p:nvSpPr>
        <p:spPr>
          <a:xfrm>
            <a:off x="7054782" y="2912011"/>
            <a:ext cx="3027491" cy="966460"/>
          </a:xfrm>
          <a:prstGeom prst="roundRect">
            <a:avLst>
              <a:gd name="adj" fmla="val 1005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Sell at Price , Location and Buyer of your Choice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FC8B4A3-EB86-4AE3-AAAA-E8246C8A5B81}"/>
              </a:ext>
            </a:extLst>
          </p:cNvPr>
          <p:cNvSpPr/>
          <p:nvPr/>
        </p:nvSpPr>
        <p:spPr>
          <a:xfrm>
            <a:off x="7062586" y="4040048"/>
            <a:ext cx="3027491" cy="966460"/>
          </a:xfrm>
          <a:prstGeom prst="roundRect">
            <a:avLst>
              <a:gd name="adj" fmla="val 100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Multilingual</a:t>
            </a:r>
            <a:r>
              <a:rPr lang="en-US" sz="2000" dirty="0"/>
              <a:t> , Simple and Easy to use </a:t>
            </a:r>
          </a:p>
        </p:txBody>
      </p:sp>
    </p:spTree>
    <p:extLst>
      <p:ext uri="{BB962C8B-B14F-4D97-AF65-F5344CB8AC3E}">
        <p14:creationId xmlns:p14="http://schemas.microsoft.com/office/powerpoint/2010/main" val="169442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873D9BC1-3716-4143-9A86-2A9DA34C8B23}"/>
              </a:ext>
            </a:extLst>
          </p:cNvPr>
          <p:cNvSpPr/>
          <p:nvPr/>
        </p:nvSpPr>
        <p:spPr>
          <a:xfrm>
            <a:off x="4881390" y="126727"/>
            <a:ext cx="1015021" cy="875569"/>
          </a:xfrm>
          <a:prstGeom prst="wedgeRoundRectCallout">
            <a:avLst>
              <a:gd name="adj1" fmla="val -9448"/>
              <a:gd name="adj2" fmla="val 8455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40A997BE-C557-4BF1-AC3A-0D90E40DB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1080" y="288957"/>
            <a:ext cx="2929840" cy="713339"/>
          </a:xfrm>
        </p:spPr>
        <p:txBody>
          <a:bodyPr rtlCol="0">
            <a:normAutofit fontScale="85000" lnSpcReduction="20000"/>
          </a:bodyPr>
          <a:lstStyle/>
          <a:p>
            <a:pPr>
              <a:spcBef>
                <a:spcPts val="0"/>
              </a:spcBef>
              <a:defRPr/>
            </a:pPr>
            <a:r>
              <a:rPr lang="en-US" sz="4400" b="1" dirty="0"/>
              <a:t>SMS Service</a:t>
            </a:r>
          </a:p>
          <a:p>
            <a:pPr fontAlgn="auto">
              <a:spcBef>
                <a:spcPts val="0"/>
              </a:spcBef>
              <a:defRPr/>
            </a:pPr>
            <a:endParaRPr lang="en-US" sz="2800" b="1" dirty="0">
              <a:latin typeface="Bahnschrift SemiLight SemiConde" panose="020B0502040204020203" pitchFamily="34" charset="0"/>
            </a:endParaRPr>
          </a:p>
          <a:p>
            <a:pPr algn="l" fontAlgn="auto">
              <a:spcBef>
                <a:spcPts val="0"/>
              </a:spcBef>
              <a:defRPr/>
            </a:pPr>
            <a:endParaRPr lang="en-US" sz="1800" b="1" dirty="0">
              <a:latin typeface="+mj-lt"/>
            </a:endParaRPr>
          </a:p>
          <a:p>
            <a:pPr algn="l" fontAlgn="auto">
              <a:spcBef>
                <a:spcPts val="0"/>
              </a:spcBef>
              <a:defRPr/>
            </a:pPr>
            <a:endParaRPr lang="en-IN" dirty="0"/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8EA7F7-A86F-4482-BBCD-4BF7A1D2B5F9}"/>
              </a:ext>
            </a:extLst>
          </p:cNvPr>
          <p:cNvSpPr/>
          <p:nvPr/>
        </p:nvSpPr>
        <p:spPr>
          <a:xfrm>
            <a:off x="498629" y="1305742"/>
            <a:ext cx="1119474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After farmer has registered on web portal , He/ She can use the SMS service to upload crop details he want to sell and,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Will be able to use the same to respond to bids by interested buyers  .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D2A02AD5-FE8C-46E3-98B4-4FC2D3D74AAE}"/>
              </a:ext>
            </a:extLst>
          </p:cNvPr>
          <p:cNvSpPr/>
          <p:nvPr/>
        </p:nvSpPr>
        <p:spPr>
          <a:xfrm>
            <a:off x="1286341" y="2560637"/>
            <a:ext cx="5149378" cy="866285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Arrow: Pentagon 62">
            <a:extLst>
              <a:ext uri="{FF2B5EF4-FFF2-40B4-BE49-F238E27FC236}">
                <a16:creationId xmlns:a16="http://schemas.microsoft.com/office/drawing/2014/main" id="{CB1198C6-C7EE-4178-9086-98269BD5C2AB}"/>
              </a:ext>
            </a:extLst>
          </p:cNvPr>
          <p:cNvSpPr/>
          <p:nvPr/>
        </p:nvSpPr>
        <p:spPr>
          <a:xfrm>
            <a:off x="1286341" y="3426922"/>
            <a:ext cx="5149378" cy="86628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4C9A46FA-AA70-497C-8A5B-5385595B6360}"/>
              </a:ext>
            </a:extLst>
          </p:cNvPr>
          <p:cNvSpPr/>
          <p:nvPr/>
        </p:nvSpPr>
        <p:spPr>
          <a:xfrm>
            <a:off x="1286341" y="4294699"/>
            <a:ext cx="5149378" cy="86628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FFA1928E-0FA6-4F3B-B6E1-662EDD44F3A4}"/>
              </a:ext>
            </a:extLst>
          </p:cNvPr>
          <p:cNvSpPr/>
          <p:nvPr/>
        </p:nvSpPr>
        <p:spPr>
          <a:xfrm>
            <a:off x="1286341" y="5139457"/>
            <a:ext cx="5149378" cy="866285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688FD7B4-12E4-4B86-99EF-7BF2F506ACC6}"/>
              </a:ext>
            </a:extLst>
          </p:cNvPr>
          <p:cNvSpPr>
            <a:spLocks/>
          </p:cNvSpPr>
          <p:nvPr/>
        </p:nvSpPr>
        <p:spPr bwMode="auto">
          <a:xfrm>
            <a:off x="758143" y="3427228"/>
            <a:ext cx="528198" cy="865979"/>
          </a:xfrm>
          <a:custGeom>
            <a:avLst/>
            <a:gdLst>
              <a:gd name="T0" fmla="*/ 0 w 337"/>
              <a:gd name="T1" fmla="*/ 183 h 709"/>
              <a:gd name="T2" fmla="*/ 0 w 337"/>
              <a:gd name="T3" fmla="*/ 708 h 709"/>
              <a:gd name="T4" fmla="*/ 337 w 337"/>
              <a:gd name="T5" fmla="*/ 709 h 709"/>
              <a:gd name="T6" fmla="*/ 337 w 337"/>
              <a:gd name="T7" fmla="*/ 0 h 709"/>
              <a:gd name="T8" fmla="*/ 0 w 337"/>
              <a:gd name="T9" fmla="*/ 183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709">
                <a:moveTo>
                  <a:pt x="0" y="183"/>
                </a:moveTo>
                <a:lnTo>
                  <a:pt x="0" y="708"/>
                </a:lnTo>
                <a:lnTo>
                  <a:pt x="337" y="709"/>
                </a:lnTo>
                <a:lnTo>
                  <a:pt x="337" y="0"/>
                </a:lnTo>
                <a:lnTo>
                  <a:pt x="0" y="18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6A879963-6976-44E5-A81C-E69A6C546E47}"/>
              </a:ext>
            </a:extLst>
          </p:cNvPr>
          <p:cNvSpPr>
            <a:spLocks/>
          </p:cNvSpPr>
          <p:nvPr/>
        </p:nvSpPr>
        <p:spPr bwMode="auto">
          <a:xfrm>
            <a:off x="758143" y="2560637"/>
            <a:ext cx="528198" cy="1090719"/>
          </a:xfrm>
          <a:custGeom>
            <a:avLst/>
            <a:gdLst>
              <a:gd name="T0" fmla="*/ 0 w 337"/>
              <a:gd name="T1" fmla="*/ 369 h 893"/>
              <a:gd name="T2" fmla="*/ 0 w 337"/>
              <a:gd name="T3" fmla="*/ 893 h 893"/>
              <a:gd name="T4" fmla="*/ 337 w 337"/>
              <a:gd name="T5" fmla="*/ 710 h 893"/>
              <a:gd name="T6" fmla="*/ 337 w 337"/>
              <a:gd name="T7" fmla="*/ 0 h 893"/>
              <a:gd name="T8" fmla="*/ 0 w 337"/>
              <a:gd name="T9" fmla="*/ 369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893">
                <a:moveTo>
                  <a:pt x="0" y="369"/>
                </a:moveTo>
                <a:lnTo>
                  <a:pt x="0" y="893"/>
                </a:lnTo>
                <a:lnTo>
                  <a:pt x="337" y="710"/>
                </a:lnTo>
                <a:lnTo>
                  <a:pt x="337" y="0"/>
                </a:lnTo>
                <a:lnTo>
                  <a:pt x="0" y="36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DBFF6B10-04FA-4BBC-AF3E-36F57F15AC74}"/>
              </a:ext>
            </a:extLst>
          </p:cNvPr>
          <p:cNvSpPr>
            <a:spLocks/>
          </p:cNvSpPr>
          <p:nvPr/>
        </p:nvSpPr>
        <p:spPr bwMode="auto">
          <a:xfrm>
            <a:off x="758143" y="4295005"/>
            <a:ext cx="528198" cy="865979"/>
          </a:xfrm>
          <a:custGeom>
            <a:avLst/>
            <a:gdLst>
              <a:gd name="T0" fmla="*/ 0 w 337"/>
              <a:gd name="T1" fmla="*/ 526 h 709"/>
              <a:gd name="T2" fmla="*/ 0 w 337"/>
              <a:gd name="T3" fmla="*/ 1 h 709"/>
              <a:gd name="T4" fmla="*/ 337 w 337"/>
              <a:gd name="T5" fmla="*/ 0 h 709"/>
              <a:gd name="T6" fmla="*/ 337 w 337"/>
              <a:gd name="T7" fmla="*/ 709 h 709"/>
              <a:gd name="T8" fmla="*/ 0 w 337"/>
              <a:gd name="T9" fmla="*/ 526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709">
                <a:moveTo>
                  <a:pt x="0" y="526"/>
                </a:moveTo>
                <a:lnTo>
                  <a:pt x="0" y="1"/>
                </a:lnTo>
                <a:lnTo>
                  <a:pt x="337" y="0"/>
                </a:lnTo>
                <a:lnTo>
                  <a:pt x="337" y="709"/>
                </a:lnTo>
                <a:lnTo>
                  <a:pt x="0" y="52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 8">
            <a:extLst>
              <a:ext uri="{FF2B5EF4-FFF2-40B4-BE49-F238E27FC236}">
                <a16:creationId xmlns:a16="http://schemas.microsoft.com/office/drawing/2014/main" id="{8F509D29-8FA6-423C-9460-5D4C572A65D8}"/>
              </a:ext>
            </a:extLst>
          </p:cNvPr>
          <p:cNvSpPr>
            <a:spLocks/>
          </p:cNvSpPr>
          <p:nvPr/>
        </p:nvSpPr>
        <p:spPr bwMode="auto">
          <a:xfrm>
            <a:off x="758143" y="4915023"/>
            <a:ext cx="528198" cy="1090719"/>
          </a:xfrm>
          <a:custGeom>
            <a:avLst/>
            <a:gdLst>
              <a:gd name="T0" fmla="*/ 0 w 337"/>
              <a:gd name="T1" fmla="*/ 524 h 893"/>
              <a:gd name="T2" fmla="*/ 0 w 337"/>
              <a:gd name="T3" fmla="*/ 0 h 893"/>
              <a:gd name="T4" fmla="*/ 337 w 337"/>
              <a:gd name="T5" fmla="*/ 183 h 893"/>
              <a:gd name="T6" fmla="*/ 337 w 337"/>
              <a:gd name="T7" fmla="*/ 893 h 893"/>
              <a:gd name="T8" fmla="*/ 0 w 337"/>
              <a:gd name="T9" fmla="*/ 524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893">
                <a:moveTo>
                  <a:pt x="0" y="524"/>
                </a:moveTo>
                <a:lnTo>
                  <a:pt x="0" y="0"/>
                </a:lnTo>
                <a:lnTo>
                  <a:pt x="337" y="183"/>
                </a:lnTo>
                <a:lnTo>
                  <a:pt x="337" y="893"/>
                </a:lnTo>
                <a:lnTo>
                  <a:pt x="0" y="52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29CBC2-A6EB-484C-9EFA-EC2C323E0FB1}"/>
              </a:ext>
            </a:extLst>
          </p:cNvPr>
          <p:cNvSpPr txBox="1"/>
          <p:nvPr/>
        </p:nvSpPr>
        <p:spPr>
          <a:xfrm>
            <a:off x="1475798" y="2645693"/>
            <a:ext cx="10169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5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6C73A7-E72F-43AE-8584-F9A37B2E2CBC}"/>
              </a:ext>
            </a:extLst>
          </p:cNvPr>
          <p:cNvSpPr txBox="1"/>
          <p:nvPr/>
        </p:nvSpPr>
        <p:spPr>
          <a:xfrm>
            <a:off x="1475798" y="3497644"/>
            <a:ext cx="10169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5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FA2165-42E6-4AED-A511-A9AA6974BE72}"/>
              </a:ext>
            </a:extLst>
          </p:cNvPr>
          <p:cNvSpPr txBox="1"/>
          <p:nvPr/>
        </p:nvSpPr>
        <p:spPr>
          <a:xfrm>
            <a:off x="1492017" y="4273172"/>
            <a:ext cx="10169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5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DB9F3D-54CE-4EE7-8838-9D97D41D70E2}"/>
              </a:ext>
            </a:extLst>
          </p:cNvPr>
          <p:cNvSpPr txBox="1"/>
          <p:nvPr/>
        </p:nvSpPr>
        <p:spPr>
          <a:xfrm>
            <a:off x="1475798" y="5172886"/>
            <a:ext cx="10169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5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0EA00C-46EF-4BF0-9920-DC02C517561D}"/>
              </a:ext>
            </a:extLst>
          </p:cNvPr>
          <p:cNvSpPr txBox="1"/>
          <p:nvPr/>
        </p:nvSpPr>
        <p:spPr>
          <a:xfrm>
            <a:off x="2715105" y="2598003"/>
            <a:ext cx="267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</a:rPr>
              <a:t>OTP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</a:rPr>
              <a:t> message for verification of phone no. and 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</a:rPr>
              <a:t>Crop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</a:rPr>
              <a:t>Upload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</a:rPr>
              <a:t>Template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</a:rPr>
              <a:t> .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4261F6-1D07-4F3F-BFC9-4B55F66A1E4B}"/>
              </a:ext>
            </a:extLst>
          </p:cNvPr>
          <p:cNvSpPr txBox="1"/>
          <p:nvPr/>
        </p:nvSpPr>
        <p:spPr>
          <a:xfrm>
            <a:off x="2714610" y="3474112"/>
            <a:ext cx="3279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Add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crop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 message by farmer with all relevant information , via editing the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Template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 message 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9D918A0-15F7-4846-95A1-FA7E35C0AFDE}"/>
              </a:ext>
            </a:extLst>
          </p:cNvPr>
          <p:cNvSpPr txBox="1"/>
          <p:nvPr/>
        </p:nvSpPr>
        <p:spPr>
          <a:xfrm>
            <a:off x="2714610" y="4341889"/>
            <a:ext cx="3279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Noto Sans" panose="020B0502040504020204"/>
              </a:rPr>
              <a:t>Various Bids message to farmer with </a:t>
            </a:r>
            <a:r>
              <a:rPr lang="en-US" sz="1600" b="1" dirty="0">
                <a:solidFill>
                  <a:srgbClr val="FFFFFF"/>
                </a:solidFill>
                <a:latin typeface="Noto Sans" panose="020B0502040504020204"/>
              </a:rPr>
              <a:t>BidId</a:t>
            </a:r>
            <a:r>
              <a:rPr lang="en-US" sz="1600" dirty="0">
                <a:solidFill>
                  <a:srgbClr val="FFFFFF"/>
                </a:solidFill>
                <a:latin typeface="Noto Sans" panose="020B0502040504020204"/>
              </a:rPr>
              <a:t> to select a specific Bid and </a:t>
            </a:r>
            <a:r>
              <a:rPr lang="en-US" sz="1600" b="1" dirty="0">
                <a:solidFill>
                  <a:srgbClr val="FFFFFF"/>
                </a:solidFill>
                <a:latin typeface="Noto Sans" panose="020B0502040504020204"/>
              </a:rPr>
              <a:t>Respond</a:t>
            </a:r>
            <a:r>
              <a:rPr lang="en-US" sz="1600" dirty="0">
                <a:solidFill>
                  <a:srgbClr val="FFFFFF"/>
                </a:solidFill>
                <a:latin typeface="Noto Sans" panose="020B0502040504020204"/>
              </a:rPr>
              <a:t> via SMS 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EA4073-4F91-4A96-AA6F-68C43F26B86A}"/>
              </a:ext>
            </a:extLst>
          </p:cNvPr>
          <p:cNvSpPr txBox="1"/>
          <p:nvPr/>
        </p:nvSpPr>
        <p:spPr>
          <a:xfrm>
            <a:off x="2714610" y="5198958"/>
            <a:ext cx="2911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Noto Sans" panose="020B0502040504020204"/>
              </a:rPr>
              <a:t>Confirmation</a:t>
            </a:r>
            <a:r>
              <a:rPr lang="en-US" sz="1600" dirty="0">
                <a:solidFill>
                  <a:srgbClr val="FFFFFF"/>
                </a:solidFill>
                <a:latin typeface="Noto Sans" panose="020B0502040504020204"/>
              </a:rPr>
              <a:t> message with complete </a:t>
            </a:r>
            <a:r>
              <a:rPr lang="en-US" sz="1600" b="1" dirty="0">
                <a:solidFill>
                  <a:srgbClr val="FFFFFF"/>
                </a:solidFill>
                <a:latin typeface="Noto Sans" panose="020B0502040504020204"/>
              </a:rPr>
              <a:t>payment</a:t>
            </a:r>
            <a:r>
              <a:rPr lang="en-US" sz="1600" dirty="0">
                <a:solidFill>
                  <a:srgbClr val="FFFFFF"/>
                </a:solidFill>
                <a:latin typeface="Noto Sans" panose="020B0502040504020204"/>
              </a:rPr>
              <a:t> ,</a:t>
            </a:r>
            <a:r>
              <a:rPr lang="en-US" sz="1600" b="1" dirty="0">
                <a:solidFill>
                  <a:srgbClr val="FFFFFF"/>
                </a:solidFill>
                <a:latin typeface="Noto Sans" panose="020B0502040504020204"/>
              </a:rPr>
              <a:t>delivery</a:t>
            </a:r>
            <a:r>
              <a:rPr lang="en-US" sz="1600" dirty="0">
                <a:solidFill>
                  <a:srgbClr val="FFFFFF"/>
                </a:solidFill>
                <a:latin typeface="Noto Sans" panose="020B0502040504020204"/>
              </a:rPr>
              <a:t> Details .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EC83FB-BD5A-4F96-8DF1-E81679591AA5}"/>
              </a:ext>
            </a:extLst>
          </p:cNvPr>
          <p:cNvSpPr/>
          <p:nvPr/>
        </p:nvSpPr>
        <p:spPr>
          <a:xfrm>
            <a:off x="6309360" y="2704973"/>
            <a:ext cx="567944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Upon </a:t>
            </a:r>
            <a:r>
              <a:rPr lang="en-US" sz="2200" b="1" dirty="0"/>
              <a:t>Successful</a:t>
            </a:r>
            <a:r>
              <a:rPr lang="en-US" sz="2200" dirty="0"/>
              <a:t> </a:t>
            </a:r>
            <a:r>
              <a:rPr lang="en-US" sz="2200" b="1" dirty="0"/>
              <a:t>registration</a:t>
            </a:r>
            <a:r>
              <a:rPr lang="en-US" sz="2200" dirty="0"/>
              <a:t> the farmer will receive a </a:t>
            </a:r>
            <a:r>
              <a:rPr lang="en-US" sz="2200" b="1" dirty="0">
                <a:solidFill>
                  <a:srgbClr val="FF0000"/>
                </a:solidFill>
              </a:rPr>
              <a:t>template message </a:t>
            </a:r>
            <a:r>
              <a:rPr lang="en-US" sz="2200" dirty="0"/>
              <a:t>with all required fields , and farmer can </a:t>
            </a:r>
            <a:r>
              <a:rPr lang="en-US" sz="2200" b="1" dirty="0"/>
              <a:t>use</a:t>
            </a:r>
            <a:r>
              <a:rPr lang="en-US" sz="2200" dirty="0"/>
              <a:t>/</a:t>
            </a:r>
            <a:r>
              <a:rPr lang="en-US" sz="2200" b="1" dirty="0"/>
              <a:t>edit</a:t>
            </a:r>
            <a:r>
              <a:rPr lang="en-US" sz="2200" dirty="0"/>
              <a:t> the same template message to </a:t>
            </a:r>
            <a:r>
              <a:rPr lang="en-US" sz="2200" dirty="0">
                <a:solidFill>
                  <a:srgbClr val="0EF219"/>
                </a:solidFill>
              </a:rPr>
              <a:t>upload crop details </a:t>
            </a:r>
            <a:r>
              <a:rPr lang="en-US" sz="2200" dirty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Farmers can select a particular bid via responding in SMS with </a:t>
            </a:r>
            <a:r>
              <a:rPr lang="en-US" sz="2200" b="1" dirty="0">
                <a:solidFill>
                  <a:srgbClr val="00B0F0"/>
                </a:solidFill>
              </a:rPr>
              <a:t>CropId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B0F0"/>
                </a:solidFill>
              </a:rPr>
              <a:t>BidId</a:t>
            </a:r>
            <a:r>
              <a:rPr lang="en-US" sz="2200" dirty="0"/>
              <a:t> 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3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F0C93D9-B719-4299-8036-A4F79A342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941" y="206191"/>
            <a:ext cx="11198117" cy="759010"/>
          </a:xfrm>
        </p:spPr>
        <p:txBody>
          <a:bodyPr rtlCol="0">
            <a:normAutofit fontScale="92500" lnSpcReduction="20000"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4400" b="1" dirty="0"/>
              <a:t>Buyer’s Portal</a:t>
            </a:r>
          </a:p>
          <a:p>
            <a:pPr fontAlgn="auto">
              <a:spcBef>
                <a:spcPts val="0"/>
              </a:spcBef>
              <a:defRPr/>
            </a:pPr>
            <a:endParaRPr lang="en-US" sz="2800" b="1" dirty="0">
              <a:latin typeface="Bahnschrift SemiLight SemiConde" panose="020B0502040204020203" pitchFamily="34" charset="0"/>
            </a:endParaRPr>
          </a:p>
          <a:p>
            <a:pPr algn="l" fontAlgn="auto">
              <a:spcBef>
                <a:spcPts val="0"/>
              </a:spcBef>
              <a:defRPr/>
            </a:pPr>
            <a:endParaRPr lang="en-US" sz="1800" b="1" dirty="0">
              <a:latin typeface="+mj-lt"/>
            </a:endParaRPr>
          </a:p>
          <a:p>
            <a:pPr algn="l" fontAlgn="auto">
              <a:spcBef>
                <a:spcPts val="0"/>
              </a:spcBef>
              <a:defRPr/>
            </a:pPr>
            <a:endParaRPr lang="en-IN" dirty="0"/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4529B9-3332-4881-95E5-6901B46CD70A}"/>
              </a:ext>
            </a:extLst>
          </p:cNvPr>
          <p:cNvSpPr/>
          <p:nvPr/>
        </p:nvSpPr>
        <p:spPr>
          <a:xfrm>
            <a:off x="763480" y="1090523"/>
            <a:ext cx="109315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 Web Platform through which buyers can buy Agricultural Commodities from all over India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accommodates direct transactions between buyers and sellers. All intermediators are eliminated and you can buy directly from the farm .</a:t>
            </a:r>
            <a:endParaRPr lang="en-US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0C0F34-4D7E-4DB8-980C-D881E08FC89D}"/>
              </a:ext>
            </a:extLst>
          </p:cNvPr>
          <p:cNvGrpSpPr/>
          <p:nvPr/>
        </p:nvGrpSpPr>
        <p:grpSpPr>
          <a:xfrm>
            <a:off x="1511808" y="3306205"/>
            <a:ext cx="988947" cy="897540"/>
            <a:chOff x="1060021" y="1473417"/>
            <a:chExt cx="4479725" cy="449933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5BB1D61-C7ED-4FD5-A1E0-E048490D3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26" y="2059900"/>
              <a:ext cx="1474227" cy="461699"/>
            </a:xfrm>
            <a:custGeom>
              <a:avLst/>
              <a:gdLst>
                <a:gd name="T0" fmla="*/ 206 w 426"/>
                <a:gd name="T1" fmla="*/ 0 h 132"/>
                <a:gd name="T2" fmla="*/ 403 w 426"/>
                <a:gd name="T3" fmla="*/ 73 h 132"/>
                <a:gd name="T4" fmla="*/ 413 w 426"/>
                <a:gd name="T5" fmla="*/ 83 h 132"/>
                <a:gd name="T6" fmla="*/ 414 w 426"/>
                <a:gd name="T7" fmla="*/ 120 h 132"/>
                <a:gd name="T8" fmla="*/ 376 w 426"/>
                <a:gd name="T9" fmla="*/ 121 h 132"/>
                <a:gd name="T10" fmla="*/ 307 w 426"/>
                <a:gd name="T11" fmla="*/ 75 h 132"/>
                <a:gd name="T12" fmla="*/ 60 w 426"/>
                <a:gd name="T13" fmla="*/ 114 h 132"/>
                <a:gd name="T14" fmla="*/ 52 w 426"/>
                <a:gd name="T15" fmla="*/ 121 h 132"/>
                <a:gd name="T16" fmla="*/ 13 w 426"/>
                <a:gd name="T17" fmla="*/ 120 h 132"/>
                <a:gd name="T18" fmla="*/ 15 w 426"/>
                <a:gd name="T19" fmla="*/ 82 h 132"/>
                <a:gd name="T20" fmla="*/ 152 w 426"/>
                <a:gd name="T21" fmla="*/ 8 h 132"/>
                <a:gd name="T22" fmla="*/ 206 w 4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" h="132">
                  <a:moveTo>
                    <a:pt x="206" y="0"/>
                  </a:moveTo>
                  <a:cubicBezTo>
                    <a:pt x="285" y="3"/>
                    <a:pt x="350" y="24"/>
                    <a:pt x="403" y="73"/>
                  </a:cubicBezTo>
                  <a:cubicBezTo>
                    <a:pt x="407" y="76"/>
                    <a:pt x="410" y="79"/>
                    <a:pt x="413" y="83"/>
                  </a:cubicBezTo>
                  <a:cubicBezTo>
                    <a:pt x="424" y="95"/>
                    <a:pt x="426" y="108"/>
                    <a:pt x="414" y="120"/>
                  </a:cubicBezTo>
                  <a:cubicBezTo>
                    <a:pt x="402" y="132"/>
                    <a:pt x="390" y="131"/>
                    <a:pt x="376" y="121"/>
                  </a:cubicBezTo>
                  <a:cubicBezTo>
                    <a:pt x="354" y="105"/>
                    <a:pt x="332" y="86"/>
                    <a:pt x="307" y="75"/>
                  </a:cubicBezTo>
                  <a:cubicBezTo>
                    <a:pt x="217" y="36"/>
                    <a:pt x="134" y="51"/>
                    <a:pt x="60" y="114"/>
                  </a:cubicBezTo>
                  <a:cubicBezTo>
                    <a:pt x="57" y="116"/>
                    <a:pt x="55" y="119"/>
                    <a:pt x="52" y="121"/>
                  </a:cubicBezTo>
                  <a:cubicBezTo>
                    <a:pt x="39" y="132"/>
                    <a:pt x="25" y="132"/>
                    <a:pt x="13" y="120"/>
                  </a:cubicBezTo>
                  <a:cubicBezTo>
                    <a:pt x="0" y="107"/>
                    <a:pt x="3" y="93"/>
                    <a:pt x="15" y="82"/>
                  </a:cubicBezTo>
                  <a:cubicBezTo>
                    <a:pt x="53" y="43"/>
                    <a:pt x="100" y="19"/>
                    <a:pt x="152" y="8"/>
                  </a:cubicBezTo>
                  <a:cubicBezTo>
                    <a:pt x="172" y="4"/>
                    <a:pt x="193" y="2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95183E2-F5FE-47D8-966D-E8E6C5FEC6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021" y="1473417"/>
              <a:ext cx="4479725" cy="4499333"/>
            </a:xfrm>
            <a:custGeom>
              <a:avLst/>
              <a:gdLst>
                <a:gd name="T0" fmla="*/ 1257 w 1295"/>
                <a:gd name="T1" fmla="*/ 1098 h 1289"/>
                <a:gd name="T2" fmla="*/ 1123 w 1295"/>
                <a:gd name="T3" fmla="*/ 981 h 1289"/>
                <a:gd name="T4" fmla="*/ 895 w 1295"/>
                <a:gd name="T5" fmla="*/ 781 h 1289"/>
                <a:gd name="T6" fmla="*/ 872 w 1295"/>
                <a:gd name="T7" fmla="*/ 773 h 1289"/>
                <a:gd name="T8" fmla="*/ 816 w 1295"/>
                <a:gd name="T9" fmla="*/ 752 h 1289"/>
                <a:gd name="T10" fmla="*/ 814 w 1295"/>
                <a:gd name="T11" fmla="*/ 722 h 1289"/>
                <a:gd name="T12" fmla="*/ 825 w 1295"/>
                <a:gd name="T13" fmla="*/ 706 h 1289"/>
                <a:gd name="T14" fmla="*/ 903 w 1295"/>
                <a:gd name="T15" fmla="*/ 452 h 1289"/>
                <a:gd name="T16" fmla="*/ 452 w 1295"/>
                <a:gd name="T17" fmla="*/ 0 h 1289"/>
                <a:gd name="T18" fmla="*/ 0 w 1295"/>
                <a:gd name="T19" fmla="*/ 452 h 1289"/>
                <a:gd name="T20" fmla="*/ 452 w 1295"/>
                <a:gd name="T21" fmla="*/ 903 h 1289"/>
                <a:gd name="T22" fmla="*/ 697 w 1295"/>
                <a:gd name="T23" fmla="*/ 831 h 1289"/>
                <a:gd name="T24" fmla="*/ 704 w 1295"/>
                <a:gd name="T25" fmla="*/ 826 h 1289"/>
                <a:gd name="T26" fmla="*/ 705 w 1295"/>
                <a:gd name="T27" fmla="*/ 826 h 1289"/>
                <a:gd name="T28" fmla="*/ 714 w 1295"/>
                <a:gd name="T29" fmla="*/ 819 h 1289"/>
                <a:gd name="T30" fmla="*/ 757 w 1295"/>
                <a:gd name="T31" fmla="*/ 822 h 1289"/>
                <a:gd name="T32" fmla="*/ 774 w 1295"/>
                <a:gd name="T33" fmla="*/ 869 h 1289"/>
                <a:gd name="T34" fmla="*/ 786 w 1295"/>
                <a:gd name="T35" fmla="*/ 900 h 1289"/>
                <a:gd name="T36" fmla="*/ 1109 w 1295"/>
                <a:gd name="T37" fmla="*/ 1268 h 1289"/>
                <a:gd name="T38" fmla="*/ 1159 w 1295"/>
                <a:gd name="T39" fmla="*/ 1284 h 1289"/>
                <a:gd name="T40" fmla="*/ 1278 w 1295"/>
                <a:gd name="T41" fmla="*/ 1181 h 1289"/>
                <a:gd name="T42" fmla="*/ 1257 w 1295"/>
                <a:gd name="T43" fmla="*/ 1098 h 1289"/>
                <a:gd name="T44" fmla="*/ 90 w 1295"/>
                <a:gd name="T45" fmla="*/ 452 h 1289"/>
                <a:gd name="T46" fmla="*/ 452 w 1295"/>
                <a:gd name="T47" fmla="*/ 90 h 1289"/>
                <a:gd name="T48" fmla="*/ 813 w 1295"/>
                <a:gd name="T49" fmla="*/ 452 h 1289"/>
                <a:gd name="T50" fmla="*/ 452 w 1295"/>
                <a:gd name="T51" fmla="*/ 813 h 1289"/>
                <a:gd name="T52" fmla="*/ 90 w 1295"/>
                <a:gd name="T53" fmla="*/ 452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5" h="1289">
                  <a:moveTo>
                    <a:pt x="1257" y="1098"/>
                  </a:moveTo>
                  <a:cubicBezTo>
                    <a:pt x="1212" y="1059"/>
                    <a:pt x="1168" y="1020"/>
                    <a:pt x="1123" y="981"/>
                  </a:cubicBezTo>
                  <a:cubicBezTo>
                    <a:pt x="1047" y="914"/>
                    <a:pt x="971" y="847"/>
                    <a:pt x="895" y="781"/>
                  </a:cubicBezTo>
                  <a:cubicBezTo>
                    <a:pt x="889" y="776"/>
                    <a:pt x="878" y="770"/>
                    <a:pt x="872" y="773"/>
                  </a:cubicBezTo>
                  <a:cubicBezTo>
                    <a:pt x="846" y="783"/>
                    <a:pt x="832" y="768"/>
                    <a:pt x="816" y="752"/>
                  </a:cubicBezTo>
                  <a:cubicBezTo>
                    <a:pt x="805" y="741"/>
                    <a:pt x="805" y="734"/>
                    <a:pt x="814" y="722"/>
                  </a:cubicBezTo>
                  <a:cubicBezTo>
                    <a:pt x="817" y="717"/>
                    <a:pt x="821" y="712"/>
                    <a:pt x="825" y="706"/>
                  </a:cubicBezTo>
                  <a:cubicBezTo>
                    <a:pt x="874" y="634"/>
                    <a:pt x="903" y="546"/>
                    <a:pt x="903" y="452"/>
                  </a:cubicBezTo>
                  <a:cubicBezTo>
                    <a:pt x="903" y="202"/>
                    <a:pt x="701" y="0"/>
                    <a:pt x="452" y="0"/>
                  </a:cubicBezTo>
                  <a:cubicBezTo>
                    <a:pt x="202" y="0"/>
                    <a:pt x="0" y="202"/>
                    <a:pt x="0" y="452"/>
                  </a:cubicBezTo>
                  <a:cubicBezTo>
                    <a:pt x="0" y="701"/>
                    <a:pt x="202" y="903"/>
                    <a:pt x="452" y="903"/>
                  </a:cubicBezTo>
                  <a:cubicBezTo>
                    <a:pt x="542" y="903"/>
                    <a:pt x="626" y="877"/>
                    <a:pt x="697" y="831"/>
                  </a:cubicBezTo>
                  <a:cubicBezTo>
                    <a:pt x="699" y="829"/>
                    <a:pt x="702" y="828"/>
                    <a:pt x="704" y="826"/>
                  </a:cubicBezTo>
                  <a:cubicBezTo>
                    <a:pt x="704" y="826"/>
                    <a:pt x="704" y="826"/>
                    <a:pt x="705" y="826"/>
                  </a:cubicBezTo>
                  <a:cubicBezTo>
                    <a:pt x="708" y="824"/>
                    <a:pt x="711" y="822"/>
                    <a:pt x="714" y="819"/>
                  </a:cubicBezTo>
                  <a:cubicBezTo>
                    <a:pt x="732" y="807"/>
                    <a:pt x="742" y="805"/>
                    <a:pt x="757" y="822"/>
                  </a:cubicBezTo>
                  <a:cubicBezTo>
                    <a:pt x="769" y="836"/>
                    <a:pt x="781" y="847"/>
                    <a:pt x="774" y="869"/>
                  </a:cubicBezTo>
                  <a:cubicBezTo>
                    <a:pt x="771" y="877"/>
                    <a:pt x="779" y="892"/>
                    <a:pt x="786" y="900"/>
                  </a:cubicBezTo>
                  <a:cubicBezTo>
                    <a:pt x="893" y="1023"/>
                    <a:pt x="1001" y="1146"/>
                    <a:pt x="1109" y="1268"/>
                  </a:cubicBezTo>
                  <a:cubicBezTo>
                    <a:pt x="1122" y="1284"/>
                    <a:pt x="1139" y="1289"/>
                    <a:pt x="1159" y="1284"/>
                  </a:cubicBezTo>
                  <a:cubicBezTo>
                    <a:pt x="1216" y="1270"/>
                    <a:pt x="1256" y="1234"/>
                    <a:pt x="1278" y="1181"/>
                  </a:cubicBezTo>
                  <a:cubicBezTo>
                    <a:pt x="1295" y="1141"/>
                    <a:pt x="1290" y="1127"/>
                    <a:pt x="1257" y="1098"/>
                  </a:cubicBezTo>
                  <a:close/>
                  <a:moveTo>
                    <a:pt x="90" y="452"/>
                  </a:moveTo>
                  <a:cubicBezTo>
                    <a:pt x="90" y="252"/>
                    <a:pt x="252" y="90"/>
                    <a:pt x="452" y="90"/>
                  </a:cubicBezTo>
                  <a:cubicBezTo>
                    <a:pt x="651" y="90"/>
                    <a:pt x="813" y="252"/>
                    <a:pt x="813" y="452"/>
                  </a:cubicBezTo>
                  <a:cubicBezTo>
                    <a:pt x="813" y="651"/>
                    <a:pt x="651" y="813"/>
                    <a:pt x="452" y="813"/>
                  </a:cubicBezTo>
                  <a:cubicBezTo>
                    <a:pt x="252" y="813"/>
                    <a:pt x="90" y="651"/>
                    <a:pt x="90" y="4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CE1BF4C2-4A2D-42FA-B278-3DB56CEE0B5B}"/>
              </a:ext>
            </a:extLst>
          </p:cNvPr>
          <p:cNvSpPr txBox="1">
            <a:spLocks/>
          </p:cNvSpPr>
          <p:nvPr/>
        </p:nvSpPr>
        <p:spPr>
          <a:xfrm>
            <a:off x="377912" y="2785505"/>
            <a:ext cx="2955925" cy="5207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/>
              <a:t>Search:</a:t>
            </a:r>
            <a:r>
              <a:rPr lang="en-IN" sz="3200" b="1" dirty="0"/>
              <a:t> </a:t>
            </a:r>
            <a:endParaRPr lang="en-IN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CE3D4C2-782F-428D-9059-16E119C34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80" y="3306205"/>
            <a:ext cx="865876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Buyer can directly </a:t>
            </a:r>
            <a:r>
              <a:rPr lang="en-US" altLang="en-US" sz="2800" b="1" dirty="0">
                <a:solidFill>
                  <a:srgbClr val="FF0000"/>
                </a:solidFill>
              </a:rPr>
              <a:t>Search</a:t>
            </a:r>
            <a:r>
              <a:rPr lang="en-US" altLang="en-US" sz="2400" dirty="0"/>
              <a:t> for the commodity that he wishes to buy on the web platform and select among listed options. </a:t>
            </a:r>
            <a:endParaRPr lang="en-IN" altLang="en-US" sz="24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BCBEEA9-6FF5-4BA3-A29C-89CE4CB1D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80" y="4537318"/>
            <a:ext cx="865876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Buyer after selecting his desired product can </a:t>
            </a:r>
            <a:r>
              <a:rPr lang="en-US" altLang="en-US" sz="2800" b="1" dirty="0">
                <a:solidFill>
                  <a:srgbClr val="FF0000"/>
                </a:solidFill>
              </a:rPr>
              <a:t>Bid</a:t>
            </a:r>
            <a:r>
              <a:rPr lang="en-US" altLang="en-US" sz="2400" dirty="0"/>
              <a:t> on it with his </a:t>
            </a:r>
            <a:r>
              <a:rPr lang="en-US" altLang="en-US" sz="2400" b="1" dirty="0">
                <a:solidFill>
                  <a:srgbClr val="0EF219"/>
                </a:solidFill>
              </a:rPr>
              <a:t>Offered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0EF219"/>
                </a:solidFill>
              </a:rPr>
              <a:t>Price</a:t>
            </a:r>
            <a:r>
              <a:rPr lang="en-US" altLang="en-US" sz="2400" dirty="0"/>
              <a:t> 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After which all the bids for a crop will go the farmer to select the  best from them . </a:t>
            </a:r>
            <a:endParaRPr lang="en-IN" alt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B589F2-0FC8-4007-9799-3F25B92B7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38" y="4700757"/>
            <a:ext cx="1147892" cy="11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5D432014-8751-475B-ACE6-BF669D2A9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7" y="4742741"/>
            <a:ext cx="895385" cy="895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" name="Rectangle 10">
            <a:extLst>
              <a:ext uri="{FF2B5EF4-FFF2-40B4-BE49-F238E27FC236}">
                <a16:creationId xmlns:a16="http://schemas.microsoft.com/office/drawing/2014/main" id="{1BB35410-FC7A-489E-BC97-23643379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606" y="4742741"/>
            <a:ext cx="865876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Buyer can mark items as </a:t>
            </a:r>
            <a:r>
              <a:rPr lang="en-US" altLang="en-US" sz="2800" b="1" dirty="0">
                <a:solidFill>
                  <a:srgbClr val="FF0000"/>
                </a:solidFill>
              </a:rPr>
              <a:t>Favorites</a:t>
            </a:r>
            <a:r>
              <a:rPr lang="en-US" altLang="en-US" sz="2400" dirty="0"/>
              <a:t> which he may want to buy in future or order repeatedly like Wheat , Rice etc. . </a:t>
            </a:r>
            <a:endParaRPr lang="en-IN" altLang="en-US" sz="2400" dirty="0"/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46848CD7-C000-42B0-8A1F-D3156C864E67}"/>
              </a:ext>
            </a:extLst>
          </p:cNvPr>
          <p:cNvSpPr>
            <a:spLocks/>
          </p:cNvSpPr>
          <p:nvPr/>
        </p:nvSpPr>
        <p:spPr bwMode="auto">
          <a:xfrm>
            <a:off x="811821" y="576100"/>
            <a:ext cx="1514125" cy="2483094"/>
          </a:xfrm>
          <a:custGeom>
            <a:avLst/>
            <a:gdLst>
              <a:gd name="T0" fmla="*/ 2226 w 4453"/>
              <a:gd name="T1" fmla="*/ 1 h 2847"/>
              <a:gd name="T2" fmla="*/ 4419 w 4453"/>
              <a:gd name="T3" fmla="*/ 0 h 2847"/>
              <a:gd name="T4" fmla="*/ 4453 w 4453"/>
              <a:gd name="T5" fmla="*/ 35 h 2847"/>
              <a:gd name="T6" fmla="*/ 4453 w 4453"/>
              <a:gd name="T7" fmla="*/ 2813 h 2847"/>
              <a:gd name="T8" fmla="*/ 4419 w 4453"/>
              <a:gd name="T9" fmla="*/ 2847 h 2847"/>
              <a:gd name="T10" fmla="*/ 39 w 4453"/>
              <a:gd name="T11" fmla="*/ 2847 h 2847"/>
              <a:gd name="T12" fmla="*/ 0 w 4453"/>
              <a:gd name="T13" fmla="*/ 2808 h 2847"/>
              <a:gd name="T14" fmla="*/ 0 w 4453"/>
              <a:gd name="T15" fmla="*/ 35 h 2847"/>
              <a:gd name="T16" fmla="*/ 34 w 4453"/>
              <a:gd name="T17" fmla="*/ 0 h 2847"/>
              <a:gd name="T18" fmla="*/ 2226 w 4453"/>
              <a:gd name="T19" fmla="*/ 1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53" h="2847">
                <a:moveTo>
                  <a:pt x="2226" y="1"/>
                </a:moveTo>
                <a:cubicBezTo>
                  <a:pt x="2957" y="1"/>
                  <a:pt x="3688" y="1"/>
                  <a:pt x="4419" y="0"/>
                </a:cubicBezTo>
                <a:cubicBezTo>
                  <a:pt x="4447" y="0"/>
                  <a:pt x="4453" y="7"/>
                  <a:pt x="4453" y="35"/>
                </a:cubicBezTo>
                <a:cubicBezTo>
                  <a:pt x="4452" y="961"/>
                  <a:pt x="4452" y="1887"/>
                  <a:pt x="4453" y="2813"/>
                </a:cubicBezTo>
                <a:cubicBezTo>
                  <a:pt x="4453" y="2840"/>
                  <a:pt x="4446" y="2847"/>
                  <a:pt x="4419" y="2847"/>
                </a:cubicBezTo>
                <a:cubicBezTo>
                  <a:pt x="2959" y="2847"/>
                  <a:pt x="1499" y="2847"/>
                  <a:pt x="39" y="2847"/>
                </a:cubicBezTo>
                <a:cubicBezTo>
                  <a:pt x="0" y="2847"/>
                  <a:pt x="0" y="2847"/>
                  <a:pt x="0" y="2808"/>
                </a:cubicBezTo>
                <a:cubicBezTo>
                  <a:pt x="0" y="1884"/>
                  <a:pt x="0" y="959"/>
                  <a:pt x="0" y="35"/>
                </a:cubicBezTo>
                <a:cubicBezTo>
                  <a:pt x="0" y="8"/>
                  <a:pt x="5" y="0"/>
                  <a:pt x="34" y="0"/>
                </a:cubicBezTo>
                <a:cubicBezTo>
                  <a:pt x="765" y="1"/>
                  <a:pt x="1495" y="1"/>
                  <a:pt x="2226" y="1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B71483-437A-4F1F-ACA6-7CAC884462EA}"/>
              </a:ext>
            </a:extLst>
          </p:cNvPr>
          <p:cNvGrpSpPr/>
          <p:nvPr/>
        </p:nvGrpSpPr>
        <p:grpSpPr>
          <a:xfrm>
            <a:off x="475256" y="183694"/>
            <a:ext cx="2187257" cy="3346704"/>
            <a:chOff x="1312561" y="1955177"/>
            <a:chExt cx="2342184" cy="383592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D2F7581-CF56-4AE8-990C-AADA89963681}"/>
                </a:ext>
              </a:extLst>
            </p:cNvPr>
            <p:cNvSpPr/>
            <p:nvPr/>
          </p:nvSpPr>
          <p:spPr>
            <a:xfrm>
              <a:off x="1312561" y="5631321"/>
              <a:ext cx="2342184" cy="15978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BB48ED6D-93F3-4CF1-BA75-EBDCFD059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7592" y="1955177"/>
              <a:ext cx="1812459" cy="3756037"/>
            </a:xfrm>
            <a:custGeom>
              <a:avLst/>
              <a:gdLst>
                <a:gd name="T0" fmla="*/ 1022 w 1022"/>
                <a:gd name="T1" fmla="*/ 890 h 2118"/>
                <a:gd name="T2" fmla="*/ 1022 w 1022"/>
                <a:gd name="T3" fmla="*/ 157 h 2118"/>
                <a:gd name="T4" fmla="*/ 1014 w 1022"/>
                <a:gd name="T5" fmla="*/ 101 h 2118"/>
                <a:gd name="T6" fmla="*/ 868 w 1022"/>
                <a:gd name="T7" fmla="*/ 1 h 2118"/>
                <a:gd name="T8" fmla="*/ 162 w 1022"/>
                <a:gd name="T9" fmla="*/ 0 h 2118"/>
                <a:gd name="T10" fmla="*/ 87 w 1022"/>
                <a:gd name="T11" fmla="*/ 16 h 2118"/>
                <a:gd name="T12" fmla="*/ 14 w 1022"/>
                <a:gd name="T13" fmla="*/ 91 h 2118"/>
                <a:gd name="T14" fmla="*/ 0 w 1022"/>
                <a:gd name="T15" fmla="*/ 166 h 2118"/>
                <a:gd name="T16" fmla="*/ 0 w 1022"/>
                <a:gd name="T17" fmla="*/ 1953 h 2118"/>
                <a:gd name="T18" fmla="*/ 1 w 1022"/>
                <a:gd name="T19" fmla="*/ 1967 h 2118"/>
                <a:gd name="T20" fmla="*/ 38 w 1022"/>
                <a:gd name="T21" fmla="*/ 2064 h 2118"/>
                <a:gd name="T22" fmla="*/ 137 w 1022"/>
                <a:gd name="T23" fmla="*/ 2115 h 2118"/>
                <a:gd name="T24" fmla="*/ 226 w 1022"/>
                <a:gd name="T25" fmla="*/ 2117 h 2118"/>
                <a:gd name="T26" fmla="*/ 872 w 1022"/>
                <a:gd name="T27" fmla="*/ 2117 h 2118"/>
                <a:gd name="T28" fmla="*/ 977 w 1022"/>
                <a:gd name="T29" fmla="*/ 2072 h 2118"/>
                <a:gd name="T30" fmla="*/ 1022 w 1022"/>
                <a:gd name="T31" fmla="*/ 1957 h 2118"/>
                <a:gd name="T32" fmla="*/ 1022 w 1022"/>
                <a:gd name="T33" fmla="*/ 890 h 2118"/>
                <a:gd name="T34" fmla="*/ 428 w 1022"/>
                <a:gd name="T35" fmla="*/ 127 h 2118"/>
                <a:gd name="T36" fmla="*/ 442 w 1022"/>
                <a:gd name="T37" fmla="*/ 116 h 2118"/>
                <a:gd name="T38" fmla="*/ 512 w 1022"/>
                <a:gd name="T39" fmla="*/ 117 h 2118"/>
                <a:gd name="T40" fmla="*/ 576 w 1022"/>
                <a:gd name="T41" fmla="*/ 116 h 2118"/>
                <a:gd name="T42" fmla="*/ 582 w 1022"/>
                <a:gd name="T43" fmla="*/ 117 h 2118"/>
                <a:gd name="T44" fmla="*/ 595 w 1022"/>
                <a:gd name="T45" fmla="*/ 128 h 2118"/>
                <a:gd name="T46" fmla="*/ 583 w 1022"/>
                <a:gd name="T47" fmla="*/ 140 h 2118"/>
                <a:gd name="T48" fmla="*/ 440 w 1022"/>
                <a:gd name="T49" fmla="*/ 140 h 2118"/>
                <a:gd name="T50" fmla="*/ 428 w 1022"/>
                <a:gd name="T51" fmla="*/ 127 h 2118"/>
                <a:gd name="T52" fmla="*/ 511 w 1022"/>
                <a:gd name="T53" fmla="*/ 2064 h 2118"/>
                <a:gd name="T54" fmla="*/ 430 w 1022"/>
                <a:gd name="T55" fmla="*/ 1983 h 2118"/>
                <a:gd name="T56" fmla="*/ 512 w 1022"/>
                <a:gd name="T57" fmla="*/ 1901 h 2118"/>
                <a:gd name="T58" fmla="*/ 593 w 1022"/>
                <a:gd name="T59" fmla="*/ 1983 h 2118"/>
                <a:gd name="T60" fmla="*/ 511 w 1022"/>
                <a:gd name="T61" fmla="*/ 2064 h 2118"/>
                <a:gd name="T62" fmla="*/ 946 w 1022"/>
                <a:gd name="T63" fmla="*/ 1848 h 2118"/>
                <a:gd name="T64" fmla="*/ 75 w 1022"/>
                <a:gd name="T65" fmla="*/ 1848 h 2118"/>
                <a:gd name="T66" fmla="*/ 62 w 1022"/>
                <a:gd name="T67" fmla="*/ 1835 h 2118"/>
                <a:gd name="T68" fmla="*/ 62 w 1022"/>
                <a:gd name="T69" fmla="*/ 270 h 2118"/>
                <a:gd name="T70" fmla="*/ 75 w 1022"/>
                <a:gd name="T71" fmla="*/ 256 h 2118"/>
                <a:gd name="T72" fmla="*/ 946 w 1022"/>
                <a:gd name="T73" fmla="*/ 256 h 2118"/>
                <a:gd name="T74" fmla="*/ 960 w 1022"/>
                <a:gd name="T75" fmla="*/ 271 h 2118"/>
                <a:gd name="T76" fmla="*/ 960 w 1022"/>
                <a:gd name="T77" fmla="*/ 1054 h 2118"/>
                <a:gd name="T78" fmla="*/ 960 w 1022"/>
                <a:gd name="T79" fmla="*/ 1834 h 2118"/>
                <a:gd name="T80" fmla="*/ 946 w 1022"/>
                <a:gd name="T81" fmla="*/ 1848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2" h="2118">
                  <a:moveTo>
                    <a:pt x="1022" y="890"/>
                  </a:moveTo>
                  <a:cubicBezTo>
                    <a:pt x="1022" y="645"/>
                    <a:pt x="1022" y="401"/>
                    <a:pt x="1022" y="157"/>
                  </a:cubicBezTo>
                  <a:cubicBezTo>
                    <a:pt x="1022" y="138"/>
                    <a:pt x="1020" y="119"/>
                    <a:pt x="1014" y="101"/>
                  </a:cubicBezTo>
                  <a:cubicBezTo>
                    <a:pt x="991" y="40"/>
                    <a:pt x="933" y="1"/>
                    <a:pt x="868" y="1"/>
                  </a:cubicBezTo>
                  <a:cubicBezTo>
                    <a:pt x="632" y="1"/>
                    <a:pt x="397" y="1"/>
                    <a:pt x="162" y="0"/>
                  </a:cubicBezTo>
                  <a:cubicBezTo>
                    <a:pt x="136" y="0"/>
                    <a:pt x="110" y="5"/>
                    <a:pt x="87" y="16"/>
                  </a:cubicBezTo>
                  <a:cubicBezTo>
                    <a:pt x="54" y="32"/>
                    <a:pt x="29" y="57"/>
                    <a:pt x="14" y="91"/>
                  </a:cubicBezTo>
                  <a:cubicBezTo>
                    <a:pt x="3" y="115"/>
                    <a:pt x="0" y="140"/>
                    <a:pt x="0" y="166"/>
                  </a:cubicBezTo>
                  <a:cubicBezTo>
                    <a:pt x="1" y="762"/>
                    <a:pt x="0" y="1357"/>
                    <a:pt x="0" y="1953"/>
                  </a:cubicBezTo>
                  <a:cubicBezTo>
                    <a:pt x="0" y="1958"/>
                    <a:pt x="1" y="1963"/>
                    <a:pt x="1" y="1967"/>
                  </a:cubicBezTo>
                  <a:cubicBezTo>
                    <a:pt x="2" y="2004"/>
                    <a:pt x="12" y="2037"/>
                    <a:pt x="38" y="2064"/>
                  </a:cubicBezTo>
                  <a:cubicBezTo>
                    <a:pt x="65" y="2093"/>
                    <a:pt x="97" y="2113"/>
                    <a:pt x="137" y="2115"/>
                  </a:cubicBezTo>
                  <a:cubicBezTo>
                    <a:pt x="166" y="2117"/>
                    <a:pt x="196" y="2117"/>
                    <a:pt x="226" y="2117"/>
                  </a:cubicBezTo>
                  <a:cubicBezTo>
                    <a:pt x="316" y="2117"/>
                    <a:pt x="756" y="2118"/>
                    <a:pt x="872" y="2117"/>
                  </a:cubicBezTo>
                  <a:cubicBezTo>
                    <a:pt x="912" y="2117"/>
                    <a:pt x="948" y="2101"/>
                    <a:pt x="977" y="2072"/>
                  </a:cubicBezTo>
                  <a:cubicBezTo>
                    <a:pt x="1009" y="2041"/>
                    <a:pt x="1022" y="2002"/>
                    <a:pt x="1022" y="1957"/>
                  </a:cubicBezTo>
                  <a:cubicBezTo>
                    <a:pt x="1022" y="1601"/>
                    <a:pt x="1022" y="1245"/>
                    <a:pt x="1022" y="890"/>
                  </a:cubicBezTo>
                  <a:close/>
                  <a:moveTo>
                    <a:pt x="428" y="127"/>
                  </a:moveTo>
                  <a:cubicBezTo>
                    <a:pt x="429" y="120"/>
                    <a:pt x="434" y="116"/>
                    <a:pt x="442" y="116"/>
                  </a:cubicBezTo>
                  <a:cubicBezTo>
                    <a:pt x="465" y="117"/>
                    <a:pt x="489" y="117"/>
                    <a:pt x="512" y="117"/>
                  </a:cubicBezTo>
                  <a:cubicBezTo>
                    <a:pt x="533" y="116"/>
                    <a:pt x="555" y="116"/>
                    <a:pt x="576" y="116"/>
                  </a:cubicBezTo>
                  <a:cubicBezTo>
                    <a:pt x="578" y="116"/>
                    <a:pt x="580" y="116"/>
                    <a:pt x="582" y="117"/>
                  </a:cubicBezTo>
                  <a:cubicBezTo>
                    <a:pt x="590" y="117"/>
                    <a:pt x="595" y="122"/>
                    <a:pt x="595" y="128"/>
                  </a:cubicBezTo>
                  <a:cubicBezTo>
                    <a:pt x="595" y="136"/>
                    <a:pt x="590" y="140"/>
                    <a:pt x="583" y="140"/>
                  </a:cubicBezTo>
                  <a:cubicBezTo>
                    <a:pt x="535" y="140"/>
                    <a:pt x="488" y="140"/>
                    <a:pt x="440" y="140"/>
                  </a:cubicBezTo>
                  <a:cubicBezTo>
                    <a:pt x="432" y="140"/>
                    <a:pt x="427" y="133"/>
                    <a:pt x="428" y="127"/>
                  </a:cubicBezTo>
                  <a:close/>
                  <a:moveTo>
                    <a:pt x="511" y="2064"/>
                  </a:moveTo>
                  <a:cubicBezTo>
                    <a:pt x="466" y="2064"/>
                    <a:pt x="430" y="2029"/>
                    <a:pt x="430" y="1983"/>
                  </a:cubicBezTo>
                  <a:cubicBezTo>
                    <a:pt x="430" y="1936"/>
                    <a:pt x="467" y="1902"/>
                    <a:pt x="512" y="1901"/>
                  </a:cubicBezTo>
                  <a:cubicBezTo>
                    <a:pt x="556" y="1902"/>
                    <a:pt x="593" y="1936"/>
                    <a:pt x="593" y="1983"/>
                  </a:cubicBezTo>
                  <a:cubicBezTo>
                    <a:pt x="592" y="2031"/>
                    <a:pt x="554" y="2065"/>
                    <a:pt x="511" y="2064"/>
                  </a:cubicBezTo>
                  <a:close/>
                  <a:moveTo>
                    <a:pt x="946" y="1848"/>
                  </a:moveTo>
                  <a:cubicBezTo>
                    <a:pt x="655" y="1848"/>
                    <a:pt x="365" y="1848"/>
                    <a:pt x="75" y="1848"/>
                  </a:cubicBezTo>
                  <a:cubicBezTo>
                    <a:pt x="60" y="1848"/>
                    <a:pt x="62" y="1850"/>
                    <a:pt x="62" y="1835"/>
                  </a:cubicBezTo>
                  <a:cubicBezTo>
                    <a:pt x="62" y="1313"/>
                    <a:pt x="62" y="791"/>
                    <a:pt x="62" y="270"/>
                  </a:cubicBezTo>
                  <a:cubicBezTo>
                    <a:pt x="62" y="256"/>
                    <a:pt x="62" y="256"/>
                    <a:pt x="75" y="256"/>
                  </a:cubicBezTo>
                  <a:cubicBezTo>
                    <a:pt x="365" y="256"/>
                    <a:pt x="656" y="256"/>
                    <a:pt x="946" y="256"/>
                  </a:cubicBezTo>
                  <a:cubicBezTo>
                    <a:pt x="960" y="256"/>
                    <a:pt x="960" y="256"/>
                    <a:pt x="960" y="271"/>
                  </a:cubicBezTo>
                  <a:cubicBezTo>
                    <a:pt x="960" y="532"/>
                    <a:pt x="960" y="793"/>
                    <a:pt x="960" y="1054"/>
                  </a:cubicBezTo>
                  <a:cubicBezTo>
                    <a:pt x="960" y="1314"/>
                    <a:pt x="960" y="1574"/>
                    <a:pt x="960" y="1834"/>
                  </a:cubicBezTo>
                  <a:cubicBezTo>
                    <a:pt x="960" y="1851"/>
                    <a:pt x="961" y="1848"/>
                    <a:pt x="946" y="18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96731179-2FD7-47EE-B0E3-78C795916D42}"/>
              </a:ext>
            </a:extLst>
          </p:cNvPr>
          <p:cNvSpPr/>
          <p:nvPr/>
        </p:nvSpPr>
        <p:spPr>
          <a:xfrm>
            <a:off x="861122" y="979620"/>
            <a:ext cx="884442" cy="197960"/>
          </a:xfrm>
          <a:prstGeom prst="wedgeRoundRectCallout">
            <a:avLst>
              <a:gd name="adj1" fmla="val -33134"/>
              <a:gd name="adj2" fmla="val 92625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9A017018-5633-4092-929B-081F00E4CEC3}"/>
              </a:ext>
            </a:extLst>
          </p:cNvPr>
          <p:cNvSpPr/>
          <p:nvPr/>
        </p:nvSpPr>
        <p:spPr>
          <a:xfrm flipH="1">
            <a:off x="1405070" y="1261478"/>
            <a:ext cx="884442" cy="197960"/>
          </a:xfrm>
          <a:prstGeom prst="wedgeRoundRectCallout">
            <a:avLst>
              <a:gd name="adj1" fmla="val -32294"/>
              <a:gd name="adj2" fmla="val 96133"/>
              <a:gd name="adj3" fmla="val 16667"/>
            </a:avLst>
          </a:prstGeom>
          <a:solidFill>
            <a:srgbClr val="0EF219"/>
          </a:solidFill>
          <a:ln>
            <a:solidFill>
              <a:srgbClr val="0EF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D363A676-F5CF-4211-AAF0-AF749227E230}"/>
              </a:ext>
            </a:extLst>
          </p:cNvPr>
          <p:cNvSpPr/>
          <p:nvPr/>
        </p:nvSpPr>
        <p:spPr>
          <a:xfrm>
            <a:off x="861122" y="2399858"/>
            <a:ext cx="884442" cy="197960"/>
          </a:xfrm>
          <a:prstGeom prst="wedgeRoundRectCallout">
            <a:avLst>
              <a:gd name="adj1" fmla="val -33134"/>
              <a:gd name="adj2" fmla="val 92625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37543377-1464-48FD-9A17-FD8632390D0F}"/>
              </a:ext>
            </a:extLst>
          </p:cNvPr>
          <p:cNvSpPr/>
          <p:nvPr/>
        </p:nvSpPr>
        <p:spPr>
          <a:xfrm>
            <a:off x="861122" y="1529141"/>
            <a:ext cx="884442" cy="197960"/>
          </a:xfrm>
          <a:prstGeom prst="wedgeRoundRectCallout">
            <a:avLst>
              <a:gd name="adj1" fmla="val -33134"/>
              <a:gd name="adj2" fmla="val 92625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1D8E4C26-4ADE-4405-8CA2-92B689DE0CD3}"/>
              </a:ext>
            </a:extLst>
          </p:cNvPr>
          <p:cNvSpPr/>
          <p:nvPr/>
        </p:nvSpPr>
        <p:spPr>
          <a:xfrm flipH="1">
            <a:off x="1407065" y="1773109"/>
            <a:ext cx="884442" cy="197960"/>
          </a:xfrm>
          <a:prstGeom prst="wedgeRoundRectCallout">
            <a:avLst>
              <a:gd name="adj1" fmla="val -32294"/>
              <a:gd name="adj2" fmla="val 96133"/>
              <a:gd name="adj3" fmla="val 16667"/>
            </a:avLst>
          </a:prstGeom>
          <a:solidFill>
            <a:srgbClr val="0EF219"/>
          </a:solidFill>
          <a:ln>
            <a:solidFill>
              <a:srgbClr val="0EF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C4CD4BCC-C9D1-4006-9EB8-1AA7B89C8E16}"/>
              </a:ext>
            </a:extLst>
          </p:cNvPr>
          <p:cNvSpPr/>
          <p:nvPr/>
        </p:nvSpPr>
        <p:spPr>
          <a:xfrm flipH="1">
            <a:off x="1407065" y="2136288"/>
            <a:ext cx="884442" cy="197960"/>
          </a:xfrm>
          <a:prstGeom prst="wedgeRoundRectCallout">
            <a:avLst>
              <a:gd name="adj1" fmla="val -32294"/>
              <a:gd name="adj2" fmla="val 96133"/>
              <a:gd name="adj3" fmla="val 16667"/>
            </a:avLst>
          </a:prstGeom>
          <a:solidFill>
            <a:srgbClr val="0EF219"/>
          </a:solidFill>
          <a:ln>
            <a:solidFill>
              <a:srgbClr val="0EF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2F341743-233B-4924-B783-CE8F8E357C6A}"/>
              </a:ext>
            </a:extLst>
          </p:cNvPr>
          <p:cNvSpPr/>
          <p:nvPr/>
        </p:nvSpPr>
        <p:spPr>
          <a:xfrm>
            <a:off x="903533" y="2833401"/>
            <a:ext cx="1003073" cy="173604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7C2D330-D477-41AB-865E-BEAF09AB9A44}"/>
              </a:ext>
            </a:extLst>
          </p:cNvPr>
          <p:cNvSpPr/>
          <p:nvPr/>
        </p:nvSpPr>
        <p:spPr>
          <a:xfrm>
            <a:off x="2004823" y="2831348"/>
            <a:ext cx="264589" cy="197960"/>
          </a:xfrm>
          <a:prstGeom prst="ellipse">
            <a:avLst/>
          </a:prstGeom>
          <a:solidFill>
            <a:srgbClr val="99FF33"/>
          </a:solidFill>
          <a:ln>
            <a:solidFill>
              <a:srgbClr val="99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48940509-B013-455A-9A25-53226F034CB7}"/>
              </a:ext>
            </a:extLst>
          </p:cNvPr>
          <p:cNvSpPr/>
          <p:nvPr/>
        </p:nvSpPr>
        <p:spPr>
          <a:xfrm>
            <a:off x="2058860" y="2882612"/>
            <a:ext cx="170162" cy="99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DE10D21D-82B0-4539-8019-D5F298CC7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414" y="467788"/>
            <a:ext cx="865876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Buyer and Farmer out to use our web </a:t>
            </a:r>
            <a:r>
              <a:rPr lang="en-US" altLang="en-US" sz="2400" b="1" dirty="0">
                <a:solidFill>
                  <a:srgbClr val="99FF33"/>
                </a:solidFill>
              </a:rPr>
              <a:t>messaging</a:t>
            </a:r>
            <a:r>
              <a:rPr lang="en-US" altLang="en-US" sz="2400" dirty="0"/>
              <a:t> platform to </a:t>
            </a:r>
            <a:r>
              <a:rPr lang="en-US" altLang="en-US" sz="2600" b="1" dirty="0">
                <a:solidFill>
                  <a:srgbClr val="FFC000"/>
                </a:solidFill>
              </a:rPr>
              <a:t>Negotiate</a:t>
            </a:r>
            <a:r>
              <a:rPr lang="en-US" altLang="en-US" sz="2600" dirty="0">
                <a:solidFill>
                  <a:srgbClr val="FFC000"/>
                </a:solidFill>
              </a:rPr>
              <a:t> </a:t>
            </a:r>
            <a:r>
              <a:rPr lang="en-US" altLang="en-US" sz="2600" b="1" dirty="0">
                <a:solidFill>
                  <a:srgbClr val="FFC000"/>
                </a:solidFill>
              </a:rPr>
              <a:t>Price</a:t>
            </a:r>
            <a:r>
              <a:rPr lang="en-US" altLang="en-US" sz="2400" dirty="0"/>
              <a:t>, clear doubts  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Farmer can also message buyer regarding payment and Delivery Classifications . </a:t>
            </a:r>
            <a:endParaRPr lang="en-IN" altLang="en-US" sz="2400" dirty="0"/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B479092C-222E-41B2-97EB-729C113C1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814" y="2243875"/>
            <a:ext cx="865876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After a Bid has been selected the buyer will proceed to </a:t>
            </a:r>
            <a:r>
              <a:rPr lang="en-US" altLang="en-US" sz="2400" b="1" dirty="0">
                <a:solidFill>
                  <a:srgbClr val="00B0F0"/>
                </a:solidFill>
              </a:rPr>
              <a:t>checkout</a:t>
            </a:r>
            <a:r>
              <a:rPr lang="en-US" altLang="en-US" sz="2400" dirty="0"/>
              <a:t> with complete details about </a:t>
            </a:r>
            <a:r>
              <a:rPr lang="en-US" altLang="en-US" sz="2400" b="1" dirty="0">
                <a:solidFill>
                  <a:srgbClr val="FFC000"/>
                </a:solidFill>
              </a:rPr>
              <a:t>Payment</a:t>
            </a:r>
            <a:r>
              <a:rPr lang="en-US" altLang="en-US" sz="2400" dirty="0"/>
              <a:t> , </a:t>
            </a:r>
            <a:r>
              <a:rPr lang="en-US" altLang="en-US" sz="2400" b="1" dirty="0">
                <a:solidFill>
                  <a:srgbClr val="92D050"/>
                </a:solidFill>
              </a:rPr>
              <a:t>Pickup</a:t>
            </a:r>
            <a:r>
              <a:rPr lang="en-US" altLang="en-US" sz="2400" dirty="0"/>
              <a:t> or </a:t>
            </a:r>
            <a:r>
              <a:rPr lang="en-US" altLang="en-US" sz="2400" b="1" dirty="0">
                <a:solidFill>
                  <a:srgbClr val="FF0000"/>
                </a:solidFill>
              </a:rPr>
              <a:t>Delivery</a:t>
            </a:r>
            <a:r>
              <a:rPr lang="en-US" altLang="en-US" sz="2400" dirty="0"/>
              <a:t> , </a:t>
            </a:r>
            <a:r>
              <a:rPr lang="en-US" altLang="en-US" sz="2400" b="1" dirty="0">
                <a:solidFill>
                  <a:srgbClr val="FFC000"/>
                </a:solidFill>
              </a:rPr>
              <a:t>Delivery Address </a:t>
            </a:r>
            <a:r>
              <a:rPr lang="en-US" altLang="en-US" sz="2400" dirty="0"/>
              <a:t>etc. </a:t>
            </a:r>
            <a:r>
              <a:rPr lang="en-IN" altLang="en-US" sz="2400" dirty="0"/>
              <a:t>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IN" altLang="en-US" sz="2400" dirty="0"/>
              <a:t>After it a </a:t>
            </a:r>
            <a:r>
              <a:rPr lang="en-IN" altLang="en-US" sz="2400" b="1" dirty="0">
                <a:solidFill>
                  <a:srgbClr val="FF0000"/>
                </a:solidFill>
              </a:rPr>
              <a:t>transactionId</a:t>
            </a:r>
            <a:r>
              <a:rPr lang="en-IN" altLang="en-US" sz="2400" dirty="0"/>
              <a:t> will we allocated to buyer </a:t>
            </a:r>
            <a:r>
              <a:rPr lang="en-US" altLang="en-US" sz="2400" dirty="0"/>
              <a:t>through which it can trace status of its purchase and track its whereabout .</a:t>
            </a: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F9EE3612-03D0-4074-BF08-288F0014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94" y="4182867"/>
            <a:ext cx="86587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/>
            <a:r>
              <a:rPr lang="en-US" altLang="en-US" sz="2400" dirty="0"/>
              <a:t>Buyers will have additional features like :</a:t>
            </a:r>
            <a:endParaRPr lang="en-IN" altLang="en-US" sz="24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4B7E0D74-56FE-48D0-B24F-63DEF483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69" y="5812521"/>
            <a:ext cx="771003" cy="771003"/>
          </a:xfrm>
          <a:prstGeom prst="rect">
            <a:avLst/>
          </a:prstGeom>
        </p:spPr>
      </p:pic>
      <p:sp>
        <p:nvSpPr>
          <p:cNvPr id="75" name="Rectangle 10">
            <a:extLst>
              <a:ext uri="{FF2B5EF4-FFF2-40B4-BE49-F238E27FC236}">
                <a16:creationId xmlns:a16="http://schemas.microsoft.com/office/drawing/2014/main" id="{A0B8BB11-CEA5-4941-AC52-BDE3CF7B3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605" y="5983470"/>
            <a:ext cx="86587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Buyer can trace the status of their purchase via </a:t>
            </a:r>
            <a:r>
              <a:rPr lang="en-US" altLang="en-US" sz="2400" b="1" dirty="0">
                <a:solidFill>
                  <a:srgbClr val="FFC000"/>
                </a:solidFill>
              </a:rPr>
              <a:t>transactionId</a:t>
            </a:r>
            <a:endParaRPr lang="en-IN" alt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38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1186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SemiLight SemiConde</vt:lpstr>
      <vt:lpstr>Calibri</vt:lpstr>
      <vt:lpstr>Calibri Light</vt:lpstr>
      <vt:lpstr>Noto Sans</vt:lpstr>
      <vt:lpstr>Open Sans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kholiya</dc:creator>
  <cp:lastModifiedBy>pawan kholiya</cp:lastModifiedBy>
  <cp:revision>79</cp:revision>
  <dcterms:created xsi:type="dcterms:W3CDTF">2020-01-08T15:33:54Z</dcterms:created>
  <dcterms:modified xsi:type="dcterms:W3CDTF">2020-01-13T17:35:57Z</dcterms:modified>
</cp:coreProperties>
</file>