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624" r:id="rId2"/>
    <p:sldId id="625" r:id="rId3"/>
    <p:sldId id="62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B4A"/>
    <a:srgbClr val="59E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Grid="0">
      <p:cViewPr>
        <p:scale>
          <a:sx n="64" d="100"/>
          <a:sy n="64" d="100"/>
        </p:scale>
        <p:origin x="1421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448C3-7278-4861-B6CB-07400F27FC71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FCC6B-D0D1-475E-A780-E1CBC8B35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8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CE6B0-6121-4DCA-A9F0-F52D9A97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3D529-3638-4E6A-9E00-F56342F8682B}" type="datetimeFigureOut">
              <a:rPr lang="en-GB"/>
              <a:pPr>
                <a:defRPr/>
              </a:pPr>
              <a:t>07/02/2020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3D53-9E5B-45B2-9270-D3C26381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48274-2678-4711-A6E9-98F44115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BB7C0-12A6-4F9B-A456-921BDBFA69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77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88659-106F-4AC8-A6FC-DAB53EC6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EA7B6-4AC3-43AF-8138-628C4FF9F652}" type="datetimeFigureOut">
              <a:rPr lang="en-GB"/>
              <a:pPr>
                <a:defRPr/>
              </a:pPr>
              <a:t>07/02/2020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E53A-FB99-48D1-8242-F2E5F3E9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D6F4E-4178-4425-A5F5-BBBE3D7C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30229-0A34-4C4D-9802-8AE8F41D55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27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B690-617B-411D-8DCA-B3484D78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BDB0F-6CF7-4B45-A50E-E041A075E724}" type="datetimeFigureOut">
              <a:rPr lang="en-GB"/>
              <a:pPr>
                <a:defRPr/>
              </a:pPr>
              <a:t>07/02/2020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AD344-65FE-4A14-9C44-1D259348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9232-7D23-41C0-8AE2-BA57F894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F7336-757D-42BC-8371-A09C2B8974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66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6E8C-B690-4434-89A7-D6B93FE8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53374-C6CF-4FF0-B129-F0C56F34C9EE}" type="datetimeFigureOut">
              <a:rPr lang="en-GB"/>
              <a:pPr>
                <a:defRPr/>
              </a:pPr>
              <a:t>07/02/2020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01AFA-8469-4F64-A38B-BD04F0EF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15612-9847-4903-AABA-E61D34C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E9ADD-6D77-475B-AEFF-DC62499024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06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3FD5-D863-46D1-9A8A-4A01D085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2635D-6BF4-4660-A9E9-09F217CDABB9}" type="datetimeFigureOut">
              <a:rPr lang="en-GB"/>
              <a:pPr>
                <a:defRPr/>
              </a:pPr>
              <a:t>07/02/2020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B4507-C369-4E4E-BAFE-BBDC3FFF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5A23-4738-4ABF-A177-8B53041D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A2A51-29BB-488E-936A-4309422556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83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9081A1-3B4D-411A-A6DC-98110582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312D6-1881-4751-8813-596E85876992}" type="datetimeFigureOut">
              <a:rPr lang="en-GB"/>
              <a:pPr>
                <a:defRPr/>
              </a:pPr>
              <a:t>07/02/2020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D78965-3477-4B63-8375-67474BA1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43B3577-B06A-4D01-94A4-9457818D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0FF33-FDF1-4DE4-9ABB-2F51256F50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31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C9448E-4D2A-4227-A008-BB9757B9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D7B73-E575-41CA-AC61-3EC72DBC6454}" type="datetimeFigureOut">
              <a:rPr lang="en-GB"/>
              <a:pPr>
                <a:defRPr/>
              </a:pPr>
              <a:t>07/02/2020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3270D4F-9DF0-434C-95E2-D7730A96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0D23066-084B-4F6D-99F1-81FD46A6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BBCCE-6ADB-4DC9-9B4E-FCF2B7F9DE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3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A0AFA92-62D5-44D3-B85E-408B4C6D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6352D-0005-4102-A958-EF753BF2D6AA}" type="datetimeFigureOut">
              <a:rPr lang="en-GB"/>
              <a:pPr>
                <a:defRPr/>
              </a:pPr>
              <a:t>07/02/2020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4EAB50F-9EF9-4184-B51F-1C956B6F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1AB2D37-2B24-4132-BBDD-4214E4D5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537E7-E79F-4DD1-9DAB-BFA03B62D5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71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36D7582-4DE3-4CCF-8D17-D7E9439E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A3187-BE32-415C-BCEF-8775022E6E5C}" type="datetimeFigureOut">
              <a:rPr lang="en-GB"/>
              <a:pPr>
                <a:defRPr/>
              </a:pPr>
              <a:t>07/02/2020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735507E-E6A1-44B1-BDEF-3ECB56FA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6CBE9B0-6B4C-46D2-9E17-D27B0139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F5E8A-3989-4004-9603-794D28BBB2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75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63A021-59FA-43BF-A2AE-BA24F270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E31DC-ABF4-4120-BB00-5C44C480D01A}" type="datetimeFigureOut">
              <a:rPr lang="en-GB"/>
              <a:pPr>
                <a:defRPr/>
              </a:pPr>
              <a:t>07/02/2020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B4A2E4-A0E2-4A58-8EAA-B4BF0463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307B1D-1E1D-476F-B8C6-DF892F72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707FA-5FDF-470E-AEC1-926FE7D750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1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0EFB78-103E-4566-9A80-004B107B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62CB1-6D9F-4507-957C-65D8832E7C4A}" type="datetimeFigureOut">
              <a:rPr lang="en-GB"/>
              <a:pPr>
                <a:defRPr/>
              </a:pPr>
              <a:t>07/02/2020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7B3E49E-45D5-4B93-B991-DDEDBC6E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0D4A6B-CA0D-4B9D-BA5D-E3D80C60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FF38F-1B38-4FE7-9A4F-1FE196B139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6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A694A53-0C57-40E5-8BB2-17229CB5C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93455FC-7A44-42DF-BAB7-FBCC6C9EB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9FE3-031E-4860-8D71-310D59220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363AE5-1CF4-4651-9D8C-0B9273FF1ABB}" type="datetimeFigureOut">
              <a:rPr lang="en-GB"/>
              <a:pPr>
                <a:defRPr/>
              </a:pPr>
              <a:t>07/02/2020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F4781-2F3F-4008-9715-EFE0BFD97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203D-8A9D-47A7-9DA1-DBEEE5B65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1366299-0026-4ADB-B77F-FE67ED6366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35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A100E6-A1BB-4F7C-BD35-30304821F8D3}"/>
              </a:ext>
            </a:extLst>
          </p:cNvPr>
          <p:cNvSpPr/>
          <p:nvPr/>
        </p:nvSpPr>
        <p:spPr>
          <a:xfrm>
            <a:off x="5979695" y="0"/>
            <a:ext cx="6212305" cy="6858000"/>
          </a:xfrm>
          <a:prstGeom prst="rect">
            <a:avLst/>
          </a:prstGeom>
          <a:solidFill>
            <a:srgbClr val="CB1B4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4CACDB-D4C4-41B1-BB9C-D8849F4125F0}"/>
              </a:ext>
            </a:extLst>
          </p:cNvPr>
          <p:cNvSpPr txBox="1">
            <a:spLocks/>
          </p:cNvSpPr>
          <p:nvPr/>
        </p:nvSpPr>
        <p:spPr bwMode="auto">
          <a:xfrm>
            <a:off x="314324" y="346831"/>
            <a:ext cx="5976983" cy="587057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SIH- 2020</a:t>
            </a:r>
            <a:endParaRPr kumimoji="0" lang="en-I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>
                <a:srgbClr val="FFFFFF"/>
              </a:buClr>
              <a:defRPr/>
            </a:pPr>
            <a:r>
              <a:rPr lang="en-IN" altLang="en-US" sz="2000" b="1" dirty="0">
                <a:solidFill>
                  <a:srgbClr val="FFFFFF"/>
                </a:solidFill>
              </a:rPr>
              <a:t>ORGANISATION </a:t>
            </a:r>
            <a:r>
              <a:rPr lang="en-IN" altLang="en-US" sz="2000" dirty="0">
                <a:solidFill>
                  <a:srgbClr val="FFFFFF"/>
                </a:solidFill>
              </a:rPr>
              <a:t>: CDK GLOBAL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>
                <a:srgbClr val="FFFFFF"/>
              </a:buClr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PROBLEM STATEMENT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lang="en-US" sz="2100" dirty="0">
                <a:solidFill>
                  <a:schemeClr val="bg1"/>
                </a:solidFill>
              </a:rPr>
              <a:t>Portal for Farmers to sell 	 the produce at a better rate</a:t>
            </a:r>
            <a:endParaRPr kumimoji="0" lang="en-US" altLang="en-US" sz="21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PROBLEM CODE</a:t>
            </a: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RA27</a:t>
            </a:r>
            <a:endParaRPr kumimoji="0" lang="en-I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TEAM NAME : </a:t>
            </a:r>
            <a:r>
              <a:rPr kumimoji="0" lang="en-I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HACKING BAD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TEAM LEADER NAME : </a:t>
            </a: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ARSH GOYAL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COLLEGE CODE : U-0374</a:t>
            </a: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3FB6DDC-413C-4A75-9547-A927D3053395}"/>
              </a:ext>
            </a:extLst>
          </p:cNvPr>
          <p:cNvSpPr txBox="1">
            <a:spLocks/>
          </p:cNvSpPr>
          <p:nvPr/>
        </p:nvSpPr>
        <p:spPr>
          <a:xfrm>
            <a:off x="6096000" y="758579"/>
            <a:ext cx="5781675" cy="587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that provides farmers an interface to sell their produce , and connect with the buyers all over India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Simple interface that works on mobile, SMS to upload produce details and respond via phone and SMS (taking care of digital divide)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Interface for anyone to buy the produce/vegetable – initially visit the place and buy or have courier service integrated to deliver the vegetables 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Technology that can be used as a platform for connecting car buyer to Seller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Farmers can get a better price for their produce, no additional cost spent in marketing and delivery of goods , however they can choose to charge more by delivering the items themselves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BE9BDC54-6180-45D8-8489-97ECFE416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064" y="641184"/>
            <a:ext cx="47021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Problem Statement Description 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54BD717-E7EE-44F9-BC9B-7526520F0095}"/>
              </a:ext>
            </a:extLst>
          </p:cNvPr>
          <p:cNvSpPr/>
          <p:nvPr/>
        </p:nvSpPr>
        <p:spPr>
          <a:xfrm>
            <a:off x="76725" y="782077"/>
            <a:ext cx="296669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400" dirty="0">
                <a:solidFill>
                  <a:prstClr val="white"/>
                </a:solidFill>
              </a:rPr>
              <a:t>Daily Market for </a:t>
            </a:r>
            <a:r>
              <a:rPr lang="en-US" sz="1400" b="1" dirty="0">
                <a:solidFill>
                  <a:prstClr val="white"/>
                </a:solidFill>
              </a:rPr>
              <a:t>Perishable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b="1" dirty="0">
                <a:solidFill>
                  <a:prstClr val="white"/>
                </a:solidFill>
              </a:rPr>
              <a:t>goods:</a:t>
            </a:r>
          </a:p>
          <a:p>
            <a:pPr algn="just">
              <a:spcBef>
                <a:spcPts val="600"/>
              </a:spcBef>
            </a:pPr>
            <a:r>
              <a:rPr lang="en-US" sz="1400" dirty="0">
                <a:solidFill>
                  <a:prstClr val="white"/>
                </a:solidFill>
              </a:rPr>
              <a:t>1.  Established in early morning hours </a:t>
            </a:r>
            <a:r>
              <a:rPr lang="en-US" sz="1400" b="1" dirty="0">
                <a:solidFill>
                  <a:prstClr val="white"/>
                </a:solidFill>
              </a:rPr>
              <a:t>(5-8 a.m.)</a:t>
            </a:r>
            <a:r>
              <a:rPr lang="en-US" sz="1400" dirty="0">
                <a:solidFill>
                  <a:prstClr val="white"/>
                </a:solidFill>
              </a:rPr>
              <a:t> by farmers.</a:t>
            </a:r>
          </a:p>
          <a:p>
            <a:pPr algn="just">
              <a:spcBef>
                <a:spcPts val="600"/>
              </a:spcBef>
            </a:pPr>
            <a:r>
              <a:rPr lang="en-US" sz="1400" dirty="0">
                <a:solidFill>
                  <a:prstClr val="white"/>
                </a:solidFill>
              </a:rPr>
              <a:t>2. After that </a:t>
            </a:r>
            <a:r>
              <a:rPr lang="en-US" sz="1400" b="1" dirty="0">
                <a:solidFill>
                  <a:prstClr val="white"/>
                </a:solidFill>
              </a:rPr>
              <a:t>bidding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b="1" dirty="0">
                <a:solidFill>
                  <a:prstClr val="white"/>
                </a:solidFill>
              </a:rPr>
              <a:t>portal</a:t>
            </a:r>
            <a:r>
              <a:rPr lang="en-US" sz="1400" dirty="0">
                <a:solidFill>
                  <a:prstClr val="white"/>
                </a:solidFill>
              </a:rPr>
              <a:t> will open and buyers can bid for the crop unanimously.</a:t>
            </a:r>
          </a:p>
          <a:p>
            <a:pPr algn="just">
              <a:spcBef>
                <a:spcPts val="600"/>
              </a:spcBef>
            </a:pPr>
            <a:r>
              <a:rPr lang="en-US" sz="1400" dirty="0">
                <a:solidFill>
                  <a:prstClr val="white"/>
                </a:solidFill>
              </a:rPr>
              <a:t>3. After bidding time is up (</a:t>
            </a:r>
            <a:r>
              <a:rPr lang="en-US" sz="1400" b="1" dirty="0">
                <a:solidFill>
                  <a:prstClr val="white"/>
                </a:solidFill>
              </a:rPr>
              <a:t>1 p.m.</a:t>
            </a:r>
            <a:r>
              <a:rPr lang="en-US" sz="1400" dirty="0">
                <a:solidFill>
                  <a:prstClr val="white"/>
                </a:solidFill>
              </a:rPr>
              <a:t>)</a:t>
            </a:r>
            <a:r>
              <a:rPr lang="en-US" sz="1400" b="1" dirty="0">
                <a:solidFill>
                  <a:prstClr val="white"/>
                </a:solidFill>
              </a:rPr>
              <a:t> </a:t>
            </a:r>
            <a:r>
              <a:rPr lang="en-US" sz="1400" dirty="0">
                <a:solidFill>
                  <a:prstClr val="white"/>
                </a:solidFill>
              </a:rPr>
              <a:t>farmer can select the buyer among top bidders. </a:t>
            </a:r>
          </a:p>
          <a:p>
            <a:pPr algn="just">
              <a:spcBef>
                <a:spcPts val="600"/>
              </a:spcBef>
            </a:pPr>
            <a:r>
              <a:rPr lang="en-US" sz="1400" dirty="0">
                <a:solidFill>
                  <a:prstClr val="white"/>
                </a:solidFill>
              </a:rPr>
              <a:t>4. Orders will be acknowledged from both side and will to be delivered by next day.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DA8979-4710-47D0-97C6-950A130E99EB}"/>
              </a:ext>
            </a:extLst>
          </p:cNvPr>
          <p:cNvSpPr/>
          <p:nvPr/>
        </p:nvSpPr>
        <p:spPr>
          <a:xfrm>
            <a:off x="2936207" y="5692611"/>
            <a:ext cx="42247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prstClr val="white"/>
                </a:solidFill>
              </a:rPr>
              <a:t>1. Special Section for Stubble(Farming Waste) selling to Industries/Bio-organic/ Electric Power plants instead to burning in fields which will reduce pollution. </a:t>
            </a:r>
          </a:p>
          <a:p>
            <a:pPr algn="just"/>
            <a:r>
              <a:rPr lang="en-US" sz="1400" dirty="0">
                <a:solidFill>
                  <a:prstClr val="white"/>
                </a:solidFill>
              </a:rPr>
              <a:t>2. Additional Income for farmers and easy fuels for the industries.</a:t>
            </a:r>
          </a:p>
          <a:p>
            <a:pPr algn="just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B349E1E3-A581-4B07-BEC0-958F65B9C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72" y="279428"/>
            <a:ext cx="3201265" cy="34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Daily Marketplace: </a:t>
            </a:r>
            <a:endParaRPr kumimoji="0" lang="en-IN" altLang="en-US" sz="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F2EFBB97-6EF4-4787-AA06-8B2172CF9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345" y="5372130"/>
            <a:ext cx="2974013" cy="36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2000" b="1" kern="0" dirty="0">
                <a:solidFill>
                  <a:prstClr val="white"/>
                </a:solidFill>
              </a:rPr>
              <a:t>Stubble/Husk Section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endParaRPr kumimoji="0" lang="en-IN" altLang="en-US" sz="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45E033D1-3987-44C7-93A0-B535C10E5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9838" y="3993783"/>
            <a:ext cx="3120240" cy="43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Crop Recommendation Section: </a:t>
            </a:r>
            <a:endParaRPr kumimoji="0" lang="en-IN" altLang="en-US" sz="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C4FA82-C67E-4727-A2F9-E2AB9542CC20}"/>
              </a:ext>
            </a:extLst>
          </p:cNvPr>
          <p:cNvSpPr/>
          <p:nvPr/>
        </p:nvSpPr>
        <p:spPr>
          <a:xfrm>
            <a:off x="52336" y="4608266"/>
            <a:ext cx="2956402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IN" sz="1400" dirty="0">
                <a:solidFill>
                  <a:srgbClr val="FFFFFF"/>
                </a:solidFill>
                <a:latin typeface="Calibri" panose="020F0502020204030204" pitchFamily="34" charset="0"/>
              </a:rPr>
              <a:t>1. Farmer</a:t>
            </a:r>
            <a:r>
              <a:rPr lang="en-IN" sz="1400" b="1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IN" sz="1400" dirty="0">
                <a:solidFill>
                  <a:srgbClr val="FFFFFF"/>
                </a:solidFill>
                <a:latin typeface="Calibri" panose="020F0502020204030204" pitchFamily="34" charset="0"/>
              </a:rPr>
              <a:t>Decision</a:t>
            </a:r>
            <a:r>
              <a:rPr lang="en-IN" sz="1400" b="1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IN" sz="1400" dirty="0">
                <a:solidFill>
                  <a:srgbClr val="FFFFFF"/>
                </a:solidFill>
                <a:latin typeface="Calibri" panose="020F0502020204030204" pitchFamily="34" charset="0"/>
              </a:rPr>
              <a:t>Support</a:t>
            </a:r>
            <a:r>
              <a:rPr lang="en-IN" sz="1400" b="1" dirty="0">
                <a:latin typeface="Calibri" panose="020F0502020204030204" pitchFamily="34" charset="0"/>
              </a:rPr>
              <a:t> </a:t>
            </a:r>
            <a:r>
              <a:rPr lang="en-US" sz="1400" dirty="0">
                <a:solidFill>
                  <a:prstClr val="white"/>
                </a:solidFill>
              </a:rPr>
              <a:t>Model based upon user’s Location</a:t>
            </a:r>
            <a:r>
              <a:rPr lang="en-IN" sz="1400" dirty="0">
                <a:solidFill>
                  <a:prstClr val="white"/>
                </a:solidFill>
              </a:rPr>
              <a:t> based Weather and previous Sales dataset.</a:t>
            </a:r>
          </a:p>
          <a:p>
            <a:pPr algn="just">
              <a:spcAft>
                <a:spcPts val="300"/>
              </a:spcAft>
            </a:pPr>
            <a:r>
              <a:rPr lang="en-IN" sz="1400" dirty="0">
                <a:solidFill>
                  <a:prstClr val="white"/>
                </a:solidFill>
              </a:rPr>
              <a:t>2. It would suggest farmer which crop’s he should grow during which part of year based upon his location,</a:t>
            </a: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prstClr val="white"/>
                </a:solidFill>
              </a:rPr>
              <a:t>predicted weather and </a:t>
            </a: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prstClr val="white"/>
                </a:solidFill>
              </a:rPr>
              <a:t>Location based sales of the crops on the portal.</a:t>
            </a:r>
            <a:endParaRPr lang="en-US" sz="1400" dirty="0">
              <a:solidFill>
                <a:prstClr val="white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ECB64F-CF56-4897-9B4D-0F91CEC3C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2" y="228143"/>
            <a:ext cx="416946" cy="4169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0A38288-C98E-4E3D-96B1-9B9EDDAE3734}"/>
              </a:ext>
            </a:extLst>
          </p:cNvPr>
          <p:cNvSpPr/>
          <p:nvPr/>
        </p:nvSpPr>
        <p:spPr>
          <a:xfrm>
            <a:off x="3017869" y="0"/>
            <a:ext cx="9174131" cy="5353235"/>
          </a:xfrm>
          <a:prstGeom prst="rect">
            <a:avLst/>
          </a:prstGeom>
          <a:solidFill>
            <a:srgbClr val="CB1B4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14">
            <a:extLst>
              <a:ext uri="{FF2B5EF4-FFF2-40B4-BE49-F238E27FC236}">
                <a16:creationId xmlns:a16="http://schemas.microsoft.com/office/drawing/2014/main" id="{12037E26-C860-44D1-8C02-BBE7DB566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924" y="-67236"/>
            <a:ext cx="18279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</a:rPr>
              <a:t>Solution: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02832EA7-75DD-42ED-959E-980684ACF00E}"/>
              </a:ext>
            </a:extLst>
          </p:cNvPr>
          <p:cNvSpPr txBox="1">
            <a:spLocks/>
          </p:cNvSpPr>
          <p:nvPr/>
        </p:nvSpPr>
        <p:spPr>
          <a:xfrm>
            <a:off x="6794074" y="388708"/>
            <a:ext cx="3273513" cy="5353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Icon and Text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Simple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Multilingual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Platform.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>
                <a:solidFill>
                  <a:prstClr val="white"/>
                </a:solidFill>
                <a:latin typeface="Calibri" panose="020F0502020204030204"/>
              </a:rPr>
              <a:t>Publish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Calibri" panose="020F0502020204030204"/>
              </a:rPr>
              <a:t>their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Calibri" panose="020F0502020204030204"/>
              </a:rPr>
              <a:t>crops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with complete details like :</a:t>
            </a:r>
          </a:p>
          <a:p>
            <a:pPr marL="171450" lvl="0" indent="-171450" algn="l">
              <a:spcBef>
                <a:spcPts val="200"/>
              </a:spcBef>
              <a:buFont typeface="Wingdings" panose="05000000000000000000" pitchFamily="2" charset="2"/>
              <a:buChar char="Ø"/>
              <a:defRPr/>
            </a:pPr>
            <a:r>
              <a:rPr lang="en-US" sz="1300" dirty="0">
                <a:solidFill>
                  <a:prstClr val="white"/>
                </a:solidFill>
              </a:rPr>
              <a:t>Select </a:t>
            </a:r>
            <a:r>
              <a:rPr lang="en-US" sz="1300" b="1" dirty="0">
                <a:solidFill>
                  <a:prstClr val="white"/>
                </a:solidFill>
              </a:rPr>
              <a:t>Crop </a:t>
            </a:r>
            <a:r>
              <a:rPr lang="en-US" sz="1300" dirty="0">
                <a:solidFill>
                  <a:prstClr val="white"/>
                </a:solidFill>
              </a:rPr>
              <a:t>and</a:t>
            </a:r>
            <a:r>
              <a:rPr lang="en-US" sz="1300" b="1" dirty="0">
                <a:solidFill>
                  <a:prstClr val="white"/>
                </a:solidFill>
              </a:rPr>
              <a:t> Category</a:t>
            </a:r>
          </a:p>
          <a:p>
            <a:pPr lvl="0" algn="l">
              <a:spcBef>
                <a:spcPts val="200"/>
              </a:spcBef>
              <a:defRPr/>
            </a:pPr>
            <a:r>
              <a:rPr lang="en-US" sz="1300" dirty="0">
                <a:solidFill>
                  <a:prstClr val="white"/>
                </a:solidFill>
              </a:rPr>
              <a:t>from a large list of all general</a:t>
            </a:r>
          </a:p>
          <a:p>
            <a:pPr lvl="0" algn="l">
              <a:spcBef>
                <a:spcPts val="200"/>
              </a:spcBef>
              <a:defRPr/>
            </a:pPr>
            <a:r>
              <a:rPr lang="en-US" sz="1300" dirty="0">
                <a:solidFill>
                  <a:prstClr val="white"/>
                </a:solidFill>
              </a:rPr>
              <a:t> crops and categories .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Quantity and Expected Price 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Quality Certifications :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etc. </a:t>
            </a:r>
            <a:endParaRPr lang="en-US" sz="1200" dirty="0">
              <a:solidFill>
                <a:prstClr val="white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Modify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Crops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upon local sales.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9C86AF-7944-490F-A627-7E37649932E4}"/>
              </a:ext>
            </a:extLst>
          </p:cNvPr>
          <p:cNvSpPr/>
          <p:nvPr/>
        </p:nvSpPr>
        <p:spPr>
          <a:xfrm>
            <a:off x="5372060" y="1393965"/>
            <a:ext cx="121283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400" b="1" dirty="0">
                <a:solidFill>
                  <a:prstClr val="white"/>
                </a:solidFill>
              </a:rPr>
              <a:t>Farmers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D18F30A-FA7C-4294-9D21-D6DC6F182D3C}"/>
              </a:ext>
            </a:extLst>
          </p:cNvPr>
          <p:cNvSpPr/>
          <p:nvPr/>
        </p:nvSpPr>
        <p:spPr>
          <a:xfrm>
            <a:off x="6374819" y="358675"/>
            <a:ext cx="614662" cy="3097427"/>
          </a:xfrm>
          <a:prstGeom prst="leftBrace">
            <a:avLst>
              <a:gd name="adj1" fmla="val 33862"/>
              <a:gd name="adj2" fmla="val 46478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FCB955-BA76-4C85-9168-D5E4A86A098A}"/>
              </a:ext>
            </a:extLst>
          </p:cNvPr>
          <p:cNvSpPr/>
          <p:nvPr/>
        </p:nvSpPr>
        <p:spPr>
          <a:xfrm>
            <a:off x="5239109" y="1937080"/>
            <a:ext cx="16440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400" dirty="0">
                <a:solidFill>
                  <a:prstClr val="white"/>
                </a:solidFill>
              </a:rPr>
              <a:t>A </a:t>
            </a:r>
            <a:r>
              <a:rPr lang="en-US" sz="1600" b="1" dirty="0">
                <a:solidFill>
                  <a:prstClr val="white"/>
                </a:solidFill>
              </a:rPr>
              <a:t>Web</a:t>
            </a:r>
            <a:r>
              <a:rPr lang="en-US" sz="1400" b="1" dirty="0">
                <a:solidFill>
                  <a:prstClr val="white"/>
                </a:solidFill>
              </a:rPr>
              <a:t> </a:t>
            </a:r>
            <a:r>
              <a:rPr lang="en-US" sz="1400" dirty="0">
                <a:solidFill>
                  <a:prstClr val="white"/>
                </a:solidFill>
              </a:rPr>
              <a:t>and</a:t>
            </a:r>
            <a:r>
              <a:rPr lang="en-US" sz="1400" b="1" dirty="0">
                <a:solidFill>
                  <a:prstClr val="white"/>
                </a:solidFill>
              </a:rPr>
              <a:t> </a:t>
            </a:r>
            <a:r>
              <a:rPr lang="en-US" sz="1600" b="1" dirty="0">
                <a:solidFill>
                  <a:prstClr val="white"/>
                </a:solidFill>
              </a:rPr>
              <a:t>App</a:t>
            </a:r>
            <a:r>
              <a:rPr lang="en-US" sz="1400" b="1" dirty="0">
                <a:solidFill>
                  <a:prstClr val="white"/>
                </a:solidFill>
              </a:rPr>
              <a:t> </a:t>
            </a:r>
            <a:r>
              <a:rPr lang="en-US" sz="1400" dirty="0">
                <a:solidFill>
                  <a:prstClr val="white"/>
                </a:solidFill>
              </a:rPr>
              <a:t>easy to use</a:t>
            </a:r>
            <a:r>
              <a:rPr lang="en-US" sz="1400" b="1" dirty="0">
                <a:solidFill>
                  <a:prstClr val="white"/>
                </a:solidFill>
              </a:rPr>
              <a:t> </a:t>
            </a:r>
            <a:r>
              <a:rPr lang="en-US" sz="1400" dirty="0">
                <a:solidFill>
                  <a:prstClr val="white"/>
                </a:solidFill>
              </a:rPr>
              <a:t>portal</a:t>
            </a:r>
            <a:r>
              <a:rPr lang="en-US" sz="14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008E34EA-8E8E-4C6D-85F1-364EC2FD433B}"/>
              </a:ext>
            </a:extLst>
          </p:cNvPr>
          <p:cNvSpPr txBox="1">
            <a:spLocks/>
          </p:cNvSpPr>
          <p:nvPr/>
        </p:nvSpPr>
        <p:spPr>
          <a:xfrm>
            <a:off x="10221510" y="251008"/>
            <a:ext cx="2203641" cy="35165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600" b="1" dirty="0">
                <a:solidFill>
                  <a:prstClr val="white"/>
                </a:solidFill>
                <a:latin typeface="Calibri" panose="020F0502020204030204"/>
              </a:rPr>
              <a:t>Notifications/SMS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Notifications and SMS of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latest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Bids on the crops.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en-GB" altLang="en-US" sz="1600" b="1" dirty="0">
                <a:solidFill>
                  <a:prstClr val="white"/>
                </a:solidFill>
                <a:latin typeface="Noto Sans"/>
                <a:ea typeface="Noto Sans"/>
                <a:cs typeface="Noto Sans"/>
              </a:rPr>
              <a:t>Evaluate Bids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Accept or Reject a Bid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on crop .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600" b="1" dirty="0">
                <a:solidFill>
                  <a:prstClr val="white"/>
                </a:solidFill>
                <a:latin typeface="Calibri" panose="020F0502020204030204"/>
              </a:rPr>
              <a:t>Message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Calibri" panose="020F0502020204030204"/>
              </a:rPr>
              <a:t>Buyer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u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 chat service to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Negotiate price etc. 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400" dirty="0">
              <a:solidFill>
                <a:prstClr val="white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600" b="1" dirty="0">
                <a:solidFill>
                  <a:prstClr val="white"/>
                </a:solidFill>
                <a:latin typeface="Calibri" panose="020F0502020204030204"/>
              </a:rPr>
              <a:t>Acknowledgement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After order is Confirmed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from buyer pickup, payment etc. details are sent to farmer .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96B6648B-C87D-4DD7-9663-9AD6780A9DF2}"/>
              </a:ext>
            </a:extLst>
          </p:cNvPr>
          <p:cNvSpPr/>
          <p:nvPr/>
        </p:nvSpPr>
        <p:spPr>
          <a:xfrm>
            <a:off x="9812719" y="109987"/>
            <a:ext cx="614662" cy="3530693"/>
          </a:xfrm>
          <a:prstGeom prst="leftBrace">
            <a:avLst>
              <a:gd name="adj1" fmla="val 33862"/>
              <a:gd name="adj2" fmla="val 50362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A62AB8-71D4-458D-B60D-8058658579B5}"/>
              </a:ext>
            </a:extLst>
          </p:cNvPr>
          <p:cNvSpPr/>
          <p:nvPr/>
        </p:nvSpPr>
        <p:spPr>
          <a:xfrm>
            <a:off x="8965244" y="1469854"/>
            <a:ext cx="119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b="1" dirty="0">
                <a:solidFill>
                  <a:prstClr val="white"/>
                </a:solidFill>
              </a:rPr>
              <a:t>New Bid?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636E7-0936-406C-9C34-337161954A0F}"/>
              </a:ext>
            </a:extLst>
          </p:cNvPr>
          <p:cNvSpPr/>
          <p:nvPr/>
        </p:nvSpPr>
        <p:spPr>
          <a:xfrm>
            <a:off x="3086672" y="4322182"/>
            <a:ext cx="92980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400" b="1" dirty="0">
                <a:solidFill>
                  <a:prstClr val="white"/>
                </a:solidFill>
              </a:rPr>
              <a:t>Buyer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EC692BAB-BC60-4163-AE8D-28DC4DA032F5}"/>
              </a:ext>
            </a:extLst>
          </p:cNvPr>
          <p:cNvSpPr/>
          <p:nvPr/>
        </p:nvSpPr>
        <p:spPr>
          <a:xfrm>
            <a:off x="4236977" y="3829612"/>
            <a:ext cx="424985" cy="1384995"/>
          </a:xfrm>
          <a:prstGeom prst="leftBrace">
            <a:avLst>
              <a:gd name="adj1" fmla="val 33862"/>
              <a:gd name="adj2" fmla="val 50362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B7CEFB-0030-4CEF-B0D3-28CCD622896B}"/>
              </a:ext>
            </a:extLst>
          </p:cNvPr>
          <p:cNvSpPr/>
          <p:nvPr/>
        </p:nvSpPr>
        <p:spPr>
          <a:xfrm>
            <a:off x="2956896" y="4759009"/>
            <a:ext cx="1373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A </a:t>
            </a:r>
            <a:r>
              <a:rPr lang="en-US" sz="1400" b="1" dirty="0">
                <a:solidFill>
                  <a:prstClr val="white"/>
                </a:solidFill>
              </a:rPr>
              <a:t>Web </a:t>
            </a:r>
            <a:r>
              <a:rPr lang="en-US" sz="1400" dirty="0">
                <a:solidFill>
                  <a:prstClr val="white"/>
                </a:solidFill>
              </a:rPr>
              <a:t>and</a:t>
            </a:r>
            <a:r>
              <a:rPr lang="en-US" sz="1400" b="1" dirty="0">
                <a:solidFill>
                  <a:prstClr val="white"/>
                </a:solidFill>
              </a:rPr>
              <a:t> App </a:t>
            </a:r>
            <a:r>
              <a:rPr lang="en-US" sz="1400" dirty="0">
                <a:solidFill>
                  <a:prstClr val="white"/>
                </a:solidFill>
              </a:rPr>
              <a:t>portal</a:t>
            </a:r>
            <a:r>
              <a:rPr lang="en-US" sz="1400" b="1" dirty="0">
                <a:solidFill>
                  <a:prstClr val="white"/>
                </a:solidFill>
              </a:rPr>
              <a:t> </a:t>
            </a:r>
            <a:endParaRPr lang="en-IN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EC9239-8796-44D1-84E6-B1934DE3F133}"/>
              </a:ext>
            </a:extLst>
          </p:cNvPr>
          <p:cNvCxnSpPr>
            <a:cxnSpLocks/>
          </p:cNvCxnSpPr>
          <p:nvPr/>
        </p:nvCxnSpPr>
        <p:spPr>
          <a:xfrm flipV="1">
            <a:off x="3158816" y="3736388"/>
            <a:ext cx="8786934" cy="1032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DDE673-E3DC-447F-BE07-2B5D80BE3CE6}"/>
              </a:ext>
            </a:extLst>
          </p:cNvPr>
          <p:cNvSpPr/>
          <p:nvPr/>
        </p:nvSpPr>
        <p:spPr>
          <a:xfrm>
            <a:off x="4508507" y="3874465"/>
            <a:ext cx="22370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</a:rPr>
              <a:t>Search</a:t>
            </a:r>
            <a:r>
              <a:rPr lang="en-US" sz="1400" dirty="0">
                <a:solidFill>
                  <a:prstClr val="white"/>
                </a:solidFill>
              </a:rPr>
              <a:t>, </a:t>
            </a:r>
            <a:r>
              <a:rPr lang="en-US" sz="1600" b="1" dirty="0">
                <a:solidFill>
                  <a:prstClr val="white"/>
                </a:solidFill>
              </a:rPr>
              <a:t>Filter</a:t>
            </a:r>
            <a:r>
              <a:rPr lang="en-US" sz="1400" dirty="0">
                <a:solidFill>
                  <a:prstClr val="white"/>
                </a:solidFill>
              </a:rPr>
              <a:t> and </a:t>
            </a:r>
            <a:r>
              <a:rPr lang="en-US" sz="1600" b="1" dirty="0">
                <a:solidFill>
                  <a:prstClr val="white"/>
                </a:solidFill>
              </a:rPr>
              <a:t>Sort</a:t>
            </a:r>
            <a:r>
              <a:rPr lang="en-US" sz="1400" dirty="0">
                <a:solidFill>
                  <a:prstClr val="white"/>
                </a:solidFill>
              </a:rPr>
              <a:t> the crops on basis of:</a:t>
            </a:r>
            <a:endParaRPr lang="en-IN" sz="1400" dirty="0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5572FA5E-F61D-4984-9432-98452708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307" y="4484098"/>
            <a:ext cx="1243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40400" marR="0" lvl="0" indent="-28575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</a:rPr>
              <a:t>Location </a:t>
            </a:r>
            <a:endParaRPr kumimoji="0" lang="en-I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7D88801E-D2DB-4124-998B-FA645CFFF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140" y="4504383"/>
            <a:ext cx="11164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1400" kern="0" dirty="0">
                <a:solidFill>
                  <a:schemeClr val="bg1"/>
                </a:solidFill>
              </a:rPr>
              <a:t>Quality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I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0" name="Rectangle 18">
            <a:extLst>
              <a:ext uri="{FF2B5EF4-FFF2-40B4-BE49-F238E27FC236}">
                <a16:creationId xmlns:a16="http://schemas.microsoft.com/office/drawing/2014/main" id="{05849239-6C23-41D4-8F7D-DC48EE606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334" y="4734882"/>
            <a:ext cx="9885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</a:rPr>
              <a:t>Price</a:t>
            </a:r>
            <a:endParaRPr kumimoji="0" lang="en-I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51" name="Rectangle 19">
            <a:extLst>
              <a:ext uri="{FF2B5EF4-FFF2-40B4-BE49-F238E27FC236}">
                <a16:creationId xmlns:a16="http://schemas.microsoft.com/office/drawing/2014/main" id="{44169E02-3C79-4C86-8FE5-0466BB19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558" y="4947954"/>
            <a:ext cx="18670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</a:rPr>
              <a:t>Farmer’s Rating</a:t>
            </a:r>
            <a:endParaRPr kumimoji="0" lang="en-I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189E2B-0D03-471A-A94A-FB9E2B488EA4}"/>
              </a:ext>
            </a:extLst>
          </p:cNvPr>
          <p:cNvSpPr/>
          <p:nvPr/>
        </p:nvSpPr>
        <p:spPr>
          <a:xfrm>
            <a:off x="6685926" y="3784791"/>
            <a:ext cx="17690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</a:rPr>
              <a:t>Bid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</a:p>
          <a:p>
            <a:r>
              <a:rPr lang="en-US" sz="1400" dirty="0">
                <a:solidFill>
                  <a:prstClr val="white"/>
                </a:solidFill>
              </a:rPr>
              <a:t>on crops with their offered price.</a:t>
            </a:r>
            <a:endParaRPr lang="en-IN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AAF230-25BA-495B-8D61-C23431002860}"/>
              </a:ext>
            </a:extLst>
          </p:cNvPr>
          <p:cNvSpPr/>
          <p:nvPr/>
        </p:nvSpPr>
        <p:spPr>
          <a:xfrm>
            <a:off x="8508686" y="3701747"/>
            <a:ext cx="195423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</a:rPr>
              <a:t>Suggestions</a:t>
            </a:r>
            <a:endParaRPr lang="en-US" sz="1400" dirty="0">
              <a:solidFill>
                <a:prstClr val="white"/>
              </a:solidFill>
            </a:endParaRPr>
          </a:p>
          <a:p>
            <a:r>
              <a:rPr lang="en-US" sz="1400" dirty="0">
                <a:solidFill>
                  <a:prstClr val="white"/>
                </a:solidFill>
              </a:rPr>
              <a:t>Based upon previous purchases, business type etc. </a:t>
            </a:r>
            <a:endParaRPr lang="en-IN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6C9AFE-E00E-4C6D-9803-D1C4FA28C0CC}"/>
              </a:ext>
            </a:extLst>
          </p:cNvPr>
          <p:cNvSpPr/>
          <p:nvPr/>
        </p:nvSpPr>
        <p:spPr>
          <a:xfrm>
            <a:off x="6695057" y="4545959"/>
            <a:ext cx="17690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</a:rPr>
              <a:t>Delivery</a:t>
            </a:r>
            <a:endParaRPr lang="en-US" sz="1400" dirty="0">
              <a:solidFill>
                <a:prstClr val="white"/>
              </a:solidFill>
            </a:endParaRPr>
          </a:p>
          <a:p>
            <a:r>
              <a:rPr lang="en-US" sz="1400" dirty="0">
                <a:solidFill>
                  <a:prstClr val="white"/>
                </a:solidFill>
              </a:rPr>
              <a:t>on desired address or pickup from farm.</a:t>
            </a:r>
            <a:endParaRPr lang="en-IN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1FEB0D-737B-42A0-9ADD-74BEF16DB23C}"/>
              </a:ext>
            </a:extLst>
          </p:cNvPr>
          <p:cNvSpPr/>
          <p:nvPr/>
        </p:nvSpPr>
        <p:spPr>
          <a:xfrm>
            <a:off x="8518391" y="4641355"/>
            <a:ext cx="17690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</a:rPr>
              <a:t>Payment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</a:p>
          <a:p>
            <a:r>
              <a:rPr lang="en-US" sz="1400" dirty="0">
                <a:solidFill>
                  <a:prstClr val="white"/>
                </a:solidFill>
              </a:rPr>
              <a:t>through integrated payment portal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5ABA21-3E40-4DAE-A814-5ADA8D04E6F6}"/>
              </a:ext>
            </a:extLst>
          </p:cNvPr>
          <p:cNvSpPr/>
          <p:nvPr/>
        </p:nvSpPr>
        <p:spPr>
          <a:xfrm>
            <a:off x="10270131" y="3753041"/>
            <a:ext cx="17967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</a:rPr>
              <a:t>Question/Answer </a:t>
            </a:r>
            <a:r>
              <a:rPr lang="en-US" sz="1400" dirty="0">
                <a:solidFill>
                  <a:prstClr val="white"/>
                </a:solidFill>
              </a:rPr>
              <a:t>to</a:t>
            </a:r>
            <a:r>
              <a:rPr lang="en-US" sz="1400" b="1" dirty="0">
                <a:solidFill>
                  <a:prstClr val="white"/>
                </a:solidFill>
              </a:rPr>
              <a:t> </a:t>
            </a:r>
            <a:r>
              <a:rPr lang="en-US" sz="1400" dirty="0">
                <a:solidFill>
                  <a:prstClr val="white"/>
                </a:solidFill>
              </a:rPr>
              <a:t>farmers.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BA9901-8C08-4CDC-8A9D-2D7CEAB58346}"/>
              </a:ext>
            </a:extLst>
          </p:cNvPr>
          <p:cNvSpPr/>
          <p:nvPr/>
        </p:nvSpPr>
        <p:spPr>
          <a:xfrm>
            <a:off x="10252895" y="4307819"/>
            <a:ext cx="1760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</a:rPr>
              <a:t>Cart </a:t>
            </a:r>
            <a:r>
              <a:rPr lang="en-US" sz="1400" dirty="0">
                <a:solidFill>
                  <a:prstClr val="white"/>
                </a:solidFill>
              </a:rPr>
              <a:t>and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b="1" dirty="0">
                <a:solidFill>
                  <a:prstClr val="white"/>
                </a:solidFill>
              </a:rPr>
              <a:t>Favorites 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C676A31-8E66-4AB3-972F-900A0B3BF855}"/>
              </a:ext>
            </a:extLst>
          </p:cNvPr>
          <p:cNvSpPr/>
          <p:nvPr/>
        </p:nvSpPr>
        <p:spPr>
          <a:xfrm>
            <a:off x="10252895" y="4577022"/>
            <a:ext cx="212552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</a:rPr>
              <a:t>Confirmation</a:t>
            </a:r>
          </a:p>
          <a:p>
            <a:r>
              <a:rPr lang="en-US" sz="1400" dirty="0">
                <a:solidFill>
                  <a:prstClr val="white"/>
                </a:solidFill>
              </a:rPr>
              <a:t>of order after bid is accepted .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72B7C9-66CC-461F-972E-653C78358F5F}"/>
              </a:ext>
            </a:extLst>
          </p:cNvPr>
          <p:cNvSpPr/>
          <p:nvPr/>
        </p:nvSpPr>
        <p:spPr>
          <a:xfrm>
            <a:off x="3024686" y="919409"/>
            <a:ext cx="2259826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600" b="1" dirty="0">
                <a:solidFill>
                  <a:prstClr val="white"/>
                </a:solidFill>
              </a:rPr>
              <a:t>Publish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b="1" dirty="0">
                <a:solidFill>
                  <a:prstClr val="white"/>
                </a:solidFill>
              </a:rPr>
              <a:t>crops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400" dirty="0">
                <a:solidFill>
                  <a:prstClr val="white"/>
                </a:solidFill>
              </a:rPr>
              <a:t>from their verified mobile number. </a:t>
            </a:r>
          </a:p>
          <a:p>
            <a:pPr>
              <a:spcBef>
                <a:spcPts val="600"/>
              </a:spcBef>
              <a:defRPr/>
            </a:pPr>
            <a:r>
              <a:rPr lang="en-US" sz="1600" b="1" dirty="0">
                <a:solidFill>
                  <a:prstClr val="white"/>
                </a:solidFill>
              </a:rPr>
              <a:t>New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b="1" dirty="0">
                <a:solidFill>
                  <a:prstClr val="white"/>
                </a:solidFill>
              </a:rPr>
              <a:t>bid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400" dirty="0">
                <a:solidFill>
                  <a:prstClr val="white"/>
                </a:solidFill>
              </a:rPr>
              <a:t>SMS with details about bid and its Unique Reference no.</a:t>
            </a:r>
          </a:p>
          <a:p>
            <a:pPr>
              <a:spcBef>
                <a:spcPts val="600"/>
              </a:spcBef>
              <a:defRPr/>
            </a:pPr>
            <a:r>
              <a:rPr lang="en-US" sz="1600" b="1" dirty="0">
                <a:solidFill>
                  <a:prstClr val="white"/>
                </a:solidFill>
              </a:rPr>
              <a:t>Select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b="1" dirty="0">
                <a:solidFill>
                  <a:prstClr val="white"/>
                </a:solidFill>
              </a:rPr>
              <a:t>bid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400" dirty="0">
                <a:solidFill>
                  <a:prstClr val="white"/>
                </a:solidFill>
              </a:rPr>
              <a:t>via </a:t>
            </a:r>
            <a:r>
              <a:rPr lang="en-US" sz="1400" b="1" dirty="0">
                <a:solidFill>
                  <a:prstClr val="white"/>
                </a:solidFill>
              </a:rPr>
              <a:t>SMS </a:t>
            </a:r>
            <a:r>
              <a:rPr lang="en-US" sz="1400" dirty="0">
                <a:solidFill>
                  <a:prstClr val="white"/>
                </a:solidFill>
              </a:rPr>
              <a:t>by bid’s reference no. </a:t>
            </a:r>
          </a:p>
          <a:p>
            <a:pPr>
              <a:spcBef>
                <a:spcPts val="600"/>
              </a:spcBef>
              <a:defRPr/>
            </a:pPr>
            <a:r>
              <a:rPr lang="en-US" sz="1600" b="1" dirty="0">
                <a:solidFill>
                  <a:prstClr val="white"/>
                </a:solidFill>
              </a:rPr>
              <a:t>Acknowledgement</a:t>
            </a:r>
            <a:r>
              <a:rPr lang="en-US" sz="1600" dirty="0">
                <a:solidFill>
                  <a:prstClr val="white"/>
                </a:solidFill>
              </a:rPr>
              <a:t>  </a:t>
            </a:r>
            <a:r>
              <a:rPr lang="en-US" sz="1600" b="1" dirty="0">
                <a:solidFill>
                  <a:prstClr val="white"/>
                </a:solidFill>
              </a:rPr>
              <a:t>SMS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400" dirty="0">
                <a:solidFill>
                  <a:prstClr val="white"/>
                </a:solidFill>
              </a:rPr>
              <a:t>with complete details is send to farmer.</a:t>
            </a:r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C15D6DA4-17CF-4111-8D18-48899BD556AB}"/>
              </a:ext>
            </a:extLst>
          </p:cNvPr>
          <p:cNvSpPr/>
          <p:nvPr/>
        </p:nvSpPr>
        <p:spPr>
          <a:xfrm flipH="1">
            <a:off x="4891336" y="353639"/>
            <a:ext cx="622395" cy="3038727"/>
          </a:xfrm>
          <a:prstGeom prst="leftBrace">
            <a:avLst>
              <a:gd name="adj1" fmla="val 33862"/>
              <a:gd name="adj2" fmla="val 48004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D3398E7-988B-4D8A-9683-4B718D20FA20}"/>
              </a:ext>
            </a:extLst>
          </p:cNvPr>
          <p:cNvSpPr/>
          <p:nvPr/>
        </p:nvSpPr>
        <p:spPr>
          <a:xfrm>
            <a:off x="3582135" y="473980"/>
            <a:ext cx="12368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en-US" b="1" dirty="0">
                <a:solidFill>
                  <a:prstClr val="white"/>
                </a:solidFill>
              </a:rPr>
              <a:t>SMS </a:t>
            </a:r>
            <a:r>
              <a:rPr lang="en-US" sz="1400" b="1" dirty="0">
                <a:solidFill>
                  <a:prstClr val="white"/>
                </a:solidFill>
              </a:rPr>
              <a:t>service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FA2A5E-3FDA-4AFB-84F4-4FCE5A2453E1}"/>
              </a:ext>
            </a:extLst>
          </p:cNvPr>
          <p:cNvSpPr/>
          <p:nvPr/>
        </p:nvSpPr>
        <p:spPr>
          <a:xfrm>
            <a:off x="7151604" y="5353235"/>
            <a:ext cx="5040396" cy="1504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D9542AE8-6BBF-48D4-AE8D-178EFB8628B8}"/>
              </a:ext>
            </a:extLst>
          </p:cNvPr>
          <p:cNvSpPr txBox="1">
            <a:spLocks/>
          </p:cNvSpPr>
          <p:nvPr/>
        </p:nvSpPr>
        <p:spPr bwMode="auto">
          <a:xfrm>
            <a:off x="6862283" y="5319873"/>
            <a:ext cx="361020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457200" rtl="0"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18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None/>
              <a:tabLst/>
              <a:defRPr/>
            </a:pPr>
            <a:r>
              <a:rPr kumimoji="0" lang="en-IN" sz="24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Technology Stack: </a:t>
            </a:r>
            <a:endParaRPr kumimoji="0" lang="en-IN" sz="1400" b="0" i="0" u="none" strike="noStrike" kern="1200" cap="all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None/>
              <a:tabLst/>
              <a:defRPr/>
            </a:pPr>
            <a:endParaRPr kumimoji="0" lang="en-IN" sz="1400" b="0" i="0" u="none" strike="noStrike" kern="1200" cap="all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7BA6DE91-ED37-4223-8BE9-8F939414A650}"/>
              </a:ext>
            </a:extLst>
          </p:cNvPr>
          <p:cNvSpPr txBox="1">
            <a:spLocks/>
          </p:cNvSpPr>
          <p:nvPr/>
        </p:nvSpPr>
        <p:spPr>
          <a:xfrm>
            <a:off x="7267417" y="5759166"/>
            <a:ext cx="1492493" cy="10988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HTML5,CSS3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Bootstrap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PostgreSQL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CBE60636-707A-4486-9042-26F12BFD47F1}"/>
              </a:ext>
            </a:extLst>
          </p:cNvPr>
          <p:cNvSpPr txBox="1">
            <a:spLocks/>
          </p:cNvSpPr>
          <p:nvPr/>
        </p:nvSpPr>
        <p:spPr>
          <a:xfrm>
            <a:off x="8798035" y="5751627"/>
            <a:ext cx="1399408" cy="8483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1600" b="1" dirty="0">
                <a:latin typeface="Calibri" panose="020F0502020204030204"/>
              </a:rPr>
              <a:t>4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 Django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1600" b="1" dirty="0">
                <a:latin typeface="Calibri" panose="020F0502020204030204"/>
              </a:rPr>
              <a:t>5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lang="en-IN" sz="1600" b="1" dirty="0">
                <a:latin typeface="Calibri" panose="020F0502020204030204"/>
              </a:rPr>
              <a:t>Python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600" b="1" dirty="0">
                <a:latin typeface="Calibri" panose="020F0502020204030204"/>
              </a:rPr>
              <a:t>6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lang="en-IN" sz="1600" b="1" dirty="0">
                <a:latin typeface="Calibri" panose="020F0502020204030204"/>
              </a:rPr>
              <a:t>NumPy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595559C7-F7A2-46EC-8EB9-A15D0751876C}"/>
              </a:ext>
            </a:extLst>
          </p:cNvPr>
          <p:cNvSpPr txBox="1">
            <a:spLocks/>
          </p:cNvSpPr>
          <p:nvPr/>
        </p:nvSpPr>
        <p:spPr>
          <a:xfrm>
            <a:off x="10105070" y="5758687"/>
            <a:ext cx="2055940" cy="8483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 Pandas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1600" b="1" dirty="0">
                <a:latin typeface="Calibri" panose="020F0502020204030204"/>
              </a:rPr>
              <a:t>8.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ABAC8-7F22-401B-8829-48F03C5AC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33" y="402592"/>
            <a:ext cx="556018" cy="556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2BE40B-C4CF-445E-9BB5-8FC5DE55E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34" y="734086"/>
            <a:ext cx="735768" cy="735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430A6E-BB12-457D-AA41-B983C1C26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386" y="950460"/>
            <a:ext cx="568832" cy="5688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9DCDC0-397E-404F-B755-DC1AEBAC6F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62" y="3830029"/>
            <a:ext cx="540273" cy="5402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DB1054-2A45-4C31-A7F1-ADE5F78430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29" y="2500546"/>
            <a:ext cx="503778" cy="5037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D6DC9A61-FFCE-4DE6-8E5F-C3CDA7F2E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1705" y="91885"/>
            <a:ext cx="21907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</a:rPr>
              <a:t>Use Cases </a:t>
            </a:r>
            <a:r>
              <a:rPr kumimoji="0" lang="en-IN" altLang="en-US" sz="2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</a:rPr>
              <a:t>: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altLang="en-US" sz="27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F82725-3555-4E40-A417-1D7F434CEDE8}"/>
              </a:ext>
            </a:extLst>
          </p:cNvPr>
          <p:cNvCxnSpPr>
            <a:cxnSpLocks/>
          </p:cNvCxnSpPr>
          <p:nvPr/>
        </p:nvCxnSpPr>
        <p:spPr>
          <a:xfrm>
            <a:off x="5107927" y="0"/>
            <a:ext cx="0" cy="6476542"/>
          </a:xfrm>
          <a:prstGeom prst="line">
            <a:avLst/>
          </a:prstGeom>
          <a:noFill/>
          <a:ln w="19050" cap="rnd" cmpd="sng" algn="ctr">
            <a:solidFill>
              <a:srgbClr val="477BD1"/>
            </a:solidFill>
            <a:prstDash val="solid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31F2313-87E6-4CB0-B9F9-D3987FAFF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5" t="6990" r="35049" b="1359"/>
          <a:stretch/>
        </p:blipFill>
        <p:spPr>
          <a:xfrm>
            <a:off x="76474" y="764771"/>
            <a:ext cx="4943097" cy="56501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8FA424-11E8-49D2-9742-466B356AF315}"/>
              </a:ext>
            </a:extLst>
          </p:cNvPr>
          <p:cNvSpPr/>
          <p:nvPr/>
        </p:nvSpPr>
        <p:spPr>
          <a:xfrm>
            <a:off x="5107927" y="5460309"/>
            <a:ext cx="7084073" cy="1397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0099AF8-DE6E-4D6B-91BB-72FF42017115}"/>
              </a:ext>
            </a:extLst>
          </p:cNvPr>
          <p:cNvSpPr txBox="1">
            <a:spLocks/>
          </p:cNvSpPr>
          <p:nvPr/>
        </p:nvSpPr>
        <p:spPr>
          <a:xfrm>
            <a:off x="7155401" y="5521145"/>
            <a:ext cx="2955925" cy="52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Dependencies:</a:t>
            </a:r>
            <a:r>
              <a:rPr kumimoji="0" lang="en-IN" sz="27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FCA0D0BB-549E-4E1D-8D10-E3E7DC55F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107" y="6286142"/>
            <a:ext cx="2244281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1600" b="1" kern="0" dirty="0"/>
              <a:t>Secure Payment Gateway.</a:t>
            </a:r>
            <a:endParaRPr lang="en-IN" altLang="en-US" sz="1600" b="1" kern="0" dirty="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D9F3FCEE-C794-4E39-B934-DB38070AB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989" y="6038899"/>
            <a:ext cx="258581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1600" b="1" kern="0" dirty="0"/>
              <a:t>MSP (Minimum Support Price ) Data.</a:t>
            </a:r>
            <a:endParaRPr lang="en-IN" altLang="en-US" sz="1600" b="1" kern="0" dirty="0"/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E560015D-5BC6-4986-9AEB-4B3145CB8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75" y="6033803"/>
            <a:ext cx="283403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1600" b="1" kern="0" dirty="0"/>
              <a:t>Location Based Weather Dataset</a:t>
            </a:r>
            <a:endParaRPr lang="en-IN" altLang="en-US" sz="1600" b="1" kern="0" dirty="0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2CBFCAFC-A6A4-4EDA-A16A-19FA5E6BF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107" y="6001796"/>
            <a:ext cx="2244281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1600" b="1" kern="0" dirty="0"/>
              <a:t>SMS Provider</a:t>
            </a:r>
            <a:endParaRPr lang="en-IN" altLang="en-US" sz="1600" b="1" kern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1B93CA-3C2F-4E7A-8D63-5AEA2EB0B883}"/>
              </a:ext>
            </a:extLst>
          </p:cNvPr>
          <p:cNvSpPr/>
          <p:nvPr/>
        </p:nvSpPr>
        <p:spPr>
          <a:xfrm>
            <a:off x="5107927" y="0"/>
            <a:ext cx="7084073" cy="5460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D12F9AD-2D2F-4C63-8C0C-C26291CA6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058" y="89483"/>
            <a:ext cx="2647298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</a:rPr>
              <a:t>Salient Features </a:t>
            </a:r>
            <a:r>
              <a:rPr kumimoji="0" lang="en-IN" altLang="en-US" sz="2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</a:rPr>
              <a:t>: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altLang="en-US" sz="27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5414EDA2-2E41-4EB6-82A3-75B0A581C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926" y="504545"/>
            <a:ext cx="1688714" cy="43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b="1" kern="0" dirty="0">
                <a:solidFill>
                  <a:prstClr val="white"/>
                </a:solidFill>
              </a:rPr>
              <a:t>Visualizations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: </a:t>
            </a:r>
            <a:endParaRPr kumimoji="0" lang="en-IN" altLang="en-US" sz="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3B65D6-51DE-478F-BCAA-68492B6A3ED2}"/>
              </a:ext>
            </a:extLst>
          </p:cNvPr>
          <p:cNvSpPr/>
          <p:nvPr/>
        </p:nvSpPr>
        <p:spPr>
          <a:xfrm>
            <a:off x="5146058" y="783953"/>
            <a:ext cx="69746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Simple ,easy to understand</a:t>
            </a:r>
            <a:r>
              <a:rPr lang="en-IN" sz="1400" dirty="0">
                <a:solidFill>
                  <a:srgbClr val="FFFFFF"/>
                </a:solidFill>
                <a:latin typeface="Calibri" panose="020F0502020204030204" pitchFamily="34" charset="0"/>
              </a:rPr>
              <a:t> Visuals (graphs etc.) and their textual </a:t>
            </a: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interpretations</a:t>
            </a:r>
            <a:r>
              <a:rPr lang="en-IN" sz="1400" dirty="0">
                <a:solidFill>
                  <a:srgbClr val="FFFFFF"/>
                </a:solidFill>
                <a:latin typeface="Calibri" panose="020F0502020204030204" pitchFamily="34" charset="0"/>
              </a:rPr>
              <a:t> on region based: crop sales, prices offered, frequency of sales data to help farmers better understand sales dynamics of the region and decide selling price and crop to be grown.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750727-D6AA-45EC-8C25-EA0669C1EA97}"/>
              </a:ext>
            </a:extLst>
          </p:cNvPr>
          <p:cNvSpPr/>
          <p:nvPr/>
        </p:nvSpPr>
        <p:spPr>
          <a:xfrm>
            <a:off x="5146056" y="1724793"/>
            <a:ext cx="6806215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b="1" dirty="0">
                <a:solidFill>
                  <a:prstClr val="white"/>
                </a:solidFill>
              </a:rPr>
              <a:t>Minimum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b="1" dirty="0">
                <a:solidFill>
                  <a:prstClr val="white"/>
                </a:solidFill>
              </a:rPr>
              <a:t>Support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b="1" dirty="0">
                <a:solidFill>
                  <a:prstClr val="white"/>
                </a:solidFill>
              </a:rPr>
              <a:t>Price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400" dirty="0">
                <a:solidFill>
                  <a:prstClr val="white"/>
                </a:solidFill>
              </a:rPr>
              <a:t>restriction and no crop will be sold for lower than it’s MSP 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2F6D86-AE73-4FE5-9163-806992F3003B}"/>
              </a:ext>
            </a:extLst>
          </p:cNvPr>
          <p:cNvSpPr/>
          <p:nvPr/>
        </p:nvSpPr>
        <p:spPr>
          <a:xfrm>
            <a:off x="5113661" y="1465395"/>
            <a:ext cx="67197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b="1" dirty="0">
                <a:solidFill>
                  <a:schemeClr val="bg1"/>
                </a:solidFill>
              </a:rPr>
              <a:t>MSP</a:t>
            </a:r>
            <a:r>
              <a:rPr lang="en-US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45C8E4-C25C-4B37-AF4C-8E9123708469}"/>
              </a:ext>
            </a:extLst>
          </p:cNvPr>
          <p:cNvSpPr/>
          <p:nvPr/>
        </p:nvSpPr>
        <p:spPr>
          <a:xfrm>
            <a:off x="5107926" y="1983617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Help section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338E49-8C1B-41B8-987C-06470CC1B4EA}"/>
              </a:ext>
            </a:extLst>
          </p:cNvPr>
          <p:cNvSpPr/>
          <p:nvPr/>
        </p:nvSpPr>
        <p:spPr>
          <a:xfrm>
            <a:off x="5151535" y="2229531"/>
            <a:ext cx="7084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Integrated Help section on each page containing Tutorial on </a:t>
            </a:r>
            <a:r>
              <a:rPr lang="en-US" sz="1600" b="1" dirty="0">
                <a:solidFill>
                  <a:schemeClr val="bg1"/>
                </a:solidFill>
              </a:rPr>
              <a:t>How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use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and </a:t>
            </a:r>
            <a:r>
              <a:rPr lang="en-US" sz="1600" b="1" dirty="0">
                <a:solidFill>
                  <a:schemeClr val="bg1"/>
                </a:solidFill>
              </a:rPr>
              <a:t>Walkthrough</a:t>
            </a:r>
            <a:r>
              <a:rPr lang="en-US" sz="1400" dirty="0">
                <a:solidFill>
                  <a:schemeClr val="bg1"/>
                </a:solidFill>
              </a:rPr>
              <a:t> of that feature so that farmers can easily use the portal  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A1B230-8C70-4C94-B8C6-D5C7D73E56BA}"/>
              </a:ext>
            </a:extLst>
          </p:cNvPr>
          <p:cNvSpPr/>
          <p:nvPr/>
        </p:nvSpPr>
        <p:spPr>
          <a:xfrm>
            <a:off x="5074269" y="2748920"/>
            <a:ext cx="6963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</a:rPr>
              <a:t>Simple </a:t>
            </a:r>
            <a:r>
              <a:rPr lang="en-US" b="1" dirty="0">
                <a:solidFill>
                  <a:prstClr val="white"/>
                </a:solidFill>
              </a:rPr>
              <a:t>SMS service </a:t>
            </a:r>
            <a:r>
              <a:rPr lang="en-US" sz="1400" dirty="0">
                <a:solidFill>
                  <a:prstClr val="white"/>
                </a:solidFill>
              </a:rPr>
              <a:t>will</a:t>
            </a:r>
            <a:r>
              <a:rPr lang="en-US" sz="1400" b="1" dirty="0">
                <a:solidFill>
                  <a:prstClr val="white"/>
                </a:solidFill>
              </a:rPr>
              <a:t> </a:t>
            </a:r>
            <a:r>
              <a:rPr lang="en-US" sz="1400" dirty="0">
                <a:solidFill>
                  <a:prstClr val="white"/>
                </a:solidFill>
              </a:rPr>
              <a:t>enable</a:t>
            </a:r>
            <a:r>
              <a:rPr lang="en-US" sz="1400" b="1" dirty="0">
                <a:solidFill>
                  <a:prstClr val="white"/>
                </a:solidFill>
              </a:rPr>
              <a:t> </a:t>
            </a:r>
            <a:r>
              <a:rPr lang="en-US" sz="1400" dirty="0">
                <a:solidFill>
                  <a:prstClr val="white"/>
                </a:solidFill>
              </a:rPr>
              <a:t>famers</a:t>
            </a:r>
            <a:r>
              <a:rPr lang="en-US" sz="1400" b="1" dirty="0">
                <a:solidFill>
                  <a:prstClr val="white"/>
                </a:solidFill>
              </a:rPr>
              <a:t> </a:t>
            </a:r>
            <a:r>
              <a:rPr lang="en-US" sz="1400" dirty="0">
                <a:solidFill>
                  <a:prstClr val="white"/>
                </a:solidFill>
              </a:rPr>
              <a:t>with no regular internet connection (Digital Divide) to use the portal and sell their produce .</a:t>
            </a:r>
            <a:endParaRPr lang="en-IN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A3DD19-541A-43BE-A39A-12241C70564C}"/>
              </a:ext>
            </a:extLst>
          </p:cNvPr>
          <p:cNvSpPr/>
          <p:nvPr/>
        </p:nvSpPr>
        <p:spPr>
          <a:xfrm>
            <a:off x="5074269" y="3272039"/>
            <a:ext cx="6963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Buyer Homepage </a:t>
            </a:r>
            <a:r>
              <a:rPr lang="en-US" sz="1400" dirty="0">
                <a:solidFill>
                  <a:prstClr val="white"/>
                </a:solidFill>
              </a:rPr>
              <a:t>will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sz="1400" dirty="0">
                <a:solidFill>
                  <a:prstClr val="white"/>
                </a:solidFill>
              </a:rPr>
              <a:t>contain personalized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sz="1400" dirty="0">
                <a:solidFill>
                  <a:prstClr val="white"/>
                </a:solidFill>
              </a:rPr>
              <a:t>suggestions based on kind of his business requirements and previous activity on the portal to improve engagement’s.</a:t>
            </a:r>
            <a:endParaRPr lang="en-IN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2072AE-0C27-4625-9F5E-B68046557160}"/>
              </a:ext>
            </a:extLst>
          </p:cNvPr>
          <p:cNvSpPr/>
          <p:nvPr/>
        </p:nvSpPr>
        <p:spPr>
          <a:xfrm>
            <a:off x="5105834" y="3853084"/>
            <a:ext cx="70800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Daily Market </a:t>
            </a:r>
            <a:r>
              <a:rPr lang="en-US" sz="1400" dirty="0">
                <a:solidFill>
                  <a:prstClr val="white"/>
                </a:solidFill>
              </a:rPr>
              <a:t>to replicate the traditional system of Mandis and supplying to local vegetable vendors, restaurants etc.</a:t>
            </a:r>
            <a:endParaRPr lang="en-IN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054FC3-E0E7-4470-92E4-138FEAD75099}"/>
              </a:ext>
            </a:extLst>
          </p:cNvPr>
          <p:cNvSpPr/>
          <p:nvPr/>
        </p:nvSpPr>
        <p:spPr>
          <a:xfrm>
            <a:off x="5098681" y="4355466"/>
            <a:ext cx="70800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</a:rPr>
              <a:t>Direct </a:t>
            </a:r>
            <a:r>
              <a:rPr lang="en-US" b="1" dirty="0">
                <a:solidFill>
                  <a:prstClr val="white"/>
                </a:solidFill>
              </a:rPr>
              <a:t>Chat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b="1" dirty="0">
                <a:solidFill>
                  <a:prstClr val="white"/>
                </a:solidFill>
              </a:rPr>
              <a:t>Service </a:t>
            </a:r>
            <a:r>
              <a:rPr lang="en-US" sz="1400" dirty="0">
                <a:solidFill>
                  <a:prstClr val="white"/>
                </a:solidFill>
              </a:rPr>
              <a:t>between farmer’s and buyers to clear any queries , doubts and transparent working of the platform .</a:t>
            </a:r>
            <a:endParaRPr lang="en-IN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14D7DC-1444-47B4-A919-8A6D0106D790}"/>
              </a:ext>
            </a:extLst>
          </p:cNvPr>
          <p:cNvSpPr/>
          <p:nvPr/>
        </p:nvSpPr>
        <p:spPr>
          <a:xfrm>
            <a:off x="5064320" y="4833661"/>
            <a:ext cx="71712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Once the bid is accepted buyer has to confirm the order within a fixed Time limit, after which farmer can move to and select another bid.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843</Words>
  <Application>Microsoft Office PowerPoint</Application>
  <PresentationFormat>Widescreen</PresentationFormat>
  <Paragraphs>114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Noto Sans</vt:lpstr>
      <vt:lpstr>Wingdings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kholiya</dc:creator>
  <cp:lastModifiedBy>Harsh Badhai</cp:lastModifiedBy>
  <cp:revision>87</cp:revision>
  <dcterms:created xsi:type="dcterms:W3CDTF">2020-01-19T08:21:05Z</dcterms:created>
  <dcterms:modified xsi:type="dcterms:W3CDTF">2020-02-07T05:20:13Z</dcterms:modified>
</cp:coreProperties>
</file>