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71" r:id="rId7"/>
    <p:sldId id="263" r:id="rId8"/>
    <p:sldId id="268" r:id="rId9"/>
    <p:sldId id="262" r:id="rId10"/>
    <p:sldId id="269" r:id="rId11"/>
    <p:sldId id="264" r:id="rId12"/>
    <p:sldId id="270" r:id="rId13"/>
    <p:sldId id="260" r:id="rId14"/>
    <p:sldId id="272" r:id="rId15"/>
    <p:sldId id="273" r:id="rId16"/>
    <p:sldId id="276" r:id="rId17"/>
    <p:sldId id="274" r:id="rId18"/>
    <p:sldId id="275" r:id="rId19"/>
    <p:sldId id="277" r:id="rId20"/>
    <p:sldId id="278" r:id="rId21"/>
    <p:sldId id="266" r:id="rId22"/>
    <p:sldId id="280" r:id="rId23"/>
    <p:sldId id="281" r:id="rId24"/>
    <p:sldId id="261" r:id="rId25"/>
    <p:sldId id="279" r:id="rId26"/>
    <p:sldId id="283" r:id="rId27"/>
    <p:sldId id="284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Intrusion Detection Via Graph Analytics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Harsh Khandelwal, Milind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4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Databases: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Scalability </a:t>
            </a:r>
          </a:p>
          <a:p>
            <a:r>
              <a:rPr lang="en-IN" sz="2000" dirty="0" smtClean="0"/>
              <a:t>Relationships allow value in the store to be related to each other in a free form way</a:t>
            </a:r>
          </a:p>
          <a:p>
            <a:r>
              <a:rPr lang="en-IN" sz="2000" dirty="0" smtClean="0"/>
              <a:t>Traditional relational databases define relationships within  the data itself</a:t>
            </a:r>
          </a:p>
          <a:p>
            <a:r>
              <a:rPr lang="en-IN" sz="2000" dirty="0" smtClean="0"/>
              <a:t>Allow </a:t>
            </a:r>
            <a:r>
              <a:rPr lang="en-IN" sz="2000" dirty="0"/>
              <a:t>complex hierarchies to be quickly traversed, addressing one of the more common performance problems found in traditional key-value stores</a:t>
            </a:r>
            <a:endParaRPr lang="en-IN" sz="2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9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Neo4j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Most popular graph database</a:t>
            </a:r>
          </a:p>
          <a:p>
            <a:r>
              <a:rPr lang="en-IN" sz="2000" dirty="0" smtClean="0"/>
              <a:t>ACID-compliant transactional database system</a:t>
            </a:r>
          </a:p>
          <a:p>
            <a:r>
              <a:rPr lang="en-IN" sz="2000" dirty="0" smtClean="0"/>
              <a:t>Provides native graph storage and processing</a:t>
            </a:r>
          </a:p>
          <a:p>
            <a:r>
              <a:rPr lang="en-IN" sz="2000" dirty="0" smtClean="0"/>
              <a:t>Everything </a:t>
            </a:r>
            <a:r>
              <a:rPr lang="en-IN" sz="2000" dirty="0"/>
              <a:t>is stored in form of either an edge, a node or an </a:t>
            </a:r>
            <a:r>
              <a:rPr lang="en-IN" sz="2000" dirty="0" smtClean="0"/>
              <a:t>attribute</a:t>
            </a:r>
          </a:p>
          <a:p>
            <a:r>
              <a:rPr lang="en-IN" sz="2000" dirty="0" smtClean="0"/>
              <a:t>Supports storing and fetching values from database and graph processing via a special native query language Cypher.</a:t>
            </a:r>
          </a:p>
          <a:p>
            <a:r>
              <a:rPr lang="en-IN" sz="2000" dirty="0" smtClean="0"/>
              <a:t>Relatively well documented. Hence, reason for our selection.</a:t>
            </a:r>
          </a:p>
        </p:txBody>
      </p:sp>
    </p:spTree>
    <p:extLst>
      <p:ext uri="{BB962C8B-B14F-4D97-AF65-F5344CB8AC3E}">
        <p14:creationId xmlns:p14="http://schemas.microsoft.com/office/powerpoint/2010/main" val="36295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Cypher Query Language (CQL)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SQL for querying a graph</a:t>
            </a:r>
          </a:p>
          <a:p>
            <a:r>
              <a:rPr lang="en-IN" sz="2000" dirty="0" smtClean="0"/>
              <a:t>Cypher </a:t>
            </a:r>
            <a:r>
              <a:rPr lang="en-IN" sz="2000" dirty="0"/>
              <a:t>is a declarative graph query </a:t>
            </a:r>
            <a:r>
              <a:rPr lang="en-IN" sz="2000" dirty="0" smtClean="0"/>
              <a:t>language native to neo4j</a:t>
            </a:r>
          </a:p>
          <a:p>
            <a:r>
              <a:rPr lang="en-IN" sz="2000" dirty="0" smtClean="0"/>
              <a:t>Relatively simple yet very powerful language</a:t>
            </a:r>
          </a:p>
          <a:p>
            <a:r>
              <a:rPr lang="en-IN" sz="2000" dirty="0" smtClean="0"/>
              <a:t>Allows </a:t>
            </a:r>
            <a:r>
              <a:rPr lang="en-IN" sz="2000" dirty="0"/>
              <a:t>expressive and efficient querying and updating of the graph </a:t>
            </a:r>
            <a:r>
              <a:rPr lang="en-IN" sz="2000" dirty="0" smtClean="0"/>
              <a:t>store</a:t>
            </a:r>
          </a:p>
          <a:p>
            <a:r>
              <a:rPr lang="en-IN" sz="2000" dirty="0" smtClean="0"/>
              <a:t>Complicated queries can be easily expressed via Cypher</a:t>
            </a:r>
          </a:p>
          <a:p>
            <a:r>
              <a:rPr lang="en-IN" sz="2000" dirty="0" smtClean="0"/>
              <a:t>Supports variety of clauses like MATCH, WHERE, CREATE, DELETE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00300" y="5357224"/>
            <a:ext cx="866103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Sample Query: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MATCH (</a:t>
            </a:r>
            <a:r>
              <a:rPr lang="en-US" altLang="en-US" sz="2000" b="1" dirty="0">
                <a:latin typeface="Calibri" panose="020F0502020204030204" pitchFamily="34" charset="0"/>
              </a:rPr>
              <a:t>c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harlie :Person { name : 'Charlie Sheen' })-[:ACTED_IN]-(movie : Movie) RETURN movie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49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– An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dirty="0" smtClean="0"/>
              <a:t>Gather </a:t>
            </a:r>
            <a:r>
              <a:rPr lang="en-IN" dirty="0"/>
              <a:t>the system call information for the particular application (request and response objects in the case of web </a:t>
            </a:r>
            <a:r>
              <a:rPr lang="en-IN" dirty="0" smtClean="0"/>
              <a:t>applications)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Store these </a:t>
            </a:r>
            <a:r>
              <a:rPr lang="en-IN" dirty="0"/>
              <a:t>system </a:t>
            </a:r>
            <a:r>
              <a:rPr lang="en-IN" dirty="0" smtClean="0"/>
              <a:t>call </a:t>
            </a:r>
            <a:r>
              <a:rPr lang="en-IN" dirty="0"/>
              <a:t>information in the form of a CSV </a:t>
            </a:r>
            <a:r>
              <a:rPr lang="en-IN" dirty="0" smtClean="0"/>
              <a:t>file (CSV is native to Neo4j hence makes importing data easier)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Identify </a:t>
            </a:r>
            <a:r>
              <a:rPr lang="en-IN" dirty="0"/>
              <a:t>node mappings and properties for the </a:t>
            </a:r>
            <a:r>
              <a:rPr lang="en-IN" dirty="0" smtClean="0"/>
              <a:t>imported </a:t>
            </a:r>
            <a:r>
              <a:rPr lang="en-IN" dirty="0"/>
              <a:t>information based on our data </a:t>
            </a:r>
            <a:r>
              <a:rPr lang="en-IN" dirty="0" smtClean="0"/>
              <a:t>model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Create </a:t>
            </a:r>
            <a:r>
              <a:rPr lang="en-IN" dirty="0"/>
              <a:t>a N</a:t>
            </a:r>
            <a:r>
              <a:rPr lang="en-IN" dirty="0" smtClean="0"/>
              <a:t>eo4J </a:t>
            </a:r>
            <a:r>
              <a:rPr lang="en-IN" dirty="0"/>
              <a:t>graph database based on the node mappings and properties defined in the previous step using a Cypher </a:t>
            </a:r>
            <a:r>
              <a:rPr lang="en-IN" dirty="0" smtClean="0"/>
              <a:t>query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Query the data store </a:t>
            </a:r>
            <a:r>
              <a:rPr lang="en-IN" dirty="0"/>
              <a:t>to perform a multitude of Graph based </a:t>
            </a:r>
            <a:r>
              <a:rPr lang="en-IN" dirty="0" smtClean="0"/>
              <a:t>operations and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2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input data is of the following form:</a:t>
            </a:r>
          </a:p>
          <a:p>
            <a:pPr>
              <a:buFont typeface="+mj-lt"/>
              <a:buAutoNum type="arabicPeriod"/>
            </a:pPr>
            <a:r>
              <a:rPr lang="en-IN" b="1" dirty="0" smtClean="0"/>
              <a:t>Subject</a:t>
            </a:r>
            <a:r>
              <a:rPr lang="en-IN" dirty="0" smtClean="0"/>
              <a:t>: </a:t>
            </a:r>
          </a:p>
          <a:p>
            <a:pPr lvl="1"/>
            <a:r>
              <a:rPr lang="en-IN" dirty="0" smtClean="0"/>
              <a:t>Has process name, process id, thread id</a:t>
            </a:r>
          </a:p>
          <a:p>
            <a:pPr lvl="1"/>
            <a:r>
              <a:rPr lang="en-IN" dirty="0" smtClean="0"/>
              <a:t>Process id is generally equivalent to Thread id and only differs in case process spawns a new thread (e.g. fork operation)</a:t>
            </a:r>
          </a:p>
          <a:p>
            <a:pPr>
              <a:buFont typeface="+mj-lt"/>
              <a:buAutoNum type="arabicPeriod"/>
            </a:pPr>
            <a:r>
              <a:rPr lang="en-IN" b="1" dirty="0" smtClean="0"/>
              <a:t>Object:</a:t>
            </a:r>
          </a:p>
          <a:p>
            <a:pPr lvl="1"/>
            <a:r>
              <a:rPr lang="en-IN" dirty="0" smtClean="0"/>
              <a:t>Are the arguments from the dataset i.e. arg1 and arg2</a:t>
            </a:r>
          </a:p>
          <a:p>
            <a:pPr>
              <a:buFont typeface="+mj-lt"/>
              <a:buAutoNum type="arabicPeriod"/>
            </a:pPr>
            <a:r>
              <a:rPr lang="en-IN" b="1" dirty="0" smtClean="0"/>
              <a:t>Event:</a:t>
            </a:r>
          </a:p>
          <a:p>
            <a:pPr lvl="1"/>
            <a:r>
              <a:rPr lang="en-IN" dirty="0" smtClean="0"/>
              <a:t>Contains system call, return value, return time and call time</a:t>
            </a:r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1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</a:t>
            </a:r>
            <a:r>
              <a:rPr lang="en-IN" dirty="0" smtClean="0"/>
              <a:t>Data (cont’d)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92925" y="1778000"/>
            <a:ext cx="8915400" cy="3777622"/>
          </a:xfrm>
        </p:spPr>
        <p:txBody>
          <a:bodyPr/>
          <a:lstStyle/>
          <a:p>
            <a:r>
              <a:rPr lang="en-IN" dirty="0" smtClean="0"/>
              <a:t>A csv file containing system calls (All input sanitized to make it compatible with neo4j)</a:t>
            </a:r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61" y="2463800"/>
            <a:ext cx="9142413" cy="41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Mapping Relationships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Based on our data model we defined three kinds of relationships:</a:t>
            </a:r>
            <a:br>
              <a:rPr lang="en-IN" sz="2000" dirty="0" smtClean="0"/>
            </a:br>
            <a:endParaRPr lang="en-IN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IN" sz="2000" dirty="0" smtClean="0"/>
              <a:t>(Event)-[</a:t>
            </a:r>
            <a:r>
              <a:rPr lang="en-IN" sz="2000" b="1" dirty="0" smtClean="0"/>
              <a:t>:IS_GENERATED_BY</a:t>
            </a:r>
            <a:r>
              <a:rPr lang="en-IN" sz="2000" dirty="0" smtClean="0"/>
              <a:t>]-&gt;(Subject)</a:t>
            </a:r>
            <a:br>
              <a:rPr lang="en-IN" sz="2000" dirty="0" smtClean="0"/>
            </a:br>
            <a:endParaRPr lang="en-IN" sz="2000" dirty="0"/>
          </a:p>
          <a:p>
            <a:pPr marL="800100" lvl="1" indent="-342900">
              <a:buFont typeface="+mj-lt"/>
              <a:buAutoNum type="arabicPeriod"/>
            </a:pPr>
            <a:r>
              <a:rPr lang="en-IN" sz="2000" dirty="0" smtClean="0"/>
              <a:t>(</a:t>
            </a:r>
            <a:r>
              <a:rPr lang="en-IN" sz="2000" dirty="0"/>
              <a:t>Event</a:t>
            </a:r>
            <a:r>
              <a:rPr lang="en-IN" sz="2000" dirty="0" smtClean="0"/>
              <a:t>)-[:</a:t>
            </a:r>
            <a:r>
              <a:rPr lang="en-IN" sz="2000" b="1" dirty="0"/>
              <a:t>AFFECTS</a:t>
            </a:r>
            <a:r>
              <a:rPr lang="en-IN" sz="2000" dirty="0" smtClean="0"/>
              <a:t>]-&gt;(Object)</a:t>
            </a:r>
            <a:br>
              <a:rPr lang="en-IN" sz="2000" dirty="0" smtClean="0"/>
            </a:br>
            <a:endParaRPr lang="en-IN" sz="2000" dirty="0"/>
          </a:p>
          <a:p>
            <a:pPr marL="800100" lvl="1" indent="-342900">
              <a:buFont typeface="+mj-lt"/>
              <a:buAutoNum type="arabicPeriod"/>
            </a:pPr>
            <a:r>
              <a:rPr lang="en-IN" sz="2000" dirty="0" smtClean="0"/>
              <a:t>(</a:t>
            </a:r>
            <a:r>
              <a:rPr lang="en-IN" sz="2000" dirty="0"/>
              <a:t>Event</a:t>
            </a:r>
            <a:r>
              <a:rPr lang="en-IN" sz="2000" dirty="0" smtClean="0"/>
              <a:t>)-[:</a:t>
            </a:r>
            <a:r>
              <a:rPr lang="en-IN" sz="2000" b="1" dirty="0"/>
              <a:t>AFFECTS</a:t>
            </a:r>
            <a:r>
              <a:rPr lang="en-IN" sz="2000" dirty="0"/>
              <a:t>] </a:t>
            </a:r>
            <a:r>
              <a:rPr lang="en-IN" sz="2000" dirty="0" smtClean="0"/>
              <a:t>-&gt;(Subject)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501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Input Data into Graph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Data is then stored into the neo4j using the “</a:t>
            </a:r>
            <a:r>
              <a:rPr lang="en-IN" sz="2000" b="1" i="1" dirty="0" smtClean="0"/>
              <a:t>load csv from file</a:t>
            </a:r>
            <a:r>
              <a:rPr lang="en-IN" sz="2000" dirty="0" smtClean="0"/>
              <a:t>” query as follows:</a:t>
            </a:r>
          </a:p>
          <a:p>
            <a:endParaRPr lang="en-IN" sz="14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Calibri" panose="020F0502020204030204" pitchFamily="34" charset="0"/>
              </a:rPr>
              <a:t>USING </a:t>
            </a:r>
            <a:r>
              <a:rPr lang="en-IN" sz="1400" b="1" dirty="0">
                <a:latin typeface="Calibri" panose="020F0502020204030204" pitchFamily="34" charset="0"/>
              </a:rPr>
              <a:t>PERIODIC COMMIT</a:t>
            </a:r>
          </a:p>
          <a:p>
            <a:pPr marL="0" indent="0">
              <a:buNone/>
            </a:pPr>
            <a:r>
              <a:rPr lang="en-IN" sz="1400" b="1" dirty="0">
                <a:latin typeface="Calibri" panose="020F0502020204030204" pitchFamily="34" charset="0"/>
              </a:rPr>
              <a:t>LOAD CSV WITH HEADERS FROM "file</a:t>
            </a:r>
            <a:r>
              <a:rPr lang="en-IN" sz="1400" b="1" dirty="0" smtClean="0">
                <a:latin typeface="Calibri" panose="020F0502020204030204" pitchFamily="34" charset="0"/>
              </a:rPr>
              <a:t>:///C:/</a:t>
            </a:r>
            <a:r>
              <a:rPr lang="en-IN" sz="1400" b="1" dirty="0">
                <a:latin typeface="Calibri" panose="020F0502020204030204" pitchFamily="34" charset="0"/>
              </a:rPr>
              <a:t>trace.csv" AS row</a:t>
            </a:r>
          </a:p>
          <a:p>
            <a:pPr marL="0" indent="0">
              <a:buNone/>
            </a:pPr>
            <a:r>
              <a:rPr lang="en-IN" sz="1400" b="1" dirty="0">
                <a:latin typeface="Calibri" panose="020F0502020204030204" pitchFamily="34" charset="0"/>
              </a:rPr>
              <a:t>MERGE (</a:t>
            </a:r>
            <a:r>
              <a:rPr lang="en-IN" sz="1400" b="1" dirty="0" err="1">
                <a:latin typeface="Calibri" panose="020F0502020204030204" pitchFamily="34" charset="0"/>
              </a:rPr>
              <a:t>e:Event</a:t>
            </a:r>
            <a:r>
              <a:rPr lang="en-IN" sz="1400" b="1" dirty="0">
                <a:latin typeface="Calibri" panose="020F0502020204030204" pitchFamily="34" charset="0"/>
              </a:rPr>
              <a:t> {</a:t>
            </a:r>
            <a:r>
              <a:rPr lang="en-IN" sz="1400" b="1" dirty="0" err="1">
                <a:latin typeface="Calibri" panose="020F0502020204030204" pitchFamily="34" charset="0"/>
              </a:rPr>
              <a:t>SystemCall</a:t>
            </a:r>
            <a:r>
              <a:rPr lang="en-IN" sz="1400" b="1" dirty="0">
                <a:latin typeface="Calibri" panose="020F0502020204030204" pitchFamily="34" charset="0"/>
              </a:rPr>
              <a:t>: coalesce(</a:t>
            </a:r>
            <a:r>
              <a:rPr lang="en-IN" sz="1400" b="1" dirty="0" err="1">
                <a:latin typeface="Calibri" panose="020F0502020204030204" pitchFamily="34" charset="0"/>
              </a:rPr>
              <a:t>row.syscall</a:t>
            </a:r>
            <a:r>
              <a:rPr lang="en-IN" sz="1400" b="1" dirty="0">
                <a:latin typeface="Calibri" panose="020F0502020204030204" pitchFamily="34" charset="0"/>
              </a:rPr>
              <a:t>, "No Value"), </a:t>
            </a:r>
            <a:r>
              <a:rPr lang="en-IN" sz="1400" b="1" dirty="0" err="1">
                <a:latin typeface="Calibri" panose="020F0502020204030204" pitchFamily="34" charset="0"/>
              </a:rPr>
              <a:t>ReturnValue</a:t>
            </a:r>
            <a:r>
              <a:rPr lang="en-IN" sz="1400" b="1" dirty="0">
                <a:latin typeface="Calibri" panose="020F0502020204030204" pitchFamily="34" charset="0"/>
              </a:rPr>
              <a:t>: coalesce(</a:t>
            </a:r>
            <a:r>
              <a:rPr lang="en-IN" sz="1400" b="1" dirty="0" err="1">
                <a:latin typeface="Calibri" panose="020F0502020204030204" pitchFamily="34" charset="0"/>
              </a:rPr>
              <a:t>row.ret_value,"No</a:t>
            </a:r>
            <a:r>
              <a:rPr lang="en-IN" sz="1400" b="1" dirty="0">
                <a:latin typeface="Calibri" panose="020F0502020204030204" pitchFamily="34" charset="0"/>
              </a:rPr>
              <a:t> Value"), </a:t>
            </a:r>
            <a:r>
              <a:rPr lang="en-IN" sz="1400" b="1" dirty="0" err="1">
                <a:latin typeface="Calibri" panose="020F0502020204030204" pitchFamily="34" charset="0"/>
              </a:rPr>
              <a:t>ReturnTime</a:t>
            </a:r>
            <a:r>
              <a:rPr lang="en-IN" sz="1400" b="1" dirty="0">
                <a:latin typeface="Calibri" panose="020F0502020204030204" pitchFamily="34" charset="0"/>
              </a:rPr>
              <a:t>: coalesce(</a:t>
            </a:r>
            <a:r>
              <a:rPr lang="en-IN" sz="1400" b="1" dirty="0" err="1">
                <a:latin typeface="Calibri" panose="020F0502020204030204" pitchFamily="34" charset="0"/>
              </a:rPr>
              <a:t>row.ret_time,"No</a:t>
            </a:r>
            <a:r>
              <a:rPr lang="en-IN" sz="1400" b="1" dirty="0">
                <a:latin typeface="Calibri" panose="020F0502020204030204" pitchFamily="34" charset="0"/>
              </a:rPr>
              <a:t> Value"), </a:t>
            </a:r>
            <a:r>
              <a:rPr lang="en-IN" sz="1400" b="1" dirty="0" err="1">
                <a:latin typeface="Calibri" panose="020F0502020204030204" pitchFamily="34" charset="0"/>
              </a:rPr>
              <a:t>CallTime</a:t>
            </a:r>
            <a:r>
              <a:rPr lang="en-IN" sz="1400" b="1" dirty="0">
                <a:latin typeface="Calibri" panose="020F0502020204030204" pitchFamily="34" charset="0"/>
              </a:rPr>
              <a:t>: coalesce(</a:t>
            </a:r>
            <a:r>
              <a:rPr lang="en-IN" sz="1400" b="1" dirty="0" err="1">
                <a:latin typeface="Calibri" panose="020F0502020204030204" pitchFamily="34" charset="0"/>
              </a:rPr>
              <a:t>row.call_time,"No</a:t>
            </a:r>
            <a:r>
              <a:rPr lang="en-IN" sz="1400" b="1" dirty="0">
                <a:latin typeface="Calibri" panose="020F0502020204030204" pitchFamily="34" charset="0"/>
              </a:rPr>
              <a:t> Value")})</a:t>
            </a:r>
          </a:p>
          <a:p>
            <a:pPr marL="0" indent="0">
              <a:buNone/>
            </a:pPr>
            <a:r>
              <a:rPr lang="en-IN" sz="1400" b="1" dirty="0">
                <a:latin typeface="Calibri" panose="020F0502020204030204" pitchFamily="34" charset="0"/>
              </a:rPr>
              <a:t>MERGE (</a:t>
            </a:r>
            <a:r>
              <a:rPr lang="en-IN" sz="1400" b="1" dirty="0" err="1">
                <a:latin typeface="Calibri" panose="020F0502020204030204" pitchFamily="34" charset="0"/>
              </a:rPr>
              <a:t>s:Subject</a:t>
            </a:r>
            <a:r>
              <a:rPr lang="en-IN" sz="1400" b="1" dirty="0">
                <a:latin typeface="Calibri" panose="020F0502020204030204" pitchFamily="34" charset="0"/>
              </a:rPr>
              <a:t> {</a:t>
            </a:r>
            <a:r>
              <a:rPr lang="en-IN" sz="1400" b="1" dirty="0" err="1">
                <a:latin typeface="Calibri" panose="020F0502020204030204" pitchFamily="34" charset="0"/>
              </a:rPr>
              <a:t>ProcessName</a:t>
            </a:r>
            <a:r>
              <a:rPr lang="en-IN" sz="1400" b="1" dirty="0">
                <a:latin typeface="Calibri" panose="020F0502020204030204" pitchFamily="34" charset="0"/>
              </a:rPr>
              <a:t>: coalesce(</a:t>
            </a:r>
            <a:r>
              <a:rPr lang="en-IN" sz="1400" b="1" dirty="0" err="1">
                <a:latin typeface="Calibri" panose="020F0502020204030204" pitchFamily="34" charset="0"/>
              </a:rPr>
              <a:t>row.process_name</a:t>
            </a:r>
            <a:r>
              <a:rPr lang="en-IN" sz="1400" b="1" dirty="0">
                <a:latin typeface="Calibri" panose="020F0502020204030204" pitchFamily="34" charset="0"/>
              </a:rPr>
              <a:t>, "No Value"), </a:t>
            </a:r>
            <a:r>
              <a:rPr lang="en-IN" sz="1400" b="1" dirty="0" err="1">
                <a:latin typeface="Calibri" panose="020F0502020204030204" pitchFamily="34" charset="0"/>
              </a:rPr>
              <a:t>Pid</a:t>
            </a:r>
            <a:r>
              <a:rPr lang="en-IN" sz="1400" b="1" dirty="0">
                <a:latin typeface="Calibri" panose="020F0502020204030204" pitchFamily="34" charset="0"/>
              </a:rPr>
              <a:t>: coalesce(</a:t>
            </a:r>
            <a:r>
              <a:rPr lang="en-IN" sz="1400" b="1" dirty="0" err="1">
                <a:latin typeface="Calibri" panose="020F0502020204030204" pitchFamily="34" charset="0"/>
              </a:rPr>
              <a:t>row.pid</a:t>
            </a:r>
            <a:r>
              <a:rPr lang="en-IN" sz="1400" b="1" dirty="0">
                <a:latin typeface="Calibri" panose="020F0502020204030204" pitchFamily="34" charset="0"/>
              </a:rPr>
              <a:t>, "No Value"), </a:t>
            </a:r>
            <a:r>
              <a:rPr lang="en-IN" sz="1400" b="1" dirty="0" err="1">
                <a:latin typeface="Calibri" panose="020F0502020204030204" pitchFamily="34" charset="0"/>
              </a:rPr>
              <a:t>tid</a:t>
            </a:r>
            <a:r>
              <a:rPr lang="en-IN" sz="1400" b="1" dirty="0">
                <a:latin typeface="Calibri" panose="020F0502020204030204" pitchFamily="34" charset="0"/>
              </a:rPr>
              <a:t>: coalesce(</a:t>
            </a:r>
            <a:r>
              <a:rPr lang="en-IN" sz="1400" b="1" dirty="0" err="1">
                <a:latin typeface="Calibri" panose="020F0502020204030204" pitchFamily="34" charset="0"/>
              </a:rPr>
              <a:t>row.tid</a:t>
            </a:r>
            <a:r>
              <a:rPr lang="en-IN" sz="1400" b="1" dirty="0">
                <a:latin typeface="Calibri" panose="020F0502020204030204" pitchFamily="34" charset="0"/>
              </a:rPr>
              <a:t>, "No Value")})</a:t>
            </a:r>
          </a:p>
          <a:p>
            <a:pPr marL="0" indent="0">
              <a:buNone/>
            </a:pPr>
            <a:r>
              <a:rPr lang="en-IN" sz="1400" b="1" dirty="0">
                <a:latin typeface="Calibri" panose="020F0502020204030204" pitchFamily="34" charset="0"/>
              </a:rPr>
              <a:t>MERGE (</a:t>
            </a:r>
            <a:r>
              <a:rPr lang="en-IN" sz="1400" b="1" dirty="0" err="1">
                <a:latin typeface="Calibri" panose="020F0502020204030204" pitchFamily="34" charset="0"/>
              </a:rPr>
              <a:t>o:Object</a:t>
            </a:r>
            <a:r>
              <a:rPr lang="en-IN" sz="1400" b="1" dirty="0">
                <a:latin typeface="Calibri" panose="020F0502020204030204" pitchFamily="34" charset="0"/>
              </a:rPr>
              <a:t> {Argument1: coalesce(row.arg1, "No Value"), Argument2: coalesce(row.arg2, "No Value")})</a:t>
            </a:r>
          </a:p>
          <a:p>
            <a:pPr marL="0" indent="0">
              <a:buNone/>
            </a:pPr>
            <a:r>
              <a:rPr lang="en-IN" sz="1400" b="1" dirty="0">
                <a:latin typeface="Calibri" panose="020F0502020204030204" pitchFamily="34" charset="0"/>
              </a:rPr>
              <a:t>MERGE (e)-[:IS_GENERATED_BY]-&gt;(s)</a:t>
            </a:r>
          </a:p>
          <a:p>
            <a:pPr marL="0" indent="0">
              <a:buNone/>
            </a:pPr>
            <a:r>
              <a:rPr lang="en-IN" sz="1400" b="1" dirty="0">
                <a:latin typeface="Calibri" panose="020F0502020204030204" pitchFamily="34" charset="0"/>
              </a:rPr>
              <a:t>MERGE (e)-[:AFFECTS]-&gt;(</a:t>
            </a:r>
            <a:r>
              <a:rPr lang="en-IN" sz="1400" b="1" dirty="0" smtClean="0">
                <a:latin typeface="Calibri" panose="020F0502020204030204" pitchFamily="34" charset="0"/>
              </a:rPr>
              <a:t>o)</a:t>
            </a:r>
          </a:p>
          <a:p>
            <a:pPr marL="0" indent="0">
              <a:buNone/>
            </a:pPr>
            <a:r>
              <a:rPr lang="en-IN" sz="1400" b="1" dirty="0" smtClean="0">
                <a:latin typeface="Calibri" panose="020F0502020204030204" pitchFamily="34" charset="0"/>
              </a:rPr>
              <a:t>MERGE (e)-[:AFFECTS] -&gt;(s)</a:t>
            </a:r>
            <a:endParaRPr lang="en-IN" sz="1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Visualizing the Result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473200"/>
            <a:ext cx="8915400" cy="3777622"/>
          </a:xfrm>
        </p:spPr>
        <p:txBody>
          <a:bodyPr/>
          <a:lstStyle/>
          <a:p>
            <a:r>
              <a:rPr lang="pt-BR" dirty="0" smtClean="0"/>
              <a:t>View the graph with the following query</a:t>
            </a:r>
          </a:p>
          <a:p>
            <a:pPr marL="0" indent="0">
              <a:buNone/>
            </a:pPr>
            <a:r>
              <a:rPr lang="pt-BR" sz="1600" b="1" dirty="0" smtClean="0">
                <a:latin typeface="Calibri" panose="020F0502020204030204" pitchFamily="34" charset="0"/>
              </a:rPr>
              <a:t>	match </a:t>
            </a:r>
            <a:r>
              <a:rPr lang="pt-BR" sz="1600" b="1" dirty="0">
                <a:latin typeface="Calibri" panose="020F0502020204030204" pitchFamily="34" charset="0"/>
              </a:rPr>
              <a:t>(</a:t>
            </a:r>
            <a:r>
              <a:rPr lang="pt-BR" sz="1600" b="1" dirty="0" smtClean="0">
                <a:latin typeface="Calibri" panose="020F0502020204030204" pitchFamily="34" charset="0"/>
              </a:rPr>
              <a:t>n:Event)-[</a:t>
            </a:r>
            <a:r>
              <a:rPr lang="pt-BR" sz="1600" b="1" dirty="0">
                <a:latin typeface="Calibri" panose="020F0502020204030204" pitchFamily="34" charset="0"/>
              </a:rPr>
              <a:t>r]-&gt;(</a:t>
            </a:r>
            <a:r>
              <a:rPr lang="pt-BR" sz="1600" b="1" dirty="0" smtClean="0">
                <a:latin typeface="Calibri" panose="020F0502020204030204" pitchFamily="34" charset="0"/>
              </a:rPr>
              <a:t>m)</a:t>
            </a:r>
          </a:p>
          <a:p>
            <a:pPr marL="0" indent="0">
              <a:buNone/>
            </a:pPr>
            <a:r>
              <a:rPr lang="pt-BR" sz="1600" b="1" dirty="0" smtClean="0">
                <a:latin typeface="Calibri" panose="020F0502020204030204" pitchFamily="34" charset="0"/>
              </a:rPr>
              <a:t>	return </a:t>
            </a:r>
            <a:r>
              <a:rPr lang="pt-BR" sz="1600" b="1" dirty="0">
                <a:latin typeface="Calibri" panose="020F0502020204030204" pitchFamily="34" charset="0"/>
              </a:rPr>
              <a:t>n, r, m</a:t>
            </a:r>
            <a:endParaRPr lang="en-IN" sz="1600" b="1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78100"/>
            <a:ext cx="97028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Few More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7800"/>
            <a:ext cx="8218488" cy="4699000"/>
          </a:xfrm>
        </p:spPr>
        <p:txBody>
          <a:bodyPr>
            <a:normAutofit fontScale="85000" lnSpcReduction="20000"/>
          </a:bodyPr>
          <a:lstStyle/>
          <a:p>
            <a:r>
              <a:rPr lang="en-IN" sz="2000" dirty="0" smtClean="0"/>
              <a:t>Finding all paths between two specific nodes</a:t>
            </a:r>
          </a:p>
          <a:p>
            <a:pPr marL="457200" lvl="1" indent="0">
              <a:buNone/>
            </a:pPr>
            <a:r>
              <a:rPr lang="en-IN" sz="1800" b="1" dirty="0">
                <a:latin typeface="Calibri" panose="020F0502020204030204" pitchFamily="34" charset="0"/>
              </a:rPr>
              <a:t>match p=(a)-[:IS_GENERATED_BY*]-(c</a:t>
            </a:r>
            <a:r>
              <a:rPr lang="en-IN" sz="1800" b="1" dirty="0" smtClean="0">
                <a:latin typeface="Calibri" panose="020F0502020204030204" pitchFamily="34" charset="0"/>
              </a:rPr>
              <a:t>) </a:t>
            </a:r>
          </a:p>
          <a:p>
            <a:pPr marL="457200" lvl="1" indent="0">
              <a:buNone/>
            </a:pPr>
            <a:r>
              <a:rPr lang="en-IN" sz="1800" b="1" dirty="0" smtClean="0">
                <a:latin typeface="Calibri" panose="020F0502020204030204" pitchFamily="34" charset="0"/>
              </a:rPr>
              <a:t>where </a:t>
            </a:r>
            <a:r>
              <a:rPr lang="en-IN" sz="1800" b="1" dirty="0" err="1">
                <a:latin typeface="Calibri" panose="020F0502020204030204" pitchFamily="34" charset="0"/>
              </a:rPr>
              <a:t>a.SystemCall</a:t>
            </a:r>
            <a:r>
              <a:rPr lang="en-IN" sz="1800" b="1" dirty="0">
                <a:latin typeface="Calibri" panose="020F0502020204030204" pitchFamily="34" charset="0"/>
              </a:rPr>
              <a:t>='open' and </a:t>
            </a:r>
            <a:r>
              <a:rPr lang="en-IN" sz="1800" b="1" dirty="0" err="1">
                <a:latin typeface="Calibri" panose="020F0502020204030204" pitchFamily="34" charset="0"/>
              </a:rPr>
              <a:t>c.ProcessName</a:t>
            </a:r>
            <a:r>
              <a:rPr lang="en-IN" sz="1800" b="1" dirty="0">
                <a:latin typeface="Calibri" panose="020F0502020204030204" pitchFamily="34" charset="0"/>
              </a:rPr>
              <a:t>=</a:t>
            </a:r>
            <a:r>
              <a:rPr lang="en-IN" sz="1800" b="1" dirty="0" smtClean="0">
                <a:latin typeface="Calibri" panose="020F0502020204030204" pitchFamily="34" charset="0"/>
              </a:rPr>
              <a:t>'python‘</a:t>
            </a:r>
          </a:p>
          <a:p>
            <a:pPr marL="457200" lvl="1" indent="0">
              <a:buNone/>
            </a:pPr>
            <a:r>
              <a:rPr lang="en-IN" sz="1800" b="1" dirty="0" smtClean="0">
                <a:latin typeface="Calibri" panose="020F0502020204030204" pitchFamily="34" charset="0"/>
              </a:rPr>
              <a:t>return </a:t>
            </a:r>
            <a:r>
              <a:rPr lang="en-IN" sz="1800" b="1" dirty="0">
                <a:latin typeface="Calibri" panose="020F0502020204030204" pitchFamily="34" charset="0"/>
              </a:rPr>
              <a:t>p order by length(p</a:t>
            </a:r>
            <a:r>
              <a:rPr lang="en-IN" sz="1800" b="1" dirty="0" smtClean="0">
                <a:latin typeface="Calibri" panose="020F0502020204030204" pitchFamily="34" charset="0"/>
              </a:rPr>
              <a:t>)</a:t>
            </a:r>
          </a:p>
          <a:p>
            <a:pPr indent="-285750"/>
            <a:r>
              <a:rPr lang="en-IN" sz="2000" dirty="0"/>
              <a:t>Finding </a:t>
            </a:r>
            <a:r>
              <a:rPr lang="en-IN" sz="2000" dirty="0" smtClean="0"/>
              <a:t>all path length between two specific nodes</a:t>
            </a:r>
          </a:p>
          <a:p>
            <a:pPr marL="457200" lvl="1" indent="0">
              <a:buNone/>
            </a:pPr>
            <a:r>
              <a:rPr lang="en-IN" sz="1800" b="1" dirty="0">
                <a:latin typeface="Calibri" panose="020F0502020204030204" pitchFamily="34" charset="0"/>
              </a:rPr>
              <a:t>match p=(a)-[:IS_GENERATED_BY*]-(c</a:t>
            </a:r>
            <a:r>
              <a:rPr lang="en-IN" sz="1800" b="1" dirty="0" smtClean="0">
                <a:latin typeface="Calibri" panose="020F050202020403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IN" sz="1800" b="1" dirty="0" smtClean="0">
                <a:latin typeface="Calibri" panose="020F0502020204030204" pitchFamily="34" charset="0"/>
              </a:rPr>
              <a:t>where </a:t>
            </a:r>
            <a:r>
              <a:rPr lang="en-IN" sz="1800" b="1" dirty="0" err="1">
                <a:latin typeface="Calibri" panose="020F0502020204030204" pitchFamily="34" charset="0"/>
              </a:rPr>
              <a:t>a.SystemCall</a:t>
            </a:r>
            <a:r>
              <a:rPr lang="en-IN" sz="1800" b="1" dirty="0">
                <a:latin typeface="Calibri" panose="020F0502020204030204" pitchFamily="34" charset="0"/>
              </a:rPr>
              <a:t>='open' and </a:t>
            </a:r>
            <a:r>
              <a:rPr lang="en-IN" sz="1800" b="1" dirty="0" err="1">
                <a:latin typeface="Calibri" panose="020F0502020204030204" pitchFamily="34" charset="0"/>
              </a:rPr>
              <a:t>c.ProcessName</a:t>
            </a:r>
            <a:r>
              <a:rPr lang="en-IN" sz="1800" b="1" dirty="0">
                <a:latin typeface="Calibri" panose="020F0502020204030204" pitchFamily="34" charset="0"/>
              </a:rPr>
              <a:t>=</a:t>
            </a:r>
            <a:r>
              <a:rPr lang="en-IN" sz="1800" b="1" dirty="0" smtClean="0">
                <a:latin typeface="Calibri" panose="020F0502020204030204" pitchFamily="34" charset="0"/>
              </a:rPr>
              <a:t>'python‘</a:t>
            </a:r>
          </a:p>
          <a:p>
            <a:pPr marL="457200" lvl="1" indent="0">
              <a:buNone/>
            </a:pPr>
            <a:r>
              <a:rPr lang="en-IN" sz="1800" b="1" dirty="0" smtClean="0">
                <a:latin typeface="Calibri" panose="020F0502020204030204" pitchFamily="34" charset="0"/>
              </a:rPr>
              <a:t>return </a:t>
            </a:r>
            <a:r>
              <a:rPr lang="en-IN" sz="1800" b="1" dirty="0">
                <a:latin typeface="Calibri" panose="020F0502020204030204" pitchFamily="34" charset="0"/>
              </a:rPr>
              <a:t>length(p</a:t>
            </a:r>
            <a:r>
              <a:rPr lang="en-IN" sz="1800" b="1" dirty="0" smtClean="0">
                <a:latin typeface="Calibri" panose="020F0502020204030204" pitchFamily="34" charset="0"/>
              </a:rPr>
              <a:t>)</a:t>
            </a:r>
          </a:p>
          <a:p>
            <a:pPr marL="400050"/>
            <a:r>
              <a:rPr lang="en-IN" sz="2000" dirty="0" smtClean="0"/>
              <a:t>Finding diameter of the graph</a:t>
            </a:r>
          </a:p>
          <a:p>
            <a:pPr marL="457200" lvl="1" indent="0">
              <a:buNone/>
            </a:pPr>
            <a:r>
              <a:rPr lang="en-IN" b="1" dirty="0">
                <a:latin typeface="Calibri" panose="020F0502020204030204" pitchFamily="34" charset="0"/>
              </a:rPr>
              <a:t>match (</a:t>
            </a:r>
            <a:r>
              <a:rPr lang="en-IN" b="1" dirty="0" err="1">
                <a:latin typeface="Calibri" panose="020F0502020204030204" pitchFamily="34" charset="0"/>
              </a:rPr>
              <a:t>e:Event</a:t>
            </a:r>
            <a:r>
              <a:rPr lang="en-IN" b="1" dirty="0">
                <a:latin typeface="Calibri" panose="020F0502020204030204" pitchFamily="34" charset="0"/>
              </a:rPr>
              <a:t>), (</a:t>
            </a:r>
            <a:r>
              <a:rPr lang="en-IN" b="1" dirty="0" err="1">
                <a:latin typeface="Calibri" panose="020F0502020204030204" pitchFamily="34" charset="0"/>
              </a:rPr>
              <a:t>s:Subject</a:t>
            </a:r>
            <a:r>
              <a:rPr lang="en-IN" b="1" dirty="0" smtClean="0">
                <a:latin typeface="Calibri" panose="020F050202020403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IN" b="1" dirty="0" smtClean="0">
                <a:latin typeface="Calibri" panose="020F0502020204030204" pitchFamily="34" charset="0"/>
              </a:rPr>
              <a:t>where </a:t>
            </a:r>
            <a:r>
              <a:rPr lang="en-IN" b="1" dirty="0">
                <a:latin typeface="Calibri" panose="020F0502020204030204" pitchFamily="34" charset="0"/>
              </a:rPr>
              <a:t>e &lt;&gt; </a:t>
            </a:r>
            <a:r>
              <a:rPr lang="en-IN" b="1" dirty="0" smtClean="0">
                <a:latin typeface="Calibri" panose="020F0502020204030204" pitchFamily="34" charset="0"/>
              </a:rPr>
              <a:t>s</a:t>
            </a:r>
          </a:p>
          <a:p>
            <a:pPr marL="457200" lvl="1" indent="0">
              <a:buNone/>
            </a:pPr>
            <a:r>
              <a:rPr lang="en-IN" b="1" dirty="0" smtClean="0">
                <a:latin typeface="Calibri" panose="020F0502020204030204" pitchFamily="34" charset="0"/>
              </a:rPr>
              <a:t>with </a:t>
            </a:r>
            <a:r>
              <a:rPr lang="en-IN" b="1" dirty="0">
                <a:latin typeface="Calibri" panose="020F0502020204030204" pitchFamily="34" charset="0"/>
              </a:rPr>
              <a:t>e, </a:t>
            </a:r>
            <a:r>
              <a:rPr lang="en-IN" b="1" dirty="0" smtClean="0">
                <a:latin typeface="Calibri" panose="020F0502020204030204" pitchFamily="34" charset="0"/>
              </a:rPr>
              <a:t>s</a:t>
            </a:r>
          </a:p>
          <a:p>
            <a:pPr marL="457200" lvl="1" indent="0">
              <a:buNone/>
            </a:pPr>
            <a:r>
              <a:rPr lang="en-IN" b="1" dirty="0" smtClean="0">
                <a:latin typeface="Calibri" panose="020F0502020204030204" pitchFamily="34" charset="0"/>
              </a:rPr>
              <a:t>match </a:t>
            </a:r>
            <a:r>
              <a:rPr lang="en-IN" b="1" dirty="0">
                <a:latin typeface="Calibri" panose="020F0502020204030204" pitchFamily="34" charset="0"/>
              </a:rPr>
              <a:t>p=</a:t>
            </a:r>
            <a:r>
              <a:rPr lang="en-IN" b="1" dirty="0" err="1">
                <a:latin typeface="Calibri" panose="020F0502020204030204" pitchFamily="34" charset="0"/>
              </a:rPr>
              <a:t>shortestPath</a:t>
            </a:r>
            <a:r>
              <a:rPr lang="en-IN" b="1" dirty="0">
                <a:latin typeface="Calibri" panose="020F0502020204030204" pitchFamily="34" charset="0"/>
              </a:rPr>
              <a:t>((e)-[*]-&gt;(s</a:t>
            </a:r>
            <a:r>
              <a:rPr lang="en-IN" b="1" dirty="0" smtClean="0">
                <a:latin typeface="Calibri" panose="020F0502020204030204" pitchFamily="34" charset="0"/>
              </a:rPr>
              <a:t>))</a:t>
            </a:r>
          </a:p>
          <a:p>
            <a:pPr marL="457200" lvl="1" indent="0">
              <a:buNone/>
            </a:pPr>
            <a:r>
              <a:rPr lang="en-IN" b="1" dirty="0" smtClean="0">
                <a:latin typeface="Calibri" panose="020F0502020204030204" pitchFamily="34" charset="0"/>
              </a:rPr>
              <a:t>return </a:t>
            </a:r>
            <a:r>
              <a:rPr lang="en-IN" b="1" dirty="0" err="1">
                <a:latin typeface="Calibri" panose="020F0502020204030204" pitchFamily="34" charset="0"/>
              </a:rPr>
              <a:t>e.SystemCall</a:t>
            </a:r>
            <a:r>
              <a:rPr lang="en-IN" b="1" dirty="0">
                <a:latin typeface="Calibri" panose="020F0502020204030204" pitchFamily="34" charset="0"/>
              </a:rPr>
              <a:t>, </a:t>
            </a:r>
            <a:r>
              <a:rPr lang="en-IN" b="1" dirty="0" err="1">
                <a:latin typeface="Calibri" panose="020F0502020204030204" pitchFamily="34" charset="0"/>
              </a:rPr>
              <a:t>s.ProcessName</a:t>
            </a:r>
            <a:r>
              <a:rPr lang="en-IN" b="1" dirty="0">
                <a:latin typeface="Calibri" panose="020F0502020204030204" pitchFamily="34" charset="0"/>
              </a:rPr>
              <a:t>, length(p</a:t>
            </a:r>
            <a:r>
              <a:rPr lang="en-IN" b="1" dirty="0" smtClean="0">
                <a:latin typeface="Calibri" panose="020F050202020403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IN" b="1" dirty="0" smtClean="0">
                <a:latin typeface="Calibri" panose="020F0502020204030204" pitchFamily="34" charset="0"/>
              </a:rPr>
              <a:t>order </a:t>
            </a:r>
            <a:r>
              <a:rPr lang="en-IN" b="1" dirty="0">
                <a:latin typeface="Calibri" panose="020F0502020204030204" pitchFamily="34" charset="0"/>
              </a:rPr>
              <a:t>by length(p) </a:t>
            </a:r>
            <a:r>
              <a:rPr lang="en-IN" b="1" dirty="0" err="1">
                <a:latin typeface="Calibri" panose="020F0502020204030204" pitchFamily="34" charset="0"/>
              </a:rPr>
              <a:t>desc</a:t>
            </a:r>
            <a:r>
              <a:rPr lang="en-IN" b="1" dirty="0">
                <a:latin typeface="Calibri" panose="020F0502020204030204" pitchFamily="34" charset="0"/>
              </a:rPr>
              <a:t> limit 1</a:t>
            </a:r>
            <a:endParaRPr lang="en-IN" sz="2000" b="1" dirty="0" smtClean="0">
              <a:latin typeface="Calibri" panose="020F0502020204030204" pitchFamily="34" charset="0"/>
            </a:endParaRPr>
          </a:p>
          <a:p>
            <a:pPr lvl="1"/>
            <a:endParaRPr lang="en-IN" sz="1800" b="1" dirty="0">
              <a:latin typeface="Calibri" panose="020F0502020204030204" pitchFamily="34" charset="0"/>
            </a:endParaRPr>
          </a:p>
          <a:p>
            <a:pPr indent="-285750"/>
            <a:endParaRPr lang="en-IN" dirty="0" smtClean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0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Develop graph analytics techniques to support different types of queries needed by Intrusion Detection Systems(IDS) for APT detection.</a:t>
            </a:r>
          </a:p>
          <a:p>
            <a:pPr lvl="1"/>
            <a:r>
              <a:rPr lang="en-IN" sz="2000" dirty="0" smtClean="0"/>
              <a:t>Queries about correlated events at different points in a system/enterprise</a:t>
            </a:r>
          </a:p>
          <a:p>
            <a:pPr lvl="1"/>
            <a:r>
              <a:rPr lang="en-IN" sz="2000" dirty="0" smtClean="0"/>
              <a:t>Finding requests causing sensitive data to be accessed</a:t>
            </a:r>
          </a:p>
          <a:p>
            <a:pPr lvl="1"/>
            <a:r>
              <a:rPr lang="en-IN" sz="2000" dirty="0" smtClean="0"/>
              <a:t>Finding Taint argument propagation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0666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Queries for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Finding the depth of graph</a:t>
            </a:r>
          </a:p>
          <a:p>
            <a:r>
              <a:rPr lang="en-IN" sz="2000" dirty="0" smtClean="0"/>
              <a:t>Finding </a:t>
            </a:r>
            <a:r>
              <a:rPr lang="en-IN" sz="2000" dirty="0"/>
              <a:t>the neighbours of a particular node</a:t>
            </a:r>
          </a:p>
          <a:p>
            <a:r>
              <a:rPr lang="en-IN" sz="2000" dirty="0" smtClean="0"/>
              <a:t>Finding </a:t>
            </a:r>
            <a:r>
              <a:rPr lang="en-IN" sz="2000" dirty="0"/>
              <a:t>Paths from one node to another</a:t>
            </a:r>
          </a:p>
          <a:p>
            <a:r>
              <a:rPr lang="en-IN" sz="2000" dirty="0" smtClean="0"/>
              <a:t>Degrees </a:t>
            </a:r>
            <a:r>
              <a:rPr lang="en-IN" sz="2000" dirty="0"/>
              <a:t>of </a:t>
            </a:r>
            <a:r>
              <a:rPr lang="en-IN" sz="2000" dirty="0" smtClean="0"/>
              <a:t>separation </a:t>
            </a:r>
            <a:r>
              <a:rPr lang="en-IN" sz="2000" dirty="0"/>
              <a:t>between different nodes</a:t>
            </a:r>
          </a:p>
          <a:p>
            <a:r>
              <a:rPr lang="en-IN" sz="2000" dirty="0" smtClean="0"/>
              <a:t>Graph </a:t>
            </a:r>
            <a:r>
              <a:rPr lang="en-IN" sz="2000" dirty="0"/>
              <a:t>diameter</a:t>
            </a:r>
          </a:p>
          <a:p>
            <a:r>
              <a:rPr lang="en-IN" sz="2000" dirty="0" smtClean="0"/>
              <a:t>In-degree </a:t>
            </a:r>
            <a:r>
              <a:rPr lang="en-IN" sz="2000" dirty="0"/>
              <a:t>and out-degree of a particular node</a:t>
            </a:r>
          </a:p>
          <a:p>
            <a:r>
              <a:rPr lang="en-IN" sz="2000" dirty="0" smtClean="0"/>
              <a:t>Construct </a:t>
            </a:r>
            <a:r>
              <a:rPr lang="en-IN" sz="2000" dirty="0"/>
              <a:t>an adjacency matrix of the graph for detailed analysis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903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Attack Detection via Graph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Traversal of tainted nodes using queries</a:t>
            </a:r>
            <a:r>
              <a:rPr lang="en-IN" sz="2000" dirty="0" smtClean="0"/>
              <a:t>.</a:t>
            </a:r>
          </a:p>
          <a:p>
            <a:pPr lvl="1"/>
            <a:r>
              <a:rPr lang="en-IN" dirty="0"/>
              <a:t> we can traverse tainted system nodes based on the condition where </a:t>
            </a:r>
            <a:r>
              <a:rPr lang="en-IN" dirty="0" err="1"/>
              <a:t>pid</a:t>
            </a:r>
            <a:r>
              <a:rPr lang="en-IN" dirty="0"/>
              <a:t> </a:t>
            </a:r>
            <a:r>
              <a:rPr lang="en-IN" dirty="0" smtClean="0"/>
              <a:t>&lt;&gt; </a:t>
            </a:r>
            <a:r>
              <a:rPr lang="en-IN" dirty="0" err="1"/>
              <a:t>tid</a:t>
            </a:r>
            <a:r>
              <a:rPr lang="en-IN" dirty="0"/>
              <a:t> </a:t>
            </a:r>
            <a:r>
              <a:rPr lang="en-IN" dirty="0" smtClean="0"/>
              <a:t>to </a:t>
            </a:r>
            <a:r>
              <a:rPr lang="en-IN" dirty="0"/>
              <a:t>find out the attack origin </a:t>
            </a:r>
            <a:r>
              <a:rPr lang="en-IN" dirty="0" smtClean="0"/>
              <a:t>point</a:t>
            </a:r>
            <a:endParaRPr lang="en-IN" dirty="0"/>
          </a:p>
          <a:p>
            <a:r>
              <a:rPr lang="en-IN" sz="2000" dirty="0" smtClean="0"/>
              <a:t>We </a:t>
            </a:r>
            <a:r>
              <a:rPr lang="en-IN" sz="2000" dirty="0"/>
              <a:t>can have a training graph of application calls in the case of normal application execution and perform a </a:t>
            </a:r>
            <a:r>
              <a:rPr lang="en-IN" sz="2000" b="1" dirty="0"/>
              <a:t>depth comparison analysis</a:t>
            </a:r>
            <a:r>
              <a:rPr lang="en-IN" sz="2000" dirty="0"/>
              <a:t> to find out if any additional malicious calls have been executed for a particular instance of application run</a:t>
            </a:r>
          </a:p>
          <a:p>
            <a:r>
              <a:rPr lang="en-IN" sz="2000" dirty="0" smtClean="0"/>
              <a:t>We </a:t>
            </a:r>
            <a:r>
              <a:rPr lang="en-IN" sz="2000" dirty="0"/>
              <a:t>can have forward tracking by taking the attack origin node as root and traverse the child tree for that node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6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 Detection via Graph </a:t>
            </a:r>
            <a:r>
              <a:rPr lang="en-IN" dirty="0" smtClean="0"/>
              <a:t>Visualization 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367175" cy="2857500"/>
          </a:xfrm>
        </p:spPr>
        <p:txBody>
          <a:bodyPr>
            <a:normAutofit/>
          </a:bodyPr>
          <a:lstStyle/>
          <a:p>
            <a:r>
              <a:rPr lang="en-IN" dirty="0" smtClean="0"/>
              <a:t>Attack Scenario queries comparing both benign and attack scenario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/>
              <a:t>Checking for node where </a:t>
            </a:r>
            <a:r>
              <a:rPr lang="en-IN" dirty="0" err="1" smtClean="0"/>
              <a:t>Pid</a:t>
            </a:r>
            <a:r>
              <a:rPr lang="en-IN" dirty="0" smtClean="0"/>
              <a:t> &lt;&gt; </a:t>
            </a:r>
            <a:r>
              <a:rPr lang="en-IN" dirty="0" err="1" smtClean="0"/>
              <a:t>tid</a:t>
            </a:r>
            <a:endParaRPr lang="en-IN" dirty="0" smtClean="0"/>
          </a:p>
          <a:p>
            <a:pPr marL="857250" lvl="2" indent="0">
              <a:buNone/>
            </a:pPr>
            <a:r>
              <a:rPr lang="en-IN" sz="1800" b="1" dirty="0">
                <a:latin typeface="Calibri" panose="020F0502020204030204" pitchFamily="34" charset="0"/>
              </a:rPr>
              <a:t>Match (</a:t>
            </a:r>
            <a:r>
              <a:rPr lang="en-IN" sz="1800" b="1" dirty="0" err="1">
                <a:latin typeface="Calibri" panose="020F0502020204030204" pitchFamily="34" charset="0"/>
              </a:rPr>
              <a:t>s:Subject</a:t>
            </a:r>
            <a:r>
              <a:rPr lang="en-IN" sz="1800" b="1" dirty="0">
                <a:latin typeface="Calibri" panose="020F0502020204030204" pitchFamily="34" charset="0"/>
              </a:rPr>
              <a:t>) where </a:t>
            </a:r>
            <a:r>
              <a:rPr lang="en-IN" sz="1800" b="1" dirty="0" err="1">
                <a:latin typeface="Calibri" panose="020F0502020204030204" pitchFamily="34" charset="0"/>
              </a:rPr>
              <a:t>s.Pid</a:t>
            </a:r>
            <a:r>
              <a:rPr lang="en-IN" sz="1800" b="1" dirty="0">
                <a:latin typeface="Calibri" panose="020F0502020204030204" pitchFamily="34" charset="0"/>
              </a:rPr>
              <a:t> &lt;&gt; </a:t>
            </a:r>
            <a:r>
              <a:rPr lang="en-IN" sz="1800" b="1" dirty="0" err="1">
                <a:latin typeface="Calibri" panose="020F0502020204030204" pitchFamily="34" charset="0"/>
              </a:rPr>
              <a:t>s.tid</a:t>
            </a:r>
            <a:r>
              <a:rPr lang="en-IN" sz="1800" b="1" dirty="0">
                <a:latin typeface="Calibri" panose="020F0502020204030204" pitchFamily="34" charset="0"/>
              </a:rPr>
              <a:t> return (s</a:t>
            </a:r>
            <a:r>
              <a:rPr lang="en-IN" sz="1800" b="1" dirty="0" smtClean="0">
                <a:latin typeface="Calibri" panose="020F0502020204030204" pitchFamily="34" charset="0"/>
              </a:rPr>
              <a:t>)</a:t>
            </a:r>
          </a:p>
          <a:p>
            <a:pPr marL="857250" lvl="2" indent="0">
              <a:buNone/>
            </a:pPr>
            <a:endParaRPr lang="en-IN" sz="1800" b="1" dirty="0">
              <a:latin typeface="Calibri" panose="020F0502020204030204" pitchFamily="34" charset="0"/>
            </a:endParaRPr>
          </a:p>
          <a:p>
            <a:pPr marL="857250" lvl="2" indent="0">
              <a:buNone/>
            </a:pPr>
            <a:r>
              <a:rPr lang="en-IN" sz="1800" dirty="0" smtClean="0">
                <a:latin typeface="Calibri" panose="020F0502020204030204" pitchFamily="34" charset="0"/>
              </a:rPr>
              <a:t>Query returns one node type </a:t>
            </a:r>
            <a:br>
              <a:rPr lang="en-IN" sz="1800" dirty="0" smtClean="0">
                <a:latin typeface="Calibri" panose="020F0502020204030204" pitchFamily="34" charset="0"/>
              </a:rPr>
            </a:br>
            <a:r>
              <a:rPr lang="en-IN" sz="1800" dirty="0" smtClean="0">
                <a:latin typeface="Calibri" panose="020F0502020204030204" pitchFamily="34" charset="0"/>
              </a:rPr>
              <a:t>‘python’ where </a:t>
            </a:r>
            <a:r>
              <a:rPr lang="en-IN" sz="1800" dirty="0" err="1">
                <a:latin typeface="Calibri" panose="020F0502020204030204" pitchFamily="34" charset="0"/>
              </a:rPr>
              <a:t>P</a:t>
            </a:r>
            <a:r>
              <a:rPr lang="en-IN" sz="1800" dirty="0" err="1" smtClean="0">
                <a:latin typeface="Calibri" panose="020F0502020204030204" pitchFamily="34" charset="0"/>
              </a:rPr>
              <a:t>id</a:t>
            </a:r>
            <a:r>
              <a:rPr lang="en-IN" sz="1800" dirty="0" smtClean="0">
                <a:latin typeface="Calibri" panose="020F0502020204030204" pitchFamily="34" charset="0"/>
              </a:rPr>
              <a:t>= 9760 and </a:t>
            </a:r>
            <a:br>
              <a:rPr lang="en-IN" sz="1800" dirty="0" smtClean="0">
                <a:latin typeface="Calibri" panose="020F0502020204030204" pitchFamily="34" charset="0"/>
              </a:rPr>
            </a:br>
            <a:r>
              <a:rPr lang="en-IN" sz="1800" dirty="0" err="1" smtClean="0">
                <a:latin typeface="Calibri" panose="020F0502020204030204" pitchFamily="34" charset="0"/>
              </a:rPr>
              <a:t>tid</a:t>
            </a:r>
            <a:r>
              <a:rPr lang="en-IN" sz="1800" dirty="0" smtClean="0">
                <a:latin typeface="Calibri" panose="020F0502020204030204" pitchFamily="34" charset="0"/>
              </a:rPr>
              <a:t>=9671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663" y="3185890"/>
            <a:ext cx="4546600" cy="36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4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 Detection via Graph Visualization (cont’d)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818" y="1905000"/>
            <a:ext cx="6950182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7500" y="2073176"/>
            <a:ext cx="3654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</a:rPr>
              <a:t>match (</a:t>
            </a:r>
            <a:r>
              <a:rPr lang="en-IN" b="1" dirty="0" err="1">
                <a:latin typeface="Calibri" panose="020F0502020204030204" pitchFamily="34" charset="0"/>
              </a:rPr>
              <a:t>n:Event</a:t>
            </a:r>
            <a:r>
              <a:rPr lang="en-IN" b="1" dirty="0">
                <a:latin typeface="Calibri" panose="020F0502020204030204" pitchFamily="34" charset="0"/>
              </a:rPr>
              <a:t>)-[r]-&gt;(</a:t>
            </a:r>
            <a:r>
              <a:rPr lang="en-IN" b="1" dirty="0" err="1">
                <a:latin typeface="Calibri" panose="020F0502020204030204" pitchFamily="34" charset="0"/>
              </a:rPr>
              <a:t>s:Subject</a:t>
            </a:r>
            <a:r>
              <a:rPr lang="en-IN" b="1" dirty="0">
                <a:latin typeface="Calibri" panose="020F0502020204030204" pitchFamily="34" charset="0"/>
              </a:rPr>
              <a:t>) , (</a:t>
            </a:r>
            <a:r>
              <a:rPr lang="en-IN" b="1" dirty="0" err="1">
                <a:latin typeface="Calibri" panose="020F0502020204030204" pitchFamily="34" charset="0"/>
              </a:rPr>
              <a:t>n:Event</a:t>
            </a:r>
            <a:r>
              <a:rPr lang="en-IN" b="1" dirty="0">
                <a:latin typeface="Calibri" panose="020F0502020204030204" pitchFamily="34" charset="0"/>
              </a:rPr>
              <a:t>)-[r1]-&gt;(</a:t>
            </a:r>
            <a:r>
              <a:rPr lang="en-IN" b="1" dirty="0" err="1">
                <a:latin typeface="Calibri" panose="020F0502020204030204" pitchFamily="34" charset="0"/>
              </a:rPr>
              <a:t>o:Object</a:t>
            </a:r>
            <a:r>
              <a:rPr lang="en-IN" b="1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IN" b="1" dirty="0" smtClean="0">
                <a:latin typeface="Calibri" panose="020F0502020204030204" pitchFamily="34" charset="0"/>
              </a:rPr>
              <a:t>where </a:t>
            </a:r>
            <a:r>
              <a:rPr lang="en-IN" b="1" dirty="0" err="1">
                <a:latin typeface="Calibri" panose="020F0502020204030204" pitchFamily="34" charset="0"/>
              </a:rPr>
              <a:t>s.Pid</a:t>
            </a:r>
            <a:r>
              <a:rPr lang="en-IN" b="1" dirty="0">
                <a:latin typeface="Calibri" panose="020F0502020204030204" pitchFamily="34" charset="0"/>
              </a:rPr>
              <a:t> &lt;&gt; </a:t>
            </a:r>
            <a:r>
              <a:rPr lang="en-IN" b="1" dirty="0" err="1" smtClean="0">
                <a:latin typeface="Calibri" panose="020F0502020204030204" pitchFamily="34" charset="0"/>
              </a:rPr>
              <a:t>s.tid</a:t>
            </a:r>
            <a:endParaRPr lang="en-IN" b="1" dirty="0" smtClean="0">
              <a:latin typeface="Calibri" panose="020F0502020204030204" pitchFamily="34" charset="0"/>
            </a:endParaRPr>
          </a:p>
          <a:p>
            <a:r>
              <a:rPr lang="en-IN" b="1" dirty="0" smtClean="0">
                <a:latin typeface="Calibri" panose="020F0502020204030204" pitchFamily="34" charset="0"/>
              </a:rPr>
              <a:t>return </a:t>
            </a:r>
            <a:r>
              <a:rPr lang="en-IN" b="1" dirty="0">
                <a:latin typeface="Calibri" panose="020F0502020204030204" pitchFamily="34" charset="0"/>
              </a:rPr>
              <a:t>n, r, s, </a:t>
            </a:r>
            <a:r>
              <a:rPr lang="en-IN" b="1" dirty="0" smtClean="0">
                <a:latin typeface="Calibri" panose="020F0502020204030204" pitchFamily="34" charset="0"/>
              </a:rPr>
              <a:t>o</a:t>
            </a:r>
          </a:p>
          <a:p>
            <a:endParaRPr lang="en-IN" b="1" dirty="0">
              <a:latin typeface="Calibri" panose="020F0502020204030204" pitchFamily="34" charset="0"/>
            </a:endParaRPr>
          </a:p>
          <a:p>
            <a:r>
              <a:rPr lang="en-IN" dirty="0" smtClean="0"/>
              <a:t>Query shows connections of the node that was created with a different ‘</a:t>
            </a:r>
            <a:r>
              <a:rPr lang="en-IN" dirty="0" err="1" smtClean="0"/>
              <a:t>tid</a:t>
            </a:r>
            <a:r>
              <a:rPr lang="en-IN" dirty="0" smtClean="0"/>
              <a:t>’</a:t>
            </a:r>
          </a:p>
          <a:p>
            <a:endParaRPr lang="en-IN" dirty="0"/>
          </a:p>
          <a:p>
            <a:r>
              <a:rPr lang="en-IN" dirty="0" smtClean="0"/>
              <a:t>Note that </a:t>
            </a:r>
            <a:r>
              <a:rPr lang="en-IN" dirty="0" err="1" smtClean="0"/>
              <a:t>etc</a:t>
            </a:r>
            <a:r>
              <a:rPr lang="en-IN" dirty="0" smtClean="0"/>
              <a:t>/</a:t>
            </a:r>
            <a:r>
              <a:rPr lang="en-IN" dirty="0" err="1" smtClean="0"/>
              <a:t>passwd</a:t>
            </a:r>
            <a:r>
              <a:rPr lang="en-IN" dirty="0" smtClean="0"/>
              <a:t> file is being opened by the new thread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99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our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Approach works for all kinds of applications - web and </a:t>
            </a:r>
            <a:r>
              <a:rPr lang="en-IN" sz="2400" dirty="0" smtClean="0"/>
              <a:t>desktop</a:t>
            </a:r>
          </a:p>
          <a:p>
            <a:r>
              <a:rPr lang="en-IN" sz="2400" dirty="0" smtClean="0"/>
              <a:t>Good </a:t>
            </a:r>
            <a:r>
              <a:rPr lang="en-IN" sz="2400" dirty="0"/>
              <a:t>visualization technique for understanding the </a:t>
            </a:r>
            <a:r>
              <a:rPr lang="en-IN" sz="2400" dirty="0" smtClean="0"/>
              <a:t>attack</a:t>
            </a:r>
          </a:p>
          <a:p>
            <a:r>
              <a:rPr lang="en-IN" sz="2400" dirty="0" smtClean="0"/>
              <a:t>Fast </a:t>
            </a:r>
            <a:r>
              <a:rPr lang="en-IN" sz="2400" dirty="0"/>
              <a:t>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7350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Whilst </a:t>
            </a:r>
            <a:r>
              <a:rPr lang="en-IN" sz="2800" dirty="0"/>
              <a:t>working on community edition of the Neo4J, visualization scope is </a:t>
            </a:r>
            <a:r>
              <a:rPr lang="en-IN" sz="2800" dirty="0" smtClean="0"/>
              <a:t>limited.</a:t>
            </a:r>
          </a:p>
          <a:p>
            <a:r>
              <a:rPr lang="en-IN" sz="2800" dirty="0" smtClean="0"/>
              <a:t>Loading </a:t>
            </a:r>
            <a:r>
              <a:rPr lang="en-IN" sz="2800" dirty="0"/>
              <a:t>large datasets into the DB takes time depending on the system </a:t>
            </a:r>
            <a:r>
              <a:rPr lang="en-IN" sz="2800" dirty="0" smtClean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40410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This is just a very basic framework implementation of the idea of graph analytics for Intrusion Detection.</a:t>
            </a:r>
          </a:p>
          <a:p>
            <a:r>
              <a:rPr lang="en-US" sz="2000" dirty="0" smtClean="0"/>
              <a:t>The framework has been evaluated  on the data gathered by different teams.</a:t>
            </a:r>
          </a:p>
          <a:p>
            <a:r>
              <a:rPr lang="en-US" sz="2000" dirty="0" smtClean="0"/>
              <a:t>The technique can be used for both web and desktop applications</a:t>
            </a:r>
          </a:p>
          <a:p>
            <a:r>
              <a:rPr lang="en-IN" sz="2000" dirty="0"/>
              <a:t>New queries need to be written for implementing new intrusion detection </a:t>
            </a:r>
            <a:r>
              <a:rPr lang="en-IN" sz="2000" dirty="0" smtClean="0"/>
              <a:t>policies</a:t>
            </a:r>
          </a:p>
          <a:p>
            <a:r>
              <a:rPr lang="en-IN" sz="2000" dirty="0" smtClean="0"/>
              <a:t>Improve performance of data loading to the </a:t>
            </a:r>
            <a:r>
              <a:rPr lang="en-IN" sz="2000" smtClean="0"/>
              <a:t>graph db.</a:t>
            </a:r>
            <a:endParaRPr lang="en-IN" sz="20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Neo4J Manual v2.3.3</a:t>
            </a:r>
          </a:p>
          <a:p>
            <a:r>
              <a:rPr lang="en-US" dirty="0" smtClean="0"/>
              <a:t>Neo4J Lynda Tutorial</a:t>
            </a:r>
          </a:p>
          <a:p>
            <a:r>
              <a:rPr lang="en-IN" dirty="0"/>
              <a:t>Backtracking intrusions - King and </a:t>
            </a:r>
            <a:r>
              <a:rPr lang="en-IN" dirty="0" smtClean="0"/>
              <a:t>Chen</a:t>
            </a:r>
          </a:p>
          <a:p>
            <a:r>
              <a:rPr lang="en-US" dirty="0" smtClean="0"/>
              <a:t>Taint Enhanced Policy Enforcement - Xu, </a:t>
            </a:r>
            <a:r>
              <a:rPr lang="en-US" dirty="0" err="1" smtClean="0"/>
              <a:t>Bhatkar</a:t>
            </a:r>
            <a:r>
              <a:rPr lang="en-US" dirty="0"/>
              <a:t>, </a:t>
            </a:r>
            <a:r>
              <a:rPr lang="en-US" dirty="0" err="1" smtClean="0"/>
              <a:t>Sekar</a:t>
            </a:r>
            <a:endParaRPr lang="en-US" dirty="0" smtClean="0"/>
          </a:p>
          <a:p>
            <a:r>
              <a:rPr lang="en-US" dirty="0"/>
              <a:t>High Accuracy Attack Provenance via </a:t>
            </a:r>
            <a:r>
              <a:rPr lang="en-US" dirty="0" smtClean="0"/>
              <a:t>Binary-based Execution Partition - Xu, Lee</a:t>
            </a:r>
            <a:r>
              <a:rPr lang="en-US" dirty="0"/>
              <a:t>, Zhang</a:t>
            </a:r>
            <a:endParaRPr lang="en-US" dirty="0" smtClean="0"/>
          </a:p>
          <a:p>
            <a:r>
              <a:rPr lang="en-IN" dirty="0" smtClean="0"/>
              <a:t>Neo4J with Cypher – Coursera Tutorial</a:t>
            </a:r>
            <a:endParaRPr lang="en-I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140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4970" y="3056759"/>
            <a:ext cx="8911687" cy="128089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&amp; Context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Web application easy attack targets </a:t>
            </a:r>
          </a:p>
          <a:p>
            <a:r>
              <a:rPr lang="en-IN" sz="2400" dirty="0" smtClean="0"/>
              <a:t>Proliferation in attack methods needs better techniques to understand these attacks and defend against them</a:t>
            </a:r>
          </a:p>
          <a:p>
            <a:r>
              <a:rPr lang="en-IN" sz="2400" dirty="0" smtClean="0"/>
              <a:t>Data generated by web applications is extremely large</a:t>
            </a:r>
          </a:p>
          <a:p>
            <a:r>
              <a:rPr lang="en-IN" sz="2400" dirty="0" smtClean="0"/>
              <a:t>Since APT can continue for a prolonged duration causal graphs with a very high degree are generated</a:t>
            </a:r>
          </a:p>
          <a:p>
            <a:r>
              <a:rPr lang="en-IN" sz="2400" dirty="0" smtClean="0"/>
              <a:t>Analysing them becomes a tedious task to point out how where the attack might have occurred</a:t>
            </a:r>
          </a:p>
        </p:txBody>
      </p:sp>
    </p:spTree>
    <p:extLst>
      <p:ext uri="{BB962C8B-B14F-4D97-AF65-F5344CB8AC3E}">
        <p14:creationId xmlns:p14="http://schemas.microsoft.com/office/powerpoint/2010/main" val="8547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&amp; Context 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To handle such high volumes </a:t>
            </a:r>
            <a:r>
              <a:rPr lang="en-IN" sz="2400" dirty="0"/>
              <a:t>of data </a:t>
            </a:r>
            <a:r>
              <a:rPr lang="en-IN" sz="2400" b="1" i="1" dirty="0" smtClean="0"/>
              <a:t>Visualization</a:t>
            </a:r>
            <a:r>
              <a:rPr lang="en-IN" sz="2400" dirty="0" smtClean="0"/>
              <a:t> of system becomes an effective tool</a:t>
            </a:r>
            <a:endParaRPr lang="en-IN" sz="2400" dirty="0"/>
          </a:p>
          <a:p>
            <a:r>
              <a:rPr lang="en-IN" sz="2400" dirty="0" smtClean="0"/>
              <a:t>An efficient representation via graph DB gives efficient support to perform such analytics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03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 &amp; Related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200" b="1" dirty="0" smtClean="0"/>
              <a:t>Backtracking intrusions - King and Chen</a:t>
            </a:r>
          </a:p>
          <a:p>
            <a:pPr lvl="1"/>
            <a:r>
              <a:rPr lang="en-IN" sz="1900" dirty="0" smtClean="0"/>
              <a:t>Finding </a:t>
            </a:r>
            <a:r>
              <a:rPr lang="en-IN" sz="1900" dirty="0"/>
              <a:t>out the potential sequence of steps that led to an attack</a:t>
            </a:r>
          </a:p>
          <a:p>
            <a:pPr lvl="1"/>
            <a:r>
              <a:rPr lang="en-IN" sz="1900" dirty="0" smtClean="0"/>
              <a:t>Effectively </a:t>
            </a:r>
            <a:r>
              <a:rPr lang="en-IN" sz="1900" dirty="0"/>
              <a:t>highlight the </a:t>
            </a:r>
            <a:r>
              <a:rPr lang="en-IN" sz="1900" dirty="0" smtClean="0"/>
              <a:t>entry </a:t>
            </a:r>
            <a:r>
              <a:rPr lang="en-IN" sz="1900" dirty="0"/>
              <a:t>point used to gain access to the system and the sequence of events from the entry point to the point at which intrusion was </a:t>
            </a:r>
            <a:r>
              <a:rPr lang="en-IN" sz="1900" dirty="0" smtClean="0"/>
              <a:t>detected</a:t>
            </a:r>
          </a:p>
          <a:p>
            <a:r>
              <a:rPr lang="en-IN" sz="2200" b="1" dirty="0" smtClean="0"/>
              <a:t>Taint </a:t>
            </a:r>
            <a:r>
              <a:rPr lang="en-IN" sz="2200" b="1" dirty="0"/>
              <a:t>Enhanced Policy </a:t>
            </a:r>
            <a:r>
              <a:rPr lang="en-IN" sz="2200" b="1" dirty="0" smtClean="0"/>
              <a:t>Enforcement</a:t>
            </a:r>
            <a:endParaRPr lang="en-IN" sz="2200" b="1" dirty="0"/>
          </a:p>
          <a:p>
            <a:pPr lvl="1"/>
            <a:r>
              <a:rPr lang="en-IN" sz="1900" dirty="0" smtClean="0"/>
              <a:t>Taint </a:t>
            </a:r>
            <a:r>
              <a:rPr lang="en-IN" sz="1900" dirty="0"/>
              <a:t>analysis techniques that track flow of untrusted data through the application at a very fine granularity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900" dirty="0" smtClean="0"/>
              <a:t>Limitations</a:t>
            </a:r>
            <a:r>
              <a:rPr lang="en-IN" sz="1900" dirty="0"/>
              <a:t>:</a:t>
            </a:r>
          </a:p>
          <a:p>
            <a:pPr lvl="2"/>
            <a:r>
              <a:rPr lang="en-IN" sz="1600" dirty="0" smtClean="0"/>
              <a:t>Trade-off </a:t>
            </a:r>
            <a:r>
              <a:rPr lang="en-IN" sz="1600" dirty="0"/>
              <a:t>between policy precision and the level of effort required to write those policies</a:t>
            </a:r>
          </a:p>
          <a:p>
            <a:pPr lvl="2"/>
            <a:r>
              <a:rPr lang="en-IN" sz="1600" dirty="0" smtClean="0"/>
              <a:t>The </a:t>
            </a:r>
            <a:r>
              <a:rPr lang="en-IN" sz="1600" dirty="0"/>
              <a:t>directory traversal policies tend to generate a lot of false </a:t>
            </a:r>
            <a:r>
              <a:rPr lang="en-IN" sz="1600" dirty="0" smtClean="0"/>
              <a:t>positives as </a:t>
            </a:r>
            <a:r>
              <a:rPr lang="en-IN" sz="1600" dirty="0"/>
              <a:t>it precludes all access outside the authorized  top level directories.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&amp; Related </a:t>
            </a:r>
            <a:r>
              <a:rPr lang="en-IN" dirty="0" smtClean="0"/>
              <a:t>Work 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 smtClean="0"/>
              <a:t>BEEP</a:t>
            </a:r>
          </a:p>
          <a:p>
            <a:pPr lvl="1"/>
            <a:r>
              <a:rPr lang="en-IN" sz="1800" dirty="0" smtClean="0"/>
              <a:t>Reverse engineering system binaries and providing a log analysis algorithm for constructing causal dependency graph for attack investigation</a:t>
            </a:r>
          </a:p>
          <a:p>
            <a:pPr lvl="1"/>
            <a:r>
              <a:rPr lang="en-IN" sz="1800" dirty="0" smtClean="0"/>
              <a:t> </a:t>
            </a:r>
            <a:r>
              <a:rPr lang="en-IN" sz="1800" dirty="0"/>
              <a:t>Limitations:</a:t>
            </a:r>
          </a:p>
          <a:p>
            <a:pPr lvl="2"/>
            <a:r>
              <a:rPr lang="en-IN" sz="1600" dirty="0" smtClean="0"/>
              <a:t>Vulnerable </a:t>
            </a:r>
            <a:r>
              <a:rPr lang="en-IN" sz="1600" dirty="0"/>
              <a:t>against kernel level attacks</a:t>
            </a:r>
          </a:p>
          <a:p>
            <a:pPr lvl="2"/>
            <a:r>
              <a:rPr lang="en-IN" sz="1600" dirty="0" smtClean="0"/>
              <a:t>Works </a:t>
            </a:r>
            <a:r>
              <a:rPr lang="en-IN" sz="1600" dirty="0"/>
              <a:t>with a </a:t>
            </a:r>
            <a:r>
              <a:rPr lang="en-IN" sz="1600" dirty="0" smtClean="0"/>
              <a:t>pre-processed </a:t>
            </a:r>
            <a:r>
              <a:rPr lang="en-IN" sz="1600" dirty="0"/>
              <a:t>set of applications. Less security if a user chooses to install a new application.</a:t>
            </a:r>
          </a:p>
          <a:p>
            <a:pPr lvl="2"/>
            <a:r>
              <a:rPr lang="en-IN" sz="1600" dirty="0" smtClean="0"/>
              <a:t>Not </a:t>
            </a:r>
            <a:r>
              <a:rPr lang="en-IN" sz="1600" dirty="0"/>
              <a:t>capable of processing obfuscated binaries</a:t>
            </a:r>
          </a:p>
        </p:txBody>
      </p:sp>
    </p:spTree>
    <p:extLst>
      <p:ext uri="{BB962C8B-B14F-4D97-AF65-F5344CB8AC3E}">
        <p14:creationId xmlns:p14="http://schemas.microsoft.com/office/powerpoint/2010/main" val="26589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Model (3 Major Components)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Subjects</a:t>
            </a:r>
          </a:p>
          <a:p>
            <a:pPr lvl="1"/>
            <a:r>
              <a:rPr lang="en-IN" dirty="0"/>
              <a:t>active entities that execute </a:t>
            </a:r>
            <a:r>
              <a:rPr lang="en-IN" dirty="0" smtClean="0"/>
              <a:t>actions</a:t>
            </a:r>
          </a:p>
          <a:p>
            <a:pPr lvl="1"/>
            <a:r>
              <a:rPr lang="en-IN" dirty="0" smtClean="0"/>
              <a:t>Includes process name, process id’s, thread id’s, etc.</a:t>
            </a:r>
            <a:endParaRPr lang="en-IN" dirty="0"/>
          </a:p>
          <a:p>
            <a:r>
              <a:rPr lang="en-IN" b="1" dirty="0" smtClean="0"/>
              <a:t>Objects</a:t>
            </a:r>
          </a:p>
          <a:p>
            <a:pPr lvl="1"/>
            <a:r>
              <a:rPr lang="en-IN" dirty="0"/>
              <a:t>entities that execute no </a:t>
            </a:r>
            <a:r>
              <a:rPr lang="en-IN" dirty="0" smtClean="0"/>
              <a:t>actions</a:t>
            </a:r>
          </a:p>
          <a:p>
            <a:pPr lvl="1"/>
            <a:r>
              <a:rPr lang="en-IN" dirty="0" smtClean="0"/>
              <a:t>Include path locations and memory addresses</a:t>
            </a:r>
          </a:p>
          <a:p>
            <a:r>
              <a:rPr lang="en-IN" b="1" dirty="0" smtClean="0"/>
              <a:t>Events</a:t>
            </a:r>
          </a:p>
          <a:p>
            <a:pPr lvl="1"/>
            <a:r>
              <a:rPr lang="en-IN" dirty="0"/>
              <a:t>actions performed by the </a:t>
            </a:r>
            <a:r>
              <a:rPr lang="en-IN" dirty="0" smtClean="0"/>
              <a:t>subjects</a:t>
            </a:r>
          </a:p>
          <a:p>
            <a:pPr lvl="1"/>
            <a:r>
              <a:rPr lang="en-IN" dirty="0" smtClean="0"/>
              <a:t>Include system calls, return values, return time and call time</a:t>
            </a:r>
          </a:p>
        </p:txBody>
      </p:sp>
    </p:spTree>
    <p:extLst>
      <p:ext uri="{BB962C8B-B14F-4D97-AF65-F5344CB8AC3E}">
        <p14:creationId xmlns:p14="http://schemas.microsoft.com/office/powerpoint/2010/main" val="31731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01.png" descr="Screen Shot 2016-02-05 at 2.03.50 PM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761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Databases using graph structures for semantic queries (allow for analytics of associative and contextual nature)</a:t>
            </a:r>
          </a:p>
          <a:p>
            <a:r>
              <a:rPr lang="en-IN" sz="2000" dirty="0" smtClean="0"/>
              <a:t>Uses nodes, edges and properties to represent and store data</a:t>
            </a:r>
          </a:p>
          <a:p>
            <a:r>
              <a:rPr lang="en-IN" sz="2000" dirty="0" smtClean="0"/>
              <a:t>NoSQL in nature </a:t>
            </a:r>
          </a:p>
          <a:p>
            <a:r>
              <a:rPr lang="en-IN" sz="2000" dirty="0" smtClean="0"/>
              <a:t>Essentially, key-value databases with additional </a:t>
            </a:r>
            <a:r>
              <a:rPr lang="en-IN" sz="2000" b="1" i="1" dirty="0" smtClean="0"/>
              <a:t>relationship </a:t>
            </a:r>
            <a:r>
              <a:rPr lang="en-IN" sz="2000" dirty="0" smtClean="0"/>
              <a:t>concept added</a:t>
            </a:r>
          </a:p>
          <a:p>
            <a:r>
              <a:rPr lang="en-IN" sz="2000" dirty="0" smtClean="0"/>
              <a:t>Store data in a key-value(JSON type) store or document-oriented database(XML type)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3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722</TotalTime>
  <Words>1424</Words>
  <Application>Microsoft Office PowerPoint</Application>
  <PresentationFormat>Widescreen</PresentationFormat>
  <Paragraphs>174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Wisp</vt:lpstr>
      <vt:lpstr>Intrusion Detection Via Graph Analytics </vt:lpstr>
      <vt:lpstr>Objective</vt:lpstr>
      <vt:lpstr>Problem &amp; Context</vt:lpstr>
      <vt:lpstr>Problem &amp; Context (cont’d)</vt:lpstr>
      <vt:lpstr>Background &amp; Related Work</vt:lpstr>
      <vt:lpstr>Background &amp; Related Work (cont’d)</vt:lpstr>
      <vt:lpstr>Data Model (3 Major Components)</vt:lpstr>
      <vt:lpstr>PowerPoint Presentation</vt:lpstr>
      <vt:lpstr>Graph Databases</vt:lpstr>
      <vt:lpstr>Graph Databases: Advantages</vt:lpstr>
      <vt:lpstr>Neo4j </vt:lpstr>
      <vt:lpstr>Cypher Query Language (CQL)</vt:lpstr>
      <vt:lpstr>Approach – An Overview</vt:lpstr>
      <vt:lpstr>Input Data</vt:lpstr>
      <vt:lpstr>Input Data (cont’d)</vt:lpstr>
      <vt:lpstr>Mapping Relationships</vt:lpstr>
      <vt:lpstr>Load Input Data into Graph Database</vt:lpstr>
      <vt:lpstr>Visualizing the Result</vt:lpstr>
      <vt:lpstr>Few More Queries</vt:lpstr>
      <vt:lpstr>General Queries for Analytics</vt:lpstr>
      <vt:lpstr>Attack Detection via Graph Visualization</vt:lpstr>
      <vt:lpstr>Attack Detection via Graph Visualization (cont’d)</vt:lpstr>
      <vt:lpstr>Attack Detection via Graph Visualization (cont’d)</vt:lpstr>
      <vt:lpstr>Advantages of our Approach</vt:lpstr>
      <vt:lpstr>Limitations</vt:lpstr>
      <vt:lpstr>Conclusion &amp; Future Work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Via Graph Analytics </dc:title>
  <dc:creator>Khandelwal Harsh</dc:creator>
  <cp:lastModifiedBy>Khandelwal Harsh</cp:lastModifiedBy>
  <cp:revision>35</cp:revision>
  <dcterms:created xsi:type="dcterms:W3CDTF">2016-05-02T19:43:05Z</dcterms:created>
  <dcterms:modified xsi:type="dcterms:W3CDTF">2016-05-13T13:17:15Z</dcterms:modified>
</cp:coreProperties>
</file>