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6" r:id="rId1"/>
  </p:sldMasterIdLst>
  <p:notesMasterIdLst>
    <p:notesMasterId r:id="rId36"/>
  </p:notesMasterIdLst>
  <p:sldIdLst>
    <p:sldId id="256" r:id="rId2"/>
    <p:sldId id="257" r:id="rId3"/>
    <p:sldId id="277" r:id="rId4"/>
    <p:sldId id="326" r:id="rId5"/>
    <p:sldId id="294" r:id="rId6"/>
    <p:sldId id="295" r:id="rId7"/>
    <p:sldId id="328" r:id="rId8"/>
    <p:sldId id="329" r:id="rId9"/>
    <p:sldId id="280" r:id="rId10"/>
    <p:sldId id="330" r:id="rId11"/>
    <p:sldId id="343" r:id="rId12"/>
    <p:sldId id="334" r:id="rId13"/>
    <p:sldId id="333" r:id="rId14"/>
    <p:sldId id="340" r:id="rId15"/>
    <p:sldId id="339" r:id="rId16"/>
    <p:sldId id="342" r:id="rId17"/>
    <p:sldId id="341" r:id="rId18"/>
    <p:sldId id="331" r:id="rId19"/>
    <p:sldId id="332" r:id="rId20"/>
    <p:sldId id="344" r:id="rId21"/>
    <p:sldId id="335" r:id="rId22"/>
    <p:sldId id="273" r:id="rId23"/>
    <p:sldId id="337" r:id="rId24"/>
    <p:sldId id="338" r:id="rId25"/>
    <p:sldId id="347" r:id="rId26"/>
    <p:sldId id="348" r:id="rId27"/>
    <p:sldId id="349" r:id="rId28"/>
    <p:sldId id="350" r:id="rId29"/>
    <p:sldId id="327" r:id="rId30"/>
    <p:sldId id="325" r:id="rId31"/>
    <p:sldId id="323" r:id="rId32"/>
    <p:sldId id="351" r:id="rId33"/>
    <p:sldId id="352" r:id="rId34"/>
    <p:sldId id="28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5256" autoAdjust="0"/>
  </p:normalViewPr>
  <p:slideViewPr>
    <p:cSldViewPr>
      <p:cViewPr varScale="1">
        <p:scale>
          <a:sx n="83" d="100"/>
          <a:sy n="83" d="100"/>
        </p:scale>
        <p:origin x="145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5BCDB-CDD6-4B30-AB71-9287113A72DB}" type="datetimeFigureOut">
              <a:rPr lang="en-US" smtClean="0"/>
              <a:pPr/>
              <a:t>1/30/2021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3BDF7-936B-42D7-9323-3AA56308BCD9}" type="slidenum">
              <a:rPr lang="en-US" smtClean="0"/>
              <a:pPr/>
              <a:t>‹#›</a:t>
            </a:fld>
            <a:endParaRPr lang="en-US" dirty="0"/>
          </a:p>
        </p:txBody>
      </p:sp>
    </p:spTree>
    <p:extLst>
      <p:ext uri="{BB962C8B-B14F-4D97-AF65-F5344CB8AC3E}">
        <p14:creationId xmlns:p14="http://schemas.microsoft.com/office/powerpoint/2010/main" val="134510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23BDF7-936B-42D7-9323-3AA56308BCD9}" type="slidenum">
              <a:rPr lang="en-US" smtClean="0"/>
              <a:pPr/>
              <a:t>1</a:t>
            </a:fld>
            <a:endParaRPr lang="en-US" dirty="0"/>
          </a:p>
        </p:txBody>
      </p:sp>
    </p:spTree>
    <p:extLst>
      <p:ext uri="{BB962C8B-B14F-4D97-AF65-F5344CB8AC3E}">
        <p14:creationId xmlns:p14="http://schemas.microsoft.com/office/powerpoint/2010/main" val="260152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23BDF7-936B-42D7-9323-3AA56308BCD9}" type="slidenum">
              <a:rPr lang="en-US" smtClean="0"/>
              <a:pPr/>
              <a:t>2</a:t>
            </a:fld>
            <a:endParaRPr lang="en-US" dirty="0"/>
          </a:p>
        </p:txBody>
      </p:sp>
    </p:spTree>
    <p:extLst>
      <p:ext uri="{BB962C8B-B14F-4D97-AF65-F5344CB8AC3E}">
        <p14:creationId xmlns:p14="http://schemas.microsoft.com/office/powerpoint/2010/main" val="205176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23BDF7-936B-42D7-9323-3AA56308BCD9}" type="slidenum">
              <a:rPr lang="en-US" smtClean="0"/>
              <a:pPr/>
              <a:t>30</a:t>
            </a:fld>
            <a:endParaRPr lang="en-US" dirty="0"/>
          </a:p>
        </p:txBody>
      </p:sp>
    </p:spTree>
    <p:extLst>
      <p:ext uri="{BB962C8B-B14F-4D97-AF65-F5344CB8AC3E}">
        <p14:creationId xmlns:p14="http://schemas.microsoft.com/office/powerpoint/2010/main" val="183317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4B3BA4-1E08-4975-A395-B727F00D5315}"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99815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124A5-C5A7-44AD-BF77-135DC0B123E5}"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47232862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124A5-C5A7-44AD-BF77-135DC0B123E5}"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159910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124A5-C5A7-44AD-BF77-135DC0B123E5}"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17188892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124A5-C5A7-44AD-BF77-135DC0B123E5}"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974106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124A5-C5A7-44AD-BF77-135DC0B123E5}"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6285173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B44D8-1FBB-4023-9D47-E7EA0141AAB5}"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338335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46AEB-B609-4002-A0D8-AC2AB5865BFB}"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364584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458478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86030-B588-4187-B9FE-F48E74B0BFEA}"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18100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6124A5-C5A7-44AD-BF77-135DC0B123E5}" type="datetime1">
              <a:rPr lang="en-US" smtClean="0"/>
              <a:t>1/30/2021</a:t>
            </a:fld>
            <a:endParaRPr lang="en-US" dirty="0"/>
          </a:p>
        </p:txBody>
      </p:sp>
      <p:sp>
        <p:nvSpPr>
          <p:cNvPr id="6" name="Footer Placeholder 5"/>
          <p:cNvSpPr>
            <a:spLocks noGrp="1"/>
          </p:cNvSpPr>
          <p:nvPr>
            <p:ph type="ftr" sz="quarter" idx="11"/>
          </p:nvPr>
        </p:nvSpPr>
        <p:spPr/>
        <p:txBody>
          <a:bodyPr/>
          <a:lstStyle/>
          <a:p>
            <a:r>
              <a:rPr lang="en-US"/>
              <a:t>Title of Project</a:t>
            </a:r>
            <a:endParaRPr lang="en-US" dirty="0"/>
          </a:p>
        </p:txBody>
      </p:sp>
      <p:sp>
        <p:nvSpPr>
          <p:cNvPr id="7" name="Slide Number Placeholder 6"/>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414995767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34AAB5-CE6B-4310-B4FF-04621D2E8890}" type="datetime1">
              <a:rPr lang="en-US" smtClean="0"/>
              <a:t>1/30/2021</a:t>
            </a:fld>
            <a:endParaRPr lang="en-US" dirty="0"/>
          </a:p>
        </p:txBody>
      </p:sp>
      <p:sp>
        <p:nvSpPr>
          <p:cNvPr id="8" name="Footer Placeholder 7"/>
          <p:cNvSpPr>
            <a:spLocks noGrp="1"/>
          </p:cNvSpPr>
          <p:nvPr>
            <p:ph type="ftr" sz="quarter" idx="11"/>
          </p:nvPr>
        </p:nvSpPr>
        <p:spPr/>
        <p:txBody>
          <a:bodyPr/>
          <a:lstStyle/>
          <a:p>
            <a:r>
              <a:rPr lang="en-US"/>
              <a:t>Title of Project</a:t>
            </a:r>
            <a:endParaRPr lang="en-US" dirty="0"/>
          </a:p>
        </p:txBody>
      </p:sp>
      <p:sp>
        <p:nvSpPr>
          <p:cNvPr id="9" name="Slide Number Placeholder 8"/>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62589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F2770-C801-4F45-8BB9-89E6DAE62162}" type="datetime1">
              <a:rPr lang="en-US" smtClean="0"/>
              <a:t>1/30/2021</a:t>
            </a:fld>
            <a:endParaRPr lang="en-US" dirty="0"/>
          </a:p>
        </p:txBody>
      </p:sp>
      <p:sp>
        <p:nvSpPr>
          <p:cNvPr id="4" name="Footer Placeholder 3"/>
          <p:cNvSpPr>
            <a:spLocks noGrp="1"/>
          </p:cNvSpPr>
          <p:nvPr>
            <p:ph type="ftr" sz="quarter" idx="11"/>
          </p:nvPr>
        </p:nvSpPr>
        <p:spPr/>
        <p:txBody>
          <a:bodyPr/>
          <a:lstStyle/>
          <a:p>
            <a:r>
              <a:rPr lang="en-US"/>
              <a:t>Title of Project</a:t>
            </a:r>
            <a:endParaRPr lang="en-US" dirty="0"/>
          </a:p>
        </p:txBody>
      </p:sp>
      <p:sp>
        <p:nvSpPr>
          <p:cNvPr id="5" name="Slide Number Placeholder 4"/>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6864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E9242-6974-45F6-ACA8-559131614A06}" type="datetime1">
              <a:rPr lang="en-US" smtClean="0"/>
              <a:t>1/30/2021</a:t>
            </a:fld>
            <a:endParaRPr lang="en-US" dirty="0"/>
          </a:p>
        </p:txBody>
      </p:sp>
      <p:sp>
        <p:nvSpPr>
          <p:cNvPr id="3" name="Footer Placeholder 2"/>
          <p:cNvSpPr>
            <a:spLocks noGrp="1"/>
          </p:cNvSpPr>
          <p:nvPr>
            <p:ph type="ftr" sz="quarter" idx="11"/>
          </p:nvPr>
        </p:nvSpPr>
        <p:spPr/>
        <p:txBody>
          <a:bodyPr/>
          <a:lstStyle/>
          <a:p>
            <a:r>
              <a:rPr lang="en-US"/>
              <a:t>Title of Project</a:t>
            </a:r>
            <a:endParaRPr lang="en-US" dirty="0"/>
          </a:p>
        </p:txBody>
      </p:sp>
      <p:sp>
        <p:nvSpPr>
          <p:cNvPr id="4" name="Slide Number Placeholder 3"/>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165564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E3D7866-23A1-45BA-A1C7-DB89A8158FC7}" type="datetime1">
              <a:rPr lang="en-US" smtClean="0"/>
              <a:t>1/30/2021</a:t>
            </a:fld>
            <a:endParaRPr lang="en-US" dirty="0"/>
          </a:p>
        </p:txBody>
      </p:sp>
      <p:sp>
        <p:nvSpPr>
          <p:cNvPr id="6" name="Footer Placeholder 5"/>
          <p:cNvSpPr>
            <a:spLocks noGrp="1"/>
          </p:cNvSpPr>
          <p:nvPr>
            <p:ph type="ftr" sz="quarter" idx="11"/>
          </p:nvPr>
        </p:nvSpPr>
        <p:spPr/>
        <p:txBody>
          <a:bodyPr/>
          <a:lstStyle/>
          <a:p>
            <a:r>
              <a:rPr lang="en-US"/>
              <a:t>Title of Project</a:t>
            </a:r>
            <a:endParaRPr lang="en-US" dirty="0"/>
          </a:p>
        </p:txBody>
      </p:sp>
      <p:sp>
        <p:nvSpPr>
          <p:cNvPr id="7" name="Slide Number Placeholder 6"/>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6398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6124A5-C5A7-44AD-BF77-135DC0B123E5}" type="datetime1">
              <a:rPr lang="en-US" smtClean="0"/>
              <a:t>1/30/2021</a:t>
            </a:fld>
            <a:endParaRPr lang="en-US" dirty="0"/>
          </a:p>
        </p:txBody>
      </p:sp>
      <p:sp>
        <p:nvSpPr>
          <p:cNvPr id="6" name="Footer Placeholder 5"/>
          <p:cNvSpPr>
            <a:spLocks noGrp="1"/>
          </p:cNvSpPr>
          <p:nvPr>
            <p:ph type="ftr" sz="quarter" idx="11"/>
          </p:nvPr>
        </p:nvSpPr>
        <p:spPr/>
        <p:txBody>
          <a:bodyPr/>
          <a:lstStyle/>
          <a:p>
            <a:r>
              <a:rPr lang="en-US"/>
              <a:t>Title of Project</a:t>
            </a:r>
            <a:endParaRPr lang="en-US" dirty="0"/>
          </a:p>
        </p:txBody>
      </p:sp>
      <p:sp>
        <p:nvSpPr>
          <p:cNvPr id="7" name="Slide Number Placeholder 6"/>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406403611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6124A5-C5A7-44AD-BF77-135DC0B123E5}" type="datetime1">
              <a:rPr lang="en-US" smtClean="0"/>
              <a:t>1/30/2021</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Title of Project</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63471258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 y="1371600"/>
            <a:ext cx="8705850" cy="1371600"/>
          </a:xfrm>
        </p:spPr>
        <p:txBody>
          <a:bodyPr>
            <a:noAutofit/>
          </a:bodyPr>
          <a:lstStyle/>
          <a:p>
            <a:pPr algn="ctr"/>
            <a:r>
              <a:rPr lang="en-US" sz="3000" dirty="0">
                <a:latin typeface="Arial Black" pitchFamily="34" charset="0"/>
              </a:rPr>
              <a:t>Presentation on</a:t>
            </a:r>
            <a:br>
              <a:rPr lang="en-US" sz="3000" dirty="0">
                <a:latin typeface="Arial Black" pitchFamily="34" charset="0"/>
              </a:rPr>
            </a:br>
            <a:br>
              <a:rPr lang="en-US" sz="3000" dirty="0">
                <a:latin typeface="Arial Black" pitchFamily="34" charset="0"/>
              </a:rPr>
            </a:br>
            <a:r>
              <a:rPr lang="en-US" sz="3000" dirty="0">
                <a:latin typeface="Arial Black" pitchFamily="34" charset="0"/>
              </a:rPr>
              <a:t>smart ambulance </a:t>
            </a:r>
          </a:p>
        </p:txBody>
      </p:sp>
      <p:sp>
        <p:nvSpPr>
          <p:cNvPr id="5" name="Subtitle 4"/>
          <p:cNvSpPr>
            <a:spLocks noGrp="1"/>
          </p:cNvSpPr>
          <p:nvPr>
            <p:ph type="subTitle" idx="1"/>
          </p:nvPr>
        </p:nvSpPr>
        <p:spPr>
          <a:xfrm>
            <a:off x="35496" y="4005064"/>
            <a:ext cx="5832648" cy="2167136"/>
          </a:xfrm>
        </p:spPr>
        <p:txBody>
          <a:bodyPr>
            <a:normAutofit/>
          </a:bodyPr>
          <a:lstStyle/>
          <a:p>
            <a:pPr algn="just"/>
            <a:r>
              <a:rPr lang="en-US" sz="1500" dirty="0"/>
              <a:t>Presented by :</a:t>
            </a:r>
          </a:p>
          <a:p>
            <a:pPr algn="just"/>
            <a:r>
              <a:rPr lang="en-US" sz="1500" dirty="0"/>
              <a:t>Harsh Jasani(160303108039)</a:t>
            </a:r>
          </a:p>
          <a:p>
            <a:pPr algn="just"/>
            <a:r>
              <a:rPr lang="en-US" sz="1500" dirty="0" err="1"/>
              <a:t>Fenil</a:t>
            </a:r>
            <a:r>
              <a:rPr lang="en-US" sz="1500" dirty="0"/>
              <a:t> </a:t>
            </a:r>
            <a:r>
              <a:rPr lang="en-US" sz="1500" dirty="0" err="1"/>
              <a:t>Kalathiya</a:t>
            </a:r>
            <a:r>
              <a:rPr lang="en-US" sz="1500" dirty="0"/>
              <a:t>(160303108045)</a:t>
            </a:r>
          </a:p>
          <a:p>
            <a:pPr algn="just"/>
            <a:r>
              <a:rPr lang="en-US" sz="1500" dirty="0"/>
              <a:t>Yash Vyas(160303108130)</a:t>
            </a:r>
          </a:p>
          <a:p>
            <a:endParaRPr lang="en-US" sz="1500" dirty="0"/>
          </a:p>
        </p:txBody>
      </p:sp>
      <p:sp>
        <p:nvSpPr>
          <p:cNvPr id="4" name="Title 1"/>
          <p:cNvSpPr txBox="1">
            <a:spLocks/>
          </p:cNvSpPr>
          <p:nvPr/>
        </p:nvSpPr>
        <p:spPr>
          <a:xfrm>
            <a:off x="647700" y="2293647"/>
            <a:ext cx="7429500" cy="963613"/>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pPr algn="ctr"/>
            <a:endParaRPr lang="en-IN" dirty="0">
              <a:latin typeface="Arial" pitchFamily="34" charset="0"/>
              <a:cs typeface="Arial" pitchFamily="34" charset="0"/>
            </a:endParaRPr>
          </a:p>
        </p:txBody>
      </p:sp>
      <p:sp>
        <p:nvSpPr>
          <p:cNvPr id="6" name="Subtitle 4"/>
          <p:cNvSpPr txBox="1">
            <a:spLocks/>
          </p:cNvSpPr>
          <p:nvPr/>
        </p:nvSpPr>
        <p:spPr>
          <a:xfrm>
            <a:off x="5638800" y="4005064"/>
            <a:ext cx="4117776" cy="200998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just"/>
            <a:r>
              <a:rPr lang="en-US" sz="1500" dirty="0"/>
              <a:t>Under guidance of : </a:t>
            </a:r>
          </a:p>
          <a:p>
            <a:pPr algn="just"/>
            <a:r>
              <a:rPr lang="en-US" sz="1500" dirty="0"/>
              <a:t>Sumitra </a:t>
            </a:r>
            <a:r>
              <a:rPr lang="en-US" sz="1500" dirty="0" err="1"/>
              <a:t>menaria</a:t>
            </a:r>
            <a:endParaRPr lang="en-US" sz="1500" dirty="0"/>
          </a:p>
          <a:p>
            <a:pPr algn="just"/>
            <a:r>
              <a:rPr lang="en-US" sz="1500" dirty="0"/>
              <a:t>Professor</a:t>
            </a:r>
          </a:p>
          <a:p>
            <a:pPr algn="just"/>
            <a:r>
              <a:rPr lang="en-US" sz="1500" dirty="0"/>
              <a:t>(IT Department) </a:t>
            </a:r>
          </a:p>
        </p:txBody>
      </p:sp>
      <p:pic>
        <p:nvPicPr>
          <p:cNvPr id="7" name="Picture 6" descr="http://upload.wikimedia.org/wikipedia/en/8/8d/Parul_Institute_of_Engineering_and_Technology_logo.jpg"/>
          <p:cNvPicPr/>
          <p:nvPr/>
        </p:nvPicPr>
        <p:blipFill>
          <a:blip r:embed="rId3"/>
          <a:srcRect/>
          <a:stretch>
            <a:fillRect/>
          </a:stretch>
        </p:blipFill>
        <p:spPr bwMode="auto">
          <a:xfrm>
            <a:off x="381000" y="461282"/>
            <a:ext cx="1676400" cy="1084561"/>
          </a:xfrm>
          <a:prstGeom prst="rect">
            <a:avLst/>
          </a:prstGeom>
          <a:noFill/>
          <a:ln w="9525">
            <a:noFill/>
            <a:miter lim="800000"/>
            <a:headEnd/>
            <a:tailEnd/>
          </a:ln>
        </p:spPr>
      </p:pic>
    </p:spTree>
    <p:extLst>
      <p:ext uri="{BB962C8B-B14F-4D97-AF65-F5344CB8AC3E}">
        <p14:creationId xmlns:p14="http://schemas.microsoft.com/office/powerpoint/2010/main" val="112793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lstStyle/>
          <a:p>
            <a:pPr algn="ctr"/>
            <a:r>
              <a:rPr lang="en-US" dirty="0">
                <a:latin typeface="Arial Unicode MS" pitchFamily="34" charset="-128"/>
                <a:ea typeface="Arial Unicode MS" pitchFamily="34" charset="-128"/>
                <a:cs typeface="Arial Unicode MS" pitchFamily="34" charset="-128"/>
              </a:rPr>
              <a:t>Paper 1: IOT Based Traffic Light Controller in Smart City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92995268"/>
              </p:ext>
            </p:extLst>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just"/>
                      <a:r>
                        <a:rPr lang="en-GB" sz="1900" dirty="0"/>
                        <a:t>Publication and Year</a:t>
                      </a:r>
                    </a:p>
                  </a:txBody>
                  <a:tcPr/>
                </a:tc>
                <a:tc>
                  <a:txBody>
                    <a:bodyPr/>
                    <a:lstStyle/>
                    <a:p>
                      <a:pPr algn="just"/>
                      <a:r>
                        <a:rPr lang="en-GB" sz="1900" dirty="0"/>
                        <a:t>Author name</a:t>
                      </a:r>
                    </a:p>
                  </a:txBody>
                  <a:tcPr/>
                </a:tc>
                <a:tc>
                  <a:txBody>
                    <a:bodyPr/>
                    <a:lstStyle/>
                    <a:p>
                      <a:pPr algn="just"/>
                      <a:r>
                        <a:rPr lang="en-GB" sz="1900" dirty="0"/>
                        <a:t>Approach (Methodology) </a:t>
                      </a:r>
                    </a:p>
                  </a:txBody>
                  <a:tcPr/>
                </a:tc>
                <a:tc>
                  <a:txBody>
                    <a:bodyPr/>
                    <a:lstStyle/>
                    <a:p>
                      <a:pPr algn="just"/>
                      <a:r>
                        <a:rPr lang="en-GB" sz="1900" dirty="0"/>
                        <a:t>Advantages</a:t>
                      </a:r>
                    </a:p>
                  </a:txBody>
                  <a:tcPr/>
                </a:tc>
                <a:tc>
                  <a:txBody>
                    <a:bodyPr/>
                    <a:lstStyle/>
                    <a:p>
                      <a:pPr algn="just"/>
                      <a:r>
                        <a:rPr lang="en-GB" sz="1900" dirty="0"/>
                        <a:t>Limitations</a:t>
                      </a:r>
                    </a:p>
                  </a:txBody>
                  <a:tcPr/>
                </a:tc>
                <a:extLst>
                  <a:ext uri="{0D108BD9-81ED-4DB2-BD59-A6C34878D82A}">
                    <a16:rowId xmlns:a16="http://schemas.microsoft.com/office/drawing/2014/main" val="10000"/>
                  </a:ext>
                </a:extLst>
              </a:tr>
              <a:tr h="2791910">
                <a:tc>
                  <a:txBody>
                    <a:bodyPr/>
                    <a:lstStyle/>
                    <a:p>
                      <a:pPr algn="just"/>
                      <a:r>
                        <a:rPr lang="en-US" sz="1400" dirty="0"/>
                        <a:t>International Journal of Advanced Research in  Electrical, Electronics and Instrumentation Engineering </a:t>
                      </a:r>
                    </a:p>
                    <a:p>
                      <a:pPr algn="just"/>
                      <a:endParaRPr lang="en-US" sz="1400" dirty="0"/>
                    </a:p>
                    <a:p>
                      <a:pPr algn="just"/>
                      <a:r>
                        <a:rPr lang="en-US" sz="1400" dirty="0"/>
                        <a:t>January, 2018</a:t>
                      </a:r>
                      <a:endParaRPr lang="en-GB" sz="1400" dirty="0"/>
                    </a:p>
                  </a:txBody>
                  <a:tcPr/>
                </a:tc>
                <a:tc>
                  <a:txBody>
                    <a:bodyPr/>
                    <a:lstStyle/>
                    <a:p>
                      <a:pPr algn="just"/>
                      <a:r>
                        <a:rPr lang="en-GB" sz="1400" dirty="0" err="1"/>
                        <a:t>Dr.</a:t>
                      </a:r>
                      <a:r>
                        <a:rPr lang="en-GB" sz="1400" dirty="0"/>
                        <a:t> Sanjeev Sharma</a:t>
                      </a:r>
                    </a:p>
                    <a:p>
                      <a:pPr algn="just"/>
                      <a:endParaRPr lang="en-GB" sz="1400" dirty="0"/>
                    </a:p>
                    <a:p>
                      <a:pPr algn="just"/>
                      <a:r>
                        <a:rPr lang="en-GB" sz="1400" dirty="0"/>
                        <a:t>Vaishnavi </a:t>
                      </a:r>
                      <a:r>
                        <a:rPr lang="en-GB" sz="1400" dirty="0" err="1"/>
                        <a:t>Giradhkar</a:t>
                      </a:r>
                      <a:endParaRPr lang="en-GB" sz="1400" dirty="0"/>
                    </a:p>
                    <a:p>
                      <a:pPr algn="just"/>
                      <a:endParaRPr lang="en-GB" sz="1400" dirty="0"/>
                    </a:p>
                    <a:p>
                      <a:pPr algn="just"/>
                      <a:r>
                        <a:rPr lang="en-GB" sz="1400" dirty="0"/>
                        <a:t>Aarti </a:t>
                      </a:r>
                      <a:r>
                        <a:rPr lang="en-GB" sz="1400" dirty="0" err="1"/>
                        <a:t>Sanap</a:t>
                      </a:r>
                      <a:endParaRPr lang="en-GB" sz="1400" dirty="0"/>
                    </a:p>
                    <a:p>
                      <a:pPr algn="just"/>
                      <a:endParaRPr lang="en-GB" sz="1400" dirty="0"/>
                    </a:p>
                    <a:p>
                      <a:pPr algn="just"/>
                      <a:r>
                        <a:rPr lang="en-GB" sz="1400" dirty="0" err="1"/>
                        <a:t>Snehal</a:t>
                      </a:r>
                      <a:r>
                        <a:rPr lang="en-GB" sz="1400" dirty="0"/>
                        <a:t> </a:t>
                      </a:r>
                      <a:r>
                        <a:rPr lang="en-GB" sz="1400" dirty="0" err="1"/>
                        <a:t>Sarolkar</a:t>
                      </a:r>
                      <a:endParaRPr lang="en-GB" sz="1400" dirty="0"/>
                    </a:p>
                  </a:txBody>
                  <a:tcPr/>
                </a:tc>
                <a:tc>
                  <a:txBody>
                    <a:bodyPr/>
                    <a:lstStyle/>
                    <a:p>
                      <a:pPr marL="171450" indent="-171450" algn="just">
                        <a:buFont typeface="Arial" panose="020B0604020202020204" pitchFamily="34" charset="0"/>
                        <a:buChar char="•"/>
                      </a:pPr>
                      <a:r>
                        <a:rPr lang="en-GB" sz="1400" dirty="0"/>
                        <a:t>Sensor network is established.</a:t>
                      </a:r>
                    </a:p>
                    <a:p>
                      <a:pPr marL="171450" indent="-171450" algn="just">
                        <a:buFont typeface="Arial" panose="020B0604020202020204" pitchFamily="34" charset="0"/>
                        <a:buChar char="•"/>
                      </a:pPr>
                      <a:r>
                        <a:rPr lang="en-GB" sz="1400" dirty="0"/>
                        <a:t>Traffic density is identified and compared.</a:t>
                      </a:r>
                    </a:p>
                    <a:p>
                      <a:pPr marL="171450" indent="-171450" algn="just">
                        <a:buFont typeface="Arial" panose="020B0604020202020204" pitchFamily="34" charset="0"/>
                        <a:buChar char="•"/>
                      </a:pPr>
                      <a:r>
                        <a:rPr lang="en-GB" sz="1400" dirty="0"/>
                        <a:t>Traffic signals are operated accordingly.</a:t>
                      </a:r>
                    </a:p>
                    <a:p>
                      <a:pPr marL="171450" indent="-171450" algn="just">
                        <a:buFont typeface="Arial" panose="020B0604020202020204" pitchFamily="34" charset="0"/>
                        <a:buChar char="•"/>
                      </a:pPr>
                      <a:endParaRPr lang="en-GB" sz="1200" dirty="0"/>
                    </a:p>
                  </a:txBody>
                  <a:tcPr/>
                </a:tc>
                <a:tc>
                  <a:txBody>
                    <a:bodyPr/>
                    <a:lstStyle/>
                    <a:p>
                      <a:pPr algn="just"/>
                      <a:r>
                        <a:rPr lang="en-US" sz="1400" dirty="0"/>
                        <a:t>The IoT based signals helps to control and manage the traffic considering different aspects such as high priority vehicles and density of traffic. </a:t>
                      </a:r>
                      <a:endParaRPr lang="en-GB" sz="1400" dirty="0"/>
                    </a:p>
                  </a:txBody>
                  <a:tcPr/>
                </a:tc>
                <a:tc>
                  <a:txBody>
                    <a:bodyPr/>
                    <a:lstStyle/>
                    <a:p>
                      <a:pPr algn="just"/>
                      <a:r>
                        <a:rPr lang="en-GB" sz="1400" dirty="0"/>
                        <a:t>Congestion may occur if two ambulance passes on adjacent lane at same time.</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5FC61AF-CF62-4619-AF7F-1F52CD720A1B}"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81340" y="5763258"/>
            <a:ext cx="1315721" cy="609600"/>
          </a:xfrm>
        </p:spPr>
        <p:txBody>
          <a:bodyPr vert="vert"/>
          <a:lstStyle/>
          <a:p>
            <a:fld id="{C7270E4E-6CF8-481F-A60C-CCDFC47DD1F2}" type="slidenum">
              <a:rPr lang="en-US" smtClean="0"/>
              <a:pPr/>
              <a:t>10</a:t>
            </a:fld>
            <a:endParaRPr lang="en-US" dirty="0"/>
          </a:p>
        </p:txBody>
      </p:sp>
    </p:spTree>
    <p:extLst>
      <p:ext uri="{BB962C8B-B14F-4D97-AF65-F5344CB8AC3E}">
        <p14:creationId xmlns:p14="http://schemas.microsoft.com/office/powerpoint/2010/main" val="419054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005F-7AE3-4955-A48E-E59A56E20BD4}"/>
              </a:ext>
            </a:extLst>
          </p:cNvPr>
          <p:cNvSpPr>
            <a:spLocks noGrp="1"/>
          </p:cNvSpPr>
          <p:nvPr>
            <p:ph type="title"/>
          </p:nvPr>
        </p:nvSpPr>
        <p:spPr>
          <a:xfrm>
            <a:off x="457199" y="152718"/>
            <a:ext cx="8245475" cy="1371600"/>
          </a:xfrm>
        </p:spPr>
        <p:txBody>
          <a:bodyPr>
            <a:normAutofit/>
          </a:bodyPr>
          <a:lstStyle/>
          <a:p>
            <a:r>
              <a:rPr lang="en-US" sz="2800" dirty="0">
                <a:latin typeface="Arial Unicode MS" pitchFamily="34" charset="-128"/>
                <a:ea typeface="Arial Unicode MS" pitchFamily="34" charset="-128"/>
                <a:cs typeface="Arial Unicode MS" pitchFamily="34" charset="-128"/>
              </a:rPr>
              <a:t>Paper 2: Automated Emergency System in Ambulance to Control Traffic Signals using IoT </a:t>
            </a:r>
            <a:endParaRPr lang="en-US" sz="2800" dirty="0"/>
          </a:p>
        </p:txBody>
      </p:sp>
      <p:graphicFrame>
        <p:nvGraphicFramePr>
          <p:cNvPr id="17" name="Table 17">
            <a:extLst>
              <a:ext uri="{FF2B5EF4-FFF2-40B4-BE49-F238E27FC236}">
                <a16:creationId xmlns:a16="http://schemas.microsoft.com/office/drawing/2014/main" id="{221E10FF-89C8-44D6-94BF-FFFCF420E7B0}"/>
              </a:ext>
            </a:extLst>
          </p:cNvPr>
          <p:cNvGraphicFramePr>
            <a:graphicFrameLocks noGrp="1"/>
          </p:cNvGraphicFramePr>
          <p:nvPr>
            <p:ph idx="1"/>
            <p:extLst>
              <p:ext uri="{D42A27DB-BD31-4B8C-83A1-F6EECF244321}">
                <p14:modId xmlns:p14="http://schemas.microsoft.com/office/powerpoint/2010/main" val="2963566349"/>
              </p:ext>
            </p:extLst>
          </p:nvPr>
        </p:nvGraphicFramePr>
        <p:xfrm>
          <a:off x="381000" y="1752600"/>
          <a:ext cx="8153400" cy="449580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801541751"/>
                    </a:ext>
                  </a:extLst>
                </a:gridCol>
                <a:gridCol w="1280160">
                  <a:extLst>
                    <a:ext uri="{9D8B030D-6E8A-4147-A177-3AD203B41FA5}">
                      <a16:colId xmlns:a16="http://schemas.microsoft.com/office/drawing/2014/main" val="3511904532"/>
                    </a:ext>
                  </a:extLst>
                </a:gridCol>
                <a:gridCol w="2209800">
                  <a:extLst>
                    <a:ext uri="{9D8B030D-6E8A-4147-A177-3AD203B41FA5}">
                      <a16:colId xmlns:a16="http://schemas.microsoft.com/office/drawing/2014/main" val="470042071"/>
                    </a:ext>
                  </a:extLst>
                </a:gridCol>
                <a:gridCol w="1524000">
                  <a:extLst>
                    <a:ext uri="{9D8B030D-6E8A-4147-A177-3AD203B41FA5}">
                      <a16:colId xmlns:a16="http://schemas.microsoft.com/office/drawing/2014/main" val="282236054"/>
                    </a:ext>
                  </a:extLst>
                </a:gridCol>
                <a:gridCol w="1600200">
                  <a:extLst>
                    <a:ext uri="{9D8B030D-6E8A-4147-A177-3AD203B41FA5}">
                      <a16:colId xmlns:a16="http://schemas.microsoft.com/office/drawing/2014/main" val="1870946754"/>
                    </a:ext>
                  </a:extLst>
                </a:gridCol>
              </a:tblGrid>
              <a:tr h="15240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Publication and Year</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Author name</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Approach (Methodology) </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Advantages</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Limitations</a:t>
                      </a:r>
                    </a:p>
                    <a:p>
                      <a:pPr algn="just"/>
                      <a:endParaRPr lang="en-US" dirty="0"/>
                    </a:p>
                  </a:txBody>
                  <a:tcPr/>
                </a:tc>
                <a:extLst>
                  <a:ext uri="{0D108BD9-81ED-4DB2-BD59-A6C34878D82A}">
                    <a16:rowId xmlns:a16="http://schemas.microsoft.com/office/drawing/2014/main" val="3315469962"/>
                  </a:ext>
                </a:extLst>
              </a:tr>
              <a:tr h="2971800">
                <a:tc>
                  <a:txBody>
                    <a:bodyPr/>
                    <a:lstStyle/>
                    <a:p>
                      <a:pPr algn="just"/>
                      <a:r>
                        <a:rPr lang="en-US" sz="1400" dirty="0"/>
                        <a:t>International Journal Of Engineering And Computer Science </a:t>
                      </a:r>
                    </a:p>
                    <a:p>
                      <a:pPr algn="just"/>
                      <a:endParaRPr lang="en-US" sz="1400" dirty="0"/>
                    </a:p>
                    <a:p>
                      <a:pPr algn="just"/>
                      <a:r>
                        <a:rPr lang="en-US" sz="1400" dirty="0"/>
                        <a:t>April-2015</a:t>
                      </a:r>
                    </a:p>
                    <a:p>
                      <a:pPr algn="just"/>
                      <a:endParaRPr lang="en-US" dirty="0"/>
                    </a:p>
                  </a:txBody>
                  <a:tcPr/>
                </a:tc>
                <a:tc>
                  <a:txBody>
                    <a:bodyPr/>
                    <a:lstStyle/>
                    <a:p>
                      <a:pPr algn="just"/>
                      <a:r>
                        <a:rPr lang="en-US" sz="1400" dirty="0"/>
                        <a:t>Dr. A. </a:t>
                      </a:r>
                      <a:r>
                        <a:rPr lang="en-US" sz="1400" dirty="0" err="1"/>
                        <a:t>Balamurgan</a:t>
                      </a:r>
                      <a:endParaRPr lang="en-US" sz="1400" dirty="0"/>
                    </a:p>
                    <a:p>
                      <a:pPr algn="just"/>
                      <a:endParaRPr lang="en-US" sz="1400" dirty="0"/>
                    </a:p>
                    <a:p>
                      <a:pPr algn="just"/>
                      <a:r>
                        <a:rPr lang="en-US" sz="1400" dirty="0"/>
                        <a:t>G. </a:t>
                      </a:r>
                      <a:r>
                        <a:rPr lang="en-US" sz="1400" dirty="0" err="1"/>
                        <a:t>Navin</a:t>
                      </a:r>
                      <a:r>
                        <a:rPr lang="en-US" sz="1400" dirty="0"/>
                        <a:t> Siva Kumar</a:t>
                      </a:r>
                    </a:p>
                    <a:p>
                      <a:pPr algn="just"/>
                      <a:endParaRPr lang="en-US" sz="1400" dirty="0"/>
                    </a:p>
                    <a:p>
                      <a:pPr algn="just"/>
                      <a:r>
                        <a:rPr lang="en-US" sz="1400" dirty="0"/>
                        <a:t>S. Raj </a:t>
                      </a:r>
                      <a:r>
                        <a:rPr lang="en-US" sz="1400" dirty="0" err="1"/>
                        <a:t>Thilak</a:t>
                      </a:r>
                      <a:endParaRPr lang="en-US" sz="1400" dirty="0"/>
                    </a:p>
                    <a:p>
                      <a:pPr algn="just"/>
                      <a:endParaRPr lang="en-US" sz="1400" dirty="0"/>
                    </a:p>
                    <a:p>
                      <a:pPr algn="just"/>
                      <a:r>
                        <a:rPr lang="en-US" sz="1400" dirty="0"/>
                        <a:t>P. </a:t>
                      </a:r>
                      <a:r>
                        <a:rPr lang="en-US" sz="1400" dirty="0" err="1"/>
                        <a:t>Selvakumar</a:t>
                      </a:r>
                      <a:endParaRPr lang="en-US" sz="1400" dirty="0"/>
                    </a:p>
                    <a:p>
                      <a:pPr algn="just"/>
                      <a:endParaRPr lang="en-US" sz="1400" dirty="0"/>
                    </a:p>
                  </a:txBody>
                  <a:tcPr/>
                </a:tc>
                <a:tc>
                  <a:txBody>
                    <a:bodyPr/>
                    <a:lstStyle/>
                    <a:p>
                      <a:pPr marL="285750" indent="-285750" algn="just">
                        <a:buFont typeface="Arial" panose="020B0604020202020204" pitchFamily="34" charset="0"/>
                        <a:buChar char="•"/>
                      </a:pPr>
                      <a:r>
                        <a:rPr lang="en-US" sz="1400" dirty="0"/>
                        <a:t>Sensors are used to establish communication.</a:t>
                      </a:r>
                    </a:p>
                    <a:p>
                      <a:pPr marL="285750" indent="-285750" algn="just">
                        <a:buFont typeface="Arial" panose="020B0604020202020204" pitchFamily="34" charset="0"/>
                        <a:buChar char="•"/>
                      </a:pPr>
                      <a:r>
                        <a:rPr lang="en-US" sz="1400" dirty="0"/>
                        <a:t>Traffic lights operates accordingly as signaled by the arriving ambulance.</a:t>
                      </a:r>
                    </a:p>
                  </a:txBody>
                  <a:tcPr/>
                </a:tc>
                <a:tc>
                  <a:txBody>
                    <a:bodyPr/>
                    <a:lstStyle/>
                    <a:p>
                      <a:pPr algn="just"/>
                      <a:r>
                        <a:rPr lang="en-US" sz="1400" dirty="0"/>
                        <a:t>An automatic traffic signal control through GPS is implemented to </a:t>
                      </a:r>
                      <a:r>
                        <a:rPr lang="en-US" sz="1400" dirty="0" err="1"/>
                        <a:t>avoide</a:t>
                      </a:r>
                      <a:r>
                        <a:rPr lang="en-US" sz="1400" dirty="0"/>
                        <a:t> congestion of traffic, to reach the particular </a:t>
                      </a:r>
                      <a:r>
                        <a:rPr lang="en-US" sz="1400" dirty="0" err="1"/>
                        <a:t>place,hospital</a:t>
                      </a:r>
                      <a:r>
                        <a:rPr lang="en-US" sz="1400" dirty="0"/>
                        <a:t> and to save </a:t>
                      </a:r>
                      <a:r>
                        <a:rPr lang="en-US" sz="1400"/>
                        <a:t>the life </a:t>
                      </a:r>
                      <a:r>
                        <a:rPr lang="en-US" sz="1400" dirty="0"/>
                        <a:t>of human.</a:t>
                      </a:r>
                    </a:p>
                  </a:txBody>
                  <a:tcPr/>
                </a:tc>
                <a:tc>
                  <a:txBody>
                    <a:bodyPr/>
                    <a:lstStyle/>
                    <a:p>
                      <a:pPr algn="just"/>
                      <a:r>
                        <a:rPr lang="en-US" sz="1400" dirty="0"/>
                        <a:t>The application mainly depends on the availability of cloud services.</a:t>
                      </a:r>
                    </a:p>
                    <a:p>
                      <a:pPr algn="just"/>
                      <a:r>
                        <a:rPr lang="en-US" sz="1400" dirty="0"/>
                        <a:t>The cloud offering cannot guarantee 100% availability to it’s users.</a:t>
                      </a:r>
                    </a:p>
                  </a:txBody>
                  <a:tcPr/>
                </a:tc>
                <a:extLst>
                  <a:ext uri="{0D108BD9-81ED-4DB2-BD59-A6C34878D82A}">
                    <a16:rowId xmlns:a16="http://schemas.microsoft.com/office/drawing/2014/main" val="3560460128"/>
                  </a:ext>
                </a:extLst>
              </a:tr>
            </a:tbl>
          </a:graphicData>
        </a:graphic>
      </p:graphicFrame>
      <p:sp>
        <p:nvSpPr>
          <p:cNvPr id="4" name="Date Placeholder 3">
            <a:extLst>
              <a:ext uri="{FF2B5EF4-FFF2-40B4-BE49-F238E27FC236}">
                <a16:creationId xmlns:a16="http://schemas.microsoft.com/office/drawing/2014/main" id="{F6F40DCB-FE76-4D32-896E-549702BF712D}"/>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94D2CC45-0CD1-47C8-9876-76E546053D9A}"/>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15927155-8814-4707-BBC1-5303150C3894}"/>
              </a:ext>
            </a:extLst>
          </p:cNvPr>
          <p:cNvSpPr>
            <a:spLocks noGrp="1"/>
          </p:cNvSpPr>
          <p:nvPr>
            <p:ph type="sldNum" sz="quarter" idx="12"/>
          </p:nvPr>
        </p:nvSpPr>
        <p:spPr/>
        <p:txBody>
          <a:bodyPr/>
          <a:lstStyle/>
          <a:p>
            <a:fld id="{C7270E4E-6CF8-481F-A60C-CCDFC47DD1F2}" type="slidenum">
              <a:rPr lang="en-US" smtClean="0"/>
              <a:pPr/>
              <a:t>11</a:t>
            </a:fld>
            <a:endParaRPr lang="en-US" dirty="0"/>
          </a:p>
        </p:txBody>
      </p:sp>
    </p:spTree>
    <p:extLst>
      <p:ext uri="{BB962C8B-B14F-4D97-AF65-F5344CB8AC3E}">
        <p14:creationId xmlns:p14="http://schemas.microsoft.com/office/powerpoint/2010/main" val="25846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lstStyle/>
          <a:p>
            <a:pPr algn="ctr"/>
            <a:r>
              <a:rPr lang="en-US" dirty="0">
                <a:latin typeface="Arial Unicode MS" pitchFamily="34" charset="-128"/>
                <a:ea typeface="Arial Unicode MS" pitchFamily="34" charset="-128"/>
                <a:cs typeface="Arial Unicode MS" pitchFamily="34" charset="-128"/>
              </a:rPr>
              <a:t>Paper 3: Smart Traffic Light Control System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93497719"/>
              </p:ext>
            </p:extLst>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just"/>
                      <a:r>
                        <a:rPr lang="en-GB" sz="1900" dirty="0"/>
                        <a:t>Publication and Year</a:t>
                      </a:r>
                    </a:p>
                  </a:txBody>
                  <a:tcPr/>
                </a:tc>
                <a:tc>
                  <a:txBody>
                    <a:bodyPr/>
                    <a:lstStyle/>
                    <a:p>
                      <a:pPr algn="just"/>
                      <a:r>
                        <a:rPr lang="en-GB" sz="1900" dirty="0"/>
                        <a:t>Author name</a:t>
                      </a:r>
                    </a:p>
                  </a:txBody>
                  <a:tcPr/>
                </a:tc>
                <a:tc>
                  <a:txBody>
                    <a:bodyPr/>
                    <a:lstStyle/>
                    <a:p>
                      <a:pPr algn="just"/>
                      <a:r>
                        <a:rPr lang="en-GB" sz="1900" dirty="0"/>
                        <a:t>Approach (Methodology) </a:t>
                      </a:r>
                    </a:p>
                  </a:txBody>
                  <a:tcPr/>
                </a:tc>
                <a:tc>
                  <a:txBody>
                    <a:bodyPr/>
                    <a:lstStyle/>
                    <a:p>
                      <a:pPr algn="just"/>
                      <a:r>
                        <a:rPr lang="en-GB" sz="1900" dirty="0"/>
                        <a:t>Advantages</a:t>
                      </a:r>
                    </a:p>
                  </a:txBody>
                  <a:tcPr/>
                </a:tc>
                <a:tc>
                  <a:txBody>
                    <a:bodyPr/>
                    <a:lstStyle/>
                    <a:p>
                      <a:pPr algn="just"/>
                      <a:r>
                        <a:rPr lang="en-GB" sz="1900" dirty="0"/>
                        <a:t>Limitations</a:t>
                      </a:r>
                    </a:p>
                  </a:txBody>
                  <a:tcPr/>
                </a:tc>
                <a:extLst>
                  <a:ext uri="{0D108BD9-81ED-4DB2-BD59-A6C34878D82A}">
                    <a16:rowId xmlns:a16="http://schemas.microsoft.com/office/drawing/2014/main" val="10000"/>
                  </a:ext>
                </a:extLst>
              </a:tr>
              <a:tr h="2791910">
                <a:tc>
                  <a:txBody>
                    <a:bodyPr/>
                    <a:lstStyle/>
                    <a:p>
                      <a:pPr algn="just"/>
                      <a:r>
                        <a:rPr lang="en-GB" sz="1400" dirty="0"/>
                        <a:t>International</a:t>
                      </a:r>
                      <a:r>
                        <a:rPr lang="en-GB" sz="1400" baseline="0" dirty="0"/>
                        <a:t> Standard Book Number</a:t>
                      </a:r>
                    </a:p>
                    <a:p>
                      <a:pPr algn="just"/>
                      <a:endParaRPr lang="en-GB" sz="1400" baseline="0" dirty="0"/>
                    </a:p>
                    <a:p>
                      <a:pPr algn="just"/>
                      <a:r>
                        <a:rPr lang="en-GB" sz="1400" dirty="0"/>
                        <a:t>2016 IEEE </a:t>
                      </a:r>
                    </a:p>
                  </a:txBody>
                  <a:tcPr/>
                </a:tc>
                <a:tc>
                  <a:txBody>
                    <a:bodyPr/>
                    <a:lstStyle/>
                    <a:p>
                      <a:pPr algn="just"/>
                      <a:r>
                        <a:rPr lang="en-GB" sz="1400" dirty="0"/>
                        <a:t>Bilal Ghazal </a:t>
                      </a:r>
                      <a:endParaRPr lang="en-US" sz="1400" dirty="0"/>
                    </a:p>
                    <a:p>
                      <a:pPr algn="just"/>
                      <a:r>
                        <a:rPr lang="en-US" sz="1400" dirty="0"/>
                        <a:t> </a:t>
                      </a:r>
                    </a:p>
                    <a:p>
                      <a:pPr algn="just"/>
                      <a:r>
                        <a:rPr lang="en-US" sz="1400" dirty="0" err="1"/>
                        <a:t>Khaled</a:t>
                      </a:r>
                      <a:r>
                        <a:rPr lang="en-US" sz="1400" dirty="0"/>
                        <a:t> </a:t>
                      </a:r>
                      <a:r>
                        <a:rPr lang="en-US" sz="1400" dirty="0" err="1"/>
                        <a:t>ElKhatib</a:t>
                      </a:r>
                      <a:r>
                        <a:rPr lang="en-US" sz="1400" dirty="0"/>
                        <a:t> </a:t>
                      </a:r>
                    </a:p>
                    <a:p>
                      <a:pPr algn="just"/>
                      <a:endParaRPr lang="en-US" sz="1400" dirty="0"/>
                    </a:p>
                    <a:p>
                      <a:pPr algn="just"/>
                      <a:r>
                        <a:rPr lang="en-US" sz="1400" dirty="0"/>
                        <a:t>Khalid </a:t>
                      </a:r>
                      <a:r>
                        <a:rPr lang="en-US" sz="1400" dirty="0" err="1"/>
                        <a:t>chahine</a:t>
                      </a:r>
                      <a:endParaRPr lang="en-US" sz="1400" dirty="0"/>
                    </a:p>
                    <a:p>
                      <a:pPr algn="just"/>
                      <a:endParaRPr lang="en-US" sz="1400" dirty="0"/>
                    </a:p>
                    <a:p>
                      <a:pPr algn="just"/>
                      <a:r>
                        <a:rPr lang="en-US" sz="1400" dirty="0" err="1"/>
                        <a:t>Mohamad</a:t>
                      </a:r>
                      <a:r>
                        <a:rPr lang="en-US" sz="1400" dirty="0"/>
                        <a:t> </a:t>
                      </a:r>
                      <a:r>
                        <a:rPr lang="en-US" sz="1400" dirty="0" err="1"/>
                        <a:t>Kherfan</a:t>
                      </a:r>
                      <a:endParaRPr lang="en-GB" sz="1400" dirty="0"/>
                    </a:p>
                  </a:txBody>
                  <a:tcPr/>
                </a:tc>
                <a:tc>
                  <a:txBody>
                    <a:bodyPr/>
                    <a:lstStyle/>
                    <a:p>
                      <a:pPr algn="just"/>
                      <a:r>
                        <a:rPr lang="en-GB" sz="1400" dirty="0"/>
                        <a:t>In this system handle the traffic</a:t>
                      </a:r>
                      <a:r>
                        <a:rPr lang="en-GB" sz="1400" baseline="0" dirty="0"/>
                        <a:t> and give the direction to the drivers or users.</a:t>
                      </a:r>
                      <a:endParaRPr lang="en-GB" sz="1400" dirty="0"/>
                    </a:p>
                  </a:txBody>
                  <a:tcPr/>
                </a:tc>
                <a:tc>
                  <a:txBody>
                    <a:bodyPr/>
                    <a:lstStyle/>
                    <a:p>
                      <a:pPr algn="just"/>
                      <a:r>
                        <a:rPr lang="en-GB" sz="1400" dirty="0"/>
                        <a:t>Traffic</a:t>
                      </a:r>
                      <a:r>
                        <a:rPr lang="en-GB" sz="1400" baseline="0" dirty="0"/>
                        <a:t> problem solve automatically and it is used solar energy.</a:t>
                      </a:r>
                      <a:endParaRPr lang="en-GB" sz="1400" dirty="0"/>
                    </a:p>
                  </a:txBody>
                  <a:tcPr/>
                </a:tc>
                <a:tc>
                  <a:txBody>
                    <a:bodyPr/>
                    <a:lstStyle/>
                    <a:p>
                      <a:pPr algn="just"/>
                      <a:r>
                        <a:rPr lang="en-GB" sz="1400" dirty="0"/>
                        <a:t>Without</a:t>
                      </a:r>
                      <a:r>
                        <a:rPr lang="en-GB" sz="1400" baseline="0" dirty="0"/>
                        <a:t> the electricity can’t work.</a:t>
                      </a:r>
                      <a:endParaRPr lang="en-GB" sz="1400"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5FC61AF-CF62-4619-AF7F-1F52CD720A1B}"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81340" y="5763258"/>
            <a:ext cx="1315721" cy="609600"/>
          </a:xfrm>
        </p:spPr>
        <p:txBody>
          <a:bodyPr vert="vert"/>
          <a:lstStyle/>
          <a:p>
            <a:fld id="{C7270E4E-6CF8-481F-A60C-CCDFC47DD1F2}" type="slidenum">
              <a:rPr lang="en-US" smtClean="0"/>
              <a:pPr/>
              <a:t>12</a:t>
            </a:fld>
            <a:endParaRPr lang="en-US" dirty="0"/>
          </a:p>
        </p:txBody>
      </p:sp>
    </p:spTree>
    <p:extLst>
      <p:ext uri="{BB962C8B-B14F-4D97-AF65-F5344CB8AC3E}">
        <p14:creationId xmlns:p14="http://schemas.microsoft.com/office/powerpoint/2010/main" val="386846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010400" cy="1371600"/>
          </a:xfrm>
        </p:spPr>
        <p:txBody>
          <a:bodyPr>
            <a:normAutofit fontScale="90000"/>
          </a:bodyPr>
          <a:lstStyle/>
          <a:p>
            <a:pPr algn="ctr"/>
            <a:r>
              <a:rPr lang="en-US" dirty="0">
                <a:latin typeface="Arial Unicode MS" pitchFamily="34" charset="-128"/>
                <a:ea typeface="Arial Unicode MS" pitchFamily="34" charset="-128"/>
                <a:cs typeface="Arial Unicode MS" pitchFamily="34" charset="-128"/>
              </a:rPr>
              <a:t>Paper 4:Intelligent Traffic Management System for Prioritizing Emergency Vehicles in a Smart City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8213074"/>
              </p:ext>
            </p:extLst>
          </p:nvPr>
        </p:nvGraphicFramePr>
        <p:xfrm>
          <a:off x="609600" y="1828801"/>
          <a:ext cx="8153400" cy="4212562"/>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56194">
                <a:tc>
                  <a:txBody>
                    <a:bodyPr/>
                    <a:lstStyle/>
                    <a:p>
                      <a:pPr algn="just"/>
                      <a:r>
                        <a:rPr lang="en-GB" sz="1900" dirty="0"/>
                        <a:t>Publication and Year</a:t>
                      </a:r>
                    </a:p>
                  </a:txBody>
                  <a:tcPr/>
                </a:tc>
                <a:tc>
                  <a:txBody>
                    <a:bodyPr/>
                    <a:lstStyle/>
                    <a:p>
                      <a:pPr algn="just"/>
                      <a:r>
                        <a:rPr lang="en-GB" sz="1900" dirty="0"/>
                        <a:t>Author name</a:t>
                      </a:r>
                    </a:p>
                  </a:txBody>
                  <a:tcPr/>
                </a:tc>
                <a:tc>
                  <a:txBody>
                    <a:bodyPr/>
                    <a:lstStyle/>
                    <a:p>
                      <a:pPr algn="just"/>
                      <a:r>
                        <a:rPr lang="en-GB" sz="1900" dirty="0"/>
                        <a:t>Approach (Methodology) </a:t>
                      </a:r>
                    </a:p>
                  </a:txBody>
                  <a:tcPr/>
                </a:tc>
                <a:tc>
                  <a:txBody>
                    <a:bodyPr/>
                    <a:lstStyle/>
                    <a:p>
                      <a:pPr algn="just"/>
                      <a:r>
                        <a:rPr lang="en-GB" sz="1900" dirty="0"/>
                        <a:t>Advantages</a:t>
                      </a:r>
                    </a:p>
                  </a:txBody>
                  <a:tcPr/>
                </a:tc>
                <a:tc>
                  <a:txBody>
                    <a:bodyPr/>
                    <a:lstStyle/>
                    <a:p>
                      <a:pPr algn="just"/>
                      <a:r>
                        <a:rPr lang="en-GB" sz="1900" dirty="0"/>
                        <a:t>Limitations</a:t>
                      </a:r>
                    </a:p>
                  </a:txBody>
                  <a:tcPr/>
                </a:tc>
                <a:extLst>
                  <a:ext uri="{0D108BD9-81ED-4DB2-BD59-A6C34878D82A}">
                    <a16:rowId xmlns:a16="http://schemas.microsoft.com/office/drawing/2014/main" val="10000"/>
                  </a:ext>
                </a:extLst>
              </a:tr>
              <a:tr h="2756368">
                <a:tc>
                  <a:txBody>
                    <a:bodyPr/>
                    <a:lstStyle/>
                    <a:p>
                      <a:pPr algn="just"/>
                      <a:r>
                        <a:rPr lang="en-GB" sz="1400" dirty="0"/>
                        <a:t>International Journal of Engineering </a:t>
                      </a:r>
                    </a:p>
                    <a:p>
                      <a:pPr algn="just"/>
                      <a:endParaRPr lang="en-GB" sz="1400" dirty="0"/>
                    </a:p>
                    <a:p>
                      <a:pPr algn="just"/>
                      <a:r>
                        <a:rPr lang="en-GB" sz="1400" dirty="0"/>
                        <a:t> 30 November 2017 </a:t>
                      </a:r>
                    </a:p>
                  </a:txBody>
                  <a:tcPr/>
                </a:tc>
                <a:tc>
                  <a:txBody>
                    <a:bodyPr/>
                    <a:lstStyle/>
                    <a:p>
                      <a:pPr algn="just"/>
                      <a:r>
                        <a:rPr lang="en-GB" sz="1400" dirty="0"/>
                        <a:t>L. </a:t>
                      </a:r>
                      <a:r>
                        <a:rPr lang="en-GB" sz="1400" dirty="0" err="1"/>
                        <a:t>Sumia</a:t>
                      </a:r>
                      <a:endParaRPr lang="en-GB" sz="1400" dirty="0"/>
                    </a:p>
                    <a:p>
                      <a:pPr algn="just"/>
                      <a:endParaRPr lang="en-GB" sz="1400" dirty="0"/>
                    </a:p>
                    <a:p>
                      <a:pPr algn="just"/>
                      <a:r>
                        <a:rPr lang="en-GB" sz="1400" dirty="0"/>
                        <a:t>V. </a:t>
                      </a:r>
                      <a:r>
                        <a:rPr lang="en-GB" sz="1400" dirty="0" err="1"/>
                        <a:t>Ranga</a:t>
                      </a:r>
                      <a:endParaRPr lang="en-GB" sz="1400" dirty="0"/>
                    </a:p>
                  </a:txBody>
                  <a:tcPr/>
                </a:tc>
                <a:tc>
                  <a:txBody>
                    <a:bodyPr/>
                    <a:lstStyle/>
                    <a:p>
                      <a:pPr algn="just"/>
                      <a:r>
                        <a:rPr lang="en-US" sz="1400" baseline="0" dirty="0"/>
                        <a:t>Three Methodology:</a:t>
                      </a:r>
                    </a:p>
                    <a:p>
                      <a:pPr algn="just"/>
                      <a:r>
                        <a:rPr lang="en-US" sz="1400" baseline="0" dirty="0"/>
                        <a:t> Architecture of the Proposed Solution </a:t>
                      </a:r>
                    </a:p>
                    <a:p>
                      <a:pPr algn="just"/>
                      <a:r>
                        <a:rPr lang="en-US" sz="1400" dirty="0"/>
                        <a:t>Algorithm for Prioritizing Emergency Vehicles, Identification of Hacking and its Countering </a:t>
                      </a:r>
                      <a:endParaRPr lang="en-GB" sz="1400" dirty="0"/>
                    </a:p>
                  </a:txBody>
                  <a:tcPr/>
                </a:tc>
                <a:tc>
                  <a:txBody>
                    <a:bodyPr/>
                    <a:lstStyle/>
                    <a:p>
                      <a:pPr algn="just"/>
                      <a:r>
                        <a:rPr lang="en-GB" sz="1400" dirty="0"/>
                        <a:t>Easily</a:t>
                      </a:r>
                      <a:r>
                        <a:rPr lang="en-GB" sz="1400" baseline="0" dirty="0"/>
                        <a:t> medical treatment available for patients.</a:t>
                      </a:r>
                      <a:endParaRPr lang="en-GB" sz="1400" dirty="0"/>
                    </a:p>
                  </a:txBody>
                  <a:tcPr/>
                </a:tc>
                <a:tc>
                  <a:txBody>
                    <a:bodyPr/>
                    <a:lstStyle/>
                    <a:p>
                      <a:pPr algn="just"/>
                      <a:r>
                        <a:rPr lang="en-US" sz="1400" dirty="0"/>
                        <a:t>Issue with IoT is that the security of the entire system have to be concentrated on and not a particular IoT layer, device or software. </a:t>
                      </a:r>
                      <a:endParaRPr lang="en-GB" sz="1400"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5FC61AF-CF62-4619-AF7F-1F52CD720A1B}"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81340" y="5763258"/>
            <a:ext cx="1315721" cy="609600"/>
          </a:xfrm>
        </p:spPr>
        <p:txBody>
          <a:bodyPr vert="vert"/>
          <a:lstStyle/>
          <a:p>
            <a:fld id="{C7270E4E-6CF8-481F-A60C-CCDFC47DD1F2}" type="slidenum">
              <a:rPr lang="en-US" smtClean="0"/>
              <a:pPr/>
              <a:t>13</a:t>
            </a:fld>
            <a:endParaRPr lang="en-US" dirty="0"/>
          </a:p>
        </p:txBody>
      </p:sp>
    </p:spTree>
    <p:extLst>
      <p:ext uri="{BB962C8B-B14F-4D97-AF65-F5344CB8AC3E}">
        <p14:creationId xmlns:p14="http://schemas.microsoft.com/office/powerpoint/2010/main" val="284202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005F-7AE3-4955-A48E-E59A56E20BD4}"/>
              </a:ext>
            </a:extLst>
          </p:cNvPr>
          <p:cNvSpPr>
            <a:spLocks noGrp="1"/>
          </p:cNvSpPr>
          <p:nvPr>
            <p:ph type="title"/>
          </p:nvPr>
        </p:nvSpPr>
        <p:spPr>
          <a:xfrm>
            <a:off x="457200" y="152718"/>
            <a:ext cx="7696200" cy="1371600"/>
          </a:xfrm>
        </p:spPr>
        <p:txBody>
          <a:bodyPr>
            <a:normAutofit/>
          </a:bodyPr>
          <a:lstStyle/>
          <a:p>
            <a:r>
              <a:rPr lang="en-US" dirty="0">
                <a:latin typeface="Arial Unicode MS" pitchFamily="34" charset="-128"/>
                <a:ea typeface="Arial Unicode MS" pitchFamily="34" charset="-128"/>
                <a:cs typeface="Arial Unicode MS" pitchFamily="34" charset="-128"/>
              </a:rPr>
              <a:t>Paper 5: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Intelligent Traffic Light Control</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7" name="Table 17">
            <a:extLst>
              <a:ext uri="{FF2B5EF4-FFF2-40B4-BE49-F238E27FC236}">
                <a16:creationId xmlns:a16="http://schemas.microsoft.com/office/drawing/2014/main" id="{221E10FF-89C8-44D6-94BF-FFFCF420E7B0}"/>
              </a:ext>
            </a:extLst>
          </p:cNvPr>
          <p:cNvGraphicFramePr>
            <a:graphicFrameLocks noGrp="1"/>
          </p:cNvGraphicFramePr>
          <p:nvPr>
            <p:ph idx="1"/>
            <p:extLst>
              <p:ext uri="{D42A27DB-BD31-4B8C-83A1-F6EECF244321}">
                <p14:modId xmlns:p14="http://schemas.microsoft.com/office/powerpoint/2010/main" val="575892838"/>
              </p:ext>
            </p:extLst>
          </p:nvPr>
        </p:nvGraphicFramePr>
        <p:xfrm>
          <a:off x="381000" y="1752600"/>
          <a:ext cx="7696200" cy="449580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801541751"/>
                    </a:ext>
                  </a:extLst>
                </a:gridCol>
                <a:gridCol w="1203960">
                  <a:extLst>
                    <a:ext uri="{9D8B030D-6E8A-4147-A177-3AD203B41FA5}">
                      <a16:colId xmlns:a16="http://schemas.microsoft.com/office/drawing/2014/main" val="3511904532"/>
                    </a:ext>
                  </a:extLst>
                </a:gridCol>
                <a:gridCol w="1874520">
                  <a:extLst>
                    <a:ext uri="{9D8B030D-6E8A-4147-A177-3AD203B41FA5}">
                      <a16:colId xmlns:a16="http://schemas.microsoft.com/office/drawing/2014/main" val="470042071"/>
                    </a:ext>
                  </a:extLst>
                </a:gridCol>
                <a:gridCol w="1539240">
                  <a:extLst>
                    <a:ext uri="{9D8B030D-6E8A-4147-A177-3AD203B41FA5}">
                      <a16:colId xmlns:a16="http://schemas.microsoft.com/office/drawing/2014/main" val="282236054"/>
                    </a:ext>
                  </a:extLst>
                </a:gridCol>
                <a:gridCol w="1539240">
                  <a:extLst>
                    <a:ext uri="{9D8B030D-6E8A-4147-A177-3AD203B41FA5}">
                      <a16:colId xmlns:a16="http://schemas.microsoft.com/office/drawing/2014/main" val="1870946754"/>
                    </a:ext>
                  </a:extLst>
                </a:gridCol>
              </a:tblGrid>
              <a:tr h="15240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Publication and Year</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Author name</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Approach (Methodology) </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Advantages</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Limitations</a:t>
                      </a:r>
                    </a:p>
                    <a:p>
                      <a:pPr algn="just"/>
                      <a:endParaRPr lang="en-US" dirty="0"/>
                    </a:p>
                  </a:txBody>
                  <a:tcPr/>
                </a:tc>
                <a:extLst>
                  <a:ext uri="{0D108BD9-81ED-4DB2-BD59-A6C34878D82A}">
                    <a16:rowId xmlns:a16="http://schemas.microsoft.com/office/drawing/2014/main" val="3315469962"/>
                  </a:ext>
                </a:extLst>
              </a:tr>
              <a:tr h="2971800">
                <a:tc>
                  <a:txBody>
                    <a:bodyPr/>
                    <a:lstStyle/>
                    <a:p>
                      <a:pPr algn="just"/>
                      <a:r>
                        <a:rPr lang="en-IN" sz="1400" dirty="0"/>
                        <a:t>Institute of Information and Computing </a:t>
                      </a:r>
                      <a:r>
                        <a:rPr lang="en-IN" sz="1400" dirty="0" err="1"/>
                        <a:t>Cciences</a:t>
                      </a:r>
                      <a:r>
                        <a:rPr lang="en-IN" sz="1400" dirty="0"/>
                        <a:t>, Utrecht University technical report.</a:t>
                      </a:r>
                      <a:endParaRPr lang="en-US" sz="1400" dirty="0"/>
                    </a:p>
                  </a:txBody>
                  <a:tcPr/>
                </a:tc>
                <a:tc>
                  <a:txBody>
                    <a:bodyPr/>
                    <a:lstStyle/>
                    <a:p>
                      <a:pPr algn="just"/>
                      <a:r>
                        <a:rPr lang="nl-NL" sz="1400" dirty="0"/>
                        <a:t>Marco Wiering, Jelle van Veene,</a:t>
                      </a:r>
                    </a:p>
                    <a:p>
                      <a:pPr algn="just"/>
                      <a:r>
                        <a:rPr lang="nl-NL" sz="1400" dirty="0"/>
                        <a:t> Jilles Vreeken, Arne Koopman</a:t>
                      </a:r>
                      <a:endParaRPr lang="en-US" sz="1400" dirty="0"/>
                    </a:p>
                  </a:txBody>
                  <a:tcPr/>
                </a:tc>
                <a:tc>
                  <a:txBody>
                    <a:bodyPr/>
                    <a:lstStyle/>
                    <a:p>
                      <a:pPr marL="285750" indent="-285750" algn="just">
                        <a:buFont typeface="Arial" panose="020B0604020202020204" pitchFamily="34" charset="0"/>
                        <a:buChar char="•"/>
                      </a:pPr>
                      <a:r>
                        <a:rPr lang="en-US" sz="1400" dirty="0"/>
                        <a:t>Sensor network is established.</a:t>
                      </a:r>
                    </a:p>
                    <a:p>
                      <a:pPr marL="285750" indent="-285750" algn="just">
                        <a:buFont typeface="Arial" panose="020B0604020202020204" pitchFamily="34" charset="0"/>
                        <a:buChar char="•"/>
                      </a:pPr>
                      <a:r>
                        <a:rPr lang="en-US" sz="1400" dirty="0"/>
                        <a:t>Traffic density is identified.</a:t>
                      </a:r>
                    </a:p>
                    <a:p>
                      <a:pPr marL="285750" indent="-285750" algn="just">
                        <a:buFont typeface="Arial" panose="020B0604020202020204" pitchFamily="34" charset="0"/>
                        <a:buChar char="•"/>
                      </a:pPr>
                      <a:r>
                        <a:rPr lang="en-US" sz="1400" dirty="0"/>
                        <a:t>With the help of functional mapping, traffic lights are </a:t>
                      </a:r>
                      <a:r>
                        <a:rPr lang="en-US" sz="1400" dirty="0" err="1"/>
                        <a:t>contolled</a:t>
                      </a:r>
                      <a:r>
                        <a:rPr lang="en-US" sz="1400" dirty="0"/>
                        <a:t>.</a:t>
                      </a:r>
                    </a:p>
                  </a:txBody>
                  <a:tcPr/>
                </a:tc>
                <a:tc>
                  <a:txBody>
                    <a:bodyPr/>
                    <a:lstStyle/>
                    <a:p>
                      <a:pPr algn="just"/>
                      <a:r>
                        <a:rPr lang="en-US" sz="1400" dirty="0"/>
                        <a:t>Less </a:t>
                      </a:r>
                      <a:r>
                        <a:rPr lang="en-US" sz="1400" dirty="0" err="1"/>
                        <a:t>westing</a:t>
                      </a:r>
                      <a:r>
                        <a:rPr lang="en-US" sz="1400" dirty="0"/>
                        <a:t> time,</a:t>
                      </a:r>
                    </a:p>
                    <a:p>
                      <a:pPr algn="just"/>
                      <a:r>
                        <a:rPr lang="en-US" sz="1400" dirty="0"/>
                        <a:t>Ambulance waiting problem solve by this technology</a:t>
                      </a:r>
                    </a:p>
                  </a:txBody>
                  <a:tcPr/>
                </a:tc>
                <a:tc>
                  <a:txBody>
                    <a:bodyPr/>
                    <a:lstStyle/>
                    <a:p>
                      <a:pPr algn="just"/>
                      <a:r>
                        <a:rPr lang="en-US" sz="1400" dirty="0"/>
                        <a:t>That might be more traffic jam after ambulance gone and system require more time working previously</a:t>
                      </a:r>
                    </a:p>
                  </a:txBody>
                  <a:tcPr/>
                </a:tc>
                <a:extLst>
                  <a:ext uri="{0D108BD9-81ED-4DB2-BD59-A6C34878D82A}">
                    <a16:rowId xmlns:a16="http://schemas.microsoft.com/office/drawing/2014/main" val="3560460128"/>
                  </a:ext>
                </a:extLst>
              </a:tr>
            </a:tbl>
          </a:graphicData>
        </a:graphic>
      </p:graphicFrame>
      <p:sp>
        <p:nvSpPr>
          <p:cNvPr id="4" name="Date Placeholder 3">
            <a:extLst>
              <a:ext uri="{FF2B5EF4-FFF2-40B4-BE49-F238E27FC236}">
                <a16:creationId xmlns:a16="http://schemas.microsoft.com/office/drawing/2014/main" id="{F6F40DCB-FE76-4D32-896E-549702BF712D}"/>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94D2CC45-0CD1-47C8-9876-76E546053D9A}"/>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15927155-8814-4707-BBC1-5303150C3894}"/>
              </a:ext>
            </a:extLst>
          </p:cNvPr>
          <p:cNvSpPr>
            <a:spLocks noGrp="1"/>
          </p:cNvSpPr>
          <p:nvPr>
            <p:ph type="sldNum" sz="quarter" idx="12"/>
          </p:nvPr>
        </p:nvSpPr>
        <p:spPr/>
        <p:txBody>
          <a:bodyPr/>
          <a:lstStyle/>
          <a:p>
            <a:fld id="{C7270E4E-6CF8-481F-A60C-CCDFC47DD1F2}" type="slidenum">
              <a:rPr lang="en-US" smtClean="0"/>
              <a:pPr/>
              <a:t>14</a:t>
            </a:fld>
            <a:endParaRPr lang="en-US" dirty="0"/>
          </a:p>
        </p:txBody>
      </p:sp>
    </p:spTree>
    <p:extLst>
      <p:ext uri="{BB962C8B-B14F-4D97-AF65-F5344CB8AC3E}">
        <p14:creationId xmlns:p14="http://schemas.microsoft.com/office/powerpoint/2010/main" val="95557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005F-7AE3-4955-A48E-E59A56E20BD4}"/>
              </a:ext>
            </a:extLst>
          </p:cNvPr>
          <p:cNvSpPr>
            <a:spLocks noGrp="1"/>
          </p:cNvSpPr>
          <p:nvPr>
            <p:ph type="title"/>
          </p:nvPr>
        </p:nvSpPr>
        <p:spPr>
          <a:xfrm>
            <a:off x="457199" y="152718"/>
            <a:ext cx="6934201" cy="1371600"/>
          </a:xfrm>
        </p:spPr>
        <p:txBody>
          <a:bodyPr>
            <a:normAutofit/>
          </a:bodyPr>
          <a:lstStyle/>
          <a:p>
            <a:r>
              <a:rPr lang="en-US" dirty="0">
                <a:latin typeface="Arial Unicode MS" pitchFamily="34" charset="-128"/>
                <a:ea typeface="Arial Unicode MS" pitchFamily="34" charset="-128"/>
                <a:cs typeface="Arial Unicode MS" pitchFamily="34" charset="-128"/>
              </a:rPr>
              <a:t>Paper 6: </a:t>
            </a:r>
            <a:r>
              <a:rPr lang="en-IN" sz="2400" dirty="0">
                <a:latin typeface="Arial Unicode MS" panose="020B0604020202020204" pitchFamily="34" charset="-128"/>
                <a:ea typeface="Arial Unicode MS" panose="020B0604020202020204" pitchFamily="34" charset="-128"/>
                <a:cs typeface="Arial Unicode MS" panose="020B0604020202020204" pitchFamily="34" charset="-128"/>
              </a:rPr>
              <a:t>Intelligent Traffic Light System to Prioritized Emergency Purpose Vehicles based on Wireless Sensor Network</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7" name="Table 17">
            <a:extLst>
              <a:ext uri="{FF2B5EF4-FFF2-40B4-BE49-F238E27FC236}">
                <a16:creationId xmlns:a16="http://schemas.microsoft.com/office/drawing/2014/main" id="{221E10FF-89C8-44D6-94BF-FFFCF420E7B0}"/>
              </a:ext>
            </a:extLst>
          </p:cNvPr>
          <p:cNvGraphicFramePr>
            <a:graphicFrameLocks noGrp="1"/>
          </p:cNvGraphicFramePr>
          <p:nvPr>
            <p:ph idx="1"/>
            <p:extLst>
              <p:ext uri="{D42A27DB-BD31-4B8C-83A1-F6EECF244321}">
                <p14:modId xmlns:p14="http://schemas.microsoft.com/office/powerpoint/2010/main" val="1348826095"/>
              </p:ext>
            </p:extLst>
          </p:nvPr>
        </p:nvGraphicFramePr>
        <p:xfrm>
          <a:off x="381000" y="1752600"/>
          <a:ext cx="7696200" cy="449580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801541751"/>
                    </a:ext>
                  </a:extLst>
                </a:gridCol>
                <a:gridCol w="1203960">
                  <a:extLst>
                    <a:ext uri="{9D8B030D-6E8A-4147-A177-3AD203B41FA5}">
                      <a16:colId xmlns:a16="http://schemas.microsoft.com/office/drawing/2014/main" val="3511904532"/>
                    </a:ext>
                  </a:extLst>
                </a:gridCol>
                <a:gridCol w="1874520">
                  <a:extLst>
                    <a:ext uri="{9D8B030D-6E8A-4147-A177-3AD203B41FA5}">
                      <a16:colId xmlns:a16="http://schemas.microsoft.com/office/drawing/2014/main" val="470042071"/>
                    </a:ext>
                  </a:extLst>
                </a:gridCol>
                <a:gridCol w="1539240">
                  <a:extLst>
                    <a:ext uri="{9D8B030D-6E8A-4147-A177-3AD203B41FA5}">
                      <a16:colId xmlns:a16="http://schemas.microsoft.com/office/drawing/2014/main" val="282236054"/>
                    </a:ext>
                  </a:extLst>
                </a:gridCol>
                <a:gridCol w="1539240">
                  <a:extLst>
                    <a:ext uri="{9D8B030D-6E8A-4147-A177-3AD203B41FA5}">
                      <a16:colId xmlns:a16="http://schemas.microsoft.com/office/drawing/2014/main" val="1870946754"/>
                    </a:ext>
                  </a:extLst>
                </a:gridCol>
              </a:tblGrid>
              <a:tr h="15240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Publication and Year</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Author name</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Approach (Methodology) </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Advantages</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Limitations</a:t>
                      </a:r>
                    </a:p>
                    <a:p>
                      <a:pPr algn="just"/>
                      <a:endParaRPr lang="en-US" dirty="0"/>
                    </a:p>
                  </a:txBody>
                  <a:tcPr/>
                </a:tc>
                <a:extLst>
                  <a:ext uri="{0D108BD9-81ED-4DB2-BD59-A6C34878D82A}">
                    <a16:rowId xmlns:a16="http://schemas.microsoft.com/office/drawing/2014/main" val="3315469962"/>
                  </a:ext>
                </a:extLst>
              </a:tr>
              <a:tr h="2971800">
                <a:tc>
                  <a:txBody>
                    <a:bodyPr/>
                    <a:lstStyle/>
                    <a:p>
                      <a:pPr algn="just"/>
                      <a:r>
                        <a:rPr lang="en-IN" sz="1400" dirty="0"/>
                        <a:t>International Journal of Computer Applications</a:t>
                      </a:r>
                    </a:p>
                    <a:p>
                      <a:pPr algn="just"/>
                      <a:r>
                        <a:rPr lang="en-IN" sz="1400" dirty="0"/>
                        <a:t>February 2012 </a:t>
                      </a:r>
                      <a:endParaRPr lang="en-US" sz="1400" dirty="0"/>
                    </a:p>
                  </a:txBody>
                  <a:tcPr/>
                </a:tc>
                <a:tc>
                  <a:txBody>
                    <a:bodyPr/>
                    <a:lstStyle/>
                    <a:p>
                      <a:pPr algn="just"/>
                      <a:r>
                        <a:rPr lang="en-IN" sz="1400" dirty="0" err="1"/>
                        <a:t>Amnesh</a:t>
                      </a:r>
                      <a:r>
                        <a:rPr lang="en-IN" sz="1400" dirty="0"/>
                        <a:t> Goel ,</a:t>
                      </a:r>
                    </a:p>
                    <a:p>
                      <a:pPr algn="just"/>
                      <a:r>
                        <a:rPr lang="en-IN" sz="1400" dirty="0"/>
                        <a:t>Sukanya Ray,</a:t>
                      </a:r>
                    </a:p>
                    <a:p>
                      <a:pPr algn="just"/>
                      <a:r>
                        <a:rPr lang="en-IN" sz="1400" dirty="0"/>
                        <a:t>Nidhi Chandra</a:t>
                      </a:r>
                      <a:endParaRPr lang="en-US" sz="1400" dirty="0"/>
                    </a:p>
                  </a:txBody>
                  <a:tcPr/>
                </a:tc>
                <a:tc>
                  <a:txBody>
                    <a:bodyPr/>
                    <a:lstStyle/>
                    <a:p>
                      <a:pPr marL="285750" indent="-285750" algn="just">
                        <a:buFont typeface="Arial" panose="020B0604020202020204" pitchFamily="34" charset="0"/>
                        <a:buChar char="•"/>
                      </a:pPr>
                      <a:r>
                        <a:rPr lang="en-IN" sz="1400" dirty="0"/>
                        <a:t>Vehicle Based Mobile Sensor Network for Traffic Monitoring.</a:t>
                      </a:r>
                    </a:p>
                    <a:p>
                      <a:pPr marL="285750" indent="-285750" algn="just">
                        <a:buFont typeface="Arial" panose="020B0604020202020204" pitchFamily="34" charset="0"/>
                        <a:buChar char="•"/>
                      </a:pPr>
                      <a:r>
                        <a:rPr lang="en-IN" sz="1400" dirty="0"/>
                        <a:t>Line of sight sensor and vehicle is about to cross sensor line.</a:t>
                      </a:r>
                      <a:endParaRPr lang="en-US" sz="1400" dirty="0"/>
                    </a:p>
                  </a:txBody>
                  <a:tcPr/>
                </a:tc>
                <a:tc>
                  <a:txBody>
                    <a:bodyPr/>
                    <a:lstStyle/>
                    <a:p>
                      <a:pPr algn="just"/>
                      <a:r>
                        <a:rPr lang="en-IN" sz="1400" dirty="0"/>
                        <a:t>Minimize the average waiting time.</a:t>
                      </a:r>
                    </a:p>
                    <a:p>
                      <a:pPr algn="just"/>
                      <a:r>
                        <a:rPr lang="en-IN" sz="1400" dirty="0"/>
                        <a:t>Maximize the average number of vehicles passing through the intersection.</a:t>
                      </a:r>
                    </a:p>
                    <a:p>
                      <a:pPr algn="just"/>
                      <a:r>
                        <a:rPr lang="en-IN" sz="1400" dirty="0"/>
                        <a:t>Minimizing the number of accidents that occur due to red light violation. </a:t>
                      </a:r>
                      <a:endParaRPr lang="en-US" sz="1400" dirty="0"/>
                    </a:p>
                  </a:txBody>
                  <a:tcPr/>
                </a:tc>
                <a:tc>
                  <a:txBody>
                    <a:bodyPr/>
                    <a:lstStyle/>
                    <a:p>
                      <a:pPr algn="just"/>
                      <a:r>
                        <a:rPr lang="en-US" sz="1400" dirty="0" err="1"/>
                        <a:t>Overhide</a:t>
                      </a:r>
                      <a:r>
                        <a:rPr lang="en-US" sz="1400" dirty="0"/>
                        <a:t> small vehicle by big vehicle so it might be happened and jam the traffic.</a:t>
                      </a:r>
                    </a:p>
                  </a:txBody>
                  <a:tcPr/>
                </a:tc>
                <a:extLst>
                  <a:ext uri="{0D108BD9-81ED-4DB2-BD59-A6C34878D82A}">
                    <a16:rowId xmlns:a16="http://schemas.microsoft.com/office/drawing/2014/main" val="3560460128"/>
                  </a:ext>
                </a:extLst>
              </a:tr>
            </a:tbl>
          </a:graphicData>
        </a:graphic>
      </p:graphicFrame>
      <p:sp>
        <p:nvSpPr>
          <p:cNvPr id="4" name="Date Placeholder 3">
            <a:extLst>
              <a:ext uri="{FF2B5EF4-FFF2-40B4-BE49-F238E27FC236}">
                <a16:creationId xmlns:a16="http://schemas.microsoft.com/office/drawing/2014/main" id="{F6F40DCB-FE76-4D32-896E-549702BF712D}"/>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94D2CC45-0CD1-47C8-9876-76E546053D9A}"/>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15927155-8814-4707-BBC1-5303150C3894}"/>
              </a:ext>
            </a:extLst>
          </p:cNvPr>
          <p:cNvSpPr>
            <a:spLocks noGrp="1"/>
          </p:cNvSpPr>
          <p:nvPr>
            <p:ph type="sldNum" sz="quarter" idx="12"/>
          </p:nvPr>
        </p:nvSpPr>
        <p:spPr/>
        <p:txBody>
          <a:bodyPr/>
          <a:lstStyle/>
          <a:p>
            <a:fld id="{C7270E4E-6CF8-481F-A60C-CCDFC47DD1F2}" type="slidenum">
              <a:rPr lang="en-US" smtClean="0"/>
              <a:pPr/>
              <a:t>15</a:t>
            </a:fld>
            <a:endParaRPr lang="en-US" dirty="0"/>
          </a:p>
        </p:txBody>
      </p:sp>
    </p:spTree>
    <p:extLst>
      <p:ext uri="{BB962C8B-B14F-4D97-AF65-F5344CB8AC3E}">
        <p14:creationId xmlns:p14="http://schemas.microsoft.com/office/powerpoint/2010/main" val="195850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005F-7AE3-4955-A48E-E59A56E20BD4}"/>
              </a:ext>
            </a:extLst>
          </p:cNvPr>
          <p:cNvSpPr>
            <a:spLocks noGrp="1"/>
          </p:cNvSpPr>
          <p:nvPr>
            <p:ph type="title"/>
          </p:nvPr>
        </p:nvSpPr>
        <p:spPr>
          <a:xfrm>
            <a:off x="457200" y="152718"/>
            <a:ext cx="7086600" cy="1371600"/>
          </a:xfrm>
        </p:spPr>
        <p:txBody>
          <a:bodyPr>
            <a:normAutofit fontScale="90000"/>
          </a:bodyPr>
          <a:lstStyle/>
          <a:p>
            <a:r>
              <a:rPr lang="en-US" dirty="0">
                <a:latin typeface="Arial Unicode MS" pitchFamily="34" charset="-128"/>
                <a:ea typeface="Arial Unicode MS" pitchFamily="34" charset="-128"/>
                <a:cs typeface="Arial Unicode MS" pitchFamily="34" charset="-128"/>
              </a:rPr>
              <a:t>Paper 7: Smart Ambulance Rescue System with Patient Monitoring </a:t>
            </a:r>
            <a:endParaRPr lang="en-US" dirty="0"/>
          </a:p>
        </p:txBody>
      </p:sp>
      <p:graphicFrame>
        <p:nvGraphicFramePr>
          <p:cNvPr id="17" name="Table 17">
            <a:extLst>
              <a:ext uri="{FF2B5EF4-FFF2-40B4-BE49-F238E27FC236}">
                <a16:creationId xmlns:a16="http://schemas.microsoft.com/office/drawing/2014/main" id="{221E10FF-89C8-44D6-94BF-FFFCF420E7B0}"/>
              </a:ext>
            </a:extLst>
          </p:cNvPr>
          <p:cNvGraphicFramePr>
            <a:graphicFrameLocks noGrp="1"/>
          </p:cNvGraphicFramePr>
          <p:nvPr>
            <p:ph idx="1"/>
            <p:extLst>
              <p:ext uri="{D42A27DB-BD31-4B8C-83A1-F6EECF244321}">
                <p14:modId xmlns:p14="http://schemas.microsoft.com/office/powerpoint/2010/main" val="1578938437"/>
              </p:ext>
            </p:extLst>
          </p:nvPr>
        </p:nvGraphicFramePr>
        <p:xfrm>
          <a:off x="457200" y="1600200"/>
          <a:ext cx="8077200" cy="4859497"/>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801541751"/>
                    </a:ext>
                  </a:extLst>
                </a:gridCol>
                <a:gridCol w="1203960">
                  <a:extLst>
                    <a:ext uri="{9D8B030D-6E8A-4147-A177-3AD203B41FA5}">
                      <a16:colId xmlns:a16="http://schemas.microsoft.com/office/drawing/2014/main" val="3511904532"/>
                    </a:ext>
                  </a:extLst>
                </a:gridCol>
                <a:gridCol w="2286000">
                  <a:extLst>
                    <a:ext uri="{9D8B030D-6E8A-4147-A177-3AD203B41FA5}">
                      <a16:colId xmlns:a16="http://schemas.microsoft.com/office/drawing/2014/main" val="470042071"/>
                    </a:ext>
                  </a:extLst>
                </a:gridCol>
                <a:gridCol w="1524000">
                  <a:extLst>
                    <a:ext uri="{9D8B030D-6E8A-4147-A177-3AD203B41FA5}">
                      <a16:colId xmlns:a16="http://schemas.microsoft.com/office/drawing/2014/main" val="282236054"/>
                    </a:ext>
                  </a:extLst>
                </a:gridCol>
                <a:gridCol w="1524000">
                  <a:extLst>
                    <a:ext uri="{9D8B030D-6E8A-4147-A177-3AD203B41FA5}">
                      <a16:colId xmlns:a16="http://schemas.microsoft.com/office/drawing/2014/main" val="1870946754"/>
                    </a:ext>
                  </a:extLst>
                </a:gridCol>
              </a:tblGrid>
              <a:tr h="157500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Publication and Year</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Author name</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Approach (Methodology) </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Advantages</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Limitations</a:t>
                      </a:r>
                    </a:p>
                    <a:p>
                      <a:pPr algn="just"/>
                      <a:endParaRPr lang="en-US" dirty="0"/>
                    </a:p>
                  </a:txBody>
                  <a:tcPr/>
                </a:tc>
                <a:extLst>
                  <a:ext uri="{0D108BD9-81ED-4DB2-BD59-A6C34878D82A}">
                    <a16:rowId xmlns:a16="http://schemas.microsoft.com/office/drawing/2014/main" val="3315469962"/>
                  </a:ext>
                </a:extLst>
              </a:tr>
              <a:tr h="3284492">
                <a:tc>
                  <a:txBody>
                    <a:bodyPr/>
                    <a:lstStyle/>
                    <a:p>
                      <a:pPr algn="just"/>
                      <a:r>
                        <a:rPr lang="en-US" sz="1400" dirty="0"/>
                        <a:t>Imperial Journal of Interdisciplinary Research (IJIR)</a:t>
                      </a:r>
                    </a:p>
                    <a:p>
                      <a:pPr algn="just"/>
                      <a:endParaRPr lang="en-US" sz="1400" dirty="0"/>
                    </a:p>
                    <a:p>
                      <a:pPr algn="just"/>
                      <a:r>
                        <a:rPr lang="en-US" sz="1400" dirty="0"/>
                        <a:t>2017</a:t>
                      </a:r>
                    </a:p>
                  </a:txBody>
                  <a:tcPr/>
                </a:tc>
                <a:tc>
                  <a:txBody>
                    <a:bodyPr/>
                    <a:lstStyle/>
                    <a:p>
                      <a:pPr algn="just"/>
                      <a:r>
                        <a:rPr lang="en-US" sz="1400" dirty="0"/>
                        <a:t>Vidya </a:t>
                      </a:r>
                      <a:r>
                        <a:rPr lang="en-US" sz="1400" dirty="0" err="1"/>
                        <a:t>Bangar</a:t>
                      </a:r>
                      <a:endParaRPr lang="en-US" sz="1400" dirty="0"/>
                    </a:p>
                    <a:p>
                      <a:pPr algn="just"/>
                      <a:endParaRPr lang="en-US" sz="1400" dirty="0"/>
                    </a:p>
                    <a:p>
                      <a:pPr algn="just"/>
                      <a:r>
                        <a:rPr lang="en-US" sz="1400" dirty="0"/>
                        <a:t>Nikita </a:t>
                      </a:r>
                      <a:r>
                        <a:rPr lang="en-US" sz="1400" dirty="0" err="1"/>
                        <a:t>Chaskar</a:t>
                      </a:r>
                      <a:endParaRPr lang="en-US" sz="1400" dirty="0"/>
                    </a:p>
                    <a:p>
                      <a:pPr algn="just"/>
                      <a:endParaRPr lang="en-US" sz="1400" dirty="0"/>
                    </a:p>
                    <a:p>
                      <a:pPr algn="just"/>
                      <a:r>
                        <a:rPr lang="en-US" sz="1400" dirty="0" err="1"/>
                        <a:t>Sayali</a:t>
                      </a:r>
                      <a:r>
                        <a:rPr lang="en-US" sz="1400" dirty="0"/>
                        <a:t> </a:t>
                      </a:r>
                      <a:r>
                        <a:rPr lang="en-US" sz="1400" dirty="0" err="1"/>
                        <a:t>Kurhade</a:t>
                      </a:r>
                      <a:endParaRPr lang="en-US" sz="1400" dirty="0"/>
                    </a:p>
                    <a:p>
                      <a:pPr algn="just"/>
                      <a:endParaRPr lang="en-US" sz="1400" dirty="0"/>
                    </a:p>
                    <a:p>
                      <a:pPr algn="just"/>
                      <a:r>
                        <a:rPr lang="en-US" sz="1400" dirty="0"/>
                        <a:t>Dr. </a:t>
                      </a:r>
                      <a:r>
                        <a:rPr lang="en-US" sz="1400" dirty="0" err="1"/>
                        <a:t>Borhade</a:t>
                      </a:r>
                      <a:r>
                        <a:rPr lang="en-US" sz="1400" dirty="0"/>
                        <a:t> B. M.</a:t>
                      </a:r>
                    </a:p>
                  </a:txBody>
                  <a:tcPr/>
                </a:tc>
                <a:tc>
                  <a:txBody>
                    <a:bodyPr/>
                    <a:lstStyle/>
                    <a:p>
                      <a:pPr marL="171450" indent="-171450" algn="just">
                        <a:buFont typeface="Arial" panose="020B0604020202020204" pitchFamily="34" charset="0"/>
                        <a:buChar char="•"/>
                      </a:pPr>
                      <a:r>
                        <a:rPr lang="en-US" sz="1400" dirty="0"/>
                        <a:t>Vibration sensors determines the condition of the vehicle</a:t>
                      </a:r>
                      <a:r>
                        <a:rPr lang="en-US" sz="1200" dirty="0"/>
                        <a:t>.</a:t>
                      </a:r>
                    </a:p>
                    <a:p>
                      <a:pPr marL="171450" indent="-171450" algn="just">
                        <a:buFont typeface="Arial" panose="020B0604020202020204" pitchFamily="34" charset="0"/>
                        <a:buChar char="•"/>
                      </a:pPr>
                      <a:r>
                        <a:rPr lang="en-US" sz="1400" dirty="0"/>
                        <a:t>A chip send the location coordinates of vehicle to control room if met with an accident.</a:t>
                      </a:r>
                    </a:p>
                    <a:p>
                      <a:pPr marL="171450" indent="-171450" algn="just">
                        <a:buFont typeface="Arial" panose="020B0604020202020204" pitchFamily="34" charset="0"/>
                        <a:buChar char="•"/>
                      </a:pPr>
                      <a:r>
                        <a:rPr lang="en-US" sz="1400" dirty="0"/>
                        <a:t>Ambulance is informed about the scenario with the coordinates.</a:t>
                      </a:r>
                      <a:endParaRPr lang="en-US" sz="1200" dirty="0"/>
                    </a:p>
                  </a:txBody>
                  <a:tcPr/>
                </a:tc>
                <a:tc>
                  <a:txBody>
                    <a:bodyPr/>
                    <a:lstStyle/>
                    <a:p>
                      <a:pPr algn="just"/>
                      <a:r>
                        <a:rPr lang="en-US" sz="1400" dirty="0"/>
                        <a:t> Provides timely help to the patient and elderly people in critical situation and to develop an intelligent ambulance which will reach the hospitals without any problem in heavy traffics.</a:t>
                      </a:r>
                    </a:p>
                  </a:txBody>
                  <a:tcPr/>
                </a:tc>
                <a:tc>
                  <a:txBody>
                    <a:bodyPr/>
                    <a:lstStyle/>
                    <a:p>
                      <a:pPr algn="just"/>
                      <a:r>
                        <a:rPr lang="en-US" sz="1400" dirty="0"/>
                        <a:t>It is only under the supervision of Hospital </a:t>
                      </a:r>
                      <a:r>
                        <a:rPr lang="en-US" sz="1400" dirty="0" err="1"/>
                        <a:t>Mangement</a:t>
                      </a:r>
                      <a:r>
                        <a:rPr lang="en-US" sz="1400" dirty="0"/>
                        <a:t> system that that can be somewhere a loose end for the system.</a:t>
                      </a:r>
                    </a:p>
                  </a:txBody>
                  <a:tcPr/>
                </a:tc>
                <a:extLst>
                  <a:ext uri="{0D108BD9-81ED-4DB2-BD59-A6C34878D82A}">
                    <a16:rowId xmlns:a16="http://schemas.microsoft.com/office/drawing/2014/main" val="3560460128"/>
                  </a:ext>
                </a:extLst>
              </a:tr>
            </a:tbl>
          </a:graphicData>
        </a:graphic>
      </p:graphicFrame>
      <p:sp>
        <p:nvSpPr>
          <p:cNvPr id="4" name="Date Placeholder 3">
            <a:extLst>
              <a:ext uri="{FF2B5EF4-FFF2-40B4-BE49-F238E27FC236}">
                <a16:creationId xmlns:a16="http://schemas.microsoft.com/office/drawing/2014/main" id="{F6F40DCB-FE76-4D32-896E-549702BF712D}"/>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94D2CC45-0CD1-47C8-9876-76E546053D9A}"/>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15927155-8814-4707-BBC1-5303150C3894}"/>
              </a:ext>
            </a:extLst>
          </p:cNvPr>
          <p:cNvSpPr>
            <a:spLocks noGrp="1"/>
          </p:cNvSpPr>
          <p:nvPr>
            <p:ph type="sldNum" sz="quarter" idx="12"/>
          </p:nvPr>
        </p:nvSpPr>
        <p:spPr/>
        <p:txBody>
          <a:bodyPr/>
          <a:lstStyle/>
          <a:p>
            <a:fld id="{C7270E4E-6CF8-481F-A60C-CCDFC47DD1F2}" type="slidenum">
              <a:rPr lang="en-US" smtClean="0"/>
              <a:pPr/>
              <a:t>16</a:t>
            </a:fld>
            <a:endParaRPr lang="en-US" dirty="0"/>
          </a:p>
        </p:txBody>
      </p:sp>
    </p:spTree>
    <p:extLst>
      <p:ext uri="{BB962C8B-B14F-4D97-AF65-F5344CB8AC3E}">
        <p14:creationId xmlns:p14="http://schemas.microsoft.com/office/powerpoint/2010/main" val="1947942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005F-7AE3-4955-A48E-E59A56E20BD4}"/>
              </a:ext>
            </a:extLst>
          </p:cNvPr>
          <p:cNvSpPr>
            <a:spLocks noGrp="1"/>
          </p:cNvSpPr>
          <p:nvPr>
            <p:ph type="title"/>
          </p:nvPr>
        </p:nvSpPr>
        <p:spPr>
          <a:xfrm>
            <a:off x="457199" y="152718"/>
            <a:ext cx="6858001" cy="1371600"/>
          </a:xfrm>
        </p:spPr>
        <p:txBody>
          <a:bodyPr>
            <a:normAutofit/>
          </a:bodyPr>
          <a:lstStyle/>
          <a:p>
            <a:r>
              <a:rPr lang="en-US" dirty="0">
                <a:latin typeface="Arial Unicode MS" pitchFamily="34" charset="-128"/>
                <a:ea typeface="Arial Unicode MS" pitchFamily="34" charset="-128"/>
                <a:cs typeface="Arial Unicode MS" pitchFamily="34" charset="-128"/>
              </a:rPr>
              <a:t>Paper 8: </a:t>
            </a:r>
            <a:r>
              <a:rPr lang="en-IN" sz="3100" dirty="0">
                <a:latin typeface="Arial Unicode MS" panose="020B0604020202020204" pitchFamily="34" charset="-128"/>
                <a:ea typeface="Arial Unicode MS" panose="020B0604020202020204" pitchFamily="34" charset="-128"/>
                <a:cs typeface="Arial Unicode MS" panose="020B0604020202020204" pitchFamily="34" charset="-128"/>
              </a:rPr>
              <a:t>Smart</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100" dirty="0">
                <a:latin typeface="Arial Unicode MS" panose="020B0604020202020204" pitchFamily="34" charset="-128"/>
                <a:ea typeface="Arial Unicode MS" panose="020B0604020202020204" pitchFamily="34" charset="-128"/>
                <a:cs typeface="Arial Unicode MS" panose="020B0604020202020204" pitchFamily="34" charset="-128"/>
              </a:rPr>
              <a:t>Healthcare</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100" dirty="0">
                <a:latin typeface="Arial Unicode MS" panose="020B0604020202020204" pitchFamily="34" charset="-128"/>
                <a:ea typeface="Arial Unicode MS" panose="020B0604020202020204" pitchFamily="34" charset="-128"/>
                <a:cs typeface="Arial Unicode MS" panose="020B0604020202020204" pitchFamily="34" charset="-128"/>
              </a:rPr>
              <a:t>Monitoring</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100" dirty="0">
                <a:latin typeface="Arial Unicode MS" panose="020B0604020202020204" pitchFamily="34" charset="-128"/>
                <a:ea typeface="Arial Unicode MS" panose="020B0604020202020204" pitchFamily="34" charset="-128"/>
                <a:cs typeface="Arial Unicode MS" panose="020B0604020202020204" pitchFamily="34" charset="-128"/>
              </a:rPr>
              <a:t>using IoT</a:t>
            </a:r>
            <a:endParaRPr lang="en-US" sz="31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7" name="Table 17">
            <a:extLst>
              <a:ext uri="{FF2B5EF4-FFF2-40B4-BE49-F238E27FC236}">
                <a16:creationId xmlns:a16="http://schemas.microsoft.com/office/drawing/2014/main" id="{221E10FF-89C8-44D6-94BF-FFFCF420E7B0}"/>
              </a:ext>
            </a:extLst>
          </p:cNvPr>
          <p:cNvGraphicFramePr>
            <a:graphicFrameLocks noGrp="1"/>
          </p:cNvGraphicFramePr>
          <p:nvPr>
            <p:ph idx="1"/>
            <p:extLst>
              <p:ext uri="{D42A27DB-BD31-4B8C-83A1-F6EECF244321}">
                <p14:modId xmlns:p14="http://schemas.microsoft.com/office/powerpoint/2010/main" val="298320946"/>
              </p:ext>
            </p:extLst>
          </p:nvPr>
        </p:nvGraphicFramePr>
        <p:xfrm>
          <a:off x="475891" y="1417321"/>
          <a:ext cx="7696200" cy="481584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801541751"/>
                    </a:ext>
                  </a:extLst>
                </a:gridCol>
                <a:gridCol w="1280160">
                  <a:extLst>
                    <a:ext uri="{9D8B030D-6E8A-4147-A177-3AD203B41FA5}">
                      <a16:colId xmlns:a16="http://schemas.microsoft.com/office/drawing/2014/main" val="3511904532"/>
                    </a:ext>
                  </a:extLst>
                </a:gridCol>
                <a:gridCol w="1798320">
                  <a:extLst>
                    <a:ext uri="{9D8B030D-6E8A-4147-A177-3AD203B41FA5}">
                      <a16:colId xmlns:a16="http://schemas.microsoft.com/office/drawing/2014/main" val="470042071"/>
                    </a:ext>
                  </a:extLst>
                </a:gridCol>
                <a:gridCol w="1539240">
                  <a:extLst>
                    <a:ext uri="{9D8B030D-6E8A-4147-A177-3AD203B41FA5}">
                      <a16:colId xmlns:a16="http://schemas.microsoft.com/office/drawing/2014/main" val="282236054"/>
                    </a:ext>
                  </a:extLst>
                </a:gridCol>
                <a:gridCol w="1539240">
                  <a:extLst>
                    <a:ext uri="{9D8B030D-6E8A-4147-A177-3AD203B41FA5}">
                      <a16:colId xmlns:a16="http://schemas.microsoft.com/office/drawing/2014/main" val="1870946754"/>
                    </a:ext>
                  </a:extLst>
                </a:gridCol>
              </a:tblGrid>
              <a:tr h="15240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Publication and Year</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Author name</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Approach (Methodology) </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Advantages</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Limitations</a:t>
                      </a:r>
                    </a:p>
                    <a:p>
                      <a:pPr algn="just"/>
                      <a:endParaRPr lang="en-US" dirty="0"/>
                    </a:p>
                  </a:txBody>
                  <a:tcPr/>
                </a:tc>
                <a:extLst>
                  <a:ext uri="{0D108BD9-81ED-4DB2-BD59-A6C34878D82A}">
                    <a16:rowId xmlns:a16="http://schemas.microsoft.com/office/drawing/2014/main" val="3315469962"/>
                  </a:ext>
                </a:extLst>
              </a:tr>
              <a:tr h="2971800">
                <a:tc>
                  <a:txBody>
                    <a:bodyPr/>
                    <a:lstStyle/>
                    <a:p>
                      <a:pPr algn="just"/>
                      <a:r>
                        <a:rPr lang="en-US" sz="1400" dirty="0"/>
                        <a:t>International </a:t>
                      </a:r>
                      <a:r>
                        <a:rPr lang="en-IN" sz="1400" dirty="0"/>
                        <a:t>Journal of Applied Engineering</a:t>
                      </a:r>
                    </a:p>
                    <a:p>
                      <a:pPr algn="just"/>
                      <a:endParaRPr lang="en-IN" sz="1400" dirty="0"/>
                    </a:p>
                    <a:p>
                      <a:pPr algn="just"/>
                      <a:r>
                        <a:rPr lang="en-IN" sz="1400" dirty="0"/>
                        <a:t>2018</a:t>
                      </a:r>
                      <a:endParaRPr lang="en-US" sz="1400" dirty="0"/>
                    </a:p>
                  </a:txBody>
                  <a:tcPr/>
                </a:tc>
                <a:tc>
                  <a:txBody>
                    <a:bodyPr/>
                    <a:lstStyle/>
                    <a:p>
                      <a:pPr algn="just"/>
                      <a:r>
                        <a:rPr lang="en-IN" sz="1400" dirty="0"/>
                        <a:t>Shubham Banka, </a:t>
                      </a:r>
                      <a:r>
                        <a:rPr lang="en-IN" sz="1400" dirty="0" err="1"/>
                        <a:t>Isha</a:t>
                      </a:r>
                      <a:r>
                        <a:rPr lang="en-IN" sz="1400" dirty="0"/>
                        <a:t> Madan and S.S. Saranya </a:t>
                      </a:r>
                      <a:endParaRPr lang="en-US" sz="1400" dirty="0"/>
                    </a:p>
                  </a:txBody>
                  <a:tcPr/>
                </a:tc>
                <a:tc>
                  <a:txBody>
                    <a:bodyPr/>
                    <a:lstStyle/>
                    <a:p>
                      <a:pPr marL="285750" indent="-285750" algn="just">
                        <a:buFont typeface="Arial" panose="020B0604020202020204" pitchFamily="34" charset="0"/>
                        <a:buChar char="•"/>
                      </a:pPr>
                      <a:r>
                        <a:rPr lang="en-US" sz="1400" dirty="0"/>
                        <a:t>The Various components to be used in system like Raspberry Pi, Heartbeat Sensor, Vibration Sensor, Temperature Sensor to monitor patient’s health.</a:t>
                      </a:r>
                    </a:p>
                    <a:p>
                      <a:pPr algn="just"/>
                      <a:endParaRPr lang="en-US" dirty="0"/>
                    </a:p>
                  </a:txBody>
                  <a:tcPr/>
                </a:tc>
                <a:tc>
                  <a:txBody>
                    <a:bodyPr/>
                    <a:lstStyle/>
                    <a:p>
                      <a:pPr algn="just"/>
                      <a:r>
                        <a:rPr lang="en-IN" sz="1400" dirty="0"/>
                        <a:t>The proposed system can be set-up in the hospitals and massive amount of data can be obtained and stored in the online database. Even the results can be made to be accessed from mobile through an application.</a:t>
                      </a:r>
                      <a:endParaRPr lang="en-US"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400" dirty="0"/>
                        <a:t>Only authorised person can access this software</a:t>
                      </a:r>
                    </a:p>
                    <a:p>
                      <a:pPr algn="just"/>
                      <a:endParaRPr lang="en-US" dirty="0"/>
                    </a:p>
                  </a:txBody>
                  <a:tcPr/>
                </a:tc>
                <a:extLst>
                  <a:ext uri="{0D108BD9-81ED-4DB2-BD59-A6C34878D82A}">
                    <a16:rowId xmlns:a16="http://schemas.microsoft.com/office/drawing/2014/main" val="3560460128"/>
                  </a:ext>
                </a:extLst>
              </a:tr>
            </a:tbl>
          </a:graphicData>
        </a:graphic>
      </p:graphicFrame>
      <p:sp>
        <p:nvSpPr>
          <p:cNvPr id="4" name="Date Placeholder 3">
            <a:extLst>
              <a:ext uri="{FF2B5EF4-FFF2-40B4-BE49-F238E27FC236}">
                <a16:creationId xmlns:a16="http://schemas.microsoft.com/office/drawing/2014/main" id="{F6F40DCB-FE76-4D32-896E-549702BF712D}"/>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94D2CC45-0CD1-47C8-9876-76E546053D9A}"/>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15927155-8814-4707-BBC1-5303150C3894}"/>
              </a:ext>
            </a:extLst>
          </p:cNvPr>
          <p:cNvSpPr>
            <a:spLocks noGrp="1"/>
          </p:cNvSpPr>
          <p:nvPr>
            <p:ph type="sldNum" sz="quarter" idx="12"/>
          </p:nvPr>
        </p:nvSpPr>
        <p:spPr/>
        <p:txBody>
          <a:bodyPr/>
          <a:lstStyle/>
          <a:p>
            <a:fld id="{C7270E4E-6CF8-481F-A60C-CCDFC47DD1F2}" type="slidenum">
              <a:rPr lang="en-US" smtClean="0"/>
              <a:pPr/>
              <a:t>17</a:t>
            </a:fld>
            <a:endParaRPr lang="en-US" dirty="0"/>
          </a:p>
        </p:txBody>
      </p:sp>
    </p:spTree>
    <p:extLst>
      <p:ext uri="{BB962C8B-B14F-4D97-AF65-F5344CB8AC3E}">
        <p14:creationId xmlns:p14="http://schemas.microsoft.com/office/powerpoint/2010/main" val="3096165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7620000" cy="1371600"/>
          </a:xfrm>
        </p:spPr>
        <p:txBody>
          <a:bodyPr/>
          <a:lstStyle/>
          <a:p>
            <a:pPr algn="ctr"/>
            <a:r>
              <a:rPr lang="en-US" dirty="0">
                <a:latin typeface="Arial Unicode MS" pitchFamily="34" charset="-128"/>
                <a:ea typeface="Arial Unicode MS" pitchFamily="34" charset="-128"/>
                <a:cs typeface="Arial Unicode MS" pitchFamily="34" charset="-128"/>
              </a:rPr>
              <a:t>Paper 9: Smart Health Care System Using Internet of Things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355334"/>
              </p:ext>
            </p:extLst>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just"/>
                      <a:r>
                        <a:rPr lang="en-GB" sz="1900" dirty="0"/>
                        <a:t>Publication and Year</a:t>
                      </a:r>
                    </a:p>
                  </a:txBody>
                  <a:tcPr/>
                </a:tc>
                <a:tc>
                  <a:txBody>
                    <a:bodyPr/>
                    <a:lstStyle/>
                    <a:p>
                      <a:pPr algn="just"/>
                      <a:r>
                        <a:rPr lang="en-GB" sz="1900" dirty="0"/>
                        <a:t>Author name</a:t>
                      </a:r>
                    </a:p>
                  </a:txBody>
                  <a:tcPr/>
                </a:tc>
                <a:tc>
                  <a:txBody>
                    <a:bodyPr/>
                    <a:lstStyle/>
                    <a:p>
                      <a:pPr algn="just"/>
                      <a:r>
                        <a:rPr lang="en-GB" sz="1900" dirty="0"/>
                        <a:t>Approach (Methodology) </a:t>
                      </a:r>
                    </a:p>
                  </a:txBody>
                  <a:tcPr/>
                </a:tc>
                <a:tc>
                  <a:txBody>
                    <a:bodyPr/>
                    <a:lstStyle/>
                    <a:p>
                      <a:pPr algn="just"/>
                      <a:r>
                        <a:rPr lang="en-GB" sz="1900" dirty="0"/>
                        <a:t>Advantages</a:t>
                      </a:r>
                    </a:p>
                  </a:txBody>
                  <a:tcPr/>
                </a:tc>
                <a:tc>
                  <a:txBody>
                    <a:bodyPr/>
                    <a:lstStyle/>
                    <a:p>
                      <a:pPr algn="just"/>
                      <a:r>
                        <a:rPr lang="en-GB" sz="1900" dirty="0"/>
                        <a:t>Limitations</a:t>
                      </a:r>
                    </a:p>
                  </a:txBody>
                  <a:tcPr/>
                </a:tc>
                <a:extLst>
                  <a:ext uri="{0D108BD9-81ED-4DB2-BD59-A6C34878D82A}">
                    <a16:rowId xmlns:a16="http://schemas.microsoft.com/office/drawing/2014/main" val="10000"/>
                  </a:ext>
                </a:extLst>
              </a:tr>
              <a:tr h="2791910">
                <a:tc>
                  <a:txBody>
                    <a:bodyPr/>
                    <a:lstStyle/>
                    <a:p>
                      <a:pPr algn="just"/>
                      <a:r>
                        <a:rPr lang="en-US" sz="1400" dirty="0"/>
                        <a:t>Journal of Network Communications and Emerging Technologies (JNCET) </a:t>
                      </a:r>
                    </a:p>
                    <a:p>
                      <a:pPr algn="just"/>
                      <a:endParaRPr lang="en-US" sz="1400" dirty="0"/>
                    </a:p>
                    <a:p>
                      <a:pPr algn="just"/>
                      <a:r>
                        <a:rPr lang="en-GB" sz="1400" dirty="0"/>
                        <a:t> March (2016)</a:t>
                      </a:r>
                      <a:r>
                        <a:rPr lang="en-GB" dirty="0"/>
                        <a:t> </a:t>
                      </a:r>
                    </a:p>
                  </a:txBody>
                  <a:tcPr/>
                </a:tc>
                <a:tc>
                  <a:txBody>
                    <a:bodyPr/>
                    <a:lstStyle/>
                    <a:p>
                      <a:pPr algn="just"/>
                      <a:r>
                        <a:rPr lang="en-GB" sz="1400" dirty="0"/>
                        <a:t>K. </a:t>
                      </a:r>
                      <a:r>
                        <a:rPr lang="en-GB" sz="1400" dirty="0" err="1"/>
                        <a:t>Natarajan</a:t>
                      </a:r>
                      <a:r>
                        <a:rPr lang="en-GB" sz="1400" dirty="0"/>
                        <a:t> </a:t>
                      </a:r>
                    </a:p>
                    <a:p>
                      <a:pPr algn="just"/>
                      <a:endParaRPr lang="en-GB" sz="1400" dirty="0"/>
                    </a:p>
                    <a:p>
                      <a:pPr algn="just"/>
                      <a:r>
                        <a:rPr lang="en-GB" sz="1400" dirty="0"/>
                        <a:t>P. </a:t>
                      </a:r>
                      <a:r>
                        <a:rPr lang="en-GB" sz="1400" dirty="0" err="1"/>
                        <a:t>Kokila</a:t>
                      </a:r>
                      <a:endParaRPr lang="en-GB" sz="1400" dirty="0"/>
                    </a:p>
                    <a:p>
                      <a:pPr algn="just"/>
                      <a:endParaRPr lang="en-GB" sz="1400" dirty="0"/>
                    </a:p>
                    <a:p>
                      <a:pPr algn="just"/>
                      <a:r>
                        <a:rPr lang="en-GB" sz="1400" dirty="0"/>
                        <a:t>B. </a:t>
                      </a:r>
                      <a:r>
                        <a:rPr lang="en-GB" sz="1400" dirty="0" err="1"/>
                        <a:t>Prasath</a:t>
                      </a:r>
                      <a:r>
                        <a:rPr lang="en-GB" sz="1400" dirty="0"/>
                        <a:t> </a:t>
                      </a:r>
                    </a:p>
                  </a:txBody>
                  <a:tcPr/>
                </a:tc>
                <a:tc>
                  <a:txBody>
                    <a:bodyPr/>
                    <a:lstStyle/>
                    <a:p>
                      <a:pPr marL="285750" indent="-285750" algn="just">
                        <a:buFont typeface="Arial" panose="020B0604020202020204" pitchFamily="34" charset="0"/>
                        <a:buChar char="•"/>
                      </a:pPr>
                      <a:r>
                        <a:rPr lang="en-US" sz="1400" dirty="0"/>
                        <a:t>Various sensors are used to monitor the patient’s health.</a:t>
                      </a:r>
                    </a:p>
                    <a:p>
                      <a:pPr marL="285750" indent="-285750" algn="just">
                        <a:buFont typeface="Arial" panose="020B0604020202020204" pitchFamily="34" charset="0"/>
                        <a:buChar char="•"/>
                      </a:pPr>
                      <a:r>
                        <a:rPr lang="en-US" sz="1400" dirty="0"/>
                        <a:t>Major focus on Glucose level, Blood pressure, Body temperature using sensors.</a:t>
                      </a:r>
                      <a:endParaRPr lang="en-GB" sz="1400" dirty="0"/>
                    </a:p>
                  </a:txBody>
                  <a:tcPr/>
                </a:tc>
                <a:tc>
                  <a:txBody>
                    <a:bodyPr/>
                    <a:lstStyle/>
                    <a:p>
                      <a:pPr algn="just"/>
                      <a:r>
                        <a:rPr lang="en-US" sz="1600" dirty="0"/>
                        <a:t>Applications are directly used by users </a:t>
                      </a:r>
                    </a:p>
                    <a:p>
                      <a:pPr algn="just"/>
                      <a:r>
                        <a:rPr lang="en-US" sz="1600" dirty="0"/>
                        <a:t>and patients. </a:t>
                      </a:r>
                      <a:endParaRPr lang="en-GB" sz="1600" dirty="0"/>
                    </a:p>
                  </a:txBody>
                  <a:tcPr/>
                </a:tc>
                <a:tc>
                  <a:txBody>
                    <a:bodyPr/>
                    <a:lstStyle/>
                    <a:p>
                      <a:pPr algn="just"/>
                      <a:r>
                        <a:rPr lang="en-US" sz="1400" dirty="0"/>
                        <a:t>In this project only medical </a:t>
                      </a:r>
                      <a:r>
                        <a:rPr lang="en-US" sz="1400" dirty="0" err="1"/>
                        <a:t>datas</a:t>
                      </a:r>
                      <a:r>
                        <a:rPr lang="en-US" sz="1400" dirty="0"/>
                        <a:t> are collected and tells the information to the patient. It doesn’t give the health care based information .</a:t>
                      </a:r>
                      <a:endParaRPr lang="en-GB" sz="1400"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5FC61AF-CF62-4619-AF7F-1F52CD720A1B}" type="datetime1">
              <a:rPr lang="en-US" smtClean="0"/>
              <a:t>1/30/2021</a:t>
            </a:fld>
            <a:endParaRPr lang="en-US" dirty="0"/>
          </a:p>
        </p:txBody>
      </p:sp>
      <p:sp>
        <p:nvSpPr>
          <p:cNvPr id="5" name="Footer Placeholder 4"/>
          <p:cNvSpPr>
            <a:spLocks noGrp="1"/>
          </p:cNvSpPr>
          <p:nvPr>
            <p:ph type="ftr" sz="quarter" idx="11"/>
          </p:nvPr>
        </p:nvSpPr>
        <p:spPr>
          <a:xfrm>
            <a:off x="457200" y="6506463"/>
            <a:ext cx="3429000" cy="283845"/>
          </a:xfrm>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81340" y="5763258"/>
            <a:ext cx="1315721" cy="609600"/>
          </a:xfrm>
        </p:spPr>
        <p:txBody>
          <a:bodyPr vert="vert"/>
          <a:lstStyle/>
          <a:p>
            <a:fld id="{C7270E4E-6CF8-481F-A60C-CCDFC47DD1F2}" type="slidenum">
              <a:rPr lang="en-US" smtClean="0"/>
              <a:pPr/>
              <a:t>18</a:t>
            </a:fld>
            <a:endParaRPr lang="en-US" dirty="0"/>
          </a:p>
        </p:txBody>
      </p:sp>
    </p:spTree>
    <p:extLst>
      <p:ext uri="{BB962C8B-B14F-4D97-AF65-F5344CB8AC3E}">
        <p14:creationId xmlns:p14="http://schemas.microsoft.com/office/powerpoint/2010/main" val="246482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normAutofit/>
          </a:bodyPr>
          <a:lstStyle/>
          <a:p>
            <a:pPr algn="ctr"/>
            <a:r>
              <a:rPr lang="en-US" dirty="0">
                <a:latin typeface="Arial Unicode MS" pitchFamily="34" charset="-128"/>
                <a:ea typeface="Arial Unicode MS" pitchFamily="34" charset="-128"/>
                <a:cs typeface="Arial Unicode MS" pitchFamily="34" charset="-128"/>
              </a:rPr>
              <a:t>Paper 10: A Smart System Connecting e-Health Sensors and the Cloud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01149276"/>
              </p:ext>
            </p:extLst>
          </p:nvPr>
        </p:nvGraphicFramePr>
        <p:xfrm>
          <a:off x="609600" y="1524319"/>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474971">
                <a:tc>
                  <a:txBody>
                    <a:bodyPr/>
                    <a:lstStyle/>
                    <a:p>
                      <a:pPr algn="just"/>
                      <a:r>
                        <a:rPr lang="en-GB" sz="1900" dirty="0"/>
                        <a:t>Publication and Year</a:t>
                      </a:r>
                    </a:p>
                  </a:txBody>
                  <a:tcPr/>
                </a:tc>
                <a:tc>
                  <a:txBody>
                    <a:bodyPr/>
                    <a:lstStyle/>
                    <a:p>
                      <a:pPr algn="just"/>
                      <a:r>
                        <a:rPr lang="en-GB" sz="1900" dirty="0"/>
                        <a:t>Author name</a:t>
                      </a:r>
                    </a:p>
                  </a:txBody>
                  <a:tcPr/>
                </a:tc>
                <a:tc>
                  <a:txBody>
                    <a:bodyPr/>
                    <a:lstStyle/>
                    <a:p>
                      <a:pPr algn="just"/>
                      <a:r>
                        <a:rPr lang="en-GB" sz="1900" dirty="0"/>
                        <a:t>Approach (Methodology) </a:t>
                      </a:r>
                    </a:p>
                  </a:txBody>
                  <a:tcPr/>
                </a:tc>
                <a:tc>
                  <a:txBody>
                    <a:bodyPr/>
                    <a:lstStyle/>
                    <a:p>
                      <a:pPr algn="just"/>
                      <a:r>
                        <a:rPr lang="en-GB" sz="1900" dirty="0"/>
                        <a:t>Advantages</a:t>
                      </a:r>
                    </a:p>
                  </a:txBody>
                  <a:tcPr/>
                </a:tc>
                <a:tc>
                  <a:txBody>
                    <a:bodyPr/>
                    <a:lstStyle/>
                    <a:p>
                      <a:pPr algn="just"/>
                      <a:r>
                        <a:rPr lang="en-GB" sz="1900" dirty="0"/>
                        <a:t>Limitations</a:t>
                      </a:r>
                    </a:p>
                  </a:txBody>
                  <a:tcPr/>
                </a:tc>
                <a:extLst>
                  <a:ext uri="{0D108BD9-81ED-4DB2-BD59-A6C34878D82A}">
                    <a16:rowId xmlns:a16="http://schemas.microsoft.com/office/drawing/2014/main" val="10000"/>
                  </a:ext>
                </a:extLst>
              </a:tr>
              <a:tr h="2791910">
                <a:tc>
                  <a:txBody>
                    <a:bodyPr/>
                    <a:lstStyle/>
                    <a:p>
                      <a:pPr algn="just"/>
                      <a:r>
                        <a:rPr lang="en-US" sz="1400" dirty="0"/>
                        <a:t>Proceeding of the IEEE 28th Canadian Conference on Electrical and Computer Engineering Halifax, Canada, May 3-6, 2015</a:t>
                      </a:r>
                    </a:p>
                    <a:p>
                      <a:pPr algn="just"/>
                      <a:endParaRPr lang="en-GB" sz="1400" dirty="0"/>
                    </a:p>
                  </a:txBody>
                  <a:tcPr/>
                </a:tc>
                <a:tc>
                  <a:txBody>
                    <a:bodyPr/>
                    <a:lstStyle/>
                    <a:p>
                      <a:pPr algn="just"/>
                      <a:r>
                        <a:rPr lang="en-GB" sz="1400" dirty="0"/>
                        <a:t>Mohammad S. </a:t>
                      </a:r>
                      <a:r>
                        <a:rPr lang="en-GB" sz="1400" dirty="0" err="1"/>
                        <a:t>Jassas</a:t>
                      </a:r>
                      <a:endParaRPr lang="en-GB" sz="1400" dirty="0"/>
                    </a:p>
                    <a:p>
                      <a:pPr algn="just"/>
                      <a:endParaRPr lang="en-GB" sz="1400" dirty="0"/>
                    </a:p>
                    <a:p>
                      <a:pPr algn="just"/>
                      <a:r>
                        <a:rPr lang="en-GB" sz="1400" dirty="0"/>
                        <a:t>Abdullah A. </a:t>
                      </a:r>
                      <a:r>
                        <a:rPr lang="en-GB" sz="1400" dirty="0" err="1"/>
                        <a:t>Qasem</a:t>
                      </a:r>
                      <a:endParaRPr lang="en-GB" sz="1400" dirty="0"/>
                    </a:p>
                    <a:p>
                      <a:pPr algn="just"/>
                      <a:endParaRPr lang="en-GB" sz="1400" dirty="0"/>
                    </a:p>
                    <a:p>
                      <a:pPr algn="just"/>
                      <a:r>
                        <a:rPr lang="en-GB" sz="1400" dirty="0"/>
                        <a:t> </a:t>
                      </a:r>
                      <a:r>
                        <a:rPr lang="en-GB" sz="1400" dirty="0" err="1"/>
                        <a:t>Qusay</a:t>
                      </a:r>
                      <a:r>
                        <a:rPr lang="en-GB" sz="1400" dirty="0"/>
                        <a:t> H. Mahmoud</a:t>
                      </a:r>
                    </a:p>
                  </a:txBody>
                  <a:tcPr/>
                </a:tc>
                <a:tc>
                  <a:txBody>
                    <a:bodyPr/>
                    <a:lstStyle/>
                    <a:p>
                      <a:pPr marL="285750" indent="-285750" algn="just">
                        <a:buFont typeface="Arial" panose="020B0604020202020204" pitchFamily="34" charset="0"/>
                        <a:buChar char="•"/>
                      </a:pPr>
                      <a:r>
                        <a:rPr lang="en-US" sz="1400" dirty="0"/>
                        <a:t>The wireless health sensors are connected to a Raspberry Pi.</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GB" sz="1400" dirty="0"/>
                        <a:t>Socket Secure Layer (SSL),</a:t>
                      </a:r>
                    </a:p>
                    <a:p>
                      <a:pPr marL="285750" indent="-285750" algn="just">
                        <a:buFont typeface="Arial" panose="020B0604020202020204" pitchFamily="34" charset="0"/>
                        <a:buChar char="•"/>
                      </a:pPr>
                      <a:r>
                        <a:rPr lang="en-GB" sz="1400" dirty="0"/>
                        <a:t>Advanced Encryption Standard(AES) </a:t>
                      </a:r>
                    </a:p>
                  </a:txBody>
                  <a:tcPr/>
                </a:tc>
                <a:tc>
                  <a:txBody>
                    <a:bodyPr/>
                    <a:lstStyle/>
                    <a:p>
                      <a:pPr algn="just"/>
                      <a:r>
                        <a:rPr lang="en-GB" sz="1400" dirty="0"/>
                        <a:t>Hospital</a:t>
                      </a:r>
                      <a:r>
                        <a:rPr lang="en-GB" sz="1400" baseline="0" dirty="0"/>
                        <a:t> data</a:t>
                      </a:r>
                    </a:p>
                    <a:p>
                      <a:pPr algn="just"/>
                      <a:r>
                        <a:rPr lang="en-GB" sz="1400" baseline="0" dirty="0"/>
                        <a:t>Are used for handling the hospital and  patients details are stored</a:t>
                      </a:r>
                      <a:endParaRPr lang="en-GB" sz="1400" dirty="0"/>
                    </a:p>
                  </a:txBody>
                  <a:tcPr/>
                </a:tc>
                <a:tc>
                  <a:txBody>
                    <a:bodyPr/>
                    <a:lstStyle/>
                    <a:p>
                      <a:pPr algn="just"/>
                      <a:r>
                        <a:rPr lang="en-GB" sz="1400" dirty="0"/>
                        <a:t>Only authorised person can access this software</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5FC61AF-CF62-4619-AF7F-1F52CD720A1B}"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81340" y="5763258"/>
            <a:ext cx="1315721" cy="609600"/>
          </a:xfrm>
        </p:spPr>
        <p:txBody>
          <a:bodyPr vert="vert"/>
          <a:lstStyle/>
          <a:p>
            <a:fld id="{C7270E4E-6CF8-481F-A60C-CCDFC47DD1F2}" type="slidenum">
              <a:rPr lang="en-US" smtClean="0"/>
              <a:pPr/>
              <a:t>19</a:t>
            </a:fld>
            <a:endParaRPr lang="en-US" dirty="0"/>
          </a:p>
        </p:txBody>
      </p:sp>
    </p:spTree>
    <p:extLst>
      <p:ext uri="{BB962C8B-B14F-4D97-AF65-F5344CB8AC3E}">
        <p14:creationId xmlns:p14="http://schemas.microsoft.com/office/powerpoint/2010/main" val="426783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Arial Unicode MS" pitchFamily="34" charset="-128"/>
                <a:ea typeface="Arial Unicode MS" pitchFamily="34" charset="-128"/>
                <a:cs typeface="Arial Unicode MS" pitchFamily="34" charset="-128"/>
              </a:rPr>
              <a:t>Outline</a:t>
            </a:r>
          </a:p>
        </p:txBody>
      </p:sp>
      <p:sp>
        <p:nvSpPr>
          <p:cNvPr id="3" name="Content Placeholder 2"/>
          <p:cNvSpPr>
            <a:spLocks noGrp="1"/>
          </p:cNvSpPr>
          <p:nvPr>
            <p:ph idx="1"/>
          </p:nvPr>
        </p:nvSpPr>
        <p:spPr/>
        <p:txBody>
          <a:bodyPr>
            <a:normAutofit/>
          </a:bodyPr>
          <a:lstStyle/>
          <a:p>
            <a:pPr marL="342900" indent="-342900">
              <a:buFont typeface="Wingdings" pitchFamily="2" charset="2"/>
              <a:buChar char="Ø"/>
            </a:pPr>
            <a:r>
              <a:rPr lang="en-US" dirty="0">
                <a:latin typeface="Times New Roman" pitchFamily="18" charset="0"/>
                <a:cs typeface="Times New Roman" pitchFamily="18" charset="0"/>
              </a:rPr>
              <a:t>Introduction</a:t>
            </a:r>
          </a:p>
          <a:p>
            <a:pPr marL="342900" indent="-342900">
              <a:buFont typeface="Wingdings" pitchFamily="2" charset="2"/>
              <a:buChar char="Ø"/>
            </a:pPr>
            <a:r>
              <a:rPr lang="en-US" dirty="0">
                <a:latin typeface="Times New Roman" pitchFamily="18" charset="0"/>
                <a:cs typeface="Times New Roman" pitchFamily="18" charset="0"/>
              </a:rPr>
              <a:t>Motivation</a:t>
            </a:r>
          </a:p>
          <a:p>
            <a:pPr marL="342900" indent="-342900">
              <a:buFont typeface="Wingdings" pitchFamily="2" charset="2"/>
              <a:buChar char="Ø"/>
            </a:pPr>
            <a:r>
              <a:rPr lang="en-IN" dirty="0">
                <a:latin typeface="Times New Roman" pitchFamily="18" charset="0"/>
                <a:cs typeface="Times New Roman" pitchFamily="18" charset="0"/>
              </a:rPr>
              <a:t>Aim &amp; Objectives</a:t>
            </a:r>
          </a:p>
          <a:p>
            <a:pPr marL="342900" indent="-342900">
              <a:buFont typeface="Wingdings" pitchFamily="2" charset="2"/>
              <a:buChar char="Ø"/>
            </a:pPr>
            <a:r>
              <a:rPr lang="en-IN" dirty="0">
                <a:latin typeface="Times New Roman" pitchFamily="18" charset="0"/>
                <a:cs typeface="Times New Roman" pitchFamily="18" charset="0"/>
              </a:rPr>
              <a:t>Literature Survey</a:t>
            </a:r>
          </a:p>
          <a:p>
            <a:pPr marL="342900" indent="-342900">
              <a:buFont typeface="Wingdings" pitchFamily="2" charset="2"/>
              <a:buChar char="Ø"/>
            </a:pPr>
            <a:r>
              <a:rPr lang="en-IN" dirty="0">
                <a:latin typeface="Times New Roman" pitchFamily="18" charset="0"/>
                <a:cs typeface="Times New Roman" pitchFamily="18" charset="0"/>
              </a:rPr>
              <a:t>Implementation</a:t>
            </a:r>
          </a:p>
          <a:p>
            <a:pPr marL="342900" indent="-342900">
              <a:buFont typeface="Wingdings" pitchFamily="2" charset="2"/>
              <a:buChar char="Ø"/>
            </a:pPr>
            <a:r>
              <a:rPr lang="en-IN" dirty="0">
                <a:latin typeface="Times New Roman" pitchFamily="18" charset="0"/>
                <a:cs typeface="Times New Roman" pitchFamily="18" charset="0"/>
              </a:rPr>
              <a:t>Conclusion</a:t>
            </a:r>
          </a:p>
          <a:p>
            <a:pPr marL="342900" indent="-342900">
              <a:buFont typeface="Wingdings" pitchFamily="2" charset="2"/>
              <a:buChar char="Ø"/>
            </a:pPr>
            <a:r>
              <a:rPr lang="en-IN" dirty="0">
                <a:latin typeface="Times New Roman" pitchFamily="18" charset="0"/>
                <a:cs typeface="Times New Roman" pitchFamily="18" charset="0"/>
              </a:rPr>
              <a:t>References</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5E827B5-690A-4C19-852F-DB9B5F7488A0}"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dirty="0"/>
              <a:t>Title of Project</a:t>
            </a:r>
          </a:p>
        </p:txBody>
      </p:sp>
      <p:sp>
        <p:nvSpPr>
          <p:cNvPr id="6" name="Slide Number Placeholder 5"/>
          <p:cNvSpPr>
            <a:spLocks noGrp="1"/>
          </p:cNvSpPr>
          <p:nvPr>
            <p:ph type="sldNum" sz="quarter" idx="12"/>
          </p:nvPr>
        </p:nvSpPr>
        <p:spPr>
          <a:xfrm rot="16200000">
            <a:off x="8211502" y="5885497"/>
            <a:ext cx="1315721" cy="365125"/>
          </a:xfrm>
        </p:spPr>
        <p:txBody>
          <a:bodyPr vert="vert"/>
          <a:lstStyle/>
          <a:p>
            <a:fld id="{C7270E4E-6CF8-481F-A60C-CCDFC47DD1F2}" type="slidenum">
              <a:rPr lang="en-US" smtClean="0"/>
              <a:pPr/>
              <a:t>2</a:t>
            </a:fld>
            <a:endParaRPr lang="en-US" dirty="0"/>
          </a:p>
        </p:txBody>
      </p:sp>
    </p:spTree>
    <p:extLst>
      <p:ext uri="{BB962C8B-B14F-4D97-AF65-F5344CB8AC3E}">
        <p14:creationId xmlns:p14="http://schemas.microsoft.com/office/powerpoint/2010/main" val="540035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005F-7AE3-4955-A48E-E59A56E20BD4}"/>
              </a:ext>
            </a:extLst>
          </p:cNvPr>
          <p:cNvSpPr>
            <a:spLocks noGrp="1"/>
          </p:cNvSpPr>
          <p:nvPr>
            <p:ph type="title"/>
          </p:nvPr>
        </p:nvSpPr>
        <p:spPr>
          <a:xfrm>
            <a:off x="457200" y="152718"/>
            <a:ext cx="7620000" cy="1371600"/>
          </a:xfrm>
        </p:spPr>
        <p:txBody>
          <a:bodyPr>
            <a:normAutofit/>
          </a:bodyPr>
          <a:lstStyle/>
          <a:p>
            <a:r>
              <a:rPr lang="en-US" dirty="0">
                <a:latin typeface="Arial Unicode MS" pitchFamily="34" charset="-128"/>
                <a:ea typeface="Arial Unicode MS" pitchFamily="34" charset="-128"/>
                <a:cs typeface="Arial Unicode MS" pitchFamily="34" charset="-128"/>
              </a:rPr>
              <a:t>Paper 11:Patient Monitoring System Based on IOT</a:t>
            </a:r>
            <a:endParaRPr lang="en-US" dirty="0"/>
          </a:p>
        </p:txBody>
      </p:sp>
      <p:graphicFrame>
        <p:nvGraphicFramePr>
          <p:cNvPr id="17" name="Table 17">
            <a:extLst>
              <a:ext uri="{FF2B5EF4-FFF2-40B4-BE49-F238E27FC236}">
                <a16:creationId xmlns:a16="http://schemas.microsoft.com/office/drawing/2014/main" id="{221E10FF-89C8-44D6-94BF-FFFCF420E7B0}"/>
              </a:ext>
            </a:extLst>
          </p:cNvPr>
          <p:cNvGraphicFramePr>
            <a:graphicFrameLocks noGrp="1"/>
          </p:cNvGraphicFramePr>
          <p:nvPr>
            <p:ph idx="1"/>
            <p:extLst>
              <p:ext uri="{D42A27DB-BD31-4B8C-83A1-F6EECF244321}">
                <p14:modId xmlns:p14="http://schemas.microsoft.com/office/powerpoint/2010/main" val="2402630125"/>
              </p:ext>
            </p:extLst>
          </p:nvPr>
        </p:nvGraphicFramePr>
        <p:xfrm>
          <a:off x="426720" y="1760696"/>
          <a:ext cx="7955280" cy="449580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801541751"/>
                    </a:ext>
                  </a:extLst>
                </a:gridCol>
                <a:gridCol w="1203960">
                  <a:extLst>
                    <a:ext uri="{9D8B030D-6E8A-4147-A177-3AD203B41FA5}">
                      <a16:colId xmlns:a16="http://schemas.microsoft.com/office/drawing/2014/main" val="3511904532"/>
                    </a:ext>
                  </a:extLst>
                </a:gridCol>
                <a:gridCol w="2209800">
                  <a:extLst>
                    <a:ext uri="{9D8B030D-6E8A-4147-A177-3AD203B41FA5}">
                      <a16:colId xmlns:a16="http://schemas.microsoft.com/office/drawing/2014/main" val="470042071"/>
                    </a:ext>
                  </a:extLst>
                </a:gridCol>
                <a:gridCol w="1524000">
                  <a:extLst>
                    <a:ext uri="{9D8B030D-6E8A-4147-A177-3AD203B41FA5}">
                      <a16:colId xmlns:a16="http://schemas.microsoft.com/office/drawing/2014/main" val="282236054"/>
                    </a:ext>
                  </a:extLst>
                </a:gridCol>
                <a:gridCol w="1478280">
                  <a:extLst>
                    <a:ext uri="{9D8B030D-6E8A-4147-A177-3AD203B41FA5}">
                      <a16:colId xmlns:a16="http://schemas.microsoft.com/office/drawing/2014/main" val="1870946754"/>
                    </a:ext>
                  </a:extLst>
                </a:gridCol>
              </a:tblGrid>
              <a:tr h="15240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Publication and Year</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Author name</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Approach (Methodology) </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Advantages</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Limitations</a:t>
                      </a:r>
                    </a:p>
                    <a:p>
                      <a:pPr algn="just"/>
                      <a:endParaRPr lang="en-US" dirty="0"/>
                    </a:p>
                  </a:txBody>
                  <a:tcPr/>
                </a:tc>
                <a:extLst>
                  <a:ext uri="{0D108BD9-81ED-4DB2-BD59-A6C34878D82A}">
                    <a16:rowId xmlns:a16="http://schemas.microsoft.com/office/drawing/2014/main" val="3315469962"/>
                  </a:ext>
                </a:extLst>
              </a:tr>
              <a:tr h="2971800">
                <a:tc>
                  <a:txBody>
                    <a:bodyPr/>
                    <a:lstStyle/>
                    <a:p>
                      <a:pPr algn="just"/>
                      <a:r>
                        <a:rPr lang="en-US" sz="1400" dirty="0"/>
                        <a:t>The 7th International Conference on Ambient Systems, Networks and Technologies </a:t>
                      </a:r>
                    </a:p>
                    <a:p>
                      <a:pPr algn="just"/>
                      <a:endParaRPr lang="en-US" sz="1400" dirty="0"/>
                    </a:p>
                    <a:p>
                      <a:pPr algn="just"/>
                      <a:r>
                        <a:rPr lang="en-US" sz="1400" dirty="0"/>
                        <a:t>2016</a:t>
                      </a:r>
                    </a:p>
                  </a:txBody>
                  <a:tcPr/>
                </a:tc>
                <a:tc>
                  <a:txBody>
                    <a:bodyPr/>
                    <a:lstStyle/>
                    <a:p>
                      <a:pPr algn="just"/>
                      <a:r>
                        <a:rPr lang="en-US" sz="1400" dirty="0"/>
                        <a:t>Jorge Gomez</a:t>
                      </a:r>
                    </a:p>
                    <a:p>
                      <a:pPr algn="just"/>
                      <a:endParaRPr lang="en-US" sz="1400" dirty="0"/>
                    </a:p>
                    <a:p>
                      <a:pPr algn="just"/>
                      <a:r>
                        <a:rPr lang="en-US" sz="1400" dirty="0"/>
                        <a:t>Byron Oviedo</a:t>
                      </a:r>
                    </a:p>
                    <a:p>
                      <a:pPr algn="just"/>
                      <a:endParaRPr lang="en-US" sz="1400" dirty="0"/>
                    </a:p>
                    <a:p>
                      <a:pPr algn="just"/>
                      <a:r>
                        <a:rPr lang="en-US" sz="1400" dirty="0"/>
                        <a:t>Emilio </a:t>
                      </a:r>
                      <a:r>
                        <a:rPr lang="en-US" sz="1400" dirty="0" err="1"/>
                        <a:t>Zhuma</a:t>
                      </a:r>
                      <a:endParaRPr lang="en-US" sz="1400" dirty="0"/>
                    </a:p>
                  </a:txBody>
                  <a:tcPr/>
                </a:tc>
                <a:tc>
                  <a:txBody>
                    <a:bodyPr/>
                    <a:lstStyle/>
                    <a:p>
                      <a:pPr marL="285750" indent="-285750" algn="just">
                        <a:buFont typeface="Arial" panose="020B0604020202020204" pitchFamily="34" charset="0"/>
                        <a:buChar char="•"/>
                      </a:pPr>
                      <a:r>
                        <a:rPr lang="en-US" sz="1400" dirty="0"/>
                        <a:t>Database containing patient’s medical history.</a:t>
                      </a:r>
                    </a:p>
                    <a:p>
                      <a:pPr marL="285750" indent="-285750" algn="just">
                        <a:buFont typeface="Arial" panose="020B0604020202020204" pitchFamily="34" charset="0"/>
                        <a:buChar char="•"/>
                      </a:pPr>
                      <a:r>
                        <a:rPr lang="en-US" sz="1400" dirty="0"/>
                        <a:t>Sensors monitoring patient’s health condition and accordingly suggest about the workout needed and it’s schedule.</a:t>
                      </a:r>
                    </a:p>
                  </a:txBody>
                  <a:tcPr/>
                </a:tc>
                <a:tc>
                  <a:txBody>
                    <a:bodyPr/>
                    <a:lstStyle/>
                    <a:p>
                      <a:pPr algn="just"/>
                      <a:r>
                        <a:rPr lang="en-US" sz="1400" dirty="0"/>
                        <a:t>It improves the quality of life of patients.</a:t>
                      </a:r>
                    </a:p>
                    <a:p>
                      <a:pPr algn="just"/>
                      <a:r>
                        <a:rPr lang="en-US" sz="1400" dirty="0"/>
                        <a:t> Directs them to improve their eating habits and workout routines.</a:t>
                      </a:r>
                    </a:p>
                  </a:txBody>
                  <a:tcPr/>
                </a:tc>
                <a:tc>
                  <a:txBody>
                    <a:bodyPr/>
                    <a:lstStyle/>
                    <a:p>
                      <a:pPr algn="just"/>
                      <a:r>
                        <a:rPr lang="en-US" sz="1400" dirty="0"/>
                        <a:t>It’s just a system that provides suggestion to the patients </a:t>
                      </a:r>
                    </a:p>
                  </a:txBody>
                  <a:tcPr/>
                </a:tc>
                <a:extLst>
                  <a:ext uri="{0D108BD9-81ED-4DB2-BD59-A6C34878D82A}">
                    <a16:rowId xmlns:a16="http://schemas.microsoft.com/office/drawing/2014/main" val="3560460128"/>
                  </a:ext>
                </a:extLst>
              </a:tr>
            </a:tbl>
          </a:graphicData>
        </a:graphic>
      </p:graphicFrame>
      <p:sp>
        <p:nvSpPr>
          <p:cNvPr id="4" name="Date Placeholder 3">
            <a:extLst>
              <a:ext uri="{FF2B5EF4-FFF2-40B4-BE49-F238E27FC236}">
                <a16:creationId xmlns:a16="http://schemas.microsoft.com/office/drawing/2014/main" id="{F6F40DCB-FE76-4D32-896E-549702BF712D}"/>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94D2CC45-0CD1-47C8-9876-76E546053D9A}"/>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15927155-8814-4707-BBC1-5303150C3894}"/>
              </a:ext>
            </a:extLst>
          </p:cNvPr>
          <p:cNvSpPr>
            <a:spLocks noGrp="1"/>
          </p:cNvSpPr>
          <p:nvPr>
            <p:ph type="sldNum" sz="quarter" idx="12"/>
          </p:nvPr>
        </p:nvSpPr>
        <p:spPr/>
        <p:txBody>
          <a:bodyPr/>
          <a:lstStyle/>
          <a:p>
            <a:fld id="{C7270E4E-6CF8-481F-A60C-CCDFC47DD1F2}" type="slidenum">
              <a:rPr lang="en-US" smtClean="0"/>
              <a:pPr/>
              <a:t>20</a:t>
            </a:fld>
            <a:endParaRPr lang="en-US" dirty="0"/>
          </a:p>
        </p:txBody>
      </p:sp>
    </p:spTree>
    <p:extLst>
      <p:ext uri="{BB962C8B-B14F-4D97-AF65-F5344CB8AC3E}">
        <p14:creationId xmlns:p14="http://schemas.microsoft.com/office/powerpoint/2010/main" val="3889010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005F-7AE3-4955-A48E-E59A56E20BD4}"/>
              </a:ext>
            </a:extLst>
          </p:cNvPr>
          <p:cNvSpPr>
            <a:spLocks noGrp="1"/>
          </p:cNvSpPr>
          <p:nvPr>
            <p:ph type="title"/>
          </p:nvPr>
        </p:nvSpPr>
        <p:spPr>
          <a:xfrm>
            <a:off x="457200" y="152718"/>
            <a:ext cx="7620000" cy="1371600"/>
          </a:xfrm>
        </p:spPr>
        <p:txBody>
          <a:bodyPr>
            <a:normAutofit fontScale="90000"/>
          </a:bodyPr>
          <a:lstStyle/>
          <a:p>
            <a:r>
              <a:rPr lang="en-US" dirty="0">
                <a:latin typeface="Arial Unicode MS" pitchFamily="34" charset="-128"/>
                <a:ea typeface="Arial Unicode MS" pitchFamily="34" charset="-128"/>
                <a:cs typeface="Arial Unicode MS" pitchFamily="34" charset="-128"/>
              </a:rPr>
              <a:t>Paper 12: PATIENT HEALTH CARE AND AMBULANCE TRACKING SYSTEM</a:t>
            </a:r>
            <a:endParaRPr lang="en-US" dirty="0"/>
          </a:p>
        </p:txBody>
      </p:sp>
      <p:graphicFrame>
        <p:nvGraphicFramePr>
          <p:cNvPr id="17" name="Table 17">
            <a:extLst>
              <a:ext uri="{FF2B5EF4-FFF2-40B4-BE49-F238E27FC236}">
                <a16:creationId xmlns:a16="http://schemas.microsoft.com/office/drawing/2014/main" id="{221E10FF-89C8-44D6-94BF-FFFCF420E7B0}"/>
              </a:ext>
            </a:extLst>
          </p:cNvPr>
          <p:cNvGraphicFramePr>
            <a:graphicFrameLocks noGrp="1"/>
          </p:cNvGraphicFramePr>
          <p:nvPr>
            <p:ph idx="1"/>
            <p:extLst>
              <p:ext uri="{D42A27DB-BD31-4B8C-83A1-F6EECF244321}">
                <p14:modId xmlns:p14="http://schemas.microsoft.com/office/powerpoint/2010/main" val="3439888068"/>
              </p:ext>
            </p:extLst>
          </p:nvPr>
        </p:nvGraphicFramePr>
        <p:xfrm>
          <a:off x="381000" y="1752600"/>
          <a:ext cx="7924800" cy="44958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1801541751"/>
                    </a:ext>
                  </a:extLst>
                </a:gridCol>
                <a:gridCol w="1458362">
                  <a:extLst>
                    <a:ext uri="{9D8B030D-6E8A-4147-A177-3AD203B41FA5}">
                      <a16:colId xmlns:a16="http://schemas.microsoft.com/office/drawing/2014/main" val="3511904532"/>
                    </a:ext>
                  </a:extLst>
                </a:gridCol>
                <a:gridCol w="1985878">
                  <a:extLst>
                    <a:ext uri="{9D8B030D-6E8A-4147-A177-3AD203B41FA5}">
                      <a16:colId xmlns:a16="http://schemas.microsoft.com/office/drawing/2014/main" val="470042071"/>
                    </a:ext>
                  </a:extLst>
                </a:gridCol>
                <a:gridCol w="1630680">
                  <a:extLst>
                    <a:ext uri="{9D8B030D-6E8A-4147-A177-3AD203B41FA5}">
                      <a16:colId xmlns:a16="http://schemas.microsoft.com/office/drawing/2014/main" val="282236054"/>
                    </a:ext>
                  </a:extLst>
                </a:gridCol>
                <a:gridCol w="1402080">
                  <a:extLst>
                    <a:ext uri="{9D8B030D-6E8A-4147-A177-3AD203B41FA5}">
                      <a16:colId xmlns:a16="http://schemas.microsoft.com/office/drawing/2014/main" val="1870946754"/>
                    </a:ext>
                  </a:extLst>
                </a:gridCol>
              </a:tblGrid>
              <a:tr h="15240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Publication and Year</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Author name</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Approach (Methodology) </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Advantages</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Limitations</a:t>
                      </a:r>
                    </a:p>
                    <a:p>
                      <a:pPr algn="just"/>
                      <a:endParaRPr lang="en-US" dirty="0"/>
                    </a:p>
                  </a:txBody>
                  <a:tcPr/>
                </a:tc>
                <a:extLst>
                  <a:ext uri="{0D108BD9-81ED-4DB2-BD59-A6C34878D82A}">
                    <a16:rowId xmlns:a16="http://schemas.microsoft.com/office/drawing/2014/main" val="3315469962"/>
                  </a:ext>
                </a:extLst>
              </a:tr>
              <a:tr h="2971800">
                <a:tc>
                  <a:txBody>
                    <a:bodyPr/>
                    <a:lstStyle/>
                    <a:p>
                      <a:pPr algn="just"/>
                      <a:r>
                        <a:rPr lang="en-US" sz="1400" dirty="0"/>
                        <a:t>Journal of Analysis and Computation (JAC) </a:t>
                      </a:r>
                    </a:p>
                  </a:txBody>
                  <a:tcPr/>
                </a:tc>
                <a:tc>
                  <a:txBody>
                    <a:bodyPr/>
                    <a:lstStyle/>
                    <a:p>
                      <a:pPr algn="just"/>
                      <a:r>
                        <a:rPr lang="en-US" sz="1400" dirty="0"/>
                        <a:t>Renuka </a:t>
                      </a:r>
                      <a:r>
                        <a:rPr lang="en-US" sz="1400" dirty="0" err="1"/>
                        <a:t>Bhajantri</a:t>
                      </a:r>
                      <a:r>
                        <a:rPr lang="en-US" sz="1400" dirty="0"/>
                        <a:t>, Prasad </a:t>
                      </a:r>
                      <a:r>
                        <a:rPr lang="en-US" sz="1400" dirty="0" err="1"/>
                        <a:t>Bhapkar</a:t>
                      </a:r>
                      <a:r>
                        <a:rPr lang="en-US" sz="1400" dirty="0"/>
                        <a:t>, </a:t>
                      </a:r>
                    </a:p>
                    <a:p>
                      <a:pPr algn="just"/>
                      <a:r>
                        <a:rPr lang="en-US" sz="1400" dirty="0"/>
                        <a:t>Pooja </a:t>
                      </a:r>
                      <a:r>
                        <a:rPr lang="en-US" sz="1400" dirty="0" err="1"/>
                        <a:t>Chaugule</a:t>
                      </a:r>
                      <a:r>
                        <a:rPr lang="en-US" sz="1400" dirty="0"/>
                        <a:t>, Vishwanath Patil,</a:t>
                      </a:r>
                    </a:p>
                    <a:p>
                      <a:pPr algn="just"/>
                      <a:r>
                        <a:rPr lang="en-US" sz="1400" dirty="0"/>
                        <a:t> Prof. Mangal </a:t>
                      </a:r>
                      <a:r>
                        <a:rPr lang="en-US" sz="1400" dirty="0" err="1"/>
                        <a:t>Kotkar</a:t>
                      </a:r>
                      <a:r>
                        <a:rPr lang="en-US" sz="1400" dirty="0"/>
                        <a:t> </a:t>
                      </a:r>
                    </a:p>
                    <a:p>
                      <a:pPr algn="just"/>
                      <a:endParaRPr lang="en-US" sz="1400" dirty="0"/>
                    </a:p>
                  </a:txBody>
                  <a:tcPr/>
                </a:tc>
                <a:tc>
                  <a:txBody>
                    <a:bodyPr/>
                    <a:lstStyle/>
                    <a:p>
                      <a:pPr marL="285750" indent="-285750" algn="just">
                        <a:buFont typeface="Arial" panose="020B0604020202020204" pitchFamily="34" charset="0"/>
                        <a:buChar char="•"/>
                      </a:pPr>
                      <a:r>
                        <a:rPr lang="en-US" sz="1400" dirty="0"/>
                        <a:t>Fingerprints for getting persons information.</a:t>
                      </a:r>
                    </a:p>
                    <a:p>
                      <a:pPr marL="285750" indent="-285750" algn="just">
                        <a:buFont typeface="Arial" panose="020B0604020202020204" pitchFamily="34" charset="0"/>
                        <a:buChar char="•"/>
                      </a:pPr>
                      <a:r>
                        <a:rPr lang="en-US" sz="1400" dirty="0"/>
                        <a:t>GSM shield for sending SMS </a:t>
                      </a:r>
                    </a:p>
                    <a:p>
                      <a:pPr marL="285750" indent="-285750" algn="just">
                        <a:buFont typeface="Arial" panose="020B0604020202020204" pitchFamily="34" charset="0"/>
                        <a:buChar char="•"/>
                      </a:pPr>
                      <a:r>
                        <a:rPr lang="en-US" sz="1400" dirty="0"/>
                        <a:t>GPS for identifying patient’s location.</a:t>
                      </a:r>
                    </a:p>
                  </a:txBody>
                  <a:tcPr/>
                </a:tc>
                <a:tc>
                  <a:txBody>
                    <a:bodyPr/>
                    <a:lstStyle/>
                    <a:p>
                      <a:pPr algn="just"/>
                      <a:r>
                        <a:rPr lang="en-US" sz="1400" dirty="0"/>
                        <a:t>Patients </a:t>
                      </a:r>
                      <a:r>
                        <a:rPr lang="en-US" sz="1400" dirty="0" err="1"/>
                        <a:t>extact</a:t>
                      </a:r>
                      <a:r>
                        <a:rPr lang="en-US" sz="1400" dirty="0"/>
                        <a:t> location is known which helps to provide medical help easily.</a:t>
                      </a:r>
                    </a:p>
                    <a:p>
                      <a:pPr algn="just"/>
                      <a:r>
                        <a:rPr lang="en-US" sz="1400" dirty="0"/>
                        <a:t>Using patient’s  fingerprint, details can de accessed from the database.</a:t>
                      </a:r>
                    </a:p>
                  </a:txBody>
                  <a:tcPr/>
                </a:tc>
                <a:tc>
                  <a:txBody>
                    <a:bodyPr/>
                    <a:lstStyle/>
                    <a:p>
                      <a:pPr algn="just"/>
                      <a:r>
                        <a:rPr lang="en-US" sz="1400" dirty="0"/>
                        <a:t>Mostly the system is based on internet, if it’s down then it can stop working.</a:t>
                      </a:r>
                    </a:p>
                  </a:txBody>
                  <a:tcPr/>
                </a:tc>
                <a:extLst>
                  <a:ext uri="{0D108BD9-81ED-4DB2-BD59-A6C34878D82A}">
                    <a16:rowId xmlns:a16="http://schemas.microsoft.com/office/drawing/2014/main" val="3560460128"/>
                  </a:ext>
                </a:extLst>
              </a:tr>
            </a:tbl>
          </a:graphicData>
        </a:graphic>
      </p:graphicFrame>
      <p:sp>
        <p:nvSpPr>
          <p:cNvPr id="4" name="Date Placeholder 3">
            <a:extLst>
              <a:ext uri="{FF2B5EF4-FFF2-40B4-BE49-F238E27FC236}">
                <a16:creationId xmlns:a16="http://schemas.microsoft.com/office/drawing/2014/main" id="{F6F40DCB-FE76-4D32-896E-549702BF712D}"/>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94D2CC45-0CD1-47C8-9876-76E546053D9A}"/>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15927155-8814-4707-BBC1-5303150C3894}"/>
              </a:ext>
            </a:extLst>
          </p:cNvPr>
          <p:cNvSpPr>
            <a:spLocks noGrp="1"/>
          </p:cNvSpPr>
          <p:nvPr>
            <p:ph type="sldNum" sz="quarter" idx="12"/>
          </p:nvPr>
        </p:nvSpPr>
        <p:spPr/>
        <p:txBody>
          <a:bodyPr/>
          <a:lstStyle/>
          <a:p>
            <a:fld id="{C7270E4E-6CF8-481F-A60C-CCDFC47DD1F2}" type="slidenum">
              <a:rPr lang="en-US" smtClean="0"/>
              <a:pPr/>
              <a:t>21</a:t>
            </a:fld>
            <a:endParaRPr lang="en-US" dirty="0"/>
          </a:p>
        </p:txBody>
      </p:sp>
    </p:spTree>
    <p:extLst>
      <p:ext uri="{BB962C8B-B14F-4D97-AF65-F5344CB8AC3E}">
        <p14:creationId xmlns:p14="http://schemas.microsoft.com/office/powerpoint/2010/main" val="172044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lstStyle/>
          <a:p>
            <a:pPr algn="ctr"/>
            <a:r>
              <a:rPr lang="en-US" dirty="0">
                <a:latin typeface="Arial Unicode MS" pitchFamily="34" charset="-128"/>
                <a:ea typeface="Arial Unicode MS" pitchFamily="34" charset="-128"/>
                <a:cs typeface="Arial Unicode MS" pitchFamily="34" charset="-128"/>
              </a:rPr>
              <a:t>Paper 13: A Smart Ambulance System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38270885"/>
              </p:ext>
            </p:extLst>
          </p:nvPr>
        </p:nvGraphicFramePr>
        <p:xfrm>
          <a:off x="152400" y="1524000"/>
          <a:ext cx="8686800" cy="41148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1517927">
                <a:tc>
                  <a:txBody>
                    <a:bodyPr/>
                    <a:lstStyle/>
                    <a:p>
                      <a:pPr algn="just"/>
                      <a:r>
                        <a:rPr lang="en-GB" sz="1900" dirty="0"/>
                        <a:t>Publication and Year</a:t>
                      </a:r>
                    </a:p>
                  </a:txBody>
                  <a:tcPr/>
                </a:tc>
                <a:tc>
                  <a:txBody>
                    <a:bodyPr/>
                    <a:lstStyle/>
                    <a:p>
                      <a:pPr algn="just"/>
                      <a:r>
                        <a:rPr lang="en-GB" sz="1900" dirty="0"/>
                        <a:t>Author name</a:t>
                      </a:r>
                    </a:p>
                  </a:txBody>
                  <a:tcPr/>
                </a:tc>
                <a:tc>
                  <a:txBody>
                    <a:bodyPr/>
                    <a:lstStyle/>
                    <a:p>
                      <a:pPr algn="just"/>
                      <a:r>
                        <a:rPr lang="en-GB" sz="1900" dirty="0"/>
                        <a:t>Approach (Methodology) </a:t>
                      </a:r>
                    </a:p>
                  </a:txBody>
                  <a:tcPr/>
                </a:tc>
                <a:tc>
                  <a:txBody>
                    <a:bodyPr/>
                    <a:lstStyle/>
                    <a:p>
                      <a:pPr algn="just"/>
                      <a:r>
                        <a:rPr lang="en-GB" sz="1900" dirty="0"/>
                        <a:t>Advantages</a:t>
                      </a:r>
                    </a:p>
                  </a:txBody>
                  <a:tcPr/>
                </a:tc>
                <a:tc>
                  <a:txBody>
                    <a:bodyPr/>
                    <a:lstStyle/>
                    <a:p>
                      <a:pPr algn="just"/>
                      <a:r>
                        <a:rPr lang="en-GB" sz="1900" dirty="0"/>
                        <a:t>Limitations</a:t>
                      </a:r>
                    </a:p>
                  </a:txBody>
                  <a:tcPr/>
                </a:tc>
                <a:extLst>
                  <a:ext uri="{0D108BD9-81ED-4DB2-BD59-A6C34878D82A}">
                    <a16:rowId xmlns:a16="http://schemas.microsoft.com/office/drawing/2014/main" val="10000"/>
                  </a:ext>
                </a:extLst>
              </a:tr>
              <a:tr h="2596873">
                <a:tc>
                  <a:txBody>
                    <a:bodyPr/>
                    <a:lstStyle/>
                    <a:p>
                      <a:pPr algn="just"/>
                      <a:r>
                        <a:rPr lang="en-GB" sz="1400" dirty="0"/>
                        <a:t>International</a:t>
                      </a:r>
                      <a:r>
                        <a:rPr lang="en-GB" sz="1400" baseline="0" dirty="0"/>
                        <a:t> Journal of Innovative Technology</a:t>
                      </a:r>
                    </a:p>
                    <a:p>
                      <a:pPr algn="just"/>
                      <a:endParaRPr lang="en-GB" sz="1400" dirty="0"/>
                    </a:p>
                    <a:p>
                      <a:pPr algn="just"/>
                      <a:r>
                        <a:rPr lang="en-GB" sz="1400" dirty="0"/>
                        <a:t>February-2017</a:t>
                      </a:r>
                    </a:p>
                  </a:txBody>
                  <a:tcPr/>
                </a:tc>
                <a:tc>
                  <a:txBody>
                    <a:bodyPr/>
                    <a:lstStyle/>
                    <a:p>
                      <a:pPr algn="just"/>
                      <a:r>
                        <a:rPr lang="en-GB" sz="1400" dirty="0"/>
                        <a:t>D. SANDEEP REDDY</a:t>
                      </a:r>
                    </a:p>
                    <a:p>
                      <a:pPr algn="just"/>
                      <a:endParaRPr lang="en-GB" sz="1400" dirty="0"/>
                    </a:p>
                    <a:p>
                      <a:pPr algn="just"/>
                      <a:r>
                        <a:rPr lang="en-GB" sz="1400" dirty="0" err="1"/>
                        <a:t>Mrs.VANDHANA</a:t>
                      </a:r>
                      <a:r>
                        <a:rPr lang="en-GB" sz="1400" dirty="0"/>
                        <a:t> KHARE2 </a:t>
                      </a:r>
                    </a:p>
                  </a:txBody>
                  <a:tcPr/>
                </a:tc>
                <a:tc>
                  <a:txBody>
                    <a:bodyPr/>
                    <a:lstStyle/>
                    <a:p>
                      <a:pPr marL="285750" indent="-285750" algn="just">
                        <a:buFont typeface="Arial" panose="020B0604020202020204" pitchFamily="34" charset="0"/>
                        <a:buChar char="•"/>
                      </a:pPr>
                      <a:r>
                        <a:rPr lang="en-GB" sz="1400" dirty="0"/>
                        <a:t>Patient’s report is submitted to control </a:t>
                      </a:r>
                      <a:r>
                        <a:rPr lang="en-GB" sz="1400" dirty="0" err="1"/>
                        <a:t>center</a:t>
                      </a:r>
                      <a:r>
                        <a:rPr lang="en-GB" sz="1400" dirty="0"/>
                        <a:t> from ambulance.</a:t>
                      </a:r>
                    </a:p>
                    <a:p>
                      <a:pPr marL="285750" indent="-285750" algn="just">
                        <a:buFont typeface="Arial" panose="020B0604020202020204" pitchFamily="34" charset="0"/>
                        <a:buChar char="•"/>
                      </a:pPr>
                      <a:r>
                        <a:rPr lang="en-GB" sz="1400" dirty="0"/>
                        <a:t>Control </a:t>
                      </a:r>
                      <a:r>
                        <a:rPr lang="en-GB" sz="1400" dirty="0" err="1"/>
                        <a:t>center</a:t>
                      </a:r>
                      <a:r>
                        <a:rPr lang="en-GB" sz="1400" dirty="0"/>
                        <a:t> sends it location of nearest hospital to ambulance and patient’s report to respective hospital.</a:t>
                      </a:r>
                    </a:p>
                  </a:txBody>
                  <a:tcPr/>
                </a:tc>
                <a:tc>
                  <a:txBody>
                    <a:bodyPr/>
                    <a:lstStyle/>
                    <a:p>
                      <a:pPr algn="just"/>
                      <a:r>
                        <a:rPr lang="en-US" sz="1400" dirty="0"/>
                        <a:t>Suitable to provide clearance to emergency vehicles during rush hours. </a:t>
                      </a:r>
                    </a:p>
                    <a:p>
                      <a:pPr algn="just"/>
                      <a:r>
                        <a:rPr lang="en-US" sz="1400" dirty="0"/>
                        <a:t>Conventional technologies use image processing  systems to identify the emergency vehicle.</a:t>
                      </a:r>
                      <a:endParaRPr lang="en-GB" sz="1400" dirty="0"/>
                    </a:p>
                  </a:txBody>
                  <a:tcPr/>
                </a:tc>
                <a:tc>
                  <a:txBody>
                    <a:bodyPr/>
                    <a:lstStyle/>
                    <a:p>
                      <a:pPr algn="just"/>
                      <a:r>
                        <a:rPr lang="en-GB" sz="1400" dirty="0"/>
                        <a:t>This software only use for the Ambulance staff or </a:t>
                      </a:r>
                      <a:r>
                        <a:rPr lang="en-GB" sz="1400" dirty="0" err="1"/>
                        <a:t>governmant</a:t>
                      </a:r>
                      <a:r>
                        <a:rPr lang="en-GB" sz="1400" baseline="0" dirty="0"/>
                        <a:t> Hospitals.</a:t>
                      </a:r>
                      <a:endParaRPr lang="en-GB" sz="1400"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05FC61AF-CF62-4619-AF7F-1F52CD720A1B}"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81340" y="5763258"/>
            <a:ext cx="1315721" cy="609600"/>
          </a:xfrm>
        </p:spPr>
        <p:txBody>
          <a:bodyPr vert="vert"/>
          <a:lstStyle/>
          <a:p>
            <a:fld id="{C7270E4E-6CF8-481F-A60C-CCDFC47DD1F2}"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005F-7AE3-4955-A48E-E59A56E20BD4}"/>
              </a:ext>
            </a:extLst>
          </p:cNvPr>
          <p:cNvSpPr>
            <a:spLocks noGrp="1"/>
          </p:cNvSpPr>
          <p:nvPr>
            <p:ph type="title"/>
          </p:nvPr>
        </p:nvSpPr>
        <p:spPr>
          <a:xfrm>
            <a:off x="457200" y="152718"/>
            <a:ext cx="7315200" cy="1371600"/>
          </a:xfrm>
        </p:spPr>
        <p:txBody>
          <a:bodyPr>
            <a:normAutofit fontScale="90000"/>
          </a:bodyPr>
          <a:lstStyle/>
          <a:p>
            <a:r>
              <a:rPr lang="en-US" dirty="0">
                <a:latin typeface="Arial Unicode MS" pitchFamily="34" charset="-128"/>
                <a:ea typeface="Arial Unicode MS" pitchFamily="34" charset="-128"/>
                <a:cs typeface="Arial Unicode MS" pitchFamily="34" charset="-128"/>
              </a:rPr>
              <a:t>Paper 14: </a:t>
            </a:r>
            <a:r>
              <a:rPr lang="en-US" sz="3100" dirty="0">
                <a:latin typeface="Arial Unicode MS" panose="020B0604020202020204" pitchFamily="34" charset="-128"/>
                <a:ea typeface="Arial Unicode MS" panose="020B0604020202020204" pitchFamily="34" charset="-128"/>
                <a:cs typeface="Arial Unicode MS" panose="020B0604020202020204" pitchFamily="34" charset="-128"/>
              </a:rPr>
              <a:t>Automatic Ambulance Rescue System Using Shortest Path finding algorithm.</a:t>
            </a:r>
          </a:p>
        </p:txBody>
      </p:sp>
      <p:graphicFrame>
        <p:nvGraphicFramePr>
          <p:cNvPr id="17" name="Table 17">
            <a:extLst>
              <a:ext uri="{FF2B5EF4-FFF2-40B4-BE49-F238E27FC236}">
                <a16:creationId xmlns:a16="http://schemas.microsoft.com/office/drawing/2014/main" id="{221E10FF-89C8-44D6-94BF-FFFCF420E7B0}"/>
              </a:ext>
            </a:extLst>
          </p:cNvPr>
          <p:cNvGraphicFramePr>
            <a:graphicFrameLocks noGrp="1"/>
          </p:cNvGraphicFramePr>
          <p:nvPr>
            <p:ph idx="1"/>
            <p:extLst>
              <p:ext uri="{D42A27DB-BD31-4B8C-83A1-F6EECF244321}">
                <p14:modId xmlns:p14="http://schemas.microsoft.com/office/powerpoint/2010/main" val="4138348023"/>
              </p:ext>
            </p:extLst>
          </p:nvPr>
        </p:nvGraphicFramePr>
        <p:xfrm>
          <a:off x="381000" y="1752600"/>
          <a:ext cx="7696200" cy="449580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801541751"/>
                    </a:ext>
                  </a:extLst>
                </a:gridCol>
                <a:gridCol w="1280160">
                  <a:extLst>
                    <a:ext uri="{9D8B030D-6E8A-4147-A177-3AD203B41FA5}">
                      <a16:colId xmlns:a16="http://schemas.microsoft.com/office/drawing/2014/main" val="3511904532"/>
                    </a:ext>
                  </a:extLst>
                </a:gridCol>
                <a:gridCol w="1798320">
                  <a:extLst>
                    <a:ext uri="{9D8B030D-6E8A-4147-A177-3AD203B41FA5}">
                      <a16:colId xmlns:a16="http://schemas.microsoft.com/office/drawing/2014/main" val="470042071"/>
                    </a:ext>
                  </a:extLst>
                </a:gridCol>
                <a:gridCol w="1539240">
                  <a:extLst>
                    <a:ext uri="{9D8B030D-6E8A-4147-A177-3AD203B41FA5}">
                      <a16:colId xmlns:a16="http://schemas.microsoft.com/office/drawing/2014/main" val="282236054"/>
                    </a:ext>
                  </a:extLst>
                </a:gridCol>
                <a:gridCol w="1539240">
                  <a:extLst>
                    <a:ext uri="{9D8B030D-6E8A-4147-A177-3AD203B41FA5}">
                      <a16:colId xmlns:a16="http://schemas.microsoft.com/office/drawing/2014/main" val="1870946754"/>
                    </a:ext>
                  </a:extLst>
                </a:gridCol>
              </a:tblGrid>
              <a:tr h="15240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Publication and Year</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Author name</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Approach (Methodology) </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Advantages</a:t>
                      </a:r>
                    </a:p>
                    <a:p>
                      <a:pPr algn="just"/>
                      <a:endParaRPr lang="en-US" dirty="0"/>
                    </a:p>
                  </a:txBody>
                  <a:tcPr/>
                </a:tc>
                <a:tc>
                  <a:txBody>
                    <a:bodyPr/>
                    <a:lstStyle/>
                    <a:p>
                      <a:pPr algn="just"/>
                      <a:r>
                        <a:rPr lang="en-US"/>
                        <a:t>Limitations</a:t>
                      </a:r>
                      <a:endParaRPr lang="en-US" dirty="0"/>
                    </a:p>
                  </a:txBody>
                  <a:tcPr/>
                </a:tc>
                <a:extLst>
                  <a:ext uri="{0D108BD9-81ED-4DB2-BD59-A6C34878D82A}">
                    <a16:rowId xmlns:a16="http://schemas.microsoft.com/office/drawing/2014/main" val="3315469962"/>
                  </a:ext>
                </a:extLst>
              </a:tr>
              <a:tr h="2971800">
                <a:tc>
                  <a:txBody>
                    <a:bodyPr/>
                    <a:lstStyle/>
                    <a:p>
                      <a:pPr algn="just"/>
                      <a:r>
                        <a:rPr lang="en-US" sz="1400" dirty="0"/>
                        <a:t>International Journal of Science and Research (IJSR)</a:t>
                      </a:r>
                    </a:p>
                  </a:txBody>
                  <a:tcPr/>
                </a:tc>
                <a:tc>
                  <a:txBody>
                    <a:bodyPr/>
                    <a:lstStyle/>
                    <a:p>
                      <a:pPr algn="just"/>
                      <a:r>
                        <a:rPr lang="en-US" sz="1400" dirty="0"/>
                        <a:t>P. </a:t>
                      </a:r>
                      <a:r>
                        <a:rPr lang="en-US" sz="1400" dirty="0" err="1"/>
                        <a:t>Arunmozhi</a:t>
                      </a:r>
                      <a:r>
                        <a:rPr lang="en-US" sz="1400" dirty="0"/>
                        <a:t>, P. Joseph William</a:t>
                      </a:r>
                    </a:p>
                  </a:txBody>
                  <a:tcPr/>
                </a:tc>
                <a:tc>
                  <a:txBody>
                    <a:bodyPr/>
                    <a:lstStyle/>
                    <a:p>
                      <a:pPr marL="285750" indent="-285750" algn="just">
                        <a:buFont typeface="Arial" panose="020B0604020202020204" pitchFamily="34" charset="0"/>
                        <a:buChar char="•"/>
                      </a:pPr>
                      <a:r>
                        <a:rPr lang="en-US" sz="1400" dirty="0"/>
                        <a:t>Finding shortest path using Dijkstra algorithm.</a:t>
                      </a:r>
                    </a:p>
                    <a:p>
                      <a:pPr marL="285750" indent="-285750" algn="just">
                        <a:buFont typeface="Arial" panose="020B0604020202020204" pitchFamily="34" charset="0"/>
                        <a:buChar char="•"/>
                      </a:pPr>
                      <a:r>
                        <a:rPr lang="en-US" sz="1400" dirty="0"/>
                        <a:t>GPS for sending coordinates to the ambulance.</a:t>
                      </a:r>
                    </a:p>
                  </a:txBody>
                  <a:tcPr/>
                </a:tc>
                <a:tc>
                  <a:txBody>
                    <a:bodyPr/>
                    <a:lstStyle/>
                    <a:p>
                      <a:pPr algn="just"/>
                      <a:r>
                        <a:rPr lang="en-US" sz="1400" dirty="0"/>
                        <a:t>Ambulance can reach the spot in minimal amount of time. So, patient can be provided the treatment as soon as possible.</a:t>
                      </a:r>
                    </a:p>
                  </a:txBody>
                  <a:tcPr/>
                </a:tc>
                <a:tc>
                  <a:txBody>
                    <a:bodyPr/>
                    <a:lstStyle/>
                    <a:p>
                      <a:pPr algn="just"/>
                      <a:r>
                        <a:rPr lang="en-US" sz="1400" dirty="0"/>
                        <a:t>The path shown using algorithm can vary from the ground reality.</a:t>
                      </a:r>
                    </a:p>
                  </a:txBody>
                  <a:tcPr/>
                </a:tc>
                <a:extLst>
                  <a:ext uri="{0D108BD9-81ED-4DB2-BD59-A6C34878D82A}">
                    <a16:rowId xmlns:a16="http://schemas.microsoft.com/office/drawing/2014/main" val="3560460128"/>
                  </a:ext>
                </a:extLst>
              </a:tr>
            </a:tbl>
          </a:graphicData>
        </a:graphic>
      </p:graphicFrame>
      <p:sp>
        <p:nvSpPr>
          <p:cNvPr id="4" name="Date Placeholder 3">
            <a:extLst>
              <a:ext uri="{FF2B5EF4-FFF2-40B4-BE49-F238E27FC236}">
                <a16:creationId xmlns:a16="http://schemas.microsoft.com/office/drawing/2014/main" id="{F6F40DCB-FE76-4D32-896E-549702BF712D}"/>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94D2CC45-0CD1-47C8-9876-76E546053D9A}"/>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15927155-8814-4707-BBC1-5303150C3894}"/>
              </a:ext>
            </a:extLst>
          </p:cNvPr>
          <p:cNvSpPr>
            <a:spLocks noGrp="1"/>
          </p:cNvSpPr>
          <p:nvPr>
            <p:ph type="sldNum" sz="quarter" idx="12"/>
          </p:nvPr>
        </p:nvSpPr>
        <p:spPr/>
        <p:txBody>
          <a:bodyPr/>
          <a:lstStyle/>
          <a:p>
            <a:fld id="{C7270E4E-6CF8-481F-A60C-CCDFC47DD1F2}" type="slidenum">
              <a:rPr lang="en-US" smtClean="0"/>
              <a:pPr/>
              <a:t>23</a:t>
            </a:fld>
            <a:endParaRPr lang="en-US" dirty="0"/>
          </a:p>
        </p:txBody>
      </p:sp>
    </p:spTree>
    <p:extLst>
      <p:ext uri="{BB962C8B-B14F-4D97-AF65-F5344CB8AC3E}">
        <p14:creationId xmlns:p14="http://schemas.microsoft.com/office/powerpoint/2010/main" val="2955038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005F-7AE3-4955-A48E-E59A56E20BD4}"/>
              </a:ext>
            </a:extLst>
          </p:cNvPr>
          <p:cNvSpPr>
            <a:spLocks noGrp="1"/>
          </p:cNvSpPr>
          <p:nvPr>
            <p:ph type="title"/>
          </p:nvPr>
        </p:nvSpPr>
        <p:spPr>
          <a:xfrm>
            <a:off x="457200" y="152718"/>
            <a:ext cx="6781800" cy="1371600"/>
          </a:xfrm>
        </p:spPr>
        <p:txBody>
          <a:bodyPr/>
          <a:lstStyle/>
          <a:p>
            <a:r>
              <a:rPr lang="en-US" dirty="0">
                <a:latin typeface="Arial Unicode MS" pitchFamily="34" charset="-128"/>
                <a:ea typeface="Arial Unicode MS" pitchFamily="34" charset="-128"/>
                <a:cs typeface="Arial Unicode MS" pitchFamily="34" charset="-128"/>
              </a:rPr>
              <a:t>Paper 15: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Iot</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Ambulance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aphicFrame>
        <p:nvGraphicFramePr>
          <p:cNvPr id="17" name="Table 17">
            <a:extLst>
              <a:ext uri="{FF2B5EF4-FFF2-40B4-BE49-F238E27FC236}">
                <a16:creationId xmlns:a16="http://schemas.microsoft.com/office/drawing/2014/main" id="{221E10FF-89C8-44D6-94BF-FFFCF420E7B0}"/>
              </a:ext>
            </a:extLst>
          </p:cNvPr>
          <p:cNvGraphicFramePr>
            <a:graphicFrameLocks noGrp="1"/>
          </p:cNvGraphicFramePr>
          <p:nvPr>
            <p:ph idx="1"/>
            <p:extLst>
              <p:ext uri="{D42A27DB-BD31-4B8C-83A1-F6EECF244321}">
                <p14:modId xmlns:p14="http://schemas.microsoft.com/office/powerpoint/2010/main" val="1899577966"/>
              </p:ext>
            </p:extLst>
          </p:nvPr>
        </p:nvGraphicFramePr>
        <p:xfrm>
          <a:off x="381000" y="1752600"/>
          <a:ext cx="7696200" cy="460248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1801541751"/>
                    </a:ext>
                  </a:extLst>
                </a:gridCol>
                <a:gridCol w="1203960">
                  <a:extLst>
                    <a:ext uri="{9D8B030D-6E8A-4147-A177-3AD203B41FA5}">
                      <a16:colId xmlns:a16="http://schemas.microsoft.com/office/drawing/2014/main" val="3511904532"/>
                    </a:ext>
                  </a:extLst>
                </a:gridCol>
                <a:gridCol w="1874520">
                  <a:extLst>
                    <a:ext uri="{9D8B030D-6E8A-4147-A177-3AD203B41FA5}">
                      <a16:colId xmlns:a16="http://schemas.microsoft.com/office/drawing/2014/main" val="470042071"/>
                    </a:ext>
                  </a:extLst>
                </a:gridCol>
                <a:gridCol w="1539240">
                  <a:extLst>
                    <a:ext uri="{9D8B030D-6E8A-4147-A177-3AD203B41FA5}">
                      <a16:colId xmlns:a16="http://schemas.microsoft.com/office/drawing/2014/main" val="282236054"/>
                    </a:ext>
                  </a:extLst>
                </a:gridCol>
                <a:gridCol w="1539240">
                  <a:extLst>
                    <a:ext uri="{9D8B030D-6E8A-4147-A177-3AD203B41FA5}">
                      <a16:colId xmlns:a16="http://schemas.microsoft.com/office/drawing/2014/main" val="1870946754"/>
                    </a:ext>
                  </a:extLst>
                </a:gridCol>
              </a:tblGrid>
              <a:tr h="15240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Publication and Year</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Author name</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Approach (Methodology) </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Advantages</a:t>
                      </a:r>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t>Limitations</a:t>
                      </a:r>
                    </a:p>
                    <a:p>
                      <a:pPr algn="just"/>
                      <a:endParaRPr lang="en-US" dirty="0"/>
                    </a:p>
                  </a:txBody>
                  <a:tcPr/>
                </a:tc>
                <a:extLst>
                  <a:ext uri="{0D108BD9-81ED-4DB2-BD59-A6C34878D82A}">
                    <a16:rowId xmlns:a16="http://schemas.microsoft.com/office/drawing/2014/main" val="3315469962"/>
                  </a:ext>
                </a:extLst>
              </a:tr>
              <a:tr h="2971800">
                <a:tc>
                  <a:txBody>
                    <a:bodyPr/>
                    <a:lstStyle/>
                    <a:p>
                      <a:pPr algn="just"/>
                      <a:r>
                        <a:rPr lang="en-IN" sz="1400" dirty="0"/>
                        <a:t>International Journal of Industrial Engineering</a:t>
                      </a:r>
                    </a:p>
                    <a:p>
                      <a:pPr algn="just"/>
                      <a:endParaRPr lang="en-IN" sz="1400" dirty="0"/>
                    </a:p>
                    <a:p>
                      <a:pPr algn="just"/>
                      <a:r>
                        <a:rPr lang="en-IN" sz="1400" dirty="0"/>
                        <a:t>March 2017</a:t>
                      </a:r>
                      <a:endParaRPr lang="en-US" sz="1400" dirty="0"/>
                    </a:p>
                  </a:txBody>
                  <a:tcPr/>
                </a:tc>
                <a:tc>
                  <a:txBody>
                    <a:bodyPr/>
                    <a:lstStyle/>
                    <a:p>
                      <a:pPr algn="just"/>
                      <a:r>
                        <a:rPr lang="en-IN" sz="1400" dirty="0"/>
                        <a:t>S N </a:t>
                      </a:r>
                      <a:r>
                        <a:rPr lang="en-IN" sz="1400" dirty="0" err="1"/>
                        <a:t>Sivaraj</a:t>
                      </a:r>
                      <a:r>
                        <a:rPr lang="en-IN" sz="1400" dirty="0"/>
                        <a:t>,  </a:t>
                      </a:r>
                      <a:r>
                        <a:rPr lang="en-IN" sz="1400" dirty="0" err="1"/>
                        <a:t>S.Vigneshwaran</a:t>
                      </a:r>
                      <a:r>
                        <a:rPr lang="en-IN" sz="1400" dirty="0"/>
                        <a:t> , </a:t>
                      </a:r>
                      <a:r>
                        <a:rPr lang="en-IN" sz="1400" dirty="0" err="1"/>
                        <a:t>M.Vishnu</a:t>
                      </a:r>
                      <a:r>
                        <a:rPr lang="en-IN" sz="1400" dirty="0"/>
                        <a:t> </a:t>
                      </a:r>
                      <a:r>
                        <a:rPr lang="en-IN" sz="1400" dirty="0" err="1"/>
                        <a:t>Priyan</a:t>
                      </a:r>
                      <a:r>
                        <a:rPr lang="en-IN" sz="1400" dirty="0"/>
                        <a:t> </a:t>
                      </a:r>
                      <a:endParaRPr lang="en-US" sz="1400" dirty="0"/>
                    </a:p>
                  </a:txBody>
                  <a:tcPr/>
                </a:tc>
                <a:tc>
                  <a:txBody>
                    <a:bodyPr/>
                    <a:lstStyle/>
                    <a:p>
                      <a:pPr marL="285750" indent="-285750" algn="just">
                        <a:buFont typeface="Arial" panose="020B0604020202020204" pitchFamily="34" charset="0"/>
                        <a:buChar char="•"/>
                      </a:pPr>
                      <a:r>
                        <a:rPr lang="en-IN" sz="1400" dirty="0"/>
                        <a:t>Arduino </a:t>
                      </a:r>
                      <a:r>
                        <a:rPr lang="en-IN" sz="1400" dirty="0" err="1"/>
                        <a:t>uno</a:t>
                      </a:r>
                      <a:r>
                        <a:rPr lang="en-IN" sz="1400" dirty="0"/>
                        <a:t> board: The central controller role is played by the embedded controller.</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Sensors: It is used to measure the physical quantity such as heartbeat and pulse rate etc.</a:t>
                      </a:r>
                      <a:endParaRPr lang="en-US" sz="1400" dirty="0"/>
                    </a:p>
                  </a:txBody>
                  <a:tcPr/>
                </a:tc>
                <a:tc>
                  <a:txBody>
                    <a:bodyPr/>
                    <a:lstStyle/>
                    <a:p>
                      <a:pPr algn="just"/>
                      <a:r>
                        <a:rPr lang="en-IN" sz="1400" dirty="0"/>
                        <a:t>The project occupies only square </a:t>
                      </a:r>
                      <a:r>
                        <a:rPr lang="en-IN" sz="1400" dirty="0" err="1"/>
                        <a:t>centimeter</a:t>
                      </a:r>
                      <a:r>
                        <a:rPr lang="en-IN" sz="1400" dirty="0"/>
                        <a:t> of place in the ambulance and sensors over the patient’s body. </a:t>
                      </a:r>
                    </a:p>
                    <a:p>
                      <a:pPr algn="just"/>
                      <a:endParaRPr lang="en-IN" sz="1400" dirty="0"/>
                    </a:p>
                    <a:p>
                      <a:pPr algn="just"/>
                      <a:r>
                        <a:rPr lang="en-IN" sz="1400" dirty="0"/>
                        <a:t>Implementation and connections are more and user friendly.</a:t>
                      </a:r>
                      <a:endParaRPr lang="en-US" sz="1400" dirty="0"/>
                    </a:p>
                  </a:txBody>
                  <a:tcPr/>
                </a:tc>
                <a:tc>
                  <a:txBody>
                    <a:bodyPr/>
                    <a:lstStyle/>
                    <a:p>
                      <a:pPr algn="just"/>
                      <a:r>
                        <a:rPr lang="en-IN" sz="1400" dirty="0"/>
                        <a:t>“ARDUINO UNO WITH ETHERNET SHIELD” is used in this project. This part makes the heart of this </a:t>
                      </a:r>
                      <a:r>
                        <a:rPr lang="en-IN" sz="1400" dirty="0" err="1"/>
                        <a:t>system.If</a:t>
                      </a:r>
                      <a:r>
                        <a:rPr lang="en-IN" sz="1400" dirty="0"/>
                        <a:t> it failed whole system failed.</a:t>
                      </a:r>
                      <a:endParaRPr lang="en-US" sz="1400" dirty="0"/>
                    </a:p>
                  </a:txBody>
                  <a:tcPr/>
                </a:tc>
                <a:extLst>
                  <a:ext uri="{0D108BD9-81ED-4DB2-BD59-A6C34878D82A}">
                    <a16:rowId xmlns:a16="http://schemas.microsoft.com/office/drawing/2014/main" val="3560460128"/>
                  </a:ext>
                </a:extLst>
              </a:tr>
            </a:tbl>
          </a:graphicData>
        </a:graphic>
      </p:graphicFrame>
      <p:sp>
        <p:nvSpPr>
          <p:cNvPr id="4" name="Date Placeholder 3">
            <a:extLst>
              <a:ext uri="{FF2B5EF4-FFF2-40B4-BE49-F238E27FC236}">
                <a16:creationId xmlns:a16="http://schemas.microsoft.com/office/drawing/2014/main" id="{F6F40DCB-FE76-4D32-896E-549702BF712D}"/>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94D2CC45-0CD1-47C8-9876-76E546053D9A}"/>
              </a:ext>
            </a:extLst>
          </p:cNvPr>
          <p:cNvSpPr>
            <a:spLocks noGrp="1"/>
          </p:cNvSpPr>
          <p:nvPr>
            <p:ph type="ftr" sz="quarter" idx="11"/>
          </p:nvPr>
        </p:nvSpPr>
        <p:spPr/>
        <p:txBody>
          <a:bodyPr/>
          <a:lstStyle/>
          <a:p>
            <a:r>
              <a:rPr lang="en-US" dirty="0"/>
              <a:t>Smart Ambulance</a:t>
            </a:r>
          </a:p>
        </p:txBody>
      </p:sp>
      <p:sp>
        <p:nvSpPr>
          <p:cNvPr id="6" name="Slide Number Placeholder 5">
            <a:extLst>
              <a:ext uri="{FF2B5EF4-FFF2-40B4-BE49-F238E27FC236}">
                <a16:creationId xmlns:a16="http://schemas.microsoft.com/office/drawing/2014/main" id="{15927155-8814-4707-BBC1-5303150C3894}"/>
              </a:ext>
            </a:extLst>
          </p:cNvPr>
          <p:cNvSpPr>
            <a:spLocks noGrp="1"/>
          </p:cNvSpPr>
          <p:nvPr>
            <p:ph type="sldNum" sz="quarter" idx="12"/>
          </p:nvPr>
        </p:nvSpPr>
        <p:spPr/>
        <p:txBody>
          <a:bodyPr/>
          <a:lstStyle/>
          <a:p>
            <a:fld id="{C7270E4E-6CF8-481F-A60C-CCDFC47DD1F2}" type="slidenum">
              <a:rPr lang="en-US" smtClean="0"/>
              <a:pPr/>
              <a:t>24</a:t>
            </a:fld>
            <a:endParaRPr lang="en-US" dirty="0"/>
          </a:p>
        </p:txBody>
      </p:sp>
    </p:spTree>
    <p:extLst>
      <p:ext uri="{BB962C8B-B14F-4D97-AF65-F5344CB8AC3E}">
        <p14:creationId xmlns:p14="http://schemas.microsoft.com/office/powerpoint/2010/main" val="3744192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a:latin typeface="Algerian" pitchFamily="82" charset="0"/>
              </a:rPr>
              <a:t>IMPLEMENTATION</a:t>
            </a:r>
          </a:p>
        </p:txBody>
      </p:sp>
      <p:sp>
        <p:nvSpPr>
          <p:cNvPr id="3" name="Date Placeholder 2"/>
          <p:cNvSpPr>
            <a:spLocks noGrp="1"/>
          </p:cNvSpPr>
          <p:nvPr>
            <p:ph type="dt" sz="half" idx="10"/>
          </p:nvPr>
        </p:nvSpPr>
        <p:spPr/>
        <p:txBody>
          <a:bodyPr/>
          <a:lstStyle/>
          <a:p>
            <a:fld id="{ED3531D9-27B5-478E-8372-3B8F228F6F9C}" type="datetime1">
              <a:rPr lang="en-US" smtClean="0"/>
              <a:t>1/30/2021</a:t>
            </a:fld>
            <a:endParaRPr lang="en-US" dirty="0"/>
          </a:p>
        </p:txBody>
      </p:sp>
      <p:sp>
        <p:nvSpPr>
          <p:cNvPr id="4" name="Footer Placeholder 3"/>
          <p:cNvSpPr>
            <a:spLocks noGrp="1"/>
          </p:cNvSpPr>
          <p:nvPr>
            <p:ph type="ftr" sz="quarter" idx="11"/>
          </p:nvPr>
        </p:nvSpPr>
        <p:spPr/>
        <p:txBody>
          <a:bodyPr/>
          <a:lstStyle/>
          <a:p>
            <a:r>
              <a:rPr lang="en-US"/>
              <a:t>Title of Project</a:t>
            </a:r>
            <a:endParaRPr lang="en-US" dirty="0"/>
          </a:p>
        </p:txBody>
      </p:sp>
      <p:sp>
        <p:nvSpPr>
          <p:cNvPr id="5" name="Slide Number Placeholder 4"/>
          <p:cNvSpPr>
            <a:spLocks noGrp="1"/>
          </p:cNvSpPr>
          <p:nvPr>
            <p:ph type="sldNum" sz="quarter" idx="12"/>
          </p:nvPr>
        </p:nvSpPr>
        <p:spPr>
          <a:xfrm rot="16200000">
            <a:off x="8143240" y="5801359"/>
            <a:ext cx="1315721" cy="533400"/>
          </a:xfrm>
        </p:spPr>
        <p:txBody>
          <a:bodyPr vert="vert"/>
          <a:lstStyle/>
          <a:p>
            <a:fld id="{C7270E4E-6CF8-481F-A60C-CCDFC47DD1F2}" type="slidenum">
              <a:rPr lang="en-US" smtClean="0"/>
              <a:pPr/>
              <a:t>25</a:t>
            </a:fld>
            <a:endParaRPr lang="en-US" dirty="0"/>
          </a:p>
        </p:txBody>
      </p:sp>
    </p:spTree>
    <p:extLst>
      <p:ext uri="{BB962C8B-B14F-4D97-AF65-F5344CB8AC3E}">
        <p14:creationId xmlns:p14="http://schemas.microsoft.com/office/powerpoint/2010/main" val="3518102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72FB-FD2D-4CAE-944F-EBA92DB2FCB0}"/>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FA629D01-DC1F-4B43-AF9D-AFB6570ECADC}"/>
              </a:ext>
            </a:extLst>
          </p:cNvPr>
          <p:cNvSpPr>
            <a:spLocks noGrp="1"/>
          </p:cNvSpPr>
          <p:nvPr>
            <p:ph idx="1"/>
          </p:nvPr>
        </p:nvSpPr>
        <p:spPr/>
        <p:txBody>
          <a:bodyPr>
            <a:normAutofit/>
          </a:bodyPr>
          <a:lstStyle/>
          <a:p>
            <a:pPr marL="0" indent="0">
              <a:buNone/>
            </a:pPr>
            <a:r>
              <a:rPr lang="en-US" b="1" dirty="0"/>
              <a:t>Hardware:</a:t>
            </a:r>
          </a:p>
          <a:p>
            <a:r>
              <a:rPr lang="en-US" dirty="0"/>
              <a:t>Arduino Uno</a:t>
            </a:r>
          </a:p>
          <a:p>
            <a:pPr lvl="0"/>
            <a:r>
              <a:rPr lang="en-US" dirty="0"/>
              <a:t>ESP8266</a:t>
            </a:r>
          </a:p>
          <a:p>
            <a:pPr lvl="0"/>
            <a:r>
              <a:rPr lang="en-US" dirty="0"/>
              <a:t>HC-SR04</a:t>
            </a:r>
          </a:p>
          <a:p>
            <a:pPr lvl="0"/>
            <a:r>
              <a:rPr lang="en-US" dirty="0"/>
              <a:t>U-</a:t>
            </a:r>
            <a:r>
              <a:rPr lang="en-US" dirty="0" err="1"/>
              <a:t>Blox</a:t>
            </a:r>
            <a:r>
              <a:rPr lang="en-US" dirty="0"/>
              <a:t> Neo-6M</a:t>
            </a:r>
          </a:p>
          <a:p>
            <a:pPr marL="0" indent="0">
              <a:buNone/>
            </a:pPr>
            <a:r>
              <a:rPr lang="en-US" b="1" dirty="0"/>
              <a:t>Software:</a:t>
            </a:r>
            <a:endParaRPr lang="en-US" dirty="0"/>
          </a:p>
          <a:p>
            <a:pPr lvl="0"/>
            <a:r>
              <a:rPr lang="en-US" dirty="0"/>
              <a:t>Arduino IDE</a:t>
            </a:r>
            <a:r>
              <a:rPr lang="en-US" b="1" dirty="0"/>
              <a:t> </a:t>
            </a:r>
            <a:r>
              <a:rPr lang="en-US" dirty="0"/>
              <a:t> </a:t>
            </a:r>
          </a:p>
          <a:p>
            <a:pPr marL="0" indent="0">
              <a:buNone/>
            </a:pPr>
            <a:r>
              <a:rPr lang="en-US" b="1" dirty="0"/>
              <a:t>Programming Language:</a:t>
            </a:r>
            <a:endParaRPr lang="en-US" dirty="0"/>
          </a:p>
          <a:p>
            <a:pPr lvl="0"/>
            <a:r>
              <a:rPr lang="en-US" dirty="0"/>
              <a:t>C, C++</a:t>
            </a:r>
          </a:p>
          <a:p>
            <a:endParaRPr lang="en-US" dirty="0"/>
          </a:p>
        </p:txBody>
      </p:sp>
      <p:sp>
        <p:nvSpPr>
          <p:cNvPr id="4" name="Date Placeholder 3">
            <a:extLst>
              <a:ext uri="{FF2B5EF4-FFF2-40B4-BE49-F238E27FC236}">
                <a16:creationId xmlns:a16="http://schemas.microsoft.com/office/drawing/2014/main" id="{6E849329-9233-473D-B43B-FFFBE54C31AF}"/>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5773725C-083D-49A7-9D55-C8E2E926A172}"/>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A4241FCF-BEEE-4396-AED1-89FBCECA4B0D}"/>
              </a:ext>
            </a:extLst>
          </p:cNvPr>
          <p:cNvSpPr>
            <a:spLocks noGrp="1"/>
          </p:cNvSpPr>
          <p:nvPr>
            <p:ph type="sldNum" sz="quarter" idx="12"/>
          </p:nvPr>
        </p:nvSpPr>
        <p:spPr/>
        <p:txBody>
          <a:bodyPr/>
          <a:lstStyle/>
          <a:p>
            <a:fld id="{C7270E4E-6CF8-481F-A60C-CCDFC47DD1F2}" type="slidenum">
              <a:rPr lang="en-US" smtClean="0"/>
              <a:pPr/>
              <a:t>26</a:t>
            </a:fld>
            <a:endParaRPr lang="en-US" dirty="0"/>
          </a:p>
        </p:txBody>
      </p:sp>
    </p:spTree>
    <p:extLst>
      <p:ext uri="{BB962C8B-B14F-4D97-AF65-F5344CB8AC3E}">
        <p14:creationId xmlns:p14="http://schemas.microsoft.com/office/powerpoint/2010/main" val="366593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9543-D797-435E-98BB-C8193E6C4C33}"/>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4258162E-341C-4DF4-A794-B889C64DAD3E}"/>
              </a:ext>
            </a:extLst>
          </p:cNvPr>
          <p:cNvSpPr>
            <a:spLocks noGrp="1"/>
          </p:cNvSpPr>
          <p:nvPr>
            <p:ph idx="1"/>
          </p:nvPr>
        </p:nvSpPr>
        <p:spPr/>
        <p:txBody>
          <a:bodyPr/>
          <a:lstStyle/>
          <a:p>
            <a:pPr marL="0" indent="0" algn="just">
              <a:buNone/>
            </a:pPr>
            <a:r>
              <a:rPr lang="en-US" b="1" dirty="0"/>
              <a:t>Working:</a:t>
            </a:r>
            <a:endParaRPr lang="en-US" dirty="0"/>
          </a:p>
          <a:p>
            <a:pPr algn="just"/>
            <a:r>
              <a:rPr lang="en-US" dirty="0"/>
              <a:t>In this project, C and C++ programming is used to integrate the hardware according to the application.</a:t>
            </a:r>
          </a:p>
          <a:p>
            <a:pPr algn="just"/>
            <a:r>
              <a:rPr lang="en-US" dirty="0"/>
              <a:t>The location of the Ambulance will be share on BLYNK app on android using GPS module.</a:t>
            </a:r>
          </a:p>
          <a:p>
            <a:pPr algn="just"/>
            <a:r>
              <a:rPr lang="en-US" dirty="0"/>
              <a:t>ESP8266 and two ultrasonic sensors are connected to the Arduino board to control the traffic lights. If any sensor detects the presence of the ambulance the traffic light will be turned green for that route and for further we can use RFID to identify the ambulance on traffic signals.</a:t>
            </a:r>
          </a:p>
          <a:p>
            <a:endParaRPr lang="en-US" dirty="0"/>
          </a:p>
        </p:txBody>
      </p:sp>
      <p:sp>
        <p:nvSpPr>
          <p:cNvPr id="4" name="Date Placeholder 3">
            <a:extLst>
              <a:ext uri="{FF2B5EF4-FFF2-40B4-BE49-F238E27FC236}">
                <a16:creationId xmlns:a16="http://schemas.microsoft.com/office/drawing/2014/main" id="{654E8E12-D39F-44A9-9414-12224B5E602F}"/>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E36D0D13-76B4-4DC5-B2C2-10F2728B76EE}"/>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078E883A-560A-41BC-BDC6-3A84C4DB6020}"/>
              </a:ext>
            </a:extLst>
          </p:cNvPr>
          <p:cNvSpPr>
            <a:spLocks noGrp="1"/>
          </p:cNvSpPr>
          <p:nvPr>
            <p:ph type="sldNum" sz="quarter" idx="12"/>
          </p:nvPr>
        </p:nvSpPr>
        <p:spPr/>
        <p:txBody>
          <a:bodyPr/>
          <a:lstStyle/>
          <a:p>
            <a:fld id="{C7270E4E-6CF8-481F-A60C-CCDFC47DD1F2}" type="slidenum">
              <a:rPr lang="en-US" smtClean="0"/>
              <a:pPr/>
              <a:t>27</a:t>
            </a:fld>
            <a:endParaRPr lang="en-US" dirty="0"/>
          </a:p>
        </p:txBody>
      </p:sp>
    </p:spTree>
    <p:extLst>
      <p:ext uri="{BB962C8B-B14F-4D97-AF65-F5344CB8AC3E}">
        <p14:creationId xmlns:p14="http://schemas.microsoft.com/office/powerpoint/2010/main" val="2609019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9543-D797-435E-98BB-C8193E6C4C33}"/>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4258162E-341C-4DF4-A794-B889C64DAD3E}"/>
              </a:ext>
            </a:extLst>
          </p:cNvPr>
          <p:cNvSpPr>
            <a:spLocks noGrp="1"/>
          </p:cNvSpPr>
          <p:nvPr>
            <p:ph idx="1"/>
          </p:nvPr>
        </p:nvSpPr>
        <p:spPr/>
        <p:txBody>
          <a:bodyPr/>
          <a:lstStyle/>
          <a:p>
            <a:pPr marL="0" indent="0" algn="just">
              <a:buNone/>
            </a:pPr>
            <a:r>
              <a:rPr lang="en-US" b="1" dirty="0"/>
              <a:t>GPS Data:</a:t>
            </a:r>
            <a:endParaRPr lang="en-US" dirty="0"/>
          </a:p>
          <a:p>
            <a:pPr algn="just"/>
            <a:r>
              <a:rPr lang="en-US" dirty="0"/>
              <a:t>GPS device is connected to the ESP8266.</a:t>
            </a:r>
          </a:p>
          <a:p>
            <a:pPr algn="just"/>
            <a:r>
              <a:rPr lang="en-US" dirty="0"/>
              <a:t>Once this module makes a connection with satellite it will start blinking and you will get latitude and longitude. </a:t>
            </a:r>
          </a:p>
          <a:p>
            <a:pPr marL="0" indent="0" algn="just">
              <a:buNone/>
            </a:pPr>
            <a:r>
              <a:rPr lang="en-US" b="1" dirty="0"/>
              <a:t>Traffic Light:</a:t>
            </a:r>
            <a:endParaRPr lang="en-US" dirty="0"/>
          </a:p>
          <a:p>
            <a:pPr algn="just"/>
            <a:r>
              <a:rPr lang="en-US" dirty="0"/>
              <a:t>Arduino is used to controlling the light, the ultrasonic sensor will detect ambulance in front of it and send a signal to the Arduino and it changes all the traffic light on that path from RED to GREEN. </a:t>
            </a:r>
          </a:p>
        </p:txBody>
      </p:sp>
      <p:sp>
        <p:nvSpPr>
          <p:cNvPr id="4" name="Date Placeholder 3">
            <a:extLst>
              <a:ext uri="{FF2B5EF4-FFF2-40B4-BE49-F238E27FC236}">
                <a16:creationId xmlns:a16="http://schemas.microsoft.com/office/drawing/2014/main" id="{654E8E12-D39F-44A9-9414-12224B5E602F}"/>
              </a:ext>
            </a:extLst>
          </p:cNvPr>
          <p:cNvSpPr>
            <a:spLocks noGrp="1"/>
          </p:cNvSpPr>
          <p:nvPr>
            <p:ph type="dt" sz="half" idx="10"/>
          </p:nvPr>
        </p:nvSpPr>
        <p:spPr/>
        <p:txBody>
          <a:bodyPr/>
          <a:lstStyle/>
          <a:p>
            <a:fld id="{625D8379-1E86-419E-A275-A4ED6A1396E3}" type="datetime1">
              <a:rPr lang="en-US" smtClean="0"/>
              <a:t>1/30/2021</a:t>
            </a:fld>
            <a:endParaRPr lang="en-US" dirty="0"/>
          </a:p>
        </p:txBody>
      </p:sp>
      <p:sp>
        <p:nvSpPr>
          <p:cNvPr id="5" name="Footer Placeholder 4">
            <a:extLst>
              <a:ext uri="{FF2B5EF4-FFF2-40B4-BE49-F238E27FC236}">
                <a16:creationId xmlns:a16="http://schemas.microsoft.com/office/drawing/2014/main" id="{E36D0D13-76B4-4DC5-B2C2-10F2728B76EE}"/>
              </a:ext>
            </a:extLst>
          </p:cNvPr>
          <p:cNvSpPr>
            <a:spLocks noGrp="1"/>
          </p:cNvSpPr>
          <p:nvPr>
            <p:ph type="ftr" sz="quarter" idx="11"/>
          </p:nvPr>
        </p:nvSpPr>
        <p:spPr/>
        <p:txBody>
          <a:bodyPr/>
          <a:lstStyle/>
          <a:p>
            <a:r>
              <a:rPr lang="en-US"/>
              <a:t>Title of Project</a:t>
            </a:r>
            <a:endParaRPr lang="en-US" dirty="0"/>
          </a:p>
        </p:txBody>
      </p:sp>
      <p:sp>
        <p:nvSpPr>
          <p:cNvPr id="6" name="Slide Number Placeholder 5">
            <a:extLst>
              <a:ext uri="{FF2B5EF4-FFF2-40B4-BE49-F238E27FC236}">
                <a16:creationId xmlns:a16="http://schemas.microsoft.com/office/drawing/2014/main" id="{078E883A-560A-41BC-BDC6-3A84C4DB6020}"/>
              </a:ext>
            </a:extLst>
          </p:cNvPr>
          <p:cNvSpPr>
            <a:spLocks noGrp="1"/>
          </p:cNvSpPr>
          <p:nvPr>
            <p:ph type="sldNum" sz="quarter" idx="12"/>
          </p:nvPr>
        </p:nvSpPr>
        <p:spPr/>
        <p:txBody>
          <a:bodyPr/>
          <a:lstStyle/>
          <a:p>
            <a:fld id="{C7270E4E-6CF8-481F-A60C-CCDFC47DD1F2}" type="slidenum">
              <a:rPr lang="en-US" smtClean="0"/>
              <a:pPr/>
              <a:t>28</a:t>
            </a:fld>
            <a:endParaRPr lang="en-US" dirty="0"/>
          </a:p>
        </p:txBody>
      </p:sp>
    </p:spTree>
    <p:extLst>
      <p:ext uri="{BB962C8B-B14F-4D97-AF65-F5344CB8AC3E}">
        <p14:creationId xmlns:p14="http://schemas.microsoft.com/office/powerpoint/2010/main" val="170597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a:latin typeface="Algerian" pitchFamily="82" charset="0"/>
              </a:rPr>
              <a:t>conclusion</a:t>
            </a:r>
          </a:p>
        </p:txBody>
      </p:sp>
      <p:sp>
        <p:nvSpPr>
          <p:cNvPr id="3" name="Date Placeholder 2"/>
          <p:cNvSpPr>
            <a:spLocks noGrp="1"/>
          </p:cNvSpPr>
          <p:nvPr>
            <p:ph type="dt" sz="half" idx="10"/>
          </p:nvPr>
        </p:nvSpPr>
        <p:spPr/>
        <p:txBody>
          <a:bodyPr/>
          <a:lstStyle/>
          <a:p>
            <a:fld id="{ED3531D9-27B5-478E-8372-3B8F228F6F9C}" type="datetime1">
              <a:rPr lang="en-US" smtClean="0"/>
              <a:t>1/30/2021</a:t>
            </a:fld>
            <a:endParaRPr lang="en-US" dirty="0"/>
          </a:p>
        </p:txBody>
      </p:sp>
      <p:sp>
        <p:nvSpPr>
          <p:cNvPr id="4" name="Footer Placeholder 3"/>
          <p:cNvSpPr>
            <a:spLocks noGrp="1"/>
          </p:cNvSpPr>
          <p:nvPr>
            <p:ph type="ftr" sz="quarter" idx="11"/>
          </p:nvPr>
        </p:nvSpPr>
        <p:spPr/>
        <p:txBody>
          <a:bodyPr/>
          <a:lstStyle/>
          <a:p>
            <a:r>
              <a:rPr lang="en-US"/>
              <a:t>Title of Project</a:t>
            </a:r>
            <a:endParaRPr lang="en-US" dirty="0"/>
          </a:p>
        </p:txBody>
      </p:sp>
      <p:sp>
        <p:nvSpPr>
          <p:cNvPr id="5" name="Slide Number Placeholder 4"/>
          <p:cNvSpPr>
            <a:spLocks noGrp="1"/>
          </p:cNvSpPr>
          <p:nvPr>
            <p:ph type="sldNum" sz="quarter" idx="12"/>
          </p:nvPr>
        </p:nvSpPr>
        <p:spPr>
          <a:xfrm rot="16200000">
            <a:off x="8143240" y="5801359"/>
            <a:ext cx="1315721" cy="533400"/>
          </a:xfrm>
        </p:spPr>
        <p:txBody>
          <a:bodyPr vert="vert"/>
          <a:lstStyle/>
          <a:p>
            <a:fld id="{C7270E4E-6CF8-481F-A60C-CCDFC47DD1F2}" type="slidenum">
              <a:rPr lang="en-US" smtClean="0"/>
              <a:pPr/>
              <a:t>29</a:t>
            </a:fld>
            <a:endParaRPr lang="en-US" dirty="0"/>
          </a:p>
        </p:txBody>
      </p:sp>
    </p:spTree>
    <p:extLst>
      <p:ext uri="{BB962C8B-B14F-4D97-AF65-F5344CB8AC3E}">
        <p14:creationId xmlns:p14="http://schemas.microsoft.com/office/powerpoint/2010/main" val="123562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7620000" cy="1143000"/>
          </a:xfrm>
        </p:spPr>
        <p:txBody>
          <a:bodyPr>
            <a:normAutofit/>
          </a:bodyPr>
          <a:lstStyle/>
          <a:p>
            <a:pPr algn="ctr"/>
            <a:r>
              <a:rPr lang="en-US" sz="4400" b="1" dirty="0">
                <a:latin typeface="Algerian" pitchFamily="82" charset="0"/>
              </a:rPr>
              <a:t>INTRODUCTION</a:t>
            </a:r>
          </a:p>
        </p:txBody>
      </p:sp>
      <p:sp>
        <p:nvSpPr>
          <p:cNvPr id="3" name="Date Placeholder 2"/>
          <p:cNvSpPr>
            <a:spLocks noGrp="1"/>
          </p:cNvSpPr>
          <p:nvPr>
            <p:ph type="dt" sz="half" idx="10"/>
          </p:nvPr>
        </p:nvSpPr>
        <p:spPr/>
        <p:txBody>
          <a:bodyPr/>
          <a:lstStyle/>
          <a:p>
            <a:fld id="{06CD4B1C-B567-49CD-8578-958C14B4DF7D}" type="datetime1">
              <a:rPr lang="en-US" smtClean="0"/>
              <a:t>1/30/2021</a:t>
            </a:fld>
            <a:endParaRPr lang="en-US" dirty="0"/>
          </a:p>
        </p:txBody>
      </p:sp>
      <p:sp>
        <p:nvSpPr>
          <p:cNvPr id="4" name="Footer Placeholder 3"/>
          <p:cNvSpPr>
            <a:spLocks noGrp="1"/>
          </p:cNvSpPr>
          <p:nvPr>
            <p:ph type="ftr" sz="quarter" idx="11"/>
          </p:nvPr>
        </p:nvSpPr>
        <p:spPr/>
        <p:txBody>
          <a:bodyPr/>
          <a:lstStyle/>
          <a:p>
            <a:r>
              <a:rPr lang="en-US"/>
              <a:t>Title of Project</a:t>
            </a:r>
            <a:endParaRPr lang="en-US" dirty="0"/>
          </a:p>
        </p:txBody>
      </p:sp>
      <p:sp>
        <p:nvSpPr>
          <p:cNvPr id="5" name="Slide Number Placeholder 4"/>
          <p:cNvSpPr>
            <a:spLocks noGrp="1"/>
          </p:cNvSpPr>
          <p:nvPr>
            <p:ph type="sldNum" sz="quarter" idx="12"/>
          </p:nvPr>
        </p:nvSpPr>
        <p:spPr/>
        <p:txBody>
          <a:bodyPr vert="vert"/>
          <a:lstStyle/>
          <a:p>
            <a:fld id="{C7270E4E-6CF8-481F-A60C-CCDFC47DD1F2}"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382000" cy="1371600"/>
          </a:xfrm>
        </p:spPr>
        <p:txBody>
          <a:bodyPr/>
          <a:lstStyle/>
          <a:p>
            <a:pPr algn="ctr"/>
            <a:r>
              <a:rPr lang="en-US" dirty="0">
                <a:latin typeface="Arial Unicode MS" pitchFamily="34" charset="-128"/>
                <a:ea typeface="Arial Unicode MS" pitchFamily="34" charset="-128"/>
                <a:cs typeface="Arial Unicode MS" pitchFamily="34" charset="-128"/>
              </a:rPr>
              <a:t>Conclusion</a:t>
            </a:r>
            <a:endParaRPr lang="en-US" dirty="0"/>
          </a:p>
        </p:txBody>
      </p:sp>
      <p:sp>
        <p:nvSpPr>
          <p:cNvPr id="3" name="Content Placeholder 2"/>
          <p:cNvSpPr>
            <a:spLocks noGrp="1"/>
          </p:cNvSpPr>
          <p:nvPr>
            <p:ph idx="1"/>
          </p:nvPr>
        </p:nvSpPr>
        <p:spPr/>
        <p:txBody>
          <a:bodyPr>
            <a:normAutofit/>
          </a:bodyPr>
          <a:lstStyle/>
          <a:p>
            <a:pPr algn="just"/>
            <a:r>
              <a:rPr lang="en-IN" dirty="0"/>
              <a:t>Human life is very precious and must follow safety is a real time application. Our country is ranked highest in the world for traffic related problems. This majorly affects the emergency vehicles. </a:t>
            </a:r>
          </a:p>
          <a:p>
            <a:pPr algn="just"/>
            <a:r>
              <a:rPr lang="en-IN" dirty="0"/>
              <a:t>This project mainly depends on measures very conscious in all aspects. This system controls traffic signals, tracks the ambulance and shares the patient’s details with the hospital. The proposed system is more reliable, easy to operate and can be equipped.</a:t>
            </a:r>
            <a:endParaRPr lang="en-US" dirty="0"/>
          </a:p>
        </p:txBody>
      </p:sp>
      <p:sp>
        <p:nvSpPr>
          <p:cNvPr id="4" name="Date Placeholder 3"/>
          <p:cNvSpPr>
            <a:spLocks noGrp="1"/>
          </p:cNvSpPr>
          <p:nvPr>
            <p:ph type="dt" sz="half" idx="10"/>
          </p:nvPr>
        </p:nvSpPr>
        <p:spPr/>
        <p:txBody>
          <a:bodyPr/>
          <a:lstStyle/>
          <a:p>
            <a:fld id="{1514E7EF-4336-4DA8-8EAD-17FC222C08EB}"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43240" y="5801359"/>
            <a:ext cx="1315721" cy="533400"/>
          </a:xfrm>
        </p:spPr>
        <p:txBody>
          <a:bodyPr vert="vert"/>
          <a:lstStyle/>
          <a:p>
            <a:fld id="{C7270E4E-6CF8-481F-A60C-CCDFC47DD1F2}" type="slidenum">
              <a:rPr lang="en-US" smtClean="0"/>
              <a:pPr/>
              <a:t>30</a:t>
            </a:fld>
            <a:endParaRPr lang="en-US" dirty="0"/>
          </a:p>
        </p:txBody>
      </p:sp>
    </p:spTree>
    <p:extLst>
      <p:ext uri="{BB962C8B-B14F-4D97-AF65-F5344CB8AC3E}">
        <p14:creationId xmlns:p14="http://schemas.microsoft.com/office/powerpoint/2010/main" val="286753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lstStyle/>
          <a:p>
            <a:pPr algn="ctr"/>
            <a:r>
              <a:rPr lang="en-US" dirty="0">
                <a:latin typeface="Arial Unicode MS" pitchFamily="34" charset="-128"/>
                <a:ea typeface="Arial Unicode MS" pitchFamily="34" charset="-128"/>
                <a:cs typeface="Arial Unicode MS" pitchFamily="34" charset="-128"/>
              </a:rPr>
              <a:t>References</a:t>
            </a:r>
            <a:endParaRPr lang="en-GB" dirty="0"/>
          </a:p>
        </p:txBody>
      </p:sp>
      <p:sp>
        <p:nvSpPr>
          <p:cNvPr id="3" name="Content Placeholder 2"/>
          <p:cNvSpPr>
            <a:spLocks noGrp="1"/>
          </p:cNvSpPr>
          <p:nvPr>
            <p:ph idx="1"/>
          </p:nvPr>
        </p:nvSpPr>
        <p:spPr>
          <a:xfrm>
            <a:off x="457200" y="1066800"/>
            <a:ext cx="7924800" cy="5059363"/>
          </a:xfrm>
        </p:spPr>
        <p:txBody>
          <a:bodyPr>
            <a:noAutofit/>
          </a:bodyPr>
          <a:lstStyle/>
          <a:p>
            <a:pPr lvl="0" algn="just">
              <a:buFont typeface="+mj-lt"/>
              <a:buAutoNum type="arabicPeriod"/>
            </a:pPr>
            <a:r>
              <a:rPr lang="en-IN" dirty="0"/>
              <a:t>Tanvi Tushar Thakur, </a:t>
            </a:r>
            <a:r>
              <a:rPr lang="en-IN" dirty="0" err="1"/>
              <a:t>Ameya</a:t>
            </a:r>
            <a:r>
              <a:rPr lang="en-IN" dirty="0"/>
              <a:t> Naik, Sheetal </a:t>
            </a:r>
            <a:r>
              <a:rPr lang="en-IN" dirty="0" err="1"/>
              <a:t>Vatari</a:t>
            </a:r>
            <a:r>
              <a:rPr lang="en-IN" dirty="0"/>
              <a:t>, </a:t>
            </a:r>
            <a:r>
              <a:rPr lang="en-IN" dirty="0" err="1"/>
              <a:t>Manjiri</a:t>
            </a:r>
            <a:r>
              <a:rPr lang="en-IN" dirty="0"/>
              <a:t> </a:t>
            </a:r>
            <a:r>
              <a:rPr lang="en-IN" dirty="0" err="1"/>
              <a:t>Gogate</a:t>
            </a:r>
            <a:r>
              <a:rPr lang="en-IN" dirty="0"/>
              <a:t>, “Real Time Traffic Management using Internet of Things” International Conference on Communication and Signal Processing, pp.6-8, 2016, </a:t>
            </a:r>
            <a:endParaRPr lang="en-US" dirty="0"/>
          </a:p>
          <a:p>
            <a:pPr lvl="0" algn="just">
              <a:buFont typeface="+mj-lt"/>
              <a:buAutoNum type="arabicPeriod"/>
            </a:pPr>
            <a:r>
              <a:rPr lang="en-IN" dirty="0"/>
              <a:t>Sheela. S, Shivaram. K.R , Sunil </a:t>
            </a:r>
            <a:r>
              <a:rPr lang="en-IN" dirty="0" err="1"/>
              <a:t>Gowda.R</a:t>
            </a:r>
            <a:r>
              <a:rPr lang="en-IN" dirty="0"/>
              <a:t> , </a:t>
            </a:r>
            <a:r>
              <a:rPr lang="en-IN" dirty="0" err="1"/>
              <a:t>Shrinidhi.L</a:t>
            </a:r>
            <a:r>
              <a:rPr lang="en-IN" dirty="0"/>
              <a:t> , </a:t>
            </a:r>
            <a:r>
              <a:rPr lang="en-IN" dirty="0" err="1"/>
              <a:t>Sahana.S</a:t>
            </a:r>
            <a:r>
              <a:rPr lang="en-IN" dirty="0"/>
              <a:t> , </a:t>
            </a:r>
            <a:r>
              <a:rPr lang="en-IN" dirty="0" err="1"/>
              <a:t>Pavithra.H.S</a:t>
            </a:r>
            <a:r>
              <a:rPr lang="en-IN" dirty="0"/>
              <a:t>, “Innovative Technology for Smart Roads by Using IOT Devices” International Journal of Innovative Research in Science, Engineering and Technology,pp.1-4 Vol. 5, Special Issue 10, May 2016,</a:t>
            </a:r>
            <a:endParaRPr lang="en-US" dirty="0"/>
          </a:p>
          <a:p>
            <a:pPr lvl="0" algn="just">
              <a:buFont typeface="+mj-lt"/>
              <a:buAutoNum type="arabicPeriod"/>
            </a:pPr>
            <a:r>
              <a:rPr lang="en-IN" dirty="0"/>
              <a:t>N. Kham, and C. </a:t>
            </a:r>
            <a:r>
              <a:rPr lang="en-IN" dirty="0" err="1"/>
              <a:t>Nwe</a:t>
            </a:r>
            <a:r>
              <a:rPr lang="en-IN" dirty="0"/>
              <a:t>, “Implementation of modern traffic light control system”, International journal of scientific and research publications, Vol. 4, Issue 6, Jun. 2014. </a:t>
            </a:r>
            <a:endParaRPr lang="en-US" dirty="0"/>
          </a:p>
          <a:p>
            <a:pPr lvl="0" algn="just">
              <a:buFont typeface="+mj-lt"/>
              <a:buAutoNum type="arabicPeriod"/>
            </a:pPr>
            <a:r>
              <a:rPr lang="en-IN" dirty="0" err="1"/>
              <a:t>Chatrapathi</a:t>
            </a:r>
            <a:r>
              <a:rPr lang="en-IN" dirty="0"/>
              <a:t>, C., Rajkumar, M.N. and </a:t>
            </a:r>
            <a:r>
              <a:rPr lang="en-IN" dirty="0" err="1"/>
              <a:t>Venkatesakumar</a:t>
            </a:r>
            <a:r>
              <a:rPr lang="en-IN" dirty="0"/>
              <a:t>, V., "</a:t>
            </a:r>
            <a:r>
              <a:rPr lang="en-IN" dirty="0" err="1"/>
              <a:t>Vanet</a:t>
            </a:r>
            <a:r>
              <a:rPr lang="en-IN" dirty="0"/>
              <a:t> based integrated framework for smart accident management system", in Soft-Computing and Networks Security (ICSNS), 2015 International Conference on, IEEE., (2015)</a:t>
            </a:r>
            <a:endParaRPr lang="en-US" dirty="0"/>
          </a:p>
          <a:p>
            <a:pPr lvl="0" algn="just">
              <a:buFont typeface="+mj-lt"/>
              <a:buAutoNum type="arabicPeriod"/>
            </a:pPr>
            <a:r>
              <a:rPr lang="en-IN" dirty="0" err="1"/>
              <a:t>Obuhuma</a:t>
            </a:r>
            <a:r>
              <a:rPr lang="en-IN" dirty="0"/>
              <a:t>, J. I., </a:t>
            </a:r>
            <a:r>
              <a:rPr lang="en-IN" dirty="0" err="1"/>
              <a:t>Moturi</a:t>
            </a:r>
            <a:r>
              <a:rPr lang="en-IN" dirty="0"/>
              <a:t>, C. A, “Use of GPS With Road Mapping For Traffic Analysis”. </a:t>
            </a:r>
            <a:endParaRPr lang="en-US" dirty="0"/>
          </a:p>
          <a:p>
            <a:pPr algn="just"/>
            <a:endParaRPr lang="en-US" b="0" dirty="0">
              <a:latin typeface="Times New Roman" panose="02020603050405020304" pitchFamily="18" charset="0"/>
              <a:cs typeface="Times New Roman" panose="02020603050405020304" pitchFamily="18" charset="0"/>
            </a:endParaRPr>
          </a:p>
          <a:p>
            <a:pPr algn="just"/>
            <a:endParaRPr lang="en-US" b="0" dirty="0">
              <a:latin typeface="Times New Roman" panose="02020603050405020304" pitchFamily="18" charset="0"/>
              <a:cs typeface="Times New Roman" panose="02020603050405020304" pitchFamily="18" charset="0"/>
            </a:endParaRPr>
          </a:p>
          <a:p>
            <a:pPr algn="just"/>
            <a:endParaRPr lang="en-US" b="0" dirty="0">
              <a:latin typeface="Times New Roman" panose="02020603050405020304" pitchFamily="18" charset="0"/>
              <a:cs typeface="Times New Roman" panose="02020603050405020304" pitchFamily="18" charset="0"/>
            </a:endParaRPr>
          </a:p>
          <a:p>
            <a:pPr algn="just"/>
            <a:endParaRPr lang="en-IN"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925D38E-A5E2-4256-8D95-2313F86B318F}"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43240" y="5801359"/>
            <a:ext cx="1315721" cy="533400"/>
          </a:xfrm>
        </p:spPr>
        <p:txBody>
          <a:bodyPr vert="vert"/>
          <a:lstStyle/>
          <a:p>
            <a:fld id="{C7270E4E-6CF8-481F-A60C-CCDFC47DD1F2}" type="slidenum">
              <a:rPr lang="en-US" smtClean="0"/>
              <a:pPr/>
              <a:t>31</a:t>
            </a:fld>
            <a:endParaRPr lang="en-US" dirty="0"/>
          </a:p>
        </p:txBody>
      </p:sp>
    </p:spTree>
    <p:extLst>
      <p:ext uri="{BB962C8B-B14F-4D97-AF65-F5344CB8AC3E}">
        <p14:creationId xmlns:p14="http://schemas.microsoft.com/office/powerpoint/2010/main" val="3117250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lstStyle/>
          <a:p>
            <a:pPr algn="ctr"/>
            <a:r>
              <a:rPr lang="en-US" dirty="0">
                <a:latin typeface="Arial Unicode MS" pitchFamily="34" charset="-128"/>
                <a:ea typeface="Arial Unicode MS" pitchFamily="34" charset="-128"/>
                <a:cs typeface="Arial Unicode MS" pitchFamily="34" charset="-128"/>
              </a:rPr>
              <a:t>References</a:t>
            </a:r>
            <a:endParaRPr lang="en-GB" dirty="0"/>
          </a:p>
        </p:txBody>
      </p:sp>
      <p:sp>
        <p:nvSpPr>
          <p:cNvPr id="3" name="Content Placeholder 2"/>
          <p:cNvSpPr>
            <a:spLocks noGrp="1"/>
          </p:cNvSpPr>
          <p:nvPr>
            <p:ph idx="1"/>
          </p:nvPr>
        </p:nvSpPr>
        <p:spPr>
          <a:xfrm>
            <a:off x="457200" y="1066800"/>
            <a:ext cx="7924800" cy="5059363"/>
          </a:xfrm>
        </p:spPr>
        <p:txBody>
          <a:bodyPr>
            <a:noAutofit/>
          </a:bodyPr>
          <a:lstStyle/>
          <a:p>
            <a:pPr lvl="0" algn="just">
              <a:buFont typeface="+mj-lt"/>
              <a:buAutoNum type="arabicPeriod" startAt="6"/>
            </a:pPr>
            <a:r>
              <a:rPr lang="en-IN" dirty="0"/>
              <a:t>Devyani Bajaj, </a:t>
            </a:r>
            <a:r>
              <a:rPr lang="en-IN" dirty="0" err="1"/>
              <a:t>Neelesh</a:t>
            </a:r>
            <a:r>
              <a:rPr lang="en-IN" dirty="0"/>
              <a:t> Gupta, “GPS Based Automatic Vehicle Tracking Using RFID”.</a:t>
            </a:r>
            <a:endParaRPr lang="en-US" dirty="0"/>
          </a:p>
          <a:p>
            <a:pPr lvl="0" algn="just">
              <a:buFont typeface="+mj-lt"/>
              <a:buAutoNum type="arabicPeriod" startAt="6"/>
            </a:pPr>
            <a:r>
              <a:rPr lang="en-IN" dirty="0"/>
              <a:t>Siva Kumar </a:t>
            </a:r>
            <a:r>
              <a:rPr lang="en-IN" dirty="0" err="1"/>
              <a:t>Avula</a:t>
            </a:r>
            <a:r>
              <a:rPr lang="en-IN" dirty="0"/>
              <a:t>, Cheng </a:t>
            </a:r>
            <a:r>
              <a:rPr lang="en-IN" dirty="0" err="1"/>
              <a:t>Siong</a:t>
            </a:r>
            <a:r>
              <a:rPr lang="en-IN" dirty="0"/>
              <a:t> Lim, </a:t>
            </a:r>
            <a:r>
              <a:rPr lang="en-IN" dirty="0" err="1"/>
              <a:t>Shubhangi</a:t>
            </a:r>
            <a:r>
              <a:rPr lang="en-IN" dirty="0"/>
              <a:t> C Deshmukh, IEEE ”Impact of Ambulance Dispatch Policies on Performance of Emergency Medical Services”, December 2011. </a:t>
            </a:r>
            <a:endParaRPr lang="en-US" dirty="0"/>
          </a:p>
          <a:p>
            <a:pPr lvl="0" algn="just">
              <a:buFont typeface="+mj-lt"/>
              <a:buAutoNum type="arabicPeriod" startAt="6"/>
            </a:pPr>
            <a:r>
              <a:rPr lang="en-IN" dirty="0"/>
              <a:t>Smart Real-Time Healthcare Monitoring and Tracking System using GSM/GPS Technologies", The Master of IEEE Projects 2015.</a:t>
            </a:r>
            <a:endParaRPr lang="en-US" dirty="0"/>
          </a:p>
          <a:p>
            <a:pPr lvl="0" algn="just">
              <a:buFont typeface="+mj-lt"/>
              <a:buAutoNum type="arabicPeriod" startAt="6"/>
            </a:pPr>
            <a:r>
              <a:rPr lang="en-IN" dirty="0"/>
              <a:t>R. </a:t>
            </a:r>
            <a:r>
              <a:rPr lang="en-IN" dirty="0" err="1"/>
              <a:t>Kyusakov</a:t>
            </a:r>
            <a:r>
              <a:rPr lang="en-IN" dirty="0"/>
              <a:t>, J. Eliasson, J. </a:t>
            </a:r>
            <a:r>
              <a:rPr lang="en-IN" dirty="0" err="1"/>
              <a:t>Delsing</a:t>
            </a:r>
            <a:r>
              <a:rPr lang="en-IN" dirty="0"/>
              <a:t>, J. V. Deventer, and J. Gustafsson, “Integration of wireless sensor and actuator nodes with IT infrastructure using service-oriented architecture,” IEEE Trans. Ind. </a:t>
            </a:r>
            <a:r>
              <a:rPr lang="en-IN" dirty="0" err="1"/>
              <a:t>Informat</a:t>
            </a:r>
            <a:r>
              <a:rPr lang="en-IN" dirty="0"/>
              <a:t>., vol. 9, no. 1, pp. 43–51, Feb. 2013. </a:t>
            </a:r>
            <a:endParaRPr lang="en-US" dirty="0"/>
          </a:p>
          <a:p>
            <a:pPr algn="just">
              <a:buFont typeface="+mj-lt"/>
              <a:buAutoNum type="arabicPeriod" startAt="6"/>
            </a:pPr>
            <a:r>
              <a:rPr lang="en-IN" dirty="0" err="1"/>
              <a:t>Lounis</a:t>
            </a:r>
            <a:r>
              <a:rPr lang="en-IN" dirty="0"/>
              <a:t>, A., </a:t>
            </a:r>
            <a:r>
              <a:rPr lang="en-IN" dirty="0" err="1"/>
              <a:t>Hadjidj</a:t>
            </a:r>
            <a:r>
              <a:rPr lang="en-IN" dirty="0"/>
              <a:t>, A., </a:t>
            </a:r>
            <a:r>
              <a:rPr lang="en-IN" dirty="0" err="1"/>
              <a:t>Bouabdallah</a:t>
            </a:r>
            <a:r>
              <a:rPr lang="en-IN" dirty="0"/>
              <a:t>, A., &amp; </a:t>
            </a:r>
            <a:r>
              <a:rPr lang="en-IN" dirty="0" err="1"/>
              <a:t>Challal</a:t>
            </a:r>
            <a:r>
              <a:rPr lang="en-IN" dirty="0"/>
              <a:t>, Y. (2012, July). Secure and scalable cloud-based architecture for e-health wireless sensor networks. In Computer communications </a:t>
            </a:r>
            <a:endParaRPr lang="en-US" b="0" dirty="0">
              <a:latin typeface="Times New Roman" panose="02020603050405020304" pitchFamily="18" charset="0"/>
              <a:cs typeface="Times New Roman" panose="02020603050405020304" pitchFamily="18" charset="0"/>
            </a:endParaRPr>
          </a:p>
          <a:p>
            <a:pPr algn="just"/>
            <a:endParaRPr lang="en-US" b="0" dirty="0">
              <a:latin typeface="Times New Roman" panose="02020603050405020304" pitchFamily="18" charset="0"/>
              <a:cs typeface="Times New Roman" panose="02020603050405020304" pitchFamily="18" charset="0"/>
            </a:endParaRPr>
          </a:p>
          <a:p>
            <a:pPr algn="just"/>
            <a:endParaRPr lang="en-US" b="0" dirty="0">
              <a:latin typeface="Times New Roman" panose="02020603050405020304" pitchFamily="18" charset="0"/>
              <a:cs typeface="Times New Roman" panose="02020603050405020304" pitchFamily="18" charset="0"/>
            </a:endParaRPr>
          </a:p>
          <a:p>
            <a:pPr algn="just"/>
            <a:endParaRPr lang="en-IN"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925D38E-A5E2-4256-8D95-2313F86B318F}"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43240" y="5801359"/>
            <a:ext cx="1315721" cy="533400"/>
          </a:xfrm>
        </p:spPr>
        <p:txBody>
          <a:bodyPr vert="vert"/>
          <a:lstStyle/>
          <a:p>
            <a:fld id="{C7270E4E-6CF8-481F-A60C-CCDFC47DD1F2}" type="slidenum">
              <a:rPr lang="en-US" smtClean="0"/>
              <a:pPr/>
              <a:t>32</a:t>
            </a:fld>
            <a:endParaRPr lang="en-US" dirty="0"/>
          </a:p>
        </p:txBody>
      </p:sp>
    </p:spTree>
    <p:extLst>
      <p:ext uri="{BB962C8B-B14F-4D97-AF65-F5344CB8AC3E}">
        <p14:creationId xmlns:p14="http://schemas.microsoft.com/office/powerpoint/2010/main" val="4114292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lstStyle/>
          <a:p>
            <a:pPr algn="ctr"/>
            <a:r>
              <a:rPr lang="en-US" dirty="0">
                <a:latin typeface="Arial Unicode MS" pitchFamily="34" charset="-128"/>
                <a:ea typeface="Arial Unicode MS" pitchFamily="34" charset="-128"/>
                <a:cs typeface="Arial Unicode MS" pitchFamily="34" charset="-128"/>
              </a:rPr>
              <a:t>References</a:t>
            </a:r>
            <a:endParaRPr lang="en-GB" dirty="0"/>
          </a:p>
        </p:txBody>
      </p:sp>
      <p:sp>
        <p:nvSpPr>
          <p:cNvPr id="3" name="Content Placeholder 2"/>
          <p:cNvSpPr>
            <a:spLocks noGrp="1"/>
          </p:cNvSpPr>
          <p:nvPr>
            <p:ph idx="1"/>
          </p:nvPr>
        </p:nvSpPr>
        <p:spPr>
          <a:xfrm>
            <a:off x="457200" y="1066800"/>
            <a:ext cx="7924800" cy="5059363"/>
          </a:xfrm>
        </p:spPr>
        <p:txBody>
          <a:bodyPr>
            <a:noAutofit/>
          </a:bodyPr>
          <a:lstStyle/>
          <a:p>
            <a:pPr lvl="0" algn="just">
              <a:buFont typeface="+mj-lt"/>
              <a:buAutoNum type="arabicPeriod" startAt="11"/>
            </a:pPr>
            <a:r>
              <a:rPr lang="en-IN" dirty="0" err="1"/>
              <a:t>Strollo</a:t>
            </a:r>
            <a:r>
              <a:rPr lang="en-IN" dirty="0"/>
              <a:t>, S. E., </a:t>
            </a:r>
            <a:r>
              <a:rPr lang="en-IN" dirty="0" err="1"/>
              <a:t>Caserotti</a:t>
            </a:r>
            <a:r>
              <a:rPr lang="en-IN" dirty="0"/>
              <a:t>, P., Ward, R. E., Glynn, N. W., </a:t>
            </a:r>
            <a:r>
              <a:rPr lang="en-IN" dirty="0" err="1"/>
              <a:t>Goodpaster</a:t>
            </a:r>
            <a:r>
              <a:rPr lang="en-IN" dirty="0"/>
              <a:t>, B. H., &amp; </a:t>
            </a:r>
            <a:r>
              <a:rPr lang="en-IN" dirty="0" err="1"/>
              <a:t>Strotmeyer</a:t>
            </a:r>
            <a:r>
              <a:rPr lang="en-IN" dirty="0"/>
              <a:t>, E. S. A review of the relationship between leg power and selected chronic disease in older adults. The journal of nutrition, health &amp; aging, 19(2), 240-248, 2015.</a:t>
            </a:r>
            <a:endParaRPr lang="en-US" dirty="0"/>
          </a:p>
          <a:p>
            <a:pPr lvl="0" algn="just">
              <a:buFont typeface="+mj-lt"/>
              <a:buAutoNum type="arabicPeriod" startAt="11"/>
            </a:pPr>
            <a:r>
              <a:rPr lang="en-IN" dirty="0"/>
              <a:t>Smart Real-Time Healthcare Monitoring and Tracking System using GSM/GPS Technologies", The Master of IEEE Projects 2015.</a:t>
            </a:r>
            <a:endParaRPr lang="en-US" dirty="0"/>
          </a:p>
          <a:p>
            <a:pPr lvl="0" algn="just">
              <a:buFont typeface="+mj-lt"/>
              <a:buAutoNum type="arabicPeriod" startAt="11"/>
            </a:pPr>
            <a:r>
              <a:rPr lang="en-IN" dirty="0"/>
              <a:t>Kumari </a:t>
            </a:r>
            <a:r>
              <a:rPr lang="en-IN" dirty="0" err="1"/>
              <a:t>Nimmi</a:t>
            </a:r>
            <a:r>
              <a:rPr lang="en-IN" dirty="0"/>
              <a:t> , Ruby </a:t>
            </a:r>
            <a:r>
              <a:rPr lang="en-IN" dirty="0" err="1"/>
              <a:t>Kumari,Pragati</a:t>
            </a:r>
            <a:r>
              <a:rPr lang="en-IN" dirty="0"/>
              <a:t> Bag, “Wireless Motor Speed  Control  Using  Rf  Sensor,”  Dept.  Of  Elect  &amp; Telecommunication, Bharath University Chennai-73.</a:t>
            </a:r>
            <a:endParaRPr lang="en-US" dirty="0"/>
          </a:p>
          <a:p>
            <a:pPr algn="just">
              <a:buFont typeface="+mj-lt"/>
              <a:buAutoNum type="arabicPeriod" startAt="11"/>
            </a:pPr>
            <a:r>
              <a:rPr lang="en-IN" dirty="0"/>
              <a:t>Joseph Owusu, Francis </a:t>
            </a:r>
            <a:r>
              <a:rPr lang="en-IN" dirty="0" err="1"/>
              <a:t>Afukaar</a:t>
            </a:r>
            <a:r>
              <a:rPr lang="en-IN" dirty="0"/>
              <a:t> and B.E.K. </a:t>
            </a:r>
            <a:r>
              <a:rPr lang="en-IN" dirty="0" err="1"/>
              <a:t>Prah</a:t>
            </a:r>
            <a:r>
              <a:rPr lang="en-IN" dirty="0"/>
              <a:t>, “Urban Traffic Speed Management: The Use of GPS/GIS”</a:t>
            </a:r>
            <a:endParaRPr lang="en-US" dirty="0"/>
          </a:p>
          <a:p>
            <a:pPr algn="just"/>
            <a:endParaRPr lang="en-US" b="0" dirty="0">
              <a:latin typeface="Times New Roman" panose="02020603050405020304" pitchFamily="18" charset="0"/>
              <a:cs typeface="Times New Roman" panose="02020603050405020304" pitchFamily="18" charset="0"/>
            </a:endParaRPr>
          </a:p>
          <a:p>
            <a:pPr algn="just"/>
            <a:endParaRPr lang="en-US" b="0" dirty="0">
              <a:latin typeface="Times New Roman" panose="02020603050405020304" pitchFamily="18" charset="0"/>
              <a:cs typeface="Times New Roman" panose="02020603050405020304" pitchFamily="18" charset="0"/>
            </a:endParaRPr>
          </a:p>
          <a:p>
            <a:pPr algn="just"/>
            <a:endParaRPr lang="en-IN" b="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925D38E-A5E2-4256-8D95-2313F86B318F}"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a:xfrm rot="16200000">
            <a:off x="8143240" y="5801359"/>
            <a:ext cx="1315721" cy="533400"/>
          </a:xfrm>
        </p:spPr>
        <p:txBody>
          <a:bodyPr vert="vert"/>
          <a:lstStyle/>
          <a:p>
            <a:fld id="{C7270E4E-6CF8-481F-A60C-CCDFC47DD1F2}" type="slidenum">
              <a:rPr lang="en-US" smtClean="0"/>
              <a:pPr/>
              <a:t>33</a:t>
            </a:fld>
            <a:endParaRPr lang="en-US" dirty="0"/>
          </a:p>
        </p:txBody>
      </p:sp>
    </p:spTree>
    <p:extLst>
      <p:ext uri="{BB962C8B-B14F-4D97-AF65-F5344CB8AC3E}">
        <p14:creationId xmlns:p14="http://schemas.microsoft.com/office/powerpoint/2010/main" val="180598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12837"/>
            <a:ext cx="7620000" cy="4373563"/>
          </a:xfrm>
        </p:spPr>
        <p:txBody>
          <a:bodyPr>
            <a:noAutofit/>
          </a:bodyPr>
          <a:lstStyle/>
          <a:p>
            <a:endParaRPr lang="en-US" sz="8000" b="1" dirty="0">
              <a:solidFill>
                <a:schemeClr val="tx2"/>
              </a:solidFill>
              <a:effectLst>
                <a:outerShdw blurRad="38100" dist="38100" dir="2700000" algn="tl">
                  <a:srgbClr val="000000">
                    <a:alpha val="43137"/>
                  </a:srgbClr>
                </a:outerShdw>
              </a:effectLst>
              <a:latin typeface="Algerian" pitchFamily="82" charset="0"/>
              <a:cs typeface="Arial" pitchFamily="34" charset="0"/>
            </a:endParaRPr>
          </a:p>
          <a:p>
            <a:pPr algn="ctr">
              <a:buNone/>
            </a:pPr>
            <a:r>
              <a:rPr lang="en-US" sz="8000" b="1" dirty="0">
                <a:solidFill>
                  <a:schemeClr val="tx2"/>
                </a:solidFill>
                <a:effectLst>
                  <a:outerShdw blurRad="38100" dist="38100" dir="2700000" algn="tl">
                    <a:srgbClr val="000000">
                      <a:alpha val="43137"/>
                    </a:srgbClr>
                  </a:outerShdw>
                </a:effectLst>
                <a:latin typeface="Algerian" pitchFamily="82" charset="0"/>
                <a:cs typeface="Arial" pitchFamily="34" charset="0"/>
              </a:rPr>
              <a:t>THANK </a:t>
            </a:r>
            <a:r>
              <a:rPr lang="en-US" sz="8000" b="1" dirty="0" err="1">
                <a:solidFill>
                  <a:schemeClr val="tx2"/>
                </a:solidFill>
                <a:effectLst>
                  <a:outerShdw blurRad="38100" dist="38100" dir="2700000" algn="tl">
                    <a:srgbClr val="000000">
                      <a:alpha val="43137"/>
                    </a:srgbClr>
                  </a:outerShdw>
                </a:effectLst>
                <a:latin typeface="Algerian" pitchFamily="82" charset="0"/>
                <a:cs typeface="Arial" pitchFamily="34" charset="0"/>
              </a:rPr>
              <a:t>YOu</a:t>
            </a:r>
            <a:r>
              <a:rPr lang="en-US" sz="8000" b="1" dirty="0">
                <a:solidFill>
                  <a:schemeClr val="tx2"/>
                </a:solidFill>
                <a:effectLst>
                  <a:outerShdw blurRad="38100" dist="38100" dir="2700000" algn="tl">
                    <a:srgbClr val="000000">
                      <a:alpha val="43137"/>
                    </a:srgbClr>
                  </a:outerShdw>
                </a:effectLst>
                <a:latin typeface="Algerian" pitchFamily="82" charset="0"/>
                <a:cs typeface="Arial" pitchFamily="34" charset="0"/>
              </a:rPr>
              <a:t>…</a:t>
            </a:r>
          </a:p>
        </p:txBody>
      </p:sp>
      <p:sp>
        <p:nvSpPr>
          <p:cNvPr id="2" name="Date Placeholder 1"/>
          <p:cNvSpPr>
            <a:spLocks noGrp="1"/>
          </p:cNvSpPr>
          <p:nvPr>
            <p:ph type="dt" sz="half" idx="10"/>
          </p:nvPr>
        </p:nvSpPr>
        <p:spPr/>
        <p:txBody>
          <a:bodyPr/>
          <a:lstStyle/>
          <a:p>
            <a:fld id="{54E8B365-EEBD-4416-BA37-26E040DA69D7}" type="datetime1">
              <a:rPr lang="en-US" smtClean="0"/>
              <a:t>1/30/2021</a:t>
            </a:fld>
            <a:endParaRPr lang="en-US" dirty="0"/>
          </a:p>
        </p:txBody>
      </p:sp>
      <p:sp>
        <p:nvSpPr>
          <p:cNvPr id="4" name="Footer Placeholder 3"/>
          <p:cNvSpPr>
            <a:spLocks noGrp="1"/>
          </p:cNvSpPr>
          <p:nvPr>
            <p:ph type="ftr" sz="quarter" idx="11"/>
          </p:nvPr>
        </p:nvSpPr>
        <p:spPr/>
        <p:txBody>
          <a:bodyPr/>
          <a:lstStyle/>
          <a:p>
            <a:r>
              <a:rPr lang="en-US"/>
              <a:t>Title of Project</a:t>
            </a:r>
            <a:endParaRPr lang="en-US" dirty="0"/>
          </a:p>
        </p:txBody>
      </p:sp>
      <p:sp>
        <p:nvSpPr>
          <p:cNvPr id="5" name="Slide Number Placeholder 4"/>
          <p:cNvSpPr>
            <a:spLocks noGrp="1"/>
          </p:cNvSpPr>
          <p:nvPr>
            <p:ph type="sldNum" sz="quarter" idx="12"/>
          </p:nvPr>
        </p:nvSpPr>
        <p:spPr>
          <a:xfrm rot="16200000">
            <a:off x="8143240" y="5801359"/>
            <a:ext cx="1315721" cy="533400"/>
          </a:xfrm>
        </p:spPr>
        <p:txBody>
          <a:bodyPr vert="vert"/>
          <a:lstStyle/>
          <a:p>
            <a:fld id="{C7270E4E-6CF8-481F-A60C-CCDFC47DD1F2}" type="slidenum">
              <a:rPr lang="en-US" smtClean="0"/>
              <a:pPr/>
              <a:t>34</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lstStyle/>
          <a:p>
            <a:pPr algn="ctr"/>
            <a:r>
              <a:rPr lang="en-US" dirty="0">
                <a:latin typeface="Arial Unicode MS" pitchFamily="34" charset="-128"/>
                <a:ea typeface="Arial Unicode MS" pitchFamily="34" charset="-128"/>
                <a:cs typeface="Arial Unicode MS" pitchFamily="34" charset="-128"/>
              </a:rPr>
              <a:t>Smart ambulance</a:t>
            </a:r>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US" sz="2500" b="0" dirty="0">
                <a:latin typeface="Times New Roman" panose="02020603050405020304" pitchFamily="18" charset="0"/>
                <a:cs typeface="Times New Roman" panose="02020603050405020304" pitchFamily="18" charset="0"/>
              </a:rPr>
              <a:t>The rapid development of IoT technology makes it possible for connecting various objects.</a:t>
            </a:r>
          </a:p>
          <a:p>
            <a:pPr algn="just">
              <a:buFont typeface="Wingdings" pitchFamily="2" charset="2"/>
              <a:buChar char="Ø"/>
            </a:pPr>
            <a:r>
              <a:rPr lang="en-US" sz="2500" b="0" dirty="0">
                <a:latin typeface="Times New Roman" panose="02020603050405020304" pitchFamily="18" charset="0"/>
                <a:cs typeface="Times New Roman" panose="02020603050405020304" pitchFamily="18" charset="0"/>
              </a:rPr>
              <a:t> Emergency service should be provided correctly at the needed time. He/she should be taken to the hospital as earlier as possible and treatment as to carry out fast to save his life.</a:t>
            </a:r>
          </a:p>
          <a:p>
            <a:pPr algn="just">
              <a:buFont typeface="Wingdings" pitchFamily="2" charset="2"/>
              <a:buChar char="Ø"/>
            </a:pPr>
            <a:r>
              <a:rPr lang="en-US" sz="2500" b="0" dirty="0">
                <a:latin typeface="Times New Roman" panose="02020603050405020304" pitchFamily="18" charset="0"/>
                <a:cs typeface="Times New Roman" panose="02020603050405020304" pitchFamily="18" charset="0"/>
              </a:rPr>
              <a:t>This project is mainly based on communication between ambulance and various devices such as mobile phones, hospital computers and traffic signals so that the possibility for saving the life of the needy person will get increased. </a:t>
            </a:r>
          </a:p>
        </p:txBody>
      </p:sp>
      <p:sp>
        <p:nvSpPr>
          <p:cNvPr id="4" name="Date Placeholder 3"/>
          <p:cNvSpPr>
            <a:spLocks noGrp="1"/>
          </p:cNvSpPr>
          <p:nvPr>
            <p:ph type="dt" sz="half" idx="10"/>
          </p:nvPr>
        </p:nvSpPr>
        <p:spPr/>
        <p:txBody>
          <a:bodyPr/>
          <a:lstStyle/>
          <a:p>
            <a:fld id="{75C0581F-9270-4F57-AAE0-51EBC9C20D29}"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vert="vert"/>
          <a:lstStyle/>
          <a:p>
            <a:fld id="{C7270E4E-6CF8-481F-A60C-CCDFC47DD1F2}" type="slidenum">
              <a:rPr lang="en-US" smtClean="0"/>
              <a:pPr/>
              <a:t>4</a:t>
            </a:fld>
            <a:endParaRPr lang="en-US" dirty="0"/>
          </a:p>
        </p:txBody>
      </p:sp>
    </p:spTree>
    <p:extLst>
      <p:ext uri="{BB962C8B-B14F-4D97-AF65-F5344CB8AC3E}">
        <p14:creationId xmlns:p14="http://schemas.microsoft.com/office/powerpoint/2010/main" val="96011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362200"/>
            <a:ext cx="7620000" cy="1143000"/>
          </a:xfrm>
        </p:spPr>
        <p:txBody>
          <a:bodyPr>
            <a:normAutofit/>
          </a:bodyPr>
          <a:lstStyle/>
          <a:p>
            <a:pPr algn="ctr"/>
            <a:r>
              <a:rPr lang="en-US" sz="4400" b="1" dirty="0">
                <a:latin typeface="Algerian" pitchFamily="82" charset="0"/>
              </a:rPr>
              <a:t>motivation</a:t>
            </a:r>
          </a:p>
        </p:txBody>
      </p:sp>
      <p:sp>
        <p:nvSpPr>
          <p:cNvPr id="2" name="Date Placeholder 1"/>
          <p:cNvSpPr>
            <a:spLocks noGrp="1"/>
          </p:cNvSpPr>
          <p:nvPr>
            <p:ph type="dt" sz="half" idx="10"/>
          </p:nvPr>
        </p:nvSpPr>
        <p:spPr/>
        <p:txBody>
          <a:bodyPr/>
          <a:lstStyle/>
          <a:p>
            <a:fld id="{55D2BA6F-8EE6-414A-9CE5-584E7DFF47A2}" type="datetime1">
              <a:rPr lang="en-US" smtClean="0"/>
              <a:t>1/30/2021</a:t>
            </a:fld>
            <a:endParaRPr lang="en-US" dirty="0"/>
          </a:p>
        </p:txBody>
      </p:sp>
      <p:sp>
        <p:nvSpPr>
          <p:cNvPr id="3" name="Footer Placeholder 2"/>
          <p:cNvSpPr>
            <a:spLocks noGrp="1"/>
          </p:cNvSpPr>
          <p:nvPr>
            <p:ph type="ftr" sz="quarter" idx="11"/>
          </p:nvPr>
        </p:nvSpPr>
        <p:spPr/>
        <p:txBody>
          <a:bodyPr/>
          <a:lstStyle/>
          <a:p>
            <a:r>
              <a:rPr lang="en-US"/>
              <a:t>Title of Project</a:t>
            </a:r>
            <a:endParaRPr lang="en-US" dirty="0"/>
          </a:p>
        </p:txBody>
      </p:sp>
      <p:sp>
        <p:nvSpPr>
          <p:cNvPr id="4" name="Slide Number Placeholder 3"/>
          <p:cNvSpPr>
            <a:spLocks noGrp="1"/>
          </p:cNvSpPr>
          <p:nvPr>
            <p:ph type="sldNum" sz="quarter" idx="12"/>
          </p:nvPr>
        </p:nvSpPr>
        <p:spPr/>
        <p:txBody>
          <a:bodyPr vert="vert"/>
          <a:lstStyle/>
          <a:p>
            <a:fld id="{C7270E4E-6CF8-481F-A60C-CCDFC47DD1F2}" type="slidenum">
              <a:rPr lang="en-US" smtClean="0"/>
              <a:pPr/>
              <a:t>5</a:t>
            </a:fld>
            <a:endParaRPr lang="en-US" dirty="0"/>
          </a:p>
        </p:txBody>
      </p:sp>
    </p:spTree>
    <p:extLst>
      <p:ext uri="{BB962C8B-B14F-4D97-AF65-F5344CB8AC3E}">
        <p14:creationId xmlns:p14="http://schemas.microsoft.com/office/powerpoint/2010/main" val="401534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lstStyle/>
          <a:p>
            <a:pPr algn="ctr"/>
            <a:r>
              <a:rPr lang="en-US" dirty="0">
                <a:latin typeface="Arial Unicode MS" pitchFamily="34" charset="-128"/>
                <a:ea typeface="Arial Unicode MS" pitchFamily="34" charset="-128"/>
                <a:cs typeface="Arial Unicode MS" pitchFamily="34" charset="-128"/>
              </a:rPr>
              <a:t>Motivation</a:t>
            </a:r>
          </a:p>
        </p:txBody>
      </p:sp>
      <p:sp>
        <p:nvSpPr>
          <p:cNvPr id="3" name="Content Placeholder 2"/>
          <p:cNvSpPr>
            <a:spLocks noGrp="1"/>
          </p:cNvSpPr>
          <p:nvPr>
            <p:ph idx="1"/>
          </p:nvPr>
        </p:nvSpPr>
        <p:spPr>
          <a:xfrm>
            <a:off x="533400" y="1752600"/>
            <a:ext cx="7924800" cy="4572000"/>
          </a:xfrm>
        </p:spPr>
        <p:txBody>
          <a:bodyPr>
            <a:normAutofit/>
          </a:bodyPr>
          <a:lstStyle/>
          <a:p>
            <a:pPr marL="342900" indent="-342900" algn="just">
              <a:buFont typeface="Wingdings" pitchFamily="2" charset="2"/>
              <a:buChar char="Ø"/>
            </a:pPr>
            <a:r>
              <a:rPr lang="en-US" sz="2500" b="0" dirty="0">
                <a:latin typeface="Times New Roman" pitchFamily="18" charset="0"/>
                <a:cs typeface="Times New Roman" pitchFamily="18" charset="0"/>
              </a:rPr>
              <a:t>To make the happenings in the ambulance globally available and to help the ambulance to clear the traffic lights on its own.</a:t>
            </a:r>
          </a:p>
          <a:p>
            <a:pPr marL="342900" indent="-342900" algn="just">
              <a:buFont typeface="Wingdings" pitchFamily="2" charset="2"/>
              <a:buChar char="Ø"/>
            </a:pPr>
            <a:r>
              <a:rPr lang="en-US" sz="2500" b="0" dirty="0">
                <a:latin typeface="Times New Roman" pitchFamily="18" charset="0"/>
                <a:cs typeface="Times New Roman" pitchFamily="18" charset="0"/>
              </a:rPr>
              <a:t>To develop a system that can save people’s life with the help of advance technology.</a:t>
            </a:r>
          </a:p>
        </p:txBody>
      </p:sp>
      <p:sp>
        <p:nvSpPr>
          <p:cNvPr id="4" name="Date Placeholder 3"/>
          <p:cNvSpPr>
            <a:spLocks noGrp="1"/>
          </p:cNvSpPr>
          <p:nvPr>
            <p:ph type="dt" sz="half" idx="10"/>
          </p:nvPr>
        </p:nvSpPr>
        <p:spPr/>
        <p:txBody>
          <a:bodyPr/>
          <a:lstStyle/>
          <a:p>
            <a:fld id="{13AB0FF5-D93A-4C98-9D55-7F6E1B234BD5}"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vert="vert"/>
          <a:lstStyle/>
          <a:p>
            <a:fld id="{C7270E4E-6CF8-481F-A60C-CCDFC47DD1F2}" type="slidenum">
              <a:rPr lang="en-US" smtClean="0"/>
              <a:pPr/>
              <a:t>6</a:t>
            </a:fld>
            <a:endParaRPr lang="en-US" dirty="0"/>
          </a:p>
        </p:txBody>
      </p:sp>
    </p:spTree>
    <p:extLst>
      <p:ext uri="{BB962C8B-B14F-4D97-AF65-F5344CB8AC3E}">
        <p14:creationId xmlns:p14="http://schemas.microsoft.com/office/powerpoint/2010/main" val="415559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362200"/>
            <a:ext cx="7620000" cy="1143000"/>
          </a:xfrm>
        </p:spPr>
        <p:txBody>
          <a:bodyPr>
            <a:normAutofit/>
          </a:bodyPr>
          <a:lstStyle/>
          <a:p>
            <a:pPr algn="ctr"/>
            <a:r>
              <a:rPr lang="en-US" sz="4400" b="1" dirty="0">
                <a:latin typeface="Algerian" pitchFamily="82" charset="0"/>
              </a:rPr>
              <a:t>Aim &amp; objectives</a:t>
            </a:r>
          </a:p>
        </p:txBody>
      </p:sp>
      <p:sp>
        <p:nvSpPr>
          <p:cNvPr id="2" name="Date Placeholder 1"/>
          <p:cNvSpPr>
            <a:spLocks noGrp="1"/>
          </p:cNvSpPr>
          <p:nvPr>
            <p:ph type="dt" sz="half" idx="10"/>
          </p:nvPr>
        </p:nvSpPr>
        <p:spPr/>
        <p:txBody>
          <a:bodyPr/>
          <a:lstStyle/>
          <a:p>
            <a:fld id="{26019280-D8B6-457C-864B-F582FD9BC9AA}" type="datetime1">
              <a:rPr lang="en-US" smtClean="0"/>
              <a:t>1/30/2021</a:t>
            </a:fld>
            <a:endParaRPr lang="en-US" dirty="0"/>
          </a:p>
        </p:txBody>
      </p:sp>
      <p:sp>
        <p:nvSpPr>
          <p:cNvPr id="3" name="Footer Placeholder 2"/>
          <p:cNvSpPr>
            <a:spLocks noGrp="1"/>
          </p:cNvSpPr>
          <p:nvPr>
            <p:ph type="ftr" sz="quarter" idx="11"/>
          </p:nvPr>
        </p:nvSpPr>
        <p:spPr/>
        <p:txBody>
          <a:bodyPr/>
          <a:lstStyle/>
          <a:p>
            <a:r>
              <a:rPr lang="en-US"/>
              <a:t>Title of Project</a:t>
            </a:r>
            <a:endParaRPr lang="en-US" dirty="0"/>
          </a:p>
        </p:txBody>
      </p:sp>
      <p:sp>
        <p:nvSpPr>
          <p:cNvPr id="4" name="Slide Number Placeholder 3"/>
          <p:cNvSpPr>
            <a:spLocks noGrp="1"/>
          </p:cNvSpPr>
          <p:nvPr>
            <p:ph type="sldNum" sz="quarter" idx="12"/>
          </p:nvPr>
        </p:nvSpPr>
        <p:spPr/>
        <p:txBody>
          <a:bodyPr vert="vert"/>
          <a:lstStyle/>
          <a:p>
            <a:fld id="{C7270E4E-6CF8-481F-A60C-CCDFC47DD1F2}" type="slidenum">
              <a:rPr lang="en-US" smtClean="0"/>
              <a:pPr/>
              <a:t>7</a:t>
            </a:fld>
            <a:endParaRPr lang="en-US" dirty="0"/>
          </a:p>
        </p:txBody>
      </p:sp>
    </p:spTree>
    <p:extLst>
      <p:ext uri="{BB962C8B-B14F-4D97-AF65-F5344CB8AC3E}">
        <p14:creationId xmlns:p14="http://schemas.microsoft.com/office/powerpoint/2010/main" val="407061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1371600"/>
          </a:xfrm>
        </p:spPr>
        <p:txBody>
          <a:bodyPr/>
          <a:lstStyle/>
          <a:p>
            <a:pPr algn="ctr"/>
            <a:r>
              <a:rPr lang="en-US" dirty="0">
                <a:latin typeface="Arial Unicode MS" pitchFamily="34" charset="-128"/>
                <a:ea typeface="Arial Unicode MS" pitchFamily="34" charset="-128"/>
                <a:cs typeface="Arial Unicode MS" pitchFamily="34" charset="-128"/>
              </a:rPr>
              <a:t>Aim &amp; objectives</a:t>
            </a:r>
          </a:p>
        </p:txBody>
      </p:sp>
      <p:sp>
        <p:nvSpPr>
          <p:cNvPr id="3" name="Content Placeholder 2"/>
          <p:cNvSpPr>
            <a:spLocks noGrp="1"/>
          </p:cNvSpPr>
          <p:nvPr>
            <p:ph idx="1"/>
          </p:nvPr>
        </p:nvSpPr>
        <p:spPr>
          <a:xfrm>
            <a:off x="533400" y="1752600"/>
            <a:ext cx="7924800" cy="4191000"/>
          </a:xfrm>
        </p:spPr>
        <p:txBody>
          <a:bodyPr>
            <a:normAutofit/>
          </a:bodyPr>
          <a:lstStyle/>
          <a:p>
            <a:pPr marL="342900" indent="-342900" algn="just">
              <a:buFont typeface="Wingdings" pitchFamily="2" charset="2"/>
              <a:buChar char="Ø"/>
            </a:pPr>
            <a:r>
              <a:rPr lang="en-US" sz="2500" b="0" dirty="0">
                <a:latin typeface="Times New Roman" pitchFamily="18" charset="0"/>
                <a:cs typeface="Times New Roman" pitchFamily="18" charset="0"/>
              </a:rPr>
              <a:t>Our main aim is to save life of people which is priceless.</a:t>
            </a:r>
          </a:p>
          <a:p>
            <a:pPr marL="342900" indent="-342900" algn="just">
              <a:buFont typeface="Wingdings" pitchFamily="2" charset="2"/>
              <a:buChar char="Ø"/>
            </a:pPr>
            <a:r>
              <a:rPr lang="en-US" sz="2500" b="0" dirty="0">
                <a:latin typeface="Times New Roman" pitchFamily="18" charset="0"/>
                <a:cs typeface="Times New Roman" pitchFamily="18" charset="0"/>
              </a:rPr>
              <a:t>Also to ease the movement of emergency vehicles providing uninterruptable traffic.</a:t>
            </a:r>
          </a:p>
          <a:p>
            <a:pPr marL="342900" indent="-342900" algn="just">
              <a:buFont typeface="Wingdings" pitchFamily="2" charset="2"/>
              <a:buChar char="Ø"/>
            </a:pPr>
            <a:r>
              <a:rPr lang="en-US" sz="2500" b="0" dirty="0">
                <a:latin typeface="Times New Roman" pitchFamily="18" charset="0"/>
                <a:cs typeface="Times New Roman" pitchFamily="18" charset="0"/>
              </a:rPr>
              <a:t>All the prior arrangement for medical treatment can be made swiftly.</a:t>
            </a:r>
          </a:p>
          <a:p>
            <a:pPr algn="just"/>
            <a:endParaRPr lang="en-US" sz="2500" b="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4DE3DB3-9E2A-4CD2-B1E2-25F87A8C6596}" type="datetime1">
              <a:rPr lang="en-US" smtClean="0"/>
              <a:t>1/30/2021</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vert="vert"/>
          <a:lstStyle/>
          <a:p>
            <a:fld id="{C7270E4E-6CF8-481F-A60C-CCDFC47DD1F2}" type="slidenum">
              <a:rPr lang="en-US" smtClean="0"/>
              <a:pPr/>
              <a:t>8</a:t>
            </a:fld>
            <a:endParaRPr lang="en-US" dirty="0"/>
          </a:p>
        </p:txBody>
      </p:sp>
    </p:spTree>
    <p:extLst>
      <p:ext uri="{BB962C8B-B14F-4D97-AF65-F5344CB8AC3E}">
        <p14:creationId xmlns:p14="http://schemas.microsoft.com/office/powerpoint/2010/main" val="306739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620000" cy="1143000"/>
          </a:xfrm>
        </p:spPr>
        <p:txBody>
          <a:bodyPr>
            <a:normAutofit/>
          </a:bodyPr>
          <a:lstStyle/>
          <a:p>
            <a:pPr algn="ctr"/>
            <a:r>
              <a:rPr lang="en-US" sz="4400" b="1" dirty="0">
                <a:latin typeface="Algerian" pitchFamily="82" charset="0"/>
              </a:rPr>
              <a:t>Literature survey</a:t>
            </a:r>
          </a:p>
        </p:txBody>
      </p:sp>
      <p:sp>
        <p:nvSpPr>
          <p:cNvPr id="3" name="Date Placeholder 2"/>
          <p:cNvSpPr>
            <a:spLocks noGrp="1"/>
          </p:cNvSpPr>
          <p:nvPr>
            <p:ph type="dt" sz="half" idx="10"/>
          </p:nvPr>
        </p:nvSpPr>
        <p:spPr/>
        <p:txBody>
          <a:bodyPr/>
          <a:lstStyle/>
          <a:p>
            <a:fld id="{1ED14A67-CDF3-441A-A0FA-3E3086D194DF}" type="datetime1">
              <a:rPr lang="en-US" smtClean="0"/>
              <a:t>1/30/2021</a:t>
            </a:fld>
            <a:endParaRPr lang="en-US" dirty="0"/>
          </a:p>
        </p:txBody>
      </p:sp>
      <p:sp>
        <p:nvSpPr>
          <p:cNvPr id="4" name="Footer Placeholder 3"/>
          <p:cNvSpPr>
            <a:spLocks noGrp="1"/>
          </p:cNvSpPr>
          <p:nvPr>
            <p:ph type="ftr" sz="quarter" idx="11"/>
          </p:nvPr>
        </p:nvSpPr>
        <p:spPr/>
        <p:txBody>
          <a:bodyPr/>
          <a:lstStyle/>
          <a:p>
            <a:r>
              <a:rPr lang="en-US"/>
              <a:t>Title of Project</a:t>
            </a:r>
            <a:endParaRPr lang="en-US" dirty="0"/>
          </a:p>
        </p:txBody>
      </p:sp>
      <p:sp>
        <p:nvSpPr>
          <p:cNvPr id="5" name="Slide Number Placeholder 4"/>
          <p:cNvSpPr>
            <a:spLocks noGrp="1"/>
          </p:cNvSpPr>
          <p:nvPr>
            <p:ph type="sldNum" sz="quarter" idx="12"/>
          </p:nvPr>
        </p:nvSpPr>
        <p:spPr/>
        <p:txBody>
          <a:bodyPr vert="vert"/>
          <a:lstStyle/>
          <a:p>
            <a:fld id="{C7270E4E-6CF8-481F-A60C-CCDFC47DD1F2}" type="slidenum">
              <a:rPr lang="en-US" smtClean="0"/>
              <a:pPr/>
              <a:t>9</a:t>
            </a:fld>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2397</TotalTime>
  <Words>2713</Words>
  <Application>Microsoft Office PowerPoint</Application>
  <PresentationFormat>On-screen Show (4:3)</PresentationFormat>
  <Paragraphs>446</Paragraphs>
  <Slides>34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Algerian</vt:lpstr>
      <vt:lpstr>Arial</vt:lpstr>
      <vt:lpstr>Arial Black</vt:lpstr>
      <vt:lpstr>Arial Unicode MS</vt:lpstr>
      <vt:lpstr>Calibri</vt:lpstr>
      <vt:lpstr>Times New Roman</vt:lpstr>
      <vt:lpstr>Trebuchet MS</vt:lpstr>
      <vt:lpstr>Wingdings</vt:lpstr>
      <vt:lpstr>Wingdings 3</vt:lpstr>
      <vt:lpstr>Facet</vt:lpstr>
      <vt:lpstr>Presentation on  smart ambulance </vt:lpstr>
      <vt:lpstr>Outline</vt:lpstr>
      <vt:lpstr>INTRODUCTION</vt:lpstr>
      <vt:lpstr>Smart ambulance</vt:lpstr>
      <vt:lpstr>motivation</vt:lpstr>
      <vt:lpstr>Motivation</vt:lpstr>
      <vt:lpstr>Aim &amp; objectives</vt:lpstr>
      <vt:lpstr>Aim &amp; objectives</vt:lpstr>
      <vt:lpstr>Literature survey</vt:lpstr>
      <vt:lpstr>Paper 1: IOT Based Traffic Light Controller in Smart City</vt:lpstr>
      <vt:lpstr>Paper 2: Automated Emergency System in Ambulance to Control Traffic Signals using IoT </vt:lpstr>
      <vt:lpstr>Paper 3: Smart Traffic Light Control System</vt:lpstr>
      <vt:lpstr>Paper 4:Intelligent Traffic Management System for Prioritizing Emergency Vehicles in a Smart City </vt:lpstr>
      <vt:lpstr>Paper 5: Intelligent Traffic Light Control</vt:lpstr>
      <vt:lpstr>Paper 6: Intelligent Traffic Light System to Prioritized Emergency Purpose Vehicles based on Wireless Sensor Network</vt:lpstr>
      <vt:lpstr>Paper 7: Smart Ambulance Rescue System with Patient Monitoring </vt:lpstr>
      <vt:lpstr>Paper 8: Smart Healthcare Monitoring using IoT</vt:lpstr>
      <vt:lpstr>Paper 9: Smart Health Care System Using Internet of Things </vt:lpstr>
      <vt:lpstr>Paper 10: A Smart System Connecting e-Health Sensors and the Cloud </vt:lpstr>
      <vt:lpstr>Paper 11:Patient Monitoring System Based on IOT</vt:lpstr>
      <vt:lpstr>Paper 12: PATIENT HEALTH CARE AND AMBULANCE TRACKING SYSTEM</vt:lpstr>
      <vt:lpstr>Paper 13: A Smart Ambulance System</vt:lpstr>
      <vt:lpstr>Paper 14: Automatic Ambulance Rescue System Using Shortest Path finding algorithm.</vt:lpstr>
      <vt:lpstr>Paper 15: Iot Ambulance </vt:lpstr>
      <vt:lpstr>IMPLEMENTATION</vt:lpstr>
      <vt:lpstr>Implementation</vt:lpstr>
      <vt:lpstr>Implementation</vt:lpstr>
      <vt:lpstr>Implementation</vt:lpstr>
      <vt:lpstr>conclusion</vt:lpstr>
      <vt:lpstr>Conclusion</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ZANKHANA</dc:creator>
  <cp:lastModifiedBy>Harsh Jasani</cp:lastModifiedBy>
  <cp:revision>345</cp:revision>
  <dcterms:created xsi:type="dcterms:W3CDTF">2014-10-11T18:55:44Z</dcterms:created>
  <dcterms:modified xsi:type="dcterms:W3CDTF">2021-01-30T10:27:19Z</dcterms:modified>
</cp:coreProperties>
</file>