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84" r:id="rId2"/>
    <p:sldMasterId id="2147483696" r:id="rId3"/>
    <p:sldMasterId id="2147483708" r:id="rId4"/>
    <p:sldMasterId id="2147483720" r:id="rId5"/>
    <p:sldMasterId id="2147483744" r:id="rId6"/>
    <p:sldMasterId id="2147483756" r:id="rId7"/>
    <p:sldMasterId id="2147483768" r:id="rId8"/>
    <p:sldMasterId id="2147483780" r:id="rId9"/>
  </p:sldMasterIdLst>
  <p:notesMasterIdLst>
    <p:notesMasterId r:id="rId30"/>
  </p:notesMasterIdLst>
  <p:sldIdLst>
    <p:sldId id="356" r:id="rId10"/>
    <p:sldId id="357" r:id="rId11"/>
    <p:sldId id="353" r:id="rId12"/>
    <p:sldId id="336" r:id="rId13"/>
    <p:sldId id="347" r:id="rId14"/>
    <p:sldId id="349" r:id="rId15"/>
    <p:sldId id="381" r:id="rId16"/>
    <p:sldId id="379" r:id="rId17"/>
    <p:sldId id="362" r:id="rId18"/>
    <p:sldId id="364" r:id="rId19"/>
    <p:sldId id="366" r:id="rId20"/>
    <p:sldId id="269" r:id="rId21"/>
    <p:sldId id="338" r:id="rId22"/>
    <p:sldId id="371" r:id="rId23"/>
    <p:sldId id="325" r:id="rId24"/>
    <p:sldId id="383" r:id="rId25"/>
    <p:sldId id="382" r:id="rId26"/>
    <p:sldId id="327" r:id="rId27"/>
    <p:sldId id="351" r:id="rId28"/>
    <p:sldId id="339" r:id="rId29"/>
  </p:sldIdLst>
  <p:sldSz cx="9144000" cy="6858000" type="screen4x3"/>
  <p:notesSz cx="6954838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353" autoAdjust="0"/>
    <p:restoredTop sz="94660"/>
  </p:normalViewPr>
  <p:slideViewPr>
    <p:cSldViewPr>
      <p:cViewPr varScale="1">
        <p:scale>
          <a:sx n="66" d="100"/>
          <a:sy n="66" d="100"/>
        </p:scale>
        <p:origin x="1434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slide" Target="slides/slide17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2.xml"/><Relationship Id="rId34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29" Type="http://schemas.openxmlformats.org/officeDocument/2006/relationships/slide" Target="slides/slide20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32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slide" Target="slides/slide19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slide" Target="slides/slide18.xml"/><Relationship Id="rId30" Type="http://schemas.openxmlformats.org/officeDocument/2006/relationships/notesMaster" Target="notesMasters/notesMaster1.xml"/><Relationship Id="rId8" Type="http://schemas.openxmlformats.org/officeDocument/2006/relationships/slideMaster" Target="slideMasters/slideMaster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3763" cy="467072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39466" y="0"/>
            <a:ext cx="3013763" cy="467072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r">
              <a:defRPr sz="1200"/>
            </a:lvl1pPr>
          </a:lstStyle>
          <a:p>
            <a:fld id="{DC9B00DF-D0CD-42BD-A9A6-A9927F9DA07E}" type="datetimeFigureOut">
              <a:rPr lang="en-US" smtClean="0"/>
              <a:pPr/>
              <a:t>2/28/2025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84300" y="1163638"/>
            <a:ext cx="4186238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0" tIns="46465" rIns="92930" bIns="46465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484" y="4480004"/>
            <a:ext cx="5563870" cy="3665458"/>
          </a:xfrm>
          <a:prstGeom prst="rect">
            <a:avLst/>
          </a:prstGeom>
        </p:spPr>
        <p:txBody>
          <a:bodyPr vert="horz" lIns="92930" tIns="46465" rIns="92930" bIns="46465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13763" cy="467071"/>
          </a:xfrm>
          <a:prstGeom prst="rect">
            <a:avLst/>
          </a:prstGeom>
        </p:spPr>
        <p:txBody>
          <a:bodyPr vert="horz" lIns="92930" tIns="46465" rIns="92930" bIns="4646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39466" y="8842030"/>
            <a:ext cx="3013763" cy="467071"/>
          </a:xfrm>
          <a:prstGeom prst="rect">
            <a:avLst/>
          </a:prstGeom>
        </p:spPr>
        <p:txBody>
          <a:bodyPr vert="horz" lIns="92930" tIns="46465" rIns="92930" bIns="46465" rtlCol="0" anchor="b"/>
          <a:lstStyle>
            <a:lvl1pPr algn="r">
              <a:defRPr sz="1200"/>
            </a:lvl1pPr>
          </a:lstStyle>
          <a:p>
            <a:fld id="{203475E3-FDC5-4C2E-93FA-614291BC47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153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should be the title slide for all corporate presentations pertaining to the overall university level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E1FC74-779B-D247-B77E-EE4A4441F059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16209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the title slide for respective colleges/institutions while we retain the DMIHER logo on top always.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E1FC74-779B-D247-B77E-EE4A4441F059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879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3475E3-FDC5-4C2E-93FA-614291BC476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7115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8F0C4F-8C1D-3E4C-8B9F-2675B165C37A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32552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3475E3-FDC5-4C2E-93FA-614291BC4764}" type="slidenum">
              <a:rPr lang="en-US" smtClean="0">
                <a:solidFill>
                  <a:prstClr val="black"/>
                </a:solidFill>
              </a:rPr>
              <a:pPr/>
              <a:t>11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3692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28/08/2020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  Datta Meghe Institute of Medical Sciences  Deemed to be University,  Sawangi (Meghe)Wardha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28/08/2020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  Datta Meghe Institute of Medical Sciences  Deemed to be University,  Sawangi (Meghe)Wardha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28/08/2020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  Datta Meghe Institute of Medical Sciences  Deemed to be University,  Sawangi (Meghe)Wardha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513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28/08/2020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   Datta Meghe Institute of Medical Sciences  Deemed to be University,  Sawangi (Meghe)Wardha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5588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28/08/2020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   Datta Meghe Institute of Medical Sciences  Deemed to be University,  Sawangi (Meghe)Wardha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96746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88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28/08/2020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   Datta Meghe Institute of Medical Sciences  Deemed to be University,  Sawangi (Meghe)Wardha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08122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28/08/2020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   Datta Meghe Institute of Medical Sciences  Deemed to be University,  Sawangi (Meghe)Wardha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90429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69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69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28/08/2020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   Datta Meghe Institute of Medical Sciences  Deemed to be University,  Sawangi (Meghe)Wardha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7016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28/08/2020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   Datta Meghe Institute of Medical Sciences  Deemed to be University,  Sawangi (Meghe)Wardha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34212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28/08/2020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   Datta Meghe Institute of Medical Sciences  Deemed to be University,  Sawangi (Meghe)Wardha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118595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138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28/08/2020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   Datta Meghe Institute of Medical Sciences  Deemed to be University,  Sawangi (Meghe)Wardha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9794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28/08/2020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  Datta Meghe Institute of Medical Sciences  Deemed to be University,  Sawangi (Meghe)Wardha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28/08/2020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   Datta Meghe Institute of Medical Sciences  Deemed to be University,  Sawangi (Meghe)Wardha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813303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28/08/2020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   Datta Meghe Institute of Medical Sciences  Deemed to be University,  Sawangi (Meghe)Wardha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670106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726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726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28/08/2020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   Datta Meghe Institute of Medical Sciences  Deemed to be University,  Sawangi (Meghe)Wardha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920765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513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28/08/2020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   Datta Meghe Institute of Medical Sciences  Deemed to be University,  Sawangi (Meghe)Wardha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612232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28/08/2020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   Datta Meghe Institute of Medical Sciences  Deemed to be University,  Sawangi (Meghe)Wardha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03789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88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28/08/2020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   Datta Meghe Institute of Medical Sciences  Deemed to be University,  Sawangi (Meghe)Wardha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482182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28/08/2020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   Datta Meghe Institute of Medical Sciences  Deemed to be University,  Sawangi (Meghe)Wardha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107006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69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69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28/08/2020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   Datta Meghe Institute of Medical Sciences  Deemed to be University,  Sawangi (Meghe)Wardha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092841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28/08/2020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   Datta Meghe Institute of Medical Sciences  Deemed to be University,  Sawangi (Meghe)Wardha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254628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28/08/2020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   Datta Meghe Institute of Medical Sciences  Deemed to be University,  Sawangi (Meghe)Wardha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0996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28/08/2020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  Datta Meghe Institute of Medical Sciences  Deemed to be University,  Sawangi (Meghe)Wardha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138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28/08/2020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   Datta Meghe Institute of Medical Sciences  Deemed to be University,  Sawangi (Meghe)Wardha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103685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28/08/2020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   Datta Meghe Institute of Medical Sciences  Deemed to be University,  Sawangi (Meghe)Wardha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422759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28/08/2020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   Datta Meghe Institute of Medical Sciences  Deemed to be University,  Sawangi (Meghe)Wardha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935513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726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726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28/08/2020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   Datta Meghe Institute of Medical Sciences  Deemed to be University,  Sawangi (Meghe)Wardha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02745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513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28/08/2020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   Datta Meghe Institute of Medical Sciences  Deemed to be University,  Sawangi (Meghe)Wardha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691572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28/08/2020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   Datta Meghe Institute of Medical Sciences  Deemed to be University,  Sawangi (Meghe)Wardha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699578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88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28/08/2020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   Datta Meghe Institute of Medical Sciences  Deemed to be University,  Sawangi (Meghe)Wardha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396385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28/08/2020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   Datta Meghe Institute of Medical Sciences  Deemed to be University,  Sawangi (Meghe)Wardha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316628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69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69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28/08/2020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   Datta Meghe Institute of Medical Sciences  Deemed to be University,  Sawangi (Meghe)Wardha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26656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28/08/2020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   Datta Meghe Institute of Medical Sciences  Deemed to be University,  Sawangi (Meghe)Wardha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8051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28/08/2020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  Datta Meghe Institute of Medical Sciences  Deemed to be University,  Sawangi (Meghe)Wardha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28/08/2020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   Datta Meghe Institute of Medical Sciences  Deemed to be University,  Sawangi (Meghe)Wardha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846285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138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28/08/2020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   Datta Meghe Institute of Medical Sciences  Deemed to be University,  Sawangi (Meghe)Wardha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34841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28/08/2020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   Datta Meghe Institute of Medical Sciences  Deemed to be University,  Sawangi (Meghe)Wardha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79368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28/08/2020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   Datta Meghe Institute of Medical Sciences  Deemed to be University,  Sawangi (Meghe)Wardha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973300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726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726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28/08/2020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   Datta Meghe Institute of Medical Sciences  Deemed to be University,  Sawangi (Meghe)Wardha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021288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E133D-76DA-4A5B-9896-11329E76C6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AF921F-1983-7F66-B1E0-D0E6748B08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1AA118-38A6-89DB-582A-162B3BEBA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C0D5E-4AD6-434C-94DF-A67270B9C05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2/28/2025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A69F0C-ADA6-A080-C47C-9699CD184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D507BB-BFB9-D609-4507-975529A57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A1DE-14CF-0F43-804E-9B6915F7C25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774773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6F54E-72EB-40E0-08AF-237E2FF4A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44BDCE-5647-2412-9A3A-794A81733E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F0B4D3-5E51-044F-90A4-F81A592E2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C0D5E-4AD6-434C-94DF-A67270B9C05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2/28/2025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AAD0B0-D693-C176-E5D7-05D55B577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021A60-78A0-67B9-F7BB-65DB13CA1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A1DE-14CF-0F43-804E-9B6915F7C25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892061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46C50-A87E-C7B2-D071-E83777420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E1F940-2B8C-9A22-FF67-8B5CE491A7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8D9B0D-DED1-1B00-B36D-F7EE7F91D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C0D5E-4AD6-434C-94DF-A67270B9C05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2/28/2025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05707F-7B41-F7FE-2919-893D21C1E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642922-2877-7B78-AD51-B2429540D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A1DE-14CF-0F43-804E-9B6915F7C25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755692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04665-7B45-6737-6FBF-D750C9E86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58B69-DCCB-A7AF-AA1D-830CEED5FE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6CC0A8-7D6F-67DC-9C62-4474459DF5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1368A3-2759-0F0A-7D4D-FF4A9827C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C0D5E-4AD6-434C-94DF-A67270B9C05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2/28/2025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D2E2CA-FB36-B400-8D81-AAD38C5BA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57B9EE-3BAF-77BF-6022-2A37129D3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A1DE-14CF-0F43-804E-9B6915F7C25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574107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0773A-BD06-E375-9646-197C3D2BA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C4411E-A04B-0E62-A5AA-BF96FDC387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5AF40A-A544-7373-4D5B-34520757AC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C4955B-7B49-7061-5C0F-D17F731AF6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1C8EF7-3689-CDBE-D34C-86AFD42D34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D90059-A198-4B84-95C6-A73D599B4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C0D5E-4AD6-434C-94DF-A67270B9C05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2/28/2025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95F22F-809F-7E6B-ECEB-E7BFC3D4C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A67E6C-90AE-B428-B1FC-7E7B5494E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A1DE-14CF-0F43-804E-9B6915F7C25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4763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28/08/2020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  Datta Meghe Institute of Medical Sciences  Deemed to be University,  Sawangi (Meghe)Wardha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69977-74B2-5BF9-6AEA-8A6A8AF1D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5285C2-188B-D328-7453-F7A992B21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C0D5E-4AD6-434C-94DF-A67270B9C05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2/28/2025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A6068F-4684-38CD-131C-7C84DF3FA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D06C56-551D-DCE5-44D0-E09F3B514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A1DE-14CF-0F43-804E-9B6915F7C25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160967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8A732F-9DC7-C393-1545-A5FC4316E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C0D5E-4AD6-434C-94DF-A67270B9C05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2/28/2025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2B2074-11FE-C972-3368-245C2DD15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DBC69A-C4D7-E8B1-7E04-91E63E868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A1DE-14CF-0F43-804E-9B6915F7C25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494654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E96A4-633E-3BCC-0575-7A32768AC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B8053B-D1C1-347A-8086-C47C4CE72B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D53399-7B5F-B688-A9E2-F81F5BEA4A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470E32-3AF9-6322-6DE5-83A6A8A34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C0D5E-4AD6-434C-94DF-A67270B9C05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2/28/2025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BEE285-7EA6-D782-832B-09A508F1E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37C7AF-BA08-C5CE-C44C-A3012AFF7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A1DE-14CF-0F43-804E-9B6915F7C25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317668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152EA-4AEE-2BB0-E2D6-E47E157FD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6B1D97-E043-2EDB-012B-B3653C3F1A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A0D071-FBF8-91A9-D1E7-F246BB35C4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9F2B74-757C-8951-71A7-AA70DA7FF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C0D5E-4AD6-434C-94DF-A67270B9C05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2/28/2025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615FBE-ED22-9706-D468-31F77F4E2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D45352-4A26-10C1-D8E6-A185963CC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A1DE-14CF-0F43-804E-9B6915F7C25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128588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82057-5EFD-4EDC-92B5-DFF5EB22A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AE50BA-495F-AF35-89C2-31A245349F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C2797D-16BE-CE20-133E-7DA262C1A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C0D5E-4AD6-434C-94DF-A67270B9C05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2/28/2025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48719-8626-3849-DB58-EB2D4BF8B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C2E265-95D1-A46C-BE04-599E42B54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A1DE-14CF-0F43-804E-9B6915F7C25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219746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EAC3F9-7F78-F769-BFB2-BB7574AC25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646CA6-1ED7-40F7-E510-DA4BF0AD0E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290CFA-E46A-D5A0-D89E-5D74DD38E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C0D5E-4AD6-434C-94DF-A67270B9C05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2/28/2025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DBA9ED-E8FF-24ED-4C91-05938D5EE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64F0FA-8F12-D878-FD8C-2A44A36B6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A1DE-14CF-0F43-804E-9B6915F7C25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474630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513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28/08/2020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   Datta Meghe Institute of Medical Sciences  Deemed to be University,  Sawangi (Meghe)Wardha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9872568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28/08/2020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   Datta Meghe Institute of Medical Sciences  Deemed to be University,  Sawangi (Meghe)Wardha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9378693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88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28/08/2020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   Datta Meghe Institute of Medical Sciences  Deemed to be University,  Sawangi (Meghe)Wardha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6946546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28/08/2020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   Datta Meghe Institute of Medical Sciences  Deemed to be University,  Sawangi (Meghe)Wardha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9795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28/08/2020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  Datta Meghe Institute of Medical Sciences  Deemed to be University,  Sawangi (Meghe)Wardha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69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69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28/08/2020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   Datta Meghe Institute of Medical Sciences  Deemed to be University,  Sawangi (Meghe)Wardha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2789909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28/08/2020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   Datta Meghe Institute of Medical Sciences  Deemed to be University,  Sawangi (Meghe)Wardha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6826920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28/08/2020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   Datta Meghe Institute of Medical Sciences  Deemed to be University,  Sawangi (Meghe)Wardha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4835056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138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28/08/2020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   Datta Meghe Institute of Medical Sciences  Deemed to be University,  Sawangi (Meghe)Wardha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5046517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28/08/2020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   Datta Meghe Institute of Medical Sciences  Deemed to be University,  Sawangi (Meghe)Wardha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4877533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28/08/2020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   Datta Meghe Institute of Medical Sciences  Deemed to be University,  Sawangi (Meghe)Wardha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5996766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726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726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28/08/2020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   Datta Meghe Institute of Medical Sciences  Deemed to be University,  Sawangi (Meghe)Wardha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3137462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DD749-BBDF-4BA2-ADE0-5331C00EA01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2/28/2025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EC999-44D2-4FF2-BD17-7A505A067AD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3694838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DD749-BBDF-4BA2-ADE0-5331C00EA01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2/28/2025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EC999-44D2-4FF2-BD17-7A505A067AD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2683040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DD749-BBDF-4BA2-ADE0-5331C00EA01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2/28/2025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EC999-44D2-4FF2-BD17-7A505A067AD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158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28/08/2020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  Datta Meghe Institute of Medical Sciences  Deemed to be University,  Sawangi (Meghe)Wardha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DD749-BBDF-4BA2-ADE0-5331C00EA01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2/28/2025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EC999-44D2-4FF2-BD17-7A505A067AD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2685789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DD749-BBDF-4BA2-ADE0-5331C00EA01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2/28/2025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EC999-44D2-4FF2-BD17-7A505A067AD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6871236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DD749-BBDF-4BA2-ADE0-5331C00EA01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2/28/2025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EC999-44D2-4FF2-BD17-7A505A067AD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4374902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DD749-BBDF-4BA2-ADE0-5331C00EA01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2/28/2025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EC999-44D2-4FF2-BD17-7A505A067AD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1815100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DD749-BBDF-4BA2-ADE0-5331C00EA01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2/28/2025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EC999-44D2-4FF2-BD17-7A505A067AD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6071734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DD749-BBDF-4BA2-ADE0-5331C00EA01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2/28/2025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EC999-44D2-4FF2-BD17-7A505A067AD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6509490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DD749-BBDF-4BA2-ADE0-5331C00EA01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2/28/2025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EC999-44D2-4FF2-BD17-7A505A067AD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1654483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DD749-BBDF-4BA2-ADE0-5331C00EA01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2/28/2025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EC999-44D2-4FF2-BD17-7A505A067AD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4254806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DD749-BBDF-4BA2-ADE0-5331C00EA01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2/28/2025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EC999-44D2-4FF2-BD17-7A505A067AD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595322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DD749-BBDF-4BA2-ADE0-5331C00EA01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2/28/2025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EC999-44D2-4FF2-BD17-7A505A067AD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6628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28/08/2020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  Datta Meghe Institute of Medical Sciences  Deemed to be University,  Sawangi (Meghe)Wardha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825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550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DD749-BBDF-4BA2-ADE0-5331C00EA01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2/28/2025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EC999-44D2-4FF2-BD17-7A505A067AD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2943717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DD749-BBDF-4BA2-ADE0-5331C00EA01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2/28/2025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EC999-44D2-4FF2-BD17-7A505A067AD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8695299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9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2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2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DD749-BBDF-4BA2-ADE0-5331C00EA01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2/28/2025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EC999-44D2-4FF2-BD17-7A505A067AD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4517142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DD749-BBDF-4BA2-ADE0-5331C00EA01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2/28/2025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EC999-44D2-4FF2-BD17-7A505A067AD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0653160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DD749-BBDF-4BA2-ADE0-5331C00EA01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2/28/2025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EC999-44D2-4FF2-BD17-7A505A067AD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0337570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512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DD749-BBDF-4BA2-ADE0-5331C00EA01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2/28/2025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EC999-44D2-4FF2-BD17-7A505A067AD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3826087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512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DD749-BBDF-4BA2-ADE0-5331C00EA01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2/28/2025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EC999-44D2-4FF2-BD17-7A505A067AD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230340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DD749-BBDF-4BA2-ADE0-5331C00EA01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2/28/2025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EC999-44D2-4FF2-BD17-7A505A067AD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7519900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2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DD749-BBDF-4BA2-ADE0-5331C00EA01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2/28/2025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EC999-44D2-4FF2-BD17-7A505A067AD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1926824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513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28/08/2020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   Datta Meghe Institute of Medical Sciences  Deemed to be University,  Sawangi (Meghe)Wardha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3837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28/08/2020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  Datta Meghe Institute of Medical Sciences  Deemed to be University,  Sawangi (Meghe)Wardha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28/08/2020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   Datta Meghe Institute of Medical Sciences  Deemed to be University,  Sawangi (Meghe)Wardha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5806219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88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28/08/2020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   Datta Meghe Institute of Medical Sciences  Deemed to be University,  Sawangi (Meghe)Wardha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8695805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28/08/2020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   Datta Meghe Institute of Medical Sciences  Deemed to be University,  Sawangi (Meghe)Wardha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5008564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69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69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28/08/2020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   Datta Meghe Institute of Medical Sciences  Deemed to be University,  Sawangi (Meghe)Wardha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7945173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28/08/2020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   Datta Meghe Institute of Medical Sciences  Deemed to be University,  Sawangi (Meghe)Wardha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3043727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28/08/2020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   Datta Meghe Institute of Medical Sciences  Deemed to be University,  Sawangi (Meghe)Wardha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2291193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138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28/08/2020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   Datta Meghe Institute of Medical Sciences  Deemed to be University,  Sawangi (Meghe)Wardha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6048316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28/08/2020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   Datta Meghe Institute of Medical Sciences  Deemed to be University,  Sawangi (Meghe)Wardha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0785742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28/08/2020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   Datta Meghe Institute of Medical Sciences  Deemed to be University,  Sawangi (Meghe)Wardha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7627193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726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726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28/08/2020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   Datta Meghe Institute of Medical Sciences  Deemed to be University,  Sawangi (Meghe)Wardha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7288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28/08/2020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   Datta Meghe Institute of Medical Sciences  Deemed to be University,  Sawangi (Meghe)Wardha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4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28/08/2020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438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   Datta Meghe Institute of Medical Sciences  Deemed to be University,  Sawangi (Meghe)Wardha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4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3497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4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28/08/2020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438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   Datta Meghe Institute of Medical Sciences  Deemed to be University,  Sawangi (Meghe)Wardha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4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9248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4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28/08/2020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438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   Datta Meghe Institute of Medical Sciences  Deemed to be University,  Sawangi (Meghe)Wardha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4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7231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C1623A-1694-F586-1B64-6B99907E0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5355C4-027A-332F-F0F5-0E6DA98C52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E3B510-79F8-3D1A-CA78-B0C87C9D01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C0D5E-4AD6-434C-94DF-A67270B9C05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2/28/2025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7243EC-31D3-1C2D-064D-92EEB60D5E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54A4B6-A7ED-AEDF-A4AB-4CFAA2BBCC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DA1DE-14CF-0F43-804E-9B6915F7C25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8435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4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28/08/2020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438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   Datta Meghe Institute of Medical Sciences  Deemed to be University,  Sawangi (Meghe)Wardha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4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224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ADD749-BBDF-4BA2-ADE0-5331C00EA01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2/28/2025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6EC999-44D2-4FF2-BD17-7A505A067AD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7486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43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ADD749-BBDF-4BA2-ADE0-5331C00EA01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2/28/2025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437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43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6EC999-44D2-4FF2-BD17-7A505A067AD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7600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4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28/08/2020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438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   Datta Meghe Institute of Medical Sciences  Deemed to be University,  Sawangi (Meghe)Wardha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4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0249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DF83965F-1068-B19B-DA8A-0DDB1D2761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7267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B1150216-8A5E-44B4-A328-4DF61255F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"/>
            <a:ext cx="7229006" cy="650528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KNOWLEDGE GAP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9549985"/>
              </p:ext>
            </p:extLst>
          </p:nvPr>
        </p:nvGraphicFramePr>
        <p:xfrm>
          <a:off x="457200" y="1115031"/>
          <a:ext cx="8229599" cy="48717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98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46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995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329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325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18840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 No.</a:t>
                      </a: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Title of the Article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Author Year of publication</a:t>
                      </a: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Focus of Study, Design, Objectives , Method used and Sample size </a:t>
                      </a: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Findings of the study and their conclusions</a:t>
                      </a: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Remarks of the Scholar on limitations </a:t>
                      </a: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274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sz="11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"AI for Parental Control: Techniques and Challenges," Smith et al., 2020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Focused on AI for screen time management using machine learning on data from 1,000 families.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85% accuracy in identifying excessive usage patterns.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Limited cross-platform integration and scalability.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3342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sz="11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200" b="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"Behavioral Insights through AI in Child Safety Apps," Johnson et al., 2021</a:t>
                      </a:r>
                      <a:endParaRPr lang="en-IN" sz="1200" b="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1435" marR="5143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200" b="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NLP-based content analysis of 10,000 chat logs for child safety.	</a:t>
                      </a:r>
                      <a:endParaRPr lang="en-IN" sz="1200" b="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1435" marR="5143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200" b="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90% accuracy in flagging risks.</a:t>
                      </a:r>
                    </a:p>
                  </a:txBody>
                  <a:tcPr marL="51435" marR="5143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just">
                        <a:buFont typeface="Arial" panose="020B0604020202020204" pitchFamily="34" charset="0"/>
                        <a:buNone/>
                      </a:pPr>
                      <a:r>
                        <a:rPr lang="en-US" sz="1200" b="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Lacked real-time intervention features and raised privacy concerns.</a:t>
                      </a:r>
                    </a:p>
                  </a:txBody>
                  <a:tcPr marL="51435" marR="5143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3342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sz="11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IN" sz="1200" b="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"Mobile App-Based AI Parental Controls," Lee et al., 2019</a:t>
                      </a:r>
                    </a:p>
                  </a:txBody>
                  <a:tcPr marL="51435" marR="5143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200" b="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Comparative analysis of 500 mobile apps using AI for activity monitoring.	</a:t>
                      </a:r>
                      <a:endParaRPr lang="en-IN" sz="1200" b="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1435" marR="5143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200" b="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30% improvement in monitoring accuracy.	</a:t>
                      </a:r>
                    </a:p>
                  </a:txBody>
                  <a:tcPr marL="51435" marR="5143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just">
                        <a:buFont typeface="Arial" panose="020B0604020202020204" pitchFamily="34" charset="0"/>
                        <a:buNone/>
                      </a:pPr>
                      <a:r>
                        <a:rPr lang="en-US" sz="1200" b="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Dependent on user-input data, limiting automation.</a:t>
                      </a:r>
                    </a:p>
                  </a:txBody>
                  <a:tcPr marL="51435" marR="5143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3342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IN" sz="11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IN" sz="1200" b="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"AI in Family Digital Safety: Emerging Trends," Kumar et al., 2022</a:t>
                      </a:r>
                    </a:p>
                  </a:txBody>
                  <a:tcPr marL="51435" marR="5143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200" b="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Predictive analysis of trends using data from 5,000 families.	</a:t>
                      </a:r>
                      <a:endParaRPr lang="en-IN" sz="1200" b="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1435" marR="5143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200" b="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Forecasted significant growth in AI-based safety solutions by 2030.	</a:t>
                      </a:r>
                    </a:p>
                  </a:txBody>
                  <a:tcPr marL="51435" marR="5143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just">
                        <a:buFont typeface="Arial" panose="020B0604020202020204" pitchFamily="34" charset="0"/>
                        <a:buNone/>
                      </a:pPr>
                      <a:r>
                        <a:rPr lang="en-US" sz="1200" b="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Limited applicability for non-tech-savvy users.</a:t>
                      </a:r>
                    </a:p>
                  </a:txBody>
                  <a:tcPr marL="51435" marR="5143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37738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7" y="457214"/>
            <a:ext cx="8337967" cy="663575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KNOWLEDGE GAP SUMMARY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964B488E-B92B-12FF-AD99-B19EA84FDE80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403016" y="1295400"/>
            <a:ext cx="8337967" cy="74481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Limited Cross-Platform Integration</a:t>
            </a:r>
            <a:b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studies highlight challenges in implementing AI-powered parental control systems that work seamlessly across multiple platforms (e.g.,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Android, and desktop). Current solutions often lack the ability to synchronize monitoring and control across devices, creating usability gaps for families with diverse digital ecosystems.</a:t>
            </a: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Intervention Limitations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AI models demonstrate high accuracy in identifying risks (e.g., excessive screen time, inappropriate content), most solutions lack real-time intervention capabilities. This limits the ability of systems to respond proactively to safety threats or behavioral concerns as they occur.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94863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65043"/>
            <a:ext cx="8358186" cy="914400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QUESTION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2971800" y="5725923"/>
            <a:ext cx="3581400" cy="1132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228600" y="1295400"/>
            <a:ext cx="8610600" cy="2971800"/>
          </a:xfrm>
        </p:spPr>
        <p:txBody>
          <a:bodyPr>
            <a:normAutofit/>
          </a:bodyPr>
          <a:lstStyle/>
          <a:p>
            <a:pPr lvl="1" algn="ctr">
              <a:lnSpc>
                <a:spcPct val="150000"/>
              </a:lnSpc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How can the effectiveness of Web-UI dashboards be optimized through content analysis and validation techniques?</a:t>
            </a:r>
          </a:p>
          <a:p>
            <a:pPr lvl="1" algn="ctr">
              <a:lnSpc>
                <a:spcPct val="150000"/>
              </a:lnSpc>
              <a:buNone/>
            </a:pPr>
            <a:endParaRPr lang="en-US" sz="2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971800" y="5725923"/>
            <a:ext cx="3581400" cy="1132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800" y="644226"/>
            <a:ext cx="8001000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                                 AIM </a:t>
            </a:r>
          </a:p>
          <a:p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develop an AI-powered mobile application that enables parents to monitor, manage, and control their children's digital activities in a safe and intelligent manner.</a:t>
            </a:r>
            <a:endParaRPr lang="en-US" dirty="0">
              <a:latin typeface="Times New Roman" panose="02020603050405020304" pitchFamily="18" charset="0"/>
              <a:cs typeface="Times New Roman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72231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739C8-9191-448F-BA9B-65F1367F3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96"/>
            <a:ext cx="7886700" cy="449263"/>
          </a:xfrm>
        </p:spPr>
        <p:txBody>
          <a:bodyPr>
            <a:noAutofit/>
          </a:bodyPr>
          <a:lstStyle/>
          <a:p>
            <a:pPr algn="ctr"/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27A9F0-21AE-4FC4-BA4D-D2845A13C4B0}"/>
              </a:ext>
            </a:extLst>
          </p:cNvPr>
          <p:cNvSpPr/>
          <p:nvPr/>
        </p:nvSpPr>
        <p:spPr>
          <a:xfrm>
            <a:off x="483931" y="1652745"/>
            <a:ext cx="817613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develop a real-time monitoring system capable of identifying and addressing safety threats or behavioral concerns in real time using AI.</a:t>
            </a:r>
          </a:p>
          <a:p>
            <a:pPr marL="457200" indent="-457200" algn="just">
              <a:buFont typeface="+mj-lt"/>
              <a:buAutoNum type="arabicPeriod"/>
            </a:pPr>
            <a:endParaRPr lang="en-US" sz="2400" kern="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ensure cross-platform compatibility by building a solution that works seamlessly across Android,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desktop systems.</a:t>
            </a:r>
            <a:endParaRPr lang="en-US" sz="2400" kern="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25705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122238"/>
            <a:ext cx="7848600" cy="868362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METHODOLOGY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52703E-2168-2FCA-D42D-574A7F68FEC9}"/>
              </a:ext>
            </a:extLst>
          </p:cNvPr>
          <p:cNvSpPr txBox="1"/>
          <p:nvPr/>
        </p:nvSpPr>
        <p:spPr>
          <a:xfrm>
            <a:off x="533400" y="990600"/>
            <a:ext cx="8305800" cy="5122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 Analysis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project identifies key features like screen time monitoring, app restrictions, and GPS tracking, ensuring feasibility and usability for parents.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Design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Flutter is used for the UI, while Java handles backend services, with Firebase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Firestore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SQLite managing secure data storage.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Stack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app integrates Flutter for frontend, Java for Android-specific features, Firebase for data management, and APIs like Google Maps for tracking. 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Phase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Frontend UI is built using Flutter, while Java implements GPS tracking, app restrictions, and background services for seamless control.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102A1EE-C75C-43F7-ABFB-1B1DB2B85C53}"/>
              </a:ext>
            </a:extLst>
          </p:cNvPr>
          <p:cNvSpPr/>
          <p:nvPr/>
        </p:nvSpPr>
        <p:spPr>
          <a:xfrm>
            <a:off x="457200" y="1219200"/>
            <a:ext cx="8153400" cy="2814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AutoNum type="arabicPeriod" startAt="5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Phase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Unit, integration, and security testing ensure reliability, while performance and usability tests optimize efficiency and user experience.</a:t>
            </a:r>
          </a:p>
          <a:p>
            <a:pPr marL="457200" indent="-457200">
              <a:lnSpc>
                <a:spcPct val="150000"/>
              </a:lnSpc>
              <a:buAutoNum type="arabicPeriod" startAt="5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Deployment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The backend is deployed on Firebase, and the app is built and released on the Google Play Store, monitored using Firebase Analytics.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837CA15-23CC-4DC2-B63E-8F43F1DF0816}"/>
              </a:ext>
            </a:extLst>
          </p:cNvPr>
          <p:cNvSpPr/>
          <p:nvPr/>
        </p:nvSpPr>
        <p:spPr>
          <a:xfrm>
            <a:off x="3036277" y="381000"/>
            <a:ext cx="337624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METHODOLOGY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22916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1766E90-77B6-4E73-A1F9-0C9D3983E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IN" sz="3200" dirty="0">
                <a:latin typeface="Times New Roman" pitchFamily="18" charset="0"/>
                <a:cs typeface="Times New Roman" pitchFamily="18" charset="0"/>
              </a:rPr>
              <a:t>Output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F058F29-7F93-422C-9F4D-4FE28580F5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914400"/>
            <a:ext cx="2537460" cy="56388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CAC9144-4D4A-47AF-9300-E82154739A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0429" y="914400"/>
            <a:ext cx="2537459" cy="563879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49894D5-0446-494E-96EF-04A780B280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3657" y="914400"/>
            <a:ext cx="2537459" cy="5638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2836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6666568"/>
              </p:ext>
            </p:extLst>
          </p:nvPr>
        </p:nvGraphicFramePr>
        <p:xfrm>
          <a:off x="533400" y="1142999"/>
          <a:ext cx="8324880" cy="39338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0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28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18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30315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 S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Point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Compliance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6265"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Is research gap identified?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0315"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Is the research question is in tune with research gap?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7949"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Is the hypothesis in tune with the research question?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0315"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Is the study</a:t>
                      </a:r>
                      <a:r>
                        <a:rPr lang="en-US" sz="2000" baseline="0" dirty="0">
                          <a:latin typeface="Times New Roman" pitchFamily="18" charset="0"/>
                          <a:cs typeface="Times New Roman" pitchFamily="18" charset="0"/>
                        </a:rPr>
                        <a:t> design commensurate with the research question</a:t>
                      </a:r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6265"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Is the study feasible 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30315"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Whether the research lead to generation of new knowledge or</a:t>
                      </a:r>
                      <a:r>
                        <a:rPr lang="en-US" sz="2000" baseline="0" dirty="0">
                          <a:latin typeface="Times New Roman" pitchFamily="18" charset="0"/>
                          <a:cs typeface="Times New Roman" pitchFamily="18" charset="0"/>
                        </a:rPr>
                        <a:t> achieve higher level of evidence</a:t>
                      </a:r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752600" y="609600"/>
            <a:ext cx="45414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                     SUMMARY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BE9C2-81CC-84D8-0100-757DED7ED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560" y="181681"/>
            <a:ext cx="8229600" cy="639762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IN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3610AF-70E2-4A3B-E4CF-53DE3DCB5C8C}"/>
              </a:ext>
            </a:extLst>
          </p:cNvPr>
          <p:cNvSpPr txBox="1"/>
          <p:nvPr/>
        </p:nvSpPr>
        <p:spPr>
          <a:xfrm>
            <a:off x="304800" y="821443"/>
            <a:ext cx="8534400" cy="49040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36880" marR="101600" indent="-342900">
              <a:lnSpc>
                <a:spcPct val="150000"/>
              </a:lnSpc>
              <a:buFont typeface="+mj-lt"/>
              <a:buAutoNum type="arabicPeriod"/>
              <a:tabLst>
                <a:tab pos="562610" algn="l"/>
              </a:tabLst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S. Smith, J. Doe, and A. Johnson, </a:t>
            </a:r>
            <a:r>
              <a:rPr lang="en-US" sz="1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 for Parental Control: Techniques and Challenges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2nd ed., Springer, 2020.</a:t>
            </a:r>
          </a:p>
          <a:p>
            <a:pPr marL="436880" marR="101600" indent="-342900">
              <a:lnSpc>
                <a:spcPct val="150000"/>
              </a:lnSpc>
              <a:buFont typeface="+mj-lt"/>
              <a:buAutoNum type="arabicPeriod"/>
              <a:tabLst>
                <a:tab pos="562610" algn="l"/>
              </a:tabLst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J. Lee and M. Kumar, "Behavioral Insights through AI in Child Safety Apps," </a:t>
            </a:r>
            <a:r>
              <a:rPr lang="en-US" sz="1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Journal of AI Research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vol. 5, no. 3, pp. 45-56, Mar. 2021.</a:t>
            </a:r>
          </a:p>
          <a:p>
            <a:pPr marL="436880" marR="101600" indent="-342900">
              <a:lnSpc>
                <a:spcPct val="150000"/>
              </a:lnSpc>
              <a:buFont typeface="+mj-lt"/>
              <a:buAutoNum type="arabicPeriod"/>
              <a:tabLst>
                <a:tab pos="562610" algn="l"/>
              </a:tabLst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R. Gupta and P. Singh, "Ethical Considerations in AI-Based Parental Controls," </a:t>
            </a:r>
            <a:r>
              <a:rPr lang="en-US" sz="1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International Conference on AI Ethics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London, UK, 2022, pp. 120-130.</a:t>
            </a:r>
          </a:p>
          <a:p>
            <a:pPr marL="436880" marR="101600" indent="-342900">
              <a:lnSpc>
                <a:spcPct val="150000"/>
              </a:lnSpc>
              <a:buFont typeface="+mj-lt"/>
              <a:buAutoNum type="arabicPeriod"/>
              <a:tabLst>
                <a:tab pos="562610" algn="l"/>
              </a:tabLst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R. Patel, "AI in Family Digital Safety: Emerging Trends," </a:t>
            </a:r>
            <a:r>
              <a:rPr lang="en-US" sz="1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 Insights Blog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Dec. 10, 2022. [Online]. Available: www.techinsights.com/ai-in-safety. [Accessed: Dec. 11, 2024].</a:t>
            </a:r>
          </a:p>
          <a:p>
            <a:pPr marL="436880" marR="101600" indent="-342900">
              <a:lnSpc>
                <a:spcPct val="150000"/>
              </a:lnSpc>
              <a:buFont typeface="+mj-lt"/>
              <a:buAutoNum type="arabicPeriod"/>
              <a:tabLst>
                <a:tab pos="562610" algn="l"/>
              </a:tabLst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 Chen, "Mobile App-Based AI Parental Controls: An Overview," </a:t>
            </a:r>
            <a:r>
              <a:rPr lang="en-US" sz="1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Journal of Mobile Technology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vol. 7, no. 1, pp. 98-105, Jan. 2019.</a:t>
            </a:r>
          </a:p>
          <a:p>
            <a:pPr marL="436880" marR="101600" indent="-342900">
              <a:lnSpc>
                <a:spcPct val="150000"/>
              </a:lnSpc>
              <a:buFont typeface="+mj-lt"/>
              <a:buAutoNum type="arabicPeriod"/>
              <a:tabLst>
                <a:tab pos="562610" algn="l"/>
              </a:tabLst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T. J. Anderson, "AI for Child Safety: Trends and Challenges," </a:t>
            </a:r>
            <a:r>
              <a:rPr lang="en-US" sz="1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Proceedings of the 2020 AI Safety Conference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Boston, MA, 2020, pp. 215-220.</a:t>
            </a:r>
          </a:p>
          <a:p>
            <a:pPr marL="436880" marR="101600" indent="-342900">
              <a:lnSpc>
                <a:spcPct val="150000"/>
              </a:lnSpc>
              <a:buFont typeface="+mj-lt"/>
              <a:buAutoNum type="arabicPeriod"/>
              <a:tabLst>
                <a:tab pos="562610" algn="l"/>
              </a:tabLst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K. Davis, "AI and the Future of Parenting: Opportunities and Risks," </a:t>
            </a:r>
            <a:r>
              <a:rPr lang="en-US" sz="1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Digital Parenting Journal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vol. 4, no. 2, pp. 34-39, Jun. 2021.</a:t>
            </a:r>
          </a:p>
        </p:txBody>
      </p:sp>
    </p:spTree>
    <p:extLst>
      <p:ext uri="{BB962C8B-B14F-4D97-AF65-F5344CB8AC3E}">
        <p14:creationId xmlns:p14="http://schemas.microsoft.com/office/powerpoint/2010/main" val="4134587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446F3FDE-D180-F0E4-1D34-24F85E3739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76300"/>
            <a:ext cx="9144000" cy="51435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E1C2DC3-90D2-BB07-5384-6A1BFB5D4517}"/>
              </a:ext>
            </a:extLst>
          </p:cNvPr>
          <p:cNvSpPr txBox="1"/>
          <p:nvPr/>
        </p:nvSpPr>
        <p:spPr>
          <a:xfrm>
            <a:off x="990600" y="3429000"/>
            <a:ext cx="7034893" cy="846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prstClr val="white"/>
                </a:solidFill>
              </a:rPr>
              <a:t>Faculty of Engineering and Technology</a:t>
            </a:r>
          </a:p>
          <a:p>
            <a:pPr algn="ctr"/>
            <a:r>
              <a:rPr lang="en-US" sz="2100" dirty="0">
                <a:solidFill>
                  <a:prstClr val="white"/>
                </a:solidFill>
              </a:rPr>
              <a:t>Department of Artificial Intelligence &amp; Data Science</a:t>
            </a:r>
          </a:p>
        </p:txBody>
      </p:sp>
    </p:spTree>
    <p:extLst>
      <p:ext uri="{BB962C8B-B14F-4D97-AF65-F5344CB8AC3E}">
        <p14:creationId xmlns:p14="http://schemas.microsoft.com/office/powerpoint/2010/main" val="20201954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533400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THANK YOU..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971800" y="5725923"/>
            <a:ext cx="3581400" cy="1132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224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1" y="1752600"/>
            <a:ext cx="8077200" cy="3429000"/>
          </a:xfrm>
        </p:spPr>
        <p:txBody>
          <a:bodyPr>
            <a:noAutofit/>
          </a:bodyPr>
          <a:lstStyle/>
          <a:p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Presentation</a:t>
            </a:r>
            <a:br>
              <a:rPr lang="en-US" sz="3600" dirty="0">
                <a:latin typeface="Times New Roman" pitchFamily="18" charset="0"/>
                <a:cs typeface="Times New Roman" pitchFamily="18" charset="0"/>
              </a:rPr>
            </a:b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for</a:t>
            </a:r>
            <a:br>
              <a:rPr lang="en-US" sz="3600" dirty="0">
                <a:latin typeface="Times New Roman" pitchFamily="18" charset="0"/>
                <a:cs typeface="Times New Roman" pitchFamily="18" charset="0"/>
              </a:rPr>
            </a:b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Major Project-II</a:t>
            </a:r>
          </a:p>
        </p:txBody>
      </p:sp>
      <p:pic>
        <p:nvPicPr>
          <p:cNvPr id="4" name="Picture 3" descr="DMIHER New LOGO">
            <a:extLst>
              <a:ext uri="{FF2B5EF4-FFF2-40B4-BE49-F238E27FC236}">
                <a16:creationId xmlns:a16="http://schemas.microsoft.com/office/drawing/2014/main" id="{5B12DA93-F18A-7242-8681-D0998B76820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" y="152400"/>
            <a:ext cx="1123950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77200" y="152400"/>
            <a:ext cx="838200" cy="91440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269737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2910" y="571480"/>
            <a:ext cx="7772400" cy="1447799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</a:t>
            </a:r>
            <a:br>
              <a:rPr lang="en-US" sz="2000" b="1" dirty="0">
                <a:latin typeface="Times New Roman" pitchFamily="18" charset="0"/>
                <a:cs typeface="Times New Roman" pitchFamily="18" charset="0"/>
              </a:rPr>
            </a:br>
            <a:br>
              <a:rPr lang="en-US" sz="2000" b="1" dirty="0">
                <a:latin typeface="Times New Roman" pitchFamily="18" charset="0"/>
                <a:cs typeface="Times New Roman" pitchFamily="18" charset="0"/>
              </a:rPr>
            </a:b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463" y="2019279"/>
            <a:ext cx="8141273" cy="2924188"/>
          </a:xfrm>
        </p:spPr>
        <p:txBody>
          <a:bodyPr>
            <a:noAutofit/>
          </a:bodyPr>
          <a:lstStyle/>
          <a:p>
            <a:pPr algn="l">
              <a:lnSpc>
                <a:spcPct val="170000"/>
              </a:lnSpc>
            </a:pPr>
            <a:r>
              <a:rPr lang="en-US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NAME OF STUDENT: HARSH MUPPAWAR</a:t>
            </a:r>
          </a:p>
          <a:p>
            <a:pPr algn="l">
              <a:lnSpc>
                <a:spcPct val="170000"/>
              </a:lnSpc>
            </a:pPr>
            <a:r>
              <a:rPr lang="en-US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NAME OF THE SUPERVISOR: DR. UTKARSHA PACHARANEY</a:t>
            </a:r>
          </a:p>
          <a:p>
            <a:pPr>
              <a:lnSpc>
                <a:spcPct val="170000"/>
              </a:lnSpc>
            </a:pPr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DEPARTMENT OF ARTIFICIAL INTELLIGENCE AND DATA SCIENCE</a:t>
            </a:r>
            <a:endParaRPr lang="en-US" sz="24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70000"/>
              </a:lnSpc>
            </a:pPr>
            <a:r>
              <a:rPr lang="en-US" sz="18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FACULTY OF ENGINEERING AND TECHNOLOGY</a:t>
            </a:r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, SAWANGI (MEGHE) , WARDHA</a:t>
            </a:r>
            <a:endParaRPr lang="en-US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US" sz="1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DATE : 28</a:t>
            </a:r>
            <a:r>
              <a:rPr lang="en-US" sz="1800" b="1" baseline="30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sz="1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FEB 2024</a:t>
            </a:r>
          </a:p>
        </p:txBody>
      </p:sp>
      <p:sp>
        <p:nvSpPr>
          <p:cNvPr id="9" name="Rectangle 8"/>
          <p:cNvSpPr/>
          <p:nvPr/>
        </p:nvSpPr>
        <p:spPr>
          <a:xfrm>
            <a:off x="314960" y="228600"/>
            <a:ext cx="837593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PRESENTATION FOR MAJOR PROJECT - II</a:t>
            </a:r>
          </a:p>
          <a:p>
            <a:pPr algn="ctr"/>
            <a:r>
              <a:rPr lang="en-US" sz="20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TOPIC</a:t>
            </a:r>
          </a:p>
          <a:p>
            <a:pPr algn="ctr"/>
            <a:br>
              <a:rPr lang="en-US" sz="20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200" b="1" dirty="0">
                <a:solidFill>
                  <a:srgbClr val="FF0000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AI- Powered Parental Control Mobile Based Application </a:t>
            </a:r>
            <a:endParaRPr lang="en-US" sz="32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</p:spPr>
        <p:txBody>
          <a:bodyPr>
            <a:no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b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6096000"/>
          </a:xfrm>
        </p:spPr>
        <p:txBody>
          <a:bodyPr>
            <a:normAutofit fontScale="67500" lnSpcReduction="20000"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Prisma Chart 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Prisma-S Extension 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Knowledge /Research gap analysis</a:t>
            </a:r>
            <a:endParaRPr lang="en-US" sz="2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Knowledge/Research Gap Summary 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Question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Aim</a:t>
            </a: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q"/>
            </a:pP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q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5646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60400"/>
            <a:ext cx="8229600" cy="609600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</a:t>
            </a:r>
            <a:r>
              <a:rPr lang="en-US" sz="3200" b="1" dirty="0"/>
              <a:t>N 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997362"/>
          </a:xfrm>
        </p:spPr>
        <p:txBody>
          <a:bodyPr>
            <a:noAutofit/>
          </a:bodyPr>
          <a:lstStyle/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the digital age, children are increasingly exposed to smartphones and the internet. While technology offers benefits, it also brings risks such as inappropriate content and excessive screen time.</a:t>
            </a:r>
          </a:p>
          <a:p>
            <a:pPr marL="0" indent="0" algn="just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Parental Control App helps parents monitor and manage their children’s smartphone usage. It provides features like setting screen time limits, blocking harmful content, and tracking location.</a:t>
            </a:r>
          </a:p>
          <a:p>
            <a:pPr marL="0" indent="0" algn="just">
              <a:buNone/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goal is to create a safer digital environment and promote healthy online habits for children the goal is to provide smarter, more efficient, and adaptive digital safety solutions for children</a:t>
            </a:r>
          </a:p>
          <a:p>
            <a:pPr algn="just">
              <a:lnSpc>
                <a:spcPct val="150000"/>
              </a:lnSpc>
            </a:pPr>
            <a:endParaRPr lang="en-I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7666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4084" y="306476"/>
            <a:ext cx="6256724" cy="522997"/>
          </a:xfrm>
        </p:spPr>
        <p:txBody>
          <a:bodyPr>
            <a:noAutofit/>
          </a:bodyPr>
          <a:lstStyle/>
          <a:p>
            <a:pPr algn="ctr"/>
            <a:r>
              <a:rPr lang="en-US" sz="15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SYSTEMATIC REVIEW OF LITERATURE </a:t>
            </a:r>
            <a:br>
              <a:rPr lang="en-US" sz="15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5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(PRISMA FLOW DIAGRAM) </a:t>
            </a:r>
          </a:p>
        </p:txBody>
      </p:sp>
      <p:sp>
        <p:nvSpPr>
          <p:cNvPr id="4" name="Rectangle 3"/>
          <p:cNvSpPr/>
          <p:nvPr/>
        </p:nvSpPr>
        <p:spPr>
          <a:xfrm>
            <a:off x="1335281" y="1200150"/>
            <a:ext cx="307782" cy="117659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35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Identification</a:t>
            </a:r>
            <a:r>
              <a:rPr lang="en-US" sz="135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1750680" y="1460794"/>
            <a:ext cx="2343149" cy="47429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Articles identifies through IEEE searching (n=10)</a:t>
            </a:r>
          </a:p>
        </p:txBody>
      </p:sp>
      <p:sp>
        <p:nvSpPr>
          <p:cNvPr id="6" name="Rectangle 5"/>
          <p:cNvSpPr/>
          <p:nvPr/>
        </p:nvSpPr>
        <p:spPr>
          <a:xfrm>
            <a:off x="4963325" y="1113082"/>
            <a:ext cx="2628770" cy="7643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Articles identified through other sources SCIE/SCOPUS/Research Gate Sources (n=2)</a:t>
            </a:r>
          </a:p>
        </p:txBody>
      </p:sp>
      <p:cxnSp>
        <p:nvCxnSpPr>
          <p:cNvPr id="8" name="Straight Arrow Connector 7"/>
          <p:cNvCxnSpPr>
            <a:stCxn id="5" idx="2"/>
          </p:cNvCxnSpPr>
          <p:nvPr/>
        </p:nvCxnSpPr>
        <p:spPr>
          <a:xfrm flipH="1">
            <a:off x="2922254" y="1935090"/>
            <a:ext cx="1" cy="20509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475757" y="2124696"/>
            <a:ext cx="4153643" cy="2197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Records after duplicates removal (n=8)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750680" y="2568691"/>
            <a:ext cx="2656027" cy="38771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35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Records screened for removal(n=8)</a:t>
            </a:r>
            <a:endParaRPr lang="en-US" sz="1500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350" b="1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" name="Straight Arrow Connector 17"/>
          <p:cNvCxnSpPr>
            <a:cxnSpLocks/>
            <a:endCxn id="20" idx="1"/>
          </p:cNvCxnSpPr>
          <p:nvPr/>
        </p:nvCxnSpPr>
        <p:spPr>
          <a:xfrm flipV="1">
            <a:off x="4401505" y="2739628"/>
            <a:ext cx="766407" cy="293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5167913" y="2552180"/>
            <a:ext cx="2656027" cy="3748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Article excluded:(n=3)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736777" y="3542831"/>
            <a:ext cx="3431135" cy="105754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35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 of Full text articles assessed for eligibility (n=5)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835928" y="4981102"/>
            <a:ext cx="2353379" cy="68866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 of Studies included in Qualitative and Quantitative  (n=4)</a:t>
            </a:r>
          </a:p>
        </p:txBody>
      </p:sp>
      <p:sp>
        <p:nvSpPr>
          <p:cNvPr id="51" name="Rectangle 50"/>
          <p:cNvSpPr/>
          <p:nvPr/>
        </p:nvSpPr>
        <p:spPr>
          <a:xfrm>
            <a:off x="5351484" y="4981101"/>
            <a:ext cx="1963716" cy="76126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2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Original articles-2</a:t>
            </a:r>
          </a:p>
          <a:p>
            <a:r>
              <a:rPr lang="en-US" sz="12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Review articles-2</a:t>
            </a:r>
            <a:br>
              <a:rPr lang="en-US" sz="12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2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320063" y="2478824"/>
            <a:ext cx="323005" cy="105754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35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Screening</a:t>
            </a:r>
            <a:r>
              <a:rPr lang="en-US" sz="135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0" name="Rectangle 29"/>
          <p:cNvSpPr/>
          <p:nvPr/>
        </p:nvSpPr>
        <p:spPr>
          <a:xfrm>
            <a:off x="1320060" y="3757488"/>
            <a:ext cx="290855" cy="96519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35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Eligibility</a:t>
            </a:r>
            <a:endParaRPr lang="en-US" sz="135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335286" y="4864573"/>
            <a:ext cx="245740" cy="114406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35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Included </a:t>
            </a:r>
          </a:p>
        </p:txBody>
      </p:sp>
      <p:sp>
        <p:nvSpPr>
          <p:cNvPr id="3" name="Rectangle 2"/>
          <p:cNvSpPr/>
          <p:nvPr/>
        </p:nvSpPr>
        <p:spPr>
          <a:xfrm>
            <a:off x="5397736" y="3351436"/>
            <a:ext cx="2463329" cy="10872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35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Records excluded(n=1)</a:t>
            </a:r>
          </a:p>
          <a:p>
            <a:pPr algn="just"/>
            <a:r>
              <a:rPr lang="en-US" sz="135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Full text articles excluded with reasons: Objective is not matching.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5150899" y="3666047"/>
            <a:ext cx="285750" cy="119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290E91F-EA5A-1359-8609-3FAFCB651E23}"/>
              </a:ext>
            </a:extLst>
          </p:cNvPr>
          <p:cNvCxnSpPr/>
          <p:nvPr/>
        </p:nvCxnSpPr>
        <p:spPr>
          <a:xfrm flipH="1">
            <a:off x="6203908" y="1919598"/>
            <a:ext cx="1" cy="20509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22BD2B6-852B-3FDF-3390-A8914D708282}"/>
              </a:ext>
            </a:extLst>
          </p:cNvPr>
          <p:cNvCxnSpPr/>
          <p:nvPr/>
        </p:nvCxnSpPr>
        <p:spPr>
          <a:xfrm flipH="1">
            <a:off x="2922254" y="2347083"/>
            <a:ext cx="1" cy="20509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251EB12-7057-7C06-3BBF-24279BB066DE}"/>
              </a:ext>
            </a:extLst>
          </p:cNvPr>
          <p:cNvCxnSpPr>
            <a:cxnSpLocks/>
          </p:cNvCxnSpPr>
          <p:nvPr/>
        </p:nvCxnSpPr>
        <p:spPr>
          <a:xfrm flipH="1">
            <a:off x="2864415" y="2982352"/>
            <a:ext cx="1" cy="53527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31589AE-F0EC-EB08-31C0-9EA73B2B26A6}"/>
              </a:ext>
            </a:extLst>
          </p:cNvPr>
          <p:cNvCxnSpPr>
            <a:cxnSpLocks/>
          </p:cNvCxnSpPr>
          <p:nvPr/>
        </p:nvCxnSpPr>
        <p:spPr>
          <a:xfrm flipV="1">
            <a:off x="4189307" y="5339344"/>
            <a:ext cx="1208429" cy="277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9C739ED-C1BA-F031-1C25-FDBFFF74E205}"/>
              </a:ext>
            </a:extLst>
          </p:cNvPr>
          <p:cNvCxnSpPr>
            <a:cxnSpLocks/>
          </p:cNvCxnSpPr>
          <p:nvPr/>
        </p:nvCxnSpPr>
        <p:spPr>
          <a:xfrm>
            <a:off x="2743201" y="4620128"/>
            <a:ext cx="0" cy="36097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7316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0F33AC4-4969-CCCC-BC74-4CAC4EEEEFC1}"/>
              </a:ext>
            </a:extLst>
          </p:cNvPr>
          <p:cNvSpPr txBox="1"/>
          <p:nvPr/>
        </p:nvSpPr>
        <p:spPr>
          <a:xfrm>
            <a:off x="1143000" y="1828800"/>
            <a:ext cx="2438400" cy="685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06EAC3B-060A-5B40-D7AE-CC1A2C219D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269489"/>
              </p:ext>
            </p:extLst>
          </p:nvPr>
        </p:nvGraphicFramePr>
        <p:xfrm>
          <a:off x="533400" y="838200"/>
          <a:ext cx="8077200" cy="53603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24487">
                  <a:extLst>
                    <a:ext uri="{9D8B030D-6E8A-4147-A177-3AD203B41FA5}">
                      <a16:colId xmlns:a16="http://schemas.microsoft.com/office/drawing/2014/main" val="4178894075"/>
                    </a:ext>
                  </a:extLst>
                </a:gridCol>
                <a:gridCol w="693867">
                  <a:extLst>
                    <a:ext uri="{9D8B030D-6E8A-4147-A177-3AD203B41FA5}">
                      <a16:colId xmlns:a16="http://schemas.microsoft.com/office/drawing/2014/main" val="3477122755"/>
                    </a:ext>
                  </a:extLst>
                </a:gridCol>
                <a:gridCol w="5958846">
                  <a:extLst>
                    <a:ext uri="{9D8B030D-6E8A-4147-A177-3AD203B41FA5}">
                      <a16:colId xmlns:a16="http://schemas.microsoft.com/office/drawing/2014/main" val="2693370479"/>
                    </a:ext>
                  </a:extLst>
                </a:gridCol>
              </a:tblGrid>
              <a:tr h="50035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5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Topic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5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Item 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5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Checklist item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888611256"/>
                  </a:ext>
                </a:extLst>
              </a:tr>
              <a:tr h="5196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kern="12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Times New Roman" panose="02020603050405020304"/>
                          <a:cs typeface="Times New Roman" panose="02020603050405020304" pitchFamily="18" charset="0"/>
                        </a:rPr>
                        <a:t>Data base 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5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Times New Roman" panose="02020603050405020304"/>
                          <a:cs typeface="Times New Roman" panose="02020603050405020304" pitchFamily="18" charset="0"/>
                        </a:rPr>
                        <a:t>Information about mobile applications and parental control tools on app stores and other platforms.</a:t>
                      </a:r>
                      <a:endParaRPr lang="en-IN" sz="15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Times New Roman" panose="02020603050405020304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643879629"/>
                  </a:ext>
                </a:extLst>
              </a:tr>
              <a:tr h="5196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kern="12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Times New Roman" panose="02020603050405020304"/>
                          <a:cs typeface="Times New Roman" panose="02020603050405020304" pitchFamily="18" charset="0"/>
                        </a:rPr>
                        <a:t>Registries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5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500" kern="12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Times New Roman" panose="02020603050405020304"/>
                          <a:cs typeface="Times New Roman" panose="02020603050405020304" pitchFamily="18" charset="0"/>
                        </a:rPr>
                        <a:t>Details of the registries and platforms used for gathering data about parental control features.</a:t>
                      </a:r>
                      <a:endParaRPr lang="en-IN" sz="1500" kern="12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Times New Roman" panose="02020603050405020304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255642800"/>
                  </a:ext>
                </a:extLst>
              </a:tr>
              <a:tr h="60208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kern="12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Times New Roman" panose="02020603050405020304"/>
                          <a:cs typeface="Times New Roman" panose="02020603050405020304" pitchFamily="18" charset="0"/>
                        </a:rPr>
                        <a:t>Keywords (MESH TERMS)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5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kern="12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Times New Roman" panose="02020603050405020304"/>
                          <a:cs typeface="Times New Roman" panose="02020603050405020304" pitchFamily="18" charset="0"/>
                        </a:rPr>
                        <a:t>Keywords related to parental control, child monitoring, app usage limits, and mobile safety.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187879677"/>
                  </a:ext>
                </a:extLst>
              </a:tr>
              <a:tr h="6268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500" kern="12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Times New Roman" panose="02020603050405020304"/>
                          <a:cs typeface="Times New Roman" panose="02020603050405020304" pitchFamily="18" charset="0"/>
                        </a:rPr>
                        <a:t>Search strategies</a:t>
                      </a:r>
                      <a:endParaRPr lang="en-IN" sz="1500" kern="12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Times New Roman" panose="02020603050405020304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5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Times New Roman" panose="02020603050405020304"/>
                          <a:cs typeface="Times New Roman" panose="02020603050405020304" pitchFamily="18" charset="0"/>
                        </a:rPr>
                        <a:t>4</a:t>
                      </a:r>
                      <a:endParaRPr lang="en-IN" sz="15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Times New Roman" panose="02020603050405020304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500" kern="12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Times New Roman" panose="02020603050405020304"/>
                          <a:cs typeface="Times New Roman" panose="02020603050405020304" pitchFamily="18" charset="0"/>
                        </a:rPr>
                        <a:t>Methods and terms used to search and retrieve relevant mobile app data, including filters applied.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1078712"/>
                  </a:ext>
                </a:extLst>
              </a:tr>
              <a:tr h="6268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500" kern="12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Times New Roman" panose="02020603050405020304"/>
                          <a:cs typeface="Times New Roman" panose="02020603050405020304" pitchFamily="18" charset="0"/>
                        </a:rPr>
                        <a:t>Selection process</a:t>
                      </a:r>
                      <a:endParaRPr lang="en-IN" sz="1500" kern="12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Times New Roman" panose="02020603050405020304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5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Times New Roman" panose="02020603050405020304"/>
                          <a:cs typeface="Times New Roman" panose="02020603050405020304" pitchFamily="18" charset="0"/>
                        </a:rPr>
                        <a:t>5</a:t>
                      </a:r>
                      <a:endParaRPr lang="en-IN" sz="15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Times New Roman" panose="02020603050405020304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500" kern="12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Times New Roman" panose="02020603050405020304"/>
                          <a:cs typeface="Times New Roman" panose="02020603050405020304" pitchFamily="18" charset="0"/>
                        </a:rPr>
                        <a:t>Criteria for selecting mobile apps, such as inclusion based on features, user ratings, and usability.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9384575"/>
                  </a:ext>
                </a:extLst>
              </a:tr>
              <a:tr h="6268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500" kern="12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Times New Roman" panose="02020603050405020304"/>
                          <a:cs typeface="Times New Roman" panose="02020603050405020304" pitchFamily="18" charset="0"/>
                        </a:rPr>
                        <a:t>Limits and restrictions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5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Times New Roman" panose="02020603050405020304"/>
                          <a:cs typeface="Times New Roman" panose="02020603050405020304" pitchFamily="18" charset="0"/>
                        </a:rPr>
                        <a:t>6</a:t>
                      </a:r>
                      <a:endParaRPr lang="en-IN" sz="15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Times New Roman" panose="02020603050405020304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500" kern="12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Times New Roman" panose="02020603050405020304"/>
                          <a:cs typeface="Times New Roman" panose="02020603050405020304" pitchFamily="18" charset="0"/>
                        </a:rPr>
                        <a:t>Constraints on the dataset, like data timeframe (e.g., apps released in the last 5 years) and supported platforms (</a:t>
                      </a:r>
                      <a:r>
                        <a:rPr lang="en-US" sz="1500" kern="1200" dirty="0" err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Times New Roman" panose="02020603050405020304"/>
                          <a:cs typeface="Times New Roman" panose="02020603050405020304" pitchFamily="18" charset="0"/>
                        </a:rPr>
                        <a:t>iOS</a:t>
                      </a:r>
                      <a:r>
                        <a:rPr lang="en-US" sz="1500" kern="12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Times New Roman" panose="02020603050405020304"/>
                          <a:cs typeface="Times New Roman" panose="02020603050405020304" pitchFamily="18" charset="0"/>
                        </a:rPr>
                        <a:t>, Android).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0402301"/>
                  </a:ext>
                </a:extLst>
              </a:tr>
              <a:tr h="3813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500" kern="12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Times New Roman" panose="02020603050405020304"/>
                          <a:cs typeface="Times New Roman" panose="02020603050405020304" pitchFamily="18" charset="0"/>
                        </a:rPr>
                        <a:t>Search filters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5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Times New Roman" panose="02020603050405020304"/>
                          <a:cs typeface="Times New Roman" panose="02020603050405020304" pitchFamily="18" charset="0"/>
                        </a:rPr>
                        <a:t>7</a:t>
                      </a:r>
                      <a:endParaRPr lang="en-IN" sz="15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Times New Roman" panose="02020603050405020304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500" kern="12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Times New Roman" panose="02020603050405020304"/>
                          <a:cs typeface="Times New Roman" panose="02020603050405020304" pitchFamily="18" charset="0"/>
                        </a:rPr>
                        <a:t>Filters applied to exclude irrelevant or incomplete apps, such as those lacking parental control features.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3475255"/>
                  </a:ext>
                </a:extLst>
              </a:tr>
              <a:tr h="6020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500" kern="12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Times New Roman" panose="02020603050405020304"/>
                          <a:cs typeface="Times New Roman" panose="02020603050405020304" pitchFamily="18" charset="0"/>
                        </a:rPr>
                        <a:t>Total records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5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Times New Roman" panose="02020603050405020304"/>
                          <a:cs typeface="Times New Roman" panose="02020603050405020304" pitchFamily="18" charset="0"/>
                        </a:rPr>
                        <a:t>8</a:t>
                      </a:r>
                      <a:endParaRPr lang="en-IN" sz="15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Times New Roman" panose="02020603050405020304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500" kern="12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Times New Roman" panose="02020603050405020304"/>
                          <a:cs typeface="Times New Roman" panose="02020603050405020304" pitchFamily="18" charset="0"/>
                        </a:rPr>
                        <a:t>Number of records included in the dataset, such as the total apps reviewed for parental control.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953679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B6B0C2A0-C3E3-0CBA-79BF-0A03C8EBFE15}"/>
              </a:ext>
            </a:extLst>
          </p:cNvPr>
          <p:cNvSpPr txBox="1"/>
          <p:nvPr/>
        </p:nvSpPr>
        <p:spPr>
          <a:xfrm>
            <a:off x="3105411" y="382580"/>
            <a:ext cx="49310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PRISMA-S EXTENSION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625396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09600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RESEARCH ARTICLES INCLUDED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27442"/>
            <a:ext cx="8229600" cy="4800600"/>
          </a:xfrm>
        </p:spPr>
        <p:txBody>
          <a:bodyPr>
            <a:normAutofit/>
          </a:bodyPr>
          <a:lstStyle/>
          <a:p>
            <a:pPr algn="just"/>
            <a:endParaRPr lang="en-US" sz="2000" dirty="0"/>
          </a:p>
          <a:p>
            <a:pPr algn="just"/>
            <a:endParaRPr lang="en-US" sz="2000" dirty="0"/>
          </a:p>
          <a:p>
            <a:pPr marL="0" indent="0" algn="just">
              <a:buNone/>
            </a:pPr>
            <a:endParaRPr lang="en-US" sz="20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A411E0E-A0A4-2CBE-28BB-10A2309D8BA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37644638"/>
              </p:ext>
            </p:extLst>
          </p:nvPr>
        </p:nvGraphicFramePr>
        <p:xfrm>
          <a:off x="990600" y="1295400"/>
          <a:ext cx="7848600" cy="28193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92835">
                  <a:extLst>
                    <a:ext uri="{9D8B030D-6E8A-4147-A177-3AD203B41FA5}">
                      <a16:colId xmlns:a16="http://schemas.microsoft.com/office/drawing/2014/main" val="3421179851"/>
                    </a:ext>
                  </a:extLst>
                </a:gridCol>
                <a:gridCol w="3847354">
                  <a:extLst>
                    <a:ext uri="{9D8B030D-6E8A-4147-A177-3AD203B41FA5}">
                      <a16:colId xmlns:a16="http://schemas.microsoft.com/office/drawing/2014/main" val="303942493"/>
                    </a:ext>
                  </a:extLst>
                </a:gridCol>
                <a:gridCol w="2308411">
                  <a:extLst>
                    <a:ext uri="{9D8B030D-6E8A-4147-A177-3AD203B41FA5}">
                      <a16:colId xmlns:a16="http://schemas.microsoft.com/office/drawing/2014/main" val="2440243256"/>
                    </a:ext>
                  </a:extLst>
                </a:gridCol>
              </a:tblGrid>
              <a:tr h="402771">
                <a:tc>
                  <a:txBody>
                    <a:bodyPr/>
                    <a:lstStyle/>
                    <a:p>
                      <a:pPr algn="just"/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Sr.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Type of article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7291711"/>
                  </a:ext>
                </a:extLst>
              </a:tr>
              <a:tr h="40277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Original Article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7911811"/>
                  </a:ext>
                </a:extLst>
              </a:tr>
              <a:tr h="40277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SR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&amp; MA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0817532"/>
                  </a:ext>
                </a:extLst>
              </a:tr>
              <a:tr h="40277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8185002"/>
                  </a:ext>
                </a:extLst>
              </a:tr>
              <a:tr h="40277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Review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2306547"/>
                  </a:ext>
                </a:extLst>
              </a:tr>
              <a:tr h="40277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Books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4466628"/>
                  </a:ext>
                </a:extLst>
              </a:tr>
              <a:tr h="40277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Grand Total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Grand Total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0605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60724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8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9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10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7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5463</TotalTime>
  <Words>1482</Words>
  <Application>Microsoft Office PowerPoint</Application>
  <PresentationFormat>On-screen Show (4:3)</PresentationFormat>
  <Paragraphs>203</Paragraphs>
  <Slides>20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9</vt:i4>
      </vt:variant>
      <vt:variant>
        <vt:lpstr>Slide Titles</vt:lpstr>
      </vt:variant>
      <vt:variant>
        <vt:i4>20</vt:i4>
      </vt:variant>
    </vt:vector>
  </HeadingPairs>
  <TitlesOfParts>
    <vt:vector size="34" baseType="lpstr">
      <vt:lpstr>Arial</vt:lpstr>
      <vt:lpstr>Calibri</vt:lpstr>
      <vt:lpstr>Calibri Light</vt:lpstr>
      <vt:lpstr>Times New Roman</vt:lpstr>
      <vt:lpstr>Wingdings</vt:lpstr>
      <vt:lpstr>Office Theme</vt:lpstr>
      <vt:lpstr>1_Office Theme</vt:lpstr>
      <vt:lpstr>2_Office Theme</vt:lpstr>
      <vt:lpstr>3_Office Theme</vt:lpstr>
      <vt:lpstr>4_Office Theme</vt:lpstr>
      <vt:lpstr>8_Office Theme</vt:lpstr>
      <vt:lpstr>9_Office Theme</vt:lpstr>
      <vt:lpstr>10_Office Theme</vt:lpstr>
      <vt:lpstr>7_Office Theme</vt:lpstr>
      <vt:lpstr>PowerPoint Presentation</vt:lpstr>
      <vt:lpstr>PowerPoint Presentation</vt:lpstr>
      <vt:lpstr>Presentation for Major Project-II</vt:lpstr>
      <vt:lpstr>    </vt:lpstr>
      <vt:lpstr>CONTENTS </vt:lpstr>
      <vt:lpstr>INTRODUCTION </vt:lpstr>
      <vt:lpstr>SYSTEMATIC REVIEW OF LITERATURE  (PRISMA FLOW DIAGRAM) </vt:lpstr>
      <vt:lpstr>PowerPoint Presentation</vt:lpstr>
      <vt:lpstr>RESEARCH ARTICLES INCLUDED</vt:lpstr>
      <vt:lpstr>KNOWLEDGE GAP</vt:lpstr>
      <vt:lpstr>KNOWLEDGE GAP SUMMARY</vt:lpstr>
      <vt:lpstr>RESEARCH QUESTION</vt:lpstr>
      <vt:lpstr>PowerPoint Presentation</vt:lpstr>
      <vt:lpstr>OBJECTIVES</vt:lpstr>
      <vt:lpstr>METHODOLOGY</vt:lpstr>
      <vt:lpstr>PowerPoint Presentation</vt:lpstr>
      <vt:lpstr>Output</vt:lpstr>
      <vt:lpstr>PowerPoint Presentation</vt:lpstr>
      <vt:lpstr>REFERENCES</vt:lpstr>
      <vt:lpstr>THANK YOU..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PRESENTATION</dc:title>
  <dc:creator>Acer</dc:creator>
  <cp:lastModifiedBy>hrsh</cp:lastModifiedBy>
  <cp:revision>435</cp:revision>
  <cp:lastPrinted>2023-02-04T19:54:57Z</cp:lastPrinted>
  <dcterms:created xsi:type="dcterms:W3CDTF">2006-08-16T00:00:00Z</dcterms:created>
  <dcterms:modified xsi:type="dcterms:W3CDTF">2025-02-28T09:53:58Z</dcterms:modified>
</cp:coreProperties>
</file>