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b0b7d8a2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b0b7d8a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b08d575eb0786ce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08d575eb0786ce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b08d575eb0786ce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08d575eb0786ce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b0b7d8a2c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b0b7d8a2c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84c474fda0c43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4c474fda0c43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84c474fda0c437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4c474fda0c437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84c474fda0c437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4c474fda0c437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84c474fda0c437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84c474fda0c437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84c474fda0c437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84c474fda0c437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84c474fda0c437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4c474fda0c437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0b7d8a2c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0b7d8a2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b08d575eb0786c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08d575eb0786c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b0b7d8a2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b0b7d8a2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b0b7d8a2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b0b7d8a2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b0b7d8a2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b0b7d8a2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b08d575eb0786ce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08d575eb0786c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b08d575eb0786ce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08d575eb0786ce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b08d575eb0786ce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b08d575eb0786ce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23418" l="-4520" r="4519" t="-6460"/>
          <a:stretch/>
        </p:blipFill>
        <p:spPr>
          <a:xfrm>
            <a:off x="914025" y="117000"/>
            <a:ext cx="2442200" cy="2028025"/>
          </a:xfrm>
          <a:prstGeom prst="rect">
            <a:avLst/>
          </a:prstGeom>
          <a:noFill/>
          <a:ln>
            <a:noFill/>
          </a:ln>
        </p:spPr>
      </p:pic>
      <p:pic>
        <p:nvPicPr>
          <p:cNvPr id="64" name="Google Shape;64;p13"/>
          <p:cNvPicPr preferRelativeResize="0"/>
          <p:nvPr/>
        </p:nvPicPr>
        <p:blipFill rotWithShape="1">
          <a:blip r:embed="rId3">
            <a:alphaModFix/>
          </a:blip>
          <a:srcRect b="23418" l="-4520" r="4519" t="-6460"/>
          <a:stretch/>
        </p:blipFill>
        <p:spPr>
          <a:xfrm>
            <a:off x="6218375" y="2806600"/>
            <a:ext cx="2442200" cy="2028025"/>
          </a:xfrm>
          <a:prstGeom prst="rect">
            <a:avLst/>
          </a:prstGeom>
          <a:noFill/>
          <a:ln>
            <a:noFill/>
          </a:ln>
        </p:spPr>
      </p:pic>
      <p:pic>
        <p:nvPicPr>
          <p:cNvPr id="65" name="Google Shape;65;p13"/>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66" name="Google Shape;66;p13"/>
          <p:cNvSpPr txBox="1"/>
          <p:nvPr>
            <p:ph type="ctrTitle"/>
          </p:nvPr>
        </p:nvSpPr>
        <p:spPr>
          <a:xfrm>
            <a:off x="563250" y="1677350"/>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400"/>
              <a:t>Bus Reservation System</a:t>
            </a:r>
            <a:endParaRPr sz="5400"/>
          </a:p>
        </p:txBody>
      </p:sp>
      <p:sp>
        <p:nvSpPr>
          <p:cNvPr id="67" name="Google Shape;67;p13"/>
          <p:cNvSpPr txBox="1"/>
          <p:nvPr>
            <p:ph idx="1" type="subTitle"/>
          </p:nvPr>
        </p:nvSpPr>
        <p:spPr>
          <a:xfrm>
            <a:off x="-1359996" y="3573188"/>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Group Members:</a:t>
            </a:r>
            <a:endParaRPr/>
          </a:p>
        </p:txBody>
      </p:sp>
      <p:sp>
        <p:nvSpPr>
          <p:cNvPr id="68" name="Google Shape;68;p13"/>
          <p:cNvSpPr txBox="1"/>
          <p:nvPr>
            <p:ph idx="1" type="subTitle"/>
          </p:nvPr>
        </p:nvSpPr>
        <p:spPr>
          <a:xfrm>
            <a:off x="-849681" y="40523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rPr>
              <a:t>Shivam Doharey (2019BCS-059)</a:t>
            </a:r>
            <a:endParaRPr sz="1800">
              <a:solidFill>
                <a:srgbClr val="FFFFFF"/>
              </a:solidFill>
            </a:endParaRPr>
          </a:p>
        </p:txBody>
      </p:sp>
      <p:sp>
        <p:nvSpPr>
          <p:cNvPr id="69" name="Google Shape;69;p13"/>
          <p:cNvSpPr txBox="1"/>
          <p:nvPr>
            <p:ph idx="1" type="subTitle"/>
          </p:nvPr>
        </p:nvSpPr>
        <p:spPr>
          <a:xfrm>
            <a:off x="256777" y="4491250"/>
            <a:ext cx="57834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Harsh Goswami (2019BCS-022)</a:t>
            </a:r>
            <a:endParaRPr sz="1800">
              <a:solidFill>
                <a:srgbClr val="FFFFFF"/>
              </a:solidFill>
            </a:endParaRPr>
          </a:p>
        </p:txBody>
      </p:sp>
      <p:pic>
        <p:nvPicPr>
          <p:cNvPr id="70" name="Google Shape;70;p13"/>
          <p:cNvPicPr preferRelativeResize="0"/>
          <p:nvPr/>
        </p:nvPicPr>
        <p:blipFill rotWithShape="1">
          <a:blip r:embed="rId3">
            <a:alphaModFix/>
          </a:blip>
          <a:srcRect b="-18500" l="0" r="0" t="18500"/>
          <a:stretch/>
        </p:blipFill>
        <p:spPr>
          <a:xfrm>
            <a:off x="626375" y="658950"/>
            <a:ext cx="6269700" cy="1401400"/>
          </a:xfrm>
          <a:prstGeom prst="rect">
            <a:avLst/>
          </a:prstGeom>
          <a:noFill/>
          <a:ln>
            <a:noFill/>
          </a:ln>
        </p:spPr>
      </p:pic>
      <p:sp>
        <p:nvSpPr>
          <p:cNvPr id="71" name="Google Shape;71;p13"/>
          <p:cNvSpPr txBox="1"/>
          <p:nvPr>
            <p:ph idx="1" type="subTitle"/>
          </p:nvPr>
        </p:nvSpPr>
        <p:spPr>
          <a:xfrm>
            <a:off x="4256904" y="35822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Course Coordinator:</a:t>
            </a:r>
            <a:endParaRPr/>
          </a:p>
        </p:txBody>
      </p:sp>
      <p:sp>
        <p:nvSpPr>
          <p:cNvPr id="72" name="Google Shape;72;p13"/>
          <p:cNvSpPr txBox="1"/>
          <p:nvPr>
            <p:ph idx="1" type="subTitle"/>
          </p:nvPr>
        </p:nvSpPr>
        <p:spPr>
          <a:xfrm>
            <a:off x="3674919" y="40523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rPr>
              <a:t>Mr. Vinal Patel</a:t>
            </a:r>
            <a:endParaRPr sz="1800">
              <a:solidFill>
                <a:srgbClr val="FFFFFF"/>
              </a:solidFill>
            </a:endParaRPr>
          </a:p>
        </p:txBody>
      </p:sp>
      <p:pic>
        <p:nvPicPr>
          <p:cNvPr id="73" name="Google Shape;73;p13"/>
          <p:cNvPicPr preferRelativeResize="0"/>
          <p:nvPr/>
        </p:nvPicPr>
        <p:blipFill>
          <a:blip r:embed="rId4">
            <a:alphaModFix/>
          </a:blip>
          <a:stretch>
            <a:fillRect/>
          </a:stretch>
        </p:blipFill>
        <p:spPr>
          <a:xfrm>
            <a:off x="6391173" y="358750"/>
            <a:ext cx="1332775" cy="1859805"/>
          </a:xfrm>
          <a:prstGeom prst="rect">
            <a:avLst/>
          </a:prstGeom>
          <a:noFill/>
          <a:ln>
            <a:noFill/>
          </a:ln>
        </p:spPr>
      </p:pic>
      <p:sp>
        <p:nvSpPr>
          <p:cNvPr id="74" name="Google Shape;74;p13"/>
          <p:cNvSpPr txBox="1"/>
          <p:nvPr/>
        </p:nvSpPr>
        <p:spPr>
          <a:xfrm>
            <a:off x="914400" y="2148473"/>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5" name="Google Shape;75;p13"/>
          <p:cNvSpPr txBox="1"/>
          <p:nvPr/>
        </p:nvSpPr>
        <p:spPr>
          <a:xfrm>
            <a:off x="914037" y="2145030"/>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6" name="Google Shape;76;p13"/>
          <p:cNvSpPr txBox="1"/>
          <p:nvPr/>
        </p:nvSpPr>
        <p:spPr>
          <a:xfrm>
            <a:off x="1087575" y="687950"/>
            <a:ext cx="6269700" cy="13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500">
                <a:solidFill>
                  <a:schemeClr val="accent5"/>
                </a:solidFill>
                <a:latin typeface="Roboto Slab"/>
                <a:ea typeface="Roboto Slab"/>
                <a:cs typeface="Roboto Slab"/>
                <a:sym typeface="Roboto Slab"/>
              </a:rPr>
              <a:t>OOPL Project</a:t>
            </a:r>
            <a:endParaRPr b="1" sz="5500">
              <a:solidFill>
                <a:schemeClr val="accent5"/>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23418" l="-4520" r="4519" t="-6460"/>
          <a:stretch/>
        </p:blipFill>
        <p:spPr>
          <a:xfrm>
            <a:off x="222875" y="613525"/>
            <a:ext cx="2442200" cy="2028025"/>
          </a:xfrm>
          <a:prstGeom prst="rect">
            <a:avLst/>
          </a:prstGeom>
          <a:noFill/>
          <a:ln>
            <a:noFill/>
          </a:ln>
        </p:spPr>
      </p:pic>
      <p:sp>
        <p:nvSpPr>
          <p:cNvPr id="147" name="Google Shape;147;p22"/>
          <p:cNvSpPr txBox="1"/>
          <p:nvPr>
            <p:ph idx="1" type="body"/>
          </p:nvPr>
        </p:nvSpPr>
        <p:spPr>
          <a:xfrm>
            <a:off x="387900" y="1074225"/>
            <a:ext cx="83682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Lato"/>
                <a:ea typeface="Lato"/>
                <a:cs typeface="Lato"/>
                <a:sym typeface="Lato"/>
              </a:rPr>
              <a:t>7.  And the empty function shows that the seats are empty in the bus.</a:t>
            </a:r>
            <a:endParaRPr sz="2200">
              <a:latin typeface="Lato"/>
              <a:ea typeface="Lato"/>
              <a:cs typeface="Lato"/>
              <a:sym typeface="Lato"/>
            </a:endParaRPr>
          </a:p>
          <a:p>
            <a:pPr indent="0" lvl="0" marL="0" rtl="0" algn="l">
              <a:spcBef>
                <a:spcPts val="1600"/>
              </a:spcBef>
              <a:spcAft>
                <a:spcPts val="0"/>
              </a:spcAft>
              <a:buNone/>
            </a:pPr>
            <a:r>
              <a:rPr lang="en-GB" sz="2200">
                <a:latin typeface="Lato"/>
                <a:ea typeface="Lato"/>
                <a:cs typeface="Lato"/>
                <a:sym typeface="Lato"/>
              </a:rPr>
              <a:t>8. And the show_bus function shows the the details about bus like the driver’s name,destination,time of arrival and departure along with the number of seats that are empty and reserved in the bus.</a:t>
            </a:r>
            <a:endParaRPr sz="2200">
              <a:latin typeface="Lato"/>
              <a:ea typeface="Lato"/>
              <a:cs typeface="Lato"/>
              <a:sym typeface="Lato"/>
            </a:endParaRPr>
          </a:p>
          <a:p>
            <a:pPr indent="0" lvl="0" marL="0" rtl="0" algn="l">
              <a:spcBef>
                <a:spcPts val="1600"/>
              </a:spcBef>
              <a:spcAft>
                <a:spcPts val="1600"/>
              </a:spcAft>
              <a:buNone/>
            </a:pPr>
            <a:r>
              <a:rPr lang="en-GB" sz="2200">
                <a:latin typeface="Lato"/>
                <a:ea typeface="Lato"/>
                <a:cs typeface="Lato"/>
                <a:sym typeface="Lato"/>
              </a:rPr>
              <a:t>9. And theis_bus_available function gives the information about total number of buses available the information contains bus number,driver’s name,arrival and departure time, arrival and destination location.</a:t>
            </a:r>
            <a:endParaRPr sz="2200">
              <a:latin typeface="Lato"/>
              <a:ea typeface="Lato"/>
              <a:cs typeface="Lato"/>
              <a:sym typeface="Lato"/>
            </a:endParaRPr>
          </a:p>
        </p:txBody>
      </p:sp>
      <p:sp>
        <p:nvSpPr>
          <p:cNvPr id="148" name="Google Shape;148;p22"/>
          <p:cNvSpPr txBox="1"/>
          <p:nvPr>
            <p:ph type="title"/>
          </p:nvPr>
        </p:nvSpPr>
        <p:spPr>
          <a:xfrm>
            <a:off x="712200" y="-596775"/>
            <a:ext cx="7719600" cy="16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                 </a:t>
            </a:r>
            <a:r>
              <a:rPr lang="en-GB" sz="4500">
                <a:solidFill>
                  <a:schemeClr val="accent5"/>
                </a:solidFill>
                <a:latin typeface="Roboto"/>
                <a:ea typeface="Roboto"/>
                <a:cs typeface="Roboto"/>
                <a:sym typeface="Roboto"/>
              </a:rPr>
              <a:t>Implementation</a:t>
            </a:r>
            <a:endParaRPr sz="4500">
              <a:solidFill>
                <a:schemeClr val="accent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b="23418" l="-4520" r="4519" t="-6460"/>
          <a:stretch/>
        </p:blipFill>
        <p:spPr>
          <a:xfrm>
            <a:off x="222875" y="613525"/>
            <a:ext cx="2442200" cy="2028025"/>
          </a:xfrm>
          <a:prstGeom prst="rect">
            <a:avLst/>
          </a:prstGeom>
          <a:noFill/>
          <a:ln>
            <a:noFill/>
          </a:ln>
        </p:spPr>
      </p:pic>
      <p:sp>
        <p:nvSpPr>
          <p:cNvPr id="154" name="Google Shape;154;p23"/>
          <p:cNvSpPr txBox="1"/>
          <p:nvPr>
            <p:ph type="title"/>
          </p:nvPr>
        </p:nvSpPr>
        <p:spPr>
          <a:xfrm>
            <a:off x="387900" y="-847361"/>
            <a:ext cx="8368200" cy="188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Implementation</a:t>
            </a:r>
            <a:endParaRPr sz="4500">
              <a:solidFill>
                <a:schemeClr val="accent5"/>
              </a:solidFill>
              <a:latin typeface="Roboto"/>
              <a:ea typeface="Roboto"/>
              <a:cs typeface="Roboto"/>
              <a:sym typeface="Roboto"/>
            </a:endParaRPr>
          </a:p>
        </p:txBody>
      </p:sp>
      <p:sp>
        <p:nvSpPr>
          <p:cNvPr id="155" name="Google Shape;155;p23"/>
          <p:cNvSpPr txBox="1"/>
          <p:nvPr>
            <p:ph idx="1" type="body"/>
          </p:nvPr>
        </p:nvSpPr>
        <p:spPr>
          <a:xfrm>
            <a:off x="387900" y="1215300"/>
            <a:ext cx="8368200" cy="336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latin typeface="Lato"/>
                <a:ea typeface="Lato"/>
                <a:cs typeface="Lato"/>
                <a:sym typeface="Lato"/>
              </a:rPr>
              <a:t>10. And the position function gives the total number of empty seats in the bus along with a table with seat no and whether the seats are empty.</a:t>
            </a:r>
            <a:endParaRPr sz="2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161" name="Google Shape;161;p24"/>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162" name="Google Shape;162;p24"/>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163" name="Google Shape;163;p24"/>
          <p:cNvSpPr txBox="1"/>
          <p:nvPr>
            <p:ph type="ctrTitle"/>
          </p:nvPr>
        </p:nvSpPr>
        <p:spPr>
          <a:xfrm>
            <a:off x="563250" y="-409275"/>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System Requirements</a:t>
            </a:r>
            <a:endParaRPr sz="4500">
              <a:solidFill>
                <a:schemeClr val="accent5"/>
              </a:solidFill>
              <a:latin typeface="Roboto"/>
              <a:ea typeface="Roboto"/>
              <a:cs typeface="Roboto"/>
              <a:sym typeface="Roboto"/>
            </a:endParaRPr>
          </a:p>
        </p:txBody>
      </p:sp>
      <p:sp>
        <p:nvSpPr>
          <p:cNvPr id="164" name="Google Shape;164;p24"/>
          <p:cNvSpPr txBox="1"/>
          <p:nvPr>
            <p:ph idx="1" type="subTitle"/>
          </p:nvPr>
        </p:nvSpPr>
        <p:spPr>
          <a:xfrm>
            <a:off x="283225" y="1098675"/>
            <a:ext cx="8758500" cy="3561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FFFFFF"/>
              </a:buClr>
              <a:buSzPts val="2500"/>
              <a:buFont typeface="Lato"/>
              <a:buChar char="●"/>
            </a:pPr>
            <a:r>
              <a:rPr lang="en-GB" sz="2500">
                <a:solidFill>
                  <a:srgbClr val="FFFFFF"/>
                </a:solidFill>
                <a:latin typeface="Lato"/>
                <a:ea typeface="Lato"/>
                <a:cs typeface="Lato"/>
                <a:sym typeface="Lato"/>
              </a:rPr>
              <a:t>Hardware Requirements</a:t>
            </a:r>
            <a:endParaRPr sz="2500">
              <a:solidFill>
                <a:srgbClr val="FFFFFF"/>
              </a:solidFill>
              <a:latin typeface="Lato"/>
              <a:ea typeface="Lato"/>
              <a:cs typeface="Lato"/>
              <a:sym typeface="Lato"/>
            </a:endParaRPr>
          </a:p>
          <a:p>
            <a:pPr indent="-368300" lvl="1" marL="914400" rtl="0" algn="l">
              <a:spcBef>
                <a:spcPts val="0"/>
              </a:spcBef>
              <a:spcAft>
                <a:spcPts val="0"/>
              </a:spcAft>
              <a:buClr>
                <a:srgbClr val="FFFFFF"/>
              </a:buClr>
              <a:buSzPts val="2200"/>
              <a:buFont typeface="Lato"/>
              <a:buChar char="○"/>
            </a:pPr>
            <a:r>
              <a:rPr lang="en-GB" sz="2200">
                <a:solidFill>
                  <a:srgbClr val="FFFFFF"/>
                </a:solidFill>
                <a:latin typeface="Lato"/>
                <a:ea typeface="Lato"/>
                <a:cs typeface="Lato"/>
                <a:sym typeface="Lato"/>
              </a:rPr>
              <a:t> PC with 2 core duo or more</a:t>
            </a:r>
            <a:endParaRPr sz="2200">
              <a:solidFill>
                <a:srgbClr val="FFFFFF"/>
              </a:solidFill>
              <a:latin typeface="Lato"/>
              <a:ea typeface="Lato"/>
              <a:cs typeface="Lato"/>
              <a:sym typeface="Lato"/>
            </a:endParaRPr>
          </a:p>
          <a:p>
            <a:pPr indent="-368300" lvl="1" marL="914400" rtl="0" algn="l">
              <a:spcBef>
                <a:spcPts val="0"/>
              </a:spcBef>
              <a:spcAft>
                <a:spcPts val="0"/>
              </a:spcAft>
              <a:buClr>
                <a:srgbClr val="FFFFFF"/>
              </a:buClr>
              <a:buSzPts val="2200"/>
              <a:buFont typeface="Lato"/>
              <a:buChar char="○"/>
            </a:pPr>
            <a:r>
              <a:rPr lang="en-GB" sz="2200">
                <a:solidFill>
                  <a:srgbClr val="FFFFFF"/>
                </a:solidFill>
                <a:latin typeface="Lato"/>
                <a:ea typeface="Lato"/>
                <a:cs typeface="Lato"/>
                <a:sym typeface="Lato"/>
              </a:rPr>
              <a:t>512 MB RAM or above</a:t>
            </a:r>
            <a:endParaRPr sz="2200">
              <a:solidFill>
                <a:srgbClr val="FFFFFF"/>
              </a:solidFill>
              <a:latin typeface="Lato"/>
              <a:ea typeface="Lato"/>
              <a:cs typeface="Lato"/>
              <a:sym typeface="Lato"/>
            </a:endParaRPr>
          </a:p>
          <a:p>
            <a:pPr indent="-368300" lvl="1" marL="914400" rtl="0" algn="l">
              <a:spcBef>
                <a:spcPts val="0"/>
              </a:spcBef>
              <a:spcAft>
                <a:spcPts val="0"/>
              </a:spcAft>
              <a:buClr>
                <a:srgbClr val="FFFFFF"/>
              </a:buClr>
              <a:buSzPts val="2200"/>
              <a:buFont typeface="Lato"/>
              <a:buChar char="○"/>
            </a:pPr>
            <a:r>
              <a:rPr lang="en-GB" sz="2200">
                <a:solidFill>
                  <a:srgbClr val="FFFFFF"/>
                </a:solidFill>
                <a:latin typeface="Lato"/>
                <a:ea typeface="Lato"/>
                <a:cs typeface="Lato"/>
                <a:sym typeface="Lato"/>
              </a:rPr>
              <a:t>180 GB hard disk or above</a:t>
            </a:r>
            <a:endParaRPr sz="2200">
              <a:solidFill>
                <a:srgbClr val="FFFFFF"/>
              </a:solidFill>
              <a:latin typeface="Lato"/>
              <a:ea typeface="Lato"/>
              <a:cs typeface="Lato"/>
              <a:sym typeface="Lato"/>
            </a:endParaRPr>
          </a:p>
          <a:p>
            <a:pPr indent="0" lvl="0" marL="0" rtl="0" algn="l">
              <a:spcBef>
                <a:spcPts val="0"/>
              </a:spcBef>
              <a:spcAft>
                <a:spcPts val="0"/>
              </a:spcAft>
              <a:buNone/>
            </a:pPr>
            <a:r>
              <a:t/>
            </a:r>
            <a:endParaRPr sz="2200">
              <a:solidFill>
                <a:srgbClr val="FFFFFF"/>
              </a:solidFill>
              <a:latin typeface="Lato"/>
              <a:ea typeface="Lato"/>
              <a:cs typeface="Lato"/>
              <a:sym typeface="Lato"/>
            </a:endParaRPr>
          </a:p>
          <a:p>
            <a:pPr indent="-387350" lvl="0" marL="457200" rtl="0" algn="l">
              <a:spcBef>
                <a:spcPts val="0"/>
              </a:spcBef>
              <a:spcAft>
                <a:spcPts val="0"/>
              </a:spcAft>
              <a:buClr>
                <a:schemeClr val="dk1"/>
              </a:buClr>
              <a:buSzPts val="2500"/>
              <a:buFont typeface="Lato"/>
              <a:buChar char="●"/>
            </a:pPr>
            <a:r>
              <a:rPr lang="en-GB" sz="2500">
                <a:solidFill>
                  <a:schemeClr val="dk1"/>
                </a:solidFill>
                <a:latin typeface="Lato"/>
                <a:ea typeface="Lato"/>
                <a:cs typeface="Lato"/>
                <a:sym typeface="Lato"/>
              </a:rPr>
              <a:t>Software</a:t>
            </a:r>
            <a:r>
              <a:rPr lang="en-GB" sz="2500">
                <a:solidFill>
                  <a:schemeClr val="dk1"/>
                </a:solidFill>
                <a:latin typeface="Lato"/>
                <a:ea typeface="Lato"/>
                <a:cs typeface="Lato"/>
                <a:sym typeface="Lato"/>
              </a:rPr>
              <a:t> Requirements</a:t>
            </a:r>
            <a:endParaRPr sz="25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Operating System</a:t>
            </a:r>
            <a:endParaRPr sz="22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Dev C++ &amp; Codeblocks compiler</a:t>
            </a:r>
            <a:endParaRPr sz="22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Windows 7 or above</a:t>
            </a:r>
            <a:endParaRPr sz="22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2"/>
                </a:solidFill>
                <a:latin typeface="Roboto"/>
                <a:ea typeface="Roboto"/>
                <a:cs typeface="Roboto"/>
                <a:sym typeface="Roboto"/>
              </a:rPr>
              <a:t>                     </a:t>
            </a:r>
            <a:r>
              <a:rPr lang="en-GB" sz="4500">
                <a:solidFill>
                  <a:schemeClr val="accent5"/>
                </a:solidFill>
                <a:latin typeface="Roboto"/>
                <a:ea typeface="Roboto"/>
                <a:cs typeface="Roboto"/>
                <a:sym typeface="Roboto"/>
              </a:rPr>
              <a:t>Outp</a:t>
            </a:r>
            <a:r>
              <a:rPr lang="en-GB" sz="4500">
                <a:solidFill>
                  <a:schemeClr val="accent5"/>
                </a:solidFill>
                <a:latin typeface="Roboto"/>
                <a:ea typeface="Roboto"/>
                <a:cs typeface="Roboto"/>
                <a:sym typeface="Roboto"/>
              </a:rPr>
              <a:t>uts</a:t>
            </a:r>
            <a:endParaRPr sz="4500">
              <a:solidFill>
                <a:schemeClr val="accent5"/>
              </a:solidFill>
              <a:latin typeface="Roboto"/>
              <a:ea typeface="Roboto"/>
              <a:cs typeface="Roboto"/>
              <a:sym typeface="Roboto"/>
            </a:endParaRPr>
          </a:p>
        </p:txBody>
      </p:sp>
      <p:sp>
        <p:nvSpPr>
          <p:cNvPr id="170" name="Google Shape;170;p25"/>
          <p:cNvSpPr txBox="1"/>
          <p:nvPr>
            <p:ph idx="1" type="body"/>
          </p:nvPr>
        </p:nvSpPr>
        <p:spPr>
          <a:xfrm>
            <a:off x="387900" y="1144122"/>
            <a:ext cx="8368200" cy="450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GB" sz="2200"/>
              <a:t>Main Menu</a:t>
            </a:r>
            <a:endParaRPr sz="2200"/>
          </a:p>
          <a:p>
            <a:pPr indent="0" lvl="0" marL="457200" rtl="0" algn="l">
              <a:spcBef>
                <a:spcPts val="1600"/>
              </a:spcBef>
              <a:spcAft>
                <a:spcPts val="1600"/>
              </a:spcAft>
              <a:buNone/>
            </a:pPr>
            <a:r>
              <a:t/>
            </a:r>
            <a:endParaRPr sz="2200"/>
          </a:p>
        </p:txBody>
      </p:sp>
      <p:pic>
        <p:nvPicPr>
          <p:cNvPr id="171" name="Google Shape;171;p25"/>
          <p:cNvPicPr preferRelativeResize="0"/>
          <p:nvPr/>
        </p:nvPicPr>
        <p:blipFill>
          <a:blip r:embed="rId3">
            <a:alphaModFix/>
          </a:blip>
          <a:stretch>
            <a:fillRect/>
          </a:stretch>
        </p:blipFill>
        <p:spPr>
          <a:xfrm>
            <a:off x="1207690" y="1773927"/>
            <a:ext cx="6728625" cy="277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Outputs</a:t>
            </a:r>
            <a:endParaRPr sz="4500">
              <a:solidFill>
                <a:schemeClr val="accent5"/>
              </a:solidFill>
              <a:latin typeface="Roboto"/>
              <a:ea typeface="Roboto"/>
              <a:cs typeface="Roboto"/>
              <a:sym typeface="Roboto"/>
            </a:endParaRPr>
          </a:p>
        </p:txBody>
      </p:sp>
      <p:sp>
        <p:nvSpPr>
          <p:cNvPr id="177" name="Google Shape;177;p26"/>
          <p:cNvSpPr txBox="1"/>
          <p:nvPr>
            <p:ph idx="1" type="body"/>
          </p:nvPr>
        </p:nvSpPr>
        <p:spPr>
          <a:xfrm>
            <a:off x="387900" y="11441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2.  </a:t>
            </a:r>
            <a:r>
              <a:rPr lang="en-GB" sz="2200"/>
              <a:t>Adding </a:t>
            </a:r>
            <a:r>
              <a:rPr lang="en-GB" sz="2200"/>
              <a:t>Bus Data</a:t>
            </a:r>
            <a:endParaRPr sz="2200"/>
          </a:p>
        </p:txBody>
      </p:sp>
      <p:pic>
        <p:nvPicPr>
          <p:cNvPr id="178" name="Google Shape;178;p26"/>
          <p:cNvPicPr preferRelativeResize="0"/>
          <p:nvPr/>
        </p:nvPicPr>
        <p:blipFill>
          <a:blip r:embed="rId3">
            <a:alphaModFix/>
          </a:blip>
          <a:stretch>
            <a:fillRect/>
          </a:stretch>
        </p:blipFill>
        <p:spPr>
          <a:xfrm>
            <a:off x="1900888" y="1830225"/>
            <a:ext cx="5342226" cy="300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Outputs</a:t>
            </a:r>
            <a:endParaRPr sz="4500">
              <a:solidFill>
                <a:schemeClr val="accent5"/>
              </a:solidFill>
              <a:latin typeface="Roboto"/>
              <a:ea typeface="Roboto"/>
              <a:cs typeface="Roboto"/>
              <a:sym typeface="Roboto"/>
            </a:endParaRPr>
          </a:p>
        </p:txBody>
      </p:sp>
      <p:sp>
        <p:nvSpPr>
          <p:cNvPr id="184" name="Google Shape;184;p27"/>
          <p:cNvSpPr txBox="1"/>
          <p:nvPr>
            <p:ph idx="1" type="body"/>
          </p:nvPr>
        </p:nvSpPr>
        <p:spPr>
          <a:xfrm>
            <a:off x="387900" y="11441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t>3. Checking How Many Buses Available</a:t>
            </a:r>
            <a:endParaRPr sz="2200"/>
          </a:p>
        </p:txBody>
      </p:sp>
      <p:pic>
        <p:nvPicPr>
          <p:cNvPr id="185" name="Google Shape;185;p27"/>
          <p:cNvPicPr preferRelativeResize="0"/>
          <p:nvPr/>
        </p:nvPicPr>
        <p:blipFill>
          <a:blip r:embed="rId3">
            <a:alphaModFix/>
          </a:blip>
          <a:stretch>
            <a:fillRect/>
          </a:stretch>
        </p:blipFill>
        <p:spPr>
          <a:xfrm>
            <a:off x="1982927" y="1830225"/>
            <a:ext cx="5178138" cy="300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Outputs</a:t>
            </a:r>
            <a:endParaRPr sz="4500">
              <a:solidFill>
                <a:schemeClr val="accent5"/>
              </a:solidFill>
              <a:latin typeface="Roboto"/>
              <a:ea typeface="Roboto"/>
              <a:cs typeface="Roboto"/>
              <a:sym typeface="Roboto"/>
            </a:endParaRPr>
          </a:p>
        </p:txBody>
      </p:sp>
      <p:sp>
        <p:nvSpPr>
          <p:cNvPr id="191" name="Google Shape;191;p28"/>
          <p:cNvSpPr txBox="1"/>
          <p:nvPr>
            <p:ph idx="1" type="body"/>
          </p:nvPr>
        </p:nvSpPr>
        <p:spPr>
          <a:xfrm>
            <a:off x="387900" y="11441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t>4. Checking</a:t>
            </a:r>
            <a:r>
              <a:rPr lang="en-GB" sz="2200"/>
              <a:t> For Available Seats </a:t>
            </a:r>
            <a:endParaRPr sz="2200"/>
          </a:p>
        </p:txBody>
      </p:sp>
      <p:pic>
        <p:nvPicPr>
          <p:cNvPr id="192" name="Google Shape;192;p28"/>
          <p:cNvPicPr preferRelativeResize="0"/>
          <p:nvPr/>
        </p:nvPicPr>
        <p:blipFill>
          <a:blip r:embed="rId3">
            <a:alphaModFix/>
          </a:blip>
          <a:stretch>
            <a:fillRect/>
          </a:stretch>
        </p:blipFill>
        <p:spPr>
          <a:xfrm>
            <a:off x="1967788" y="1830225"/>
            <a:ext cx="5208423" cy="300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Outputs</a:t>
            </a:r>
            <a:endParaRPr sz="4500">
              <a:solidFill>
                <a:schemeClr val="accent5"/>
              </a:solidFill>
              <a:latin typeface="Roboto"/>
              <a:ea typeface="Roboto"/>
              <a:cs typeface="Roboto"/>
              <a:sym typeface="Roboto"/>
            </a:endParaRPr>
          </a:p>
        </p:txBody>
      </p:sp>
      <p:sp>
        <p:nvSpPr>
          <p:cNvPr id="198" name="Google Shape;198;p29"/>
          <p:cNvSpPr txBox="1"/>
          <p:nvPr>
            <p:ph idx="1" type="body"/>
          </p:nvPr>
        </p:nvSpPr>
        <p:spPr>
          <a:xfrm>
            <a:off x="387900" y="11441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t>5. Booking Seats</a:t>
            </a:r>
            <a:endParaRPr sz="2200"/>
          </a:p>
        </p:txBody>
      </p:sp>
      <p:pic>
        <p:nvPicPr>
          <p:cNvPr id="199" name="Google Shape;199;p29"/>
          <p:cNvPicPr preferRelativeResize="0"/>
          <p:nvPr/>
        </p:nvPicPr>
        <p:blipFill>
          <a:blip r:embed="rId3">
            <a:alphaModFix/>
          </a:blip>
          <a:stretch>
            <a:fillRect/>
          </a:stretch>
        </p:blipFill>
        <p:spPr>
          <a:xfrm>
            <a:off x="1977188" y="1830225"/>
            <a:ext cx="5189634" cy="300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accent5"/>
                </a:solidFill>
                <a:latin typeface="Roboto"/>
                <a:ea typeface="Roboto"/>
                <a:cs typeface="Roboto"/>
                <a:sym typeface="Roboto"/>
              </a:rPr>
              <a:t>                     </a:t>
            </a:r>
            <a:r>
              <a:rPr lang="en-GB" sz="4500">
                <a:solidFill>
                  <a:schemeClr val="accent5"/>
                </a:solidFill>
                <a:latin typeface="Roboto"/>
                <a:ea typeface="Roboto"/>
                <a:cs typeface="Roboto"/>
                <a:sym typeface="Roboto"/>
              </a:rPr>
              <a:t>Outputs</a:t>
            </a:r>
            <a:endParaRPr sz="4500">
              <a:solidFill>
                <a:schemeClr val="accent5"/>
              </a:solidFill>
              <a:latin typeface="Roboto"/>
              <a:ea typeface="Roboto"/>
              <a:cs typeface="Roboto"/>
              <a:sym typeface="Roboto"/>
            </a:endParaRPr>
          </a:p>
        </p:txBody>
      </p:sp>
      <p:sp>
        <p:nvSpPr>
          <p:cNvPr id="205" name="Google Shape;205;p30"/>
          <p:cNvSpPr txBox="1"/>
          <p:nvPr>
            <p:ph idx="1" type="body"/>
          </p:nvPr>
        </p:nvSpPr>
        <p:spPr>
          <a:xfrm>
            <a:off x="387900" y="11441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t>6. Seeing The Booked </a:t>
            </a:r>
            <a:r>
              <a:rPr lang="en-GB" sz="2200"/>
              <a:t>Seats</a:t>
            </a:r>
            <a:endParaRPr sz="2200"/>
          </a:p>
        </p:txBody>
      </p:sp>
      <p:pic>
        <p:nvPicPr>
          <p:cNvPr id="206" name="Google Shape;206;p30"/>
          <p:cNvPicPr preferRelativeResize="0"/>
          <p:nvPr/>
        </p:nvPicPr>
        <p:blipFill>
          <a:blip r:embed="rId3">
            <a:alphaModFix/>
          </a:blip>
          <a:stretch>
            <a:fillRect/>
          </a:stretch>
        </p:blipFill>
        <p:spPr>
          <a:xfrm>
            <a:off x="2167400" y="1830225"/>
            <a:ext cx="4809199" cy="3008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1"/>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212" name="Google Shape;212;p31"/>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213" name="Google Shape;213;p31"/>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214" name="Google Shape;214;p31"/>
          <p:cNvSpPr txBox="1"/>
          <p:nvPr>
            <p:ph type="ctrTitle"/>
          </p:nvPr>
        </p:nvSpPr>
        <p:spPr>
          <a:xfrm>
            <a:off x="1168338" y="1066638"/>
            <a:ext cx="6807300" cy="231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0000">
                <a:solidFill>
                  <a:schemeClr val="accent5"/>
                </a:solidFill>
                <a:latin typeface="Lato"/>
                <a:ea typeface="Lato"/>
                <a:cs typeface="Lato"/>
                <a:sym typeface="Lato"/>
              </a:rPr>
              <a:t>Thank You</a:t>
            </a:r>
            <a:endParaRPr sz="1000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4"/>
          <p:cNvPicPr preferRelativeResize="0"/>
          <p:nvPr/>
        </p:nvPicPr>
        <p:blipFill rotWithShape="1">
          <a:blip r:embed="rId3">
            <a:alphaModFix/>
          </a:blip>
          <a:srcRect b="23418" l="-4520" r="4519" t="-6460"/>
          <a:stretch/>
        </p:blipFill>
        <p:spPr>
          <a:xfrm>
            <a:off x="3662400" y="1893113"/>
            <a:ext cx="2442200" cy="2028025"/>
          </a:xfrm>
          <a:prstGeom prst="rect">
            <a:avLst/>
          </a:prstGeom>
          <a:noFill/>
          <a:ln>
            <a:noFill/>
          </a:ln>
        </p:spPr>
      </p:pic>
      <p:sp>
        <p:nvSpPr>
          <p:cNvPr id="82" name="Google Shape;82;p14"/>
          <p:cNvSpPr txBox="1"/>
          <p:nvPr>
            <p:ph type="ctrTitle"/>
          </p:nvPr>
        </p:nvSpPr>
        <p:spPr>
          <a:xfrm>
            <a:off x="1680300" y="675024"/>
            <a:ext cx="5783400" cy="9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Overview</a:t>
            </a:r>
            <a:endParaRPr sz="4500">
              <a:solidFill>
                <a:schemeClr val="accent5"/>
              </a:solidFill>
              <a:latin typeface="Roboto"/>
              <a:ea typeface="Roboto"/>
              <a:cs typeface="Roboto"/>
              <a:sym typeface="Roboto"/>
            </a:endParaRPr>
          </a:p>
        </p:txBody>
      </p:sp>
      <p:sp>
        <p:nvSpPr>
          <p:cNvPr id="83" name="Google Shape;83;p14"/>
          <p:cNvSpPr txBox="1"/>
          <p:nvPr>
            <p:ph idx="1" type="subTitle"/>
          </p:nvPr>
        </p:nvSpPr>
        <p:spPr>
          <a:xfrm>
            <a:off x="1496850" y="1893125"/>
            <a:ext cx="5783400" cy="2922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GB">
                <a:solidFill>
                  <a:schemeClr val="dk1"/>
                </a:solidFill>
              </a:rPr>
              <a:t>Introduction</a:t>
            </a:r>
            <a:endParaRPr>
              <a:solidFill>
                <a:schemeClr val="dk1"/>
              </a:solidFill>
            </a:endParaRPr>
          </a:p>
          <a:p>
            <a:pPr indent="-381000" lvl="0" marL="457200" rtl="0" algn="l">
              <a:spcBef>
                <a:spcPts val="0"/>
              </a:spcBef>
              <a:spcAft>
                <a:spcPts val="0"/>
              </a:spcAft>
              <a:buClr>
                <a:schemeClr val="dk1"/>
              </a:buClr>
              <a:buSzPts val="2400"/>
              <a:buChar char="●"/>
            </a:pPr>
            <a:r>
              <a:rPr lang="en-GB">
                <a:solidFill>
                  <a:schemeClr val="dk1"/>
                </a:solidFill>
              </a:rPr>
              <a:t>Objective</a:t>
            </a:r>
            <a:endParaRPr>
              <a:solidFill>
                <a:schemeClr val="dk1"/>
              </a:solidFill>
            </a:endParaRPr>
          </a:p>
          <a:p>
            <a:pPr indent="-381000" lvl="0" marL="457200" rtl="0" algn="l">
              <a:spcBef>
                <a:spcPts val="0"/>
              </a:spcBef>
              <a:spcAft>
                <a:spcPts val="0"/>
              </a:spcAft>
              <a:buClr>
                <a:schemeClr val="dk1"/>
              </a:buClr>
              <a:buSzPts val="2400"/>
              <a:buChar char="●"/>
            </a:pPr>
            <a:r>
              <a:rPr lang="en-GB">
                <a:solidFill>
                  <a:schemeClr val="dk1"/>
                </a:solidFill>
              </a:rPr>
              <a:t>Fe</a:t>
            </a:r>
            <a:r>
              <a:rPr lang="en-GB">
                <a:solidFill>
                  <a:schemeClr val="dk1"/>
                </a:solidFill>
              </a:rPr>
              <a:t>atures</a:t>
            </a:r>
            <a:endParaRPr>
              <a:solidFill>
                <a:schemeClr val="dk1"/>
              </a:solidFill>
            </a:endParaRPr>
          </a:p>
          <a:p>
            <a:pPr indent="-381000" lvl="0" marL="457200" rtl="0" algn="l">
              <a:spcBef>
                <a:spcPts val="0"/>
              </a:spcBef>
              <a:spcAft>
                <a:spcPts val="0"/>
              </a:spcAft>
              <a:buClr>
                <a:schemeClr val="dk1"/>
              </a:buClr>
              <a:buSzPts val="2400"/>
              <a:buChar char="●"/>
            </a:pPr>
            <a:r>
              <a:rPr lang="en-GB">
                <a:solidFill>
                  <a:schemeClr val="dk1"/>
                </a:solidFill>
              </a:rPr>
              <a:t>Functionalities</a:t>
            </a:r>
            <a:endParaRPr>
              <a:solidFill>
                <a:schemeClr val="dk1"/>
              </a:solidFill>
            </a:endParaRPr>
          </a:p>
          <a:p>
            <a:pPr indent="-381000" lvl="0" marL="457200" rtl="0" algn="l">
              <a:spcBef>
                <a:spcPts val="0"/>
              </a:spcBef>
              <a:spcAft>
                <a:spcPts val="0"/>
              </a:spcAft>
              <a:buClr>
                <a:schemeClr val="dk1"/>
              </a:buClr>
              <a:buSzPts val="2400"/>
              <a:buChar char="●"/>
            </a:pPr>
            <a:r>
              <a:rPr lang="en-GB">
                <a:solidFill>
                  <a:schemeClr val="dk1"/>
                </a:solidFill>
              </a:rPr>
              <a:t>Implementation</a:t>
            </a:r>
            <a:endParaRPr>
              <a:solidFill>
                <a:schemeClr val="dk1"/>
              </a:solidFill>
            </a:endParaRPr>
          </a:p>
          <a:p>
            <a:pPr indent="-381000" lvl="0" marL="457200" rtl="0" algn="l">
              <a:spcBef>
                <a:spcPts val="0"/>
              </a:spcBef>
              <a:spcAft>
                <a:spcPts val="0"/>
              </a:spcAft>
              <a:buClr>
                <a:schemeClr val="dk1"/>
              </a:buClr>
              <a:buSzPts val="2400"/>
              <a:buChar char="●"/>
            </a:pPr>
            <a:r>
              <a:rPr lang="en-GB">
                <a:solidFill>
                  <a:schemeClr val="dk1"/>
                </a:solidFill>
              </a:rPr>
              <a:t>System Requirements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89" name="Google Shape;89;p15"/>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90" name="Google Shape;90;p15"/>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91" name="Google Shape;91;p15"/>
          <p:cNvSpPr txBox="1"/>
          <p:nvPr>
            <p:ph type="ctrTitle"/>
          </p:nvPr>
        </p:nvSpPr>
        <p:spPr>
          <a:xfrm>
            <a:off x="563250" y="-409275"/>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Introduction</a:t>
            </a:r>
            <a:endParaRPr sz="4500">
              <a:solidFill>
                <a:schemeClr val="accent5"/>
              </a:solidFill>
              <a:latin typeface="Roboto"/>
              <a:ea typeface="Roboto"/>
              <a:cs typeface="Roboto"/>
              <a:sym typeface="Roboto"/>
            </a:endParaRPr>
          </a:p>
        </p:txBody>
      </p:sp>
      <p:sp>
        <p:nvSpPr>
          <p:cNvPr id="92" name="Google Shape;92;p15"/>
          <p:cNvSpPr txBox="1"/>
          <p:nvPr>
            <p:ph idx="1" type="subTitle"/>
          </p:nvPr>
        </p:nvSpPr>
        <p:spPr>
          <a:xfrm>
            <a:off x="283225" y="1098675"/>
            <a:ext cx="8758500" cy="3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Lato"/>
                <a:ea typeface="Lato"/>
                <a:cs typeface="Lato"/>
                <a:sym typeface="Lato"/>
              </a:rPr>
              <a:t>Bus Reservation System is designed to help users maintain and organize bus reservation using highly user friendly interface. The</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bus availability functionality will help user to see all available</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options in single view. It is developed in C++ and the user can</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perform tasks like install bus information, reserve bus seat, show reservation information and show information regarding the</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buses available.</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98" name="Google Shape;98;p16"/>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99" name="Google Shape;99;p16"/>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100" name="Google Shape;100;p16"/>
          <p:cNvSpPr txBox="1"/>
          <p:nvPr>
            <p:ph type="ctrTitle"/>
          </p:nvPr>
        </p:nvSpPr>
        <p:spPr>
          <a:xfrm>
            <a:off x="563250" y="-409275"/>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Objective</a:t>
            </a:r>
            <a:endParaRPr sz="4500">
              <a:solidFill>
                <a:schemeClr val="accent5"/>
              </a:solidFill>
              <a:latin typeface="Roboto"/>
              <a:ea typeface="Roboto"/>
              <a:cs typeface="Roboto"/>
              <a:sym typeface="Roboto"/>
            </a:endParaRPr>
          </a:p>
        </p:txBody>
      </p:sp>
      <p:sp>
        <p:nvSpPr>
          <p:cNvPr id="101" name="Google Shape;101;p16"/>
          <p:cNvSpPr txBox="1"/>
          <p:nvPr>
            <p:ph idx="1" type="subTitle"/>
          </p:nvPr>
        </p:nvSpPr>
        <p:spPr>
          <a:xfrm>
            <a:off x="283225" y="1098675"/>
            <a:ext cx="87585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Lato"/>
                <a:ea typeface="Lato"/>
                <a:cs typeface="Lato"/>
                <a:sym typeface="Lato"/>
              </a:rPr>
              <a:t>The purpose of the project is to build an application program to</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reduce the manual work for managing the bus, ticket booking etc.</a:t>
            </a:r>
            <a:endParaRPr sz="2200">
              <a:solidFill>
                <a:schemeClr val="dk1"/>
              </a:solidFill>
              <a:latin typeface="Lato"/>
              <a:ea typeface="Lato"/>
              <a:cs typeface="Lato"/>
              <a:sym typeface="Lato"/>
            </a:endParaRPr>
          </a:p>
          <a:p>
            <a:pPr indent="0" lvl="0" marL="0" rtl="0" algn="l">
              <a:spcBef>
                <a:spcPts val="0"/>
              </a:spcBef>
              <a:spcAft>
                <a:spcPts val="0"/>
              </a:spcAft>
              <a:buNone/>
            </a:pPr>
            <a:r>
              <a:rPr lang="en-GB" sz="2200">
                <a:solidFill>
                  <a:schemeClr val="dk1"/>
                </a:solidFill>
                <a:latin typeface="Lato"/>
                <a:ea typeface="Lato"/>
                <a:cs typeface="Lato"/>
                <a:sym typeface="Lato"/>
              </a:rPr>
              <a:t>It tracks all the details about the buses, booking, seats availability, buses availability etc. The system is to reserve the bus from the bus information and it includes the bus no, seat number with the passenger’s name.</a:t>
            </a:r>
            <a:endParaRPr sz="22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107" name="Google Shape;107;p17"/>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108" name="Google Shape;108;p17"/>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109" name="Google Shape;109;p17"/>
          <p:cNvSpPr txBox="1"/>
          <p:nvPr>
            <p:ph type="ctrTitle"/>
          </p:nvPr>
        </p:nvSpPr>
        <p:spPr>
          <a:xfrm>
            <a:off x="563250" y="-409275"/>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Features</a:t>
            </a:r>
            <a:endParaRPr sz="4500">
              <a:solidFill>
                <a:schemeClr val="accent5"/>
              </a:solidFill>
              <a:latin typeface="Roboto"/>
              <a:ea typeface="Roboto"/>
              <a:cs typeface="Roboto"/>
              <a:sym typeface="Roboto"/>
            </a:endParaRPr>
          </a:p>
        </p:txBody>
      </p:sp>
      <p:sp>
        <p:nvSpPr>
          <p:cNvPr id="110" name="Google Shape;110;p17"/>
          <p:cNvSpPr txBox="1"/>
          <p:nvPr>
            <p:ph idx="1" type="subTitle"/>
          </p:nvPr>
        </p:nvSpPr>
        <p:spPr>
          <a:xfrm>
            <a:off x="283225" y="870075"/>
            <a:ext cx="8758500" cy="356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Provides the searching facilities based on various factors such as buses and seats.</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User</a:t>
            </a:r>
            <a:r>
              <a:rPr lang="en-GB" sz="2200">
                <a:solidFill>
                  <a:schemeClr val="dk1"/>
                </a:solidFill>
                <a:latin typeface="Lato"/>
                <a:ea typeface="Lato"/>
                <a:cs typeface="Lato"/>
                <a:sym typeface="Lato"/>
              </a:rPr>
              <a:t> can install bus information which includes bus no, driver’s name, etc.</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Easy to operate and understandable.</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User can book available seats.</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User can view all available buses with their arrival time, departure time, destinations, bus number etc.</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User can see available seats, driver's name etc.</a:t>
            </a:r>
            <a:endParaRPr sz="2200">
              <a:solidFill>
                <a:schemeClr val="dk1"/>
              </a:solidFill>
              <a:latin typeface="Lato"/>
              <a:ea typeface="Lato"/>
              <a:cs typeface="Lato"/>
              <a:sym typeface="Lato"/>
            </a:endParaRPr>
          </a:p>
          <a:p>
            <a:pPr indent="-368300" lvl="0" marL="457200" rtl="0" algn="l">
              <a:lnSpc>
                <a:spcPct val="100000"/>
              </a:lnSpc>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Fast Performance</a:t>
            </a:r>
            <a:endParaRPr sz="2200">
              <a:solidFill>
                <a:schemeClr val="dk1"/>
              </a:solidFill>
              <a:latin typeface="Lato"/>
              <a:ea typeface="Lato"/>
              <a:cs typeface="Lato"/>
              <a:sym typeface="Lato"/>
            </a:endParaRPr>
          </a:p>
          <a:p>
            <a:pPr indent="0" lvl="0" marL="45720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563250" y="429750"/>
            <a:ext cx="2442200" cy="1401400"/>
          </a:xfrm>
          <a:prstGeom prst="rect">
            <a:avLst/>
          </a:prstGeom>
          <a:noFill/>
          <a:ln>
            <a:noFill/>
          </a:ln>
        </p:spPr>
      </p:pic>
      <p:pic>
        <p:nvPicPr>
          <p:cNvPr id="116" name="Google Shape;116;p18"/>
          <p:cNvPicPr preferRelativeResize="0"/>
          <p:nvPr/>
        </p:nvPicPr>
        <p:blipFill rotWithShape="1">
          <a:blip r:embed="rId3">
            <a:alphaModFix/>
          </a:blip>
          <a:srcRect b="16957" l="0" r="0" t="0"/>
          <a:stretch/>
        </p:blipFill>
        <p:spPr>
          <a:xfrm>
            <a:off x="6218375" y="2806600"/>
            <a:ext cx="2442200" cy="2028025"/>
          </a:xfrm>
          <a:prstGeom prst="rect">
            <a:avLst/>
          </a:prstGeom>
          <a:noFill/>
          <a:ln>
            <a:noFill/>
          </a:ln>
        </p:spPr>
      </p:pic>
      <p:pic>
        <p:nvPicPr>
          <p:cNvPr id="117" name="Google Shape;117;p18"/>
          <p:cNvPicPr preferRelativeResize="0"/>
          <p:nvPr/>
        </p:nvPicPr>
        <p:blipFill>
          <a:blip r:embed="rId3">
            <a:alphaModFix/>
          </a:blip>
          <a:stretch>
            <a:fillRect/>
          </a:stretch>
        </p:blipFill>
        <p:spPr>
          <a:xfrm>
            <a:off x="3905600" y="2788625"/>
            <a:ext cx="1332775" cy="764775"/>
          </a:xfrm>
          <a:prstGeom prst="rect">
            <a:avLst/>
          </a:prstGeom>
          <a:noFill/>
          <a:ln>
            <a:noFill/>
          </a:ln>
        </p:spPr>
      </p:pic>
      <p:sp>
        <p:nvSpPr>
          <p:cNvPr id="118" name="Google Shape;118;p18"/>
          <p:cNvSpPr txBox="1"/>
          <p:nvPr>
            <p:ph type="ctrTitle"/>
          </p:nvPr>
        </p:nvSpPr>
        <p:spPr>
          <a:xfrm>
            <a:off x="563250" y="-409275"/>
            <a:ext cx="80175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solidFill>
                  <a:schemeClr val="accent5"/>
                </a:solidFill>
                <a:latin typeface="Roboto"/>
                <a:ea typeface="Roboto"/>
                <a:cs typeface="Roboto"/>
                <a:sym typeface="Roboto"/>
              </a:rPr>
              <a:t>Functionalities</a:t>
            </a:r>
            <a:endParaRPr sz="4500">
              <a:solidFill>
                <a:schemeClr val="accent5"/>
              </a:solidFill>
              <a:latin typeface="Roboto"/>
              <a:ea typeface="Roboto"/>
              <a:cs typeface="Roboto"/>
              <a:sym typeface="Roboto"/>
            </a:endParaRPr>
          </a:p>
        </p:txBody>
      </p:sp>
      <p:sp>
        <p:nvSpPr>
          <p:cNvPr id="119" name="Google Shape;119;p18"/>
          <p:cNvSpPr txBox="1"/>
          <p:nvPr>
            <p:ph idx="1" type="subTitle"/>
          </p:nvPr>
        </p:nvSpPr>
        <p:spPr>
          <a:xfrm>
            <a:off x="283225" y="1022475"/>
            <a:ext cx="8758500" cy="385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200">
                <a:latin typeface="Lato"/>
                <a:ea typeface="Lato"/>
                <a:cs typeface="Lato"/>
                <a:sym typeface="Lato"/>
              </a:rPr>
              <a:t>Add Bus: </a:t>
            </a:r>
            <a:r>
              <a:rPr lang="en-GB" sz="2200">
                <a:solidFill>
                  <a:schemeClr val="dk1"/>
                </a:solidFill>
                <a:latin typeface="Lato"/>
                <a:ea typeface="Lato"/>
                <a:cs typeface="Lato"/>
                <a:sym typeface="Lato"/>
              </a:rPr>
              <a:t>To Install a new bus by providing Bus Number, Driver’s name,</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2200">
                <a:solidFill>
                  <a:schemeClr val="dk1"/>
                </a:solidFill>
                <a:latin typeface="Lato"/>
                <a:ea typeface="Lato"/>
                <a:cs typeface="Lato"/>
                <a:sym typeface="Lato"/>
              </a:rPr>
              <a:t>Arrival time, Departure time, Destination etc.</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2200">
                <a:latin typeface="Lato"/>
                <a:ea typeface="Lato"/>
                <a:cs typeface="Lato"/>
                <a:sym typeface="Lato"/>
              </a:rPr>
              <a:t>Reserve a seat: </a:t>
            </a:r>
            <a:r>
              <a:rPr lang="en-GB" sz="2200">
                <a:solidFill>
                  <a:schemeClr val="dk1"/>
                </a:solidFill>
                <a:latin typeface="Lato"/>
                <a:ea typeface="Lato"/>
                <a:cs typeface="Lato"/>
                <a:sym typeface="Lato"/>
              </a:rPr>
              <a:t>To reserve a seat for a passenger by providing bus number, seat number and passenger’s name.</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2200">
                <a:latin typeface="Lato"/>
                <a:ea typeface="Lato"/>
                <a:cs typeface="Lato"/>
                <a:sym typeface="Lato"/>
              </a:rPr>
              <a:t>Show Seat Availability:</a:t>
            </a:r>
            <a:r>
              <a:rPr lang="en-GB" sz="2200">
                <a:solidFill>
                  <a:schemeClr val="dk1"/>
                </a:solidFill>
                <a:latin typeface="Lato"/>
                <a:ea typeface="Lato"/>
                <a:cs typeface="Lato"/>
                <a:sym typeface="Lato"/>
              </a:rPr>
              <a:t> To view available seats, destination, arrival time and departure time of a bus by providing bus number.</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2200">
                <a:latin typeface="Lato"/>
                <a:ea typeface="Lato"/>
                <a:cs typeface="Lato"/>
                <a:sym typeface="Lato"/>
              </a:rPr>
              <a:t>Bus Availability: </a:t>
            </a:r>
            <a:r>
              <a:rPr lang="en-GB" sz="2200">
                <a:solidFill>
                  <a:schemeClr val="dk1"/>
                </a:solidFill>
                <a:latin typeface="Lato"/>
                <a:ea typeface="Lato"/>
                <a:cs typeface="Lato"/>
                <a:sym typeface="Lato"/>
              </a:rPr>
              <a:t>To view all available buses along with starting point, destination, arrival time, departure time etc.</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23418" l="-4520" r="4519" t="-6460"/>
          <a:stretch/>
        </p:blipFill>
        <p:spPr>
          <a:xfrm>
            <a:off x="286000" y="1020475"/>
            <a:ext cx="2442200" cy="2028025"/>
          </a:xfrm>
          <a:prstGeom prst="rect">
            <a:avLst/>
          </a:prstGeom>
          <a:noFill/>
          <a:ln>
            <a:noFill/>
          </a:ln>
        </p:spPr>
      </p:pic>
      <p:sp>
        <p:nvSpPr>
          <p:cNvPr id="125" name="Google Shape;125;p19"/>
          <p:cNvSpPr txBox="1"/>
          <p:nvPr>
            <p:ph type="title"/>
          </p:nvPr>
        </p:nvSpPr>
        <p:spPr>
          <a:xfrm>
            <a:off x="387900" y="-461925"/>
            <a:ext cx="8368200" cy="16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                     </a:t>
            </a:r>
            <a:r>
              <a:rPr lang="en-GB" sz="4500">
                <a:solidFill>
                  <a:schemeClr val="accent5"/>
                </a:solidFill>
                <a:latin typeface="Roboto"/>
                <a:ea typeface="Roboto"/>
                <a:cs typeface="Roboto"/>
                <a:sym typeface="Roboto"/>
              </a:rPr>
              <a:t>Implementation</a:t>
            </a:r>
            <a:endParaRPr sz="4500">
              <a:solidFill>
                <a:schemeClr val="accent5"/>
              </a:solidFill>
              <a:latin typeface="Roboto"/>
              <a:ea typeface="Roboto"/>
              <a:cs typeface="Roboto"/>
              <a:sym typeface="Roboto"/>
            </a:endParaRPr>
          </a:p>
        </p:txBody>
      </p:sp>
      <p:sp>
        <p:nvSpPr>
          <p:cNvPr id="126" name="Google Shape;126;p19"/>
          <p:cNvSpPr txBox="1"/>
          <p:nvPr>
            <p:ph idx="1" type="body"/>
          </p:nvPr>
        </p:nvSpPr>
        <p:spPr>
          <a:xfrm>
            <a:off x="387900" y="1172875"/>
            <a:ext cx="8368200" cy="3762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Taking a class, name as Bus_Reservation</a:t>
            </a:r>
            <a:endParaRPr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Declaring the variables and character arrays as</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Bus_no[5]</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driver_name[10]</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arrival_time[10]</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departure_time[10]</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from[20]</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to[20]</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seat[8][4][10].</a:t>
            </a:r>
            <a:endParaRPr sz="2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23418" l="-4520" r="4519" t="-6460"/>
          <a:stretch/>
        </p:blipFill>
        <p:spPr>
          <a:xfrm>
            <a:off x="301775" y="960625"/>
            <a:ext cx="2442200" cy="2028025"/>
          </a:xfrm>
          <a:prstGeom prst="rect">
            <a:avLst/>
          </a:prstGeom>
          <a:noFill/>
          <a:ln>
            <a:noFill/>
          </a:ln>
        </p:spPr>
      </p:pic>
      <p:sp>
        <p:nvSpPr>
          <p:cNvPr id="132" name="Google Shape;132;p20"/>
          <p:cNvSpPr txBox="1"/>
          <p:nvPr>
            <p:ph idx="1" type="body"/>
          </p:nvPr>
        </p:nvSpPr>
        <p:spPr>
          <a:xfrm>
            <a:off x="387900" y="1144125"/>
            <a:ext cx="8368200" cy="3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Lato"/>
                <a:ea typeface="Lato"/>
                <a:cs typeface="Lato"/>
                <a:sym typeface="Lato"/>
              </a:rPr>
              <a:t>3. And the public member function of the class Bus_Reservation are:-</a:t>
            </a:r>
            <a:endParaRPr sz="2200">
              <a:latin typeface="Lato"/>
              <a:ea typeface="Lato"/>
              <a:cs typeface="Lato"/>
              <a:sym typeface="Lato"/>
            </a:endParaRPr>
          </a:p>
          <a:p>
            <a:pPr indent="-368300" lvl="0" marL="457200" rtl="0" algn="l">
              <a:spcBef>
                <a:spcPts val="1600"/>
              </a:spcBef>
              <a:spcAft>
                <a:spcPts val="0"/>
              </a:spcAft>
              <a:buSzPts val="2200"/>
              <a:buFont typeface="Lato"/>
              <a:buChar char="●"/>
            </a:pPr>
            <a:r>
              <a:rPr lang="en-GB" sz="2200">
                <a:latin typeface="Lato"/>
                <a:ea typeface="Lato"/>
                <a:cs typeface="Lato"/>
                <a:sym typeface="Lato"/>
              </a:rPr>
              <a:t>void add_bus();</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void reserve_bus();</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void empty();</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void show_bus();</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void is_bus_available();</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void position(int i);</a:t>
            </a:r>
            <a:endParaRPr sz="2200">
              <a:latin typeface="Lato"/>
              <a:ea typeface="Lato"/>
              <a:cs typeface="Lato"/>
              <a:sym typeface="Lato"/>
            </a:endParaRPr>
          </a:p>
        </p:txBody>
      </p:sp>
      <p:sp>
        <p:nvSpPr>
          <p:cNvPr id="133" name="Google Shape;133;p20"/>
          <p:cNvSpPr txBox="1"/>
          <p:nvPr>
            <p:ph type="title"/>
          </p:nvPr>
        </p:nvSpPr>
        <p:spPr>
          <a:xfrm>
            <a:off x="387900" y="-507800"/>
            <a:ext cx="8368200" cy="165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                     </a:t>
            </a:r>
            <a:r>
              <a:rPr lang="en-GB" sz="4500">
                <a:solidFill>
                  <a:schemeClr val="accent5"/>
                </a:solidFill>
                <a:latin typeface="Roboto"/>
                <a:ea typeface="Roboto"/>
                <a:cs typeface="Roboto"/>
                <a:sym typeface="Roboto"/>
              </a:rPr>
              <a:t>Implementation</a:t>
            </a:r>
            <a:endParaRPr sz="4500">
              <a:solidFill>
                <a:schemeClr val="accent5"/>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b="23418" l="-4520" r="4519" t="-6460"/>
          <a:stretch/>
        </p:blipFill>
        <p:spPr>
          <a:xfrm>
            <a:off x="254450" y="929050"/>
            <a:ext cx="2442200" cy="2028025"/>
          </a:xfrm>
          <a:prstGeom prst="rect">
            <a:avLst/>
          </a:prstGeom>
          <a:noFill/>
          <a:ln>
            <a:noFill/>
          </a:ln>
        </p:spPr>
      </p:pic>
      <p:sp>
        <p:nvSpPr>
          <p:cNvPr id="139" name="Google Shape;13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                 </a:t>
            </a:r>
            <a:endParaRPr sz="4000">
              <a:solidFill>
                <a:schemeClr val="accent5"/>
              </a:solidFill>
              <a:latin typeface="Roboto"/>
              <a:ea typeface="Roboto"/>
              <a:cs typeface="Roboto"/>
              <a:sym typeface="Roboto"/>
            </a:endParaRPr>
          </a:p>
        </p:txBody>
      </p:sp>
      <p:sp>
        <p:nvSpPr>
          <p:cNvPr id="140" name="Google Shape;140;p21"/>
          <p:cNvSpPr txBox="1"/>
          <p:nvPr>
            <p:ph idx="1" type="body"/>
          </p:nvPr>
        </p:nvSpPr>
        <p:spPr>
          <a:xfrm>
            <a:off x="387900" y="1172875"/>
            <a:ext cx="8368200" cy="3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Lato"/>
                <a:ea typeface="Lato"/>
                <a:cs typeface="Lato"/>
                <a:sym typeface="Lato"/>
              </a:rPr>
              <a:t>4. And giving the maximum buses available as 15</a:t>
            </a:r>
            <a:endParaRPr sz="2200">
              <a:latin typeface="Lato"/>
              <a:ea typeface="Lato"/>
              <a:cs typeface="Lato"/>
              <a:sym typeface="Lato"/>
            </a:endParaRPr>
          </a:p>
          <a:p>
            <a:pPr indent="0" lvl="0" marL="0" rtl="0" algn="l">
              <a:spcBef>
                <a:spcPts val="1600"/>
              </a:spcBef>
              <a:spcAft>
                <a:spcPts val="0"/>
              </a:spcAft>
              <a:buNone/>
            </a:pPr>
            <a:r>
              <a:rPr lang="en-GB" sz="2200">
                <a:latin typeface="Lato"/>
                <a:ea typeface="Lato"/>
                <a:cs typeface="Lato"/>
                <a:sym typeface="Lato"/>
              </a:rPr>
              <a:t>5. And now with respect to add_bus function we gave few options to enter in the run time which will ask the user to enter the bus details from back end of the system like Bus number, Driver’s name, Arrival time, Departure time, and from and to i.e starting location and destination.</a:t>
            </a:r>
            <a:endParaRPr sz="2200">
              <a:latin typeface="Lato"/>
              <a:ea typeface="Lato"/>
              <a:cs typeface="Lato"/>
              <a:sym typeface="Lato"/>
            </a:endParaRPr>
          </a:p>
          <a:p>
            <a:pPr indent="0" lvl="0" marL="0" rtl="0" algn="l">
              <a:spcBef>
                <a:spcPts val="1600"/>
              </a:spcBef>
              <a:spcAft>
                <a:spcPts val="0"/>
              </a:spcAft>
              <a:buNone/>
            </a:pPr>
            <a:r>
              <a:rPr lang="en-GB" sz="2200">
                <a:latin typeface="Lato"/>
                <a:ea typeface="Lato"/>
                <a:cs typeface="Lato"/>
                <a:sym typeface="Lato"/>
              </a:rPr>
              <a:t>6. And from the reserve_bus function we can reserve seats for the travellers according to their preferable seat numbers.</a:t>
            </a:r>
            <a:endParaRPr sz="2200">
              <a:latin typeface="Lato"/>
              <a:ea typeface="Lato"/>
              <a:cs typeface="Lato"/>
              <a:sym typeface="Lato"/>
            </a:endParaRPr>
          </a:p>
          <a:p>
            <a:pPr indent="0" lvl="0" marL="0" rtl="0" algn="l">
              <a:spcBef>
                <a:spcPts val="1600"/>
              </a:spcBef>
              <a:spcAft>
                <a:spcPts val="0"/>
              </a:spcAft>
              <a:buNone/>
            </a:pPr>
            <a:r>
              <a:t/>
            </a:r>
            <a:endParaRPr sz="2200">
              <a:latin typeface="Lato"/>
              <a:ea typeface="Lato"/>
              <a:cs typeface="Lato"/>
              <a:sym typeface="Lato"/>
            </a:endParaRPr>
          </a:p>
          <a:p>
            <a:pPr indent="0" lvl="0" marL="0" rtl="0" algn="l">
              <a:spcBef>
                <a:spcPts val="1600"/>
              </a:spcBef>
              <a:spcAft>
                <a:spcPts val="1600"/>
              </a:spcAft>
              <a:buNone/>
            </a:pPr>
            <a:r>
              <a:t/>
            </a:r>
            <a:endParaRPr sz="2200">
              <a:latin typeface="Lato"/>
              <a:ea typeface="Lato"/>
              <a:cs typeface="Lato"/>
              <a:sym typeface="Lato"/>
            </a:endParaRPr>
          </a:p>
        </p:txBody>
      </p:sp>
      <p:sp>
        <p:nvSpPr>
          <p:cNvPr id="141" name="Google Shape;141;p21"/>
          <p:cNvSpPr txBox="1"/>
          <p:nvPr>
            <p:ph type="title"/>
          </p:nvPr>
        </p:nvSpPr>
        <p:spPr>
          <a:xfrm>
            <a:off x="387900" y="-351125"/>
            <a:ext cx="8368200" cy="15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                     </a:t>
            </a:r>
            <a:r>
              <a:rPr lang="en-GB" sz="4500">
                <a:solidFill>
                  <a:schemeClr val="accent5"/>
                </a:solidFill>
                <a:latin typeface="Roboto"/>
                <a:ea typeface="Roboto"/>
                <a:cs typeface="Roboto"/>
                <a:sym typeface="Roboto"/>
              </a:rPr>
              <a:t>Implementation</a:t>
            </a:r>
            <a:endParaRPr sz="4500">
              <a:solidFill>
                <a:schemeClr val="accent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