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XOP-00323: Develop and deploy Java Spring Boot App to AWS with Elastic Beanstalk."/>
          <p:cNvSpPr txBox="1"/>
          <p:nvPr>
            <p:ph type="ctrTitle"/>
          </p:nvPr>
        </p:nvSpPr>
        <p:spPr>
          <a:xfrm>
            <a:off x="1206498" y="1545340"/>
            <a:ext cx="21971004" cy="4648201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10100"/>
              </a:lnSpc>
              <a:defRPr spc="0" sz="7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EXOP-00323: Develop and deploy Java Spring Boot App to AWS with Elastic Beanstalk.</a:t>
            </a:r>
          </a:p>
        </p:txBody>
      </p:sp>
      <p:sp>
        <p:nvSpPr>
          <p:cNvPr id="152" name="-Harsh Grover (1841138)…"/>
          <p:cNvSpPr txBox="1"/>
          <p:nvPr>
            <p:ph type="subTitle" sz="quarter" idx="1"/>
          </p:nvPr>
        </p:nvSpPr>
        <p:spPr>
          <a:xfrm>
            <a:off x="1206500" y="6193540"/>
            <a:ext cx="21971001" cy="2288103"/>
          </a:xfrm>
          <a:prstGeom prst="rect">
            <a:avLst/>
          </a:prstGeom>
        </p:spPr>
        <p:txBody>
          <a:bodyPr/>
          <a:lstStyle/>
          <a:p>
            <a:pPr algn="r" defTabSz="759459">
              <a:defRPr b="0" i="1" sz="50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-Harsh Grover (1841138)</a:t>
            </a:r>
          </a:p>
          <a:p>
            <a:pPr algn="r" defTabSz="759459">
              <a:defRPr b="0" i="1" sz="506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r" defTabSz="759459">
              <a:defRPr b="0" i="1" sz="506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Mentor:</a:t>
            </a:r>
            <a:r>
              <a:t>  Anil Sonnad (864651)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ser Microservice"/>
          <p:cNvSpPr txBox="1"/>
          <p:nvPr>
            <p:ph type="body" idx="1"/>
          </p:nvPr>
        </p:nvSpPr>
        <p:spPr>
          <a:xfrm>
            <a:off x="1206500" y="855977"/>
            <a:ext cx="21971000" cy="116485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 Microservice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179" name="User MS.png" descr="User 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855977"/>
            <a:ext cx="5457870" cy="961452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User Table: UserID (PK) ,Username (Unique) ,…"/>
          <p:cNvSpPr txBox="1"/>
          <p:nvPr/>
        </p:nvSpPr>
        <p:spPr>
          <a:xfrm>
            <a:off x="1654063" y="6001953"/>
            <a:ext cx="7119517" cy="1712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 User Table: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UserID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(PK)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,Username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(Unique)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indent="1828800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Name, DOB, Email, Password,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4" indent="1828800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PhoneNo.,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ook Microservice"/>
          <p:cNvSpPr txBox="1"/>
          <p:nvPr>
            <p:ph type="body" idx="1"/>
          </p:nvPr>
        </p:nvSpPr>
        <p:spPr>
          <a:xfrm>
            <a:off x="1206500" y="855977"/>
            <a:ext cx="21971000" cy="116485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Book Microservice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183" name="Book MS.png" descr="Book 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855977"/>
            <a:ext cx="6215669" cy="955765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Book Table: BookID (PK) , Name , Description ,…"/>
          <p:cNvSpPr txBox="1"/>
          <p:nvPr/>
        </p:nvSpPr>
        <p:spPr>
          <a:xfrm>
            <a:off x="1092435" y="6205153"/>
            <a:ext cx="7354442" cy="1305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 Book Table: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BookID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(PK) ,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Name , Description 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5" indent="2286000" algn="just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Price, Year, ISBN, AuthorName,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5" indent="2286000" algn="just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Category, Quantity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rder Microservice"/>
          <p:cNvSpPr txBox="1"/>
          <p:nvPr>
            <p:ph type="body" idx="1"/>
          </p:nvPr>
        </p:nvSpPr>
        <p:spPr>
          <a:xfrm>
            <a:off x="1206500" y="855977"/>
            <a:ext cx="21971000" cy="116485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Order Microservice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187" name="Order ms.png" descr="Order 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855977"/>
            <a:ext cx="9018410" cy="1017502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Order Table: OrderID (PK) , DateOfOrder ,…"/>
          <p:cNvSpPr txBox="1"/>
          <p:nvPr/>
        </p:nvSpPr>
        <p:spPr>
          <a:xfrm>
            <a:off x="998831" y="4473467"/>
            <a:ext cx="6576046" cy="13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 Order Table: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OrderID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(PK)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, DateOfOrder 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5" indent="2286000" algn="just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uFill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UserID, BookID</a:t>
            </a:r>
            <a:endParaRPr>
              <a:uFill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Cart Table: UserID(PK),                        Books and Quantity (Map)"/>
          <p:cNvSpPr txBox="1"/>
          <p:nvPr/>
        </p:nvSpPr>
        <p:spPr>
          <a:xfrm>
            <a:off x="1340714" y="5840728"/>
            <a:ext cx="5892280" cy="13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ct val="100000"/>
              </a:lnSpc>
              <a:spcBef>
                <a:spcPts val="0"/>
              </a:spcBef>
              <a:defRPr sz="2800">
                <a:uFill>
                  <a:solidFill>
                    <a:srgbClr val="000000"/>
                  </a:solidFill>
                </a:uFill>
              </a:defRPr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 Cart Table: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UserID(PK), 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                 Books and Quantity (Map)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iew Microservice"/>
          <p:cNvSpPr txBox="1"/>
          <p:nvPr>
            <p:ph type="body" idx="1"/>
          </p:nvPr>
        </p:nvSpPr>
        <p:spPr>
          <a:xfrm>
            <a:off x="1206500" y="855977"/>
            <a:ext cx="21971000" cy="11648539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View Microservice</a:t>
            </a:r>
          </a:p>
          <a:p>
            <a:pPr marL="0" indent="0" algn="ctr" defTabSz="2389572">
              <a:spcBef>
                <a:spcPts val="4400"/>
              </a:spcBef>
              <a:buSzTx/>
              <a:buNone/>
              <a:defRPr sz="4704"/>
            </a:pPr>
          </a:p>
        </p:txBody>
      </p:sp>
      <p:pic>
        <p:nvPicPr>
          <p:cNvPr id="192" name="View MS.png" descr="View 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855977"/>
            <a:ext cx="13711991" cy="9063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eployment on Elastic Beanstal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Deployment on Elastic Beanstalk</a:t>
            </a:r>
          </a:p>
        </p:txBody>
      </p:sp>
      <p:sp>
        <p:nvSpPr>
          <p:cNvPr id="195" name="Working of Elastic Beanstalk"/>
          <p:cNvSpPr txBox="1"/>
          <p:nvPr>
            <p:ph type="body" idx="1"/>
          </p:nvPr>
        </p:nvSpPr>
        <p:spPr>
          <a:xfrm>
            <a:off x="1206500" y="2627426"/>
            <a:ext cx="21971000" cy="98770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Working of Elastic Beanstalk</a:t>
            </a:r>
          </a:p>
          <a:p>
            <a:pPr marL="0" indent="0">
              <a:buSzTx/>
              <a:buNone/>
            </a:pPr>
          </a:p>
        </p:txBody>
      </p:sp>
      <p:pic>
        <p:nvPicPr>
          <p:cNvPr id="196" name="working of elasticbeanstalk.png" descr="working of elasticbeanstal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2627426"/>
            <a:ext cx="14724847" cy="828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cker : Docker is a set of platform as a service products that uses OS-level virtualisation to deliver software in packages called containers. Containers are isolated from one another and bundle their own software, libraries and configuration files; the"/>
          <p:cNvSpPr txBox="1"/>
          <p:nvPr>
            <p:ph type="body" idx="1"/>
          </p:nvPr>
        </p:nvSpPr>
        <p:spPr>
          <a:xfrm>
            <a:off x="1206500" y="1012015"/>
            <a:ext cx="21971000" cy="114925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/>
              <a:t>Docker</a:t>
            </a:r>
            <a:r>
              <a:t> : Docker is a set of platform as a service products that uses OS-level virtualisation to deliver software in packages called containers. Containers are isolated from one another and bundle their own software, libraries and configuration files; they can communicate with each other through well-defined channels.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/>
              <a:t>Docker Hub</a:t>
            </a:r>
            <a:r>
              <a:t>: Docker Hub is a cloud-based repository in which Docker users and partners create, test, store and distribute container images. It is a cloud-hosted version of Docker Registry.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ookApp Deployment design"/>
          <p:cNvSpPr txBox="1"/>
          <p:nvPr>
            <p:ph type="body" idx="1"/>
          </p:nvPr>
        </p:nvSpPr>
        <p:spPr>
          <a:xfrm>
            <a:off x="1206500" y="897843"/>
            <a:ext cx="21971000" cy="11606673"/>
          </a:xfrm>
          <a:prstGeom prst="rect">
            <a:avLst/>
          </a:prstGeom>
        </p:spPr>
        <p:txBody>
          <a:bodyPr/>
          <a:lstStyle/>
          <a:p>
            <a:pPr/>
            <a:r>
              <a:t>BookApp Deployment design 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201" name="Design of Deployment.png" descr="Design of Deploy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897843"/>
            <a:ext cx="21836342" cy="9572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hallenges fac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Challenges faced</a:t>
            </a:r>
          </a:p>
        </p:txBody>
      </p:sp>
      <p:sp>
        <p:nvSpPr>
          <p:cNvPr id="204" name="I was new to spring boot framework, to understand the AOP concepts was little bit time consuming.…"/>
          <p:cNvSpPr txBox="1"/>
          <p:nvPr>
            <p:ph type="body" idx="1"/>
          </p:nvPr>
        </p:nvSpPr>
        <p:spPr>
          <a:xfrm>
            <a:off x="1206500" y="2513802"/>
            <a:ext cx="21971000" cy="9990714"/>
          </a:xfrm>
          <a:prstGeom prst="rect">
            <a:avLst/>
          </a:prstGeom>
        </p:spPr>
        <p:txBody>
          <a:bodyPr/>
          <a:lstStyle/>
          <a:p>
            <a:pPr/>
            <a:r>
              <a:t>I was new to spring boot framework, to understand the AOP concepts was little bit time consuming.</a:t>
            </a:r>
          </a:p>
          <a:p>
            <a:pPr/>
            <a:r>
              <a:t>Configuring Cassandra database with the application was also challenging.</a:t>
            </a:r>
          </a:p>
          <a:p>
            <a:pPr/>
            <a:r>
              <a:t>Understanding the concepts of Eureka Discovery and Gateway was also new to me.</a:t>
            </a:r>
          </a:p>
          <a:p>
            <a:pPr/>
            <a:r>
              <a:t>Creating docker image of all the service and running it as a whole was bit challenging.  </a:t>
            </a:r>
          </a:p>
          <a:p>
            <a:pPr/>
            <a:r>
              <a:t>Converting the docker-compose file to dockerrun.aws.json to deploy the application on AWS was difficult at task at starting.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mplement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 case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 case Study</a:t>
            </a:r>
          </a:p>
        </p:txBody>
      </p:sp>
      <p:sp>
        <p:nvSpPr>
          <p:cNvPr id="155" name="Now day’s many E-commerce website are coming and establishing in the market.…"/>
          <p:cNvSpPr txBox="1"/>
          <p:nvPr>
            <p:ph type="body" idx="1"/>
          </p:nvPr>
        </p:nvSpPr>
        <p:spPr>
          <a:xfrm>
            <a:off x="1206500" y="2716917"/>
            <a:ext cx="21971000" cy="978759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day’s many E-commerce website are coming and establishing in the market.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One such company was Filpkart, they started with Online Bookstore and today they are one of the top E-commerce website in India.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After establishment of online Bookstore, Flipkart started to think big and they started to add more products to the website and within a year Online Bookstore was converted into a E-commerce website.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“What technical challenges they faced? How did they overcame it?”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major problem they faced was to add the items other than books to showcase the website.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the solution to this problem was the use of microservice Architecture.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okstore 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Bookstore Application</a:t>
            </a:r>
          </a:p>
        </p:txBody>
      </p:sp>
      <p:sp>
        <p:nvSpPr>
          <p:cNvPr id="158" name="An Online Bookstore is an Application which will allow you to buy Books online and delivered it to you home like any other E-commerce Website.…"/>
          <p:cNvSpPr txBox="1"/>
          <p:nvPr>
            <p:ph type="body" idx="1"/>
          </p:nvPr>
        </p:nvSpPr>
        <p:spPr>
          <a:xfrm>
            <a:off x="1206500" y="2533090"/>
            <a:ext cx="21971000" cy="997142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 Online Bookstore is an Application which will allow you to buy Books online and delivered it to you home like any other E-commerce Website.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as an User point of view the basic functionality expected are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you are able to login and Signup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you able to find books.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Able to manage your cart and orders.</a:t>
            </a:r>
          </a:p>
        </p:txBody>
      </p:sp>
      <p:pic>
        <p:nvPicPr>
          <p:cNvPr id="159" name="Screenshot 2020-05-14 at 1.10.19 PM.png" descr="Screenshot 2020-05-14 at 1.10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95160" y="5830549"/>
            <a:ext cx="11444772" cy="581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s an admin point of view the basic functionality expected are…"/>
          <p:cNvSpPr txBox="1"/>
          <p:nvPr>
            <p:ph type="body" idx="1"/>
          </p:nvPr>
        </p:nvSpPr>
        <p:spPr>
          <a:xfrm>
            <a:off x="1206500" y="829651"/>
            <a:ext cx="21971000" cy="1167486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 an admin point of view the basic functionality expected are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are able to login as an admin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Add/update/delete/view Books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Add/update/delete/view orders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Add/update/delete/view users</a:t>
            </a:r>
          </a:p>
        </p:txBody>
      </p:sp>
      <p:pic>
        <p:nvPicPr>
          <p:cNvPr id="162" name="Screenshot 2020-05-14 at 1.13.24 PM.png" descr="Screenshot 2020-05-14 at 1.13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8728" y="2365868"/>
            <a:ext cx="11467969" cy="8071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asic Use case of an Online BookStore"/>
          <p:cNvSpPr txBox="1"/>
          <p:nvPr>
            <p:ph type="body" idx="1"/>
          </p:nvPr>
        </p:nvSpPr>
        <p:spPr>
          <a:xfrm>
            <a:off x="1206500" y="751220"/>
            <a:ext cx="21971000" cy="11753296"/>
          </a:xfrm>
          <a:prstGeom prst="rect">
            <a:avLst/>
          </a:prstGeom>
        </p:spPr>
        <p:txBody>
          <a:bodyPr/>
          <a:lstStyle/>
          <a:p>
            <a:pPr/>
            <a:r>
              <a:t>Basic Use case of an Online BookStore</a:t>
            </a:r>
          </a:p>
        </p:txBody>
      </p:sp>
      <p:pic>
        <p:nvPicPr>
          <p:cNvPr id="165" name="Screenshot 2020-05-14 at 1.15.45 PM.png" descr="Screenshot 2020-05-14 at 1.15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4735" y="1908026"/>
            <a:ext cx="13938643" cy="10843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chnical Requirement which my be requi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Requirement which my be required </a:t>
            </a:r>
          </a:p>
        </p:txBody>
      </p:sp>
      <p:sp>
        <p:nvSpPr>
          <p:cNvPr id="168" name="Front End - HTML, CSS, JavaScript…"/>
          <p:cNvSpPr txBox="1"/>
          <p:nvPr>
            <p:ph type="body" idx="1"/>
          </p:nvPr>
        </p:nvSpPr>
        <p:spPr>
          <a:xfrm>
            <a:off x="1206500" y="2692053"/>
            <a:ext cx="21971000" cy="98124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 End</a:t>
            </a:r>
            <a:br/>
            <a:r>
              <a:t>- HTML, CSS, JavaScript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Back End </a:t>
            </a:r>
            <a:br/>
            <a:r>
              <a:t>- PHP, NodeJS, Spring etc</a:t>
            </a: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Reason to use Spring Boot over others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 Spring Application Faster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Avoid Boiler Plate Code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Convention over Configuration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Embedded Tomcat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dvantages of microservice over monolithic.…"/>
          <p:cNvSpPr txBox="1"/>
          <p:nvPr>
            <p:ph type="body" idx="1"/>
          </p:nvPr>
        </p:nvSpPr>
        <p:spPr>
          <a:xfrm>
            <a:off x="1206500" y="657524"/>
            <a:ext cx="21971000" cy="1184699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Advantages of microservice over monolithic.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Independent components.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Easier understanding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Better scalability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Flexibility in choosing the technology</a:t>
            </a:r>
          </a:p>
          <a:p>
            <a:pPr lvl="1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higher level of agility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pplication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Application Design</a:t>
            </a:r>
          </a:p>
        </p:txBody>
      </p:sp>
      <p:sp>
        <p:nvSpPr>
          <p:cNvPr id="173" name="Slide bullet text"/>
          <p:cNvSpPr txBox="1"/>
          <p:nvPr>
            <p:ph type="body" idx="1"/>
          </p:nvPr>
        </p:nvSpPr>
        <p:spPr>
          <a:xfrm>
            <a:off x="1206499" y="2472536"/>
            <a:ext cx="21971001" cy="9894184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</a:p>
        </p:txBody>
      </p:sp>
      <p:pic>
        <p:nvPicPr>
          <p:cNvPr id="174" name="updated.png" descr="updat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2472536"/>
            <a:ext cx="13950085" cy="9300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Zuul API Gateway: Zuul Server is an API Gateway application. It handles all the requests and performs the dynamic routing of microservice applications. It works as a front door for all the requests. It is also known as Edge Server. Zuul is built to enabl"/>
          <p:cNvSpPr txBox="1"/>
          <p:nvPr>
            <p:ph type="body" idx="1"/>
          </p:nvPr>
        </p:nvSpPr>
        <p:spPr>
          <a:xfrm>
            <a:off x="1206500" y="876544"/>
            <a:ext cx="21971000" cy="1162797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/>
              <a:t>Zuul API Gateway:</a:t>
            </a:r>
            <a:r>
              <a:t> </a:t>
            </a:r>
            <a:r>
              <a:rPr b="1"/>
              <a:t>Zuul</a:t>
            </a:r>
            <a:r>
              <a:t> Server is an </a:t>
            </a:r>
            <a:r>
              <a:rPr b="1"/>
              <a:t>API Gateway</a:t>
            </a:r>
            <a:r>
              <a:t> application. It handles all the requests and performs the dynamic routing of microservice applications. It works as a front door for all the requests. It is also known as Edge Server. </a:t>
            </a:r>
            <a:r>
              <a:rPr b="1"/>
              <a:t>Zuul</a:t>
            </a:r>
            <a:r>
              <a:t> is built to enable dynamic routing, monitoring, resiliency, and security.</a:t>
            </a:r>
          </a:p>
          <a:p>
            <a:pPr marL="609599" indent="-609599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/>
              <a:t>Eureka Discovery Service:</a:t>
            </a:r>
            <a:r>
              <a:t> </a:t>
            </a:r>
            <a:r>
              <a:rPr b="1"/>
              <a:t>Eureka</a:t>
            </a:r>
            <a:r>
              <a:t> is a REST (Representational State Transfer) based </a:t>
            </a:r>
            <a:r>
              <a:rPr b="1"/>
              <a:t>service</a:t>
            </a:r>
            <a:r>
              <a:t> that is primarily used in the AWS cloud for locating </a:t>
            </a:r>
            <a:r>
              <a:rPr b="1"/>
              <a:t>services</a:t>
            </a:r>
            <a:r>
              <a:t> for the purpose of load balancing and failover of middle-tier servers.</a:t>
            </a:r>
          </a:p>
          <a:p>
            <a:pPr marL="609599" indent="-609599"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1"/>
              <a:t>Cassandra Database: </a:t>
            </a:r>
            <a:r>
              <a:t>Apache Cassandra is a free and open-source, distributed, wide column store, NoSQL database management system designed to handle large amounts of data across many commodity servers, providing high availability with no single point of failure.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