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ECB64F-349F-453E-977B-C8FB5343E15C}">
  <a:tblStyle styleId="{C4ECB64F-349F-453E-977B-C8FB5343E1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a63792add_1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14a63792ad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820b9eb05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4820b9eb0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820b9eb05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4820b9eb0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820b9eb05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4820b9eb0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820b9eb05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4820b9eb05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820b9eb05_0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4820b9eb05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820b9eb05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4820b9eb05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820b9eb05_0_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4820b9eb05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820b9eb05_0_1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4820b9eb05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820b9eb05_0_1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4820b9eb05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820b9eb05_0_1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4820b9eb05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a63792add_1_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4a63792add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820b9eb05_0_1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4820b9eb05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820b9eb05_0_1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4820b9eb05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820b9eb05_0_1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4820b9eb05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820b9eb05_0_1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4820b9eb05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4a63792add_1_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4a63792add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a63792add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4a63792ad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a63792add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4a63792add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a63792add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4a63792ad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a63792add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4a63792add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a63792add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4a63792add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a63792add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4a63792add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820b9eb05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4820b9eb05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6200" y="51026"/>
            <a:ext cx="8299310" cy="540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76200" y="779086"/>
            <a:ext cx="8983980" cy="3915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3" name="Google Shape;53;p13"/>
          <p:cNvSpPr txBox="1"/>
          <p:nvPr>
            <p:ph idx="10" type="dt"/>
          </p:nvPr>
        </p:nvSpPr>
        <p:spPr>
          <a:xfrm>
            <a:off x="76200" y="4892752"/>
            <a:ext cx="2057400" cy="20574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892752"/>
            <a:ext cx="3086100" cy="20574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7006050" y="4892752"/>
            <a:ext cx="2057400" cy="205743"/>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grpSp>
        <p:nvGrpSpPr>
          <p:cNvPr id="56" name="Google Shape;56;p13"/>
          <p:cNvGrpSpPr/>
          <p:nvPr/>
        </p:nvGrpSpPr>
        <p:grpSpPr>
          <a:xfrm>
            <a:off x="0" y="655626"/>
            <a:ext cx="8375510" cy="50101"/>
            <a:chOff x="0" y="884326"/>
            <a:chExt cx="8292584" cy="66801"/>
          </a:xfrm>
        </p:grpSpPr>
        <p:sp>
          <p:nvSpPr>
            <p:cNvPr id="57" name="Google Shape;57;p13"/>
            <p:cNvSpPr/>
            <p:nvPr/>
          </p:nvSpPr>
          <p:spPr>
            <a:xfrm>
              <a:off x="6997239" y="884326"/>
              <a:ext cx="1295345" cy="66801"/>
            </a:xfrm>
            <a:prstGeom prst="rect">
              <a:avLst/>
            </a:prstGeom>
            <a:solidFill>
              <a:srgbClr val="9BBB59"/>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8" name="Google Shape;58;p13"/>
            <p:cNvSpPr/>
            <p:nvPr/>
          </p:nvSpPr>
          <p:spPr>
            <a:xfrm>
              <a:off x="0" y="884326"/>
              <a:ext cx="6936079" cy="66801"/>
            </a:xfrm>
            <a:prstGeom prst="rect">
              <a:avLst/>
            </a:prstGeom>
            <a:solidFill>
              <a:srgbClr val="31859B"/>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77470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831271" y="1065591"/>
            <a:ext cx="7447632" cy="964699"/>
          </a:xfrm>
          <a:prstGeom prst="rect">
            <a:avLst/>
          </a:prstGeom>
          <a:noFill/>
          <a:ln>
            <a:noFill/>
          </a:ln>
          <a:effectLst>
            <a:outerShdw blurRad="57785" algn="ctr" dir="3180000" dist="33020">
              <a:srgbClr val="000000">
                <a:alpha val="29803"/>
              </a:srgbClr>
            </a:outerShdw>
          </a:effectLst>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2100"/>
              <a:buFont typeface="Times New Roman"/>
              <a:buNone/>
            </a:pPr>
            <a:r>
              <a:rPr lang="en" sz="2100">
                <a:solidFill>
                  <a:srgbClr val="000000"/>
                </a:solidFill>
                <a:latin typeface="Times New Roman"/>
                <a:ea typeface="Times New Roman"/>
                <a:cs typeface="Times New Roman"/>
                <a:sym typeface="Times New Roman"/>
              </a:rPr>
              <a:t>6</a:t>
            </a:r>
            <a:r>
              <a:rPr baseline="30000" lang="en" sz="2100">
                <a:solidFill>
                  <a:srgbClr val="000000"/>
                </a:solidFill>
                <a:latin typeface="Times New Roman"/>
                <a:ea typeface="Times New Roman"/>
                <a:cs typeface="Times New Roman"/>
                <a:sym typeface="Times New Roman"/>
              </a:rPr>
              <a:t>th</a:t>
            </a:r>
            <a:r>
              <a:rPr lang="en" sz="2100">
                <a:solidFill>
                  <a:srgbClr val="000000"/>
                </a:solidFill>
                <a:latin typeface="Times New Roman"/>
                <a:ea typeface="Times New Roman"/>
                <a:cs typeface="Times New Roman"/>
                <a:sym typeface="Times New Roman"/>
              </a:rPr>
              <a:t> </a:t>
            </a:r>
            <a:r>
              <a:rPr b="1" lang="en" sz="2100">
                <a:solidFill>
                  <a:srgbClr val="000000"/>
                </a:solidFill>
                <a:latin typeface="Times New Roman"/>
                <a:ea typeface="Times New Roman"/>
                <a:cs typeface="Times New Roman"/>
                <a:sym typeface="Times New Roman"/>
              </a:rPr>
              <a:t>International </a:t>
            </a:r>
            <a:r>
              <a:rPr lang="en" sz="2100">
                <a:solidFill>
                  <a:srgbClr val="000000"/>
                </a:solidFill>
                <a:latin typeface="Times New Roman"/>
                <a:ea typeface="Times New Roman"/>
                <a:cs typeface="Times New Roman"/>
                <a:sym typeface="Times New Roman"/>
              </a:rPr>
              <a:t>Conference </a:t>
            </a:r>
            <a:r>
              <a:rPr b="1" lang="en" sz="2100">
                <a:solidFill>
                  <a:srgbClr val="000000"/>
                </a:solidFill>
                <a:latin typeface="Times New Roman"/>
                <a:ea typeface="Times New Roman"/>
                <a:cs typeface="Times New Roman"/>
                <a:sym typeface="Times New Roman"/>
              </a:rPr>
              <a:t>on Computing, Communication, Control and Automation </a:t>
            </a:r>
            <a:br>
              <a:rPr b="1" lang="en" sz="2100">
                <a:solidFill>
                  <a:srgbClr val="000000"/>
                </a:solidFill>
                <a:latin typeface="Times New Roman"/>
                <a:ea typeface="Times New Roman"/>
                <a:cs typeface="Times New Roman"/>
                <a:sym typeface="Times New Roman"/>
              </a:rPr>
            </a:br>
            <a:r>
              <a:rPr b="1" lang="en" sz="2400">
                <a:solidFill>
                  <a:srgbClr val="C00000"/>
                </a:solidFill>
                <a:latin typeface="Times New Roman"/>
                <a:ea typeface="Times New Roman"/>
                <a:cs typeface="Times New Roman"/>
                <a:sym typeface="Times New Roman"/>
              </a:rPr>
              <a:t>(ICCUBEA-2022) </a:t>
            </a:r>
            <a:endParaRPr sz="2400">
              <a:solidFill>
                <a:srgbClr val="C00000"/>
              </a:solidFill>
              <a:latin typeface="Times New Roman"/>
              <a:ea typeface="Times New Roman"/>
              <a:cs typeface="Times New Roman"/>
              <a:sym typeface="Times New Roman"/>
            </a:endParaRPr>
          </a:p>
        </p:txBody>
      </p:sp>
      <p:sp>
        <p:nvSpPr>
          <p:cNvPr id="64" name="Google Shape;64;p14"/>
          <p:cNvSpPr txBox="1"/>
          <p:nvPr/>
        </p:nvSpPr>
        <p:spPr>
          <a:xfrm>
            <a:off x="1681782" y="66915"/>
            <a:ext cx="5780436" cy="609782"/>
          </a:xfrm>
          <a:prstGeom prst="rect">
            <a:avLst/>
          </a:prstGeom>
          <a:noFill/>
          <a:ln>
            <a:noFill/>
          </a:ln>
          <a:effectLst>
            <a:outerShdw blurRad="44450" algn="ctr" dir="5400000" dist="27940">
              <a:srgbClr val="000000">
                <a:alpha val="31764"/>
              </a:srgbClr>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Pimpri Chinchwad Education Trust’s</a:t>
            </a:r>
            <a:endParaRPr b="0" i="0" sz="1800" u="none" cap="none" strike="noStrike">
              <a:solidFill>
                <a:srgbClr val="0000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 sz="2100" u="none" cap="none" strike="noStrike">
                <a:solidFill>
                  <a:srgbClr val="00AFEF"/>
                </a:solidFill>
                <a:latin typeface="Times New Roman"/>
                <a:ea typeface="Times New Roman"/>
                <a:cs typeface="Times New Roman"/>
                <a:sym typeface="Times New Roman"/>
              </a:rPr>
              <a:t>Pimpri Chinchwad College of Engineering, Pune</a:t>
            </a:r>
            <a:endParaRPr b="0" i="0" sz="1400" u="none" cap="none" strike="noStrike">
              <a:solidFill>
                <a:schemeClr val="dk1"/>
              </a:solidFill>
              <a:latin typeface="Times New Roman"/>
              <a:ea typeface="Times New Roman"/>
              <a:cs typeface="Times New Roman"/>
              <a:sym typeface="Times New Roman"/>
            </a:endParaRPr>
          </a:p>
        </p:txBody>
      </p:sp>
      <p:grpSp>
        <p:nvGrpSpPr>
          <p:cNvPr id="65" name="Google Shape;65;p14"/>
          <p:cNvGrpSpPr/>
          <p:nvPr/>
        </p:nvGrpSpPr>
        <p:grpSpPr>
          <a:xfrm>
            <a:off x="2313400" y="759532"/>
            <a:ext cx="4517201" cy="50101"/>
            <a:chOff x="0" y="884326"/>
            <a:chExt cx="8292584" cy="66801"/>
          </a:xfrm>
        </p:grpSpPr>
        <p:sp>
          <p:nvSpPr>
            <p:cNvPr id="66" name="Google Shape;66;p14"/>
            <p:cNvSpPr/>
            <p:nvPr/>
          </p:nvSpPr>
          <p:spPr>
            <a:xfrm>
              <a:off x="6997239" y="884326"/>
              <a:ext cx="1295345" cy="66801"/>
            </a:xfrm>
            <a:prstGeom prst="rect">
              <a:avLst/>
            </a:prstGeom>
            <a:solidFill>
              <a:srgbClr val="9BBB59"/>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7" name="Google Shape;67;p14"/>
            <p:cNvSpPr/>
            <p:nvPr/>
          </p:nvSpPr>
          <p:spPr>
            <a:xfrm>
              <a:off x="0" y="884326"/>
              <a:ext cx="6936079" cy="66801"/>
            </a:xfrm>
            <a:prstGeom prst="rect">
              <a:avLst/>
            </a:prstGeom>
            <a:solidFill>
              <a:srgbClr val="31859B"/>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77470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68" name="Google Shape;68;p14"/>
          <p:cNvSpPr/>
          <p:nvPr/>
        </p:nvSpPr>
        <p:spPr>
          <a:xfrm>
            <a:off x="1129150" y="2272125"/>
            <a:ext cx="6927300" cy="2620500"/>
          </a:xfrm>
          <a:prstGeom prst="roundRect">
            <a:avLst>
              <a:gd fmla="val 16667" name="adj"/>
            </a:avLst>
          </a:prstGeom>
          <a:solidFill>
            <a:srgbClr val="BBD6EE"/>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50000"/>
              </a:lnSpc>
              <a:spcBef>
                <a:spcPts val="0"/>
              </a:spcBef>
              <a:spcAft>
                <a:spcPts val="0"/>
              </a:spcAft>
              <a:buNone/>
            </a:pPr>
            <a:r>
              <a:rPr b="0" i="0" lang="en" sz="1400" u="none" cap="none" strike="noStrike">
                <a:solidFill>
                  <a:schemeClr val="dk1"/>
                </a:solidFill>
                <a:latin typeface="Times New Roman"/>
                <a:ea typeface="Times New Roman"/>
                <a:cs typeface="Times New Roman"/>
                <a:sym typeface="Times New Roman"/>
              </a:rPr>
              <a:t>Presentation By: Vishaal </a:t>
            </a:r>
            <a:r>
              <a:rPr lang="en">
                <a:solidFill>
                  <a:schemeClr val="dk1"/>
                </a:solidFill>
                <a:latin typeface="Times New Roman"/>
                <a:ea typeface="Times New Roman"/>
                <a:cs typeface="Times New Roman"/>
                <a:sym typeface="Times New Roman"/>
              </a:rPr>
              <a:t>Prasad, </a:t>
            </a:r>
            <a:r>
              <a:rPr b="0" i="0" lang="en" sz="1400" u="none" cap="none" strike="noStrike">
                <a:solidFill>
                  <a:schemeClr val="dk1"/>
                </a:solidFill>
                <a:latin typeface="Times New Roman"/>
                <a:ea typeface="Times New Roman"/>
                <a:cs typeface="Times New Roman"/>
                <a:sym typeface="Times New Roman"/>
              </a:rPr>
              <a:t>Hars</a:t>
            </a:r>
            <a:r>
              <a:rPr lang="en">
                <a:solidFill>
                  <a:schemeClr val="dk1"/>
                </a:solidFill>
                <a:latin typeface="Times New Roman"/>
                <a:ea typeface="Times New Roman"/>
                <a:cs typeface="Times New Roman"/>
                <a:sym typeface="Times New Roman"/>
              </a:rPr>
              <a:t>h Wadhawe</a:t>
            </a:r>
            <a:endParaRPr sz="1100"/>
          </a:p>
          <a:p>
            <a:pPr indent="0" lvl="0" marL="0" marR="0" rtl="0" algn="ctr">
              <a:lnSpc>
                <a:spcPct val="150000"/>
              </a:lnSpc>
              <a:spcBef>
                <a:spcPts val="0"/>
              </a:spcBef>
              <a:spcAft>
                <a:spcPts val="0"/>
              </a:spcAft>
              <a:buNone/>
            </a:pPr>
            <a:r>
              <a:rPr b="0" i="0" lang="en" sz="1400" u="none" cap="none" strike="noStrike">
                <a:solidFill>
                  <a:schemeClr val="dk1"/>
                </a:solidFill>
                <a:latin typeface="Times New Roman"/>
                <a:ea typeface="Times New Roman"/>
                <a:cs typeface="Times New Roman"/>
                <a:sym typeface="Times New Roman"/>
              </a:rPr>
              <a:t>PAPER ID : </a:t>
            </a:r>
            <a:r>
              <a:rPr b="1" i="0" lang="en" sz="1400" u="none" cap="none" strike="noStrike">
                <a:solidFill>
                  <a:schemeClr val="dk1"/>
                </a:solidFill>
                <a:latin typeface="Times New Roman"/>
                <a:ea typeface="Times New Roman"/>
                <a:cs typeface="Times New Roman"/>
                <a:sym typeface="Times New Roman"/>
              </a:rPr>
              <a:t>82</a:t>
            </a:r>
            <a:endParaRPr b="1" sz="1100"/>
          </a:p>
          <a:p>
            <a:pPr indent="0" lvl="0" marL="0" marR="0" rtl="0" algn="ctr">
              <a:lnSpc>
                <a:spcPct val="150000"/>
              </a:lnSpc>
              <a:spcBef>
                <a:spcPts val="0"/>
              </a:spcBef>
              <a:spcAft>
                <a:spcPts val="0"/>
              </a:spcAft>
              <a:buNone/>
            </a:pPr>
            <a:r>
              <a:rPr b="0" i="0" lang="en" sz="1400" u="none" cap="none" strike="noStrike">
                <a:solidFill>
                  <a:schemeClr val="dk1"/>
                </a:solidFill>
                <a:latin typeface="Times New Roman"/>
                <a:ea typeface="Times New Roman"/>
                <a:cs typeface="Times New Roman"/>
                <a:sym typeface="Times New Roman"/>
              </a:rPr>
              <a:t>PAPER TITLE : Electronic Healt</a:t>
            </a:r>
            <a:r>
              <a:rPr lang="en">
                <a:solidFill>
                  <a:schemeClr val="dk1"/>
                </a:solidFill>
                <a:latin typeface="Times New Roman"/>
                <a:ea typeface="Times New Roman"/>
                <a:cs typeface="Times New Roman"/>
                <a:sym typeface="Times New Roman"/>
              </a:rPr>
              <a:t>h Record Management using Hyperledger Fabric</a:t>
            </a:r>
            <a:endParaRPr sz="1100"/>
          </a:p>
          <a:p>
            <a:pPr indent="0" lvl="0" marL="0" marR="0" rtl="0" algn="ctr">
              <a:lnSpc>
                <a:spcPct val="150000"/>
              </a:lnSpc>
              <a:spcBef>
                <a:spcPts val="0"/>
              </a:spcBef>
              <a:spcAft>
                <a:spcPts val="0"/>
              </a:spcAft>
              <a:buNone/>
            </a:pPr>
            <a:r>
              <a:rPr b="0" i="0" lang="en" sz="1400" u="none" cap="none" strike="noStrike">
                <a:solidFill>
                  <a:schemeClr val="dk1"/>
                </a:solidFill>
                <a:latin typeface="Times New Roman"/>
                <a:ea typeface="Times New Roman"/>
                <a:cs typeface="Times New Roman"/>
                <a:sym typeface="Times New Roman"/>
              </a:rPr>
              <a:t>Author</a:t>
            </a:r>
            <a:r>
              <a:rPr lang="en">
                <a:solidFill>
                  <a:schemeClr val="dk1"/>
                </a:solidFill>
                <a:latin typeface="Times New Roman"/>
                <a:ea typeface="Times New Roman"/>
                <a:cs typeface="Times New Roman"/>
                <a:sym typeface="Times New Roman"/>
              </a:rPr>
              <a:t>s: </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0" i="0" lang="en" sz="1400" u="none" cap="none" strike="noStrike">
                <a:solidFill>
                  <a:schemeClr val="dk1"/>
                </a:solidFill>
                <a:latin typeface="Times New Roman"/>
                <a:ea typeface="Times New Roman"/>
                <a:cs typeface="Times New Roman"/>
                <a:sym typeface="Times New Roman"/>
              </a:rPr>
              <a:t>Harsh Wadhawe</a:t>
            </a:r>
            <a:endParaRPr sz="1100"/>
          </a:p>
          <a:p>
            <a:pPr indent="0" lvl="0" marL="0" marR="0" rtl="0" algn="ctr">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Rohit Kota</a:t>
            </a:r>
            <a:endParaRPr>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Vishaal Prasad </a:t>
            </a:r>
            <a:endParaRPr>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Under Guidance of Prof. Rohini Sarode</a:t>
            </a:r>
            <a:endParaRPr>
              <a:solidFill>
                <a:schemeClr val="dk1"/>
              </a:solidFill>
              <a:latin typeface="Times New Roman"/>
              <a:ea typeface="Times New Roman"/>
              <a:cs typeface="Times New Roman"/>
              <a:sym typeface="Times New Roman"/>
            </a:endParaRPr>
          </a:p>
        </p:txBody>
      </p:sp>
      <p:sp>
        <p:nvSpPr>
          <p:cNvPr id="69" name="Google Shape;69;p14"/>
          <p:cNvSpPr txBox="1"/>
          <p:nvPr>
            <p:ph idx="10" type="dt"/>
          </p:nvPr>
        </p:nvSpPr>
        <p:spPr>
          <a:xfrm>
            <a:off x="80550" y="4892752"/>
            <a:ext cx="2057400" cy="20574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Architecture :</a:t>
            </a:r>
            <a:endParaRPr sz="2400"/>
          </a:p>
        </p:txBody>
      </p:sp>
      <p:sp>
        <p:nvSpPr>
          <p:cNvPr id="140" name="Google Shape;140;p23"/>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41" name="Google Shape;141;p23"/>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pic>
        <p:nvPicPr>
          <p:cNvPr id="142" name="Google Shape;142;p23"/>
          <p:cNvPicPr preferRelativeResize="0"/>
          <p:nvPr/>
        </p:nvPicPr>
        <p:blipFill>
          <a:blip r:embed="rId3">
            <a:alphaModFix/>
          </a:blip>
          <a:stretch>
            <a:fillRect/>
          </a:stretch>
        </p:blipFill>
        <p:spPr>
          <a:xfrm>
            <a:off x="4008513" y="553225"/>
            <a:ext cx="4929976" cy="4037051"/>
          </a:xfrm>
          <a:prstGeom prst="rect">
            <a:avLst/>
          </a:prstGeom>
          <a:noFill/>
          <a:ln>
            <a:noFill/>
          </a:ln>
        </p:spPr>
      </p:pic>
      <p:pic>
        <p:nvPicPr>
          <p:cNvPr id="143" name="Google Shape;143;p23"/>
          <p:cNvPicPr preferRelativeResize="0"/>
          <p:nvPr/>
        </p:nvPicPr>
        <p:blipFill>
          <a:blip r:embed="rId4">
            <a:alphaModFix/>
          </a:blip>
          <a:stretch>
            <a:fillRect/>
          </a:stretch>
        </p:blipFill>
        <p:spPr>
          <a:xfrm>
            <a:off x="149275" y="1282950"/>
            <a:ext cx="3808025" cy="257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Implementation :</a:t>
            </a:r>
            <a:endParaRPr sz="2400"/>
          </a:p>
        </p:txBody>
      </p:sp>
      <p:sp>
        <p:nvSpPr>
          <p:cNvPr id="149" name="Google Shape;149;p24"/>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50" name="Google Shape;150;p24"/>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151" name="Google Shape;151;p24"/>
          <p:cNvSpPr txBox="1"/>
          <p:nvPr/>
        </p:nvSpPr>
        <p:spPr>
          <a:xfrm>
            <a:off x="311700" y="1176875"/>
            <a:ext cx="8520600" cy="2545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HLF Client SDK provides the Fabric - ca - client, Fabric - common, and Fabric - network APIs to interact with the blockchain</a:t>
            </a:r>
            <a:endParaRPr sz="1800">
              <a:solidFill>
                <a:srgbClr val="595959"/>
              </a:solidFill>
            </a:endParaRPr>
          </a:p>
          <a:p>
            <a:pPr indent="0" lvl="0" marL="0" rtl="0" algn="l">
              <a:lnSpc>
                <a:spcPct val="115000"/>
              </a:lnSpc>
              <a:spcBef>
                <a:spcPts val="1000"/>
              </a:spcBef>
              <a:spcAft>
                <a:spcPts val="0"/>
              </a:spcAft>
              <a:buNone/>
            </a:pPr>
            <a:r>
              <a:rPr lang="en" sz="1800">
                <a:solidFill>
                  <a:srgbClr val="595959"/>
                </a:solidFill>
              </a:rPr>
              <a:t>A</a:t>
            </a:r>
            <a:r>
              <a:rPr lang="en" sz="1800">
                <a:solidFill>
                  <a:srgbClr val="595959"/>
                </a:solidFill>
                <a:highlight>
                  <a:srgbClr val="FFFFFF"/>
                </a:highlight>
              </a:rPr>
              <a:t>lgorithms used by HLF:</a:t>
            </a:r>
            <a:endParaRPr sz="1800">
              <a:solidFill>
                <a:srgbClr val="595959"/>
              </a:solidFill>
              <a:highlight>
                <a:srgbClr val="FFFFFF"/>
              </a:highlight>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highlight>
                  <a:srgbClr val="FFFFFF"/>
                </a:highlight>
              </a:rPr>
              <a:t>TLS 1.2/ 1.3 (RSA TLS) </a:t>
            </a:r>
            <a:endParaRPr sz="1800">
              <a:solidFill>
                <a:srgbClr val="595959"/>
              </a:solidFill>
              <a:highlight>
                <a:srgbClr val="FFFFFF"/>
              </a:highlight>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highlight>
                  <a:srgbClr val="FFFFFF"/>
                </a:highlight>
              </a:rPr>
              <a:t>SHA256 for hashing</a:t>
            </a:r>
            <a:endParaRPr sz="1800">
              <a:solidFill>
                <a:srgbClr val="595959"/>
              </a:solidFill>
              <a:highlight>
                <a:srgbClr val="FFFFFF"/>
              </a:highlight>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pBFT consensus algorithm</a:t>
            </a:r>
            <a:endParaRPr sz="18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Transaction Flow :</a:t>
            </a:r>
            <a:endParaRPr sz="2400"/>
          </a:p>
        </p:txBody>
      </p:sp>
      <p:sp>
        <p:nvSpPr>
          <p:cNvPr id="157" name="Google Shape;157;p25"/>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58" name="Google Shape;158;p25"/>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159" name="Google Shape;159;p25"/>
          <p:cNvSpPr txBox="1"/>
          <p:nvPr/>
        </p:nvSpPr>
        <p:spPr>
          <a:xfrm>
            <a:off x="311700" y="992575"/>
            <a:ext cx="8520600" cy="29262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Propose Transaction</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Execute Proposed Transaction</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Proposal Response</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Order Transaction</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Deliver Transaction</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Validate Transaction</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Notify Transaction</a:t>
            </a:r>
            <a:endParaRPr sz="1800">
              <a:solidFill>
                <a:srgbClr val="595959"/>
              </a:solidFill>
            </a:endParaRPr>
          </a:p>
          <a:p>
            <a:pPr indent="0" lvl="0" marL="457200" rtl="0" algn="just">
              <a:lnSpc>
                <a:spcPct val="115000"/>
              </a:lnSpc>
              <a:spcBef>
                <a:spcPts val="1200"/>
              </a:spcBef>
              <a:spcAft>
                <a:spcPts val="1200"/>
              </a:spcAft>
              <a:buNone/>
            </a:pPr>
            <a:r>
              <a:t/>
            </a:r>
            <a:endParaRPr sz="1800">
              <a:solidFill>
                <a:srgbClr val="595959"/>
              </a:solidFill>
            </a:endParaRPr>
          </a:p>
        </p:txBody>
      </p:sp>
      <p:pic>
        <p:nvPicPr>
          <p:cNvPr id="160" name="Google Shape;160;p25"/>
          <p:cNvPicPr preferRelativeResize="0"/>
          <p:nvPr/>
        </p:nvPicPr>
        <p:blipFill>
          <a:blip r:embed="rId3">
            <a:alphaModFix/>
          </a:blip>
          <a:stretch>
            <a:fillRect/>
          </a:stretch>
        </p:blipFill>
        <p:spPr>
          <a:xfrm>
            <a:off x="4124875" y="1872600"/>
            <a:ext cx="3332700" cy="83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Transaction Flow :</a:t>
            </a:r>
            <a:endParaRPr sz="2400"/>
          </a:p>
        </p:txBody>
      </p:sp>
      <p:sp>
        <p:nvSpPr>
          <p:cNvPr id="166" name="Google Shape;166;p26"/>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67" name="Google Shape;167;p26"/>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168" name="Google Shape;168;p26"/>
          <p:cNvSpPr txBox="1"/>
          <p:nvPr/>
        </p:nvSpPr>
        <p:spPr>
          <a:xfrm>
            <a:off x="311700" y="880625"/>
            <a:ext cx="8520600" cy="3171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highlight>
                  <a:srgbClr val="FFFFFF"/>
                </a:highlight>
              </a:rPr>
              <a:t>Prerequisites</a:t>
            </a:r>
            <a:endParaRPr sz="1800">
              <a:solidFill>
                <a:srgbClr val="595959"/>
              </a:solidFill>
              <a:highlight>
                <a:srgbClr val="FFFFFF"/>
              </a:highlight>
            </a:endParaRPr>
          </a:p>
          <a:p>
            <a:pPr indent="0" lvl="0" marL="0" rtl="0" algn="just">
              <a:lnSpc>
                <a:spcPct val="115000"/>
              </a:lnSpc>
              <a:spcBef>
                <a:spcPts val="0"/>
              </a:spcBef>
              <a:spcAft>
                <a:spcPts val="0"/>
              </a:spcAft>
              <a:buNone/>
            </a:pPr>
            <a:r>
              <a:rPr lang="en" sz="1800">
                <a:solidFill>
                  <a:srgbClr val="595959"/>
                </a:solidFill>
                <a:highlight>
                  <a:srgbClr val="FFFFFF"/>
                </a:highlight>
              </a:rPr>
              <a:t>Install docker, node, npm, golang, curl tools. Download the fabric basic framework generating platform-specific binaries and Docker images.</a:t>
            </a:r>
            <a:endParaRPr sz="1800">
              <a:solidFill>
                <a:srgbClr val="595959"/>
              </a:solidFill>
              <a:highlight>
                <a:srgbClr val="FFFFFF"/>
              </a:highlight>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highlight>
                  <a:srgbClr val="FFFFFF"/>
                </a:highlight>
              </a:rPr>
              <a:t>Start network</a:t>
            </a:r>
            <a:endParaRPr sz="1800">
              <a:solidFill>
                <a:srgbClr val="595959"/>
              </a:solidFill>
              <a:highlight>
                <a:srgbClr val="FFFFFF"/>
              </a:highlight>
            </a:endParaRPr>
          </a:p>
          <a:p>
            <a:pPr indent="0" lvl="0" marL="0" rtl="0" algn="just">
              <a:lnSpc>
                <a:spcPct val="115000"/>
              </a:lnSpc>
              <a:spcBef>
                <a:spcPts val="0"/>
              </a:spcBef>
              <a:spcAft>
                <a:spcPts val="0"/>
              </a:spcAft>
              <a:buNone/>
            </a:pPr>
            <a:r>
              <a:rPr b="1" lang="en" sz="1800">
                <a:solidFill>
                  <a:srgbClr val="595959"/>
                </a:solidFill>
                <a:highlight>
                  <a:srgbClr val="FFFFFF"/>
                </a:highlight>
              </a:rPr>
              <a:t>./network.sh up createChannel:</a:t>
            </a:r>
            <a:r>
              <a:rPr lang="en" sz="1800">
                <a:solidFill>
                  <a:srgbClr val="595959"/>
                </a:solidFill>
                <a:highlight>
                  <a:srgbClr val="FFFFFF"/>
                </a:highlight>
              </a:rPr>
              <a:t> Shows all docker containers needed for 2 hospitals and creates ’hospitalChannel’ on which both hospitals are connected.</a:t>
            </a:r>
            <a:endParaRPr sz="1800">
              <a:solidFill>
                <a:srgbClr val="595959"/>
              </a:solidFill>
              <a:highlight>
                <a:srgbClr val="FFFFFF"/>
              </a:highlight>
            </a:endParaRPr>
          </a:p>
          <a:p>
            <a:pPr indent="0" lvl="0" marL="0" rtl="0" algn="just">
              <a:lnSpc>
                <a:spcPct val="115000"/>
              </a:lnSpc>
              <a:spcBef>
                <a:spcPts val="0"/>
              </a:spcBef>
              <a:spcAft>
                <a:spcPts val="0"/>
              </a:spcAft>
              <a:buNone/>
            </a:pPr>
            <a:r>
              <a:rPr b="1" lang="en" sz="1800">
                <a:solidFill>
                  <a:srgbClr val="595959"/>
                </a:solidFill>
                <a:highlight>
                  <a:srgbClr val="FFFFFF"/>
                </a:highlight>
              </a:rPr>
              <a:t>./network.sh deployCC:</a:t>
            </a:r>
            <a:r>
              <a:rPr lang="en" sz="1800">
                <a:solidFill>
                  <a:srgbClr val="595959"/>
                </a:solidFill>
                <a:highlight>
                  <a:srgbClr val="FFFFFF"/>
                </a:highlight>
              </a:rPr>
              <a:t> Packages smart contract code and initial data of 6 patients is created in a ledger. </a:t>
            </a:r>
            <a:endParaRPr sz="1800">
              <a:solidFill>
                <a:srgbClr val="595959"/>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Application :</a:t>
            </a:r>
            <a:endParaRPr sz="2400"/>
          </a:p>
        </p:txBody>
      </p:sp>
      <p:sp>
        <p:nvSpPr>
          <p:cNvPr id="174" name="Google Shape;174;p27"/>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75" name="Google Shape;175;p27"/>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pic>
        <p:nvPicPr>
          <p:cNvPr id="176" name="Google Shape;176;p27"/>
          <p:cNvPicPr preferRelativeResize="0"/>
          <p:nvPr/>
        </p:nvPicPr>
        <p:blipFill>
          <a:blip r:embed="rId3">
            <a:alphaModFix/>
          </a:blip>
          <a:stretch>
            <a:fillRect/>
          </a:stretch>
        </p:blipFill>
        <p:spPr>
          <a:xfrm>
            <a:off x="76200" y="719650"/>
            <a:ext cx="4427626" cy="2392700"/>
          </a:xfrm>
          <a:prstGeom prst="rect">
            <a:avLst/>
          </a:prstGeom>
          <a:noFill/>
          <a:ln>
            <a:noFill/>
          </a:ln>
          <a:effectLst>
            <a:outerShdw blurRad="57150" rotWithShape="0" algn="bl" dir="5400000" dist="19050">
              <a:srgbClr val="000000">
                <a:alpha val="50000"/>
              </a:srgbClr>
            </a:outerShdw>
          </a:effectLst>
        </p:spPr>
      </p:pic>
      <p:pic>
        <p:nvPicPr>
          <p:cNvPr id="177" name="Google Shape;177;p27"/>
          <p:cNvPicPr preferRelativeResize="0"/>
          <p:nvPr/>
        </p:nvPicPr>
        <p:blipFill rotWithShape="1">
          <a:blip r:embed="rId4">
            <a:alphaModFix/>
          </a:blip>
          <a:srcRect b="23223" l="0" r="0" t="13045"/>
          <a:stretch/>
        </p:blipFill>
        <p:spPr>
          <a:xfrm>
            <a:off x="1009825" y="3213175"/>
            <a:ext cx="7124350" cy="1885375"/>
          </a:xfrm>
          <a:prstGeom prst="rect">
            <a:avLst/>
          </a:prstGeom>
          <a:noFill/>
          <a:ln>
            <a:noFill/>
          </a:ln>
          <a:effectLst>
            <a:outerShdw blurRad="57150" rotWithShape="0" algn="bl" dir="5400000" dist="19050">
              <a:srgbClr val="000000">
                <a:alpha val="50000"/>
              </a:srgbClr>
            </a:outerShdw>
          </a:effectLst>
        </p:spPr>
      </p:pic>
      <p:pic>
        <p:nvPicPr>
          <p:cNvPr id="178" name="Google Shape;178;p27"/>
          <p:cNvPicPr preferRelativeResize="0"/>
          <p:nvPr/>
        </p:nvPicPr>
        <p:blipFill>
          <a:blip r:embed="rId5">
            <a:alphaModFix/>
          </a:blip>
          <a:stretch>
            <a:fillRect/>
          </a:stretch>
        </p:blipFill>
        <p:spPr>
          <a:xfrm>
            <a:off x="4635825" y="704463"/>
            <a:ext cx="4427626" cy="24230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Application </a:t>
            </a:r>
            <a:r>
              <a:rPr lang="en" sz="2400">
                <a:latin typeface="Times New Roman"/>
                <a:ea typeface="Times New Roman"/>
                <a:cs typeface="Times New Roman"/>
                <a:sym typeface="Times New Roman"/>
              </a:rPr>
              <a:t>:</a:t>
            </a:r>
            <a:endParaRPr sz="2400"/>
          </a:p>
        </p:txBody>
      </p:sp>
      <p:sp>
        <p:nvSpPr>
          <p:cNvPr id="184" name="Google Shape;184;p28"/>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85" name="Google Shape;185;p28"/>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pic>
        <p:nvPicPr>
          <p:cNvPr id="186" name="Google Shape;186;p28"/>
          <p:cNvPicPr preferRelativeResize="0"/>
          <p:nvPr/>
        </p:nvPicPr>
        <p:blipFill rotWithShape="1">
          <a:blip r:embed="rId3">
            <a:alphaModFix/>
          </a:blip>
          <a:srcRect b="0" l="0" r="55726" t="0"/>
          <a:stretch/>
        </p:blipFill>
        <p:spPr>
          <a:xfrm>
            <a:off x="225400" y="935650"/>
            <a:ext cx="3103875" cy="3720299"/>
          </a:xfrm>
          <a:prstGeom prst="rect">
            <a:avLst/>
          </a:prstGeom>
          <a:noFill/>
          <a:ln>
            <a:noFill/>
          </a:ln>
          <a:effectLst>
            <a:outerShdw blurRad="57150" rotWithShape="0" algn="bl" dir="5400000" dist="19050">
              <a:srgbClr val="000000">
                <a:alpha val="50000"/>
              </a:srgbClr>
            </a:outerShdw>
          </a:effectLst>
        </p:spPr>
      </p:pic>
      <p:pic>
        <p:nvPicPr>
          <p:cNvPr id="187" name="Google Shape;187;p28"/>
          <p:cNvPicPr preferRelativeResize="0"/>
          <p:nvPr/>
        </p:nvPicPr>
        <p:blipFill>
          <a:blip r:embed="rId4">
            <a:alphaModFix/>
          </a:blip>
          <a:stretch>
            <a:fillRect/>
          </a:stretch>
        </p:blipFill>
        <p:spPr>
          <a:xfrm>
            <a:off x="4414100" y="1168975"/>
            <a:ext cx="3563000" cy="3486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Comparison </a:t>
            </a:r>
            <a:r>
              <a:rPr lang="en" sz="2400">
                <a:latin typeface="Times New Roman"/>
                <a:ea typeface="Times New Roman"/>
                <a:cs typeface="Times New Roman"/>
                <a:sym typeface="Times New Roman"/>
              </a:rPr>
              <a:t>:</a:t>
            </a:r>
            <a:endParaRPr sz="2400"/>
          </a:p>
        </p:txBody>
      </p:sp>
      <p:sp>
        <p:nvSpPr>
          <p:cNvPr id="193" name="Google Shape;193;p29"/>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94" name="Google Shape;194;p29"/>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195" name="Google Shape;195;p29"/>
          <p:cNvSpPr txBox="1"/>
          <p:nvPr/>
        </p:nvSpPr>
        <p:spPr>
          <a:xfrm>
            <a:off x="4665025" y="1170525"/>
            <a:ext cx="43395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600">
                <a:solidFill>
                  <a:srgbClr val="2E2E2E"/>
                </a:solidFill>
              </a:rPr>
              <a:t>HLF is invulnerable to common </a:t>
            </a:r>
            <a:r>
              <a:rPr b="1" lang="en" sz="1600">
                <a:solidFill>
                  <a:srgbClr val="2E2E2E"/>
                </a:solidFill>
              </a:rPr>
              <a:t>attack vectors</a:t>
            </a:r>
            <a:r>
              <a:rPr lang="en" sz="1600">
                <a:solidFill>
                  <a:srgbClr val="2E2E2E"/>
                </a:solidFill>
              </a:rPr>
              <a:t> and avoids possibility of single point failure by storing data in decentralized manner with the same level of performance.</a:t>
            </a:r>
            <a:endParaRPr sz="1600">
              <a:solidFill>
                <a:srgbClr val="2E2E2E"/>
              </a:solidFill>
            </a:endParaRPr>
          </a:p>
          <a:p>
            <a:pPr indent="0" lvl="0" marL="0" rtl="0" algn="just">
              <a:lnSpc>
                <a:spcPct val="115000"/>
              </a:lnSpc>
              <a:spcBef>
                <a:spcPts val="1200"/>
              </a:spcBef>
              <a:spcAft>
                <a:spcPts val="0"/>
              </a:spcAft>
              <a:buNone/>
            </a:pPr>
            <a:r>
              <a:rPr lang="en" sz="1600">
                <a:solidFill>
                  <a:srgbClr val="2E2E2E"/>
                </a:solidFill>
              </a:rPr>
              <a:t>In our case, this scenario is unrealistic since no entity is completely authorized or has control over the ledger (not even the administrators).</a:t>
            </a:r>
            <a:endParaRPr sz="1600">
              <a:solidFill>
                <a:srgbClr val="2E2E2E"/>
              </a:solidFill>
            </a:endParaRPr>
          </a:p>
          <a:p>
            <a:pPr indent="0" lvl="0" marL="0" rtl="0" algn="l">
              <a:lnSpc>
                <a:spcPct val="115000"/>
              </a:lnSpc>
              <a:spcBef>
                <a:spcPts val="1200"/>
              </a:spcBef>
              <a:spcAft>
                <a:spcPts val="1200"/>
              </a:spcAft>
              <a:buNone/>
            </a:pPr>
            <a:r>
              <a:t/>
            </a:r>
            <a:endParaRPr>
              <a:solidFill>
                <a:srgbClr val="2E2E2E"/>
              </a:solidFill>
            </a:endParaRPr>
          </a:p>
        </p:txBody>
      </p:sp>
      <p:sp>
        <p:nvSpPr>
          <p:cNvPr id="196" name="Google Shape;196;p29"/>
          <p:cNvSpPr txBox="1"/>
          <p:nvPr/>
        </p:nvSpPr>
        <p:spPr>
          <a:xfrm>
            <a:off x="150075" y="1170525"/>
            <a:ext cx="43395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600">
                <a:solidFill>
                  <a:srgbClr val="2E2E2E"/>
                </a:solidFill>
              </a:rPr>
              <a:t>Susceptible to attacks like Denial of Service (DOS) and can lead to single point of failure.</a:t>
            </a:r>
            <a:endParaRPr sz="1600">
              <a:solidFill>
                <a:srgbClr val="2E2E2E"/>
              </a:solidFill>
            </a:endParaRPr>
          </a:p>
          <a:p>
            <a:pPr indent="0" lvl="0" marL="0" rtl="0" algn="just">
              <a:lnSpc>
                <a:spcPct val="115000"/>
              </a:lnSpc>
              <a:spcBef>
                <a:spcPts val="1200"/>
              </a:spcBef>
              <a:spcAft>
                <a:spcPts val="1200"/>
              </a:spcAft>
              <a:buNone/>
            </a:pPr>
            <a:r>
              <a:rPr lang="en" sz="1600">
                <a:solidFill>
                  <a:srgbClr val="2E2E2E"/>
                </a:solidFill>
              </a:rPr>
              <a:t>If the private certificates of a user are disclosed or stolen, a malicious user can perform arbitrary Read and Write queries to the database. According to the established policy, the security of the system may be compromised. </a:t>
            </a:r>
            <a:endParaRPr sz="1600">
              <a:solidFill>
                <a:srgbClr val="2E2E2E"/>
              </a:solidFill>
            </a:endParaRPr>
          </a:p>
        </p:txBody>
      </p:sp>
      <p:sp>
        <p:nvSpPr>
          <p:cNvPr id="197" name="Google Shape;197;p29"/>
          <p:cNvSpPr txBox="1"/>
          <p:nvPr/>
        </p:nvSpPr>
        <p:spPr>
          <a:xfrm>
            <a:off x="663225" y="781600"/>
            <a:ext cx="3313200" cy="619500"/>
          </a:xfrm>
          <a:prstGeom prst="rect">
            <a:avLst/>
          </a:prstGeom>
          <a:noFill/>
          <a:ln>
            <a:noFill/>
          </a:ln>
        </p:spPr>
        <p:txBody>
          <a:bodyPr anchorCtr="0" anchor="t" bIns="91425" lIns="91425" spcFirstLastPara="1" rIns="91425" wrap="square" tIns="91425">
            <a:normAutofit fontScale="85000"/>
          </a:bodyPr>
          <a:lstStyle/>
          <a:p>
            <a:pPr indent="0" lvl="0" marL="0" rtl="0" algn="ctr">
              <a:lnSpc>
                <a:spcPct val="115000"/>
              </a:lnSpc>
              <a:spcBef>
                <a:spcPts val="0"/>
              </a:spcBef>
              <a:spcAft>
                <a:spcPts val="1200"/>
              </a:spcAft>
              <a:buNone/>
            </a:pPr>
            <a:r>
              <a:rPr lang="en" sz="2112">
                <a:solidFill>
                  <a:srgbClr val="595959"/>
                </a:solidFill>
              </a:rPr>
              <a:t>Traditional Database Systems</a:t>
            </a:r>
            <a:r>
              <a:rPr lang="en">
                <a:solidFill>
                  <a:srgbClr val="595959"/>
                </a:solidFill>
              </a:rPr>
              <a:t> </a:t>
            </a:r>
            <a:endParaRPr>
              <a:solidFill>
                <a:srgbClr val="595959"/>
              </a:solidFill>
            </a:endParaRPr>
          </a:p>
        </p:txBody>
      </p:sp>
      <p:sp>
        <p:nvSpPr>
          <p:cNvPr id="198" name="Google Shape;198;p29"/>
          <p:cNvSpPr txBox="1"/>
          <p:nvPr/>
        </p:nvSpPr>
        <p:spPr>
          <a:xfrm>
            <a:off x="5588575" y="781600"/>
            <a:ext cx="2492400" cy="522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600">
                <a:solidFill>
                  <a:srgbClr val="595959"/>
                </a:solidFill>
              </a:rPr>
              <a:t>Hyperledger Fabric</a:t>
            </a:r>
            <a:endParaRPr sz="16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Comparison :</a:t>
            </a:r>
            <a:endParaRPr sz="2400"/>
          </a:p>
        </p:txBody>
      </p:sp>
      <p:sp>
        <p:nvSpPr>
          <p:cNvPr id="204" name="Google Shape;204;p30"/>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05" name="Google Shape;205;p30"/>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206" name="Google Shape;206;p30"/>
          <p:cNvSpPr txBox="1"/>
          <p:nvPr/>
        </p:nvSpPr>
        <p:spPr>
          <a:xfrm>
            <a:off x="4665025" y="1170525"/>
            <a:ext cx="43395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600">
                <a:solidFill>
                  <a:srgbClr val="2E2E2E"/>
                </a:solidFill>
              </a:rPr>
              <a:t>HLF is invulnerable to common </a:t>
            </a:r>
            <a:r>
              <a:rPr b="1" lang="en" sz="1600">
                <a:solidFill>
                  <a:srgbClr val="2E2E2E"/>
                </a:solidFill>
              </a:rPr>
              <a:t>attack vectors</a:t>
            </a:r>
            <a:r>
              <a:rPr lang="en" sz="1600">
                <a:solidFill>
                  <a:srgbClr val="2E2E2E"/>
                </a:solidFill>
              </a:rPr>
              <a:t> and avoids possibility of single point failure by storing data in decentralized manner with the same level of performance.</a:t>
            </a:r>
            <a:endParaRPr sz="1600">
              <a:solidFill>
                <a:srgbClr val="2E2E2E"/>
              </a:solidFill>
            </a:endParaRPr>
          </a:p>
          <a:p>
            <a:pPr indent="0" lvl="0" marL="0" rtl="0" algn="just">
              <a:lnSpc>
                <a:spcPct val="115000"/>
              </a:lnSpc>
              <a:spcBef>
                <a:spcPts val="1200"/>
              </a:spcBef>
              <a:spcAft>
                <a:spcPts val="0"/>
              </a:spcAft>
              <a:buNone/>
            </a:pPr>
            <a:r>
              <a:rPr lang="en" sz="1600">
                <a:solidFill>
                  <a:srgbClr val="2E2E2E"/>
                </a:solidFill>
              </a:rPr>
              <a:t>In our case, this scenario is unrealistic since no entity is completely authorized or has control over the ledger (not even the administrators).</a:t>
            </a:r>
            <a:endParaRPr sz="1600">
              <a:solidFill>
                <a:srgbClr val="2E2E2E"/>
              </a:solidFill>
            </a:endParaRPr>
          </a:p>
          <a:p>
            <a:pPr indent="0" lvl="0" marL="0" rtl="0" algn="l">
              <a:lnSpc>
                <a:spcPct val="115000"/>
              </a:lnSpc>
              <a:spcBef>
                <a:spcPts val="1200"/>
              </a:spcBef>
              <a:spcAft>
                <a:spcPts val="1200"/>
              </a:spcAft>
              <a:buNone/>
            </a:pPr>
            <a:r>
              <a:t/>
            </a:r>
            <a:endParaRPr>
              <a:solidFill>
                <a:srgbClr val="2E2E2E"/>
              </a:solidFill>
            </a:endParaRPr>
          </a:p>
        </p:txBody>
      </p:sp>
      <p:sp>
        <p:nvSpPr>
          <p:cNvPr id="207" name="Google Shape;207;p30"/>
          <p:cNvSpPr txBox="1"/>
          <p:nvPr/>
        </p:nvSpPr>
        <p:spPr>
          <a:xfrm>
            <a:off x="150075" y="1170525"/>
            <a:ext cx="43395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600">
                <a:solidFill>
                  <a:srgbClr val="2E2E2E"/>
                </a:solidFill>
              </a:rPr>
              <a:t>Susceptible to attacks like Denial of Service (DOS) and can lead to single point of failure.</a:t>
            </a:r>
            <a:endParaRPr sz="1600">
              <a:solidFill>
                <a:srgbClr val="2E2E2E"/>
              </a:solidFill>
            </a:endParaRPr>
          </a:p>
          <a:p>
            <a:pPr indent="0" lvl="0" marL="0" rtl="0" algn="just">
              <a:lnSpc>
                <a:spcPct val="115000"/>
              </a:lnSpc>
              <a:spcBef>
                <a:spcPts val="1200"/>
              </a:spcBef>
              <a:spcAft>
                <a:spcPts val="1200"/>
              </a:spcAft>
              <a:buNone/>
            </a:pPr>
            <a:r>
              <a:rPr lang="en" sz="1600">
                <a:solidFill>
                  <a:srgbClr val="2E2E2E"/>
                </a:solidFill>
              </a:rPr>
              <a:t>If the private certificates of a blockchain user are disclosed or stolen, a malicious user can perform arbitrary Read and Write queries to the blockchain ledger. According to the established policy, the security of the system may be compromised. </a:t>
            </a:r>
            <a:endParaRPr sz="1600">
              <a:solidFill>
                <a:srgbClr val="2E2E2E"/>
              </a:solidFill>
            </a:endParaRPr>
          </a:p>
        </p:txBody>
      </p:sp>
      <p:sp>
        <p:nvSpPr>
          <p:cNvPr id="208" name="Google Shape;208;p30"/>
          <p:cNvSpPr txBox="1"/>
          <p:nvPr/>
        </p:nvSpPr>
        <p:spPr>
          <a:xfrm>
            <a:off x="663225" y="781600"/>
            <a:ext cx="3313200" cy="619500"/>
          </a:xfrm>
          <a:prstGeom prst="rect">
            <a:avLst/>
          </a:prstGeom>
          <a:noFill/>
          <a:ln>
            <a:noFill/>
          </a:ln>
        </p:spPr>
        <p:txBody>
          <a:bodyPr anchorCtr="0" anchor="t" bIns="91425" lIns="91425" spcFirstLastPara="1" rIns="91425" wrap="square" tIns="91425">
            <a:normAutofit fontScale="85000"/>
          </a:bodyPr>
          <a:lstStyle/>
          <a:p>
            <a:pPr indent="0" lvl="0" marL="0" rtl="0" algn="ctr">
              <a:lnSpc>
                <a:spcPct val="115000"/>
              </a:lnSpc>
              <a:spcBef>
                <a:spcPts val="0"/>
              </a:spcBef>
              <a:spcAft>
                <a:spcPts val="1200"/>
              </a:spcAft>
              <a:buNone/>
            </a:pPr>
            <a:r>
              <a:rPr lang="en" sz="2112">
                <a:solidFill>
                  <a:srgbClr val="595959"/>
                </a:solidFill>
              </a:rPr>
              <a:t>Traditional Database Systems</a:t>
            </a:r>
            <a:r>
              <a:rPr lang="en">
                <a:solidFill>
                  <a:srgbClr val="595959"/>
                </a:solidFill>
              </a:rPr>
              <a:t> </a:t>
            </a:r>
            <a:endParaRPr>
              <a:solidFill>
                <a:srgbClr val="595959"/>
              </a:solidFill>
            </a:endParaRPr>
          </a:p>
        </p:txBody>
      </p:sp>
      <p:sp>
        <p:nvSpPr>
          <p:cNvPr id="209" name="Google Shape;209;p30"/>
          <p:cNvSpPr txBox="1"/>
          <p:nvPr/>
        </p:nvSpPr>
        <p:spPr>
          <a:xfrm>
            <a:off x="5588575" y="781600"/>
            <a:ext cx="2492400" cy="522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600">
                <a:solidFill>
                  <a:srgbClr val="595959"/>
                </a:solidFill>
              </a:rPr>
              <a:t>Hyperledger Fabric</a:t>
            </a:r>
            <a:endParaRPr sz="16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Results </a:t>
            </a:r>
            <a:r>
              <a:rPr lang="en" sz="2400">
                <a:latin typeface="Times New Roman"/>
                <a:ea typeface="Times New Roman"/>
                <a:cs typeface="Times New Roman"/>
                <a:sym typeface="Times New Roman"/>
              </a:rPr>
              <a:t>:</a:t>
            </a:r>
            <a:endParaRPr sz="2400"/>
          </a:p>
        </p:txBody>
      </p:sp>
      <p:sp>
        <p:nvSpPr>
          <p:cNvPr id="215" name="Google Shape;215;p31"/>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16" name="Google Shape;216;p31"/>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217" name="Google Shape;217;p31"/>
          <p:cNvSpPr txBox="1"/>
          <p:nvPr/>
        </p:nvSpPr>
        <p:spPr>
          <a:xfrm>
            <a:off x="273300" y="1040775"/>
            <a:ext cx="8597400" cy="316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595959"/>
                </a:solidFill>
              </a:rPr>
              <a:t>Why our solution is better: </a:t>
            </a:r>
            <a:endParaRPr sz="1800">
              <a:solidFill>
                <a:srgbClr val="595959"/>
              </a:solidFill>
            </a:endParaRPr>
          </a:p>
          <a:p>
            <a:pPr indent="-228600" lvl="0" marL="228600" rtl="0" algn="just">
              <a:lnSpc>
                <a:spcPct val="115000"/>
              </a:lnSpc>
              <a:spcBef>
                <a:spcPts val="1000"/>
              </a:spcBef>
              <a:spcAft>
                <a:spcPts val="0"/>
              </a:spcAft>
              <a:buClr>
                <a:srgbClr val="595959"/>
              </a:buClr>
              <a:buSzPts val="1800"/>
              <a:buChar char="●"/>
            </a:pPr>
            <a:r>
              <a:rPr lang="en" sz="1800">
                <a:solidFill>
                  <a:srgbClr val="595959"/>
                </a:solidFill>
              </a:rPr>
              <a:t>Access records faster during emergencies.</a:t>
            </a:r>
            <a:endParaRPr sz="1800">
              <a:solidFill>
                <a:srgbClr val="595959"/>
              </a:solidFill>
            </a:endParaRPr>
          </a:p>
          <a:p>
            <a:pPr indent="-228600" lvl="0" marL="228600" rtl="0" algn="just">
              <a:lnSpc>
                <a:spcPct val="115000"/>
              </a:lnSpc>
              <a:spcBef>
                <a:spcPts val="0"/>
              </a:spcBef>
              <a:spcAft>
                <a:spcPts val="0"/>
              </a:spcAft>
              <a:buClr>
                <a:srgbClr val="595959"/>
              </a:buClr>
              <a:buSzPts val="1800"/>
              <a:buChar char="●"/>
            </a:pPr>
            <a:r>
              <a:rPr lang="en" sz="1800">
                <a:solidFill>
                  <a:srgbClr val="595959"/>
                </a:solidFill>
              </a:rPr>
              <a:t>Ethereum-based systems are limited by security guidelines requiring the preservation of participant information and access to datasets.</a:t>
            </a:r>
            <a:endParaRPr sz="1800">
              <a:solidFill>
                <a:srgbClr val="595959"/>
              </a:solidFill>
            </a:endParaRPr>
          </a:p>
          <a:p>
            <a:pPr indent="-228600" lvl="0" marL="228600" rtl="0" algn="just">
              <a:lnSpc>
                <a:spcPct val="115000"/>
              </a:lnSpc>
              <a:spcBef>
                <a:spcPts val="0"/>
              </a:spcBef>
              <a:spcAft>
                <a:spcPts val="0"/>
              </a:spcAft>
              <a:buClr>
                <a:srgbClr val="595959"/>
              </a:buClr>
              <a:buSzPts val="1800"/>
              <a:buChar char="●"/>
            </a:pPr>
            <a:r>
              <a:rPr lang="en" sz="1800">
                <a:solidFill>
                  <a:srgbClr val="595959"/>
                </a:solidFill>
              </a:rPr>
              <a:t>In M2M (Machine-to-machine), dependence on others restricts flexibility.</a:t>
            </a:r>
            <a:endParaRPr sz="1800">
              <a:solidFill>
                <a:srgbClr val="595959"/>
              </a:solidFill>
            </a:endParaRPr>
          </a:p>
          <a:p>
            <a:pPr indent="-228600" lvl="0" marL="228600" rtl="0" algn="just">
              <a:lnSpc>
                <a:spcPct val="115000"/>
              </a:lnSpc>
              <a:spcBef>
                <a:spcPts val="0"/>
              </a:spcBef>
              <a:spcAft>
                <a:spcPts val="0"/>
              </a:spcAft>
              <a:buClr>
                <a:srgbClr val="595959"/>
              </a:buClr>
              <a:buSzPts val="1800"/>
              <a:buChar char="●"/>
            </a:pPr>
            <a:r>
              <a:rPr lang="en" sz="1800">
                <a:solidFill>
                  <a:srgbClr val="595959"/>
                </a:solidFill>
              </a:rPr>
              <a:t>Processing power and time taken by encryption algorithms in IoT-based blockchains vary based on computational abilities.</a:t>
            </a:r>
            <a:endParaRPr sz="1800">
              <a:solidFill>
                <a:srgbClr val="595959"/>
              </a:solidFill>
            </a:endParaRPr>
          </a:p>
          <a:p>
            <a:pPr indent="-228600" lvl="0" marL="228600" rtl="0" algn="just">
              <a:lnSpc>
                <a:spcPct val="115000"/>
              </a:lnSpc>
              <a:spcBef>
                <a:spcPts val="0"/>
              </a:spcBef>
              <a:spcAft>
                <a:spcPts val="0"/>
              </a:spcAft>
              <a:buClr>
                <a:srgbClr val="595959"/>
              </a:buClr>
              <a:buSzPts val="1800"/>
              <a:buChar char="●"/>
            </a:pPr>
            <a:r>
              <a:rPr lang="en" sz="1800">
                <a:solidFill>
                  <a:srgbClr val="595959"/>
                </a:solidFill>
              </a:rPr>
              <a:t>To enhance security, medical history is managed through the transaction history, which can reduce healthcare issues when implemented on a large scale.</a:t>
            </a:r>
            <a:endParaRPr sz="1800">
              <a:solidFill>
                <a:srgbClr val="59595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Results :</a:t>
            </a:r>
            <a:endParaRPr sz="2400"/>
          </a:p>
        </p:txBody>
      </p:sp>
      <p:sp>
        <p:nvSpPr>
          <p:cNvPr id="223" name="Google Shape;223;p32"/>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24" name="Google Shape;224;p32"/>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225" name="Google Shape;225;p32"/>
          <p:cNvSpPr txBox="1"/>
          <p:nvPr/>
        </p:nvSpPr>
        <p:spPr>
          <a:xfrm>
            <a:off x="311700" y="947650"/>
            <a:ext cx="8520600" cy="3137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800">
                <a:solidFill>
                  <a:srgbClr val="595959"/>
                </a:solidFill>
              </a:rPr>
              <a:t>Issues in HLF:</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getHistoryForKey - Private Data Collection. </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Create a user defined role instead of client. </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Access user attributes using client.</a:t>
            </a:r>
            <a:endParaRPr sz="1800">
              <a:solidFill>
                <a:srgbClr val="595959"/>
              </a:solidFill>
            </a:endParaRPr>
          </a:p>
          <a:p>
            <a:pPr indent="0" lvl="0" marL="0" rtl="0" algn="just">
              <a:lnSpc>
                <a:spcPct val="115000"/>
              </a:lnSpc>
              <a:spcBef>
                <a:spcPts val="1200"/>
              </a:spcBef>
              <a:spcAft>
                <a:spcPts val="0"/>
              </a:spcAft>
              <a:buNone/>
            </a:pPr>
            <a:r>
              <a:rPr lang="en" sz="1800">
                <a:solidFill>
                  <a:srgbClr val="595959"/>
                </a:solidFill>
              </a:rPr>
              <a:t>Challenges in developing the application:</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Implementing security mechanism </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Re-encryption - Node Js lacks a decent re-encryption library</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Tracking of public key of created user through fabric SDK </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Scaling of peers</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76200" y="51026"/>
            <a:ext cx="8299310" cy="540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1100">
                <a:latin typeface="Times New Roman"/>
                <a:ea typeface="Times New Roman"/>
                <a:cs typeface="Times New Roman"/>
                <a:sym typeface="Times New Roman"/>
              </a:rPr>
              <a:t>Outline</a:t>
            </a:r>
            <a:endParaRPr sz="1100"/>
          </a:p>
        </p:txBody>
      </p:sp>
      <p:sp>
        <p:nvSpPr>
          <p:cNvPr id="75" name="Google Shape;75;p15"/>
          <p:cNvSpPr txBox="1"/>
          <p:nvPr>
            <p:ph idx="1" type="body"/>
          </p:nvPr>
        </p:nvSpPr>
        <p:spPr>
          <a:xfrm>
            <a:off x="76200" y="779086"/>
            <a:ext cx="8983980" cy="3915000"/>
          </a:xfrm>
          <a:prstGeom prst="rect">
            <a:avLst/>
          </a:prstGeom>
          <a:noFill/>
          <a:ln>
            <a:noFill/>
          </a:ln>
        </p:spPr>
        <p:txBody>
          <a:bodyPr anchorCtr="0" anchor="t" bIns="34275" lIns="68575" spcFirstLastPara="1" rIns="68575" wrap="square" tIns="34275">
            <a:normAutofit fontScale="92500" lnSpcReduction="10000"/>
          </a:bodyPr>
          <a:lstStyle/>
          <a:p>
            <a:pPr indent="-3175" lvl="0" marL="0" rtl="0" algn="l">
              <a:lnSpc>
                <a:spcPct val="130000"/>
              </a:lnSpc>
              <a:spcBef>
                <a:spcPts val="0"/>
              </a:spcBef>
              <a:spcAft>
                <a:spcPts val="0"/>
              </a:spcAft>
              <a:buClr>
                <a:schemeClr val="dk1"/>
              </a:buClr>
              <a:buSzPct val="100000"/>
              <a:buChar char="●"/>
            </a:pPr>
            <a:r>
              <a:rPr lang="en" sz="2000">
                <a:latin typeface="Times New Roman"/>
                <a:ea typeface="Times New Roman"/>
                <a:cs typeface="Times New Roman"/>
                <a:sym typeface="Times New Roman"/>
              </a:rPr>
              <a:t>Introduction</a:t>
            </a:r>
            <a:endParaRPr sz="1100"/>
          </a:p>
          <a:p>
            <a:pPr indent="-3175" lvl="0" marL="0" rtl="0" algn="l">
              <a:lnSpc>
                <a:spcPct val="130000"/>
              </a:lnSpc>
              <a:spcBef>
                <a:spcPts val="800"/>
              </a:spcBef>
              <a:spcAft>
                <a:spcPts val="0"/>
              </a:spcAft>
              <a:buClr>
                <a:schemeClr val="dk1"/>
              </a:buClr>
              <a:buSzPct val="100000"/>
              <a:buChar char="●"/>
            </a:pPr>
            <a:r>
              <a:rPr lang="en" sz="2000">
                <a:latin typeface="Times New Roman"/>
                <a:ea typeface="Times New Roman"/>
                <a:cs typeface="Times New Roman"/>
                <a:sym typeface="Times New Roman"/>
              </a:rPr>
              <a:t>Problem Statement</a:t>
            </a:r>
            <a:endParaRPr sz="1100"/>
          </a:p>
          <a:p>
            <a:pPr indent="-3175" lvl="0" marL="0" rtl="0" algn="l">
              <a:lnSpc>
                <a:spcPct val="130000"/>
              </a:lnSpc>
              <a:spcBef>
                <a:spcPts val="800"/>
              </a:spcBef>
              <a:spcAft>
                <a:spcPts val="0"/>
              </a:spcAft>
              <a:buClr>
                <a:schemeClr val="dk1"/>
              </a:buClr>
              <a:buSzPct val="100000"/>
              <a:buChar char="●"/>
            </a:pPr>
            <a:r>
              <a:rPr lang="en" sz="2000">
                <a:latin typeface="Times New Roman"/>
                <a:ea typeface="Times New Roman"/>
                <a:cs typeface="Times New Roman"/>
                <a:sym typeface="Times New Roman"/>
              </a:rPr>
              <a:t>Objectives</a:t>
            </a:r>
            <a:endParaRPr sz="1100"/>
          </a:p>
          <a:p>
            <a:pPr indent="-3175" lvl="0" marL="0" rtl="0" algn="l">
              <a:lnSpc>
                <a:spcPct val="130000"/>
              </a:lnSpc>
              <a:spcBef>
                <a:spcPts val="800"/>
              </a:spcBef>
              <a:spcAft>
                <a:spcPts val="0"/>
              </a:spcAft>
              <a:buClr>
                <a:schemeClr val="dk1"/>
              </a:buClr>
              <a:buSzPct val="100000"/>
              <a:buChar char="●"/>
            </a:pPr>
            <a:r>
              <a:rPr lang="en" sz="2000">
                <a:latin typeface="Times New Roman"/>
                <a:ea typeface="Times New Roman"/>
                <a:cs typeface="Times New Roman"/>
                <a:sym typeface="Times New Roman"/>
              </a:rPr>
              <a:t>Literature Review </a:t>
            </a:r>
            <a:endParaRPr sz="1100"/>
          </a:p>
          <a:p>
            <a:pPr indent="-3175" lvl="0" marL="0" rtl="0" algn="l">
              <a:lnSpc>
                <a:spcPct val="130000"/>
              </a:lnSpc>
              <a:spcBef>
                <a:spcPts val="800"/>
              </a:spcBef>
              <a:spcAft>
                <a:spcPts val="0"/>
              </a:spcAft>
              <a:buClr>
                <a:schemeClr val="dk1"/>
              </a:buClr>
              <a:buSzPct val="100000"/>
              <a:buChar char="●"/>
            </a:pPr>
            <a:r>
              <a:rPr lang="en" sz="2000">
                <a:latin typeface="Times New Roman"/>
                <a:ea typeface="Times New Roman"/>
                <a:cs typeface="Times New Roman"/>
                <a:sym typeface="Times New Roman"/>
              </a:rPr>
              <a:t>Methodology </a:t>
            </a:r>
            <a:endParaRPr sz="1100"/>
          </a:p>
          <a:p>
            <a:pPr indent="-3175" lvl="0" marL="0" rtl="0" algn="l">
              <a:lnSpc>
                <a:spcPct val="130000"/>
              </a:lnSpc>
              <a:spcBef>
                <a:spcPts val="800"/>
              </a:spcBef>
              <a:spcAft>
                <a:spcPts val="0"/>
              </a:spcAft>
              <a:buClr>
                <a:schemeClr val="dk1"/>
              </a:buClr>
              <a:buSzPct val="100000"/>
              <a:buChar char="●"/>
            </a:pPr>
            <a:r>
              <a:rPr lang="en" sz="2000">
                <a:latin typeface="Times New Roman"/>
                <a:ea typeface="Times New Roman"/>
                <a:cs typeface="Times New Roman"/>
                <a:sym typeface="Times New Roman"/>
              </a:rPr>
              <a:t>Results</a:t>
            </a:r>
            <a:endParaRPr sz="1100"/>
          </a:p>
          <a:p>
            <a:pPr indent="-3175" lvl="0" marL="0" rtl="0" algn="l">
              <a:lnSpc>
                <a:spcPct val="130000"/>
              </a:lnSpc>
              <a:spcBef>
                <a:spcPts val="800"/>
              </a:spcBef>
              <a:spcAft>
                <a:spcPts val="0"/>
              </a:spcAft>
              <a:buClr>
                <a:schemeClr val="dk1"/>
              </a:buClr>
              <a:buSzPct val="100000"/>
              <a:buChar char="●"/>
            </a:pPr>
            <a:r>
              <a:rPr lang="en" sz="2000">
                <a:latin typeface="Times New Roman"/>
                <a:ea typeface="Times New Roman"/>
                <a:cs typeface="Times New Roman"/>
                <a:sym typeface="Times New Roman"/>
              </a:rPr>
              <a:t>Conclusion</a:t>
            </a:r>
            <a:endParaRPr sz="1100"/>
          </a:p>
          <a:p>
            <a:pPr indent="-3175" lvl="0" marL="0" rtl="0" algn="l">
              <a:lnSpc>
                <a:spcPct val="130000"/>
              </a:lnSpc>
              <a:spcBef>
                <a:spcPts val="800"/>
              </a:spcBef>
              <a:spcAft>
                <a:spcPts val="0"/>
              </a:spcAft>
              <a:buClr>
                <a:schemeClr val="dk1"/>
              </a:buClr>
              <a:buSzPct val="100000"/>
              <a:buChar char="●"/>
            </a:pPr>
            <a:r>
              <a:rPr lang="en" sz="2000">
                <a:latin typeface="Times New Roman"/>
                <a:ea typeface="Times New Roman"/>
                <a:cs typeface="Times New Roman"/>
                <a:sym typeface="Times New Roman"/>
              </a:rPr>
              <a:t>References (Selected) </a:t>
            </a:r>
            <a:endParaRPr sz="1100"/>
          </a:p>
          <a:p>
            <a:pPr indent="0" lvl="0" marL="0" rtl="0" algn="l">
              <a:lnSpc>
                <a:spcPct val="130000"/>
              </a:lnSpc>
              <a:spcBef>
                <a:spcPts val="800"/>
              </a:spcBef>
              <a:spcAft>
                <a:spcPts val="0"/>
              </a:spcAft>
              <a:buClr>
                <a:schemeClr val="dk1"/>
              </a:buClr>
              <a:buSzPct val="100000"/>
              <a:buNone/>
            </a:pPr>
            <a:r>
              <a:rPr lang="en" sz="900">
                <a:latin typeface="Times New Roman"/>
                <a:ea typeface="Times New Roman"/>
                <a:cs typeface="Times New Roman"/>
                <a:sym typeface="Times New Roman"/>
              </a:rPr>
              <a:t>      </a:t>
            </a:r>
            <a:endParaRPr sz="1100"/>
          </a:p>
          <a:p>
            <a:pPr indent="0" lvl="0" marL="0" rtl="0" algn="l">
              <a:lnSpc>
                <a:spcPct val="130000"/>
              </a:lnSpc>
              <a:spcBef>
                <a:spcPts val="800"/>
              </a:spcBef>
              <a:spcAft>
                <a:spcPts val="1200"/>
              </a:spcAft>
              <a:buClr>
                <a:schemeClr val="dk1"/>
              </a:buClr>
              <a:buSzPct val="100000"/>
              <a:buNone/>
            </a:pPr>
            <a:r>
              <a:rPr lang="en" sz="1200">
                <a:latin typeface="Times New Roman"/>
                <a:ea typeface="Times New Roman"/>
                <a:cs typeface="Times New Roman"/>
                <a:sym typeface="Times New Roman"/>
              </a:rPr>
              <a:t>Please Note :Authors may add points as per their research paper contents.</a:t>
            </a:r>
            <a:endParaRPr sz="1100"/>
          </a:p>
        </p:txBody>
      </p:sp>
      <p:sp>
        <p:nvSpPr>
          <p:cNvPr id="76" name="Google Shape;76;p15"/>
          <p:cNvSpPr txBox="1"/>
          <p:nvPr>
            <p:ph idx="10" type="dt"/>
          </p:nvPr>
        </p:nvSpPr>
        <p:spPr>
          <a:xfrm>
            <a:off x="76200" y="4892752"/>
            <a:ext cx="2057400" cy="20574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77" name="Google Shape;77;p15"/>
          <p:cNvSpPr txBox="1"/>
          <p:nvPr>
            <p:ph idx="12" type="sldNum"/>
          </p:nvPr>
        </p:nvSpPr>
        <p:spPr>
          <a:xfrm>
            <a:off x="7006050" y="4892752"/>
            <a:ext cx="2057400" cy="205743"/>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Future Scope </a:t>
            </a:r>
            <a:r>
              <a:rPr lang="en" sz="2400">
                <a:latin typeface="Times New Roman"/>
                <a:ea typeface="Times New Roman"/>
                <a:cs typeface="Times New Roman"/>
                <a:sym typeface="Times New Roman"/>
              </a:rPr>
              <a:t>:</a:t>
            </a:r>
            <a:endParaRPr sz="2400"/>
          </a:p>
        </p:txBody>
      </p:sp>
      <p:sp>
        <p:nvSpPr>
          <p:cNvPr id="231" name="Google Shape;231;p33"/>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32" name="Google Shape;232;p33"/>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233" name="Google Shape;233;p33"/>
          <p:cNvSpPr txBox="1"/>
          <p:nvPr/>
        </p:nvSpPr>
        <p:spPr>
          <a:xfrm>
            <a:off x="201600" y="1110375"/>
            <a:ext cx="8740800" cy="3130500"/>
          </a:xfrm>
          <a:prstGeom prst="rect">
            <a:avLst/>
          </a:prstGeom>
          <a:noFill/>
          <a:ln>
            <a:noFill/>
          </a:ln>
        </p:spPr>
        <p:txBody>
          <a:bodyPr anchorCtr="0" anchor="t" bIns="91425" lIns="91425" spcFirstLastPara="1" rIns="91425" wrap="square" tIns="91425">
            <a:noAutofit/>
          </a:bodyPr>
          <a:lstStyle/>
          <a:p>
            <a:pPr indent="-339725" lvl="0" marL="228600" rtl="0" algn="just">
              <a:lnSpc>
                <a:spcPct val="115000"/>
              </a:lnSpc>
              <a:spcBef>
                <a:spcPts val="0"/>
              </a:spcBef>
              <a:spcAft>
                <a:spcPts val="0"/>
              </a:spcAft>
              <a:buClr>
                <a:srgbClr val="595959"/>
              </a:buClr>
              <a:buSzPts val="1750"/>
              <a:buChar char="●"/>
            </a:pPr>
            <a:r>
              <a:rPr lang="en" sz="1750">
                <a:solidFill>
                  <a:srgbClr val="595959"/>
                </a:solidFill>
              </a:rPr>
              <a:t>Improvements to make this a production grade application.</a:t>
            </a:r>
            <a:endParaRPr sz="1750">
              <a:solidFill>
                <a:srgbClr val="595959"/>
              </a:solidFill>
            </a:endParaRPr>
          </a:p>
          <a:p>
            <a:pPr indent="-339725" lvl="0" marL="228600" rtl="0" algn="just">
              <a:lnSpc>
                <a:spcPct val="115000"/>
              </a:lnSpc>
              <a:spcBef>
                <a:spcPts val="0"/>
              </a:spcBef>
              <a:spcAft>
                <a:spcPts val="0"/>
              </a:spcAft>
              <a:buClr>
                <a:srgbClr val="595959"/>
              </a:buClr>
              <a:buSzPts val="1750"/>
              <a:buChar char="●"/>
            </a:pPr>
            <a:r>
              <a:rPr lang="en" sz="1750">
                <a:solidFill>
                  <a:srgbClr val="595959"/>
                </a:solidFill>
              </a:rPr>
              <a:t>Use</a:t>
            </a:r>
            <a:r>
              <a:rPr b="1" lang="en" sz="1750">
                <a:solidFill>
                  <a:srgbClr val="595959"/>
                </a:solidFill>
              </a:rPr>
              <a:t> Apaches Kafka</a:t>
            </a:r>
            <a:r>
              <a:rPr lang="en" sz="1750">
                <a:solidFill>
                  <a:srgbClr val="595959"/>
                </a:solidFill>
              </a:rPr>
              <a:t>, an open-source distributed event streaming platform to manage multiple ordering nodes to handle transaction requests and approvals as the system scales.</a:t>
            </a:r>
            <a:endParaRPr sz="1750">
              <a:solidFill>
                <a:srgbClr val="595959"/>
              </a:solidFill>
            </a:endParaRPr>
          </a:p>
          <a:p>
            <a:pPr indent="-339725" lvl="0" marL="228600" rtl="0" algn="just">
              <a:lnSpc>
                <a:spcPct val="115000"/>
              </a:lnSpc>
              <a:spcBef>
                <a:spcPts val="0"/>
              </a:spcBef>
              <a:spcAft>
                <a:spcPts val="0"/>
              </a:spcAft>
              <a:buClr>
                <a:srgbClr val="595959"/>
              </a:buClr>
              <a:buSzPts val="1750"/>
              <a:buChar char="●"/>
            </a:pPr>
            <a:r>
              <a:rPr lang="en" sz="1750">
                <a:solidFill>
                  <a:srgbClr val="595959"/>
                </a:solidFill>
              </a:rPr>
              <a:t>Store wallet in noSQL database and replicate to multiple nodes to avoid data loss.</a:t>
            </a:r>
            <a:endParaRPr sz="1750">
              <a:solidFill>
                <a:srgbClr val="595959"/>
              </a:solidFill>
            </a:endParaRPr>
          </a:p>
          <a:p>
            <a:pPr indent="-339725" lvl="0" marL="228600" rtl="0" algn="just">
              <a:lnSpc>
                <a:spcPct val="115000"/>
              </a:lnSpc>
              <a:spcBef>
                <a:spcPts val="0"/>
              </a:spcBef>
              <a:spcAft>
                <a:spcPts val="0"/>
              </a:spcAft>
              <a:buClr>
                <a:srgbClr val="595959"/>
              </a:buClr>
              <a:buSzPts val="1750"/>
              <a:buChar char="●"/>
            </a:pPr>
            <a:r>
              <a:rPr lang="en" sz="1750">
                <a:solidFill>
                  <a:srgbClr val="595959"/>
                </a:solidFill>
              </a:rPr>
              <a:t>Integrate email functionality for temporary passwords &amp; forgot password mechanism. </a:t>
            </a:r>
            <a:endParaRPr sz="1750">
              <a:solidFill>
                <a:srgbClr val="595959"/>
              </a:solidFill>
            </a:endParaRPr>
          </a:p>
          <a:p>
            <a:pPr indent="-339725" lvl="0" marL="228600" rtl="0" algn="just">
              <a:lnSpc>
                <a:spcPct val="115000"/>
              </a:lnSpc>
              <a:spcBef>
                <a:spcPts val="0"/>
              </a:spcBef>
              <a:spcAft>
                <a:spcPts val="0"/>
              </a:spcAft>
              <a:buClr>
                <a:srgbClr val="595959"/>
              </a:buClr>
              <a:buSzPts val="1750"/>
              <a:buChar char="●"/>
            </a:pPr>
            <a:r>
              <a:rPr lang="en" sz="1750">
                <a:solidFill>
                  <a:srgbClr val="595959"/>
                </a:solidFill>
              </a:rPr>
              <a:t>Applying UI/UX strategies to enhance the user experience.</a:t>
            </a:r>
            <a:endParaRPr sz="1750">
              <a:solidFill>
                <a:srgbClr val="595959"/>
              </a:solidFill>
            </a:endParaRPr>
          </a:p>
          <a:p>
            <a:pPr indent="-339725" lvl="0" marL="228600" rtl="0" algn="just">
              <a:lnSpc>
                <a:spcPct val="115000"/>
              </a:lnSpc>
              <a:spcBef>
                <a:spcPts val="0"/>
              </a:spcBef>
              <a:spcAft>
                <a:spcPts val="0"/>
              </a:spcAft>
              <a:buClr>
                <a:srgbClr val="595959"/>
              </a:buClr>
              <a:buSzPts val="1750"/>
              <a:buChar char="●"/>
            </a:pPr>
            <a:r>
              <a:rPr lang="en" sz="1750">
                <a:solidFill>
                  <a:srgbClr val="595959"/>
                </a:solidFill>
              </a:rPr>
              <a:t>Deploy application using </a:t>
            </a:r>
            <a:r>
              <a:rPr b="1" lang="en" sz="1750">
                <a:solidFill>
                  <a:srgbClr val="595959"/>
                </a:solidFill>
              </a:rPr>
              <a:t>Kubernetes</a:t>
            </a:r>
            <a:r>
              <a:rPr lang="en" sz="1750">
                <a:solidFill>
                  <a:srgbClr val="595959"/>
                </a:solidFill>
              </a:rPr>
              <a:t>, the best orchestration tool to manage containers. As the network grows, more hospitals with their peers and channels exist in the network. </a:t>
            </a:r>
            <a:endParaRPr sz="175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Conclusion </a:t>
            </a:r>
            <a:r>
              <a:rPr lang="en" sz="2400">
                <a:latin typeface="Times New Roman"/>
                <a:ea typeface="Times New Roman"/>
                <a:cs typeface="Times New Roman"/>
                <a:sym typeface="Times New Roman"/>
              </a:rPr>
              <a:t>:</a:t>
            </a:r>
            <a:endParaRPr sz="2400"/>
          </a:p>
        </p:txBody>
      </p:sp>
      <p:sp>
        <p:nvSpPr>
          <p:cNvPr id="239" name="Google Shape;239;p34"/>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40" name="Google Shape;240;p34"/>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241" name="Google Shape;241;p34"/>
          <p:cNvSpPr txBox="1"/>
          <p:nvPr/>
        </p:nvSpPr>
        <p:spPr>
          <a:xfrm>
            <a:off x="311700" y="1054325"/>
            <a:ext cx="8520600" cy="3838500"/>
          </a:xfrm>
          <a:prstGeom prst="rect">
            <a:avLst/>
          </a:prstGeom>
          <a:noFill/>
          <a:ln>
            <a:noFill/>
          </a:ln>
        </p:spPr>
        <p:txBody>
          <a:bodyPr anchorCtr="0" anchor="t" bIns="91425" lIns="91425" spcFirstLastPara="1" rIns="91425" wrap="square" tIns="91425">
            <a:normAutofit/>
          </a:bodyPr>
          <a:lstStyle/>
          <a:p>
            <a:pPr indent="-349250" lvl="0" marL="457200" rtl="0" algn="just">
              <a:lnSpc>
                <a:spcPct val="115000"/>
              </a:lnSpc>
              <a:spcBef>
                <a:spcPts val="0"/>
              </a:spcBef>
              <a:spcAft>
                <a:spcPts val="0"/>
              </a:spcAft>
              <a:buClr>
                <a:srgbClr val="595959"/>
              </a:buClr>
              <a:buSzPts val="1900"/>
              <a:buChar char="●"/>
            </a:pPr>
            <a:r>
              <a:rPr lang="en" sz="1900">
                <a:solidFill>
                  <a:srgbClr val="595959"/>
                </a:solidFill>
              </a:rPr>
              <a:t>HLF is a promising blockchain framework that comes with policies, smart contracts and provision of secure identities.</a:t>
            </a:r>
            <a:endParaRPr sz="1900">
              <a:solidFill>
                <a:srgbClr val="595959"/>
              </a:solidFill>
            </a:endParaRPr>
          </a:p>
          <a:p>
            <a:pPr indent="-349250" lvl="0" marL="457200" rtl="0" algn="just">
              <a:lnSpc>
                <a:spcPct val="115000"/>
              </a:lnSpc>
              <a:spcBef>
                <a:spcPts val="0"/>
              </a:spcBef>
              <a:spcAft>
                <a:spcPts val="0"/>
              </a:spcAft>
              <a:buClr>
                <a:srgbClr val="595959"/>
              </a:buClr>
              <a:buSzPts val="1900"/>
              <a:buChar char="●"/>
            </a:pPr>
            <a:r>
              <a:rPr lang="en" sz="1900">
                <a:solidFill>
                  <a:srgbClr val="595959"/>
                </a:solidFill>
              </a:rPr>
              <a:t>Enable the EHR scenario interoperable among multiple hospital organizations.</a:t>
            </a:r>
            <a:endParaRPr sz="1900">
              <a:solidFill>
                <a:srgbClr val="595959"/>
              </a:solidFill>
            </a:endParaRPr>
          </a:p>
          <a:p>
            <a:pPr indent="-349250" lvl="0" marL="457200" rtl="0" algn="just">
              <a:lnSpc>
                <a:spcPct val="115000"/>
              </a:lnSpc>
              <a:spcBef>
                <a:spcPts val="0"/>
              </a:spcBef>
              <a:spcAft>
                <a:spcPts val="0"/>
              </a:spcAft>
              <a:buClr>
                <a:srgbClr val="595959"/>
              </a:buClr>
              <a:buSzPts val="1900"/>
              <a:buChar char="●"/>
            </a:pPr>
            <a:r>
              <a:rPr lang="en" sz="1900">
                <a:solidFill>
                  <a:srgbClr val="595959"/>
                </a:solidFill>
              </a:rPr>
              <a:t>Promising framework for private &amp; closed blockchain scenarios to manage data.</a:t>
            </a:r>
            <a:endParaRPr sz="1900">
              <a:solidFill>
                <a:srgbClr val="595959"/>
              </a:solidFill>
            </a:endParaRPr>
          </a:p>
          <a:p>
            <a:pPr indent="-349250" lvl="0" marL="457200" rtl="0" algn="just">
              <a:lnSpc>
                <a:spcPct val="115000"/>
              </a:lnSpc>
              <a:spcBef>
                <a:spcPts val="0"/>
              </a:spcBef>
              <a:spcAft>
                <a:spcPts val="0"/>
              </a:spcAft>
              <a:buClr>
                <a:srgbClr val="595959"/>
              </a:buClr>
              <a:buSzPts val="1900"/>
              <a:buChar char="●"/>
            </a:pPr>
            <a:r>
              <a:rPr lang="en" sz="1900">
                <a:solidFill>
                  <a:srgbClr val="595959"/>
                </a:solidFill>
              </a:rPr>
              <a:t>Provide reliable and secure solution in managing medical field records.</a:t>
            </a:r>
            <a:endParaRPr sz="1900">
              <a:solidFill>
                <a:srgbClr val="595959"/>
              </a:solidFill>
            </a:endParaRPr>
          </a:p>
          <a:p>
            <a:pPr indent="0" lvl="0" marL="0" rtl="0" algn="just">
              <a:lnSpc>
                <a:spcPct val="95000"/>
              </a:lnSpc>
              <a:spcBef>
                <a:spcPts val="1200"/>
              </a:spcBef>
              <a:spcAft>
                <a:spcPts val="0"/>
              </a:spcAft>
              <a:buNone/>
            </a:pPr>
            <a:r>
              <a:t/>
            </a:r>
            <a:endParaRPr sz="1600">
              <a:solidFill>
                <a:srgbClr val="595959"/>
              </a:solidFill>
            </a:endParaRPr>
          </a:p>
          <a:p>
            <a:pPr indent="0" lvl="0" marL="457200" rtl="0" algn="just">
              <a:lnSpc>
                <a:spcPct val="95000"/>
              </a:lnSpc>
              <a:spcBef>
                <a:spcPts val="1200"/>
              </a:spcBef>
              <a:spcAft>
                <a:spcPts val="1200"/>
              </a:spcAft>
              <a:buNone/>
            </a:pPr>
            <a:r>
              <a:t/>
            </a:r>
            <a:endParaRPr sz="1600">
              <a:solidFill>
                <a:srgbClr val="59595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References</a:t>
            </a:r>
            <a:r>
              <a:rPr lang="en" sz="2400">
                <a:latin typeface="Times New Roman"/>
                <a:ea typeface="Times New Roman"/>
                <a:cs typeface="Times New Roman"/>
                <a:sym typeface="Times New Roman"/>
              </a:rPr>
              <a:t> </a:t>
            </a:r>
            <a:r>
              <a:rPr lang="en" sz="2400">
                <a:latin typeface="Times New Roman"/>
                <a:ea typeface="Times New Roman"/>
                <a:cs typeface="Times New Roman"/>
                <a:sym typeface="Times New Roman"/>
              </a:rPr>
              <a:t>:</a:t>
            </a:r>
            <a:endParaRPr sz="2400"/>
          </a:p>
        </p:txBody>
      </p:sp>
      <p:sp>
        <p:nvSpPr>
          <p:cNvPr id="247" name="Google Shape;247;p35"/>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48" name="Google Shape;248;p35"/>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249" name="Google Shape;249;p35"/>
          <p:cNvSpPr txBox="1"/>
          <p:nvPr/>
        </p:nvSpPr>
        <p:spPr>
          <a:xfrm>
            <a:off x="311700" y="828325"/>
            <a:ext cx="8520600" cy="38415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000">
                <a:solidFill>
                  <a:srgbClr val="2E2E2E"/>
                </a:solidFill>
              </a:rPr>
              <a:t>[1]	Ahmed, M., Reno, S., Akter, N., &amp; Haque, F. (2020, December). Securing medical forensic system using hyperledger based private blockchain. In 2020 23rd International Conference on Computer and Information Technology (ICCIT) (pp. 1-6). IEEE. </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[2]	Frauenthaler, P., Sigwart, M., Spanring, C., Sober, M., &amp; Schulte, S. (2020, November). ETH relay: A cost-efficient relay for ethereum based blockchains. In 2020 IEEE International Conference on Blockchain (Blockchain) (pp. 204-213). IEEE.</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[3]	Alshalali, T., M’Bale, K., &amp; Josyula, D. (2018, December). Security and privacy of electronic health records sharing using hyperledger fabric. In 2018 International Conference on Computational Science and Computational Intelligence (CSCI) (pp. 760-763). IEEE.</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[4]	Vardhini, B., Dass, S. N., Sahana, R., &amp; Chinnaiyan, R. (2021, January). A Blockchain based Electronic Medical Health Records Framework using Smart Contracts. In 2021 International Conference on Computer Communication and Informatics (ICCCI) (pp. 1-4). IEEE. </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[5]	Abeywardena, K. Y., Attanayaka, B., Periyasamy, K., Gunarathna, S., Prabhathi, U., &amp; Kudagoda, S. (2020, December). Blockchain based Patients’ detail management System. In 2020 2nd International Conference on Advancements in Computing (ICAC) (Vol. 1, pp. 458-463). IEEE.</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[6] “ Hyperledger Fabric, ” https://hyperledger-fabric.readthedocs.io/en/ release-2.2/ledger/ledger.html</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[7] Fabric, H. (2021). The Ordering Service. Docs, Release-2.2,[Online]. Available: https://hyperledger-fabric. readthedocs. io/en/release2.2/orderer/ordering service. Html</a:t>
            </a:r>
            <a:endParaRPr sz="1000">
              <a:solidFill>
                <a:srgbClr val="2E2E2E"/>
              </a:solidFill>
            </a:endParaRPr>
          </a:p>
          <a:p>
            <a:pPr indent="0" lvl="0" marL="0" rtl="0" algn="just">
              <a:lnSpc>
                <a:spcPct val="95000"/>
              </a:lnSpc>
              <a:spcBef>
                <a:spcPts val="1200"/>
              </a:spcBef>
              <a:spcAft>
                <a:spcPts val="0"/>
              </a:spcAft>
              <a:buClr>
                <a:schemeClr val="dk1"/>
              </a:buClr>
              <a:buSzPts val="1100"/>
              <a:buFont typeface="Arial"/>
              <a:buNone/>
            </a:pPr>
            <a:r>
              <a:rPr lang="en" sz="1000">
                <a:solidFill>
                  <a:srgbClr val="2E2E2E"/>
                </a:solidFill>
              </a:rPr>
              <a:t>[8]	Antwi, M., Adnane, A., Ahmad, F., Hussain, R., ur Rehman, M. H., &amp; Kerrache, C. A. (2021). The case of hyperledger fabric as a blockchain solution for healthcare applications. Blockchain: Research and Applications, 2(1), 100012. </a:t>
            </a:r>
            <a:endParaRPr sz="1000">
              <a:solidFill>
                <a:srgbClr val="2E2E2E"/>
              </a:solidFill>
            </a:endParaRPr>
          </a:p>
          <a:p>
            <a:pPr indent="0" lvl="0" marL="0" rtl="0" algn="just">
              <a:lnSpc>
                <a:spcPct val="95000"/>
              </a:lnSpc>
              <a:spcBef>
                <a:spcPts val="1200"/>
              </a:spcBef>
              <a:spcAft>
                <a:spcPts val="1200"/>
              </a:spcAft>
              <a:buClr>
                <a:schemeClr val="dk1"/>
              </a:buClr>
              <a:buSzPts val="1100"/>
              <a:buFont typeface="Arial"/>
              <a:buNone/>
            </a:pPr>
            <a:r>
              <a:rPr lang="en" sz="1000">
                <a:solidFill>
                  <a:srgbClr val="2E2E2E"/>
                </a:solidFill>
              </a:rPr>
              <a:t>[9]	Stamatellis, C., Papadopoulos, P., Pitropakis, N., Katsikas, S., &amp; Buchanan, W. J. (2020). A privacy-preserving healthcare framework using hyperledger fabric. Sensors, 20(22), 6587. </a:t>
            </a:r>
            <a:endParaRPr sz="1000">
              <a:solidFill>
                <a:srgbClr val="2E2E2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References :</a:t>
            </a:r>
            <a:endParaRPr sz="2400"/>
          </a:p>
        </p:txBody>
      </p:sp>
      <p:sp>
        <p:nvSpPr>
          <p:cNvPr id="255" name="Google Shape;255;p36"/>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56" name="Google Shape;256;p36"/>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257" name="Google Shape;257;p36"/>
          <p:cNvSpPr txBox="1"/>
          <p:nvPr/>
        </p:nvSpPr>
        <p:spPr>
          <a:xfrm>
            <a:off x="290400" y="861888"/>
            <a:ext cx="8563200" cy="37878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[10]	Li, D., Wong, W. E., &amp; Guo, J. (2020, January). A survey on blockchain for enterprise using hyperledger fabric and composer. In 2019 6th International Conference on Dependable Systems and Their Applications (DSA) (pp. 71-80). IEEE.</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[11]	Metnitz, P. G. H., &amp; Lenz, K. (1995). Patient data management systems in intensive care—the situation in Europe. Intensive care medicine, 21(9), 703-715.</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[12]	J. Sousa, A. Bessani, and M. Vukolic, “A byzantine Fault-Tolerant ordering service for the hyperledger fabric blockchain platform,” in Proceedings - 48th Annual IEEE/IFIP International Conference on Dependable Systems and Networks, DSN 2018, 2018, no. Section 4, pp. 51–58</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[13]	FILIPPO BOIANI,”Blockchain Based Electronic Health Record Management For Mass Crisis Scenarios”,STOCKHOLM, SWEDEN 2018.</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[14]	Castro, M.,&amp; Liskov, B. (1999, February). Practical byzantine fault tolerance. In OsDI (Vol. 99, No. 1999, pp. 173-186). </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[15]	S. Nakamoto, “Bitcoin: A Peer-to-Peer Electronic Cash System,” J. Gen. Philos. Sci., vol. 39, no. 1, pp. 53–67, 2008.</a:t>
            </a:r>
            <a:endParaRPr sz="1000">
              <a:solidFill>
                <a:srgbClr val="2E2E2E"/>
              </a:solidFill>
            </a:endParaRPr>
          </a:p>
          <a:p>
            <a:pPr indent="0" lvl="0" marL="0" rtl="0" algn="just">
              <a:lnSpc>
                <a:spcPct val="95000"/>
              </a:lnSpc>
              <a:spcBef>
                <a:spcPts val="1200"/>
              </a:spcBef>
              <a:spcAft>
                <a:spcPts val="0"/>
              </a:spcAft>
              <a:buNone/>
            </a:pPr>
            <a:r>
              <a:rPr lang="en" sz="1000">
                <a:solidFill>
                  <a:srgbClr val="2E2E2E"/>
                </a:solidFill>
              </a:rPr>
              <a:t>[16]	Kotla, R., &amp; Dahlin, M. (2004, June). High throughput Byzantine fault tolerance. In International Conference on Dependable Systems and Networks, 2004 (pp. 575-584). IEEE. </a:t>
            </a:r>
            <a:endParaRPr sz="1000">
              <a:solidFill>
                <a:srgbClr val="2E2E2E"/>
              </a:solidFill>
            </a:endParaRPr>
          </a:p>
          <a:p>
            <a:pPr indent="0" lvl="0" marL="0" rtl="0" algn="l">
              <a:lnSpc>
                <a:spcPct val="95000"/>
              </a:lnSpc>
              <a:spcBef>
                <a:spcPts val="1200"/>
              </a:spcBef>
              <a:spcAft>
                <a:spcPts val="1200"/>
              </a:spcAft>
              <a:buNone/>
            </a:pPr>
            <a:r>
              <a:t/>
            </a:r>
            <a:endParaRPr sz="1000">
              <a:solidFill>
                <a:srgbClr val="2E2E2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idx="1" type="body"/>
          </p:nvPr>
        </p:nvSpPr>
        <p:spPr>
          <a:xfrm>
            <a:off x="76200" y="779086"/>
            <a:ext cx="8983980" cy="39150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0" lvl="0" marL="0" rtl="0" algn="l">
              <a:lnSpc>
                <a:spcPct val="90000"/>
              </a:lnSpc>
              <a:spcBef>
                <a:spcPts val="800"/>
              </a:spcBef>
              <a:spcAft>
                <a:spcPts val="1200"/>
              </a:spcAft>
              <a:buClr>
                <a:schemeClr val="dk1"/>
              </a:buClr>
              <a:buSzPts val="2100"/>
              <a:buNone/>
            </a:pPr>
            <a:r>
              <a:rPr lang="en" sz="1100"/>
              <a:t>                                    </a:t>
            </a:r>
            <a:endParaRPr sz="1100"/>
          </a:p>
        </p:txBody>
      </p:sp>
      <p:sp>
        <p:nvSpPr>
          <p:cNvPr id="263" name="Google Shape;263;p37"/>
          <p:cNvSpPr txBox="1"/>
          <p:nvPr>
            <p:ph idx="10" type="dt"/>
          </p:nvPr>
        </p:nvSpPr>
        <p:spPr>
          <a:xfrm>
            <a:off x="76200" y="4892752"/>
            <a:ext cx="2057400" cy="20574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264" name="Google Shape;264;p37"/>
          <p:cNvSpPr txBox="1"/>
          <p:nvPr/>
        </p:nvSpPr>
        <p:spPr>
          <a:xfrm>
            <a:off x="3279962" y="2736587"/>
            <a:ext cx="2420471"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2700" u="none" cap="none" strike="noStrike">
                <a:solidFill>
                  <a:schemeClr val="dk1"/>
                </a:solidFill>
                <a:latin typeface="Calibri"/>
                <a:ea typeface="Calibri"/>
                <a:cs typeface="Calibri"/>
                <a:sym typeface="Calibri"/>
              </a:rPr>
              <a:t> </a:t>
            </a:r>
            <a:r>
              <a:rPr b="0" i="0" lang="en" sz="2700" u="none" cap="none" strike="noStrike">
                <a:solidFill>
                  <a:schemeClr val="dk1"/>
                </a:solidFill>
                <a:latin typeface="Times New Roman"/>
                <a:ea typeface="Times New Roman"/>
                <a:cs typeface="Times New Roman"/>
                <a:sym typeface="Times New Roman"/>
              </a:rPr>
              <a:t>Any Questions</a:t>
            </a:r>
            <a:r>
              <a:rPr b="0" i="0" lang="en" sz="2100" u="none" cap="none" strike="noStrike">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sp>
        <p:nvSpPr>
          <p:cNvPr id="265" name="Google Shape;265;p37"/>
          <p:cNvSpPr txBox="1"/>
          <p:nvPr/>
        </p:nvSpPr>
        <p:spPr>
          <a:xfrm>
            <a:off x="1558672" y="1191491"/>
            <a:ext cx="5863050" cy="83099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5000">
                <a:solidFill>
                  <a:schemeClr val="dk1"/>
                </a:solidFill>
                <a:latin typeface="Calibri"/>
                <a:ea typeface="Calibri"/>
                <a:cs typeface="Calibri"/>
                <a:sym typeface="Calibri"/>
              </a:rPr>
              <a:t>  </a:t>
            </a:r>
            <a:r>
              <a:rPr lang="en" sz="5000">
                <a:solidFill>
                  <a:schemeClr val="dk1"/>
                </a:solidFill>
                <a:latin typeface="Times New Roman"/>
                <a:ea typeface="Times New Roman"/>
                <a:cs typeface="Times New Roman"/>
                <a:sym typeface="Times New Roman"/>
              </a:rPr>
              <a:t>THANK YOU</a:t>
            </a:r>
            <a:endParaRPr sz="5000">
              <a:solidFill>
                <a:schemeClr val="dk1"/>
              </a:solidFill>
              <a:latin typeface="Times New Roman"/>
              <a:ea typeface="Times New Roman"/>
              <a:cs typeface="Times New Roman"/>
              <a:sym typeface="Times New Roman"/>
            </a:endParaRPr>
          </a:p>
        </p:txBody>
      </p:sp>
      <p:sp>
        <p:nvSpPr>
          <p:cNvPr id="266" name="Google Shape;266;p37"/>
          <p:cNvSpPr txBox="1"/>
          <p:nvPr>
            <p:ph idx="12" type="sldNum"/>
          </p:nvPr>
        </p:nvSpPr>
        <p:spPr>
          <a:xfrm>
            <a:off x="7006050" y="4892752"/>
            <a:ext cx="2057400" cy="205743"/>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Introduction :</a:t>
            </a:r>
            <a:endParaRPr sz="2400"/>
          </a:p>
        </p:txBody>
      </p:sp>
      <p:sp>
        <p:nvSpPr>
          <p:cNvPr id="83" name="Google Shape;83;p16"/>
          <p:cNvSpPr txBox="1"/>
          <p:nvPr>
            <p:ph idx="1" type="body"/>
          </p:nvPr>
        </p:nvSpPr>
        <p:spPr>
          <a:xfrm>
            <a:off x="79950" y="1175990"/>
            <a:ext cx="8984100" cy="3159600"/>
          </a:xfrm>
          <a:prstGeom prst="rect">
            <a:avLst/>
          </a:prstGeom>
          <a:noFill/>
          <a:ln>
            <a:noFill/>
          </a:ln>
        </p:spPr>
        <p:txBody>
          <a:bodyPr anchorCtr="0" anchor="t" bIns="34275" lIns="68575" spcFirstLastPara="1" rIns="68575" wrap="square" tIns="34275">
            <a:normAutofit/>
          </a:bodyPr>
          <a:lstStyle/>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Electronic Health Records (EHR) store and share medical data as Electronic Medical Records (EMRs), which contain a patient’s medical diagnoses, allergies, history, treatment, lab reports etc. </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Ensuring data integrity, confidentiality and privacy of patients and clinical data and maintaining interoperability among entities is essential.</a:t>
            </a:r>
            <a:endParaRPr sz="1800">
              <a:solidFill>
                <a:srgbClr val="595959"/>
              </a:solidFill>
            </a:endParaRPr>
          </a:p>
          <a:p>
            <a:pPr indent="-342900" lvl="0" marL="457200" rtl="0" algn="just">
              <a:lnSpc>
                <a:spcPct val="115000"/>
              </a:lnSpc>
              <a:spcBef>
                <a:spcPts val="0"/>
              </a:spcBef>
              <a:spcAft>
                <a:spcPts val="0"/>
              </a:spcAft>
              <a:buClr>
                <a:srgbClr val="595959"/>
              </a:buClr>
              <a:buSzPts val="1800"/>
              <a:buChar char="●"/>
            </a:pPr>
            <a:r>
              <a:rPr lang="en" sz="1800">
                <a:solidFill>
                  <a:srgbClr val="595959"/>
                </a:solidFill>
              </a:rPr>
              <a:t>Lack of client control over data can lead to unauthorized accessing/ editing of medical information. </a:t>
            </a:r>
            <a:endParaRPr sz="2000">
              <a:latin typeface="Times New Roman"/>
              <a:ea typeface="Times New Roman"/>
              <a:cs typeface="Times New Roman"/>
              <a:sym typeface="Times New Roman"/>
            </a:endParaRPr>
          </a:p>
        </p:txBody>
      </p:sp>
      <p:sp>
        <p:nvSpPr>
          <p:cNvPr id="84" name="Google Shape;84;p16"/>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85" name="Google Shape;85;p16"/>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Problem Statement </a:t>
            </a:r>
            <a:r>
              <a:rPr lang="en" sz="2400">
                <a:latin typeface="Times New Roman"/>
                <a:ea typeface="Times New Roman"/>
                <a:cs typeface="Times New Roman"/>
                <a:sym typeface="Times New Roman"/>
              </a:rPr>
              <a:t>:</a:t>
            </a:r>
            <a:endParaRPr sz="2400"/>
          </a:p>
        </p:txBody>
      </p:sp>
      <p:sp>
        <p:nvSpPr>
          <p:cNvPr id="91" name="Google Shape;91;p17"/>
          <p:cNvSpPr txBox="1"/>
          <p:nvPr>
            <p:ph idx="1" type="body"/>
          </p:nvPr>
        </p:nvSpPr>
        <p:spPr>
          <a:xfrm>
            <a:off x="79950" y="1175990"/>
            <a:ext cx="8984100" cy="3159600"/>
          </a:xfrm>
          <a:prstGeom prst="rect">
            <a:avLst/>
          </a:prstGeom>
          <a:noFill/>
          <a:ln>
            <a:noFill/>
          </a:ln>
        </p:spPr>
        <p:txBody>
          <a:bodyPr anchorCtr="0" anchor="t" bIns="34275" lIns="68575" spcFirstLastPara="1" rIns="68575" wrap="square" tIns="34275">
            <a:normAutofit/>
          </a:bodyPr>
          <a:lstStyle/>
          <a:p>
            <a:pPr indent="-342900" lvl="0" marL="457200" rtl="0" algn="just">
              <a:lnSpc>
                <a:spcPct val="115000"/>
              </a:lnSpc>
              <a:spcBef>
                <a:spcPts val="1000"/>
              </a:spcBef>
              <a:spcAft>
                <a:spcPts val="0"/>
              </a:spcAft>
              <a:buClr>
                <a:schemeClr val="dk2"/>
              </a:buClr>
              <a:buSzPts val="1800"/>
              <a:buChar char="●"/>
            </a:pPr>
            <a:r>
              <a:rPr lang="en" sz="1800"/>
              <a:t>We propose a permissioned blockchain-based Patient Data Management system using Hyperledger Fabric (HLF), which allows patients to control their medical information and grant or revoke access to doctors for data. </a:t>
            </a:r>
            <a:endParaRPr sz="1800"/>
          </a:p>
          <a:p>
            <a:pPr indent="-342900" lvl="0" marL="457200" rtl="0" algn="just">
              <a:lnSpc>
                <a:spcPct val="115000"/>
              </a:lnSpc>
              <a:spcBef>
                <a:spcPts val="1000"/>
              </a:spcBef>
              <a:spcAft>
                <a:spcPts val="0"/>
              </a:spcAft>
              <a:buClr>
                <a:schemeClr val="dk2"/>
              </a:buClr>
              <a:buSzPts val="1800"/>
              <a:buChar char="●"/>
            </a:pPr>
            <a:r>
              <a:rPr lang="en" sz="1800"/>
              <a:t>Ensures that all entities have a holistic view of transactions and interactions.</a:t>
            </a:r>
            <a:endParaRPr sz="1800">
              <a:solidFill>
                <a:srgbClr val="595959"/>
              </a:solidFill>
            </a:endParaRPr>
          </a:p>
        </p:txBody>
      </p:sp>
      <p:sp>
        <p:nvSpPr>
          <p:cNvPr id="92" name="Google Shape;92;p17"/>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93" name="Google Shape;93;p17"/>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Objectives </a:t>
            </a:r>
            <a:r>
              <a:rPr lang="en" sz="2400">
                <a:latin typeface="Times New Roman"/>
                <a:ea typeface="Times New Roman"/>
                <a:cs typeface="Times New Roman"/>
                <a:sym typeface="Times New Roman"/>
              </a:rPr>
              <a:t>:</a:t>
            </a:r>
            <a:endParaRPr sz="2400"/>
          </a:p>
        </p:txBody>
      </p:sp>
      <p:sp>
        <p:nvSpPr>
          <p:cNvPr id="99" name="Google Shape;99;p18"/>
          <p:cNvSpPr txBox="1"/>
          <p:nvPr>
            <p:ph idx="1" type="body"/>
          </p:nvPr>
        </p:nvSpPr>
        <p:spPr>
          <a:xfrm>
            <a:off x="79950" y="1175990"/>
            <a:ext cx="8984100" cy="31596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lang="en" sz="1800"/>
              <a:t>Why Blockchain and Hyperledger Fabric (HLF)?</a:t>
            </a:r>
            <a:endParaRPr sz="1800"/>
          </a:p>
          <a:p>
            <a:pPr indent="-342900" lvl="0" marL="457200" rtl="0" algn="just">
              <a:lnSpc>
                <a:spcPct val="115000"/>
              </a:lnSpc>
              <a:spcBef>
                <a:spcPts val="1200"/>
              </a:spcBef>
              <a:spcAft>
                <a:spcPts val="0"/>
              </a:spcAft>
              <a:buClr>
                <a:schemeClr val="dk2"/>
              </a:buClr>
              <a:buSzPts val="1800"/>
              <a:buChar char="●"/>
            </a:pPr>
            <a:r>
              <a:rPr lang="en" sz="1800"/>
              <a:t>Authentication and authorization</a:t>
            </a:r>
            <a:endParaRPr sz="1800"/>
          </a:p>
          <a:p>
            <a:pPr indent="-342900" lvl="0" marL="457200" rtl="0" algn="just">
              <a:lnSpc>
                <a:spcPct val="115000"/>
              </a:lnSpc>
              <a:spcBef>
                <a:spcPts val="0"/>
              </a:spcBef>
              <a:spcAft>
                <a:spcPts val="0"/>
              </a:spcAft>
              <a:buClr>
                <a:schemeClr val="dk2"/>
              </a:buClr>
              <a:buSzPts val="1800"/>
              <a:buChar char="●"/>
            </a:pPr>
            <a:r>
              <a:rPr lang="en" sz="1800"/>
              <a:t>Confidentiality and availability </a:t>
            </a:r>
            <a:endParaRPr sz="1800"/>
          </a:p>
          <a:p>
            <a:pPr indent="-342900" lvl="0" marL="457200" rtl="0" algn="just">
              <a:lnSpc>
                <a:spcPct val="115000"/>
              </a:lnSpc>
              <a:spcBef>
                <a:spcPts val="0"/>
              </a:spcBef>
              <a:spcAft>
                <a:spcPts val="0"/>
              </a:spcAft>
              <a:buClr>
                <a:schemeClr val="dk2"/>
              </a:buClr>
              <a:buSzPts val="1800"/>
              <a:buChar char="●"/>
            </a:pPr>
            <a:r>
              <a:rPr lang="en" sz="1800"/>
              <a:t>Data integrity and privacy</a:t>
            </a:r>
            <a:endParaRPr sz="1800"/>
          </a:p>
          <a:p>
            <a:pPr indent="-342900" lvl="0" marL="457200" rtl="0" algn="just">
              <a:lnSpc>
                <a:spcPct val="115000"/>
              </a:lnSpc>
              <a:spcBef>
                <a:spcPts val="0"/>
              </a:spcBef>
              <a:spcAft>
                <a:spcPts val="0"/>
              </a:spcAft>
              <a:buClr>
                <a:schemeClr val="dk2"/>
              </a:buClr>
              <a:buSzPts val="1800"/>
              <a:buChar char="●"/>
            </a:pPr>
            <a:r>
              <a:rPr lang="en" sz="1800"/>
              <a:t>pBFT (Practical Byzantine Fault Tolerance) consensus algorithm </a:t>
            </a:r>
            <a:endParaRPr sz="1800">
              <a:solidFill>
                <a:srgbClr val="595959"/>
              </a:solidFill>
            </a:endParaRPr>
          </a:p>
        </p:txBody>
      </p:sp>
      <p:sp>
        <p:nvSpPr>
          <p:cNvPr id="100" name="Google Shape;100;p18"/>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01" name="Google Shape;101;p18"/>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Literature Review </a:t>
            </a:r>
            <a:r>
              <a:rPr lang="en" sz="2400">
                <a:latin typeface="Times New Roman"/>
                <a:ea typeface="Times New Roman"/>
                <a:cs typeface="Times New Roman"/>
                <a:sym typeface="Times New Roman"/>
              </a:rPr>
              <a:t>:</a:t>
            </a:r>
            <a:endParaRPr sz="2400"/>
          </a:p>
        </p:txBody>
      </p:sp>
      <p:sp>
        <p:nvSpPr>
          <p:cNvPr id="107" name="Google Shape;107;p19"/>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08" name="Google Shape;108;p19"/>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graphicFrame>
        <p:nvGraphicFramePr>
          <p:cNvPr id="109" name="Google Shape;109;p19"/>
          <p:cNvGraphicFramePr/>
          <p:nvPr/>
        </p:nvGraphicFramePr>
        <p:xfrm>
          <a:off x="79950" y="968541"/>
          <a:ext cx="3000000" cy="3000000"/>
        </p:xfrm>
        <a:graphic>
          <a:graphicData uri="http://schemas.openxmlformats.org/drawingml/2006/table">
            <a:tbl>
              <a:tblPr>
                <a:noFill/>
                <a:tableStyleId>{C4ECB64F-349F-453E-977B-C8FB5343E15C}</a:tableStyleId>
              </a:tblPr>
              <a:tblGrid>
                <a:gridCol w="3277725"/>
                <a:gridCol w="5575875"/>
              </a:tblGrid>
              <a:tr h="434775">
                <a:tc>
                  <a:txBody>
                    <a:bodyPr/>
                    <a:lstStyle/>
                    <a:p>
                      <a:pPr indent="0" lvl="0" marL="0" rtl="0" algn="ctr">
                        <a:spcBef>
                          <a:spcPts val="0"/>
                        </a:spcBef>
                        <a:spcAft>
                          <a:spcPts val="0"/>
                        </a:spcAft>
                        <a:buNone/>
                      </a:pPr>
                      <a:r>
                        <a:rPr b="1" lang="en" u="sng"/>
                        <a:t>TITLE</a:t>
                      </a:r>
                      <a:endParaRPr b="1" u="sng"/>
                    </a:p>
                  </a:txBody>
                  <a:tcPr marT="91425" marB="91425" marR="91425" marL="91425"/>
                </a:tc>
                <a:tc>
                  <a:txBody>
                    <a:bodyPr/>
                    <a:lstStyle/>
                    <a:p>
                      <a:pPr indent="0" lvl="0" marL="0" rtl="0" algn="ctr">
                        <a:spcBef>
                          <a:spcPts val="0"/>
                        </a:spcBef>
                        <a:spcAft>
                          <a:spcPts val="0"/>
                        </a:spcAft>
                        <a:buNone/>
                      </a:pPr>
                      <a:r>
                        <a:rPr b="1" lang="en" u="sng"/>
                        <a:t>SUMMARY</a:t>
                      </a:r>
                      <a:endParaRPr b="1" u="sng"/>
                    </a:p>
                  </a:txBody>
                  <a:tcPr marT="91425" marB="91425" marR="91425" marL="91425"/>
                </a:tc>
              </a:tr>
              <a:tr h="768925">
                <a:tc>
                  <a:txBody>
                    <a:bodyPr/>
                    <a:lstStyle/>
                    <a:p>
                      <a:pPr indent="0" lvl="0" marL="0" rtl="0" algn="just">
                        <a:lnSpc>
                          <a:spcPct val="115000"/>
                        </a:lnSpc>
                        <a:spcBef>
                          <a:spcPts val="0"/>
                        </a:spcBef>
                        <a:spcAft>
                          <a:spcPts val="0"/>
                        </a:spcAft>
                        <a:buNone/>
                      </a:pPr>
                      <a:r>
                        <a:rPr lang="en" sz="1200"/>
                        <a:t>A Blockchain based Electronic Medical Health Records Framework using Smart Contracts</a:t>
                      </a:r>
                      <a:endParaRPr/>
                    </a:p>
                  </a:txBody>
                  <a:tcPr marT="91425" marB="91425" marR="91425" marL="91425"/>
                </a:tc>
                <a:tc>
                  <a:txBody>
                    <a:bodyPr/>
                    <a:lstStyle/>
                    <a:p>
                      <a:pPr indent="0" lvl="0" marL="0" rtl="0" algn="just">
                        <a:lnSpc>
                          <a:spcPct val="115000"/>
                        </a:lnSpc>
                        <a:spcBef>
                          <a:spcPts val="0"/>
                        </a:spcBef>
                        <a:spcAft>
                          <a:spcPts val="0"/>
                        </a:spcAft>
                        <a:buNone/>
                      </a:pPr>
                      <a:r>
                        <a:rPr lang="en" sz="1200"/>
                        <a:t>Blockchain allows ease of access to the records as it is available to any personnel authorized to access them. Adopting Blockchain to deploy EHR solves the issues of accessibility and authority.</a:t>
                      </a:r>
                      <a:endParaRPr/>
                    </a:p>
                  </a:txBody>
                  <a:tcPr marT="91425" marB="91425" marR="91425" marL="91425"/>
                </a:tc>
              </a:tr>
              <a:tr h="785225">
                <a:tc>
                  <a:txBody>
                    <a:bodyPr/>
                    <a:lstStyle/>
                    <a:p>
                      <a:pPr indent="0" lvl="0" marL="0" rtl="0" algn="just">
                        <a:lnSpc>
                          <a:spcPct val="115000"/>
                        </a:lnSpc>
                        <a:spcBef>
                          <a:spcPts val="0"/>
                        </a:spcBef>
                        <a:spcAft>
                          <a:spcPts val="0"/>
                        </a:spcAft>
                        <a:buNone/>
                      </a:pPr>
                      <a:r>
                        <a:rPr lang="en" sz="1200"/>
                        <a:t>Security and Privacy of Electronic Health Records Sharing Using Hyperledger Fabric</a:t>
                      </a:r>
                      <a:endParaRPr sz="1200"/>
                    </a:p>
                  </a:txBody>
                  <a:tcPr marT="91425" marB="91425" marR="91425" marL="91425"/>
                </a:tc>
                <a:tc>
                  <a:txBody>
                    <a:bodyPr/>
                    <a:lstStyle/>
                    <a:p>
                      <a:pPr indent="0" lvl="0" marL="0" rtl="0" algn="just">
                        <a:lnSpc>
                          <a:spcPct val="115000"/>
                        </a:lnSpc>
                        <a:spcBef>
                          <a:spcPts val="0"/>
                        </a:spcBef>
                        <a:spcAft>
                          <a:spcPts val="0"/>
                        </a:spcAft>
                        <a:buNone/>
                      </a:pPr>
                      <a:r>
                        <a:rPr lang="en" sz="1200"/>
                        <a:t>Building EHRs based on the Hyperledger Fabric will ensure that patients have full access to their records, patient’s data are stored securely and only verified participants can interact with patient’s sensitive data.</a:t>
                      </a:r>
                      <a:endParaRPr sz="1200"/>
                    </a:p>
                  </a:txBody>
                  <a:tcPr marT="91425" marB="91425" marR="91425" marL="91425">
                    <a:lnB cap="flat" cmpd="sng" w="12700">
                      <a:solidFill>
                        <a:srgbClr val="000000"/>
                      </a:solidFill>
                      <a:prstDash val="solid"/>
                      <a:round/>
                      <a:headEnd len="sm" w="sm" type="none"/>
                      <a:tailEnd len="sm" w="sm" type="none"/>
                    </a:lnB>
                  </a:tcPr>
                </a:tc>
              </a:tr>
              <a:tr h="563275">
                <a:tc>
                  <a:txBody>
                    <a:bodyPr/>
                    <a:lstStyle/>
                    <a:p>
                      <a:pPr indent="0" lvl="0" marL="0" rtl="0" algn="just">
                        <a:lnSpc>
                          <a:spcPct val="115000"/>
                        </a:lnSpc>
                        <a:spcBef>
                          <a:spcPts val="0"/>
                        </a:spcBef>
                        <a:spcAft>
                          <a:spcPts val="0"/>
                        </a:spcAft>
                        <a:buNone/>
                      </a:pPr>
                      <a:r>
                        <a:rPr lang="en" sz="1200"/>
                        <a:t>Hyperledger fabric: a distributed operating system for permissioned blockchains</a:t>
                      </a:r>
                      <a:endParaRPr sz="1200"/>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en" sz="1200"/>
                        <a:t>Fabric supports modular consensus protocols, allowing the system to be tailored to particular use cases and trust models.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4325">
                <a:tc>
                  <a:txBody>
                    <a:bodyPr/>
                    <a:lstStyle/>
                    <a:p>
                      <a:pPr indent="0" lvl="0" marL="0" rtl="0" algn="just">
                        <a:lnSpc>
                          <a:spcPct val="115000"/>
                        </a:lnSpc>
                        <a:spcBef>
                          <a:spcPts val="0"/>
                        </a:spcBef>
                        <a:spcAft>
                          <a:spcPts val="0"/>
                        </a:spcAft>
                        <a:buNone/>
                      </a:pPr>
                      <a:r>
                        <a:rPr lang="en" sz="1200"/>
                        <a:t>Lightweight Blockchain for Healthcare</a:t>
                      </a:r>
                      <a:endParaRPr sz="1200"/>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en" sz="1200"/>
                        <a:t>Experimental results demonstrated that their proposed architecture generated 11 times lower network traffic compared to the Bitcoin network as the number of blocks increased. Their ledger update was also 1.13 times faster.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Literature Review :</a:t>
            </a:r>
            <a:endParaRPr sz="2400"/>
          </a:p>
        </p:txBody>
      </p:sp>
      <p:sp>
        <p:nvSpPr>
          <p:cNvPr id="115" name="Google Shape;115;p20"/>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16" name="Google Shape;116;p20"/>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graphicFrame>
        <p:nvGraphicFramePr>
          <p:cNvPr id="117" name="Google Shape;117;p20"/>
          <p:cNvGraphicFramePr/>
          <p:nvPr/>
        </p:nvGraphicFramePr>
        <p:xfrm>
          <a:off x="79950" y="1008125"/>
          <a:ext cx="3000000" cy="3000000"/>
        </p:xfrm>
        <a:graphic>
          <a:graphicData uri="http://schemas.openxmlformats.org/drawingml/2006/table">
            <a:tbl>
              <a:tblPr>
                <a:noFill/>
                <a:tableStyleId>{C4ECB64F-349F-453E-977B-C8FB5343E15C}</a:tableStyleId>
              </a:tblPr>
              <a:tblGrid>
                <a:gridCol w="2766775"/>
                <a:gridCol w="5917700"/>
              </a:tblGrid>
              <a:tr h="405475">
                <a:tc>
                  <a:txBody>
                    <a:bodyPr/>
                    <a:lstStyle/>
                    <a:p>
                      <a:pPr indent="0" lvl="0" marL="0" rtl="0" algn="ctr">
                        <a:spcBef>
                          <a:spcPts val="0"/>
                        </a:spcBef>
                        <a:spcAft>
                          <a:spcPts val="0"/>
                        </a:spcAft>
                        <a:buNone/>
                      </a:pPr>
                      <a:r>
                        <a:rPr b="1" lang="en" u="sng"/>
                        <a:t>TITLE </a:t>
                      </a:r>
                      <a:endParaRPr b="1" u="sng"/>
                    </a:p>
                  </a:txBody>
                  <a:tcPr marT="91425" marB="91425" marR="91425" marL="91425"/>
                </a:tc>
                <a:tc>
                  <a:txBody>
                    <a:bodyPr/>
                    <a:lstStyle/>
                    <a:p>
                      <a:pPr indent="0" lvl="0" marL="0" rtl="0" algn="ctr">
                        <a:spcBef>
                          <a:spcPts val="0"/>
                        </a:spcBef>
                        <a:spcAft>
                          <a:spcPts val="0"/>
                        </a:spcAft>
                        <a:buNone/>
                      </a:pPr>
                      <a:r>
                        <a:rPr b="1" lang="en" u="sng"/>
                        <a:t>SUMMARY</a:t>
                      </a:r>
                      <a:endParaRPr b="1" u="sng"/>
                    </a:p>
                  </a:txBody>
                  <a:tcPr marT="91425" marB="91425" marR="91425" marL="91425"/>
                </a:tc>
              </a:tr>
              <a:tr h="771350">
                <a:tc>
                  <a:txBody>
                    <a:bodyPr/>
                    <a:lstStyle/>
                    <a:p>
                      <a:pPr indent="0" lvl="0" marL="0" rtl="0" algn="just">
                        <a:lnSpc>
                          <a:spcPct val="115000"/>
                        </a:lnSpc>
                        <a:spcBef>
                          <a:spcPts val="0"/>
                        </a:spcBef>
                        <a:spcAft>
                          <a:spcPts val="0"/>
                        </a:spcAft>
                        <a:buNone/>
                      </a:pPr>
                      <a:r>
                        <a:rPr lang="en" sz="1200"/>
                        <a:t>Blockchain Application with Health Token in Medical &amp; Health Industrials </a:t>
                      </a:r>
                      <a:endParaRPr/>
                    </a:p>
                  </a:txBody>
                  <a:tcPr marT="91425" marB="91425" marR="91425" marL="91425"/>
                </a:tc>
                <a:tc>
                  <a:txBody>
                    <a:bodyPr/>
                    <a:lstStyle/>
                    <a:p>
                      <a:pPr indent="0" lvl="0" marL="0" rtl="0" algn="just">
                        <a:lnSpc>
                          <a:spcPct val="115000"/>
                        </a:lnSpc>
                        <a:spcBef>
                          <a:spcPts val="0"/>
                        </a:spcBef>
                        <a:spcAft>
                          <a:spcPts val="0"/>
                        </a:spcAft>
                        <a:buNone/>
                      </a:pPr>
                      <a:r>
                        <a:rPr lang="en" sz="1200">
                          <a:highlight>
                            <a:srgbClr val="FFFFFF"/>
                          </a:highlight>
                        </a:rPr>
                        <a:t>There are different types of blockchains for recording and tracking different types of processes, exchanging and providing information on each and every part of the population including digital health assets.</a:t>
                      </a:r>
                      <a:endParaRPr/>
                    </a:p>
                  </a:txBody>
                  <a:tcPr marT="91425" marB="91425" marR="91425" marL="91425"/>
                </a:tc>
              </a:tr>
              <a:tr h="750325">
                <a:tc>
                  <a:txBody>
                    <a:bodyPr/>
                    <a:lstStyle/>
                    <a:p>
                      <a:pPr indent="0" lvl="0" marL="0" rtl="0" algn="just">
                        <a:lnSpc>
                          <a:spcPct val="115000"/>
                        </a:lnSpc>
                        <a:spcBef>
                          <a:spcPts val="0"/>
                        </a:spcBef>
                        <a:spcAft>
                          <a:spcPts val="0"/>
                        </a:spcAft>
                        <a:buNone/>
                      </a:pPr>
                      <a:r>
                        <a:rPr lang="en" sz="1200"/>
                        <a:t>ETH Relay: A Cost - efficient Relay for Ethereum - based Blockchains </a:t>
                      </a:r>
                      <a:endParaRPr/>
                    </a:p>
                  </a:txBody>
                  <a:tcPr marT="91425" marB="91425" marR="91425" marL="91425"/>
                </a:tc>
                <a:tc>
                  <a:txBody>
                    <a:bodyPr/>
                    <a:lstStyle/>
                    <a:p>
                      <a:pPr indent="0" lvl="0" marL="0" rtl="0" algn="just">
                        <a:lnSpc>
                          <a:spcPct val="115000"/>
                        </a:lnSpc>
                        <a:spcBef>
                          <a:spcPts val="0"/>
                        </a:spcBef>
                        <a:spcAft>
                          <a:spcPts val="0"/>
                        </a:spcAft>
                        <a:buNone/>
                      </a:pPr>
                      <a:r>
                        <a:rPr lang="en" sz="1200"/>
                        <a:t>ETH Relay is able to reliably verify the inclusion of transactions across blockchains and does not require trust in a centralized party. Reduced the cost of operating a relay between Ethereum-based blockchain by 92%.</a:t>
                      </a:r>
                      <a:endParaRPr/>
                    </a:p>
                  </a:txBody>
                  <a:tcPr marT="91425" marB="91425" marR="91425" marL="91425"/>
                </a:tc>
              </a:tr>
              <a:tr h="358000">
                <a:tc>
                  <a:txBody>
                    <a:bodyPr/>
                    <a:lstStyle/>
                    <a:p>
                      <a:pPr indent="0" lvl="0" marL="0" rtl="0" algn="just">
                        <a:lnSpc>
                          <a:spcPct val="115000"/>
                        </a:lnSpc>
                        <a:spcBef>
                          <a:spcPts val="0"/>
                        </a:spcBef>
                        <a:spcAft>
                          <a:spcPts val="0"/>
                        </a:spcAft>
                        <a:buNone/>
                      </a:pPr>
                      <a:r>
                        <a:rPr lang="en" sz="1200"/>
                        <a:t>Based Private Blockchain (ICCIT)</a:t>
                      </a:r>
                      <a:endParaRPr/>
                    </a:p>
                  </a:txBody>
                  <a:tcPr marT="91425" marB="91425" marR="91425" marL="91425"/>
                </a:tc>
                <a:tc>
                  <a:txBody>
                    <a:bodyPr/>
                    <a:lstStyle/>
                    <a:p>
                      <a:pPr indent="0" lvl="0" marL="0" rtl="0" algn="just">
                        <a:lnSpc>
                          <a:spcPct val="115000"/>
                        </a:lnSpc>
                        <a:spcBef>
                          <a:spcPts val="0"/>
                        </a:spcBef>
                        <a:spcAft>
                          <a:spcPts val="0"/>
                        </a:spcAft>
                        <a:buNone/>
                      </a:pPr>
                      <a:r>
                        <a:rPr lang="en" sz="1200"/>
                        <a:t>Data is publicly available, it is not suitable for developing a secured forensic system.</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What is Blockchain</a:t>
            </a:r>
            <a:r>
              <a:rPr lang="en" sz="2400">
                <a:latin typeface="Times New Roman"/>
                <a:ea typeface="Times New Roman"/>
                <a:cs typeface="Times New Roman"/>
                <a:sym typeface="Times New Roman"/>
              </a:rPr>
              <a:t>:</a:t>
            </a:r>
            <a:endParaRPr sz="2400"/>
          </a:p>
        </p:txBody>
      </p:sp>
      <p:sp>
        <p:nvSpPr>
          <p:cNvPr id="123" name="Google Shape;123;p21"/>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24" name="Google Shape;124;p21"/>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pic>
        <p:nvPicPr>
          <p:cNvPr id="125" name="Google Shape;125;p21"/>
          <p:cNvPicPr preferRelativeResize="0"/>
          <p:nvPr/>
        </p:nvPicPr>
        <p:blipFill>
          <a:blip r:embed="rId3">
            <a:alphaModFix/>
          </a:blip>
          <a:stretch>
            <a:fillRect/>
          </a:stretch>
        </p:blipFill>
        <p:spPr>
          <a:xfrm>
            <a:off x="1415500" y="1917250"/>
            <a:ext cx="6121699" cy="2565525"/>
          </a:xfrm>
          <a:prstGeom prst="rect">
            <a:avLst/>
          </a:prstGeom>
          <a:noFill/>
          <a:ln>
            <a:noFill/>
          </a:ln>
        </p:spPr>
      </p:pic>
      <p:sp>
        <p:nvSpPr>
          <p:cNvPr id="126" name="Google Shape;126;p21"/>
          <p:cNvSpPr txBox="1"/>
          <p:nvPr/>
        </p:nvSpPr>
        <p:spPr>
          <a:xfrm>
            <a:off x="216050" y="825550"/>
            <a:ext cx="8520600" cy="1465800"/>
          </a:xfrm>
          <a:prstGeom prst="rect">
            <a:avLst/>
          </a:prstGeom>
          <a:noFill/>
          <a:ln>
            <a:noFill/>
          </a:ln>
        </p:spPr>
        <p:txBody>
          <a:bodyPr anchorCtr="0" anchor="t" bIns="91425" lIns="91425" spcFirstLastPara="1" rIns="91425" wrap="square" tIns="91425">
            <a:normAutofit/>
          </a:bodyPr>
          <a:lstStyle/>
          <a:p>
            <a:pPr indent="-342900" lvl="0" marL="457200" rtl="0" algn="just">
              <a:spcBef>
                <a:spcPts val="1000"/>
              </a:spcBef>
              <a:spcAft>
                <a:spcPts val="0"/>
              </a:spcAft>
              <a:buClr>
                <a:srgbClr val="595959"/>
              </a:buClr>
              <a:buSzPts val="1800"/>
              <a:buChar char="●"/>
            </a:pPr>
            <a:r>
              <a:rPr lang="en" sz="1800">
                <a:solidFill>
                  <a:srgbClr val="595959"/>
                </a:solidFill>
              </a:rPr>
              <a:t>Decentralized framework guaranteeing data integrity, security, and smart contracts for data access via a secure distributed database to make queries</a:t>
            </a:r>
            <a:endParaRPr sz="1800">
              <a:solidFill>
                <a:srgbClr val="595959"/>
              </a:solidFill>
            </a:endParaRPr>
          </a:p>
          <a:p>
            <a:pPr indent="0" lvl="0" marL="0" rtl="0" algn="just">
              <a:spcBef>
                <a:spcPts val="1000"/>
              </a:spcBef>
              <a:spcAft>
                <a:spcPts val="0"/>
              </a:spcAft>
              <a:buNone/>
            </a:pPr>
            <a:r>
              <a:rPr lang="en" sz="1800">
                <a:solidFill>
                  <a:srgbClr val="595959"/>
                </a:solidFill>
              </a:rPr>
              <a:t> </a:t>
            </a:r>
            <a:endParaRPr sz="1800">
              <a:solidFill>
                <a:srgbClr val="595959"/>
              </a:solidFill>
            </a:endParaRPr>
          </a:p>
          <a:p>
            <a:pPr indent="0" lvl="0" marL="0" rtl="0" algn="l">
              <a:lnSpc>
                <a:spcPct val="115000"/>
              </a:lnSpc>
              <a:spcBef>
                <a:spcPts val="0"/>
              </a:spcBef>
              <a:spcAft>
                <a:spcPts val="1200"/>
              </a:spcAft>
              <a:buNone/>
            </a:pPr>
            <a:r>
              <a:t/>
            </a:r>
            <a:endParaRPr sz="18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79950" y="78826"/>
            <a:ext cx="8299200" cy="5400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000"/>
              <a:buFont typeface="Times New Roman"/>
              <a:buNone/>
            </a:pPr>
            <a:r>
              <a:rPr lang="en" sz="2400">
                <a:latin typeface="Times New Roman"/>
                <a:ea typeface="Times New Roman"/>
                <a:cs typeface="Times New Roman"/>
                <a:sym typeface="Times New Roman"/>
              </a:rPr>
              <a:t>Introduction to Hyperledger Fabric:</a:t>
            </a:r>
            <a:endParaRPr sz="2400"/>
          </a:p>
        </p:txBody>
      </p:sp>
      <p:sp>
        <p:nvSpPr>
          <p:cNvPr id="132" name="Google Shape;132;p22"/>
          <p:cNvSpPr txBox="1"/>
          <p:nvPr>
            <p:ph idx="10" type="dt"/>
          </p:nvPr>
        </p:nvSpPr>
        <p:spPr>
          <a:xfrm>
            <a:off x="76200" y="4892753"/>
            <a:ext cx="20574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16-08-2022</a:t>
            </a:r>
            <a:endParaRPr sz="1100">
              <a:latin typeface="Times New Roman"/>
              <a:ea typeface="Times New Roman"/>
              <a:cs typeface="Times New Roman"/>
              <a:sym typeface="Times New Roman"/>
            </a:endParaRPr>
          </a:p>
        </p:txBody>
      </p:sp>
      <p:sp>
        <p:nvSpPr>
          <p:cNvPr id="133" name="Google Shape;133;p22"/>
          <p:cNvSpPr txBox="1"/>
          <p:nvPr>
            <p:ph idx="12" type="sldNum"/>
          </p:nvPr>
        </p:nvSpPr>
        <p:spPr>
          <a:xfrm>
            <a:off x="7006050" y="4892753"/>
            <a:ext cx="2057400" cy="2058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sz="1100">
                <a:latin typeface="Times New Roman"/>
                <a:ea typeface="Times New Roman"/>
                <a:cs typeface="Times New Roman"/>
                <a:sym typeface="Times New Roman"/>
              </a:rPr>
              <a:t>‹#›</a:t>
            </a:fld>
            <a:endParaRPr sz="1100">
              <a:latin typeface="Times New Roman"/>
              <a:ea typeface="Times New Roman"/>
              <a:cs typeface="Times New Roman"/>
              <a:sym typeface="Times New Roman"/>
            </a:endParaRPr>
          </a:p>
        </p:txBody>
      </p:sp>
      <p:sp>
        <p:nvSpPr>
          <p:cNvPr id="134" name="Google Shape;134;p22"/>
          <p:cNvSpPr txBox="1"/>
          <p:nvPr/>
        </p:nvSpPr>
        <p:spPr>
          <a:xfrm>
            <a:off x="311700" y="927825"/>
            <a:ext cx="8520600" cy="3799800"/>
          </a:xfrm>
          <a:prstGeom prst="rect">
            <a:avLst/>
          </a:prstGeom>
          <a:noFill/>
          <a:ln>
            <a:noFill/>
          </a:ln>
        </p:spPr>
        <p:txBody>
          <a:bodyPr anchorCtr="0" anchor="t" bIns="91425" lIns="91425" spcFirstLastPara="1" rIns="91425" wrap="square" tIns="91425">
            <a:noAutofit/>
          </a:bodyPr>
          <a:lstStyle/>
          <a:p>
            <a:pPr indent="-339725" lvl="0" marL="457200" rtl="0" algn="just">
              <a:spcBef>
                <a:spcPts val="0"/>
              </a:spcBef>
              <a:spcAft>
                <a:spcPts val="0"/>
              </a:spcAft>
              <a:buClr>
                <a:srgbClr val="000000"/>
              </a:buClr>
              <a:buSzPts val="1750"/>
              <a:buChar char="●"/>
            </a:pPr>
            <a:r>
              <a:rPr lang="en" sz="1750">
                <a:solidFill>
                  <a:srgbClr val="595959"/>
                </a:solidFill>
              </a:rPr>
              <a:t>A permissioned and private blockchain providing an immutable distributed ledger network to carry out transactions within the same network.</a:t>
            </a:r>
            <a:endParaRPr sz="1750">
              <a:solidFill>
                <a:srgbClr val="595959"/>
              </a:solidFill>
            </a:endParaRPr>
          </a:p>
          <a:p>
            <a:pPr indent="0" lvl="0" marL="0" rtl="0" algn="just">
              <a:spcBef>
                <a:spcPts val="1200"/>
              </a:spcBef>
              <a:spcAft>
                <a:spcPts val="0"/>
              </a:spcAft>
              <a:buNone/>
            </a:pPr>
            <a:r>
              <a:rPr lang="en" sz="1750">
                <a:solidFill>
                  <a:srgbClr val="595959"/>
                </a:solidFill>
              </a:rPr>
              <a:t>HLF components:</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Membership service provider (MSP) and Certificate Authority (CA)</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Distributed ledger</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Channel</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Smart Contract and Chaincode </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Identity</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Endorsement policies</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Peer</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Consensus</a:t>
            </a:r>
            <a:endParaRPr sz="1750">
              <a:solidFill>
                <a:srgbClr val="595959"/>
              </a:solidFill>
            </a:endParaRPr>
          </a:p>
          <a:p>
            <a:pPr indent="-339725" lvl="0" marL="457200" rtl="0" algn="just">
              <a:spcBef>
                <a:spcPts val="0"/>
              </a:spcBef>
              <a:spcAft>
                <a:spcPts val="0"/>
              </a:spcAft>
              <a:buClr>
                <a:srgbClr val="000000"/>
              </a:buClr>
              <a:buSzPts val="1750"/>
              <a:buFont typeface="Times New Roman"/>
              <a:buChar char="●"/>
            </a:pPr>
            <a:r>
              <a:rPr lang="en" sz="1750">
                <a:solidFill>
                  <a:srgbClr val="595959"/>
                </a:solidFill>
              </a:rPr>
              <a:t>Orderer</a:t>
            </a:r>
            <a:endParaRPr sz="175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