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85" r:id="rId2"/>
    <p:sldId id="257" r:id="rId3"/>
    <p:sldId id="259" r:id="rId4"/>
    <p:sldId id="261" r:id="rId5"/>
    <p:sldId id="262" r:id="rId6"/>
    <p:sldId id="263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12" y="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822" y="2005480"/>
            <a:ext cx="7788029" cy="2072641"/>
          </a:xfrm>
        </p:spPr>
        <p:txBody>
          <a:bodyPr anchor="b">
            <a:normAutofit/>
          </a:bodyPr>
          <a:lstStyle>
            <a:lvl1pPr algn="ctr">
              <a:defRPr sz="59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822" y="4078118"/>
            <a:ext cx="7788029" cy="118984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7741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5" y="612096"/>
            <a:ext cx="8421611" cy="4345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90" y="5173956"/>
            <a:ext cx="8543145" cy="615935"/>
          </a:xfrm>
        </p:spPr>
        <p:txBody>
          <a:bodyPr anchor="b">
            <a:normAutofit/>
          </a:bodyPr>
          <a:lstStyle>
            <a:lvl1pPr algn="ctr">
              <a:defRPr sz="3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8839" y="787679"/>
            <a:ext cx="8014160" cy="399576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0"/>
            </a:lvl1pPr>
            <a:lvl2pPr marL="502920" indent="0">
              <a:buNone/>
              <a:defRPr sz="2200"/>
            </a:lvl2pPr>
            <a:lvl3pPr marL="1005840" indent="0">
              <a:buNone/>
              <a:defRPr sz="220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5789892"/>
            <a:ext cx="8541854" cy="773468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456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689562"/>
            <a:ext cx="8541854" cy="4005590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4867871"/>
            <a:ext cx="8541854" cy="1702069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1169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690880"/>
            <a:ext cx="7674770" cy="3391958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1"/>
            <a:ext cx="7220646" cy="603782"/>
          </a:xfrm>
        </p:spPr>
        <p:txBody>
          <a:bodyPr anchor="t">
            <a:normAutofit/>
          </a:bodyPr>
          <a:lstStyle>
            <a:lvl1pPr marL="0" indent="0" algn="r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4878267"/>
            <a:ext cx="8541854" cy="16880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  <p:sp>
        <p:nvSpPr>
          <p:cNvPr id="11" name="TextBox 10"/>
          <p:cNvSpPr txBox="1"/>
          <p:nvPr/>
        </p:nvSpPr>
        <p:spPr>
          <a:xfrm>
            <a:off x="690205" y="990434"/>
            <a:ext cx="502920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1195" y="3324344"/>
            <a:ext cx="502920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1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2410536"/>
            <a:ext cx="8541854" cy="2846746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73" y="5270630"/>
            <a:ext cx="8540564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14011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81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81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536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84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2422" y="2137410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2422" y="2914650"/>
            <a:ext cx="2723312" cy="3648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24007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3" y="2069518"/>
            <a:ext cx="2781951" cy="207803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94" y="2069518"/>
            <a:ext cx="2781951" cy="207803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86" y="2069518"/>
            <a:ext cx="2781951" cy="207803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81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9935" y="2197441"/>
            <a:ext cx="2551204" cy="181668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81" y="5077752"/>
            <a:ext cx="2723312" cy="1485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300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50238" y="2197640"/>
            <a:ext cx="2551204" cy="182258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83" y="5077751"/>
            <a:ext cx="2724428" cy="1485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2525" y="4424653"/>
            <a:ext cx="2723312" cy="65309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62451" y="2192356"/>
            <a:ext cx="2551204" cy="182160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2422" y="5077749"/>
            <a:ext cx="2723312" cy="148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6635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168472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1033" y="690881"/>
            <a:ext cx="1884702" cy="587248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882" y="690881"/>
            <a:ext cx="6531419" cy="587248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4640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29842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07" y="1995878"/>
            <a:ext cx="7912204" cy="2072655"/>
          </a:xfrm>
        </p:spPr>
        <p:txBody>
          <a:bodyPr anchor="b"/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7" y="4068529"/>
            <a:ext cx="7912204" cy="1707995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255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882" y="1963442"/>
            <a:ext cx="4174910" cy="459991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386" y="1963444"/>
            <a:ext cx="4178349" cy="459991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4311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0" y="2006367"/>
            <a:ext cx="4166165" cy="4661347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0" y="2006367"/>
            <a:ext cx="4166165" cy="4661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844" y="2079955"/>
            <a:ext cx="4022984" cy="617535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44" y="2697491"/>
            <a:ext cx="4022984" cy="3865871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347" y="2079956"/>
            <a:ext cx="4038648" cy="617534"/>
          </a:xfrm>
        </p:spPr>
        <p:txBody>
          <a:bodyPr anchor="b">
            <a:noAutofit/>
          </a:bodyPr>
          <a:lstStyle>
            <a:lvl1pPr marL="0" indent="0" algn="ctr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3347" y="2697491"/>
            <a:ext cx="4038648" cy="3865871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058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67356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6298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2" y="690880"/>
            <a:ext cx="3058184" cy="206484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898" y="690880"/>
            <a:ext cx="5289837" cy="587248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2" y="2755721"/>
            <a:ext cx="3058184" cy="3807638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369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86" y="691246"/>
            <a:ext cx="3770961" cy="589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2" y="691246"/>
            <a:ext cx="4317144" cy="2073250"/>
          </a:xfrm>
        </p:spPr>
        <p:txBody>
          <a:bodyPr anchor="b">
            <a:noAutofit/>
          </a:bodyPr>
          <a:lstStyle>
            <a:lvl1pPr algn="ctr">
              <a:defRPr sz="3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4401" y="843188"/>
            <a:ext cx="3481913" cy="55678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2" y="2764496"/>
            <a:ext cx="4317144" cy="382628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15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81" y="690880"/>
            <a:ext cx="8541854" cy="10998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81" y="1963444"/>
            <a:ext cx="8541854" cy="45999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7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82" y="6667714"/>
            <a:ext cx="55051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0" y="6667714"/>
            <a:ext cx="6216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497533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502920" rtl="0" eaLnBrk="1" latinLnBrk="0" hangingPunct="1">
        <a:spcBef>
          <a:spcPct val="0"/>
        </a:spcBef>
        <a:buNone/>
        <a:defRPr sz="4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36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2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2000" indent="-2970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"/>
        <a:defRPr sz="19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286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7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46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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1400" indent="-23760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1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1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67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16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2"/>
        </a:buClr>
        <a:buSzPct val="70000"/>
        <a:buFont typeface="Wingdings 2" charset="2"/>
        <a:buChar char=""/>
        <a:defRPr sz="15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86.png"/><Relationship Id="rId7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11" Type="http://schemas.openxmlformats.org/officeDocument/2006/relationships/image" Target="../media/image22.jpg"/><Relationship Id="rId5" Type="http://schemas.openxmlformats.org/officeDocument/2006/relationships/image" Target="../media/image88.jpg"/><Relationship Id="rId10" Type="http://schemas.openxmlformats.org/officeDocument/2006/relationships/image" Target="../media/image89.jpg"/><Relationship Id="rId4" Type="http://schemas.openxmlformats.org/officeDocument/2006/relationships/image" Target="../media/image87.png"/><Relationship Id="rId9" Type="http://schemas.openxmlformats.org/officeDocument/2006/relationships/image" Target="../media/image6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13" Type="http://schemas.openxmlformats.org/officeDocument/2006/relationships/image" Target="../media/image101.png"/><Relationship Id="rId18" Type="http://schemas.openxmlformats.org/officeDocument/2006/relationships/image" Target="../media/image106.jpg"/><Relationship Id="rId3" Type="http://schemas.openxmlformats.org/officeDocument/2006/relationships/image" Target="../media/image91.png"/><Relationship Id="rId21" Type="http://schemas.openxmlformats.org/officeDocument/2006/relationships/image" Target="../media/image83.png"/><Relationship Id="rId7" Type="http://schemas.openxmlformats.org/officeDocument/2006/relationships/image" Target="../media/image95.jpg"/><Relationship Id="rId12" Type="http://schemas.openxmlformats.org/officeDocument/2006/relationships/image" Target="../media/image100.jp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jpg"/><Relationship Id="rId11" Type="http://schemas.openxmlformats.org/officeDocument/2006/relationships/image" Target="../media/image99.jpg"/><Relationship Id="rId5" Type="http://schemas.openxmlformats.org/officeDocument/2006/relationships/image" Target="../media/image93.png"/><Relationship Id="rId15" Type="http://schemas.openxmlformats.org/officeDocument/2006/relationships/image" Target="../media/image103.jpg"/><Relationship Id="rId23" Type="http://schemas.openxmlformats.org/officeDocument/2006/relationships/image" Target="../media/image109.png"/><Relationship Id="rId10" Type="http://schemas.openxmlformats.org/officeDocument/2006/relationships/image" Target="../media/image98.png"/><Relationship Id="rId19" Type="http://schemas.openxmlformats.org/officeDocument/2006/relationships/image" Target="../media/image107.jp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10.png"/><Relationship Id="rId7" Type="http://schemas.openxmlformats.org/officeDocument/2006/relationships/image" Target="../media/image6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3.jpg"/><Relationship Id="rId5" Type="http://schemas.openxmlformats.org/officeDocument/2006/relationships/image" Target="../media/image88.jpg"/><Relationship Id="rId10" Type="http://schemas.openxmlformats.org/officeDocument/2006/relationships/image" Target="../media/image63.jpg"/><Relationship Id="rId4" Type="http://schemas.openxmlformats.org/officeDocument/2006/relationships/image" Target="../media/image111.png"/><Relationship Id="rId9" Type="http://schemas.openxmlformats.org/officeDocument/2006/relationships/image" Target="../media/image8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jp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18" Type="http://schemas.openxmlformats.org/officeDocument/2006/relationships/image" Target="../media/image4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53.jpg"/><Relationship Id="rId3" Type="http://schemas.openxmlformats.org/officeDocument/2006/relationships/image" Target="../media/image43.png"/><Relationship Id="rId7" Type="http://schemas.openxmlformats.org/officeDocument/2006/relationships/image" Target="../media/image47.jpg"/><Relationship Id="rId12" Type="http://schemas.openxmlformats.org/officeDocument/2006/relationships/image" Target="../media/image52.jpg"/><Relationship Id="rId17" Type="http://schemas.openxmlformats.org/officeDocument/2006/relationships/image" Target="../media/image57.jpg"/><Relationship Id="rId2" Type="http://schemas.openxmlformats.org/officeDocument/2006/relationships/image" Target="../media/image42.jp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jpg"/><Relationship Id="rId5" Type="http://schemas.openxmlformats.org/officeDocument/2006/relationships/image" Target="../media/image45.jpg"/><Relationship Id="rId15" Type="http://schemas.openxmlformats.org/officeDocument/2006/relationships/image" Target="../media/image55.pn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8.png"/><Relationship Id="rId7" Type="http://schemas.openxmlformats.org/officeDocument/2006/relationships/image" Target="../media/image6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64.jpg"/><Relationship Id="rId4" Type="http://schemas.openxmlformats.org/officeDocument/2006/relationships/image" Target="../media/image59.png"/><Relationship Id="rId9" Type="http://schemas.openxmlformats.org/officeDocument/2006/relationships/image" Target="../media/image6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jpg"/><Relationship Id="rId18" Type="http://schemas.openxmlformats.org/officeDocument/2006/relationships/image" Target="../media/image81.jp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jpg"/><Relationship Id="rId2" Type="http://schemas.openxmlformats.org/officeDocument/2006/relationships/image" Target="../media/image65.jp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jpg"/><Relationship Id="rId5" Type="http://schemas.openxmlformats.org/officeDocument/2006/relationships/image" Target="../media/image68.jpg"/><Relationship Id="rId15" Type="http://schemas.openxmlformats.org/officeDocument/2006/relationships/image" Target="../media/image78.jp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jp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u="sng" dirty="0" err="1">
                <a:effectLst/>
              </a:rPr>
              <a:t>Somaiya</a:t>
            </a:r>
            <a:r>
              <a:rPr lang="en-IN" b="1" u="sng" dirty="0">
                <a:effectLst/>
              </a:rPr>
              <a:t> </a:t>
            </a:r>
            <a:r>
              <a:rPr lang="en-IN" b="1" u="sng" dirty="0" err="1">
                <a:effectLst/>
              </a:rPr>
              <a:t>Vidyavihar</a:t>
            </a:r>
            <a:r>
              <a:rPr lang="en-IN" b="1" u="sng" dirty="0">
                <a:effectLst/>
              </a:rPr>
              <a:t> </a:t>
            </a:r>
            <a:r>
              <a:rPr lang="en-IN" b="1" u="sng" dirty="0" smtClean="0">
                <a:effectLst/>
              </a:rPr>
              <a:t>University</a:t>
            </a:r>
            <a:r>
              <a:rPr lang="en-IN" dirty="0" smtClean="0">
                <a:effectLst/>
              </a:rPr>
              <a:t> </a:t>
            </a:r>
            <a:r>
              <a:rPr lang="en-US" b="1" u="sng" dirty="0" smtClean="0">
                <a:effectLst/>
              </a:rPr>
              <a:t>2022-2023</a:t>
            </a:r>
            <a:endParaRPr lang="en-IN" dirty="0">
              <a:effectLst/>
            </a:endParaRPr>
          </a:p>
          <a:p>
            <a:r>
              <a:rPr lang="en-US" dirty="0" smtClean="0"/>
              <a:t>Name : Harsh </a:t>
            </a:r>
            <a:r>
              <a:rPr lang="en-US" dirty="0" err="1" smtClean="0"/>
              <a:t>Chheda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7732" y="1549908"/>
            <a:ext cx="4946650" cy="4653915"/>
            <a:chOff x="2427732" y="1549908"/>
            <a:chExt cx="4946650" cy="4653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80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732" y="3449574"/>
              <a:ext cx="2753867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1108" y="1549908"/>
              <a:ext cx="2753867" cy="2753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Dis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Business </a:t>
            </a:r>
            <a:r>
              <a:rPr sz="1800" spc="-3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ing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Real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lli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ence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0994" y="2718307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Intelligent</a:t>
            </a:r>
            <a:r>
              <a:rPr sz="1100" spc="-3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79361" y="2718307"/>
            <a:ext cx="71247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Consumers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05153" y="5861558"/>
            <a:ext cx="9232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BFBFBF"/>
                </a:solidFill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600442" y="4568444"/>
            <a:ext cx="117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Quality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Self</a:t>
            </a:r>
            <a:r>
              <a:rPr sz="18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10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Business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228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Business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Reporting: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Hybrid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3878" y="6865110"/>
            <a:ext cx="185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Segoe UI"/>
                <a:cs typeface="Segoe UI"/>
              </a:rPr>
              <a:t>18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8453" y="1735835"/>
            <a:ext cx="3074670" cy="4834890"/>
            <a:chOff x="5918453" y="1735835"/>
            <a:chExt cx="3074670" cy="4834890"/>
          </a:xfrm>
        </p:grpSpPr>
        <p:sp>
          <p:nvSpPr>
            <p:cNvPr id="5" name="object 5"/>
            <p:cNvSpPr/>
            <p:nvPr/>
          </p:nvSpPr>
          <p:spPr>
            <a:xfrm>
              <a:off x="7543037" y="1735835"/>
              <a:ext cx="1450340" cy="4832985"/>
            </a:xfrm>
            <a:custGeom>
              <a:avLst/>
              <a:gdLst/>
              <a:ahLst/>
              <a:cxnLst/>
              <a:rect l="l" t="t" r="r" b="b"/>
              <a:pathLst>
                <a:path w="1450340" h="4832984">
                  <a:moveTo>
                    <a:pt x="1450086" y="4830318"/>
                  </a:moveTo>
                  <a:lnTo>
                    <a:pt x="1450086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5334" y="4832604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50086" y="4830318"/>
                  </a:lnTo>
                  <a:close/>
                </a:path>
                <a:path w="1450340" h="4832984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1450340" h="4832984">
                  <a:moveTo>
                    <a:pt x="9906" y="4823460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5334" y="4823460"/>
                  </a:lnTo>
                  <a:lnTo>
                    <a:pt x="5334" y="4832604"/>
                  </a:lnTo>
                  <a:lnTo>
                    <a:pt x="9906" y="4832604"/>
                  </a:lnTo>
                  <a:close/>
                </a:path>
                <a:path w="1450340" h="4832984">
                  <a:moveTo>
                    <a:pt x="1444752" y="9144"/>
                  </a:moveTo>
                  <a:lnTo>
                    <a:pt x="1440180" y="4572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1345" y="548335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717"/>
                  </a:lnTo>
                  <a:lnTo>
                    <a:pt x="1067276" y="12382"/>
                  </a:lnTo>
                  <a:lnTo>
                    <a:pt x="1053715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333"/>
                  </a:lnTo>
                  <a:lnTo>
                    <a:pt x="12382" y="12382"/>
                  </a:lnTo>
                  <a:lnTo>
                    <a:pt x="3333" y="25717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645"/>
                  </a:lnTo>
                  <a:lnTo>
                    <a:pt x="12382" y="888206"/>
                  </a:lnTo>
                  <a:lnTo>
                    <a:pt x="25717" y="897338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38"/>
                  </a:lnTo>
                  <a:lnTo>
                    <a:pt x="1067276" y="888206"/>
                  </a:lnTo>
                  <a:lnTo>
                    <a:pt x="1076408" y="87464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8453" y="1737359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5334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4222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4222"/>
                  </a:lnTo>
                  <a:lnTo>
                    <a:pt x="9144" y="4824222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4572" y="4824222"/>
                  </a:lnTo>
                  <a:lnTo>
                    <a:pt x="9144" y="4828794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794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794"/>
                  </a:lnTo>
                  <a:lnTo>
                    <a:pt x="4572" y="4824222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5334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4222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4222"/>
                  </a:lnTo>
                  <a:lnTo>
                    <a:pt x="1439418" y="4828794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42757" y="6018529"/>
            <a:ext cx="8432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Web</a:t>
            </a:r>
            <a:r>
              <a:rPr sz="1100" spc="-4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Services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2107" y="4403597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4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5728" y="4819903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Mobile </a:t>
            </a:r>
            <a:r>
              <a:rPr sz="1100" spc="-29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Devices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6680" y="332384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8972" y="3740150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Native </a:t>
            </a:r>
            <a:r>
              <a:rPr sz="11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Desktop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2869" y="224332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4581" y="2660395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Web </a:t>
            </a:r>
            <a:r>
              <a:rPr sz="110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Browsers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0571" y="3323082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50"/>
                </a:lnTo>
                <a:lnTo>
                  <a:pt x="1066895" y="888301"/>
                </a:lnTo>
                <a:lnTo>
                  <a:pt x="1075765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4082" y="3859021"/>
            <a:ext cx="79946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Map</a:t>
            </a:r>
            <a:r>
              <a:rPr sz="1100" spc="-4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Reduce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7429" y="224332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1890" y="2660395"/>
            <a:ext cx="8331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SQL</a:t>
            </a:r>
            <a:r>
              <a:rPr sz="1100" spc="-4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Query</a:t>
            </a:r>
            <a:r>
              <a:rPr sz="1100" spc="-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&amp; </a:t>
            </a:r>
            <a:r>
              <a:rPr sz="1100" spc="-28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Reporting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84370" y="3325367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2672"/>
                </a:lnTo>
                <a:lnTo>
                  <a:pt x="1075658" y="26038"/>
                </a:lnTo>
                <a:lnTo>
                  <a:pt x="1066609" y="12477"/>
                </a:lnTo>
                <a:lnTo>
                  <a:pt x="1053274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45"/>
                </a:lnTo>
                <a:lnTo>
                  <a:pt x="12096" y="12477"/>
                </a:lnTo>
                <a:lnTo>
                  <a:pt x="3226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226" y="875287"/>
                </a:lnTo>
                <a:lnTo>
                  <a:pt x="12096" y="888587"/>
                </a:lnTo>
                <a:lnTo>
                  <a:pt x="25396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457"/>
                </a:lnTo>
                <a:lnTo>
                  <a:pt x="1066609" y="888587"/>
                </a:lnTo>
                <a:lnTo>
                  <a:pt x="1075658" y="875287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7870" y="3806444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Distributed File </a:t>
            </a:r>
            <a:r>
              <a:rPr sz="1100" spc="-29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Systems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65120" y="440588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0570" y="4941061"/>
            <a:ext cx="230504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API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68167" y="3326129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6194" y="3862977"/>
            <a:ext cx="665480" cy="186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Messaging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5882" y="224561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8284" y="2780792"/>
            <a:ext cx="23558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ETL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6632" y="440359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1091" y="4938776"/>
            <a:ext cx="83121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Unstructured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47394" y="33253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1862" y="3742435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Semi-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 Structured</a:t>
            </a:r>
            <a:endParaRPr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2227" y="1737360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5333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93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936"/>
                </a:lnTo>
                <a:lnTo>
                  <a:pt x="9906" y="4821936"/>
                </a:lnTo>
                <a:close/>
              </a:path>
              <a:path w="1449705" h="4831080">
                <a:moveTo>
                  <a:pt x="1444752" y="4821936"/>
                </a:moveTo>
                <a:lnTo>
                  <a:pt x="4572" y="4821936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936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936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5333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936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936"/>
                </a:lnTo>
                <a:lnTo>
                  <a:pt x="1444752" y="4821936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936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98702" y="1884680"/>
            <a:ext cx="9747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1437" y="1884680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06184" y="1884680"/>
            <a:ext cx="10388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10246" y="1884680"/>
            <a:ext cx="67310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99467" y="1884680"/>
            <a:ext cx="93471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46632" y="224561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1102" y="2780792"/>
            <a:ext cx="66992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Structured</a:t>
            </a:r>
            <a:endParaRPr sz="11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58111" y="1737360"/>
            <a:ext cx="6762750" cy="4833620"/>
            <a:chOff x="1658111" y="1737360"/>
            <a:chExt cx="6762750" cy="483362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6823" y="2398014"/>
              <a:ext cx="300227" cy="22936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8441" y="3453383"/>
              <a:ext cx="308609" cy="25831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9307" y="4521708"/>
              <a:ext cx="175260" cy="283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32" y="5593842"/>
              <a:ext cx="316229" cy="3124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1196" y="2360676"/>
              <a:ext cx="253745" cy="25374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477" y="3453383"/>
              <a:ext cx="262890" cy="37109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07585" y="1737360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5333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5334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422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4222"/>
                  </a:lnTo>
                  <a:lnTo>
                    <a:pt x="9906" y="4824222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4572" y="4824222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4572" y="4824222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5333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4222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4222"/>
                  </a:lnTo>
                  <a:lnTo>
                    <a:pt x="1444752" y="4824222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4222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7938" y="3457955"/>
              <a:ext cx="378713" cy="25831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84369" y="2245614"/>
              <a:ext cx="1079500" cy="901065"/>
            </a:xfrm>
            <a:custGeom>
              <a:avLst/>
              <a:gdLst/>
              <a:ahLst/>
              <a:cxnLst/>
              <a:rect l="l" t="t" r="r" b="b"/>
              <a:pathLst>
                <a:path w="1079500" h="901064">
                  <a:moveTo>
                    <a:pt x="1078992" y="858774"/>
                  </a:moveTo>
                  <a:lnTo>
                    <a:pt x="1078992" y="41910"/>
                  </a:lnTo>
                  <a:lnTo>
                    <a:pt x="1075658" y="25717"/>
                  </a:lnTo>
                  <a:lnTo>
                    <a:pt x="1066609" y="12382"/>
                  </a:lnTo>
                  <a:lnTo>
                    <a:pt x="1053274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396" y="3333"/>
                  </a:lnTo>
                  <a:lnTo>
                    <a:pt x="12096" y="12382"/>
                  </a:lnTo>
                  <a:lnTo>
                    <a:pt x="3226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226" y="874966"/>
                  </a:lnTo>
                  <a:lnTo>
                    <a:pt x="12096" y="888301"/>
                  </a:lnTo>
                  <a:lnTo>
                    <a:pt x="25396" y="897350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274" y="897350"/>
                  </a:lnTo>
                  <a:lnTo>
                    <a:pt x="1066609" y="888301"/>
                  </a:lnTo>
                  <a:lnTo>
                    <a:pt x="1075658" y="874966"/>
                  </a:lnTo>
                  <a:lnTo>
                    <a:pt x="1078992" y="858774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2122" y="4555236"/>
              <a:ext cx="283463" cy="2834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9929" y="3466338"/>
              <a:ext cx="312420" cy="2164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5358" y="2360676"/>
              <a:ext cx="316991" cy="3246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681477" y="1737360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5333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5334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93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936"/>
                  </a:lnTo>
                  <a:lnTo>
                    <a:pt x="9906" y="4821936"/>
                  </a:lnTo>
                  <a:close/>
                </a:path>
                <a:path w="1449704" h="4831080">
                  <a:moveTo>
                    <a:pt x="1444752" y="4821936"/>
                  </a:moveTo>
                  <a:lnTo>
                    <a:pt x="4572" y="4821936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936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936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5333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936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936"/>
                  </a:lnTo>
                  <a:lnTo>
                    <a:pt x="1444752" y="4821936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936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1921" y="2385060"/>
              <a:ext cx="246125" cy="2545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7067" y="3428238"/>
              <a:ext cx="220979" cy="28803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111" y="4575810"/>
              <a:ext cx="278891" cy="24155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710176" y="2706116"/>
            <a:ext cx="631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chemeClr val="bg1"/>
                </a:solidFill>
                <a:latin typeface="Segoe UI"/>
                <a:cs typeface="Segoe UI"/>
              </a:rPr>
              <a:t>Relational  DWH/DM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69235" y="2347722"/>
            <a:ext cx="5514975" cy="4043679"/>
            <a:chOff x="2269235" y="2347722"/>
            <a:chExt cx="5514975" cy="4043679"/>
          </a:xfrm>
        </p:grpSpPr>
        <p:sp>
          <p:nvSpPr>
            <p:cNvPr id="58" name="object 58"/>
            <p:cNvSpPr/>
            <p:nvPr/>
          </p:nvSpPr>
          <p:spPr>
            <a:xfrm>
              <a:off x="2269236" y="2638805"/>
              <a:ext cx="2272665" cy="1195070"/>
            </a:xfrm>
            <a:custGeom>
              <a:avLst/>
              <a:gdLst/>
              <a:ahLst/>
              <a:cxnLst/>
              <a:rect l="l" t="t" r="r" b="b"/>
              <a:pathLst>
                <a:path w="2272665" h="1195070">
                  <a:moveTo>
                    <a:pt x="541782" y="1118539"/>
                  </a:moveTo>
                  <a:lnTo>
                    <a:pt x="111163" y="1117930"/>
                  </a:lnTo>
                  <a:lnTo>
                    <a:pt x="110515" y="1114806"/>
                  </a:lnTo>
                  <a:lnTo>
                    <a:pt x="98196" y="1096619"/>
                  </a:lnTo>
                  <a:lnTo>
                    <a:pt x="80010" y="1084300"/>
                  </a:lnTo>
                  <a:lnTo>
                    <a:pt x="57912" y="1079754"/>
                  </a:lnTo>
                  <a:lnTo>
                    <a:pt x="35471" y="1084300"/>
                  </a:lnTo>
                  <a:lnTo>
                    <a:pt x="17335" y="1096619"/>
                  </a:lnTo>
                  <a:lnTo>
                    <a:pt x="5181" y="1114806"/>
                  </a:lnTo>
                  <a:lnTo>
                    <a:pt x="762" y="1136904"/>
                  </a:lnTo>
                  <a:lnTo>
                    <a:pt x="5181" y="1159344"/>
                  </a:lnTo>
                  <a:lnTo>
                    <a:pt x="17335" y="1177480"/>
                  </a:lnTo>
                  <a:lnTo>
                    <a:pt x="35471" y="1189634"/>
                  </a:lnTo>
                  <a:lnTo>
                    <a:pt x="57912" y="1194054"/>
                  </a:lnTo>
                  <a:lnTo>
                    <a:pt x="80010" y="1189634"/>
                  </a:lnTo>
                  <a:lnTo>
                    <a:pt x="98196" y="1177480"/>
                  </a:lnTo>
                  <a:lnTo>
                    <a:pt x="110515" y="1159344"/>
                  </a:lnTo>
                  <a:lnTo>
                    <a:pt x="111188" y="1156030"/>
                  </a:lnTo>
                  <a:lnTo>
                    <a:pt x="115062" y="1156042"/>
                  </a:lnTo>
                  <a:lnTo>
                    <a:pt x="541782" y="1156639"/>
                  </a:lnTo>
                  <a:lnTo>
                    <a:pt x="541782" y="1137666"/>
                  </a:lnTo>
                  <a:lnTo>
                    <a:pt x="541782" y="1118539"/>
                  </a:lnTo>
                  <a:close/>
                </a:path>
                <a:path w="2272665" h="1195070">
                  <a:moveTo>
                    <a:pt x="545668" y="1156652"/>
                  </a:moveTo>
                  <a:close/>
                </a:path>
                <a:path w="2272665" h="1195070">
                  <a:moveTo>
                    <a:pt x="653796" y="57150"/>
                  </a:moveTo>
                  <a:lnTo>
                    <a:pt x="649249" y="35052"/>
                  </a:lnTo>
                  <a:lnTo>
                    <a:pt x="636930" y="16865"/>
                  </a:lnTo>
                  <a:lnTo>
                    <a:pt x="618744" y="4546"/>
                  </a:lnTo>
                  <a:lnTo>
                    <a:pt x="596646" y="0"/>
                  </a:lnTo>
                  <a:lnTo>
                    <a:pt x="574535" y="4546"/>
                  </a:lnTo>
                  <a:lnTo>
                    <a:pt x="556348" y="16865"/>
                  </a:lnTo>
                  <a:lnTo>
                    <a:pt x="544029" y="35052"/>
                  </a:lnTo>
                  <a:lnTo>
                    <a:pt x="543394" y="38112"/>
                  </a:lnTo>
                  <a:lnTo>
                    <a:pt x="110388" y="38100"/>
                  </a:lnTo>
                  <a:lnTo>
                    <a:pt x="109753" y="35052"/>
                  </a:lnTo>
                  <a:lnTo>
                    <a:pt x="97434" y="16865"/>
                  </a:lnTo>
                  <a:lnTo>
                    <a:pt x="79248" y="4546"/>
                  </a:lnTo>
                  <a:lnTo>
                    <a:pt x="57150" y="0"/>
                  </a:lnTo>
                  <a:lnTo>
                    <a:pt x="34709" y="4546"/>
                  </a:lnTo>
                  <a:lnTo>
                    <a:pt x="16560" y="16865"/>
                  </a:lnTo>
                  <a:lnTo>
                    <a:pt x="4419" y="35052"/>
                  </a:lnTo>
                  <a:lnTo>
                    <a:pt x="0" y="57150"/>
                  </a:lnTo>
                  <a:lnTo>
                    <a:pt x="4419" y="79260"/>
                  </a:lnTo>
                  <a:lnTo>
                    <a:pt x="16560" y="97447"/>
                  </a:lnTo>
                  <a:lnTo>
                    <a:pt x="34709" y="109766"/>
                  </a:lnTo>
                  <a:lnTo>
                    <a:pt x="57150" y="114300"/>
                  </a:lnTo>
                  <a:lnTo>
                    <a:pt x="79248" y="109766"/>
                  </a:lnTo>
                  <a:lnTo>
                    <a:pt x="97434" y="97447"/>
                  </a:lnTo>
                  <a:lnTo>
                    <a:pt x="109753" y="79260"/>
                  </a:lnTo>
                  <a:lnTo>
                    <a:pt x="110388" y="76200"/>
                  </a:lnTo>
                  <a:lnTo>
                    <a:pt x="114300" y="76200"/>
                  </a:lnTo>
                  <a:lnTo>
                    <a:pt x="539496" y="76200"/>
                  </a:lnTo>
                  <a:lnTo>
                    <a:pt x="543394" y="76200"/>
                  </a:lnTo>
                  <a:lnTo>
                    <a:pt x="544029" y="79260"/>
                  </a:lnTo>
                  <a:lnTo>
                    <a:pt x="556348" y="97447"/>
                  </a:lnTo>
                  <a:lnTo>
                    <a:pt x="574535" y="109766"/>
                  </a:lnTo>
                  <a:lnTo>
                    <a:pt x="596646" y="114300"/>
                  </a:lnTo>
                  <a:lnTo>
                    <a:pt x="618744" y="109766"/>
                  </a:lnTo>
                  <a:lnTo>
                    <a:pt x="636930" y="97447"/>
                  </a:lnTo>
                  <a:lnTo>
                    <a:pt x="649249" y="79260"/>
                  </a:lnTo>
                  <a:lnTo>
                    <a:pt x="653796" y="57150"/>
                  </a:lnTo>
                  <a:close/>
                </a:path>
                <a:path w="2272665" h="1195070">
                  <a:moveTo>
                    <a:pt x="656082" y="1137666"/>
                  </a:moveTo>
                  <a:lnTo>
                    <a:pt x="651535" y="1115237"/>
                  </a:lnTo>
                  <a:lnTo>
                    <a:pt x="639216" y="1097089"/>
                  </a:lnTo>
                  <a:lnTo>
                    <a:pt x="621030" y="1084948"/>
                  </a:lnTo>
                  <a:lnTo>
                    <a:pt x="598932" y="1080516"/>
                  </a:lnTo>
                  <a:lnTo>
                    <a:pt x="576821" y="1084948"/>
                  </a:lnTo>
                  <a:lnTo>
                    <a:pt x="558634" y="1097089"/>
                  </a:lnTo>
                  <a:lnTo>
                    <a:pt x="546315" y="1115237"/>
                  </a:lnTo>
                  <a:lnTo>
                    <a:pt x="545642" y="1118552"/>
                  </a:lnTo>
                  <a:lnTo>
                    <a:pt x="545642" y="1156525"/>
                  </a:lnTo>
                  <a:lnTo>
                    <a:pt x="546315" y="1156652"/>
                  </a:lnTo>
                  <a:lnTo>
                    <a:pt x="598932" y="1156716"/>
                  </a:lnTo>
                  <a:lnTo>
                    <a:pt x="545668" y="1156652"/>
                  </a:lnTo>
                  <a:lnTo>
                    <a:pt x="546315" y="1159776"/>
                  </a:lnTo>
                  <a:lnTo>
                    <a:pt x="558634" y="1177963"/>
                  </a:lnTo>
                  <a:lnTo>
                    <a:pt x="576821" y="1190282"/>
                  </a:lnTo>
                  <a:lnTo>
                    <a:pt x="598932" y="1194816"/>
                  </a:lnTo>
                  <a:lnTo>
                    <a:pt x="621030" y="1190282"/>
                  </a:lnTo>
                  <a:lnTo>
                    <a:pt x="639216" y="1177963"/>
                  </a:lnTo>
                  <a:lnTo>
                    <a:pt x="651535" y="1159776"/>
                  </a:lnTo>
                  <a:lnTo>
                    <a:pt x="656082" y="1137666"/>
                  </a:lnTo>
                  <a:close/>
                </a:path>
                <a:path w="2272665" h="1195070">
                  <a:moveTo>
                    <a:pt x="2157984" y="1117942"/>
                  </a:moveTo>
                  <a:lnTo>
                    <a:pt x="1731962" y="1118552"/>
                  </a:lnTo>
                  <a:lnTo>
                    <a:pt x="1731289" y="1115237"/>
                  </a:lnTo>
                  <a:lnTo>
                    <a:pt x="1718970" y="1097089"/>
                  </a:lnTo>
                  <a:lnTo>
                    <a:pt x="1700784" y="1084948"/>
                  </a:lnTo>
                  <a:lnTo>
                    <a:pt x="1678686" y="1080516"/>
                  </a:lnTo>
                  <a:lnTo>
                    <a:pt x="1656245" y="1084948"/>
                  </a:lnTo>
                  <a:lnTo>
                    <a:pt x="1638109" y="1097089"/>
                  </a:lnTo>
                  <a:lnTo>
                    <a:pt x="1625955" y="1115237"/>
                  </a:lnTo>
                  <a:lnTo>
                    <a:pt x="1621536" y="1137666"/>
                  </a:lnTo>
                  <a:lnTo>
                    <a:pt x="1625955" y="1159776"/>
                  </a:lnTo>
                  <a:lnTo>
                    <a:pt x="1638109" y="1177963"/>
                  </a:lnTo>
                  <a:lnTo>
                    <a:pt x="1656245" y="1190282"/>
                  </a:lnTo>
                  <a:lnTo>
                    <a:pt x="1678686" y="1194816"/>
                  </a:lnTo>
                  <a:lnTo>
                    <a:pt x="1700784" y="1190282"/>
                  </a:lnTo>
                  <a:lnTo>
                    <a:pt x="1718970" y="1177963"/>
                  </a:lnTo>
                  <a:lnTo>
                    <a:pt x="1731289" y="1159776"/>
                  </a:lnTo>
                  <a:lnTo>
                    <a:pt x="1731937" y="1156652"/>
                  </a:lnTo>
                  <a:lnTo>
                    <a:pt x="1735836" y="1156639"/>
                  </a:lnTo>
                  <a:lnTo>
                    <a:pt x="2157984" y="1156042"/>
                  </a:lnTo>
                  <a:lnTo>
                    <a:pt x="2157984" y="1136904"/>
                  </a:lnTo>
                  <a:lnTo>
                    <a:pt x="2157984" y="1117942"/>
                  </a:lnTo>
                  <a:close/>
                </a:path>
                <a:path w="2272665" h="1195070">
                  <a:moveTo>
                    <a:pt x="2272284" y="1136904"/>
                  </a:moveTo>
                  <a:lnTo>
                    <a:pt x="2267407" y="1114806"/>
                  </a:lnTo>
                  <a:lnTo>
                    <a:pt x="2255037" y="1096619"/>
                  </a:lnTo>
                  <a:lnTo>
                    <a:pt x="2236813" y="1084300"/>
                  </a:lnTo>
                  <a:lnTo>
                    <a:pt x="2214372" y="1079754"/>
                  </a:lnTo>
                  <a:lnTo>
                    <a:pt x="2192274" y="1084300"/>
                  </a:lnTo>
                  <a:lnTo>
                    <a:pt x="2174176" y="1096619"/>
                  </a:lnTo>
                  <a:lnTo>
                    <a:pt x="2162073" y="1114806"/>
                  </a:lnTo>
                  <a:lnTo>
                    <a:pt x="2161489" y="1117930"/>
                  </a:lnTo>
                  <a:lnTo>
                    <a:pt x="2161489" y="1154684"/>
                  </a:lnTo>
                  <a:lnTo>
                    <a:pt x="2161489" y="1156030"/>
                  </a:lnTo>
                  <a:lnTo>
                    <a:pt x="2161756" y="1156030"/>
                  </a:lnTo>
                  <a:lnTo>
                    <a:pt x="2162403" y="1159344"/>
                  </a:lnTo>
                  <a:lnTo>
                    <a:pt x="2174557" y="1177480"/>
                  </a:lnTo>
                  <a:lnTo>
                    <a:pt x="2192693" y="1189634"/>
                  </a:lnTo>
                  <a:lnTo>
                    <a:pt x="2215134" y="1194054"/>
                  </a:lnTo>
                  <a:lnTo>
                    <a:pt x="2237232" y="1189634"/>
                  </a:lnTo>
                  <a:lnTo>
                    <a:pt x="2255418" y="1177480"/>
                  </a:lnTo>
                  <a:lnTo>
                    <a:pt x="2267737" y="1159344"/>
                  </a:lnTo>
                  <a:lnTo>
                    <a:pt x="2272284" y="1136904"/>
                  </a:lnTo>
                  <a:close/>
                </a:path>
                <a:path w="2272665" h="1195070">
                  <a:moveTo>
                    <a:pt x="2272284" y="57150"/>
                  </a:moveTo>
                  <a:lnTo>
                    <a:pt x="2267737" y="35052"/>
                  </a:lnTo>
                  <a:lnTo>
                    <a:pt x="2255418" y="16865"/>
                  </a:lnTo>
                  <a:lnTo>
                    <a:pt x="2237232" y="4546"/>
                  </a:lnTo>
                  <a:lnTo>
                    <a:pt x="2215134" y="0"/>
                  </a:lnTo>
                  <a:lnTo>
                    <a:pt x="2192693" y="4546"/>
                  </a:lnTo>
                  <a:lnTo>
                    <a:pt x="2174557" y="16865"/>
                  </a:lnTo>
                  <a:lnTo>
                    <a:pt x="2162403" y="35052"/>
                  </a:lnTo>
                  <a:lnTo>
                    <a:pt x="2161794" y="38100"/>
                  </a:lnTo>
                  <a:lnTo>
                    <a:pt x="1729638" y="38100"/>
                  </a:lnTo>
                  <a:lnTo>
                    <a:pt x="1729003" y="35052"/>
                  </a:lnTo>
                  <a:lnTo>
                    <a:pt x="1716684" y="16865"/>
                  </a:lnTo>
                  <a:lnTo>
                    <a:pt x="1698498" y="4546"/>
                  </a:lnTo>
                  <a:lnTo>
                    <a:pt x="1676400" y="0"/>
                  </a:lnTo>
                  <a:lnTo>
                    <a:pt x="1653959" y="4546"/>
                  </a:lnTo>
                  <a:lnTo>
                    <a:pt x="1635823" y="16865"/>
                  </a:lnTo>
                  <a:lnTo>
                    <a:pt x="1623669" y="35052"/>
                  </a:lnTo>
                  <a:lnTo>
                    <a:pt x="1619250" y="57150"/>
                  </a:lnTo>
                  <a:lnTo>
                    <a:pt x="1623669" y="79260"/>
                  </a:lnTo>
                  <a:lnTo>
                    <a:pt x="1635823" y="97447"/>
                  </a:lnTo>
                  <a:lnTo>
                    <a:pt x="1653959" y="109766"/>
                  </a:lnTo>
                  <a:lnTo>
                    <a:pt x="1676400" y="114300"/>
                  </a:lnTo>
                  <a:lnTo>
                    <a:pt x="1698498" y="109766"/>
                  </a:lnTo>
                  <a:lnTo>
                    <a:pt x="1716684" y="97447"/>
                  </a:lnTo>
                  <a:lnTo>
                    <a:pt x="1729003" y="79260"/>
                  </a:lnTo>
                  <a:lnTo>
                    <a:pt x="1729638" y="76200"/>
                  </a:lnTo>
                  <a:lnTo>
                    <a:pt x="1733550" y="76200"/>
                  </a:lnTo>
                  <a:lnTo>
                    <a:pt x="2157984" y="76200"/>
                  </a:lnTo>
                  <a:lnTo>
                    <a:pt x="2161794" y="76200"/>
                  </a:lnTo>
                  <a:lnTo>
                    <a:pt x="2162403" y="79260"/>
                  </a:lnTo>
                  <a:lnTo>
                    <a:pt x="2174557" y="97447"/>
                  </a:lnTo>
                  <a:lnTo>
                    <a:pt x="2192693" y="109766"/>
                  </a:lnTo>
                  <a:lnTo>
                    <a:pt x="2215134" y="114300"/>
                  </a:lnTo>
                  <a:lnTo>
                    <a:pt x="2237232" y="109766"/>
                  </a:lnTo>
                  <a:lnTo>
                    <a:pt x="2255418" y="97447"/>
                  </a:lnTo>
                  <a:lnTo>
                    <a:pt x="2267737" y="79260"/>
                  </a:lnTo>
                  <a:lnTo>
                    <a:pt x="2272284" y="5715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7467" y="2347722"/>
              <a:ext cx="271272" cy="33375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506212" y="2623197"/>
              <a:ext cx="2277745" cy="2287270"/>
            </a:xfrm>
            <a:custGeom>
              <a:avLst/>
              <a:gdLst/>
              <a:ahLst/>
              <a:cxnLst/>
              <a:rect l="l" t="t" r="r" b="b"/>
              <a:pathLst>
                <a:path w="2277745" h="2287270">
                  <a:moveTo>
                    <a:pt x="658368" y="70472"/>
                  </a:moveTo>
                  <a:lnTo>
                    <a:pt x="653821" y="48374"/>
                  </a:lnTo>
                  <a:lnTo>
                    <a:pt x="641502" y="30187"/>
                  </a:lnTo>
                  <a:lnTo>
                    <a:pt x="623316" y="17868"/>
                  </a:lnTo>
                  <a:lnTo>
                    <a:pt x="601218" y="13322"/>
                  </a:lnTo>
                  <a:lnTo>
                    <a:pt x="578777" y="18199"/>
                  </a:lnTo>
                  <a:lnTo>
                    <a:pt x="560641" y="30568"/>
                  </a:lnTo>
                  <a:lnTo>
                    <a:pt x="548487" y="48793"/>
                  </a:lnTo>
                  <a:lnTo>
                    <a:pt x="547928" y="51650"/>
                  </a:lnTo>
                  <a:lnTo>
                    <a:pt x="110401" y="53492"/>
                  </a:lnTo>
                  <a:lnTo>
                    <a:pt x="109753" y="50330"/>
                  </a:lnTo>
                  <a:lnTo>
                    <a:pt x="108407" y="48361"/>
                  </a:lnTo>
                  <a:lnTo>
                    <a:pt x="108204" y="47612"/>
                  </a:lnTo>
                  <a:lnTo>
                    <a:pt x="105117" y="43510"/>
                  </a:lnTo>
                  <a:lnTo>
                    <a:pt x="97434" y="32181"/>
                  </a:lnTo>
                  <a:lnTo>
                    <a:pt x="95796" y="31102"/>
                  </a:lnTo>
                  <a:lnTo>
                    <a:pt x="94475" y="29324"/>
                  </a:lnTo>
                  <a:lnTo>
                    <a:pt x="84658" y="23660"/>
                  </a:lnTo>
                  <a:lnTo>
                    <a:pt x="79248" y="20040"/>
                  </a:lnTo>
                  <a:lnTo>
                    <a:pt x="77952" y="19786"/>
                  </a:lnTo>
                  <a:lnTo>
                    <a:pt x="75526" y="18376"/>
                  </a:lnTo>
                  <a:lnTo>
                    <a:pt x="62699" y="16725"/>
                  </a:lnTo>
                  <a:lnTo>
                    <a:pt x="57150" y="15608"/>
                  </a:lnTo>
                  <a:lnTo>
                    <a:pt x="55943" y="15862"/>
                  </a:lnTo>
                  <a:lnTo>
                    <a:pt x="53873" y="15582"/>
                  </a:lnTo>
                  <a:lnTo>
                    <a:pt x="44945" y="18084"/>
                  </a:lnTo>
                  <a:lnTo>
                    <a:pt x="34709" y="20154"/>
                  </a:lnTo>
                  <a:lnTo>
                    <a:pt x="32715" y="21513"/>
                  </a:lnTo>
                  <a:lnTo>
                    <a:pt x="32004" y="21704"/>
                  </a:lnTo>
                  <a:lnTo>
                    <a:pt x="28740" y="24206"/>
                  </a:lnTo>
                  <a:lnTo>
                    <a:pt x="16573" y="32473"/>
                  </a:lnTo>
                  <a:lnTo>
                    <a:pt x="15087" y="34696"/>
                  </a:lnTo>
                  <a:lnTo>
                    <a:pt x="14122" y="35433"/>
                  </a:lnTo>
                  <a:lnTo>
                    <a:pt x="11379" y="40246"/>
                  </a:lnTo>
                  <a:lnTo>
                    <a:pt x="4419" y="50660"/>
                  </a:lnTo>
                  <a:lnTo>
                    <a:pt x="3860" y="53441"/>
                  </a:lnTo>
                  <a:lnTo>
                    <a:pt x="3327" y="54381"/>
                  </a:lnTo>
                  <a:lnTo>
                    <a:pt x="2578" y="59829"/>
                  </a:lnTo>
                  <a:lnTo>
                    <a:pt x="0" y="72758"/>
                  </a:lnTo>
                  <a:lnTo>
                    <a:pt x="482" y="75209"/>
                  </a:lnTo>
                  <a:lnTo>
                    <a:pt x="381" y="76034"/>
                  </a:lnTo>
                  <a:lnTo>
                    <a:pt x="1612" y="80784"/>
                  </a:lnTo>
                  <a:lnTo>
                    <a:pt x="4533" y="95199"/>
                  </a:lnTo>
                  <a:lnTo>
                    <a:pt x="5918" y="97256"/>
                  </a:lnTo>
                  <a:lnTo>
                    <a:pt x="6096" y="97904"/>
                  </a:lnTo>
                  <a:lnTo>
                    <a:pt x="8343" y="100825"/>
                  </a:lnTo>
                  <a:lnTo>
                    <a:pt x="16852" y="113334"/>
                  </a:lnTo>
                  <a:lnTo>
                    <a:pt x="19291" y="114973"/>
                  </a:lnTo>
                  <a:lnTo>
                    <a:pt x="20256" y="116205"/>
                  </a:lnTo>
                  <a:lnTo>
                    <a:pt x="26365" y="119697"/>
                  </a:lnTo>
                  <a:lnTo>
                    <a:pt x="35039" y="125488"/>
                  </a:lnTo>
                  <a:lnTo>
                    <a:pt x="37312" y="125945"/>
                  </a:lnTo>
                  <a:lnTo>
                    <a:pt x="39433" y="127152"/>
                  </a:lnTo>
                  <a:lnTo>
                    <a:pt x="40386" y="127279"/>
                  </a:lnTo>
                  <a:lnTo>
                    <a:pt x="50469" y="128587"/>
                  </a:lnTo>
                  <a:lnTo>
                    <a:pt x="57150" y="129908"/>
                  </a:lnTo>
                  <a:lnTo>
                    <a:pt x="58585" y="129628"/>
                  </a:lnTo>
                  <a:lnTo>
                    <a:pt x="61163" y="129946"/>
                  </a:lnTo>
                  <a:lnTo>
                    <a:pt x="64249" y="129082"/>
                  </a:lnTo>
                  <a:lnTo>
                    <a:pt x="553059" y="1110881"/>
                  </a:lnTo>
                  <a:lnTo>
                    <a:pt x="552729" y="1111364"/>
                  </a:lnTo>
                  <a:lnTo>
                    <a:pt x="550583" y="1113028"/>
                  </a:lnTo>
                  <a:lnTo>
                    <a:pt x="545033" y="1122972"/>
                  </a:lnTo>
                  <a:lnTo>
                    <a:pt x="541616" y="1128128"/>
                  </a:lnTo>
                  <a:lnTo>
                    <a:pt x="541312" y="1129652"/>
                  </a:lnTo>
                  <a:lnTo>
                    <a:pt x="539877" y="1132230"/>
                  </a:lnTo>
                  <a:lnTo>
                    <a:pt x="538353" y="1144485"/>
                  </a:lnTo>
                  <a:lnTo>
                    <a:pt x="537476" y="1151572"/>
                  </a:lnTo>
                  <a:lnTo>
                    <a:pt x="537210" y="1153744"/>
                  </a:lnTo>
                  <a:lnTo>
                    <a:pt x="537210" y="1150226"/>
                  </a:lnTo>
                  <a:lnTo>
                    <a:pt x="537210" y="1131430"/>
                  </a:lnTo>
                  <a:lnTo>
                    <a:pt x="110337" y="1133246"/>
                  </a:lnTo>
                  <a:lnTo>
                    <a:pt x="109753" y="1130414"/>
                  </a:lnTo>
                  <a:lnTo>
                    <a:pt x="97434" y="1112227"/>
                  </a:lnTo>
                  <a:lnTo>
                    <a:pt x="79248" y="1099908"/>
                  </a:lnTo>
                  <a:lnTo>
                    <a:pt x="57150" y="1095362"/>
                  </a:lnTo>
                  <a:lnTo>
                    <a:pt x="34709" y="1100239"/>
                  </a:lnTo>
                  <a:lnTo>
                    <a:pt x="16573" y="1112608"/>
                  </a:lnTo>
                  <a:lnTo>
                    <a:pt x="4419" y="1130833"/>
                  </a:lnTo>
                  <a:lnTo>
                    <a:pt x="0" y="1153274"/>
                  </a:lnTo>
                  <a:lnTo>
                    <a:pt x="4546" y="1175372"/>
                  </a:lnTo>
                  <a:lnTo>
                    <a:pt x="16954" y="1193469"/>
                  </a:lnTo>
                  <a:lnTo>
                    <a:pt x="35356" y="1205572"/>
                  </a:lnTo>
                  <a:lnTo>
                    <a:pt x="57150" y="1209535"/>
                  </a:lnTo>
                  <a:lnTo>
                    <a:pt x="57912" y="1209662"/>
                  </a:lnTo>
                  <a:lnTo>
                    <a:pt x="79895" y="1205128"/>
                  </a:lnTo>
                  <a:lnTo>
                    <a:pt x="97815" y="1192809"/>
                  </a:lnTo>
                  <a:lnTo>
                    <a:pt x="109880" y="1174623"/>
                  </a:lnTo>
                  <a:lnTo>
                    <a:pt x="110528" y="1171346"/>
                  </a:lnTo>
                  <a:lnTo>
                    <a:pt x="114300" y="1171321"/>
                  </a:lnTo>
                  <a:lnTo>
                    <a:pt x="537210" y="1169530"/>
                  </a:lnTo>
                  <a:lnTo>
                    <a:pt x="537210" y="1154341"/>
                  </a:lnTo>
                  <a:lnTo>
                    <a:pt x="540169" y="1164945"/>
                  </a:lnTo>
                  <a:lnTo>
                    <a:pt x="540969" y="1167777"/>
                  </a:lnTo>
                  <a:lnTo>
                    <a:pt x="540969" y="1168882"/>
                  </a:lnTo>
                  <a:lnTo>
                    <a:pt x="540969" y="1169504"/>
                  </a:lnTo>
                  <a:lnTo>
                    <a:pt x="541096" y="1169504"/>
                  </a:lnTo>
                  <a:lnTo>
                    <a:pt x="541743" y="1172667"/>
                  </a:lnTo>
                  <a:lnTo>
                    <a:pt x="542747" y="1174153"/>
                  </a:lnTo>
                  <a:lnTo>
                    <a:pt x="543306" y="1176134"/>
                  </a:lnTo>
                  <a:lnTo>
                    <a:pt x="550189" y="1185113"/>
                  </a:lnTo>
                  <a:lnTo>
                    <a:pt x="554062" y="1190802"/>
                  </a:lnTo>
                  <a:lnTo>
                    <a:pt x="555091" y="1191501"/>
                  </a:lnTo>
                  <a:lnTo>
                    <a:pt x="557022" y="1194003"/>
                  </a:lnTo>
                  <a:lnTo>
                    <a:pt x="568858" y="1200696"/>
                  </a:lnTo>
                  <a:lnTo>
                    <a:pt x="572249" y="1202956"/>
                  </a:lnTo>
                  <a:lnTo>
                    <a:pt x="573201" y="1203159"/>
                  </a:lnTo>
                  <a:lnTo>
                    <a:pt x="575970" y="1204709"/>
                  </a:lnTo>
                  <a:lnTo>
                    <a:pt x="589534" y="1206423"/>
                  </a:lnTo>
                  <a:lnTo>
                    <a:pt x="594360" y="1207376"/>
                  </a:lnTo>
                  <a:lnTo>
                    <a:pt x="595439" y="1207160"/>
                  </a:lnTo>
                  <a:lnTo>
                    <a:pt x="597623" y="1207427"/>
                  </a:lnTo>
                  <a:lnTo>
                    <a:pt x="607199" y="1204747"/>
                  </a:lnTo>
                  <a:lnTo>
                    <a:pt x="616458" y="1202842"/>
                  </a:lnTo>
                  <a:lnTo>
                    <a:pt x="618223" y="1201648"/>
                  </a:lnTo>
                  <a:lnTo>
                    <a:pt x="619506" y="1201280"/>
                  </a:lnTo>
                  <a:lnTo>
                    <a:pt x="625068" y="1197013"/>
                  </a:lnTo>
                  <a:lnTo>
                    <a:pt x="634644" y="1190523"/>
                  </a:lnTo>
                  <a:lnTo>
                    <a:pt x="635850" y="1188732"/>
                  </a:lnTo>
                  <a:lnTo>
                    <a:pt x="637374" y="1187564"/>
                  </a:lnTo>
                  <a:lnTo>
                    <a:pt x="641210" y="1180833"/>
                  </a:lnTo>
                  <a:lnTo>
                    <a:pt x="646963" y="1172337"/>
                  </a:lnTo>
                  <a:lnTo>
                    <a:pt x="647471" y="1169835"/>
                  </a:lnTo>
                  <a:lnTo>
                    <a:pt x="648169" y="1168615"/>
                  </a:lnTo>
                  <a:lnTo>
                    <a:pt x="649020" y="1162278"/>
                  </a:lnTo>
                  <a:lnTo>
                    <a:pt x="651510" y="1150226"/>
                  </a:lnTo>
                  <a:lnTo>
                    <a:pt x="650989" y="1147864"/>
                  </a:lnTo>
                  <a:lnTo>
                    <a:pt x="651116" y="1146962"/>
                  </a:lnTo>
                  <a:lnTo>
                    <a:pt x="649198" y="1139647"/>
                  </a:lnTo>
                  <a:lnTo>
                    <a:pt x="646633" y="1127798"/>
                  </a:lnTo>
                  <a:lnTo>
                    <a:pt x="645795" y="1126591"/>
                  </a:lnTo>
                  <a:lnTo>
                    <a:pt x="645414" y="1125080"/>
                  </a:lnTo>
                  <a:lnTo>
                    <a:pt x="640905" y="1119416"/>
                  </a:lnTo>
                  <a:lnTo>
                    <a:pt x="634263" y="1109649"/>
                  </a:lnTo>
                  <a:lnTo>
                    <a:pt x="631952" y="1108113"/>
                  </a:lnTo>
                  <a:lnTo>
                    <a:pt x="631240" y="1107211"/>
                  </a:lnTo>
                  <a:lnTo>
                    <a:pt x="627113" y="1104887"/>
                  </a:lnTo>
                  <a:lnTo>
                    <a:pt x="616038" y="1097508"/>
                  </a:lnTo>
                  <a:lnTo>
                    <a:pt x="612914" y="1096899"/>
                  </a:lnTo>
                  <a:lnTo>
                    <a:pt x="612076" y="1096416"/>
                  </a:lnTo>
                  <a:lnTo>
                    <a:pt x="607072" y="1095743"/>
                  </a:lnTo>
                  <a:lnTo>
                    <a:pt x="593598" y="1093076"/>
                  </a:lnTo>
                  <a:lnTo>
                    <a:pt x="591146" y="1093584"/>
                  </a:lnTo>
                  <a:lnTo>
                    <a:pt x="590334" y="1093470"/>
                  </a:lnTo>
                  <a:lnTo>
                    <a:pt x="587413" y="1094232"/>
                  </a:lnTo>
                  <a:lnTo>
                    <a:pt x="98386" y="112052"/>
                  </a:lnTo>
                  <a:lnTo>
                    <a:pt x="100914" y="110096"/>
                  </a:lnTo>
                  <a:lnTo>
                    <a:pt x="107632" y="98209"/>
                  </a:lnTo>
                  <a:lnTo>
                    <a:pt x="109867" y="94869"/>
                  </a:lnTo>
                  <a:lnTo>
                    <a:pt x="110045" y="93941"/>
                  </a:lnTo>
                  <a:lnTo>
                    <a:pt x="111379" y="91592"/>
                  </a:lnTo>
                  <a:lnTo>
                    <a:pt x="114300" y="91579"/>
                  </a:lnTo>
                  <a:lnTo>
                    <a:pt x="544068" y="89763"/>
                  </a:lnTo>
                  <a:lnTo>
                    <a:pt x="547865" y="89750"/>
                  </a:lnTo>
                  <a:lnTo>
                    <a:pt x="548601" y="93332"/>
                  </a:lnTo>
                  <a:lnTo>
                    <a:pt x="560920" y="111429"/>
                  </a:lnTo>
                  <a:lnTo>
                    <a:pt x="579107" y="123532"/>
                  </a:lnTo>
                  <a:lnTo>
                    <a:pt x="601218" y="127622"/>
                  </a:lnTo>
                  <a:lnTo>
                    <a:pt x="623646" y="123202"/>
                  </a:lnTo>
                  <a:lnTo>
                    <a:pt x="641794" y="111048"/>
                  </a:lnTo>
                  <a:lnTo>
                    <a:pt x="653935" y="92913"/>
                  </a:lnTo>
                  <a:lnTo>
                    <a:pt x="658368" y="70472"/>
                  </a:lnTo>
                  <a:close/>
                </a:path>
                <a:path w="2277745" h="2287270">
                  <a:moveTo>
                    <a:pt x="2277656" y="1146975"/>
                  </a:moveTo>
                  <a:lnTo>
                    <a:pt x="2271522" y="1125080"/>
                  </a:lnTo>
                  <a:lnTo>
                    <a:pt x="2257793" y="1107224"/>
                  </a:lnTo>
                  <a:lnTo>
                    <a:pt x="2238845" y="1096505"/>
                  </a:lnTo>
                  <a:lnTo>
                    <a:pt x="2217191" y="1093800"/>
                  </a:lnTo>
                  <a:lnTo>
                    <a:pt x="2213381" y="1094867"/>
                  </a:lnTo>
                  <a:lnTo>
                    <a:pt x="1721777" y="110286"/>
                  </a:lnTo>
                  <a:lnTo>
                    <a:pt x="1725295" y="105105"/>
                  </a:lnTo>
                  <a:lnTo>
                    <a:pt x="1729638" y="100291"/>
                  </a:lnTo>
                  <a:lnTo>
                    <a:pt x="1730908" y="96837"/>
                  </a:lnTo>
                  <a:lnTo>
                    <a:pt x="1733575" y="92913"/>
                  </a:lnTo>
                  <a:lnTo>
                    <a:pt x="1734261" y="89522"/>
                  </a:lnTo>
                  <a:lnTo>
                    <a:pt x="1738122" y="89522"/>
                  </a:lnTo>
                  <a:lnTo>
                    <a:pt x="2159508" y="89522"/>
                  </a:lnTo>
                  <a:lnTo>
                    <a:pt x="2163356" y="89522"/>
                  </a:lnTo>
                  <a:lnTo>
                    <a:pt x="2164042" y="92913"/>
                  </a:lnTo>
                  <a:lnTo>
                    <a:pt x="2176361" y="111048"/>
                  </a:lnTo>
                  <a:lnTo>
                    <a:pt x="2194547" y="123202"/>
                  </a:lnTo>
                  <a:lnTo>
                    <a:pt x="2216645" y="127622"/>
                  </a:lnTo>
                  <a:lnTo>
                    <a:pt x="2239086" y="123202"/>
                  </a:lnTo>
                  <a:lnTo>
                    <a:pt x="2257234" y="111048"/>
                  </a:lnTo>
                  <a:lnTo>
                    <a:pt x="2269375" y="92913"/>
                  </a:lnTo>
                  <a:lnTo>
                    <a:pt x="2273808" y="70472"/>
                  </a:lnTo>
                  <a:lnTo>
                    <a:pt x="2269375" y="48374"/>
                  </a:lnTo>
                  <a:lnTo>
                    <a:pt x="2257234" y="30187"/>
                  </a:lnTo>
                  <a:lnTo>
                    <a:pt x="2239086" y="17868"/>
                  </a:lnTo>
                  <a:lnTo>
                    <a:pt x="2216645" y="13322"/>
                  </a:lnTo>
                  <a:lnTo>
                    <a:pt x="2194547" y="17868"/>
                  </a:lnTo>
                  <a:lnTo>
                    <a:pt x="2176361" y="30187"/>
                  </a:lnTo>
                  <a:lnTo>
                    <a:pt x="2164042" y="48374"/>
                  </a:lnTo>
                  <a:lnTo>
                    <a:pt x="2163407" y="51422"/>
                  </a:lnTo>
                  <a:lnTo>
                    <a:pt x="1734210" y="51422"/>
                  </a:lnTo>
                  <a:lnTo>
                    <a:pt x="1733575" y="48374"/>
                  </a:lnTo>
                  <a:lnTo>
                    <a:pt x="1730159" y="43357"/>
                  </a:lnTo>
                  <a:lnTo>
                    <a:pt x="1726831" y="36398"/>
                  </a:lnTo>
                  <a:lnTo>
                    <a:pt x="1725371" y="35115"/>
                  </a:lnTo>
                  <a:lnTo>
                    <a:pt x="1724406" y="31610"/>
                  </a:lnTo>
                  <a:lnTo>
                    <a:pt x="1710677" y="13741"/>
                  </a:lnTo>
                  <a:lnTo>
                    <a:pt x="1691728" y="2946"/>
                  </a:lnTo>
                  <a:lnTo>
                    <a:pt x="1670075" y="0"/>
                  </a:lnTo>
                  <a:lnTo>
                    <a:pt x="1648206" y="5702"/>
                  </a:lnTo>
                  <a:lnTo>
                    <a:pt x="1630324" y="19875"/>
                  </a:lnTo>
                  <a:lnTo>
                    <a:pt x="1619529" y="39039"/>
                  </a:lnTo>
                  <a:lnTo>
                    <a:pt x="1616583" y="60782"/>
                  </a:lnTo>
                  <a:lnTo>
                    <a:pt x="1622298" y="82664"/>
                  </a:lnTo>
                  <a:lnTo>
                    <a:pt x="1627517" y="89255"/>
                  </a:lnTo>
                  <a:lnTo>
                    <a:pt x="1628241" y="92913"/>
                  </a:lnTo>
                  <a:lnTo>
                    <a:pt x="1632229" y="98882"/>
                  </a:lnTo>
                  <a:lnTo>
                    <a:pt x="1635099" y="104990"/>
                  </a:lnTo>
                  <a:lnTo>
                    <a:pt x="1638185" y="107784"/>
                  </a:lnTo>
                  <a:lnTo>
                    <a:pt x="1640382" y="111048"/>
                  </a:lnTo>
                  <a:lnTo>
                    <a:pt x="1645970" y="114808"/>
                  </a:lnTo>
                  <a:lnTo>
                    <a:pt x="1651444" y="119722"/>
                  </a:lnTo>
                  <a:lnTo>
                    <a:pt x="1655546" y="121208"/>
                  </a:lnTo>
                  <a:lnTo>
                    <a:pt x="1658531" y="123202"/>
                  </a:lnTo>
                  <a:lnTo>
                    <a:pt x="1664131" y="124307"/>
                  </a:lnTo>
                  <a:lnTo>
                    <a:pt x="1672056" y="127165"/>
                  </a:lnTo>
                  <a:lnTo>
                    <a:pt x="1674812" y="127038"/>
                  </a:lnTo>
                  <a:lnTo>
                    <a:pt x="2184882" y="2183282"/>
                  </a:lnTo>
                  <a:lnTo>
                    <a:pt x="2181695" y="2184781"/>
                  </a:lnTo>
                  <a:lnTo>
                    <a:pt x="2166937" y="2200935"/>
                  </a:lnTo>
                  <a:lnTo>
                    <a:pt x="2159317" y="2221522"/>
                  </a:lnTo>
                  <a:lnTo>
                    <a:pt x="2160270" y="2244458"/>
                  </a:lnTo>
                  <a:lnTo>
                    <a:pt x="2170023" y="2264829"/>
                  </a:lnTo>
                  <a:lnTo>
                    <a:pt x="2186368" y="2279319"/>
                  </a:lnTo>
                  <a:lnTo>
                    <a:pt x="2206980" y="2286685"/>
                  </a:lnTo>
                  <a:lnTo>
                    <a:pt x="2229612" y="2285606"/>
                  </a:lnTo>
                  <a:lnTo>
                    <a:pt x="2234184" y="2283460"/>
                  </a:lnTo>
                  <a:lnTo>
                    <a:pt x="2250084" y="2275954"/>
                  </a:lnTo>
                  <a:lnTo>
                    <a:pt x="2264854" y="2259800"/>
                  </a:lnTo>
                  <a:lnTo>
                    <a:pt x="2272474" y="2239213"/>
                  </a:lnTo>
                  <a:lnTo>
                    <a:pt x="2271522" y="2216264"/>
                  </a:lnTo>
                  <a:lnTo>
                    <a:pt x="2261755" y="2195906"/>
                  </a:lnTo>
                  <a:lnTo>
                    <a:pt x="2245423" y="2181402"/>
                  </a:lnTo>
                  <a:lnTo>
                    <a:pt x="2224798" y="2174049"/>
                  </a:lnTo>
                  <a:lnTo>
                    <a:pt x="2221496" y="2174202"/>
                  </a:lnTo>
                  <a:lnTo>
                    <a:pt x="1741081" y="234835"/>
                  </a:lnTo>
                  <a:lnTo>
                    <a:pt x="2179790" y="1111592"/>
                  </a:lnTo>
                  <a:lnTo>
                    <a:pt x="2177021" y="1113663"/>
                  </a:lnTo>
                  <a:lnTo>
                    <a:pt x="2166074" y="1132611"/>
                  </a:lnTo>
                  <a:lnTo>
                    <a:pt x="2169414" y="1176134"/>
                  </a:lnTo>
                  <a:lnTo>
                    <a:pt x="2202459" y="1204810"/>
                  </a:lnTo>
                  <a:lnTo>
                    <a:pt x="2224379" y="1207757"/>
                  </a:lnTo>
                  <a:lnTo>
                    <a:pt x="2237232" y="1204417"/>
                  </a:lnTo>
                  <a:lnTo>
                    <a:pt x="2246376" y="1202042"/>
                  </a:lnTo>
                  <a:lnTo>
                    <a:pt x="2264232" y="1187881"/>
                  </a:lnTo>
                  <a:lnTo>
                    <a:pt x="2274951" y="1168704"/>
                  </a:lnTo>
                  <a:lnTo>
                    <a:pt x="2277656" y="114697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108953" y="5490972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331711" y="5907277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Advanced  Analytics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08953" y="440588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20" y="25717"/>
                </a:lnTo>
                <a:lnTo>
                  <a:pt x="1067371" y="12382"/>
                </a:lnTo>
                <a:lnTo>
                  <a:pt x="1054036" y="3333"/>
                </a:lnTo>
                <a:lnTo>
                  <a:pt x="1037844" y="0"/>
                </a:lnTo>
                <a:lnTo>
                  <a:pt x="42672" y="0"/>
                </a:lnTo>
                <a:lnTo>
                  <a:pt x="26038" y="3333"/>
                </a:lnTo>
                <a:lnTo>
                  <a:pt x="12477" y="12382"/>
                </a:lnTo>
                <a:lnTo>
                  <a:pt x="3345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45" y="874966"/>
                </a:lnTo>
                <a:lnTo>
                  <a:pt x="12477" y="888301"/>
                </a:lnTo>
                <a:lnTo>
                  <a:pt x="26038" y="897350"/>
                </a:lnTo>
                <a:lnTo>
                  <a:pt x="42672" y="900684"/>
                </a:lnTo>
                <a:lnTo>
                  <a:pt x="1037844" y="900684"/>
                </a:lnTo>
                <a:lnTo>
                  <a:pt x="1054036" y="897350"/>
                </a:lnTo>
                <a:lnTo>
                  <a:pt x="1067371" y="888301"/>
                </a:lnTo>
                <a:lnTo>
                  <a:pt x="1076420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72453" y="4932679"/>
            <a:ext cx="9544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Search</a:t>
            </a:r>
            <a:r>
              <a:rPr sz="1100" spc="-2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Engines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75788" y="2250948"/>
            <a:ext cx="4317365" cy="3643629"/>
            <a:chOff x="2875788" y="2250948"/>
            <a:chExt cx="4317365" cy="3643629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3858" y="5593842"/>
              <a:ext cx="312420" cy="3002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08241" y="4600955"/>
              <a:ext cx="296418" cy="2910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5788" y="2277618"/>
              <a:ext cx="1056132" cy="40766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96184" y="3162300"/>
              <a:ext cx="815339" cy="81991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7804" y="3236214"/>
              <a:ext cx="991361" cy="55397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0572" y="3419856"/>
              <a:ext cx="1092276" cy="37719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43044" y="2250948"/>
              <a:ext cx="970025" cy="48463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00572" y="2293620"/>
              <a:ext cx="1078991" cy="316991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2100072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698495" y="6782816"/>
            <a:ext cx="24110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Extended</a:t>
            </a:r>
            <a:r>
              <a:rPr sz="1300" spc="-4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Relational</a:t>
            </a:r>
            <a:r>
              <a:rPr sz="1300" spc="-40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97246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995670" y="6782816"/>
            <a:ext cx="203453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Non-relational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7732" y="1562506"/>
            <a:ext cx="4963795" cy="4648200"/>
            <a:chOff x="2427732" y="1562506"/>
            <a:chExt cx="4963795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80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732" y="3449574"/>
              <a:ext cx="2753867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7532" y="3456431"/>
              <a:ext cx="2753867" cy="27538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Dis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Business </a:t>
            </a:r>
            <a:r>
              <a:rPr sz="1800" spc="-3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ing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Real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lli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ence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5153" y="5861558"/>
            <a:ext cx="9232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Data</a:t>
            </a:r>
            <a:r>
              <a:rPr sz="1100" spc="-25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BFBFBF"/>
                </a:solidFill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Business</a:t>
            </a:r>
            <a:r>
              <a:rPr sz="1100" spc="-60" dirty="0">
                <a:solidFill>
                  <a:srgbClr val="BFBFB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BFBFBF"/>
                </a:solidFill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0991" y="2718305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Intelligent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9361" y="2718307"/>
            <a:ext cx="71247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chemeClr val="bg1"/>
                </a:solidFill>
                <a:latin typeface="Segoe UI"/>
                <a:cs typeface="Segoe UI"/>
              </a:rPr>
              <a:t>Consumers</a:t>
            </a:r>
            <a:endParaRPr sz="11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60991" y="1418717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Low</a:t>
            </a:r>
            <a:r>
              <a:rPr sz="1800" spc="-7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Latency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Reliability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2721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591"/>
                </a:solidFill>
                <a:latin typeface="Segoe UI"/>
                <a:cs typeface="Segoe UI"/>
              </a:rPr>
              <a:t>Lambda</a:t>
            </a:r>
            <a:r>
              <a:rPr sz="2800" spc="-9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71682" y="1699430"/>
            <a:ext cx="7753350" cy="5429885"/>
            <a:chOff x="1171682" y="1699430"/>
            <a:chExt cx="7753350" cy="5429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682" y="1699430"/>
              <a:ext cx="7482277" cy="4248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99" y="5588507"/>
              <a:ext cx="1228344" cy="154076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14819" y="6311136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585858"/>
                </a:solidFill>
                <a:latin typeface="Calibri"/>
                <a:cs typeface="Calibri"/>
              </a:rPr>
              <a:t>Source: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4412" y="647834"/>
            <a:ext cx="4707255" cy="6516370"/>
            <a:chOff x="4894412" y="647834"/>
            <a:chExt cx="4707255" cy="6516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4412" y="647834"/>
              <a:ext cx="4168372" cy="65162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7206" y="4991861"/>
              <a:ext cx="4523994" cy="1015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5301" y="4965445"/>
            <a:ext cx="1471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C97DE"/>
                </a:solidFill>
                <a:latin typeface="Segoe UI Light"/>
                <a:cs typeface="Segoe UI Light"/>
              </a:rPr>
              <a:t>Business</a:t>
            </a:r>
            <a:r>
              <a:rPr sz="1800" spc="-90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2C97DE"/>
                </a:solidFill>
                <a:latin typeface="Segoe UI Light"/>
                <a:cs typeface="Segoe UI Light"/>
              </a:rPr>
              <a:t>Goals: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01" y="5240528"/>
            <a:ext cx="3848735" cy="12452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37490">
              <a:lnSpc>
                <a:spcPts val="1870"/>
              </a:lnSpc>
              <a:spcBef>
                <a:spcPts val="204"/>
              </a:spcBef>
              <a:buFont typeface="Wingdings"/>
              <a:buChar char=""/>
              <a:tabLst>
                <a:tab pos="228600" algn="l"/>
              </a:tabLst>
            </a:pPr>
            <a:r>
              <a:rPr sz="1600" spc="-5" dirty="0">
                <a:latin typeface="Segoe UI Light"/>
                <a:cs typeface="Segoe UI Light"/>
              </a:rPr>
              <a:t>Provide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visual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spc="-5" dirty="0">
                <a:latin typeface="Segoe UI Light"/>
                <a:cs typeface="Segoe UI Light"/>
              </a:rPr>
              <a:t>environment </a:t>
            </a:r>
            <a:r>
              <a:rPr sz="1600" dirty="0">
                <a:latin typeface="Segoe UI Light"/>
                <a:cs typeface="Segoe UI Light"/>
              </a:rPr>
              <a:t>for</a:t>
            </a:r>
            <a:r>
              <a:rPr sz="1600" spc="40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building </a:t>
            </a:r>
            <a:r>
              <a:rPr sz="1600" spc="-42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custom mobile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application</a:t>
            </a:r>
            <a:endParaRPr sz="1600">
              <a:latin typeface="Segoe UI Light"/>
              <a:cs typeface="Segoe UI Light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  <a:buFont typeface="Wingdings"/>
              <a:buChar char=""/>
              <a:tabLst>
                <a:tab pos="284480" algn="l"/>
              </a:tabLst>
            </a:pPr>
            <a:r>
              <a:rPr sz="1600" spc="-5" dirty="0">
                <a:latin typeface="Segoe UI Light"/>
                <a:cs typeface="Segoe UI Light"/>
              </a:rPr>
              <a:t>Charge</a:t>
            </a:r>
            <a:r>
              <a:rPr sz="1600" dirty="0">
                <a:latin typeface="Segoe UI Light"/>
                <a:cs typeface="Segoe UI Light"/>
              </a:rPr>
              <a:t> customers based on the </a:t>
            </a:r>
            <a:r>
              <a:rPr sz="1600" spc="-5" dirty="0">
                <a:latin typeface="Segoe UI Light"/>
                <a:cs typeface="Segoe UI Light"/>
              </a:rPr>
              <a:t>platform </a:t>
            </a:r>
            <a:r>
              <a:rPr sz="1600" spc="-42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they</a:t>
            </a:r>
            <a:r>
              <a:rPr sz="1600" spc="-5" dirty="0">
                <a:latin typeface="Segoe UI Light"/>
                <a:cs typeface="Segoe UI Light"/>
              </a:rPr>
              <a:t> </a:t>
            </a:r>
            <a:r>
              <a:rPr sz="1600" spc="-15" dirty="0">
                <a:latin typeface="Segoe UI Light"/>
                <a:cs typeface="Segoe UI Light"/>
              </a:rPr>
              <a:t>are </a:t>
            </a:r>
            <a:r>
              <a:rPr sz="1600" dirty="0">
                <a:latin typeface="Segoe UI Light"/>
                <a:cs typeface="Segoe UI Light"/>
              </a:rPr>
              <a:t>using, number</a:t>
            </a:r>
            <a:r>
              <a:rPr sz="1600" spc="-5" dirty="0">
                <a:latin typeface="Segoe UI Light"/>
                <a:cs typeface="Segoe UI Light"/>
              </a:rPr>
              <a:t> </a:t>
            </a:r>
            <a:r>
              <a:rPr sz="1600" spc="-25" dirty="0">
                <a:latin typeface="Segoe UI Light"/>
                <a:cs typeface="Segoe UI Light"/>
              </a:rPr>
              <a:t>of</a:t>
            </a:r>
            <a:r>
              <a:rPr sz="1600" spc="-1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consumers’ </a:t>
            </a:r>
            <a:r>
              <a:rPr sz="1600" spc="5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applications</a:t>
            </a:r>
            <a:r>
              <a:rPr sz="1600" spc="-20" dirty="0">
                <a:latin typeface="Segoe UI Light"/>
                <a:cs typeface="Segoe UI Light"/>
              </a:rPr>
              <a:t> </a:t>
            </a:r>
            <a:r>
              <a:rPr sz="1600" dirty="0">
                <a:latin typeface="Segoe UI Light"/>
                <a:cs typeface="Segoe UI Light"/>
              </a:rPr>
              <a:t>etc.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946" y="5016500"/>
            <a:ext cx="438086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Area:</a:t>
            </a:r>
            <a:endParaRPr sz="2400" dirty="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Cloud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platform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building,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deploying,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hosting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managing</a:t>
            </a:r>
            <a:r>
              <a:rPr sz="180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mobile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applications</a:t>
            </a:r>
            <a:endParaRPr sz="1800" dirty="0">
              <a:latin typeface="Segoe UI Light"/>
              <a:cs typeface="Segoe U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" y="787907"/>
            <a:ext cx="3118650" cy="1389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1308" y="2235707"/>
            <a:ext cx="3062643" cy="14241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950208"/>
            <a:ext cx="9144000" cy="762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76247" y="4073144"/>
            <a:ext cx="6684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Case Study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Segoe UI Light"/>
                <a:cs typeface="Segoe UI Light"/>
              </a:rPr>
              <a:t>#1: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Usage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Billing</a:t>
            </a:r>
            <a:r>
              <a:rPr sz="3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Analysis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938527"/>
            <a:ext cx="7924800" cy="2065020"/>
          </a:xfrm>
          <a:custGeom>
            <a:avLst/>
            <a:gdLst/>
            <a:ahLst/>
            <a:cxnLst/>
            <a:rect l="l" t="t" r="r" b="b"/>
            <a:pathLst>
              <a:path w="7924800" h="2065020">
                <a:moveTo>
                  <a:pt x="7924800" y="2065020"/>
                </a:moveTo>
                <a:lnTo>
                  <a:pt x="7924800" y="0"/>
                </a:lnTo>
                <a:lnTo>
                  <a:pt x="0" y="0"/>
                </a:lnTo>
                <a:lnTo>
                  <a:pt x="0" y="2065020"/>
                </a:lnTo>
                <a:lnTo>
                  <a:pt x="7924800" y="20650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583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Architectural</a:t>
            </a:r>
            <a:r>
              <a:rPr sz="2800" spc="-8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Decisions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051541" y="1990292"/>
            <a:ext cx="2838450" cy="15798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Reliability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(24/7)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(Multitenancy)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Self-Service</a:t>
            </a: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(Ad-Hoc</a:t>
            </a: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reports)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Cost</a:t>
            </a:r>
            <a:r>
              <a:rPr sz="1700" spc="-3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(The less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the better </a:t>
            </a:r>
            <a:r>
              <a:rPr sz="1700" spc="-5" dirty="0">
                <a:solidFill>
                  <a:srgbClr val="3F3F3F"/>
                </a:solidFill>
                <a:latin typeface="Wingdings"/>
                <a:cs typeface="Wingdings"/>
              </a:rPr>
              <a:t>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Constraints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(Public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Cloud)</a:t>
            </a:r>
            <a:endParaRPr sz="17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624" y="1550923"/>
            <a:ext cx="360299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97DE"/>
                </a:solidFill>
                <a:latin typeface="Segoe UI Light"/>
                <a:cs typeface="Segoe UI Light"/>
              </a:rPr>
              <a:t>Architecture</a:t>
            </a:r>
            <a:r>
              <a:rPr sz="1800" spc="-3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2C97DE"/>
                </a:solidFill>
                <a:latin typeface="Segoe UI Light"/>
                <a:cs typeface="Segoe UI Light"/>
              </a:rPr>
              <a:t>Drivers:</a:t>
            </a:r>
            <a:endParaRPr sz="18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17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30" dirty="0">
                <a:solidFill>
                  <a:srgbClr val="3F3F3F"/>
                </a:solidFill>
                <a:latin typeface="Segoe UI Light"/>
                <a:cs typeface="Segoe UI Light"/>
              </a:rPr>
              <a:t>Volume</a:t>
            </a:r>
            <a:r>
              <a:rPr sz="1700" spc="-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(&gt;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130" dirty="0">
                <a:solidFill>
                  <a:srgbClr val="3F3F3F"/>
                </a:solidFill>
                <a:latin typeface="Segoe UI Light"/>
                <a:cs typeface="Segoe UI Light"/>
              </a:rPr>
              <a:t>10</a:t>
            </a:r>
            <a:r>
              <a:rPr sz="1700" spc="-2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TB)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Sources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(Semi-structured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-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JSON)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Throughput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(&gt;</a:t>
            </a:r>
            <a:r>
              <a:rPr sz="1700" spc="-4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25" dirty="0">
                <a:solidFill>
                  <a:srgbClr val="3F3F3F"/>
                </a:solidFill>
                <a:latin typeface="Segoe UI Light"/>
                <a:cs typeface="Segoe UI Light"/>
              </a:rPr>
              <a:t>10K/sec)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Latency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min)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Extensibility</a:t>
            </a:r>
            <a:r>
              <a:rPr sz="1700" spc="-4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(Custom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metrics)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Data</a:t>
            </a:r>
            <a:r>
              <a:rPr sz="1700" spc="-2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Quality</a:t>
            </a:r>
            <a:r>
              <a:rPr sz="1700" spc="-2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(Consistency)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-20" dirty="0">
                <a:solidFill>
                  <a:srgbClr val="2C97DE"/>
                </a:solidFill>
                <a:latin typeface="Segoe UI Light"/>
                <a:cs typeface="Segoe UI Light"/>
              </a:rPr>
              <a:t>Trade-off: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4419" y="4724400"/>
            <a:ext cx="3789045" cy="518159"/>
          </a:xfrm>
          <a:custGeom>
            <a:avLst/>
            <a:gdLst/>
            <a:ahLst/>
            <a:cxnLst/>
            <a:rect l="l" t="t" r="r" b="b"/>
            <a:pathLst>
              <a:path w="3789045" h="518160">
                <a:moveTo>
                  <a:pt x="3788663" y="518160"/>
                </a:moveTo>
                <a:lnTo>
                  <a:pt x="3788663" y="0"/>
                </a:lnTo>
                <a:lnTo>
                  <a:pt x="0" y="0"/>
                </a:lnTo>
                <a:lnTo>
                  <a:pt x="0" y="518160"/>
                </a:lnTo>
                <a:lnTo>
                  <a:pt x="3788663" y="518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8069" y="4711953"/>
          <a:ext cx="3788410" cy="1636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/>
                <a:gridCol w="1082040"/>
                <a:gridCol w="1502410"/>
              </a:tblGrid>
              <a:tr h="5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 marR="133350" indent="241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Extended </a:t>
                      </a:r>
                      <a:r>
                        <a:rPr sz="1400" spc="-37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Non-Relational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Extensibility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1400" spc="-2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Quality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Self-Service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5562600"/>
            <a:ext cx="717803" cy="4846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46902" y="5343397"/>
            <a:ext cx="3429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Extended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Relational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297815" marR="38290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Extensibility </a:t>
            </a:r>
            <a:r>
              <a:rPr sz="1800" dirty="0">
                <a:latin typeface="Calibri"/>
                <a:cs typeface="Calibri"/>
              </a:rPr>
              <a:t>via </a:t>
            </a:r>
            <a:r>
              <a:rPr sz="1800" b="1" spc="-10" dirty="0">
                <a:latin typeface="Calibri"/>
                <a:cs typeface="Calibri"/>
              </a:rPr>
              <a:t>Pre‐allocated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648200"/>
            <a:ext cx="1143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315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Solution</a:t>
            </a:r>
            <a:r>
              <a:rPr sz="2800" spc="-6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0" y="685800"/>
            <a:ext cx="3200400" cy="1663064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chemeClr val="bg1"/>
                </a:solidFill>
                <a:latin typeface="Segoe UI Semibold"/>
                <a:cs typeface="Segoe UI Semibold"/>
              </a:rPr>
              <a:t>Technologies:</a:t>
            </a:r>
            <a:endParaRPr sz="1800" dirty="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 marL="451484" indent="-18034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Amazon</a:t>
            </a:r>
            <a:r>
              <a:rPr sz="1400" spc="-20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Redshift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Amazon</a:t>
            </a:r>
            <a:r>
              <a:rPr sz="1400" spc="-30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SQS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Amazon</a:t>
            </a:r>
            <a:r>
              <a:rPr sz="1400" spc="-35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S3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Elastic</a:t>
            </a:r>
            <a:r>
              <a:rPr sz="1400" spc="-30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Beanstalk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Jaspersoft</a:t>
            </a:r>
            <a:r>
              <a:rPr sz="1400" spc="5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BI</a:t>
            </a: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15" dirty="0">
                <a:solidFill>
                  <a:schemeClr val="bg1"/>
                </a:solidFill>
                <a:latin typeface="Segoe UI Light"/>
                <a:cs typeface="Segoe UI Light"/>
              </a:rPr>
              <a:t>Professional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Python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2356104"/>
            <a:ext cx="7632192" cy="4190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54" y="4845811"/>
            <a:ext cx="370967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C97DE"/>
                </a:solidFill>
                <a:latin typeface="Segoe UI Light"/>
                <a:cs typeface="Segoe UI Light"/>
              </a:rPr>
              <a:t>Business</a:t>
            </a:r>
            <a:r>
              <a:rPr sz="1600" spc="-5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600" dirty="0">
                <a:solidFill>
                  <a:srgbClr val="2C97DE"/>
                </a:solidFill>
                <a:latin typeface="Segoe UI Light"/>
                <a:cs typeface="Segoe UI Light"/>
              </a:rPr>
              <a:t>Goals:</a:t>
            </a:r>
            <a:endParaRPr sz="1600">
              <a:latin typeface="Segoe UI Light"/>
              <a:cs typeface="Segoe UI Light"/>
            </a:endParaRPr>
          </a:p>
          <a:p>
            <a:pPr marL="12700" marR="14604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3040" algn="l"/>
              </a:tabLst>
            </a:pPr>
            <a:r>
              <a:rPr sz="1200" dirty="0">
                <a:latin typeface="Segoe UI Light"/>
                <a:cs typeface="Segoe UI Light"/>
              </a:rPr>
              <a:t>Build in-house Analytics </a:t>
            </a:r>
            <a:r>
              <a:rPr sz="1200" spc="-5" dirty="0">
                <a:latin typeface="Segoe UI Light"/>
                <a:cs typeface="Segoe UI Light"/>
              </a:rPr>
              <a:t>Platform for ROI </a:t>
            </a:r>
            <a:r>
              <a:rPr sz="1200" spc="-10" dirty="0">
                <a:latin typeface="Segoe UI Light"/>
                <a:cs typeface="Segoe UI Light"/>
              </a:rPr>
              <a:t>measurement </a:t>
            </a:r>
            <a:r>
              <a:rPr sz="1200" spc="-315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and performance analysis </a:t>
            </a:r>
            <a:r>
              <a:rPr sz="1200" spc="-20" dirty="0">
                <a:latin typeface="Segoe UI Light"/>
                <a:cs typeface="Segoe UI Light"/>
              </a:rPr>
              <a:t>of </a:t>
            </a:r>
            <a:r>
              <a:rPr sz="1200" spc="10" dirty="0">
                <a:latin typeface="Segoe UI Light"/>
                <a:cs typeface="Segoe UI Light"/>
              </a:rPr>
              <a:t>every </a:t>
            </a:r>
            <a:r>
              <a:rPr sz="1200" spc="-10" dirty="0">
                <a:latin typeface="Segoe UI Light"/>
                <a:cs typeface="Segoe UI Light"/>
              </a:rPr>
              <a:t>product </a:t>
            </a:r>
            <a:r>
              <a:rPr sz="1200" spc="-5" dirty="0">
                <a:latin typeface="Segoe UI Light"/>
                <a:cs typeface="Segoe UI Light"/>
              </a:rPr>
              <a:t>and feature </a:t>
            </a:r>
            <a:r>
              <a:rPr sz="1200" dirty="0">
                <a:latin typeface="Segoe UI Light"/>
                <a:cs typeface="Segoe UI Light"/>
              </a:rPr>
              <a:t> </a:t>
            </a:r>
            <a:r>
              <a:rPr sz="1200" spc="-10" dirty="0">
                <a:latin typeface="Segoe UI Light"/>
                <a:cs typeface="Segoe UI Light"/>
              </a:rPr>
              <a:t>delivered </a:t>
            </a:r>
            <a:r>
              <a:rPr sz="1200" spc="-5" dirty="0">
                <a:latin typeface="Segoe UI Light"/>
                <a:cs typeface="Segoe UI Light"/>
              </a:rPr>
              <a:t>by </a:t>
            </a:r>
            <a:r>
              <a:rPr sz="1200" dirty="0">
                <a:latin typeface="Segoe UI Light"/>
                <a:cs typeface="Segoe UI Light"/>
              </a:rPr>
              <a:t>the</a:t>
            </a:r>
            <a:r>
              <a:rPr sz="1200" spc="-5" dirty="0">
                <a:latin typeface="Segoe UI Light"/>
                <a:cs typeface="Segoe UI Light"/>
              </a:rPr>
              <a:t> e-commerce platform;</a:t>
            </a:r>
            <a:endParaRPr sz="12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spc="-10" dirty="0">
                <a:latin typeface="Segoe UI Light"/>
                <a:cs typeface="Segoe UI Light"/>
              </a:rPr>
              <a:t>Provide </a:t>
            </a:r>
            <a:r>
              <a:rPr sz="1200" spc="-5" dirty="0">
                <a:latin typeface="Segoe UI Light"/>
                <a:cs typeface="Segoe UI Light"/>
              </a:rPr>
              <a:t>the ability to understand how end-users </a:t>
            </a:r>
            <a:r>
              <a:rPr sz="1200" spc="-10" dirty="0">
                <a:latin typeface="Segoe UI Light"/>
                <a:cs typeface="Segoe UI Light"/>
              </a:rPr>
              <a:t>are </a:t>
            </a:r>
            <a:r>
              <a:rPr sz="1200" spc="-5" dirty="0">
                <a:latin typeface="Segoe UI Light"/>
                <a:cs typeface="Segoe UI Light"/>
              </a:rPr>
              <a:t> interacting </a:t>
            </a:r>
            <a:r>
              <a:rPr sz="1200" dirty="0">
                <a:latin typeface="Segoe UI Light"/>
                <a:cs typeface="Segoe UI Light"/>
              </a:rPr>
              <a:t>with </a:t>
            </a:r>
            <a:r>
              <a:rPr sz="1200" spc="5" dirty="0">
                <a:latin typeface="Segoe UI Light"/>
                <a:cs typeface="Segoe UI Light"/>
              </a:rPr>
              <a:t>service </a:t>
            </a:r>
            <a:r>
              <a:rPr sz="1200" spc="-5" dirty="0">
                <a:latin typeface="Segoe UI Light"/>
                <a:cs typeface="Segoe UI Light"/>
              </a:rPr>
              <a:t>content, </a:t>
            </a:r>
            <a:r>
              <a:rPr sz="1200" spc="-10" dirty="0">
                <a:latin typeface="Segoe UI Light"/>
                <a:cs typeface="Segoe UI Light"/>
              </a:rPr>
              <a:t>products, </a:t>
            </a:r>
            <a:r>
              <a:rPr sz="1200" spc="-5" dirty="0">
                <a:latin typeface="Segoe UI Light"/>
                <a:cs typeface="Segoe UI Light"/>
              </a:rPr>
              <a:t>and </a:t>
            </a:r>
            <a:r>
              <a:rPr sz="1200" spc="-10" dirty="0">
                <a:latin typeface="Segoe UI Light"/>
                <a:cs typeface="Segoe UI Light"/>
              </a:rPr>
              <a:t>features </a:t>
            </a:r>
            <a:r>
              <a:rPr sz="1200" spc="-5" dirty="0">
                <a:latin typeface="Segoe UI Light"/>
                <a:cs typeface="Segoe UI Light"/>
              </a:rPr>
              <a:t>on </a:t>
            </a:r>
            <a:r>
              <a:rPr sz="1200" spc="-315" dirty="0">
                <a:latin typeface="Segoe UI Light"/>
                <a:cs typeface="Segoe UI Light"/>
              </a:rPr>
              <a:t> </a:t>
            </a:r>
            <a:r>
              <a:rPr sz="1200" dirty="0">
                <a:latin typeface="Segoe UI Light"/>
                <a:cs typeface="Segoe UI Light"/>
              </a:rPr>
              <a:t>sites;</a:t>
            </a:r>
            <a:endParaRPr sz="12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dirty="0">
                <a:latin typeface="Segoe UI Light"/>
                <a:cs typeface="Segoe UI Light"/>
              </a:rPr>
              <a:t>Do</a:t>
            </a:r>
            <a:r>
              <a:rPr sz="1200" spc="-25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clickstream</a:t>
            </a:r>
            <a:r>
              <a:rPr sz="1200" spc="-10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analysis;</a:t>
            </a:r>
            <a:endParaRPr sz="12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buFont typeface="Wingdings"/>
              <a:buChar char=""/>
              <a:tabLst>
                <a:tab pos="193040" algn="l"/>
              </a:tabLst>
            </a:pPr>
            <a:r>
              <a:rPr sz="1200" spc="-10" dirty="0">
                <a:latin typeface="Segoe UI Light"/>
                <a:cs typeface="Segoe UI Light"/>
              </a:rPr>
              <a:t>Perform</a:t>
            </a:r>
            <a:r>
              <a:rPr sz="1200" spc="-20" dirty="0">
                <a:latin typeface="Segoe UI Light"/>
                <a:cs typeface="Segoe UI Light"/>
              </a:rPr>
              <a:t> </a:t>
            </a:r>
            <a:r>
              <a:rPr sz="1200" spc="-5" dirty="0">
                <a:latin typeface="Segoe UI Light"/>
                <a:cs typeface="Segoe UI Light"/>
              </a:rPr>
              <a:t>A/B</a:t>
            </a:r>
            <a:r>
              <a:rPr sz="1200" spc="-35" dirty="0">
                <a:latin typeface="Segoe UI Light"/>
                <a:cs typeface="Segoe UI Light"/>
              </a:rPr>
              <a:t> Testing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4902708"/>
            <a:ext cx="4572000" cy="1016000"/>
          </a:xfrm>
          <a:prstGeom prst="rect">
            <a:avLst/>
          </a:prstGeom>
          <a:solidFill>
            <a:srgbClr val="2C97DE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Area:</a:t>
            </a:r>
            <a:endParaRPr sz="2400">
              <a:latin typeface="Segoe UI Light"/>
              <a:cs typeface="Segoe UI Light"/>
            </a:endParaRPr>
          </a:p>
          <a:p>
            <a:pPr marL="92075" marR="78613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Retail.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 platform for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e-commerce and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collecting</a:t>
            </a:r>
            <a:r>
              <a:rPr sz="1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feedbacks</a:t>
            </a:r>
            <a:r>
              <a:rPr sz="1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from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customers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9144000" cy="35562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819" y="3886200"/>
            <a:ext cx="9145270" cy="76200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070"/>
              </a:spcBef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Case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#2: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Clickstream</a:t>
            </a:r>
            <a:r>
              <a:rPr sz="3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3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retail</a:t>
            </a:r>
            <a:r>
              <a:rPr sz="3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website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58470"/>
              </p:ext>
            </p:extLst>
          </p:nvPr>
        </p:nvGraphicFramePr>
        <p:xfrm>
          <a:off x="1068069" y="4598415"/>
          <a:ext cx="3954779" cy="200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80"/>
                <a:gridCol w="1143000"/>
                <a:gridCol w="1142999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163830" indent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Extended </a:t>
                      </a:r>
                      <a:r>
                        <a:rPr sz="1400" spc="-37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163830" indent="1911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Non- 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400" spc="-40" dirty="0">
                          <a:latin typeface="Segoe UI Semibold"/>
                          <a:cs typeface="Segoe UI Semibold"/>
                        </a:rPr>
                        <a:t>R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ela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t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i</a:t>
                      </a:r>
                      <a:r>
                        <a:rPr sz="1400" spc="-5" dirty="0">
                          <a:latin typeface="Segoe UI Semibold"/>
                          <a:cs typeface="Segoe UI Semibold"/>
                        </a:rPr>
                        <a:t>on</a:t>
                      </a:r>
                      <a:r>
                        <a:rPr sz="1400" dirty="0">
                          <a:latin typeface="Segoe UI Semibold"/>
                          <a:cs typeface="Segoe UI Semibold"/>
                        </a:rPr>
                        <a:t>al</a:t>
                      </a:r>
                      <a:endParaRPr sz="1400">
                        <a:latin typeface="Segoe UI Semibold"/>
                        <a:cs typeface="Segoe UI Semibold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Volume/Scalability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+/‐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Throughput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Self-Service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+/‐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solidFill>
                            <a:srgbClr val="E46C0A"/>
                          </a:solidFill>
                          <a:latin typeface="Segoe UI"/>
                          <a:cs typeface="Segoe UI"/>
                        </a:rPr>
                        <a:t>Extensibility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‐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66800" y="1938527"/>
            <a:ext cx="7924800" cy="2065020"/>
          </a:xfrm>
          <a:custGeom>
            <a:avLst/>
            <a:gdLst/>
            <a:ahLst/>
            <a:cxnLst/>
            <a:rect l="l" t="t" r="r" b="b"/>
            <a:pathLst>
              <a:path w="7924800" h="2065020">
                <a:moveTo>
                  <a:pt x="7924800" y="2065020"/>
                </a:moveTo>
                <a:lnTo>
                  <a:pt x="7924800" y="0"/>
                </a:lnTo>
                <a:lnTo>
                  <a:pt x="0" y="0"/>
                </a:lnTo>
                <a:lnTo>
                  <a:pt x="0" y="2065020"/>
                </a:lnTo>
                <a:lnTo>
                  <a:pt x="7924800" y="20650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583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Architectural</a:t>
            </a:r>
            <a:r>
              <a:rPr sz="2800" spc="-8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Decisions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051519" y="1990292"/>
            <a:ext cx="3304540" cy="1838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Reliability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(24/7)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(Multitenancy)</a:t>
            </a:r>
            <a:endParaRPr sz="1700">
              <a:latin typeface="Segoe UI Light"/>
              <a:cs typeface="Segoe UI Light"/>
            </a:endParaRPr>
          </a:p>
          <a:p>
            <a:pPr marL="120650" marR="5080" indent="-108585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193040" algn="l"/>
              </a:tabLst>
            </a:pPr>
            <a:r>
              <a:rPr dirty="0"/>
              <a:t>	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Self-Service (Canned </a:t>
            </a: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reports, Data </a:t>
            </a:r>
            <a:r>
              <a:rPr sz="1700" spc="-45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science)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Cost</a:t>
            </a:r>
            <a:r>
              <a:rPr sz="1700" spc="-3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(The less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the better </a:t>
            </a:r>
            <a:r>
              <a:rPr sz="1700" spc="-5" dirty="0">
                <a:solidFill>
                  <a:srgbClr val="3F3F3F"/>
                </a:solidFill>
                <a:latin typeface="Wingdings"/>
                <a:cs typeface="Wingdings"/>
              </a:rPr>
              <a:t>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)</a:t>
            </a:r>
            <a:endParaRPr sz="1700">
              <a:latin typeface="Segoe UI Light"/>
              <a:cs typeface="Segoe UI Ligh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19304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Constraints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(Public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Cloud)</a:t>
            </a:r>
            <a:endParaRPr sz="17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624" y="1550923"/>
            <a:ext cx="3602990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97DE"/>
                </a:solidFill>
                <a:latin typeface="Segoe UI Light"/>
                <a:cs typeface="Segoe UI Light"/>
              </a:rPr>
              <a:t>Architecture</a:t>
            </a:r>
            <a:r>
              <a:rPr sz="1800" spc="-35" dirty="0">
                <a:solidFill>
                  <a:srgbClr val="2C97DE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2C97DE"/>
                </a:solidFill>
                <a:latin typeface="Segoe UI Light"/>
                <a:cs typeface="Segoe UI Light"/>
              </a:rPr>
              <a:t>Drivers:</a:t>
            </a:r>
            <a:endParaRPr sz="18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1705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30" dirty="0">
                <a:solidFill>
                  <a:srgbClr val="E46C0A"/>
                </a:solidFill>
                <a:latin typeface="Segoe UI Light"/>
                <a:cs typeface="Segoe UI Light"/>
              </a:rPr>
              <a:t>Volume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E46C0A"/>
                </a:solidFill>
                <a:latin typeface="Segoe UI Light"/>
                <a:cs typeface="Segoe UI Light"/>
              </a:rPr>
              <a:t>(45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TB)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Sources</a:t>
            </a:r>
            <a:r>
              <a:rPr sz="17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(Semi-structured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-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JSON)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Throughput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(&gt;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20K/sec)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Latency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130" dirty="0">
                <a:solidFill>
                  <a:srgbClr val="3F3F3F"/>
                </a:solidFill>
                <a:latin typeface="Segoe UI Light"/>
                <a:cs typeface="Segoe UI Light"/>
              </a:rPr>
              <a:t>(1</a:t>
            </a:r>
            <a:r>
              <a:rPr sz="1700" spc="-2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Segoe UI Light"/>
                <a:cs typeface="Segoe UI Light"/>
              </a:rPr>
              <a:t>hour)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9"/>
              </a:spcBef>
              <a:buClr>
                <a:srgbClr val="3F3F3F"/>
              </a:buClr>
              <a:buFont typeface="Calibri"/>
              <a:buChar char="▪"/>
              <a:tabLst>
                <a:tab pos="580390" algn="l"/>
              </a:tabLst>
            </a:pPr>
            <a:r>
              <a:rPr sz="1700" dirty="0">
                <a:solidFill>
                  <a:srgbClr val="E46C0A"/>
                </a:solidFill>
                <a:latin typeface="Segoe UI Light"/>
                <a:cs typeface="Segoe UI Light"/>
              </a:rPr>
              <a:t>Extensibility</a:t>
            </a:r>
            <a:r>
              <a:rPr sz="1700" spc="-40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(Custom</a:t>
            </a:r>
            <a:r>
              <a:rPr sz="1700" spc="-35" dirty="0">
                <a:solidFill>
                  <a:srgbClr val="E46C0A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E46C0A"/>
                </a:solidFill>
                <a:latin typeface="Segoe UI Light"/>
                <a:cs typeface="Segoe UI Light"/>
              </a:rPr>
              <a:t>tags)</a:t>
            </a:r>
            <a:endParaRPr sz="1700">
              <a:latin typeface="Segoe UI Light"/>
              <a:cs typeface="Segoe UI Light"/>
            </a:endParaRPr>
          </a:p>
          <a:p>
            <a:pPr marL="580390" indent="-180340">
              <a:lnSpc>
                <a:spcPct val="100000"/>
              </a:lnSpc>
              <a:spcBef>
                <a:spcPts val="405"/>
              </a:spcBef>
              <a:buFont typeface="Calibri"/>
              <a:buChar char="▪"/>
              <a:tabLst>
                <a:tab pos="580390" algn="l"/>
              </a:tabLst>
            </a:pP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Data</a:t>
            </a:r>
            <a:r>
              <a:rPr sz="1700" spc="-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Quality</a:t>
            </a:r>
            <a:r>
              <a:rPr sz="1700" spc="1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(Not</a:t>
            </a:r>
            <a:r>
              <a:rPr sz="1700" spc="-3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Segoe UI Light"/>
                <a:cs typeface="Segoe UI Light"/>
              </a:rPr>
              <a:t>critical)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2C97DE"/>
                </a:solidFill>
                <a:latin typeface="Segoe UI Light"/>
                <a:cs typeface="Segoe UI Light"/>
              </a:rPr>
              <a:t>Trade-off: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5382767"/>
            <a:ext cx="717803" cy="4846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23102" y="5200142"/>
            <a:ext cx="3306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b="1" spc="-10" dirty="0">
                <a:latin typeface="Calibri"/>
                <a:cs typeface="Calibri"/>
              </a:rPr>
              <a:t>Non‐Relational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spc="-5" dirty="0">
                <a:latin typeface="Calibri"/>
                <a:cs typeface="Calibri"/>
              </a:rPr>
              <a:t>Reporting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Materialized</a:t>
            </a:r>
            <a:r>
              <a:rPr sz="1800" b="1" spc="-10" dirty="0">
                <a:latin typeface="Calibri"/>
                <a:cs typeface="Calibri"/>
              </a:rPr>
              <a:t> View</a:t>
            </a:r>
            <a:endParaRPr sz="18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4572000"/>
            <a:ext cx="11430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315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Solution</a:t>
            </a:r>
            <a:r>
              <a:rPr sz="2800" spc="-6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0" y="685800"/>
            <a:ext cx="3200400" cy="1663064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chemeClr val="bg1"/>
                </a:solidFill>
                <a:latin typeface="Segoe UI Semibold"/>
                <a:cs typeface="Segoe UI Semibold"/>
              </a:rPr>
              <a:t>Technologies:</a:t>
            </a:r>
            <a:endParaRPr sz="1800">
              <a:solidFill>
                <a:schemeClr val="bg1"/>
              </a:solidFill>
              <a:latin typeface="Segoe UI Semibold"/>
              <a:cs typeface="Segoe UI Semibold"/>
            </a:endParaRPr>
          </a:p>
          <a:p>
            <a:pPr marL="451484" indent="-18034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Amazon</a:t>
            </a:r>
            <a:r>
              <a:rPr sz="1400" spc="-35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S3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Flume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Hadoop/HDFS,</a:t>
            </a:r>
            <a:r>
              <a:rPr sz="1400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MapReduce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HBase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solidFill>
                  <a:schemeClr val="bg1"/>
                </a:solidFill>
                <a:latin typeface="Segoe UI Light"/>
                <a:cs typeface="Segoe UI Light"/>
              </a:rPr>
              <a:t>Oozie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451484" indent="-180340">
              <a:lnSpc>
                <a:spcPct val="100000"/>
              </a:lnSpc>
              <a:buClr>
                <a:srgbClr val="0070C0"/>
              </a:buClr>
              <a:buFont typeface="Arial MT"/>
              <a:buChar char="•"/>
              <a:tabLst>
                <a:tab pos="452120" algn="l"/>
              </a:tabLst>
            </a:pPr>
            <a:r>
              <a:rPr sz="1400" spc="-5" dirty="0">
                <a:solidFill>
                  <a:schemeClr val="bg1"/>
                </a:solidFill>
                <a:latin typeface="Segoe UI Light"/>
                <a:cs typeface="Segoe UI Light"/>
              </a:rPr>
              <a:t>Hive</a:t>
            </a:r>
            <a:endParaRPr sz="140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990" y="2692856"/>
            <a:ext cx="8641901" cy="38245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83221" y="3506978"/>
            <a:ext cx="49339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 marR="5080" indent="2540">
              <a:lnSpc>
                <a:spcPct val="307100"/>
              </a:lnSpc>
              <a:spcBef>
                <a:spcPts val="54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50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Relational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vs.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6476" y="1686560"/>
            <a:ext cx="6725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0820" algn="l"/>
              </a:tabLst>
            </a:pPr>
            <a:r>
              <a:rPr sz="3200" spc="-15" dirty="0">
                <a:solidFill>
                  <a:srgbClr val="F79646"/>
                </a:solidFill>
                <a:latin typeface="Segoe UI"/>
                <a:cs typeface="Segoe UI"/>
              </a:rPr>
              <a:t>Relational	Non-Relational</a:t>
            </a:r>
            <a:endParaRPr sz="3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407" y="2497835"/>
            <a:ext cx="4084926" cy="26751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0839" y="5392928"/>
            <a:ext cx="1776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Rational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P</a:t>
            </a:r>
            <a:r>
              <a:rPr sz="2400" spc="-3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edictable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20" dirty="0">
                <a:latin typeface="Segoe UI"/>
                <a:cs typeface="Segoe UI"/>
              </a:rPr>
              <a:t>Traditional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980" y="5409692"/>
            <a:ext cx="1345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dirty="0">
                <a:latin typeface="Segoe UI"/>
                <a:cs typeface="Segoe UI"/>
              </a:rPr>
              <a:t>Agile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5" dirty="0">
                <a:latin typeface="Segoe UI"/>
                <a:cs typeface="Segoe UI"/>
              </a:rPr>
              <a:t>Flexible</a:t>
            </a:r>
            <a:endParaRPr sz="2400">
              <a:latin typeface="Segoe UI"/>
              <a:cs typeface="Segoe UI"/>
            </a:endParaRPr>
          </a:p>
          <a:p>
            <a:pPr marL="264795" indent="-252729">
              <a:lnSpc>
                <a:spcPct val="100000"/>
              </a:lnSpc>
              <a:buFont typeface="Arial MT"/>
              <a:buChar char="•"/>
              <a:tabLst>
                <a:tab pos="264795" algn="l"/>
                <a:tab pos="265430" algn="l"/>
              </a:tabLst>
            </a:pPr>
            <a:r>
              <a:rPr sz="2400" spc="-5" dirty="0">
                <a:latin typeface="Segoe UI"/>
                <a:cs typeface="Segoe UI"/>
              </a:rPr>
              <a:t>Modern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6661" y="2357627"/>
            <a:ext cx="3819905" cy="2774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2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3155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chemeClr val="tx1"/>
                </a:solidFill>
                <a:latin typeface="Segoe UI"/>
                <a:cs typeface="Segoe UI"/>
              </a:rPr>
              <a:t>Big</a:t>
            </a:r>
            <a:r>
              <a:rPr sz="2800" spc="-50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/>
                <a:cs typeface="Segoe UI"/>
              </a:rPr>
              <a:t>Data</a:t>
            </a:r>
            <a:r>
              <a:rPr sz="2800" spc="-50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/>
                <a:cs typeface="Segoe UI"/>
              </a:rPr>
              <a:t>Challenges</a:t>
            </a:r>
            <a:endParaRPr sz="2800">
              <a:solidFill>
                <a:schemeClr val="tx1"/>
              </a:solidFill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5236" y="1676400"/>
            <a:ext cx="8402320" cy="706755"/>
            <a:chOff x="745236" y="1676400"/>
            <a:chExt cx="8402320" cy="706755"/>
          </a:xfrm>
        </p:grpSpPr>
        <p:sp>
          <p:nvSpPr>
            <p:cNvPr id="4" name="object 4"/>
            <p:cNvSpPr/>
            <p:nvPr/>
          </p:nvSpPr>
          <p:spPr>
            <a:xfrm>
              <a:off x="745236" y="2369819"/>
              <a:ext cx="1691639" cy="9525"/>
            </a:xfrm>
            <a:custGeom>
              <a:avLst/>
              <a:gdLst/>
              <a:ahLst/>
              <a:cxnLst/>
              <a:rect l="l" t="t" r="r" b="b"/>
              <a:pathLst>
                <a:path w="1691639" h="9525">
                  <a:moveTo>
                    <a:pt x="8427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42772" y="9144"/>
                  </a:lnTo>
                  <a:lnTo>
                    <a:pt x="842772" y="0"/>
                  </a:lnTo>
                  <a:close/>
                </a:path>
                <a:path w="1691639" h="9525">
                  <a:moveTo>
                    <a:pt x="1691640" y="0"/>
                  </a:moveTo>
                  <a:lnTo>
                    <a:pt x="1416558" y="0"/>
                  </a:lnTo>
                  <a:lnTo>
                    <a:pt x="1416558" y="9144"/>
                  </a:lnTo>
                  <a:lnTo>
                    <a:pt x="1691640" y="9144"/>
                  </a:lnTo>
                  <a:lnTo>
                    <a:pt x="1691640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236" y="1793747"/>
              <a:ext cx="3408045" cy="297180"/>
            </a:xfrm>
            <a:custGeom>
              <a:avLst/>
              <a:gdLst/>
              <a:ahLst/>
              <a:cxnLst/>
              <a:rect l="l" t="t" r="r" b="b"/>
              <a:pathLst>
                <a:path w="3408045" h="297180">
                  <a:moveTo>
                    <a:pt x="842772" y="288036"/>
                  </a:moveTo>
                  <a:lnTo>
                    <a:pt x="0" y="288036"/>
                  </a:lnTo>
                  <a:lnTo>
                    <a:pt x="0" y="297180"/>
                  </a:lnTo>
                  <a:lnTo>
                    <a:pt x="842772" y="297180"/>
                  </a:lnTo>
                  <a:lnTo>
                    <a:pt x="842772" y="288036"/>
                  </a:lnTo>
                  <a:close/>
                </a:path>
                <a:path w="3408045" h="297180">
                  <a:moveTo>
                    <a:pt x="1691640" y="288036"/>
                  </a:moveTo>
                  <a:lnTo>
                    <a:pt x="1416558" y="288036"/>
                  </a:lnTo>
                  <a:lnTo>
                    <a:pt x="1416558" y="297180"/>
                  </a:lnTo>
                  <a:lnTo>
                    <a:pt x="1691640" y="297180"/>
                  </a:lnTo>
                  <a:lnTo>
                    <a:pt x="1691640" y="288036"/>
                  </a:lnTo>
                  <a:close/>
                </a:path>
                <a:path w="3408045" h="297180">
                  <a:moveTo>
                    <a:pt x="3407664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3407664" y="9156"/>
                  </a:lnTo>
                  <a:lnTo>
                    <a:pt x="3407664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08" y="1828800"/>
              <a:ext cx="574040" cy="554355"/>
            </a:xfrm>
            <a:custGeom>
              <a:avLst/>
              <a:gdLst/>
              <a:ahLst/>
              <a:cxnLst/>
              <a:rect l="l" t="t" r="r" b="b"/>
              <a:pathLst>
                <a:path w="574039" h="554355">
                  <a:moveTo>
                    <a:pt x="573785" y="553974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553974"/>
                  </a:lnTo>
                  <a:lnTo>
                    <a:pt x="573785" y="55397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0662" y="2369819"/>
              <a:ext cx="292100" cy="9525"/>
            </a:xfrm>
            <a:custGeom>
              <a:avLst/>
              <a:gdLst/>
              <a:ahLst/>
              <a:cxnLst/>
              <a:rect l="l" t="t" r="r" b="b"/>
              <a:pathLst>
                <a:path w="292100" h="9525">
                  <a:moveTo>
                    <a:pt x="0" y="9144"/>
                  </a:moveTo>
                  <a:lnTo>
                    <a:pt x="291846" y="9144"/>
                  </a:lnTo>
                  <a:lnTo>
                    <a:pt x="291846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0662" y="2081784"/>
              <a:ext cx="1142365" cy="9525"/>
            </a:xfrm>
            <a:custGeom>
              <a:avLst/>
              <a:gdLst/>
              <a:ahLst/>
              <a:cxnLst/>
              <a:rect l="l" t="t" r="r" b="b"/>
              <a:pathLst>
                <a:path w="1142364" h="9525">
                  <a:moveTo>
                    <a:pt x="0" y="9144"/>
                  </a:moveTo>
                  <a:lnTo>
                    <a:pt x="1142238" y="9144"/>
                  </a:lnTo>
                  <a:lnTo>
                    <a:pt x="114223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6875" y="1870710"/>
              <a:ext cx="574040" cy="512445"/>
            </a:xfrm>
            <a:custGeom>
              <a:avLst/>
              <a:gdLst/>
              <a:ahLst/>
              <a:cxnLst/>
              <a:rect l="l" t="t" r="r" b="b"/>
              <a:pathLst>
                <a:path w="574039" h="512444">
                  <a:moveTo>
                    <a:pt x="573786" y="512064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512064"/>
                  </a:lnTo>
                  <a:lnTo>
                    <a:pt x="573786" y="51206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6293" y="2369819"/>
              <a:ext cx="276860" cy="9525"/>
            </a:xfrm>
            <a:custGeom>
              <a:avLst/>
              <a:gdLst/>
              <a:ahLst/>
              <a:cxnLst/>
              <a:rect l="l" t="t" r="r" b="b"/>
              <a:pathLst>
                <a:path w="276860" h="9525">
                  <a:moveTo>
                    <a:pt x="0" y="9144"/>
                  </a:moveTo>
                  <a:lnTo>
                    <a:pt x="276605" y="9144"/>
                  </a:lnTo>
                  <a:lnTo>
                    <a:pt x="276605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2508" y="2177033"/>
              <a:ext cx="574040" cy="205740"/>
            </a:xfrm>
            <a:custGeom>
              <a:avLst/>
              <a:gdLst/>
              <a:ahLst/>
              <a:cxnLst/>
              <a:rect l="l" t="t" r="r" b="b"/>
              <a:pathLst>
                <a:path w="574039" h="205739">
                  <a:moveTo>
                    <a:pt x="573786" y="205739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573786" y="205739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6686" y="2369819"/>
              <a:ext cx="294640" cy="9525"/>
            </a:xfrm>
            <a:custGeom>
              <a:avLst/>
              <a:gdLst/>
              <a:ahLst/>
              <a:cxnLst/>
              <a:rect l="l" t="t" r="r" b="b"/>
              <a:pathLst>
                <a:path w="294639" h="9525">
                  <a:moveTo>
                    <a:pt x="0" y="9144"/>
                  </a:moveTo>
                  <a:lnTo>
                    <a:pt x="294131" y="9144"/>
                  </a:lnTo>
                  <a:lnTo>
                    <a:pt x="29413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6686" y="1793747"/>
              <a:ext cx="4420870" cy="297180"/>
            </a:xfrm>
            <a:custGeom>
              <a:avLst/>
              <a:gdLst/>
              <a:ahLst/>
              <a:cxnLst/>
              <a:rect l="l" t="t" r="r" b="b"/>
              <a:pathLst>
                <a:path w="4420870" h="297180">
                  <a:moveTo>
                    <a:pt x="294132" y="288036"/>
                  </a:moveTo>
                  <a:lnTo>
                    <a:pt x="0" y="288036"/>
                  </a:lnTo>
                  <a:lnTo>
                    <a:pt x="0" y="297180"/>
                  </a:lnTo>
                  <a:lnTo>
                    <a:pt x="294132" y="297180"/>
                  </a:lnTo>
                  <a:lnTo>
                    <a:pt x="294132" y="288036"/>
                  </a:lnTo>
                  <a:close/>
                </a:path>
                <a:path w="4420870" h="297180">
                  <a:moveTo>
                    <a:pt x="442034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56"/>
                  </a:lnTo>
                  <a:lnTo>
                    <a:pt x="4420349" y="9156"/>
                  </a:lnTo>
                  <a:lnTo>
                    <a:pt x="4420349" y="4572"/>
                  </a:lnTo>
                  <a:lnTo>
                    <a:pt x="442034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2900" y="1676400"/>
              <a:ext cx="574040" cy="706755"/>
            </a:xfrm>
            <a:custGeom>
              <a:avLst/>
              <a:gdLst/>
              <a:ahLst/>
              <a:cxnLst/>
              <a:rect l="l" t="t" r="r" b="b"/>
              <a:pathLst>
                <a:path w="574039" h="706755">
                  <a:moveTo>
                    <a:pt x="573786" y="706373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706373"/>
                  </a:lnTo>
                  <a:lnTo>
                    <a:pt x="573786" y="706373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4603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60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4603" y="2081784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60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0818" y="1798320"/>
              <a:ext cx="574040" cy="584835"/>
            </a:xfrm>
            <a:custGeom>
              <a:avLst/>
              <a:gdLst/>
              <a:ahLst/>
              <a:cxnLst/>
              <a:rect l="l" t="t" r="r" b="b"/>
              <a:pathLst>
                <a:path w="574039" h="584835">
                  <a:moveTo>
                    <a:pt x="573786" y="584454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584454"/>
                  </a:lnTo>
                  <a:lnTo>
                    <a:pt x="573786" y="58445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0141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2" y="9144"/>
                  </a:lnTo>
                  <a:lnTo>
                    <a:pt x="30175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0141" y="2081784"/>
              <a:ext cx="1177290" cy="9525"/>
            </a:xfrm>
            <a:custGeom>
              <a:avLst/>
              <a:gdLst/>
              <a:ahLst/>
              <a:cxnLst/>
              <a:rect l="l" t="t" r="r" b="b"/>
              <a:pathLst>
                <a:path w="1177290" h="9525">
                  <a:moveTo>
                    <a:pt x="0" y="9144"/>
                  </a:moveTo>
                  <a:lnTo>
                    <a:pt x="1177289" y="9144"/>
                  </a:lnTo>
                  <a:lnTo>
                    <a:pt x="1177289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6356" y="1942338"/>
              <a:ext cx="574040" cy="440690"/>
            </a:xfrm>
            <a:custGeom>
              <a:avLst/>
              <a:gdLst/>
              <a:ahLst/>
              <a:cxnLst/>
              <a:rect l="l" t="t" r="r" b="b"/>
              <a:pathLst>
                <a:path w="574039" h="440689">
                  <a:moveTo>
                    <a:pt x="573786" y="440436"/>
                  </a:moveTo>
                  <a:lnTo>
                    <a:pt x="573786" y="0"/>
                  </a:lnTo>
                  <a:lnTo>
                    <a:pt x="0" y="0"/>
                  </a:lnTo>
                  <a:lnTo>
                    <a:pt x="0" y="440436"/>
                  </a:lnTo>
                  <a:lnTo>
                    <a:pt x="573786" y="440436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679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1" y="9144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1894" y="2279904"/>
              <a:ext cx="574040" cy="102870"/>
            </a:xfrm>
            <a:custGeom>
              <a:avLst/>
              <a:gdLst/>
              <a:ahLst/>
              <a:cxnLst/>
              <a:rect l="l" t="t" r="r" b="b"/>
              <a:pathLst>
                <a:path w="574040" h="102869">
                  <a:moveTo>
                    <a:pt x="573785" y="102869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102869"/>
                  </a:lnTo>
                  <a:lnTo>
                    <a:pt x="573785" y="102869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1217" y="2369819"/>
              <a:ext cx="302260" cy="9525"/>
            </a:xfrm>
            <a:custGeom>
              <a:avLst/>
              <a:gdLst/>
              <a:ahLst/>
              <a:cxnLst/>
              <a:rect l="l" t="t" r="r" b="b"/>
              <a:pathLst>
                <a:path w="302259" h="9525">
                  <a:moveTo>
                    <a:pt x="0" y="9144"/>
                  </a:moveTo>
                  <a:lnTo>
                    <a:pt x="301752" y="9144"/>
                  </a:lnTo>
                  <a:lnTo>
                    <a:pt x="30175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21217" y="2081784"/>
              <a:ext cx="925830" cy="9525"/>
            </a:xfrm>
            <a:custGeom>
              <a:avLst/>
              <a:gdLst/>
              <a:ahLst/>
              <a:cxnLst/>
              <a:rect l="l" t="t" r="r" b="b"/>
              <a:pathLst>
                <a:path w="925829" h="9525">
                  <a:moveTo>
                    <a:pt x="0" y="9144"/>
                  </a:moveTo>
                  <a:lnTo>
                    <a:pt x="925829" y="9144"/>
                  </a:lnTo>
                  <a:lnTo>
                    <a:pt x="925829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47431" y="1981200"/>
              <a:ext cx="574040" cy="401955"/>
            </a:xfrm>
            <a:custGeom>
              <a:avLst/>
              <a:gdLst/>
              <a:ahLst/>
              <a:cxnLst/>
              <a:rect l="l" t="t" r="r" b="b"/>
              <a:pathLst>
                <a:path w="574040" h="401955">
                  <a:moveTo>
                    <a:pt x="573785" y="401573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401573"/>
                  </a:lnTo>
                  <a:lnTo>
                    <a:pt x="573785" y="401573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96755" y="2369819"/>
              <a:ext cx="50800" cy="9525"/>
            </a:xfrm>
            <a:custGeom>
              <a:avLst/>
              <a:gdLst/>
              <a:ahLst/>
              <a:cxnLst/>
              <a:rect l="l" t="t" r="r" b="b"/>
              <a:pathLst>
                <a:path w="50800" h="9525">
                  <a:moveTo>
                    <a:pt x="0" y="9144"/>
                  </a:moveTo>
                  <a:lnTo>
                    <a:pt x="50291" y="9144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2969" y="2133600"/>
              <a:ext cx="574040" cy="249554"/>
            </a:xfrm>
            <a:custGeom>
              <a:avLst/>
              <a:gdLst/>
              <a:ahLst/>
              <a:cxnLst/>
              <a:rect l="l" t="t" r="r" b="b"/>
              <a:pathLst>
                <a:path w="574040" h="249555">
                  <a:moveTo>
                    <a:pt x="573785" y="249174"/>
                  </a:moveTo>
                  <a:lnTo>
                    <a:pt x="573785" y="0"/>
                  </a:lnTo>
                  <a:lnTo>
                    <a:pt x="0" y="0"/>
                  </a:lnTo>
                  <a:lnTo>
                    <a:pt x="0" y="249174"/>
                  </a:lnTo>
                  <a:lnTo>
                    <a:pt x="573785" y="249174"/>
                  </a:lnTo>
                  <a:close/>
                </a:path>
              </a:pathLst>
            </a:custGeom>
            <a:solidFill>
              <a:srgbClr val="E87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45236" y="1505711"/>
            <a:ext cx="8402320" cy="9525"/>
          </a:xfrm>
          <a:custGeom>
            <a:avLst/>
            <a:gdLst/>
            <a:ahLst/>
            <a:cxnLst/>
            <a:rect l="l" t="t" r="r" b="b"/>
            <a:pathLst>
              <a:path w="8402320" h="9525">
                <a:moveTo>
                  <a:pt x="8401812" y="9144"/>
                </a:moveTo>
                <a:lnTo>
                  <a:pt x="8401812" y="0"/>
                </a:lnTo>
                <a:lnTo>
                  <a:pt x="0" y="0"/>
                </a:lnTo>
                <a:lnTo>
                  <a:pt x="0" y="9144"/>
                </a:lnTo>
                <a:lnTo>
                  <a:pt x="8401812" y="9144"/>
                </a:lnTo>
                <a:close/>
              </a:path>
            </a:pathLst>
          </a:custGeom>
          <a:solidFill>
            <a:srgbClr val="EA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5301" y="1595882"/>
            <a:ext cx="7207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5" dirty="0">
                <a:latin typeface="Arial MT"/>
                <a:cs typeface="Arial MT"/>
              </a:rPr>
              <a:t>UNSTRUCTURED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112" y="2162051"/>
            <a:ext cx="60071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5" dirty="0">
                <a:latin typeface="Arial MT"/>
                <a:cs typeface="Arial MT"/>
              </a:rPr>
              <a:t>STRUCTURED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5236" y="2618994"/>
            <a:ext cx="8402320" cy="874394"/>
            <a:chOff x="745236" y="2618994"/>
            <a:chExt cx="8402320" cy="874394"/>
          </a:xfrm>
        </p:grpSpPr>
        <p:sp>
          <p:nvSpPr>
            <p:cNvPr id="32" name="object 32"/>
            <p:cNvSpPr/>
            <p:nvPr/>
          </p:nvSpPr>
          <p:spPr>
            <a:xfrm>
              <a:off x="745236" y="3483101"/>
              <a:ext cx="3616960" cy="10160"/>
            </a:xfrm>
            <a:custGeom>
              <a:avLst/>
              <a:gdLst/>
              <a:ahLst/>
              <a:cxnLst/>
              <a:rect l="l" t="t" r="r" b="b"/>
              <a:pathLst>
                <a:path w="3616960" h="10160">
                  <a:moveTo>
                    <a:pt x="3616452" y="0"/>
                  </a:moveTo>
                  <a:lnTo>
                    <a:pt x="3598164" y="0"/>
                  </a:lnTo>
                  <a:lnTo>
                    <a:pt x="3598164" y="4572"/>
                  </a:lnTo>
                  <a:lnTo>
                    <a:pt x="3418332" y="4572"/>
                  </a:lnTo>
                  <a:lnTo>
                    <a:pt x="3418332" y="0"/>
                  </a:lnTo>
                  <a:lnTo>
                    <a:pt x="2944368" y="0"/>
                  </a:lnTo>
                  <a:lnTo>
                    <a:pt x="2944368" y="4572"/>
                  </a:lnTo>
                  <a:lnTo>
                    <a:pt x="2764536" y="4572"/>
                  </a:lnTo>
                  <a:lnTo>
                    <a:pt x="2764536" y="0"/>
                  </a:lnTo>
                  <a:lnTo>
                    <a:pt x="2747772" y="0"/>
                  </a:lnTo>
                  <a:lnTo>
                    <a:pt x="2747772" y="4572"/>
                  </a:lnTo>
                  <a:lnTo>
                    <a:pt x="2567940" y="4572"/>
                  </a:lnTo>
                  <a:lnTo>
                    <a:pt x="2567940" y="0"/>
                  </a:lnTo>
                  <a:lnTo>
                    <a:pt x="2068830" y="0"/>
                  </a:lnTo>
                  <a:lnTo>
                    <a:pt x="2068830" y="4572"/>
                  </a:lnTo>
                  <a:lnTo>
                    <a:pt x="1888998" y="4572"/>
                  </a:lnTo>
                  <a:lnTo>
                    <a:pt x="1888998" y="0"/>
                  </a:lnTo>
                  <a:lnTo>
                    <a:pt x="1866900" y="0"/>
                  </a:lnTo>
                  <a:lnTo>
                    <a:pt x="1866900" y="4572"/>
                  </a:lnTo>
                  <a:lnTo>
                    <a:pt x="1687068" y="4572"/>
                  </a:lnTo>
                  <a:lnTo>
                    <a:pt x="1687068" y="0"/>
                  </a:lnTo>
                  <a:lnTo>
                    <a:pt x="1219200" y="0"/>
                  </a:lnTo>
                  <a:lnTo>
                    <a:pt x="1219200" y="4572"/>
                  </a:lnTo>
                  <a:lnTo>
                    <a:pt x="1039368" y="4572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0" y="9906"/>
                  </a:lnTo>
                  <a:lnTo>
                    <a:pt x="3616452" y="9906"/>
                  </a:lnTo>
                  <a:lnTo>
                    <a:pt x="3616452" y="7620"/>
                  </a:lnTo>
                  <a:lnTo>
                    <a:pt x="3616452" y="4572"/>
                  </a:lnTo>
                  <a:lnTo>
                    <a:pt x="3616452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236" y="2907029"/>
              <a:ext cx="3812540" cy="298450"/>
            </a:xfrm>
            <a:custGeom>
              <a:avLst/>
              <a:gdLst/>
              <a:ahLst/>
              <a:cxnLst/>
              <a:rect l="l" t="t" r="r" b="b"/>
              <a:pathLst>
                <a:path w="3812540" h="298450">
                  <a:moveTo>
                    <a:pt x="1039368" y="288036"/>
                  </a:moveTo>
                  <a:lnTo>
                    <a:pt x="0" y="288036"/>
                  </a:lnTo>
                  <a:lnTo>
                    <a:pt x="0" y="292608"/>
                  </a:lnTo>
                  <a:lnTo>
                    <a:pt x="0" y="297942"/>
                  </a:lnTo>
                  <a:lnTo>
                    <a:pt x="1039368" y="297942"/>
                  </a:lnTo>
                  <a:lnTo>
                    <a:pt x="1039368" y="292608"/>
                  </a:lnTo>
                  <a:lnTo>
                    <a:pt x="1039368" y="288036"/>
                  </a:lnTo>
                  <a:close/>
                </a:path>
                <a:path w="3812540" h="298450">
                  <a:moveTo>
                    <a:pt x="1888998" y="288036"/>
                  </a:moveTo>
                  <a:lnTo>
                    <a:pt x="1416558" y="288036"/>
                  </a:lnTo>
                  <a:lnTo>
                    <a:pt x="1416558" y="292608"/>
                  </a:lnTo>
                  <a:lnTo>
                    <a:pt x="1416558" y="297942"/>
                  </a:lnTo>
                  <a:lnTo>
                    <a:pt x="1687068" y="297942"/>
                  </a:lnTo>
                  <a:lnTo>
                    <a:pt x="1687068" y="292608"/>
                  </a:lnTo>
                  <a:lnTo>
                    <a:pt x="1866900" y="292608"/>
                  </a:lnTo>
                  <a:lnTo>
                    <a:pt x="1866900" y="297942"/>
                  </a:lnTo>
                  <a:lnTo>
                    <a:pt x="1888998" y="297942"/>
                  </a:lnTo>
                  <a:lnTo>
                    <a:pt x="1888998" y="292608"/>
                  </a:lnTo>
                  <a:lnTo>
                    <a:pt x="1888998" y="288036"/>
                  </a:lnTo>
                  <a:close/>
                </a:path>
                <a:path w="3812540" h="298450">
                  <a:moveTo>
                    <a:pt x="2567940" y="288036"/>
                  </a:moveTo>
                  <a:lnTo>
                    <a:pt x="2068830" y="288036"/>
                  </a:lnTo>
                  <a:lnTo>
                    <a:pt x="2068830" y="292608"/>
                  </a:lnTo>
                  <a:lnTo>
                    <a:pt x="2068830" y="297942"/>
                  </a:lnTo>
                  <a:lnTo>
                    <a:pt x="2085594" y="297942"/>
                  </a:lnTo>
                  <a:lnTo>
                    <a:pt x="2085594" y="292608"/>
                  </a:lnTo>
                  <a:lnTo>
                    <a:pt x="2265426" y="292608"/>
                  </a:lnTo>
                  <a:lnTo>
                    <a:pt x="2265426" y="297942"/>
                  </a:lnTo>
                  <a:lnTo>
                    <a:pt x="2567940" y="297942"/>
                  </a:lnTo>
                  <a:lnTo>
                    <a:pt x="2567940" y="292608"/>
                  </a:lnTo>
                  <a:lnTo>
                    <a:pt x="2567940" y="288036"/>
                  </a:lnTo>
                  <a:close/>
                </a:path>
                <a:path w="3812540" h="298450">
                  <a:moveTo>
                    <a:pt x="2764536" y="288036"/>
                  </a:moveTo>
                  <a:lnTo>
                    <a:pt x="2747772" y="288036"/>
                  </a:lnTo>
                  <a:lnTo>
                    <a:pt x="2747772" y="292608"/>
                  </a:lnTo>
                  <a:lnTo>
                    <a:pt x="2747772" y="297942"/>
                  </a:lnTo>
                  <a:lnTo>
                    <a:pt x="2764536" y="297942"/>
                  </a:lnTo>
                  <a:lnTo>
                    <a:pt x="2764536" y="292608"/>
                  </a:lnTo>
                  <a:lnTo>
                    <a:pt x="2764536" y="288036"/>
                  </a:lnTo>
                  <a:close/>
                </a:path>
                <a:path w="3812540" h="298450">
                  <a:moveTo>
                    <a:pt x="2961132" y="288036"/>
                  </a:moveTo>
                  <a:lnTo>
                    <a:pt x="2944368" y="288036"/>
                  </a:lnTo>
                  <a:lnTo>
                    <a:pt x="2944368" y="292608"/>
                  </a:lnTo>
                  <a:lnTo>
                    <a:pt x="2944368" y="297942"/>
                  </a:lnTo>
                  <a:lnTo>
                    <a:pt x="2961132" y="297942"/>
                  </a:lnTo>
                  <a:lnTo>
                    <a:pt x="2961132" y="292608"/>
                  </a:lnTo>
                  <a:lnTo>
                    <a:pt x="2961132" y="288036"/>
                  </a:lnTo>
                  <a:close/>
                </a:path>
                <a:path w="3812540" h="298450">
                  <a:moveTo>
                    <a:pt x="3418332" y="288036"/>
                  </a:moveTo>
                  <a:lnTo>
                    <a:pt x="3140964" y="288036"/>
                  </a:lnTo>
                  <a:lnTo>
                    <a:pt x="3140964" y="292608"/>
                  </a:lnTo>
                  <a:lnTo>
                    <a:pt x="3140964" y="297942"/>
                  </a:lnTo>
                  <a:lnTo>
                    <a:pt x="3418332" y="297942"/>
                  </a:lnTo>
                  <a:lnTo>
                    <a:pt x="3418332" y="292608"/>
                  </a:lnTo>
                  <a:lnTo>
                    <a:pt x="3418332" y="288036"/>
                  </a:lnTo>
                  <a:close/>
                </a:path>
                <a:path w="3812540" h="298450">
                  <a:moveTo>
                    <a:pt x="3812286" y="0"/>
                  </a:moveTo>
                  <a:lnTo>
                    <a:pt x="1416558" y="0"/>
                  </a:lnTo>
                  <a:lnTo>
                    <a:pt x="1416558" y="4572"/>
                  </a:lnTo>
                  <a:lnTo>
                    <a:pt x="1416558" y="9918"/>
                  </a:lnTo>
                  <a:lnTo>
                    <a:pt x="2567940" y="9918"/>
                  </a:lnTo>
                  <a:lnTo>
                    <a:pt x="2567940" y="4572"/>
                  </a:lnTo>
                  <a:lnTo>
                    <a:pt x="2747772" y="4572"/>
                  </a:lnTo>
                  <a:lnTo>
                    <a:pt x="2747772" y="9918"/>
                  </a:lnTo>
                  <a:lnTo>
                    <a:pt x="2961132" y="9918"/>
                  </a:lnTo>
                  <a:lnTo>
                    <a:pt x="2961132" y="4572"/>
                  </a:lnTo>
                  <a:lnTo>
                    <a:pt x="3140964" y="4572"/>
                  </a:lnTo>
                  <a:lnTo>
                    <a:pt x="3140964" y="7620"/>
                  </a:lnTo>
                  <a:lnTo>
                    <a:pt x="3140964" y="9918"/>
                  </a:lnTo>
                  <a:lnTo>
                    <a:pt x="3812286" y="9918"/>
                  </a:lnTo>
                  <a:lnTo>
                    <a:pt x="3812286" y="7620"/>
                  </a:lnTo>
                  <a:lnTo>
                    <a:pt x="3812286" y="4572"/>
                  </a:lnTo>
                  <a:lnTo>
                    <a:pt x="3812286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2282" y="3483101"/>
              <a:ext cx="4605020" cy="10160"/>
            </a:xfrm>
            <a:custGeom>
              <a:avLst/>
              <a:gdLst/>
              <a:ahLst/>
              <a:cxnLst/>
              <a:rect l="l" t="t" r="r" b="b"/>
              <a:pathLst>
                <a:path w="4605020" h="10160">
                  <a:moveTo>
                    <a:pt x="4604753" y="0"/>
                  </a:moveTo>
                  <a:lnTo>
                    <a:pt x="4357878" y="0"/>
                  </a:lnTo>
                  <a:lnTo>
                    <a:pt x="4357878" y="4572"/>
                  </a:lnTo>
                  <a:lnTo>
                    <a:pt x="4178046" y="4572"/>
                  </a:lnTo>
                  <a:lnTo>
                    <a:pt x="4178046" y="0"/>
                  </a:lnTo>
                  <a:lnTo>
                    <a:pt x="4160520" y="0"/>
                  </a:lnTo>
                  <a:lnTo>
                    <a:pt x="4160520" y="4572"/>
                  </a:lnTo>
                  <a:lnTo>
                    <a:pt x="3980688" y="4572"/>
                  </a:lnTo>
                  <a:lnTo>
                    <a:pt x="3980688" y="0"/>
                  </a:lnTo>
                  <a:lnTo>
                    <a:pt x="3482340" y="0"/>
                  </a:lnTo>
                  <a:lnTo>
                    <a:pt x="3482340" y="4572"/>
                  </a:lnTo>
                  <a:lnTo>
                    <a:pt x="3302508" y="4572"/>
                  </a:lnTo>
                  <a:lnTo>
                    <a:pt x="3302508" y="0"/>
                  </a:lnTo>
                  <a:lnTo>
                    <a:pt x="3284969" y="0"/>
                  </a:lnTo>
                  <a:lnTo>
                    <a:pt x="3284969" y="4572"/>
                  </a:lnTo>
                  <a:lnTo>
                    <a:pt x="3105150" y="4572"/>
                  </a:lnTo>
                  <a:lnTo>
                    <a:pt x="3105150" y="0"/>
                  </a:lnTo>
                  <a:lnTo>
                    <a:pt x="2606802" y="0"/>
                  </a:lnTo>
                  <a:lnTo>
                    <a:pt x="2606802" y="4572"/>
                  </a:lnTo>
                  <a:lnTo>
                    <a:pt x="2426970" y="4572"/>
                  </a:lnTo>
                  <a:lnTo>
                    <a:pt x="2426970" y="0"/>
                  </a:lnTo>
                  <a:lnTo>
                    <a:pt x="2417064" y="0"/>
                  </a:lnTo>
                  <a:lnTo>
                    <a:pt x="2417064" y="4572"/>
                  </a:lnTo>
                  <a:lnTo>
                    <a:pt x="2237232" y="4572"/>
                  </a:lnTo>
                  <a:lnTo>
                    <a:pt x="2237232" y="0"/>
                  </a:lnTo>
                  <a:lnTo>
                    <a:pt x="1735836" y="0"/>
                  </a:lnTo>
                  <a:lnTo>
                    <a:pt x="1735836" y="4572"/>
                  </a:lnTo>
                  <a:lnTo>
                    <a:pt x="1556004" y="4572"/>
                  </a:lnTo>
                  <a:lnTo>
                    <a:pt x="1556004" y="0"/>
                  </a:lnTo>
                  <a:lnTo>
                    <a:pt x="1541526" y="0"/>
                  </a:lnTo>
                  <a:lnTo>
                    <a:pt x="1541526" y="4572"/>
                  </a:lnTo>
                  <a:lnTo>
                    <a:pt x="1361694" y="4572"/>
                  </a:lnTo>
                  <a:lnTo>
                    <a:pt x="1361694" y="0"/>
                  </a:lnTo>
                  <a:lnTo>
                    <a:pt x="855726" y="0"/>
                  </a:lnTo>
                  <a:lnTo>
                    <a:pt x="855726" y="4572"/>
                  </a:lnTo>
                  <a:lnTo>
                    <a:pt x="675894" y="4572"/>
                  </a:lnTo>
                  <a:lnTo>
                    <a:pt x="675894" y="0"/>
                  </a:lnTo>
                  <a:lnTo>
                    <a:pt x="665988" y="0"/>
                  </a:lnTo>
                  <a:lnTo>
                    <a:pt x="665988" y="4572"/>
                  </a:lnTo>
                  <a:lnTo>
                    <a:pt x="486156" y="457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4604753" y="9906"/>
                  </a:lnTo>
                  <a:lnTo>
                    <a:pt x="4604753" y="4572"/>
                  </a:lnTo>
                  <a:lnTo>
                    <a:pt x="4604753" y="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5236" y="2618993"/>
              <a:ext cx="8402320" cy="586105"/>
            </a:xfrm>
            <a:custGeom>
              <a:avLst/>
              <a:gdLst/>
              <a:ahLst/>
              <a:cxnLst/>
              <a:rect l="l" t="t" r="r" b="b"/>
              <a:pathLst>
                <a:path w="8402320" h="586105">
                  <a:moveTo>
                    <a:pt x="3616452" y="576072"/>
                  </a:moveTo>
                  <a:lnTo>
                    <a:pt x="3598164" y="576072"/>
                  </a:lnTo>
                  <a:lnTo>
                    <a:pt x="3598164" y="580644"/>
                  </a:lnTo>
                  <a:lnTo>
                    <a:pt x="3598164" y="585978"/>
                  </a:lnTo>
                  <a:lnTo>
                    <a:pt x="3616452" y="585978"/>
                  </a:lnTo>
                  <a:lnTo>
                    <a:pt x="3616452" y="580644"/>
                  </a:lnTo>
                  <a:lnTo>
                    <a:pt x="3616452" y="576072"/>
                  </a:lnTo>
                  <a:close/>
                </a:path>
                <a:path w="8402320" h="586105">
                  <a:moveTo>
                    <a:pt x="3812286" y="576072"/>
                  </a:moveTo>
                  <a:lnTo>
                    <a:pt x="3797046" y="576072"/>
                  </a:lnTo>
                  <a:lnTo>
                    <a:pt x="3797046" y="580644"/>
                  </a:lnTo>
                  <a:lnTo>
                    <a:pt x="3797046" y="585978"/>
                  </a:lnTo>
                  <a:lnTo>
                    <a:pt x="3812286" y="585978"/>
                  </a:lnTo>
                  <a:lnTo>
                    <a:pt x="3812286" y="580644"/>
                  </a:lnTo>
                  <a:lnTo>
                    <a:pt x="3812286" y="576072"/>
                  </a:lnTo>
                  <a:close/>
                </a:path>
                <a:path w="8402320" h="586105">
                  <a:moveTo>
                    <a:pt x="4283202" y="576072"/>
                  </a:moveTo>
                  <a:lnTo>
                    <a:pt x="3992118" y="576072"/>
                  </a:lnTo>
                  <a:lnTo>
                    <a:pt x="3992118" y="580644"/>
                  </a:lnTo>
                  <a:lnTo>
                    <a:pt x="3992118" y="585978"/>
                  </a:lnTo>
                  <a:lnTo>
                    <a:pt x="4283202" y="585978"/>
                  </a:lnTo>
                  <a:lnTo>
                    <a:pt x="4283202" y="580644"/>
                  </a:lnTo>
                  <a:lnTo>
                    <a:pt x="4283202" y="576072"/>
                  </a:lnTo>
                  <a:close/>
                </a:path>
                <a:path w="8402320" h="586105">
                  <a:moveTo>
                    <a:pt x="4283202" y="288036"/>
                  </a:moveTo>
                  <a:lnTo>
                    <a:pt x="3992118" y="288036"/>
                  </a:lnTo>
                  <a:lnTo>
                    <a:pt x="3992118" y="292608"/>
                  </a:lnTo>
                  <a:lnTo>
                    <a:pt x="3992118" y="297954"/>
                  </a:lnTo>
                  <a:lnTo>
                    <a:pt x="4283202" y="297954"/>
                  </a:lnTo>
                  <a:lnTo>
                    <a:pt x="4283202" y="292608"/>
                  </a:lnTo>
                  <a:lnTo>
                    <a:pt x="4283202" y="288036"/>
                  </a:lnTo>
                  <a:close/>
                </a:path>
                <a:path w="8402320" h="586105">
                  <a:moveTo>
                    <a:pt x="4472940" y="576072"/>
                  </a:moveTo>
                  <a:lnTo>
                    <a:pt x="4463034" y="576072"/>
                  </a:lnTo>
                  <a:lnTo>
                    <a:pt x="4463034" y="580644"/>
                  </a:lnTo>
                  <a:lnTo>
                    <a:pt x="4463034" y="585978"/>
                  </a:lnTo>
                  <a:lnTo>
                    <a:pt x="4472940" y="585978"/>
                  </a:lnTo>
                  <a:lnTo>
                    <a:pt x="4472940" y="580644"/>
                  </a:lnTo>
                  <a:lnTo>
                    <a:pt x="4472940" y="576072"/>
                  </a:lnTo>
                  <a:close/>
                </a:path>
                <a:path w="8402320" h="586105">
                  <a:moveTo>
                    <a:pt x="4661916" y="576072"/>
                  </a:moveTo>
                  <a:lnTo>
                    <a:pt x="4652772" y="576072"/>
                  </a:lnTo>
                  <a:lnTo>
                    <a:pt x="4652772" y="580644"/>
                  </a:lnTo>
                  <a:lnTo>
                    <a:pt x="4652772" y="585978"/>
                  </a:lnTo>
                  <a:lnTo>
                    <a:pt x="4661916" y="585978"/>
                  </a:lnTo>
                  <a:lnTo>
                    <a:pt x="4661916" y="580644"/>
                  </a:lnTo>
                  <a:lnTo>
                    <a:pt x="4661916" y="576072"/>
                  </a:lnTo>
                  <a:close/>
                </a:path>
                <a:path w="8402320" h="586105">
                  <a:moveTo>
                    <a:pt x="4661916" y="288036"/>
                  </a:moveTo>
                  <a:lnTo>
                    <a:pt x="4463034" y="288036"/>
                  </a:lnTo>
                  <a:lnTo>
                    <a:pt x="4463034" y="292608"/>
                  </a:lnTo>
                  <a:lnTo>
                    <a:pt x="4463034" y="297954"/>
                  </a:lnTo>
                  <a:lnTo>
                    <a:pt x="4661916" y="297954"/>
                  </a:lnTo>
                  <a:lnTo>
                    <a:pt x="4661916" y="292608"/>
                  </a:lnTo>
                  <a:lnTo>
                    <a:pt x="4661916" y="288036"/>
                  </a:lnTo>
                  <a:close/>
                </a:path>
                <a:path w="8402320" h="586105">
                  <a:moveTo>
                    <a:pt x="5158740" y="576072"/>
                  </a:moveTo>
                  <a:lnTo>
                    <a:pt x="4841748" y="576072"/>
                  </a:lnTo>
                  <a:lnTo>
                    <a:pt x="4841748" y="580644"/>
                  </a:lnTo>
                  <a:lnTo>
                    <a:pt x="4841748" y="585978"/>
                  </a:lnTo>
                  <a:lnTo>
                    <a:pt x="5158740" y="585978"/>
                  </a:lnTo>
                  <a:lnTo>
                    <a:pt x="5158740" y="580644"/>
                  </a:lnTo>
                  <a:lnTo>
                    <a:pt x="5158740" y="576072"/>
                  </a:lnTo>
                  <a:close/>
                </a:path>
                <a:path w="8402320" h="586105">
                  <a:moveTo>
                    <a:pt x="5353050" y="576072"/>
                  </a:moveTo>
                  <a:lnTo>
                    <a:pt x="5338572" y="576072"/>
                  </a:lnTo>
                  <a:lnTo>
                    <a:pt x="5338572" y="580644"/>
                  </a:lnTo>
                  <a:lnTo>
                    <a:pt x="5338572" y="585978"/>
                  </a:lnTo>
                  <a:lnTo>
                    <a:pt x="5353050" y="585978"/>
                  </a:lnTo>
                  <a:lnTo>
                    <a:pt x="5353050" y="580644"/>
                  </a:lnTo>
                  <a:lnTo>
                    <a:pt x="5353050" y="576072"/>
                  </a:lnTo>
                  <a:close/>
                </a:path>
                <a:path w="8402320" h="586105">
                  <a:moveTo>
                    <a:pt x="5353050" y="288036"/>
                  </a:moveTo>
                  <a:lnTo>
                    <a:pt x="4841748" y="288036"/>
                  </a:lnTo>
                  <a:lnTo>
                    <a:pt x="4841748" y="292608"/>
                  </a:lnTo>
                  <a:lnTo>
                    <a:pt x="4841748" y="297954"/>
                  </a:lnTo>
                  <a:lnTo>
                    <a:pt x="5158740" y="297954"/>
                  </a:lnTo>
                  <a:lnTo>
                    <a:pt x="5158740" y="292608"/>
                  </a:lnTo>
                  <a:lnTo>
                    <a:pt x="5338572" y="292608"/>
                  </a:lnTo>
                  <a:lnTo>
                    <a:pt x="5338572" y="297954"/>
                  </a:lnTo>
                  <a:lnTo>
                    <a:pt x="5353050" y="297954"/>
                  </a:lnTo>
                  <a:lnTo>
                    <a:pt x="5353050" y="292608"/>
                  </a:lnTo>
                  <a:lnTo>
                    <a:pt x="5353050" y="288036"/>
                  </a:lnTo>
                  <a:close/>
                </a:path>
                <a:path w="8402320" h="586105">
                  <a:moveTo>
                    <a:pt x="5547360" y="576072"/>
                  </a:moveTo>
                  <a:lnTo>
                    <a:pt x="5532882" y="576072"/>
                  </a:lnTo>
                  <a:lnTo>
                    <a:pt x="5532882" y="580644"/>
                  </a:lnTo>
                  <a:lnTo>
                    <a:pt x="5532882" y="585978"/>
                  </a:lnTo>
                  <a:lnTo>
                    <a:pt x="5547360" y="585978"/>
                  </a:lnTo>
                  <a:lnTo>
                    <a:pt x="5547360" y="580644"/>
                  </a:lnTo>
                  <a:lnTo>
                    <a:pt x="5547360" y="576072"/>
                  </a:lnTo>
                  <a:close/>
                </a:path>
                <a:path w="8402320" h="586105">
                  <a:moveTo>
                    <a:pt x="5547360" y="288036"/>
                  </a:moveTo>
                  <a:lnTo>
                    <a:pt x="5532882" y="288036"/>
                  </a:lnTo>
                  <a:lnTo>
                    <a:pt x="5532882" y="292608"/>
                  </a:lnTo>
                  <a:lnTo>
                    <a:pt x="5532882" y="297954"/>
                  </a:lnTo>
                  <a:lnTo>
                    <a:pt x="5547360" y="297954"/>
                  </a:lnTo>
                  <a:lnTo>
                    <a:pt x="5547360" y="292608"/>
                  </a:lnTo>
                  <a:lnTo>
                    <a:pt x="5547360" y="288036"/>
                  </a:lnTo>
                  <a:close/>
                </a:path>
                <a:path w="8402320" h="586105">
                  <a:moveTo>
                    <a:pt x="6034278" y="576072"/>
                  </a:moveTo>
                  <a:lnTo>
                    <a:pt x="5727192" y="576072"/>
                  </a:lnTo>
                  <a:lnTo>
                    <a:pt x="5727192" y="580644"/>
                  </a:lnTo>
                  <a:lnTo>
                    <a:pt x="5727192" y="585978"/>
                  </a:lnTo>
                  <a:lnTo>
                    <a:pt x="6034278" y="585978"/>
                  </a:lnTo>
                  <a:lnTo>
                    <a:pt x="6034278" y="580644"/>
                  </a:lnTo>
                  <a:lnTo>
                    <a:pt x="6034278" y="576072"/>
                  </a:lnTo>
                  <a:close/>
                </a:path>
                <a:path w="8402320" h="586105">
                  <a:moveTo>
                    <a:pt x="6224016" y="576072"/>
                  </a:moveTo>
                  <a:lnTo>
                    <a:pt x="6214110" y="576072"/>
                  </a:lnTo>
                  <a:lnTo>
                    <a:pt x="6214110" y="580644"/>
                  </a:lnTo>
                  <a:lnTo>
                    <a:pt x="6214110" y="585978"/>
                  </a:lnTo>
                  <a:lnTo>
                    <a:pt x="6224016" y="585978"/>
                  </a:lnTo>
                  <a:lnTo>
                    <a:pt x="6224016" y="580644"/>
                  </a:lnTo>
                  <a:lnTo>
                    <a:pt x="6224016" y="576072"/>
                  </a:lnTo>
                  <a:close/>
                </a:path>
                <a:path w="8402320" h="586105">
                  <a:moveTo>
                    <a:pt x="6420612" y="576072"/>
                  </a:moveTo>
                  <a:lnTo>
                    <a:pt x="6403848" y="576072"/>
                  </a:lnTo>
                  <a:lnTo>
                    <a:pt x="6403848" y="580644"/>
                  </a:lnTo>
                  <a:lnTo>
                    <a:pt x="6403848" y="585978"/>
                  </a:lnTo>
                  <a:lnTo>
                    <a:pt x="6420612" y="585978"/>
                  </a:lnTo>
                  <a:lnTo>
                    <a:pt x="6420612" y="580644"/>
                  </a:lnTo>
                  <a:lnTo>
                    <a:pt x="6420612" y="576072"/>
                  </a:lnTo>
                  <a:close/>
                </a:path>
                <a:path w="8402320" h="586105">
                  <a:moveTo>
                    <a:pt x="6420612" y="288036"/>
                  </a:moveTo>
                  <a:lnTo>
                    <a:pt x="5727192" y="288036"/>
                  </a:lnTo>
                  <a:lnTo>
                    <a:pt x="5727192" y="292608"/>
                  </a:lnTo>
                  <a:lnTo>
                    <a:pt x="5727192" y="297954"/>
                  </a:lnTo>
                  <a:lnTo>
                    <a:pt x="6034278" y="297954"/>
                  </a:lnTo>
                  <a:lnTo>
                    <a:pt x="6034278" y="292608"/>
                  </a:lnTo>
                  <a:lnTo>
                    <a:pt x="6214110" y="292608"/>
                  </a:lnTo>
                  <a:lnTo>
                    <a:pt x="6214110" y="297954"/>
                  </a:lnTo>
                  <a:lnTo>
                    <a:pt x="6224016" y="297954"/>
                  </a:lnTo>
                  <a:lnTo>
                    <a:pt x="6224016" y="292608"/>
                  </a:lnTo>
                  <a:lnTo>
                    <a:pt x="6403848" y="292608"/>
                  </a:lnTo>
                  <a:lnTo>
                    <a:pt x="6403848" y="297954"/>
                  </a:lnTo>
                  <a:lnTo>
                    <a:pt x="6420612" y="297954"/>
                  </a:lnTo>
                  <a:lnTo>
                    <a:pt x="6420612" y="292608"/>
                  </a:lnTo>
                  <a:lnTo>
                    <a:pt x="6420612" y="288036"/>
                  </a:lnTo>
                  <a:close/>
                </a:path>
                <a:path w="8402320" h="586105">
                  <a:moveTo>
                    <a:pt x="6902196" y="576072"/>
                  </a:moveTo>
                  <a:lnTo>
                    <a:pt x="6600444" y="576072"/>
                  </a:lnTo>
                  <a:lnTo>
                    <a:pt x="6600444" y="580644"/>
                  </a:lnTo>
                  <a:lnTo>
                    <a:pt x="6600444" y="585978"/>
                  </a:lnTo>
                  <a:lnTo>
                    <a:pt x="6902196" y="585978"/>
                  </a:lnTo>
                  <a:lnTo>
                    <a:pt x="6902196" y="580644"/>
                  </a:lnTo>
                  <a:lnTo>
                    <a:pt x="6902196" y="576072"/>
                  </a:lnTo>
                  <a:close/>
                </a:path>
                <a:path w="8402320" h="586105">
                  <a:moveTo>
                    <a:pt x="6902196" y="288036"/>
                  </a:moveTo>
                  <a:lnTo>
                    <a:pt x="6600444" y="288036"/>
                  </a:lnTo>
                  <a:lnTo>
                    <a:pt x="6600444" y="292608"/>
                  </a:lnTo>
                  <a:lnTo>
                    <a:pt x="6600444" y="297954"/>
                  </a:lnTo>
                  <a:lnTo>
                    <a:pt x="6902196" y="297954"/>
                  </a:lnTo>
                  <a:lnTo>
                    <a:pt x="6902196" y="292608"/>
                  </a:lnTo>
                  <a:lnTo>
                    <a:pt x="6902196" y="288036"/>
                  </a:lnTo>
                  <a:close/>
                </a:path>
                <a:path w="8402320" h="586105">
                  <a:moveTo>
                    <a:pt x="7099554" y="576072"/>
                  </a:moveTo>
                  <a:lnTo>
                    <a:pt x="7082015" y="576072"/>
                  </a:lnTo>
                  <a:lnTo>
                    <a:pt x="7082015" y="580644"/>
                  </a:lnTo>
                  <a:lnTo>
                    <a:pt x="7082015" y="585978"/>
                  </a:lnTo>
                  <a:lnTo>
                    <a:pt x="7099554" y="585978"/>
                  </a:lnTo>
                  <a:lnTo>
                    <a:pt x="7099554" y="580644"/>
                  </a:lnTo>
                  <a:lnTo>
                    <a:pt x="7099554" y="576072"/>
                  </a:lnTo>
                  <a:close/>
                </a:path>
                <a:path w="8402320" h="586105">
                  <a:moveTo>
                    <a:pt x="7099554" y="288036"/>
                  </a:moveTo>
                  <a:lnTo>
                    <a:pt x="7082015" y="288036"/>
                  </a:lnTo>
                  <a:lnTo>
                    <a:pt x="7082015" y="292608"/>
                  </a:lnTo>
                  <a:lnTo>
                    <a:pt x="7082015" y="297954"/>
                  </a:lnTo>
                  <a:lnTo>
                    <a:pt x="7099554" y="297954"/>
                  </a:lnTo>
                  <a:lnTo>
                    <a:pt x="7099554" y="292608"/>
                  </a:lnTo>
                  <a:lnTo>
                    <a:pt x="7099554" y="288036"/>
                  </a:lnTo>
                  <a:close/>
                </a:path>
                <a:path w="8402320" h="586105">
                  <a:moveTo>
                    <a:pt x="7296150" y="576072"/>
                  </a:moveTo>
                  <a:lnTo>
                    <a:pt x="7279386" y="576072"/>
                  </a:lnTo>
                  <a:lnTo>
                    <a:pt x="7279386" y="580644"/>
                  </a:lnTo>
                  <a:lnTo>
                    <a:pt x="7279386" y="585978"/>
                  </a:lnTo>
                  <a:lnTo>
                    <a:pt x="7296150" y="585978"/>
                  </a:lnTo>
                  <a:lnTo>
                    <a:pt x="7296150" y="580644"/>
                  </a:lnTo>
                  <a:lnTo>
                    <a:pt x="7296150" y="576072"/>
                  </a:lnTo>
                  <a:close/>
                </a:path>
                <a:path w="8402320" h="586105">
                  <a:moveTo>
                    <a:pt x="7296150" y="288036"/>
                  </a:moveTo>
                  <a:lnTo>
                    <a:pt x="7279386" y="288036"/>
                  </a:lnTo>
                  <a:lnTo>
                    <a:pt x="7279386" y="292608"/>
                  </a:lnTo>
                  <a:lnTo>
                    <a:pt x="7279386" y="297954"/>
                  </a:lnTo>
                  <a:lnTo>
                    <a:pt x="7296150" y="297954"/>
                  </a:lnTo>
                  <a:lnTo>
                    <a:pt x="7296150" y="292608"/>
                  </a:lnTo>
                  <a:lnTo>
                    <a:pt x="7296150" y="288036"/>
                  </a:lnTo>
                  <a:close/>
                </a:path>
                <a:path w="8402320" h="586105">
                  <a:moveTo>
                    <a:pt x="7777734" y="576072"/>
                  </a:moveTo>
                  <a:lnTo>
                    <a:pt x="7475969" y="576072"/>
                  </a:lnTo>
                  <a:lnTo>
                    <a:pt x="7475969" y="580644"/>
                  </a:lnTo>
                  <a:lnTo>
                    <a:pt x="7475969" y="585978"/>
                  </a:lnTo>
                  <a:lnTo>
                    <a:pt x="7777734" y="585978"/>
                  </a:lnTo>
                  <a:lnTo>
                    <a:pt x="7777734" y="580644"/>
                  </a:lnTo>
                  <a:lnTo>
                    <a:pt x="7777734" y="576072"/>
                  </a:lnTo>
                  <a:close/>
                </a:path>
                <a:path w="8402320" h="586105">
                  <a:moveTo>
                    <a:pt x="7777734" y="288036"/>
                  </a:moveTo>
                  <a:lnTo>
                    <a:pt x="7475969" y="288036"/>
                  </a:lnTo>
                  <a:lnTo>
                    <a:pt x="7475969" y="292608"/>
                  </a:lnTo>
                  <a:lnTo>
                    <a:pt x="7475969" y="297954"/>
                  </a:lnTo>
                  <a:lnTo>
                    <a:pt x="7777734" y="297954"/>
                  </a:lnTo>
                  <a:lnTo>
                    <a:pt x="7777734" y="292608"/>
                  </a:lnTo>
                  <a:lnTo>
                    <a:pt x="7777734" y="288036"/>
                  </a:lnTo>
                  <a:close/>
                </a:path>
                <a:path w="8402320" h="586105">
                  <a:moveTo>
                    <a:pt x="7975092" y="576072"/>
                  </a:moveTo>
                  <a:lnTo>
                    <a:pt x="7957566" y="576072"/>
                  </a:lnTo>
                  <a:lnTo>
                    <a:pt x="7957566" y="580644"/>
                  </a:lnTo>
                  <a:lnTo>
                    <a:pt x="7957566" y="585978"/>
                  </a:lnTo>
                  <a:lnTo>
                    <a:pt x="7975092" y="585978"/>
                  </a:lnTo>
                  <a:lnTo>
                    <a:pt x="7975092" y="580644"/>
                  </a:lnTo>
                  <a:lnTo>
                    <a:pt x="7975092" y="576072"/>
                  </a:lnTo>
                  <a:close/>
                </a:path>
                <a:path w="8402320" h="586105">
                  <a:moveTo>
                    <a:pt x="7975092" y="288036"/>
                  </a:moveTo>
                  <a:lnTo>
                    <a:pt x="7957566" y="288036"/>
                  </a:lnTo>
                  <a:lnTo>
                    <a:pt x="7957566" y="292608"/>
                  </a:lnTo>
                  <a:lnTo>
                    <a:pt x="7957566" y="297954"/>
                  </a:lnTo>
                  <a:lnTo>
                    <a:pt x="7975092" y="297954"/>
                  </a:lnTo>
                  <a:lnTo>
                    <a:pt x="7975092" y="292608"/>
                  </a:lnTo>
                  <a:lnTo>
                    <a:pt x="7975092" y="288036"/>
                  </a:lnTo>
                  <a:close/>
                </a:path>
                <a:path w="8402320" h="586105">
                  <a:moveTo>
                    <a:pt x="8171688" y="576072"/>
                  </a:moveTo>
                  <a:lnTo>
                    <a:pt x="8154924" y="576072"/>
                  </a:lnTo>
                  <a:lnTo>
                    <a:pt x="8154924" y="580644"/>
                  </a:lnTo>
                  <a:lnTo>
                    <a:pt x="8154924" y="585978"/>
                  </a:lnTo>
                  <a:lnTo>
                    <a:pt x="8171688" y="585978"/>
                  </a:lnTo>
                  <a:lnTo>
                    <a:pt x="8171688" y="580644"/>
                  </a:lnTo>
                  <a:lnTo>
                    <a:pt x="8171688" y="576072"/>
                  </a:lnTo>
                  <a:close/>
                </a:path>
                <a:path w="8402320" h="586105">
                  <a:moveTo>
                    <a:pt x="8171688" y="288036"/>
                  </a:moveTo>
                  <a:lnTo>
                    <a:pt x="8154924" y="288036"/>
                  </a:lnTo>
                  <a:lnTo>
                    <a:pt x="8154924" y="292608"/>
                  </a:lnTo>
                  <a:lnTo>
                    <a:pt x="8154924" y="297954"/>
                  </a:lnTo>
                  <a:lnTo>
                    <a:pt x="8171688" y="297954"/>
                  </a:lnTo>
                  <a:lnTo>
                    <a:pt x="8171688" y="292608"/>
                  </a:lnTo>
                  <a:lnTo>
                    <a:pt x="8171688" y="288036"/>
                  </a:lnTo>
                  <a:close/>
                </a:path>
                <a:path w="8402320" h="586105">
                  <a:moveTo>
                    <a:pt x="8401799" y="576072"/>
                  </a:moveTo>
                  <a:lnTo>
                    <a:pt x="8351520" y="576072"/>
                  </a:lnTo>
                  <a:lnTo>
                    <a:pt x="8351520" y="580644"/>
                  </a:lnTo>
                  <a:lnTo>
                    <a:pt x="8351520" y="585978"/>
                  </a:lnTo>
                  <a:lnTo>
                    <a:pt x="8401799" y="585978"/>
                  </a:lnTo>
                  <a:lnTo>
                    <a:pt x="8401799" y="580644"/>
                  </a:lnTo>
                  <a:lnTo>
                    <a:pt x="8401799" y="576072"/>
                  </a:lnTo>
                  <a:close/>
                </a:path>
                <a:path w="8402320" h="586105">
                  <a:moveTo>
                    <a:pt x="840179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918"/>
                  </a:lnTo>
                  <a:lnTo>
                    <a:pt x="5353050" y="9918"/>
                  </a:lnTo>
                  <a:lnTo>
                    <a:pt x="5353050" y="4572"/>
                  </a:lnTo>
                  <a:lnTo>
                    <a:pt x="5532882" y="4572"/>
                  </a:lnTo>
                  <a:lnTo>
                    <a:pt x="5532882" y="9918"/>
                  </a:lnTo>
                  <a:lnTo>
                    <a:pt x="5547360" y="9918"/>
                  </a:lnTo>
                  <a:lnTo>
                    <a:pt x="5547360" y="4572"/>
                  </a:lnTo>
                  <a:lnTo>
                    <a:pt x="5727192" y="4572"/>
                  </a:lnTo>
                  <a:lnTo>
                    <a:pt x="5727192" y="9918"/>
                  </a:lnTo>
                  <a:lnTo>
                    <a:pt x="6902196" y="9918"/>
                  </a:lnTo>
                  <a:lnTo>
                    <a:pt x="6902196" y="4572"/>
                  </a:lnTo>
                  <a:lnTo>
                    <a:pt x="7082015" y="4572"/>
                  </a:lnTo>
                  <a:lnTo>
                    <a:pt x="7082015" y="9918"/>
                  </a:lnTo>
                  <a:lnTo>
                    <a:pt x="7099554" y="9918"/>
                  </a:lnTo>
                  <a:lnTo>
                    <a:pt x="7099554" y="4572"/>
                  </a:lnTo>
                  <a:lnTo>
                    <a:pt x="7279386" y="4572"/>
                  </a:lnTo>
                  <a:lnTo>
                    <a:pt x="7279386" y="9918"/>
                  </a:lnTo>
                  <a:lnTo>
                    <a:pt x="7296150" y="9918"/>
                  </a:lnTo>
                  <a:lnTo>
                    <a:pt x="7296150" y="4572"/>
                  </a:lnTo>
                  <a:lnTo>
                    <a:pt x="7475969" y="4572"/>
                  </a:lnTo>
                  <a:lnTo>
                    <a:pt x="7475969" y="9918"/>
                  </a:lnTo>
                  <a:lnTo>
                    <a:pt x="7777734" y="9918"/>
                  </a:lnTo>
                  <a:lnTo>
                    <a:pt x="7777734" y="4572"/>
                  </a:lnTo>
                  <a:lnTo>
                    <a:pt x="7957566" y="4572"/>
                  </a:lnTo>
                  <a:lnTo>
                    <a:pt x="7957566" y="9918"/>
                  </a:lnTo>
                  <a:lnTo>
                    <a:pt x="7975092" y="9918"/>
                  </a:lnTo>
                  <a:lnTo>
                    <a:pt x="7975092" y="4572"/>
                  </a:lnTo>
                  <a:lnTo>
                    <a:pt x="8154924" y="4572"/>
                  </a:lnTo>
                  <a:lnTo>
                    <a:pt x="8154924" y="9918"/>
                  </a:lnTo>
                  <a:lnTo>
                    <a:pt x="8171688" y="9918"/>
                  </a:lnTo>
                  <a:lnTo>
                    <a:pt x="8171688" y="4572"/>
                  </a:lnTo>
                  <a:lnTo>
                    <a:pt x="8351520" y="4572"/>
                  </a:lnTo>
                  <a:lnTo>
                    <a:pt x="8351520" y="9918"/>
                  </a:lnTo>
                  <a:lnTo>
                    <a:pt x="8401799" y="9918"/>
                  </a:lnTo>
                  <a:lnTo>
                    <a:pt x="8401799" y="4572"/>
                  </a:lnTo>
                  <a:lnTo>
                    <a:pt x="840179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236" y="2907029"/>
              <a:ext cx="8402320" cy="298450"/>
            </a:xfrm>
            <a:custGeom>
              <a:avLst/>
              <a:gdLst/>
              <a:ahLst/>
              <a:cxnLst/>
              <a:rect l="l" t="t" r="r" b="b"/>
              <a:pathLst>
                <a:path w="8402320" h="298450">
                  <a:moveTo>
                    <a:pt x="1235964" y="288036"/>
                  </a:moveTo>
                  <a:lnTo>
                    <a:pt x="1219200" y="288036"/>
                  </a:lnTo>
                  <a:lnTo>
                    <a:pt x="1219200" y="292608"/>
                  </a:lnTo>
                  <a:lnTo>
                    <a:pt x="1219200" y="297942"/>
                  </a:lnTo>
                  <a:lnTo>
                    <a:pt x="1235964" y="297942"/>
                  </a:lnTo>
                  <a:lnTo>
                    <a:pt x="1235964" y="292608"/>
                  </a:lnTo>
                  <a:lnTo>
                    <a:pt x="1235964" y="288036"/>
                  </a:lnTo>
                  <a:close/>
                </a:path>
                <a:path w="8402320" h="298450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918"/>
                  </a:lnTo>
                  <a:lnTo>
                    <a:pt x="1039368" y="9918"/>
                  </a:lnTo>
                  <a:lnTo>
                    <a:pt x="1039368" y="4572"/>
                  </a:lnTo>
                  <a:lnTo>
                    <a:pt x="1219200" y="4572"/>
                  </a:lnTo>
                  <a:lnTo>
                    <a:pt x="1219200" y="9918"/>
                  </a:lnTo>
                  <a:lnTo>
                    <a:pt x="1235964" y="9918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  <a:path w="8402320" h="298450">
                  <a:moveTo>
                    <a:pt x="8401799" y="288036"/>
                  </a:moveTo>
                  <a:lnTo>
                    <a:pt x="8351520" y="288036"/>
                  </a:lnTo>
                  <a:lnTo>
                    <a:pt x="8351520" y="292608"/>
                  </a:lnTo>
                  <a:lnTo>
                    <a:pt x="8401799" y="292608"/>
                  </a:lnTo>
                  <a:lnTo>
                    <a:pt x="8401799" y="288036"/>
                  </a:lnTo>
                  <a:close/>
                </a:path>
                <a:path w="8402320" h="298450">
                  <a:moveTo>
                    <a:pt x="8401799" y="0"/>
                  </a:moveTo>
                  <a:lnTo>
                    <a:pt x="8351520" y="0"/>
                  </a:lnTo>
                  <a:lnTo>
                    <a:pt x="8351520" y="4572"/>
                  </a:lnTo>
                  <a:lnTo>
                    <a:pt x="8351520" y="9918"/>
                  </a:lnTo>
                  <a:lnTo>
                    <a:pt x="8401799" y="9918"/>
                  </a:lnTo>
                  <a:lnTo>
                    <a:pt x="8401799" y="4572"/>
                  </a:lnTo>
                  <a:lnTo>
                    <a:pt x="8401799" y="0"/>
                  </a:lnTo>
                  <a:close/>
                </a:path>
              </a:pathLst>
            </a:custGeom>
            <a:solidFill>
              <a:srgbClr val="EA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9112" y="2703830"/>
            <a:ext cx="363220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5" dirty="0">
                <a:latin typeface="Arial MT"/>
                <a:cs typeface="Arial MT"/>
              </a:rPr>
              <a:t>HIGH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233700"/>
              </a:lnSpc>
              <a:spcBef>
                <a:spcPts val="100"/>
              </a:spcBef>
            </a:pPr>
            <a:r>
              <a:rPr sz="800" spc="-85" dirty="0">
                <a:latin typeface="Arial MT"/>
                <a:cs typeface="Arial MT"/>
              </a:rPr>
              <a:t>MEDIUM  </a:t>
            </a:r>
            <a:r>
              <a:rPr sz="800" spc="-114" dirty="0">
                <a:latin typeface="Arial MT"/>
                <a:cs typeface="Arial MT"/>
              </a:rPr>
              <a:t>LOW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5299"/>
              </p:ext>
            </p:extLst>
          </p:nvPr>
        </p:nvGraphicFramePr>
        <p:xfrm>
          <a:off x="1585975" y="3504837"/>
          <a:ext cx="7463150" cy="35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/>
                <a:gridCol w="732790"/>
                <a:gridCol w="943609"/>
                <a:gridCol w="790575"/>
                <a:gridCol w="978535"/>
                <a:gridCol w="780414"/>
                <a:gridCol w="913129"/>
                <a:gridCol w="915034"/>
                <a:gridCol w="641984"/>
              </a:tblGrid>
              <a:tr h="176558"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Archives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Docs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Business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Media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Social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Public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Machine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Sensor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0795" marB="0"/>
                </a:tc>
              </a:tr>
              <a:tr h="176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Apps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Networks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Web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Storages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Log</a:t>
                      </a:r>
                      <a:r>
                        <a:rPr sz="11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3195" algn="ctr">
                        <a:lnSpc>
                          <a:spcPts val="127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Segoe UI"/>
                          <a:cs typeface="Segoe UI"/>
                        </a:rPr>
                        <a:t>Data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905" marB="0"/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1587246" y="2623566"/>
            <a:ext cx="7509509" cy="869950"/>
            <a:chOff x="1587246" y="2623566"/>
            <a:chExt cx="7509509" cy="869950"/>
          </a:xfrm>
        </p:grpSpPr>
        <p:sp>
          <p:nvSpPr>
            <p:cNvPr id="40" name="object 40"/>
            <p:cNvSpPr/>
            <p:nvPr/>
          </p:nvSpPr>
          <p:spPr>
            <a:xfrm>
              <a:off x="1587246" y="3199637"/>
              <a:ext cx="1024890" cy="288290"/>
            </a:xfrm>
            <a:custGeom>
              <a:avLst/>
              <a:gdLst/>
              <a:ahLst/>
              <a:cxnLst/>
              <a:rect l="l" t="t" r="r" b="b"/>
              <a:pathLst>
                <a:path w="1024889" h="288289">
                  <a:moveTo>
                    <a:pt x="17983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79832" y="288036"/>
                  </a:lnTo>
                  <a:lnTo>
                    <a:pt x="179832" y="0"/>
                  </a:lnTo>
                  <a:close/>
                </a:path>
                <a:path w="1024889" h="288289">
                  <a:moveTo>
                    <a:pt x="1024890" y="0"/>
                  </a:moveTo>
                  <a:lnTo>
                    <a:pt x="845058" y="0"/>
                  </a:lnTo>
                  <a:lnTo>
                    <a:pt x="845058" y="288036"/>
                  </a:lnTo>
                  <a:lnTo>
                    <a:pt x="1024890" y="288036"/>
                  </a:lnTo>
                  <a:lnTo>
                    <a:pt x="1024890" y="0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34234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0830" y="3199638"/>
              <a:ext cx="180340" cy="288290"/>
            </a:xfrm>
            <a:custGeom>
              <a:avLst/>
              <a:gdLst/>
              <a:ahLst/>
              <a:cxnLst/>
              <a:rect l="l" t="t" r="r" b="b"/>
              <a:pathLst>
                <a:path w="180339" h="288289">
                  <a:moveTo>
                    <a:pt x="179831" y="288036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288036"/>
                  </a:lnTo>
                  <a:lnTo>
                    <a:pt x="179831" y="2880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3175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9772" y="3078480"/>
              <a:ext cx="180340" cy="409575"/>
            </a:xfrm>
            <a:custGeom>
              <a:avLst/>
              <a:gdLst/>
              <a:ahLst/>
              <a:cxnLst/>
              <a:rect l="l" t="t" r="r" b="b"/>
              <a:pathLst>
                <a:path w="180339" h="409575">
                  <a:moveTo>
                    <a:pt x="179832" y="409194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409194"/>
                  </a:lnTo>
                  <a:lnTo>
                    <a:pt x="179832" y="409194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6368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61688" y="2916936"/>
              <a:ext cx="180975" cy="576580"/>
            </a:xfrm>
            <a:custGeom>
              <a:avLst/>
              <a:gdLst/>
              <a:ahLst/>
              <a:cxnLst/>
              <a:rect l="l" t="t" r="r" b="b"/>
              <a:pathLst>
                <a:path w="180975" h="576579">
                  <a:moveTo>
                    <a:pt x="180594" y="576072"/>
                  </a:moveTo>
                  <a:lnTo>
                    <a:pt x="180594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80594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7522" y="2628900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8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2" y="86410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8437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8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2" y="864108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18175" y="3078480"/>
              <a:ext cx="180340" cy="409575"/>
            </a:xfrm>
            <a:custGeom>
              <a:avLst/>
              <a:gdLst/>
              <a:ahLst/>
              <a:cxnLst/>
              <a:rect l="l" t="t" r="r" b="b"/>
              <a:pathLst>
                <a:path w="180339" h="409575">
                  <a:moveTo>
                    <a:pt x="179832" y="409194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409194"/>
                  </a:lnTo>
                  <a:lnTo>
                    <a:pt x="179832" y="409194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07152" y="2780538"/>
              <a:ext cx="180340" cy="707390"/>
            </a:xfrm>
            <a:custGeom>
              <a:avLst/>
              <a:gdLst/>
              <a:ahLst/>
              <a:cxnLst/>
              <a:rect l="l" t="t" r="r" b="b"/>
              <a:pathLst>
                <a:path w="180339" h="707389">
                  <a:moveTo>
                    <a:pt x="179832" y="707136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707136"/>
                  </a:lnTo>
                  <a:lnTo>
                    <a:pt x="179832" y="7071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03975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1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2" y="576071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828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7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2" y="864107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259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39" h="864235">
                  <a:moveTo>
                    <a:pt x="179832" y="864107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2" y="864107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9513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40" h="576579">
                  <a:moveTo>
                    <a:pt x="179831" y="576071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1" y="576071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69252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40" h="576579">
                  <a:moveTo>
                    <a:pt x="179831" y="576071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179831" y="576071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5848" y="2780538"/>
              <a:ext cx="180340" cy="707390"/>
            </a:xfrm>
            <a:custGeom>
              <a:avLst/>
              <a:gdLst/>
              <a:ahLst/>
              <a:cxnLst/>
              <a:rect l="l" t="t" r="r" b="b"/>
              <a:pathLst>
                <a:path w="180340" h="707389">
                  <a:moveTo>
                    <a:pt x="179831" y="707136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707136"/>
                  </a:lnTo>
                  <a:lnTo>
                    <a:pt x="179831" y="70713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47431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44790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41386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22969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7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7"/>
                  </a:lnTo>
                  <a:lnTo>
                    <a:pt x="179831" y="864107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20327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8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1" y="864108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6924" y="2623566"/>
              <a:ext cx="180340" cy="864235"/>
            </a:xfrm>
            <a:custGeom>
              <a:avLst/>
              <a:gdLst/>
              <a:ahLst/>
              <a:cxnLst/>
              <a:rect l="l" t="t" r="r" b="b"/>
              <a:pathLst>
                <a:path w="180340" h="864235">
                  <a:moveTo>
                    <a:pt x="179831" y="864108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864108"/>
                  </a:lnTo>
                  <a:lnTo>
                    <a:pt x="179831" y="86410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84604" y="2911602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1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2C9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81200" y="2782062"/>
              <a:ext cx="180975" cy="708025"/>
            </a:xfrm>
            <a:custGeom>
              <a:avLst/>
              <a:gdLst/>
              <a:ahLst/>
              <a:cxnLst/>
              <a:rect l="l" t="t" r="r" b="b"/>
              <a:pathLst>
                <a:path w="180975" h="708025">
                  <a:moveTo>
                    <a:pt x="180594" y="707898"/>
                  </a:moveTo>
                  <a:lnTo>
                    <a:pt x="180594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180594" y="70789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63568" y="2914650"/>
              <a:ext cx="180340" cy="576580"/>
            </a:xfrm>
            <a:custGeom>
              <a:avLst/>
              <a:gdLst/>
              <a:ahLst/>
              <a:cxnLst/>
              <a:rect l="l" t="t" r="r" b="b"/>
              <a:pathLst>
                <a:path w="180339" h="576579">
                  <a:moveTo>
                    <a:pt x="179832" y="576072"/>
                  </a:moveTo>
                  <a:lnTo>
                    <a:pt x="179832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79832" y="57607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249159" y="4489870"/>
            <a:ext cx="191325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Segoe UI Semibold"/>
                <a:cs typeface="Segoe UI Semibold"/>
              </a:rPr>
              <a:t>Data</a:t>
            </a:r>
            <a:r>
              <a:rPr sz="1400" spc="-60" dirty="0">
                <a:latin typeface="Segoe UI Semibold"/>
                <a:cs typeface="Segoe UI Semibold"/>
              </a:rPr>
              <a:t> </a:t>
            </a:r>
            <a:r>
              <a:rPr sz="1400" spc="-10" dirty="0">
                <a:latin typeface="Segoe UI Semibold"/>
                <a:cs typeface="Segoe UI Semibold"/>
              </a:rPr>
              <a:t>Storages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latin typeface="Segoe UI"/>
                <a:cs typeface="Segoe UI"/>
              </a:rPr>
              <a:t>RDBMS,</a:t>
            </a:r>
            <a:r>
              <a:rPr sz="900" spc="-25" dirty="0">
                <a:latin typeface="Segoe UI"/>
                <a:cs typeface="Segoe UI"/>
              </a:rPr>
              <a:t> </a:t>
            </a:r>
            <a:r>
              <a:rPr sz="900" dirty="0">
                <a:latin typeface="Segoe UI"/>
                <a:cs typeface="Segoe UI"/>
              </a:rPr>
              <a:t>NoSQL,</a:t>
            </a:r>
            <a:r>
              <a:rPr sz="900" spc="-2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Hadoop,</a:t>
            </a:r>
            <a:r>
              <a:rPr sz="900" spc="-10" dirty="0">
                <a:latin typeface="Segoe UI"/>
                <a:cs typeface="Segoe UI"/>
              </a:rPr>
              <a:t> </a:t>
            </a:r>
            <a:r>
              <a:rPr sz="900" dirty="0">
                <a:latin typeface="Segoe UI"/>
                <a:cs typeface="Segoe UI"/>
              </a:rPr>
              <a:t>file</a:t>
            </a:r>
            <a:r>
              <a:rPr sz="900" spc="-5" dirty="0">
                <a:latin typeface="Segoe UI"/>
                <a:cs typeface="Segoe UI"/>
              </a:rPr>
              <a:t> systems </a:t>
            </a:r>
            <a:r>
              <a:rPr sz="900" spc="-229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249159" y="5209960"/>
            <a:ext cx="1770380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Machine</a:t>
            </a:r>
            <a:r>
              <a:rPr sz="1400" spc="-15" dirty="0">
                <a:latin typeface="Segoe UI Semibold"/>
                <a:cs typeface="Segoe UI Semibold"/>
              </a:rPr>
              <a:t> </a:t>
            </a:r>
            <a:r>
              <a:rPr sz="1400" spc="-5" dirty="0">
                <a:latin typeface="Segoe UI Semibold"/>
                <a:cs typeface="Segoe UI Semibold"/>
              </a:rPr>
              <a:t>Log</a:t>
            </a:r>
            <a:r>
              <a:rPr sz="1400" spc="-10" dirty="0">
                <a:latin typeface="Segoe UI Semibold"/>
                <a:cs typeface="Segoe UI Semibold"/>
              </a:rPr>
              <a:t> Data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Application logs, event logs, server </a:t>
            </a:r>
            <a:r>
              <a:rPr sz="900" spc="-23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data,</a:t>
            </a:r>
            <a:r>
              <a:rPr sz="90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CDRs, clickstream</a:t>
            </a:r>
            <a:r>
              <a:rPr sz="900" spc="-1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data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9159" y="5930052"/>
            <a:ext cx="1751330" cy="7054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Sensor</a:t>
            </a:r>
            <a:r>
              <a:rPr sz="1400" spc="-25" dirty="0">
                <a:latin typeface="Segoe UI Semibold"/>
                <a:cs typeface="Segoe UI Semibold"/>
              </a:rPr>
              <a:t> </a:t>
            </a:r>
            <a:r>
              <a:rPr sz="1400" spc="-10" dirty="0">
                <a:latin typeface="Segoe UI Semibold"/>
                <a:cs typeface="Segoe UI Semibold"/>
              </a:rPr>
              <a:t>Data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Smart</a:t>
            </a:r>
            <a:r>
              <a:rPr sz="900" spc="-1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electric meters,</a:t>
            </a:r>
            <a:r>
              <a:rPr sz="900" spc="1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medical </a:t>
            </a:r>
            <a:r>
              <a:rPr sz="90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devices, car sensors, </a:t>
            </a:r>
            <a:r>
              <a:rPr sz="900" dirty="0">
                <a:latin typeface="Segoe UI"/>
                <a:cs typeface="Segoe UI"/>
              </a:rPr>
              <a:t>road </a:t>
            </a:r>
            <a:r>
              <a:rPr sz="900" spc="-5" dirty="0">
                <a:latin typeface="Segoe UI"/>
                <a:cs typeface="Segoe UI"/>
              </a:rPr>
              <a:t>cameras </a:t>
            </a:r>
            <a:r>
              <a:rPr sz="900" spc="-23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786" y="4588326"/>
            <a:ext cx="447968" cy="43786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180" y="6001171"/>
            <a:ext cx="370133" cy="470834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4691" y="4559024"/>
            <a:ext cx="466386" cy="47055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815" y="5236496"/>
            <a:ext cx="345180" cy="47055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0563" y="5348649"/>
            <a:ext cx="465785" cy="39143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4691" y="5278336"/>
            <a:ext cx="458058" cy="46578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98881" y="4546816"/>
            <a:ext cx="461627" cy="46994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94330" y="6067977"/>
            <a:ext cx="466386" cy="391431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0885" y="6080169"/>
            <a:ext cx="395086" cy="383103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1578355" y="4489870"/>
            <a:ext cx="168338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Segoe UI Semibold"/>
                <a:cs typeface="Segoe UI Semibold"/>
              </a:rPr>
              <a:t>Archives</a:t>
            </a:r>
            <a:endParaRPr sz="1400">
              <a:latin typeface="Segoe UI Semibold"/>
              <a:cs typeface="Segoe UI Semibold"/>
            </a:endParaRPr>
          </a:p>
          <a:p>
            <a:pPr marL="12700" marR="5715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Scanned </a:t>
            </a:r>
            <a:r>
              <a:rPr sz="900" dirty="0">
                <a:latin typeface="Segoe UI"/>
                <a:cs typeface="Segoe UI"/>
              </a:rPr>
              <a:t>documents, </a:t>
            </a:r>
            <a:r>
              <a:rPr sz="900" spc="-5" dirty="0">
                <a:latin typeface="Segoe UI"/>
                <a:cs typeface="Segoe UI"/>
              </a:rPr>
              <a:t>statements, </a:t>
            </a:r>
            <a:r>
              <a:rPr sz="900" spc="-24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medical</a:t>
            </a:r>
            <a:r>
              <a:rPr sz="900" spc="-1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records,</a:t>
            </a:r>
            <a:r>
              <a:rPr sz="90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e-mails</a:t>
            </a:r>
            <a:r>
              <a:rPr sz="900" spc="1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etc..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78355" y="5209960"/>
            <a:ext cx="1615440" cy="4311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Segoe UI Semibold"/>
                <a:cs typeface="Segoe UI Semibold"/>
              </a:rPr>
              <a:t>Docs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XLS,</a:t>
            </a:r>
            <a:r>
              <a:rPr sz="900" spc="-15" dirty="0">
                <a:latin typeface="Segoe UI"/>
                <a:cs typeface="Segoe UI"/>
              </a:rPr>
              <a:t> </a:t>
            </a:r>
            <a:r>
              <a:rPr sz="900" dirty="0">
                <a:latin typeface="Segoe UI"/>
                <a:cs typeface="Segoe UI"/>
              </a:rPr>
              <a:t>PDF,</a:t>
            </a:r>
            <a:r>
              <a:rPr sz="900" spc="-20" dirty="0">
                <a:latin typeface="Segoe UI"/>
                <a:cs typeface="Segoe UI"/>
              </a:rPr>
              <a:t> </a:t>
            </a:r>
            <a:r>
              <a:rPr sz="900" dirty="0">
                <a:latin typeface="Segoe UI"/>
                <a:cs typeface="Segoe UI"/>
              </a:rPr>
              <a:t>CSV, </a:t>
            </a:r>
            <a:r>
              <a:rPr sz="900" spc="-5" dirty="0">
                <a:latin typeface="Segoe UI"/>
                <a:cs typeface="Segoe UI"/>
              </a:rPr>
              <a:t>HTML, </a:t>
            </a:r>
            <a:r>
              <a:rPr sz="900" dirty="0">
                <a:latin typeface="Segoe UI"/>
                <a:cs typeface="Segoe UI"/>
              </a:rPr>
              <a:t>JSON</a:t>
            </a:r>
            <a:r>
              <a:rPr sz="900" spc="-5" dirty="0">
                <a:latin typeface="Segoe UI"/>
                <a:cs typeface="Segoe UI"/>
              </a:rPr>
              <a:t>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92072" y="5918622"/>
            <a:ext cx="156146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Business</a:t>
            </a:r>
            <a:r>
              <a:rPr sz="1400" spc="-25" dirty="0">
                <a:latin typeface="Segoe UI Semibold"/>
                <a:cs typeface="Segoe UI Semibold"/>
              </a:rPr>
              <a:t> </a:t>
            </a:r>
            <a:r>
              <a:rPr sz="1400" spc="-10" dirty="0">
                <a:latin typeface="Segoe UI Semibold"/>
                <a:cs typeface="Segoe UI Semibold"/>
              </a:rPr>
              <a:t>Apps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latin typeface="Segoe UI"/>
                <a:cs typeface="Segoe UI"/>
              </a:rPr>
              <a:t>CRM, ERP </a:t>
            </a:r>
            <a:r>
              <a:rPr sz="900" spc="-5" dirty="0">
                <a:latin typeface="Segoe UI"/>
                <a:cs typeface="Segoe UI"/>
              </a:rPr>
              <a:t>systems, HR, project </a:t>
            </a:r>
            <a:r>
              <a:rPr sz="900" spc="-23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management</a:t>
            </a:r>
            <a:r>
              <a:rPr sz="900" spc="2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87088" y="5209960"/>
            <a:ext cx="1440815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Social</a:t>
            </a:r>
            <a:r>
              <a:rPr sz="1400" spc="-45" dirty="0">
                <a:latin typeface="Segoe UI Semibold"/>
                <a:cs typeface="Segoe UI Semibold"/>
              </a:rPr>
              <a:t> </a:t>
            </a:r>
            <a:r>
              <a:rPr sz="1400" spc="-5" dirty="0">
                <a:latin typeface="Segoe UI Semibold"/>
                <a:cs typeface="Segoe UI Semibold"/>
              </a:rPr>
              <a:t>Networks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latin typeface="Segoe UI"/>
                <a:cs typeface="Segoe UI"/>
              </a:rPr>
              <a:t>Twitter, </a:t>
            </a:r>
            <a:r>
              <a:rPr sz="900" spc="-5" dirty="0">
                <a:latin typeface="Segoe UI"/>
                <a:cs typeface="Segoe UI"/>
              </a:rPr>
              <a:t>Facebook, Google+, </a:t>
            </a:r>
            <a:r>
              <a:rPr sz="900" spc="-240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LinkedIn 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87088" y="5930052"/>
            <a:ext cx="1663064" cy="568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Public</a:t>
            </a:r>
            <a:r>
              <a:rPr sz="1400" spc="-50" dirty="0">
                <a:latin typeface="Segoe UI Semibold"/>
                <a:cs typeface="Segoe UI Semibold"/>
              </a:rPr>
              <a:t> </a:t>
            </a:r>
            <a:r>
              <a:rPr sz="1400" spc="-15" dirty="0">
                <a:latin typeface="Segoe UI Semibold"/>
                <a:cs typeface="Segoe UI Semibold"/>
              </a:rPr>
              <a:t>Web</a:t>
            </a:r>
            <a:endParaRPr sz="1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Wikipedia, news, weather, public </a:t>
            </a:r>
            <a:r>
              <a:rPr sz="900" spc="-23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finance</a:t>
            </a:r>
            <a:r>
              <a:rPr sz="900" spc="1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73371" y="4485298"/>
            <a:ext cx="1270000" cy="4311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latin typeface="Segoe UI Semibold"/>
                <a:cs typeface="Segoe UI Semibold"/>
              </a:rPr>
              <a:t>Media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Segoe UI"/>
                <a:cs typeface="Segoe UI"/>
              </a:rPr>
              <a:t>Images, video,</a:t>
            </a:r>
            <a:r>
              <a:rPr sz="900" spc="-2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audio</a:t>
            </a:r>
            <a:r>
              <a:rPr sz="900" spc="-25" dirty="0">
                <a:latin typeface="Segoe UI"/>
                <a:cs typeface="Segoe UI"/>
              </a:rPr>
              <a:t> </a:t>
            </a:r>
            <a:r>
              <a:rPr sz="900" spc="-5" dirty="0">
                <a:latin typeface="Segoe UI"/>
                <a:cs typeface="Segoe UI"/>
              </a:rPr>
              <a:t>etc.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771893" y="3973067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79831" y="171450"/>
                </a:moveTo>
                <a:lnTo>
                  <a:pt x="179831" y="0"/>
                </a:lnTo>
                <a:lnTo>
                  <a:pt x="0" y="0"/>
                </a:lnTo>
                <a:lnTo>
                  <a:pt x="0" y="171450"/>
                </a:lnTo>
                <a:lnTo>
                  <a:pt x="179831" y="171450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980173" y="3958082"/>
            <a:ext cx="4711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Velocity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73544" y="3958082"/>
            <a:ext cx="4159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Variety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749086" y="3958082"/>
            <a:ext cx="4584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Segoe UI"/>
                <a:cs typeface="Segoe UI"/>
              </a:rPr>
              <a:t>Volume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540495" y="3973067"/>
            <a:ext cx="180340" cy="171450"/>
          </a:xfrm>
          <a:custGeom>
            <a:avLst/>
            <a:gdLst/>
            <a:ahLst/>
            <a:cxnLst/>
            <a:rect l="l" t="t" r="r" b="b"/>
            <a:pathLst>
              <a:path w="180340" h="171450">
                <a:moveTo>
                  <a:pt x="179831" y="171450"/>
                </a:moveTo>
                <a:lnTo>
                  <a:pt x="179831" y="0"/>
                </a:lnTo>
                <a:lnTo>
                  <a:pt x="0" y="0"/>
                </a:lnTo>
                <a:lnTo>
                  <a:pt x="0" y="171450"/>
                </a:lnTo>
                <a:lnTo>
                  <a:pt x="179831" y="17145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64195" y="3979164"/>
            <a:ext cx="180975" cy="165735"/>
          </a:xfrm>
          <a:custGeom>
            <a:avLst/>
            <a:gdLst/>
            <a:ahLst/>
            <a:cxnLst/>
            <a:rect l="l" t="t" r="r" b="b"/>
            <a:pathLst>
              <a:path w="180975" h="165735">
                <a:moveTo>
                  <a:pt x="180594" y="165353"/>
                </a:moveTo>
                <a:lnTo>
                  <a:pt x="180594" y="0"/>
                </a:lnTo>
                <a:lnTo>
                  <a:pt x="0" y="0"/>
                </a:lnTo>
                <a:lnTo>
                  <a:pt x="0" y="165353"/>
                </a:lnTo>
                <a:lnTo>
                  <a:pt x="180594" y="165353"/>
                </a:lnTo>
                <a:close/>
              </a:path>
            </a:pathLst>
          </a:custGeom>
          <a:solidFill>
            <a:srgbClr val="2C9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02808" y="3975353"/>
            <a:ext cx="180340" cy="169545"/>
          </a:xfrm>
          <a:custGeom>
            <a:avLst/>
            <a:gdLst/>
            <a:ahLst/>
            <a:cxnLst/>
            <a:rect l="l" t="t" r="r" b="b"/>
            <a:pathLst>
              <a:path w="180339" h="169545">
                <a:moveTo>
                  <a:pt x="179832" y="169163"/>
                </a:moveTo>
                <a:lnTo>
                  <a:pt x="179832" y="0"/>
                </a:lnTo>
                <a:lnTo>
                  <a:pt x="0" y="0"/>
                </a:lnTo>
                <a:lnTo>
                  <a:pt x="0" y="169163"/>
                </a:lnTo>
                <a:lnTo>
                  <a:pt x="179832" y="169163"/>
                </a:lnTo>
                <a:close/>
              </a:path>
            </a:pathLst>
          </a:custGeom>
          <a:solidFill>
            <a:srgbClr val="E87E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933947" y="3958844"/>
            <a:ext cx="6540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egoe UI"/>
                <a:cs typeface="Segoe UI"/>
              </a:rPr>
              <a:t>Complexity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238486" y="6854080"/>
            <a:ext cx="156845" cy="19300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3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 dirty="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0779" y="1562506"/>
            <a:ext cx="4943094" cy="46310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lli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00442" y="4568444"/>
            <a:ext cx="117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Quality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Self</a:t>
            </a:r>
            <a:r>
              <a:rPr sz="18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1786" y="5861558"/>
            <a:ext cx="920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Business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0991" y="2718305"/>
            <a:ext cx="11137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Intelligent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79361" y="2718307"/>
            <a:ext cx="7124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2619" y="1383665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Low</a:t>
            </a:r>
            <a:r>
              <a:rPr sz="1800" spc="-7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Latency </a:t>
            </a:r>
            <a:r>
              <a:rPr sz="1800" spc="-39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Reliability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53508" y="4568444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Volume 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E46C0A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E46C0A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4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7722" y="5861558"/>
            <a:ext cx="97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 </a:t>
            </a:r>
            <a:r>
              <a:rPr sz="1100" spc="-10" dirty="0">
                <a:latin typeface="Segoe UI"/>
                <a:cs typeface="Segoe UI"/>
              </a:rPr>
              <a:t>Scientists/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Analysts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618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Reference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Architectures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2087117"/>
            <a:ext cx="718185" cy="485140"/>
          </a:xfrm>
          <a:custGeom>
            <a:avLst/>
            <a:gdLst/>
            <a:ahLst/>
            <a:cxnLst/>
            <a:rect l="l" t="t" r="r" b="b"/>
            <a:pathLst>
              <a:path w="718185" h="485139">
                <a:moveTo>
                  <a:pt x="717804" y="242316"/>
                </a:moveTo>
                <a:lnTo>
                  <a:pt x="475488" y="0"/>
                </a:lnTo>
                <a:lnTo>
                  <a:pt x="475488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475488" y="363474"/>
                </a:lnTo>
                <a:lnTo>
                  <a:pt x="475488" y="484632"/>
                </a:lnTo>
                <a:lnTo>
                  <a:pt x="717804" y="242316"/>
                </a:lnTo>
                <a:close/>
              </a:path>
            </a:pathLst>
          </a:custGeom>
          <a:solidFill>
            <a:srgbClr val="2C9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2057400"/>
            <a:ext cx="3581400" cy="462280"/>
          </a:xfrm>
          <a:prstGeom prst="rect">
            <a:avLst/>
          </a:prstGeom>
          <a:solidFill>
            <a:srgbClr val="E87E04"/>
          </a:solidFill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Architecture Drivers: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5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2067305"/>
            <a:ext cx="3581400" cy="462280"/>
          </a:xfrm>
          <a:prstGeom prst="rect">
            <a:avLst/>
          </a:prstGeom>
          <a:solidFill>
            <a:srgbClr val="E87E04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Architectures: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2599182"/>
            <a:ext cx="3581400" cy="37242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735" rIns="0" bIns="0" rtlCol="0">
            <a:spAutoFit/>
          </a:bodyPr>
          <a:lstStyle/>
          <a:p>
            <a:pPr marL="560070" indent="-229235">
              <a:lnSpc>
                <a:spcPct val="100000"/>
              </a:lnSpc>
              <a:spcBef>
                <a:spcPts val="305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25" dirty="0">
                <a:solidFill>
                  <a:srgbClr val="252525"/>
                </a:solidFill>
                <a:latin typeface="Segoe UI"/>
                <a:cs typeface="Segoe UI"/>
              </a:rPr>
              <a:t>Volume</a:t>
            </a:r>
            <a:endParaRPr sz="2000" dirty="0">
              <a:latin typeface="Segoe UI"/>
              <a:cs typeface="Segoe UI"/>
            </a:endParaRPr>
          </a:p>
          <a:p>
            <a:pPr marL="560070" indent="-229235">
              <a:lnSpc>
                <a:spcPct val="100000"/>
              </a:lnSpc>
              <a:spcBef>
                <a:spcPts val="475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Sources</a:t>
            </a:r>
            <a:endParaRPr sz="2000" dirty="0">
              <a:latin typeface="Segoe UI"/>
              <a:cs typeface="Segoe UI"/>
            </a:endParaRPr>
          </a:p>
          <a:p>
            <a:pPr marL="560070" indent="-22923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Throughput</a:t>
            </a:r>
            <a:endParaRPr sz="2000" dirty="0">
              <a:latin typeface="Segoe UI"/>
              <a:cs typeface="Segoe UI"/>
            </a:endParaRPr>
          </a:p>
          <a:p>
            <a:pPr marL="560070" indent="-22923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Latency</a:t>
            </a:r>
            <a:endParaRPr sz="2000" dirty="0">
              <a:latin typeface="Segoe UI"/>
              <a:cs typeface="Segoe UI"/>
            </a:endParaRPr>
          </a:p>
          <a:p>
            <a:pPr marL="560070" indent="-229235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5" dirty="0">
                <a:solidFill>
                  <a:srgbClr val="252525"/>
                </a:solidFill>
                <a:latin typeface="Segoe UI"/>
                <a:cs typeface="Segoe UI"/>
              </a:rPr>
              <a:t>Extensibility</a:t>
            </a:r>
            <a:endParaRPr sz="2000" dirty="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5" dirty="0">
                <a:solidFill>
                  <a:srgbClr val="252525"/>
                </a:solidFill>
                <a:latin typeface="Segoe UI"/>
                <a:cs typeface="Segoe UI"/>
              </a:rPr>
              <a:t>Data</a:t>
            </a:r>
            <a:r>
              <a:rPr sz="20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Quality</a:t>
            </a:r>
            <a:endParaRPr sz="2000" dirty="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Reliability</a:t>
            </a:r>
            <a:endParaRPr sz="2000" dirty="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endParaRPr sz="2000" dirty="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5" dirty="0">
                <a:solidFill>
                  <a:srgbClr val="252525"/>
                </a:solidFill>
                <a:latin typeface="Segoe UI"/>
                <a:cs typeface="Segoe UI"/>
              </a:rPr>
              <a:t>Self-Service</a:t>
            </a:r>
            <a:endParaRPr sz="2000" dirty="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Cost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800" y="2590800"/>
            <a:ext cx="3581400" cy="11391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9370" rIns="0" bIns="0" rtlCol="0">
            <a:spAutoFit/>
          </a:bodyPr>
          <a:lstStyle/>
          <a:p>
            <a:pPr marL="560070" indent="-228600">
              <a:lnSpc>
                <a:spcPct val="100000"/>
              </a:lnSpc>
              <a:spcBef>
                <a:spcPts val="31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Extended</a:t>
            </a:r>
            <a:r>
              <a:rPr sz="20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Segoe UI"/>
                <a:cs typeface="Segoe UI"/>
              </a:rPr>
              <a:t>Relational</a:t>
            </a:r>
            <a:endParaRPr sz="200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10" dirty="0">
                <a:solidFill>
                  <a:srgbClr val="252525"/>
                </a:solidFill>
                <a:latin typeface="Segoe UI"/>
                <a:cs typeface="Segoe UI"/>
              </a:rPr>
              <a:t>Non-Relational</a:t>
            </a:r>
            <a:endParaRPr sz="2000">
              <a:latin typeface="Segoe UI"/>
              <a:cs typeface="Segoe UI"/>
            </a:endParaRPr>
          </a:p>
          <a:p>
            <a:pPr marL="560070" indent="-228600">
              <a:lnSpc>
                <a:spcPct val="100000"/>
              </a:lnSpc>
              <a:spcBef>
                <a:spcPts val="480"/>
              </a:spcBef>
              <a:buClr>
                <a:srgbClr val="3F3F3F"/>
              </a:buClr>
              <a:buFont typeface="Calibri"/>
              <a:buChar char="▪"/>
              <a:tabLst>
                <a:tab pos="559435" algn="l"/>
                <a:tab pos="560070" algn="l"/>
              </a:tabLst>
            </a:pPr>
            <a:r>
              <a:rPr sz="2000" spc="-5" dirty="0">
                <a:solidFill>
                  <a:srgbClr val="252525"/>
                </a:solidFill>
                <a:latin typeface="Segoe UI"/>
                <a:cs typeface="Segoe UI"/>
              </a:rPr>
              <a:t>Hybrid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5191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Reference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 Architecture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3038" y="1721357"/>
            <a:ext cx="1450340" cy="4833620"/>
            <a:chOff x="7543038" y="1721357"/>
            <a:chExt cx="1450340" cy="4833620"/>
          </a:xfrm>
        </p:grpSpPr>
        <p:sp>
          <p:nvSpPr>
            <p:cNvPr id="4" name="object 4"/>
            <p:cNvSpPr/>
            <p:nvPr/>
          </p:nvSpPr>
          <p:spPr>
            <a:xfrm>
              <a:off x="7543038" y="1721357"/>
              <a:ext cx="1450340" cy="4833620"/>
            </a:xfrm>
            <a:custGeom>
              <a:avLst/>
              <a:gdLst/>
              <a:ahLst/>
              <a:cxnLst/>
              <a:rect l="l" t="t" r="r" b="b"/>
              <a:pathLst>
                <a:path w="1450340" h="4833620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5334" y="4833366"/>
                  </a:lnTo>
                  <a:lnTo>
                    <a:pt x="5334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5334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50086" y="4831080"/>
                  </a:lnTo>
                  <a:close/>
                </a:path>
                <a:path w="1450340" h="4833620">
                  <a:moveTo>
                    <a:pt x="9905" y="9906"/>
                  </a:moveTo>
                  <a:lnTo>
                    <a:pt x="9905" y="5334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1450340" h="4833620">
                  <a:moveTo>
                    <a:pt x="9906" y="4823460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5334" y="4823460"/>
                  </a:lnTo>
                  <a:lnTo>
                    <a:pt x="5334" y="4833366"/>
                  </a:lnTo>
                  <a:lnTo>
                    <a:pt x="9906" y="4833366"/>
                  </a:lnTo>
                  <a:close/>
                </a:path>
                <a:path w="1450340" h="4833620">
                  <a:moveTo>
                    <a:pt x="1444752" y="9906"/>
                  </a:moveTo>
                  <a:lnTo>
                    <a:pt x="1440180" y="5334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1346" y="5469636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396"/>
                  </a:lnTo>
                  <a:lnTo>
                    <a:pt x="1067276" y="12096"/>
                  </a:lnTo>
                  <a:lnTo>
                    <a:pt x="1053715" y="3226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226"/>
                  </a:lnTo>
                  <a:lnTo>
                    <a:pt x="12382" y="12096"/>
                  </a:lnTo>
                  <a:lnTo>
                    <a:pt x="3333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645"/>
                  </a:lnTo>
                  <a:lnTo>
                    <a:pt x="12382" y="888206"/>
                  </a:lnTo>
                  <a:lnTo>
                    <a:pt x="25717" y="897338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38"/>
                  </a:lnTo>
                  <a:lnTo>
                    <a:pt x="1067276" y="888206"/>
                  </a:lnTo>
                  <a:lnTo>
                    <a:pt x="1076408" y="87464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18453" y="1723644"/>
            <a:ext cx="1449705" cy="4833620"/>
            <a:chOff x="5918453" y="1723644"/>
            <a:chExt cx="1449705" cy="4833620"/>
          </a:xfrm>
        </p:grpSpPr>
        <p:sp>
          <p:nvSpPr>
            <p:cNvPr id="7" name="object 7"/>
            <p:cNvSpPr/>
            <p:nvPr/>
          </p:nvSpPr>
          <p:spPr>
            <a:xfrm>
              <a:off x="5918453" y="172364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3460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4572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8953" y="4389882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C3D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42757" y="6004814"/>
            <a:ext cx="8432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22107" y="438912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5728" y="4806188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Mobile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6680" y="3310128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4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288"/>
                </a:lnTo>
                <a:lnTo>
                  <a:pt x="1067276" y="11811"/>
                </a:lnTo>
                <a:lnTo>
                  <a:pt x="1053715" y="290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8972" y="3726433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Native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2869" y="222961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74581" y="2645918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711" y="4806188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0571" y="3309365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52464" y="3844544"/>
            <a:ext cx="78168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OLAP</a:t>
            </a:r>
            <a:r>
              <a:rPr sz="1100" spc="-5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Cubes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29" y="222961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9422" y="2645918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2752" y="43921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20" y="25717"/>
                </a:lnTo>
                <a:lnTo>
                  <a:pt x="1067371" y="12382"/>
                </a:lnTo>
                <a:lnTo>
                  <a:pt x="1054036" y="3333"/>
                </a:lnTo>
                <a:lnTo>
                  <a:pt x="1037844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844" y="900684"/>
                </a:lnTo>
                <a:lnTo>
                  <a:pt x="1054036" y="897338"/>
                </a:lnTo>
                <a:lnTo>
                  <a:pt x="1067371" y="888206"/>
                </a:lnTo>
                <a:lnTo>
                  <a:pt x="1076420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57597" y="4808473"/>
            <a:ext cx="75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Operational  Data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Stores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84370" y="3311652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658" y="25717"/>
                </a:lnTo>
                <a:lnTo>
                  <a:pt x="1066609" y="12382"/>
                </a:lnTo>
                <a:lnTo>
                  <a:pt x="1053274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350"/>
                </a:lnTo>
                <a:lnTo>
                  <a:pt x="1066609" y="888301"/>
                </a:lnTo>
                <a:lnTo>
                  <a:pt x="1075658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74361" y="3847591"/>
            <a:ext cx="7035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Marts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228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40833" y="2648966"/>
            <a:ext cx="780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3679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Data </a:t>
            </a:r>
            <a:r>
              <a:rPr sz="1100" spc="-5" dirty="0">
                <a:latin typeface="Segoe UI"/>
                <a:cs typeface="Segoe UI"/>
              </a:rPr>
              <a:t> Warehouses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64357" y="54696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50539" y="6004814"/>
            <a:ext cx="70802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Replication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5120" y="439140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8733" y="4927346"/>
            <a:ext cx="65405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API/ODBC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68167" y="33116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63494" y="3847591"/>
            <a:ext cx="6908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65882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88284" y="2767075"/>
            <a:ext cx="23558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6632" y="43898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091" y="4925059"/>
            <a:ext cx="83121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47394" y="33116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1862" y="3727957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Semi- </a:t>
            </a:r>
            <a:r>
              <a:rPr sz="1100" spc="-5" dirty="0"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62227" y="1723644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4572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17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4572" y="4821174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174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4572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174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98702" y="1870963"/>
            <a:ext cx="9747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91437" y="1870963"/>
            <a:ext cx="8293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6184" y="1870963"/>
            <a:ext cx="10388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0246" y="1870963"/>
            <a:ext cx="6731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9467" y="1870963"/>
            <a:ext cx="93471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46632" y="223189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1102" y="2767075"/>
            <a:ext cx="66992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658111" y="2372867"/>
            <a:ext cx="279400" cy="2432685"/>
            <a:chOff x="1658111" y="2372867"/>
            <a:chExt cx="279400" cy="243268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72867"/>
              <a:ext cx="246125" cy="2545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16045"/>
              <a:ext cx="220979" cy="2872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63617"/>
              <a:ext cx="278891" cy="24155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681477" y="1723644"/>
            <a:ext cx="1449705" cy="4831080"/>
            <a:chOff x="2681477" y="1723644"/>
            <a:chExt cx="1449705" cy="483108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5358" y="2347722"/>
              <a:ext cx="316991" cy="32080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929" y="3449573"/>
              <a:ext cx="312420" cy="2164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2122" y="4542282"/>
              <a:ext cx="283463" cy="27965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681477" y="1723644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17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174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174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3740" y="5618988"/>
              <a:ext cx="300227" cy="30860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4307585" y="1723644"/>
            <a:ext cx="1449705" cy="4833620"/>
            <a:chOff x="4307585" y="1723644"/>
            <a:chExt cx="1449705" cy="4833620"/>
          </a:xfrm>
        </p:grpSpPr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9377" y="2335530"/>
              <a:ext cx="229361" cy="2788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8511" y="3416045"/>
              <a:ext cx="341375" cy="34137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4231" y="4530089"/>
              <a:ext cx="241554" cy="2499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307585" y="172364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4571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346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4571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83858" y="2347722"/>
            <a:ext cx="312420" cy="2445385"/>
            <a:chOff x="6483858" y="2347722"/>
            <a:chExt cx="312420" cy="2445385"/>
          </a:xfrm>
        </p:grpSpPr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1196" y="2347722"/>
              <a:ext cx="253745" cy="25450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2814" y="3449574"/>
              <a:ext cx="258318" cy="2750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3858" y="4492751"/>
              <a:ext cx="312420" cy="300227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04631" y="2381250"/>
            <a:ext cx="316230" cy="3512820"/>
            <a:chOff x="8104631" y="2381250"/>
            <a:chExt cx="316230" cy="3512820"/>
          </a:xfrm>
        </p:grpSpPr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6823" y="2381250"/>
              <a:ext cx="300227" cy="2331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8441" y="3441191"/>
              <a:ext cx="308609" cy="25450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79307" y="4509516"/>
              <a:ext cx="175260" cy="283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631" y="5581650"/>
              <a:ext cx="316229" cy="31242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9238486" y="6854080"/>
            <a:ext cx="156845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6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0115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Reference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3878" y="6865110"/>
            <a:ext cx="185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Segoe UI"/>
                <a:cs typeface="Segoe UI"/>
              </a:rPr>
              <a:t>10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038" y="1720595"/>
            <a:ext cx="1450340" cy="4832985"/>
            <a:chOff x="7543038" y="1720595"/>
            <a:chExt cx="1450340" cy="4832985"/>
          </a:xfrm>
        </p:grpSpPr>
        <p:sp>
          <p:nvSpPr>
            <p:cNvPr id="5" name="object 5"/>
            <p:cNvSpPr/>
            <p:nvPr/>
          </p:nvSpPr>
          <p:spPr>
            <a:xfrm>
              <a:off x="7543038" y="1720595"/>
              <a:ext cx="1450340" cy="4832985"/>
            </a:xfrm>
            <a:custGeom>
              <a:avLst/>
              <a:gdLst/>
              <a:ahLst/>
              <a:cxnLst/>
              <a:rect l="l" t="t" r="r" b="b"/>
              <a:pathLst>
                <a:path w="1450340" h="4832984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2604"/>
                  </a:lnTo>
                  <a:lnTo>
                    <a:pt x="5334" y="4832604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50086" y="4831080"/>
                  </a:lnTo>
                  <a:close/>
                </a:path>
                <a:path w="1450340" h="4832984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1450340" h="4832984">
                  <a:moveTo>
                    <a:pt x="9906" y="4823460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5334" y="4823460"/>
                  </a:lnTo>
                  <a:lnTo>
                    <a:pt x="5334" y="4832604"/>
                  </a:lnTo>
                  <a:lnTo>
                    <a:pt x="9906" y="4832604"/>
                  </a:lnTo>
                  <a:close/>
                </a:path>
                <a:path w="1450340" h="4832984">
                  <a:moveTo>
                    <a:pt x="1444752" y="9144"/>
                  </a:moveTo>
                  <a:lnTo>
                    <a:pt x="1440180" y="4572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50340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1346" y="546811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774"/>
                  </a:moveTo>
                  <a:lnTo>
                    <a:pt x="1079754" y="41910"/>
                  </a:lnTo>
                  <a:lnTo>
                    <a:pt x="1076408" y="25717"/>
                  </a:lnTo>
                  <a:lnTo>
                    <a:pt x="1067276" y="12382"/>
                  </a:lnTo>
                  <a:lnTo>
                    <a:pt x="1053715" y="3333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333"/>
                  </a:lnTo>
                  <a:lnTo>
                    <a:pt x="12382" y="12382"/>
                  </a:lnTo>
                  <a:lnTo>
                    <a:pt x="3333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333" y="874966"/>
                  </a:lnTo>
                  <a:lnTo>
                    <a:pt x="12382" y="888301"/>
                  </a:lnTo>
                  <a:lnTo>
                    <a:pt x="25717" y="897350"/>
                  </a:lnTo>
                  <a:lnTo>
                    <a:pt x="41910" y="900684"/>
                  </a:lnTo>
                  <a:lnTo>
                    <a:pt x="1037082" y="900684"/>
                  </a:lnTo>
                  <a:lnTo>
                    <a:pt x="1053715" y="897350"/>
                  </a:lnTo>
                  <a:lnTo>
                    <a:pt x="1067276" y="888301"/>
                  </a:lnTo>
                  <a:lnTo>
                    <a:pt x="1076408" y="874966"/>
                  </a:lnTo>
                  <a:lnTo>
                    <a:pt x="1079754" y="858774"/>
                  </a:lnTo>
                  <a:close/>
                </a:path>
              </a:pathLst>
            </a:custGeom>
            <a:solidFill>
              <a:srgbClr val="007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18453" y="1722882"/>
            <a:ext cx="1449705" cy="4832985"/>
            <a:chOff x="5918453" y="1722882"/>
            <a:chExt cx="1449705" cy="4832985"/>
          </a:xfrm>
        </p:grpSpPr>
        <p:sp>
          <p:nvSpPr>
            <p:cNvPr id="8" name="object 8"/>
            <p:cNvSpPr/>
            <p:nvPr/>
          </p:nvSpPr>
          <p:spPr>
            <a:xfrm>
              <a:off x="5918453" y="1722882"/>
              <a:ext cx="1449705" cy="4832985"/>
            </a:xfrm>
            <a:custGeom>
              <a:avLst/>
              <a:gdLst/>
              <a:ahLst/>
              <a:cxnLst/>
              <a:rect l="l" t="t" r="r" b="b"/>
              <a:pathLst>
                <a:path w="1449704" h="4832984">
                  <a:moveTo>
                    <a:pt x="1449324" y="4830318"/>
                  </a:moveTo>
                  <a:lnTo>
                    <a:pt x="1449324" y="1524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4572" y="483260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3" y="9144"/>
                  </a:lnTo>
                  <a:lnTo>
                    <a:pt x="1439418" y="9144"/>
                  </a:lnTo>
                  <a:lnTo>
                    <a:pt x="1439418" y="4572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038" y="4832604"/>
                  </a:lnTo>
                  <a:lnTo>
                    <a:pt x="1449324" y="4830318"/>
                  </a:lnTo>
                  <a:close/>
                </a:path>
                <a:path w="1449704" h="4832984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449704" h="4832984">
                  <a:moveTo>
                    <a:pt x="9144" y="482346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2604"/>
                  </a:lnTo>
                  <a:lnTo>
                    <a:pt x="1439418" y="4832604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9144" y="4832604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2604"/>
                  </a:lnTo>
                  <a:lnTo>
                    <a:pt x="9144" y="4832604"/>
                  </a:lnTo>
                  <a:close/>
                </a:path>
                <a:path w="1449704" h="4832984">
                  <a:moveTo>
                    <a:pt x="1444752" y="9144"/>
                  </a:moveTo>
                  <a:lnTo>
                    <a:pt x="1439418" y="4572"/>
                  </a:lnTo>
                  <a:lnTo>
                    <a:pt x="1439418" y="9144"/>
                  </a:lnTo>
                  <a:lnTo>
                    <a:pt x="1444752" y="9144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39418" y="9144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8953" y="5468111"/>
              <a:ext cx="1080135" cy="901065"/>
            </a:xfrm>
            <a:custGeom>
              <a:avLst/>
              <a:gdLst/>
              <a:ahLst/>
              <a:cxnLst/>
              <a:rect l="l" t="t" r="r" b="b"/>
              <a:pathLst>
                <a:path w="1080134" h="901064">
                  <a:moveTo>
                    <a:pt x="1079754" y="858774"/>
                  </a:moveTo>
                  <a:lnTo>
                    <a:pt x="1079754" y="41910"/>
                  </a:lnTo>
                  <a:lnTo>
                    <a:pt x="1076420" y="25717"/>
                  </a:lnTo>
                  <a:lnTo>
                    <a:pt x="1067371" y="12382"/>
                  </a:lnTo>
                  <a:lnTo>
                    <a:pt x="1054036" y="3333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333"/>
                  </a:lnTo>
                  <a:lnTo>
                    <a:pt x="12477" y="12382"/>
                  </a:lnTo>
                  <a:lnTo>
                    <a:pt x="3345" y="25717"/>
                  </a:lnTo>
                  <a:lnTo>
                    <a:pt x="0" y="41910"/>
                  </a:lnTo>
                  <a:lnTo>
                    <a:pt x="0" y="858774"/>
                  </a:lnTo>
                  <a:lnTo>
                    <a:pt x="3345" y="874966"/>
                  </a:lnTo>
                  <a:lnTo>
                    <a:pt x="12477" y="888301"/>
                  </a:lnTo>
                  <a:lnTo>
                    <a:pt x="26038" y="897350"/>
                  </a:lnTo>
                  <a:lnTo>
                    <a:pt x="42672" y="900684"/>
                  </a:lnTo>
                  <a:lnTo>
                    <a:pt x="1037844" y="900684"/>
                  </a:lnTo>
                  <a:lnTo>
                    <a:pt x="1054036" y="897350"/>
                  </a:lnTo>
                  <a:lnTo>
                    <a:pt x="1067371" y="888301"/>
                  </a:lnTo>
                  <a:lnTo>
                    <a:pt x="1076420" y="874966"/>
                  </a:lnTo>
                  <a:lnTo>
                    <a:pt x="1079754" y="858774"/>
                  </a:lnTo>
                  <a:close/>
                </a:path>
              </a:pathLst>
            </a:custGeom>
            <a:solidFill>
              <a:srgbClr val="C3D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42757" y="6004052"/>
            <a:ext cx="8432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2107" y="438835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5728" y="4804664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Mobile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6680" y="330860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8972" y="3724909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Native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2869" y="222885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74581" y="2645156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1711" y="5884417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0571" y="3307841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2672"/>
                </a:lnTo>
                <a:lnTo>
                  <a:pt x="1075765" y="26038"/>
                </a:lnTo>
                <a:lnTo>
                  <a:pt x="1066895" y="12477"/>
                </a:lnTo>
                <a:lnTo>
                  <a:pt x="105359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45"/>
                </a:lnTo>
                <a:lnTo>
                  <a:pt x="12096" y="12477"/>
                </a:lnTo>
                <a:lnTo>
                  <a:pt x="3226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50"/>
                </a:lnTo>
                <a:lnTo>
                  <a:pt x="1066895" y="888301"/>
                </a:lnTo>
                <a:lnTo>
                  <a:pt x="1075765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4082" y="3843782"/>
            <a:ext cx="79946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Map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Reduce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7429" y="222885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29422" y="2645156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00571" y="4388358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396"/>
                </a:lnTo>
                <a:lnTo>
                  <a:pt x="1066895" y="12096"/>
                </a:lnTo>
                <a:lnTo>
                  <a:pt x="105359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226"/>
                </a:lnTo>
                <a:lnTo>
                  <a:pt x="12096" y="12096"/>
                </a:lnTo>
                <a:lnTo>
                  <a:pt x="3226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63309" y="4915153"/>
            <a:ext cx="9544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Search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Engines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4370" y="3310890"/>
            <a:ext cx="1079500" cy="900430"/>
          </a:xfrm>
          <a:custGeom>
            <a:avLst/>
            <a:gdLst/>
            <a:ahLst/>
            <a:cxnLst/>
            <a:rect l="l" t="t" r="r" b="b"/>
            <a:pathLst>
              <a:path w="1079500" h="900429">
                <a:moveTo>
                  <a:pt x="1078992" y="858012"/>
                </a:moveTo>
                <a:lnTo>
                  <a:pt x="1078992" y="41910"/>
                </a:lnTo>
                <a:lnTo>
                  <a:pt x="1075658" y="25396"/>
                </a:lnTo>
                <a:lnTo>
                  <a:pt x="1066609" y="12096"/>
                </a:lnTo>
                <a:lnTo>
                  <a:pt x="1053274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226"/>
                </a:lnTo>
                <a:lnTo>
                  <a:pt x="12096" y="12096"/>
                </a:lnTo>
                <a:lnTo>
                  <a:pt x="3226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525"/>
                </a:lnTo>
                <a:lnTo>
                  <a:pt x="12096" y="887825"/>
                </a:lnTo>
                <a:lnTo>
                  <a:pt x="25396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274" y="896695"/>
                </a:lnTo>
                <a:lnTo>
                  <a:pt x="1066609" y="887825"/>
                </a:lnTo>
                <a:lnTo>
                  <a:pt x="1075658" y="87452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47870" y="3791965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Distributed File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Systems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1228" y="22311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2557" y="2690875"/>
            <a:ext cx="657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NoSQL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Segoe UI"/>
                <a:cs typeface="Segoe UI"/>
              </a:rPr>
              <a:t>Databases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5120" y="4390644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90570" y="4925821"/>
            <a:ext cx="230504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8167" y="33108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3494" y="3846067"/>
            <a:ext cx="6908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5882" y="223037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88284" y="2765551"/>
            <a:ext cx="23558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46632" y="4388358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71091" y="4924297"/>
            <a:ext cx="83121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47394" y="3310890"/>
            <a:ext cx="1080135" cy="900430"/>
          </a:xfrm>
          <a:custGeom>
            <a:avLst/>
            <a:gdLst/>
            <a:ahLst/>
            <a:cxnLst/>
            <a:rect l="l" t="t" r="r" b="b"/>
            <a:pathLst>
              <a:path w="1080135" h="900429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525"/>
                </a:lnTo>
                <a:lnTo>
                  <a:pt x="12382" y="887825"/>
                </a:lnTo>
                <a:lnTo>
                  <a:pt x="25717" y="896695"/>
                </a:lnTo>
                <a:lnTo>
                  <a:pt x="41910" y="899922"/>
                </a:lnTo>
                <a:lnTo>
                  <a:pt x="1037082" y="899922"/>
                </a:lnTo>
                <a:lnTo>
                  <a:pt x="1053715" y="896695"/>
                </a:lnTo>
                <a:lnTo>
                  <a:pt x="1067276" y="887825"/>
                </a:lnTo>
                <a:lnTo>
                  <a:pt x="1076408" y="87452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1862" y="3727195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Semi- </a:t>
            </a:r>
            <a:r>
              <a:rPr sz="1100" spc="-5" dirty="0"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2227" y="1722882"/>
            <a:ext cx="1449705" cy="4830445"/>
          </a:xfrm>
          <a:custGeom>
            <a:avLst/>
            <a:gdLst/>
            <a:ahLst/>
            <a:cxnLst/>
            <a:rect l="l" t="t" r="r" b="b"/>
            <a:pathLst>
              <a:path w="1449705" h="4830445">
                <a:moveTo>
                  <a:pt x="1449324" y="4828794"/>
                </a:moveTo>
                <a:lnTo>
                  <a:pt x="1449324" y="1524"/>
                </a:lnTo>
                <a:lnTo>
                  <a:pt x="1447800" y="0"/>
                </a:lnTo>
                <a:lnTo>
                  <a:pt x="2285" y="0"/>
                </a:lnTo>
                <a:lnTo>
                  <a:pt x="0" y="1524"/>
                </a:lnTo>
                <a:lnTo>
                  <a:pt x="0" y="4828794"/>
                </a:lnTo>
                <a:lnTo>
                  <a:pt x="2286" y="4830318"/>
                </a:lnTo>
                <a:lnTo>
                  <a:pt x="4572" y="4830318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440180" y="9144"/>
                </a:lnTo>
                <a:lnTo>
                  <a:pt x="1440180" y="4571"/>
                </a:lnTo>
                <a:lnTo>
                  <a:pt x="1444752" y="9144"/>
                </a:lnTo>
                <a:lnTo>
                  <a:pt x="1444752" y="4830318"/>
                </a:lnTo>
                <a:lnTo>
                  <a:pt x="1447800" y="4830318"/>
                </a:lnTo>
                <a:lnTo>
                  <a:pt x="1449324" y="4828794"/>
                </a:lnTo>
                <a:close/>
              </a:path>
              <a:path w="1449705" h="483044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449705" h="4830445">
                <a:moveTo>
                  <a:pt x="9906" y="482117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0445">
                <a:moveTo>
                  <a:pt x="1444752" y="4821174"/>
                </a:moveTo>
                <a:lnTo>
                  <a:pt x="4572" y="4821174"/>
                </a:lnTo>
                <a:lnTo>
                  <a:pt x="9906" y="4825746"/>
                </a:lnTo>
                <a:lnTo>
                  <a:pt x="9906" y="4830318"/>
                </a:lnTo>
                <a:lnTo>
                  <a:pt x="1440180" y="4830318"/>
                </a:lnTo>
                <a:lnTo>
                  <a:pt x="1440180" y="4825746"/>
                </a:lnTo>
                <a:lnTo>
                  <a:pt x="1444752" y="4821174"/>
                </a:lnTo>
                <a:close/>
              </a:path>
              <a:path w="1449705" h="4830445">
                <a:moveTo>
                  <a:pt x="9906" y="4830318"/>
                </a:moveTo>
                <a:lnTo>
                  <a:pt x="9906" y="4825746"/>
                </a:lnTo>
                <a:lnTo>
                  <a:pt x="4572" y="4821174"/>
                </a:lnTo>
                <a:lnTo>
                  <a:pt x="4572" y="4830318"/>
                </a:lnTo>
                <a:lnTo>
                  <a:pt x="9906" y="4830318"/>
                </a:lnTo>
                <a:close/>
              </a:path>
              <a:path w="1449705" h="4830445">
                <a:moveTo>
                  <a:pt x="1444752" y="9144"/>
                </a:moveTo>
                <a:lnTo>
                  <a:pt x="1440180" y="4571"/>
                </a:lnTo>
                <a:lnTo>
                  <a:pt x="1440180" y="9144"/>
                </a:lnTo>
                <a:lnTo>
                  <a:pt x="1444752" y="9144"/>
                </a:lnTo>
                <a:close/>
              </a:path>
              <a:path w="1449705" h="4830445">
                <a:moveTo>
                  <a:pt x="1444752" y="4821174"/>
                </a:moveTo>
                <a:lnTo>
                  <a:pt x="1444752" y="9144"/>
                </a:lnTo>
                <a:lnTo>
                  <a:pt x="1440180" y="9144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0445">
                <a:moveTo>
                  <a:pt x="1444752" y="4830318"/>
                </a:moveTo>
                <a:lnTo>
                  <a:pt x="1444752" y="4821174"/>
                </a:lnTo>
                <a:lnTo>
                  <a:pt x="1440180" y="4825746"/>
                </a:lnTo>
                <a:lnTo>
                  <a:pt x="1440180" y="4830318"/>
                </a:lnTo>
                <a:lnTo>
                  <a:pt x="1444752" y="4830318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98702" y="1869439"/>
            <a:ext cx="9747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1437" y="1869439"/>
            <a:ext cx="8293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06184" y="1869439"/>
            <a:ext cx="10388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0246" y="1869439"/>
            <a:ext cx="6731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99467" y="1869439"/>
            <a:ext cx="93471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46632" y="2230373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51102" y="2765551"/>
            <a:ext cx="66992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58111" y="2369057"/>
            <a:ext cx="279400" cy="2432050"/>
            <a:chOff x="1658111" y="2369057"/>
            <a:chExt cx="279400" cy="243205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69057"/>
              <a:ext cx="246125" cy="2537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16045"/>
              <a:ext cx="220979" cy="2872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63617"/>
              <a:ext cx="278891" cy="23698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681477" y="1722882"/>
            <a:ext cx="1449705" cy="4830445"/>
            <a:chOff x="2681477" y="1722882"/>
            <a:chExt cx="1449705" cy="4830445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2122" y="4542282"/>
              <a:ext cx="283463" cy="27965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929" y="3449574"/>
              <a:ext cx="312420" cy="2164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5358" y="2347722"/>
              <a:ext cx="316991" cy="32080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81477" y="1722882"/>
              <a:ext cx="1449705" cy="4830445"/>
            </a:xfrm>
            <a:custGeom>
              <a:avLst/>
              <a:gdLst/>
              <a:ahLst/>
              <a:cxnLst/>
              <a:rect l="l" t="t" r="r" b="b"/>
              <a:pathLst>
                <a:path w="1449704" h="4830445">
                  <a:moveTo>
                    <a:pt x="1449324" y="4828794"/>
                  </a:moveTo>
                  <a:lnTo>
                    <a:pt x="1449324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28794"/>
                  </a:lnTo>
                  <a:lnTo>
                    <a:pt x="2286" y="4830318"/>
                  </a:lnTo>
                  <a:lnTo>
                    <a:pt x="4572" y="4830318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1440180" y="9144"/>
                  </a:lnTo>
                  <a:lnTo>
                    <a:pt x="1440180" y="4571"/>
                  </a:lnTo>
                  <a:lnTo>
                    <a:pt x="1444752" y="9144"/>
                  </a:lnTo>
                  <a:lnTo>
                    <a:pt x="1444752" y="4830318"/>
                  </a:lnTo>
                  <a:lnTo>
                    <a:pt x="1447800" y="4830318"/>
                  </a:lnTo>
                  <a:lnTo>
                    <a:pt x="1449324" y="4828794"/>
                  </a:lnTo>
                  <a:close/>
                </a:path>
                <a:path w="1449704" h="4830445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1449704" h="4830445">
                  <a:moveTo>
                    <a:pt x="9906" y="4821174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0445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5746"/>
                  </a:lnTo>
                  <a:lnTo>
                    <a:pt x="9906" y="4830318"/>
                  </a:lnTo>
                  <a:lnTo>
                    <a:pt x="1440180" y="4830318"/>
                  </a:lnTo>
                  <a:lnTo>
                    <a:pt x="1440180" y="4825746"/>
                  </a:lnTo>
                  <a:lnTo>
                    <a:pt x="1444752" y="4821174"/>
                  </a:lnTo>
                  <a:close/>
                </a:path>
                <a:path w="1449704" h="4830445">
                  <a:moveTo>
                    <a:pt x="9906" y="4830318"/>
                  </a:moveTo>
                  <a:lnTo>
                    <a:pt x="9906" y="4825746"/>
                  </a:lnTo>
                  <a:lnTo>
                    <a:pt x="4572" y="4821174"/>
                  </a:lnTo>
                  <a:lnTo>
                    <a:pt x="4572" y="4830318"/>
                  </a:lnTo>
                  <a:lnTo>
                    <a:pt x="9906" y="4830318"/>
                  </a:lnTo>
                  <a:close/>
                </a:path>
                <a:path w="1449704" h="4830445">
                  <a:moveTo>
                    <a:pt x="1444752" y="9144"/>
                  </a:moveTo>
                  <a:lnTo>
                    <a:pt x="1440180" y="4571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49704" h="4830445">
                  <a:moveTo>
                    <a:pt x="1444752" y="4821174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0445">
                  <a:moveTo>
                    <a:pt x="1444752" y="4830318"/>
                  </a:moveTo>
                  <a:lnTo>
                    <a:pt x="1444752" y="4821174"/>
                  </a:lnTo>
                  <a:lnTo>
                    <a:pt x="1440180" y="4825746"/>
                  </a:lnTo>
                  <a:lnTo>
                    <a:pt x="1440180" y="4830318"/>
                  </a:lnTo>
                  <a:lnTo>
                    <a:pt x="1444752" y="4830318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307585" y="1722882"/>
            <a:ext cx="1449705" cy="4832985"/>
            <a:chOff x="4307585" y="1722882"/>
            <a:chExt cx="1449705" cy="4832985"/>
          </a:xfrm>
        </p:grpSpPr>
        <p:sp>
          <p:nvSpPr>
            <p:cNvPr id="56" name="object 56"/>
            <p:cNvSpPr/>
            <p:nvPr/>
          </p:nvSpPr>
          <p:spPr>
            <a:xfrm>
              <a:off x="4307585" y="1722882"/>
              <a:ext cx="1449705" cy="4832985"/>
            </a:xfrm>
            <a:custGeom>
              <a:avLst/>
              <a:gdLst/>
              <a:ahLst/>
              <a:cxnLst/>
              <a:rect l="l" t="t" r="r" b="b"/>
              <a:pathLst>
                <a:path w="1449704" h="4832984">
                  <a:moveTo>
                    <a:pt x="1449324" y="4830318"/>
                  </a:moveTo>
                  <a:lnTo>
                    <a:pt x="1449324" y="1524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1524"/>
                  </a:lnTo>
                  <a:lnTo>
                    <a:pt x="0" y="4830318"/>
                  </a:lnTo>
                  <a:lnTo>
                    <a:pt x="2286" y="4832604"/>
                  </a:lnTo>
                  <a:lnTo>
                    <a:pt x="4572" y="4832604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440180" y="9144"/>
                  </a:lnTo>
                  <a:lnTo>
                    <a:pt x="1440180" y="4571"/>
                  </a:lnTo>
                  <a:lnTo>
                    <a:pt x="1444752" y="9144"/>
                  </a:lnTo>
                  <a:lnTo>
                    <a:pt x="1444752" y="4832604"/>
                  </a:lnTo>
                  <a:lnTo>
                    <a:pt x="1447800" y="4832604"/>
                  </a:lnTo>
                  <a:lnTo>
                    <a:pt x="1449324" y="4830318"/>
                  </a:lnTo>
                  <a:close/>
                </a:path>
                <a:path w="1449704" h="4832984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449704" h="4832984">
                  <a:moveTo>
                    <a:pt x="9906" y="482346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2604"/>
                  </a:lnTo>
                  <a:lnTo>
                    <a:pt x="1440180" y="4832604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9906" y="4832604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2604"/>
                  </a:lnTo>
                  <a:lnTo>
                    <a:pt x="9906" y="4832604"/>
                  </a:lnTo>
                  <a:close/>
                </a:path>
                <a:path w="1449704" h="4832984">
                  <a:moveTo>
                    <a:pt x="1444752" y="9144"/>
                  </a:moveTo>
                  <a:lnTo>
                    <a:pt x="1440180" y="4571"/>
                  </a:lnTo>
                  <a:lnTo>
                    <a:pt x="1440180" y="9144"/>
                  </a:lnTo>
                  <a:lnTo>
                    <a:pt x="1444752" y="9144"/>
                  </a:lnTo>
                  <a:close/>
                </a:path>
                <a:path w="1449704" h="4832984">
                  <a:moveTo>
                    <a:pt x="1444752" y="4823460"/>
                  </a:moveTo>
                  <a:lnTo>
                    <a:pt x="1444752" y="9144"/>
                  </a:lnTo>
                  <a:lnTo>
                    <a:pt x="1440180" y="9144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2984">
                  <a:moveTo>
                    <a:pt x="1444752" y="4832604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2604"/>
                  </a:lnTo>
                  <a:lnTo>
                    <a:pt x="1444752" y="4832604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2039" y="2352294"/>
              <a:ext cx="316229" cy="3124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7937" y="3441192"/>
              <a:ext cx="378713" cy="26212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6483858" y="2347722"/>
            <a:ext cx="312420" cy="3526154"/>
            <a:chOff x="6483858" y="2347722"/>
            <a:chExt cx="312420" cy="3526154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1196" y="2347722"/>
              <a:ext cx="253745" cy="25069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3858" y="5573267"/>
              <a:ext cx="312420" cy="30022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9860" y="4584192"/>
              <a:ext cx="291845" cy="29184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1478" y="3441191"/>
              <a:ext cx="262890" cy="370331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8104631" y="2381250"/>
            <a:ext cx="316230" cy="3512820"/>
            <a:chOff x="8104631" y="2381250"/>
            <a:chExt cx="316230" cy="3512820"/>
          </a:xfrm>
        </p:grpSpPr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16823" y="2381250"/>
              <a:ext cx="300227" cy="22936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8441" y="3441191"/>
              <a:ext cx="308609" cy="25450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79307" y="4504944"/>
              <a:ext cx="175260" cy="2880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4631" y="5577077"/>
              <a:ext cx="316229" cy="316991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2100072" y="6748271"/>
            <a:ext cx="438150" cy="304800"/>
          </a:xfrm>
          <a:custGeom>
            <a:avLst/>
            <a:gdLst/>
            <a:ahLst/>
            <a:cxnLst/>
            <a:rect l="l" t="t" r="r" b="b"/>
            <a:pathLst>
              <a:path w="438150" h="304800">
                <a:moveTo>
                  <a:pt x="438150" y="298703"/>
                </a:moveTo>
                <a:lnTo>
                  <a:pt x="438150" y="6095"/>
                </a:lnTo>
                <a:lnTo>
                  <a:pt x="43205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4477"/>
                </a:lnTo>
                <a:lnTo>
                  <a:pt x="0" y="298703"/>
                </a:lnTo>
                <a:lnTo>
                  <a:pt x="6096" y="304799"/>
                </a:lnTo>
                <a:lnTo>
                  <a:pt x="432054" y="304799"/>
                </a:lnTo>
                <a:lnTo>
                  <a:pt x="438150" y="298703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98495" y="6782816"/>
            <a:ext cx="43192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Key</a:t>
            </a:r>
            <a:r>
              <a:rPr sz="1300" spc="-20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components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introduced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300" dirty="0">
                <a:latin typeface="Segoe UI"/>
                <a:cs typeface="Segoe UI"/>
              </a:rPr>
              <a:t>with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non-relational</a:t>
            </a:r>
            <a:r>
              <a:rPr sz="1300" spc="-15" dirty="0">
                <a:latin typeface="Segoe UI"/>
                <a:cs typeface="Segoe UI"/>
              </a:rPr>
              <a:t> </a:t>
            </a:r>
            <a:r>
              <a:rPr sz="1300" spc="-5" dirty="0">
                <a:latin typeface="Segoe UI"/>
                <a:cs typeface="Segoe UI"/>
              </a:rPr>
              <a:t>movement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0779" y="1549908"/>
            <a:ext cx="4954270" cy="4653915"/>
            <a:chOff x="2430779" y="1549908"/>
            <a:chExt cx="4954270" cy="4653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1562506"/>
              <a:ext cx="4943094" cy="4631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0673" y="3449574"/>
              <a:ext cx="2753868" cy="2753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1107" y="1549908"/>
              <a:ext cx="2753867" cy="2753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8756" y="4928107"/>
            <a:ext cx="922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Dis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5867" y="2123694"/>
            <a:ext cx="3704590" cy="2693670"/>
            <a:chOff x="3515867" y="2123694"/>
            <a:chExt cx="3704590" cy="2693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4235195"/>
              <a:ext cx="582930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2801112"/>
              <a:ext cx="582930" cy="582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6722" y="4235195"/>
              <a:ext cx="578358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19" y="2123694"/>
              <a:ext cx="582930" cy="582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97898" y="4928107"/>
            <a:ext cx="93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Business </a:t>
            </a:r>
            <a:r>
              <a:rPr sz="1800" spc="-3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01542" y="2120145"/>
            <a:ext cx="109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Real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18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lli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ence</a:t>
            </a:r>
            <a:endParaRPr sz="18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450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Big</a:t>
            </a:r>
            <a:r>
              <a:rPr sz="2800" spc="-3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Analytics</a:t>
            </a:r>
            <a:r>
              <a:rPr sz="2800" spc="-4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Use</a:t>
            </a:r>
            <a:r>
              <a:rPr sz="2800" spc="-20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Cases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04988" y="5228082"/>
            <a:ext cx="578358" cy="5829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01786" y="5861558"/>
            <a:ext cx="92075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Business</a:t>
            </a:r>
            <a:r>
              <a:rPr sz="1100" spc="-6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Users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0991" y="2718305"/>
            <a:ext cx="111379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Intelligent</a:t>
            </a:r>
            <a:r>
              <a:rPr sz="1100" spc="-3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Agents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01533" y="2123694"/>
            <a:ext cx="578358" cy="5821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79361" y="2718307"/>
            <a:ext cx="71247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Consumers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5588" y="5228082"/>
            <a:ext cx="582930" cy="5829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53516" y="4568444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5080" indent="-244475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E46C0A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E46C0A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rmance  </a:t>
            </a:r>
            <a:r>
              <a:rPr sz="1800" spc="-15" dirty="0">
                <a:solidFill>
                  <a:srgbClr val="E46C0A"/>
                </a:solidFill>
                <a:latin typeface="Calibri"/>
                <a:cs typeface="Calibri"/>
              </a:rPr>
              <a:t>Volume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8</a:t>
            </a:fld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5153" y="5861558"/>
            <a:ext cx="92329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Data</a:t>
            </a:r>
            <a:r>
              <a:rPr sz="1100" spc="-25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Scientists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07974"/>
            <a:ext cx="6895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591"/>
                </a:solidFill>
                <a:latin typeface="Segoe UI"/>
                <a:cs typeface="Segoe UI"/>
              </a:rPr>
              <a:t>Data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5" dirty="0">
                <a:solidFill>
                  <a:srgbClr val="006591"/>
                </a:solidFill>
                <a:latin typeface="Segoe UI"/>
                <a:cs typeface="Segoe UI"/>
              </a:rPr>
              <a:t>Discovery: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6591"/>
                </a:solidFill>
                <a:latin typeface="Segoe UI"/>
                <a:cs typeface="Segoe UI"/>
              </a:rPr>
              <a:t>Non-Relational</a:t>
            </a:r>
            <a:r>
              <a:rPr sz="2800" spc="-25" dirty="0">
                <a:solidFill>
                  <a:srgbClr val="006591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6591"/>
                </a:solidFill>
                <a:latin typeface="Segoe UI"/>
                <a:cs typeface="Segoe UI"/>
              </a:rPr>
              <a:t>Architecture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3038" y="1748027"/>
            <a:ext cx="1450340" cy="4833620"/>
            <a:chOff x="7543038" y="1748027"/>
            <a:chExt cx="1450340" cy="4833620"/>
          </a:xfrm>
        </p:grpSpPr>
        <p:sp>
          <p:nvSpPr>
            <p:cNvPr id="4" name="object 4"/>
            <p:cNvSpPr/>
            <p:nvPr/>
          </p:nvSpPr>
          <p:spPr>
            <a:xfrm>
              <a:off x="7543038" y="1748027"/>
              <a:ext cx="1450340" cy="4833620"/>
            </a:xfrm>
            <a:custGeom>
              <a:avLst/>
              <a:gdLst/>
              <a:ahLst/>
              <a:cxnLst/>
              <a:rect l="l" t="t" r="r" b="b"/>
              <a:pathLst>
                <a:path w="1450340" h="4833620">
                  <a:moveTo>
                    <a:pt x="1450086" y="4831080"/>
                  </a:moveTo>
                  <a:lnTo>
                    <a:pt x="1450086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5334" y="4833366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50086" y="4831080"/>
                  </a:lnTo>
                  <a:close/>
                </a:path>
                <a:path w="1450340" h="4833620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1450340" h="4833620">
                  <a:moveTo>
                    <a:pt x="9906" y="4823460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4823460"/>
                  </a:lnTo>
                  <a:lnTo>
                    <a:pt x="9906" y="4823460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5334" y="4823460"/>
                  </a:lnTo>
                  <a:lnTo>
                    <a:pt x="9906" y="4828794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794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9906" y="4833366"/>
                  </a:moveTo>
                  <a:lnTo>
                    <a:pt x="9906" y="4828794"/>
                  </a:lnTo>
                  <a:lnTo>
                    <a:pt x="5334" y="4823460"/>
                  </a:lnTo>
                  <a:lnTo>
                    <a:pt x="5334" y="4833366"/>
                  </a:lnTo>
                  <a:lnTo>
                    <a:pt x="9906" y="4833366"/>
                  </a:lnTo>
                  <a:close/>
                </a:path>
                <a:path w="1450340" h="483362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50340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50340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794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1346" y="5496306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08" y="25396"/>
                  </a:lnTo>
                  <a:lnTo>
                    <a:pt x="1067276" y="12096"/>
                  </a:lnTo>
                  <a:lnTo>
                    <a:pt x="1053715" y="3226"/>
                  </a:lnTo>
                  <a:lnTo>
                    <a:pt x="1037082" y="0"/>
                  </a:lnTo>
                  <a:lnTo>
                    <a:pt x="41910" y="0"/>
                  </a:lnTo>
                  <a:lnTo>
                    <a:pt x="25717" y="3226"/>
                  </a:lnTo>
                  <a:lnTo>
                    <a:pt x="12382" y="12096"/>
                  </a:lnTo>
                  <a:lnTo>
                    <a:pt x="3333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33" y="874525"/>
                  </a:lnTo>
                  <a:lnTo>
                    <a:pt x="12382" y="887825"/>
                  </a:lnTo>
                  <a:lnTo>
                    <a:pt x="25717" y="896695"/>
                  </a:lnTo>
                  <a:lnTo>
                    <a:pt x="41910" y="899922"/>
                  </a:lnTo>
                  <a:lnTo>
                    <a:pt x="1037082" y="899922"/>
                  </a:lnTo>
                  <a:lnTo>
                    <a:pt x="1053715" y="896695"/>
                  </a:lnTo>
                  <a:lnTo>
                    <a:pt x="1067276" y="887825"/>
                  </a:lnTo>
                  <a:lnTo>
                    <a:pt x="1076408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18453" y="1750314"/>
            <a:ext cx="1449705" cy="4833620"/>
            <a:chOff x="5918453" y="1750314"/>
            <a:chExt cx="1449705" cy="4833620"/>
          </a:xfrm>
        </p:grpSpPr>
        <p:sp>
          <p:nvSpPr>
            <p:cNvPr id="7" name="object 7"/>
            <p:cNvSpPr/>
            <p:nvPr/>
          </p:nvSpPr>
          <p:spPr>
            <a:xfrm>
              <a:off x="5918453" y="175031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0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1439418" y="9906"/>
                  </a:lnTo>
                  <a:lnTo>
                    <a:pt x="1439418" y="4572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038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1449704" h="4833620">
                  <a:moveTo>
                    <a:pt x="9144" y="4823460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144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144" y="4828032"/>
                  </a:lnTo>
                  <a:lnTo>
                    <a:pt x="9144" y="4833366"/>
                  </a:lnTo>
                  <a:lnTo>
                    <a:pt x="1439418" y="4833366"/>
                  </a:lnTo>
                  <a:lnTo>
                    <a:pt x="1439418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144" y="4833366"/>
                  </a:moveTo>
                  <a:lnTo>
                    <a:pt x="9144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144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39418" y="4572"/>
                  </a:lnTo>
                  <a:lnTo>
                    <a:pt x="1439418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39418" y="9906"/>
                  </a:lnTo>
                  <a:lnTo>
                    <a:pt x="1439418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39418" y="4828032"/>
                  </a:lnTo>
                  <a:lnTo>
                    <a:pt x="1439418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8953" y="5496305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754" y="858012"/>
                  </a:moveTo>
                  <a:lnTo>
                    <a:pt x="1079754" y="41910"/>
                  </a:lnTo>
                  <a:lnTo>
                    <a:pt x="1076420" y="25396"/>
                  </a:lnTo>
                  <a:lnTo>
                    <a:pt x="1067371" y="12096"/>
                  </a:lnTo>
                  <a:lnTo>
                    <a:pt x="1054036" y="3226"/>
                  </a:lnTo>
                  <a:lnTo>
                    <a:pt x="1037844" y="0"/>
                  </a:lnTo>
                  <a:lnTo>
                    <a:pt x="42672" y="0"/>
                  </a:lnTo>
                  <a:lnTo>
                    <a:pt x="26038" y="3226"/>
                  </a:lnTo>
                  <a:lnTo>
                    <a:pt x="12477" y="12096"/>
                  </a:lnTo>
                  <a:lnTo>
                    <a:pt x="3345" y="25396"/>
                  </a:lnTo>
                  <a:lnTo>
                    <a:pt x="0" y="41910"/>
                  </a:lnTo>
                  <a:lnTo>
                    <a:pt x="0" y="858012"/>
                  </a:lnTo>
                  <a:lnTo>
                    <a:pt x="3345" y="874525"/>
                  </a:lnTo>
                  <a:lnTo>
                    <a:pt x="12477" y="887825"/>
                  </a:lnTo>
                  <a:lnTo>
                    <a:pt x="26038" y="896695"/>
                  </a:lnTo>
                  <a:lnTo>
                    <a:pt x="42672" y="899922"/>
                  </a:lnTo>
                  <a:lnTo>
                    <a:pt x="1037844" y="899922"/>
                  </a:lnTo>
                  <a:lnTo>
                    <a:pt x="1054036" y="896695"/>
                  </a:lnTo>
                  <a:lnTo>
                    <a:pt x="1067371" y="887825"/>
                  </a:lnTo>
                  <a:lnTo>
                    <a:pt x="1076420" y="874525"/>
                  </a:lnTo>
                  <a:lnTo>
                    <a:pt x="1079754" y="8580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42757" y="6031484"/>
            <a:ext cx="8432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</a:t>
            </a:r>
            <a:r>
              <a:rPr sz="1100" spc="-45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Services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22107" y="44157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5728" y="4832858"/>
            <a:ext cx="49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Mobile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Devices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6680" y="3336035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8972" y="3753103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Native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10" dirty="0">
                <a:latin typeface="Segoe UI"/>
                <a:cs typeface="Segoe UI"/>
              </a:rPr>
              <a:t>Desktop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2869" y="22562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7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74581" y="2672588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Web </a:t>
            </a:r>
            <a:r>
              <a:rPr sz="110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Browsers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711" y="5912611"/>
            <a:ext cx="63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Advanced  Analytics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0571" y="3336035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012"/>
                </a:moveTo>
                <a:lnTo>
                  <a:pt x="1078992" y="41910"/>
                </a:lnTo>
                <a:lnTo>
                  <a:pt x="1075765" y="25717"/>
                </a:lnTo>
                <a:lnTo>
                  <a:pt x="1066895" y="12382"/>
                </a:lnTo>
                <a:lnTo>
                  <a:pt x="105359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012"/>
                </a:lnTo>
                <a:lnTo>
                  <a:pt x="3226" y="874645"/>
                </a:lnTo>
                <a:lnTo>
                  <a:pt x="12096" y="888206"/>
                </a:lnTo>
                <a:lnTo>
                  <a:pt x="25396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595" y="897338"/>
                </a:lnTo>
                <a:lnTo>
                  <a:pt x="1066895" y="888206"/>
                </a:lnTo>
                <a:lnTo>
                  <a:pt x="1075765" y="874645"/>
                </a:lnTo>
                <a:lnTo>
                  <a:pt x="1078992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4082" y="3871213"/>
            <a:ext cx="79946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Map</a:t>
            </a:r>
            <a:r>
              <a:rPr sz="1100" spc="-4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Reduce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29" y="225628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29422" y="2672588"/>
            <a:ext cx="636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Query &amp;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8953" y="4415790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4" h="901064">
                <a:moveTo>
                  <a:pt x="1079754" y="858774"/>
                </a:moveTo>
                <a:lnTo>
                  <a:pt x="1079754" y="42672"/>
                </a:lnTo>
                <a:lnTo>
                  <a:pt x="1076420" y="26038"/>
                </a:lnTo>
                <a:lnTo>
                  <a:pt x="1067371" y="12477"/>
                </a:lnTo>
                <a:lnTo>
                  <a:pt x="1054036" y="3345"/>
                </a:lnTo>
                <a:lnTo>
                  <a:pt x="1037844" y="0"/>
                </a:ln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45" y="874966"/>
                </a:lnTo>
                <a:lnTo>
                  <a:pt x="12477" y="888301"/>
                </a:lnTo>
                <a:lnTo>
                  <a:pt x="26038" y="897350"/>
                </a:lnTo>
                <a:lnTo>
                  <a:pt x="42672" y="900684"/>
                </a:lnTo>
                <a:lnTo>
                  <a:pt x="1037844" y="900684"/>
                </a:lnTo>
                <a:lnTo>
                  <a:pt x="1054036" y="897350"/>
                </a:lnTo>
                <a:lnTo>
                  <a:pt x="1067371" y="888301"/>
                </a:lnTo>
                <a:lnTo>
                  <a:pt x="1076420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72453" y="4942585"/>
            <a:ext cx="9544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Search</a:t>
            </a:r>
            <a:r>
              <a:rPr sz="1100" spc="-2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Engines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84370" y="3338321"/>
            <a:ext cx="1079500" cy="901065"/>
          </a:xfrm>
          <a:custGeom>
            <a:avLst/>
            <a:gdLst/>
            <a:ahLst/>
            <a:cxnLst/>
            <a:rect l="l" t="t" r="r" b="b"/>
            <a:pathLst>
              <a:path w="1079500" h="901064">
                <a:moveTo>
                  <a:pt x="1078992" y="858774"/>
                </a:moveTo>
                <a:lnTo>
                  <a:pt x="1078992" y="41910"/>
                </a:lnTo>
                <a:lnTo>
                  <a:pt x="1075658" y="25717"/>
                </a:lnTo>
                <a:lnTo>
                  <a:pt x="1066609" y="12382"/>
                </a:lnTo>
                <a:lnTo>
                  <a:pt x="1053274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396" y="3333"/>
                </a:lnTo>
                <a:lnTo>
                  <a:pt x="12096" y="12382"/>
                </a:lnTo>
                <a:lnTo>
                  <a:pt x="3226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226" y="874966"/>
                </a:lnTo>
                <a:lnTo>
                  <a:pt x="12096" y="888301"/>
                </a:lnTo>
                <a:lnTo>
                  <a:pt x="25396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274" y="897350"/>
                </a:lnTo>
                <a:lnTo>
                  <a:pt x="1066609" y="888301"/>
                </a:lnTo>
                <a:lnTo>
                  <a:pt x="1075658" y="874966"/>
                </a:lnTo>
                <a:lnTo>
                  <a:pt x="1078992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7870" y="3819397"/>
            <a:ext cx="9569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Distributed File </a:t>
            </a:r>
            <a:r>
              <a:rPr sz="1100" spc="-290" dirty="0">
                <a:latin typeface="Segoe UI"/>
                <a:cs typeface="Segoe UI"/>
              </a:rPr>
              <a:t> </a:t>
            </a:r>
            <a:r>
              <a:rPr sz="1100" spc="-5" dirty="0">
                <a:latin typeface="Segoe UI"/>
                <a:cs typeface="Segoe UI"/>
              </a:rPr>
              <a:t>Systems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228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02557" y="2719069"/>
            <a:ext cx="657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NoSQL</a:t>
            </a:r>
            <a:endParaRPr sz="11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Segoe UI"/>
                <a:cs typeface="Segoe UI"/>
              </a:rPr>
              <a:t>Databases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65120" y="4418076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0570" y="4954015"/>
            <a:ext cx="230504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API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68167" y="333832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2672"/>
                </a:lnTo>
                <a:lnTo>
                  <a:pt x="1076408" y="26038"/>
                </a:lnTo>
                <a:lnTo>
                  <a:pt x="1067276" y="12477"/>
                </a:lnTo>
                <a:lnTo>
                  <a:pt x="1053715" y="3345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45"/>
                </a:lnTo>
                <a:lnTo>
                  <a:pt x="12382" y="12477"/>
                </a:lnTo>
                <a:lnTo>
                  <a:pt x="3333" y="26038"/>
                </a:lnTo>
                <a:lnTo>
                  <a:pt x="0" y="42672"/>
                </a:lnTo>
                <a:lnTo>
                  <a:pt x="0" y="858774"/>
                </a:lnTo>
                <a:lnTo>
                  <a:pt x="3333" y="875287"/>
                </a:lnTo>
                <a:lnTo>
                  <a:pt x="12382" y="888587"/>
                </a:lnTo>
                <a:lnTo>
                  <a:pt x="25717" y="897457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457"/>
                </a:lnTo>
                <a:lnTo>
                  <a:pt x="1067276" y="888587"/>
                </a:lnTo>
                <a:lnTo>
                  <a:pt x="1076408" y="875287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63494" y="3874261"/>
            <a:ext cx="6908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Messaging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65882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C3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88284" y="2793745"/>
            <a:ext cx="23558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ETL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46632" y="4416552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71091" y="4951729"/>
            <a:ext cx="83121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Unstructured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7394" y="3338321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774"/>
                </a:moveTo>
                <a:lnTo>
                  <a:pt x="1079754" y="41910"/>
                </a:lnTo>
                <a:lnTo>
                  <a:pt x="1076408" y="25717"/>
                </a:lnTo>
                <a:lnTo>
                  <a:pt x="1067276" y="12382"/>
                </a:lnTo>
                <a:lnTo>
                  <a:pt x="1053715" y="3333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333"/>
                </a:lnTo>
                <a:lnTo>
                  <a:pt x="12382" y="12382"/>
                </a:lnTo>
                <a:lnTo>
                  <a:pt x="3333" y="25717"/>
                </a:lnTo>
                <a:lnTo>
                  <a:pt x="0" y="41910"/>
                </a:lnTo>
                <a:lnTo>
                  <a:pt x="0" y="858774"/>
                </a:lnTo>
                <a:lnTo>
                  <a:pt x="3333" y="874966"/>
                </a:lnTo>
                <a:lnTo>
                  <a:pt x="12382" y="888301"/>
                </a:lnTo>
                <a:lnTo>
                  <a:pt x="25717" y="897350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50"/>
                </a:lnTo>
                <a:lnTo>
                  <a:pt x="1067276" y="888301"/>
                </a:lnTo>
                <a:lnTo>
                  <a:pt x="1076408" y="874966"/>
                </a:lnTo>
                <a:lnTo>
                  <a:pt x="1079754" y="858774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51862" y="3754627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Segoe UI"/>
                <a:cs typeface="Segoe UI"/>
              </a:rPr>
              <a:t>Semi- </a:t>
            </a:r>
            <a:r>
              <a:rPr sz="1100" spc="-5" dirty="0">
                <a:latin typeface="Segoe UI"/>
                <a:cs typeface="Segoe UI"/>
              </a:rPr>
              <a:t> Structured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62227" y="1750314"/>
            <a:ext cx="1449705" cy="4831080"/>
          </a:xfrm>
          <a:custGeom>
            <a:avLst/>
            <a:gdLst/>
            <a:ahLst/>
            <a:cxnLst/>
            <a:rect l="l" t="t" r="r" b="b"/>
            <a:pathLst>
              <a:path w="1449705" h="4831080">
                <a:moveTo>
                  <a:pt x="1449324" y="4828794"/>
                </a:moveTo>
                <a:lnTo>
                  <a:pt x="1449324" y="2286"/>
                </a:lnTo>
                <a:lnTo>
                  <a:pt x="14478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828794"/>
                </a:lnTo>
                <a:lnTo>
                  <a:pt x="2286" y="4831080"/>
                </a:lnTo>
                <a:lnTo>
                  <a:pt x="4572" y="4831080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0180" y="9906"/>
                </a:lnTo>
                <a:lnTo>
                  <a:pt x="1440180" y="4572"/>
                </a:lnTo>
                <a:lnTo>
                  <a:pt x="1444752" y="9906"/>
                </a:lnTo>
                <a:lnTo>
                  <a:pt x="1444752" y="4831080"/>
                </a:lnTo>
                <a:lnTo>
                  <a:pt x="1447800" y="4831080"/>
                </a:lnTo>
                <a:lnTo>
                  <a:pt x="1449324" y="4828794"/>
                </a:lnTo>
                <a:close/>
              </a:path>
              <a:path w="1449705" h="483108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449705" h="4831080">
                <a:moveTo>
                  <a:pt x="9906" y="482117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821174"/>
                </a:lnTo>
                <a:lnTo>
                  <a:pt x="9906" y="4821174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4572" y="4821174"/>
                </a:lnTo>
                <a:lnTo>
                  <a:pt x="9906" y="4826508"/>
                </a:lnTo>
                <a:lnTo>
                  <a:pt x="9906" y="4831080"/>
                </a:lnTo>
                <a:lnTo>
                  <a:pt x="1440180" y="4831080"/>
                </a:lnTo>
                <a:lnTo>
                  <a:pt x="1440180" y="4826508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9906" y="4831080"/>
                </a:moveTo>
                <a:lnTo>
                  <a:pt x="9906" y="4826508"/>
                </a:lnTo>
                <a:lnTo>
                  <a:pt x="4572" y="4821174"/>
                </a:lnTo>
                <a:lnTo>
                  <a:pt x="4572" y="4831080"/>
                </a:lnTo>
                <a:lnTo>
                  <a:pt x="9906" y="4831080"/>
                </a:lnTo>
                <a:close/>
              </a:path>
              <a:path w="1449705" h="4831080">
                <a:moveTo>
                  <a:pt x="1444752" y="9906"/>
                </a:moveTo>
                <a:lnTo>
                  <a:pt x="1440180" y="4572"/>
                </a:lnTo>
                <a:lnTo>
                  <a:pt x="1440180" y="9906"/>
                </a:lnTo>
                <a:lnTo>
                  <a:pt x="1444752" y="9906"/>
                </a:lnTo>
                <a:close/>
              </a:path>
              <a:path w="1449705" h="4831080">
                <a:moveTo>
                  <a:pt x="1444752" y="4821174"/>
                </a:moveTo>
                <a:lnTo>
                  <a:pt x="1444752" y="9906"/>
                </a:lnTo>
                <a:lnTo>
                  <a:pt x="1440180" y="9906"/>
                </a:lnTo>
                <a:lnTo>
                  <a:pt x="1440180" y="4821174"/>
                </a:lnTo>
                <a:lnTo>
                  <a:pt x="1444752" y="4821174"/>
                </a:lnTo>
                <a:close/>
              </a:path>
              <a:path w="1449705" h="4831080">
                <a:moveTo>
                  <a:pt x="1444752" y="4831080"/>
                </a:moveTo>
                <a:lnTo>
                  <a:pt x="1444752" y="4821174"/>
                </a:lnTo>
                <a:lnTo>
                  <a:pt x="1440180" y="4826508"/>
                </a:lnTo>
                <a:lnTo>
                  <a:pt x="1440180" y="4831080"/>
                </a:lnTo>
                <a:lnTo>
                  <a:pt x="1444752" y="4831080"/>
                </a:lnTo>
                <a:close/>
              </a:path>
            </a:pathLst>
          </a:custGeom>
          <a:solidFill>
            <a:srgbClr val="99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8702" y="1897633"/>
            <a:ext cx="9747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60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Sources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91437" y="1897633"/>
            <a:ext cx="8293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6184" y="1897633"/>
            <a:ext cx="10388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Data</a:t>
            </a:r>
            <a:r>
              <a:rPr sz="1300" spc="-75" dirty="0">
                <a:latin typeface="Segoe UI"/>
                <a:cs typeface="Segoe UI"/>
              </a:rPr>
              <a:t> </a:t>
            </a:r>
            <a:r>
              <a:rPr sz="1300" spc="-10" dirty="0">
                <a:latin typeface="Segoe UI"/>
                <a:cs typeface="Segoe UI"/>
              </a:rPr>
              <a:t>Storages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10246" y="1897633"/>
            <a:ext cx="6731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Segoe UI"/>
                <a:cs typeface="Segoe UI"/>
              </a:rPr>
              <a:t>Analytics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99467" y="1897633"/>
            <a:ext cx="93471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Segoe UI"/>
                <a:cs typeface="Segoe UI"/>
              </a:rPr>
              <a:t>Presentation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46632" y="2258567"/>
            <a:ext cx="1080135" cy="901065"/>
          </a:xfrm>
          <a:custGeom>
            <a:avLst/>
            <a:gdLst/>
            <a:ahLst/>
            <a:cxnLst/>
            <a:rect l="l" t="t" r="r" b="b"/>
            <a:pathLst>
              <a:path w="1080135" h="901064">
                <a:moveTo>
                  <a:pt x="1079754" y="858012"/>
                </a:moveTo>
                <a:lnTo>
                  <a:pt x="1079754" y="41910"/>
                </a:lnTo>
                <a:lnTo>
                  <a:pt x="1076408" y="25396"/>
                </a:lnTo>
                <a:lnTo>
                  <a:pt x="1067276" y="12096"/>
                </a:lnTo>
                <a:lnTo>
                  <a:pt x="1053715" y="3226"/>
                </a:lnTo>
                <a:lnTo>
                  <a:pt x="1037082" y="0"/>
                </a:lnTo>
                <a:lnTo>
                  <a:pt x="41910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0" y="858012"/>
                </a:lnTo>
                <a:lnTo>
                  <a:pt x="3333" y="874645"/>
                </a:lnTo>
                <a:lnTo>
                  <a:pt x="12382" y="888206"/>
                </a:lnTo>
                <a:lnTo>
                  <a:pt x="25717" y="897338"/>
                </a:lnTo>
                <a:lnTo>
                  <a:pt x="41910" y="900684"/>
                </a:lnTo>
                <a:lnTo>
                  <a:pt x="1037082" y="900684"/>
                </a:lnTo>
                <a:lnTo>
                  <a:pt x="1053715" y="897338"/>
                </a:lnTo>
                <a:lnTo>
                  <a:pt x="1067276" y="888206"/>
                </a:lnTo>
                <a:lnTo>
                  <a:pt x="1076408" y="874645"/>
                </a:lnTo>
                <a:lnTo>
                  <a:pt x="1079754" y="858012"/>
                </a:lnTo>
                <a:close/>
              </a:path>
            </a:pathLst>
          </a:custGeom>
          <a:solidFill>
            <a:srgbClr val="009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51102" y="2793745"/>
            <a:ext cx="66992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egoe UI"/>
                <a:cs typeface="Segoe UI"/>
              </a:rPr>
              <a:t>Structured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58111" y="2398014"/>
            <a:ext cx="279400" cy="2432685"/>
            <a:chOff x="1658111" y="2398014"/>
            <a:chExt cx="279400" cy="2432685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921" y="2398014"/>
              <a:ext cx="246125" cy="2537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3441192"/>
              <a:ext cx="220979" cy="2872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4588002"/>
              <a:ext cx="278891" cy="242315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1195" y="2372867"/>
            <a:ext cx="253745" cy="254508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8104631" y="2410205"/>
            <a:ext cx="316230" cy="3509010"/>
            <a:chOff x="8104631" y="2410205"/>
            <a:chExt cx="316230" cy="3509010"/>
          </a:xfrm>
        </p:grpSpPr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6823" y="2410205"/>
              <a:ext cx="300227" cy="2293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8441" y="3466337"/>
              <a:ext cx="308609" cy="25831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9307" y="4533900"/>
              <a:ext cx="175260" cy="2834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4631" y="5606795"/>
              <a:ext cx="316229" cy="312420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08242" y="4609338"/>
            <a:ext cx="296418" cy="2956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91478" y="3466338"/>
            <a:ext cx="262890" cy="370331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6582918" y="3099816"/>
            <a:ext cx="121285" cy="293370"/>
          </a:xfrm>
          <a:custGeom>
            <a:avLst/>
            <a:gdLst/>
            <a:ahLst/>
            <a:cxnLst/>
            <a:rect l="l" t="t" r="r" b="b"/>
            <a:pathLst>
              <a:path w="121284" h="293370">
                <a:moveTo>
                  <a:pt x="40145" y="182042"/>
                </a:moveTo>
                <a:lnTo>
                  <a:pt x="37183" y="182498"/>
                </a:lnTo>
                <a:lnTo>
                  <a:pt x="18573" y="193928"/>
                </a:lnTo>
                <a:lnTo>
                  <a:pt x="5536" y="211645"/>
                </a:lnTo>
                <a:lnTo>
                  <a:pt x="0" y="233933"/>
                </a:lnTo>
                <a:lnTo>
                  <a:pt x="3536" y="256186"/>
                </a:lnTo>
                <a:lnTo>
                  <a:pt x="15144" y="274796"/>
                </a:lnTo>
                <a:lnTo>
                  <a:pt x="32896" y="287833"/>
                </a:lnTo>
                <a:lnTo>
                  <a:pt x="38099" y="289144"/>
                </a:lnTo>
                <a:lnTo>
                  <a:pt x="38099" y="235458"/>
                </a:lnTo>
                <a:lnTo>
                  <a:pt x="40145" y="182042"/>
                </a:lnTo>
                <a:close/>
              </a:path>
              <a:path w="121284" h="293370">
                <a:moveTo>
                  <a:pt x="121157" y="59435"/>
                </a:moveTo>
                <a:lnTo>
                  <a:pt x="117728" y="37183"/>
                </a:lnTo>
                <a:lnTo>
                  <a:pt x="106298" y="18573"/>
                </a:lnTo>
                <a:lnTo>
                  <a:pt x="88582" y="5536"/>
                </a:lnTo>
                <a:lnTo>
                  <a:pt x="66293" y="0"/>
                </a:lnTo>
                <a:lnTo>
                  <a:pt x="44041" y="3536"/>
                </a:lnTo>
                <a:lnTo>
                  <a:pt x="25431" y="15144"/>
                </a:lnTo>
                <a:lnTo>
                  <a:pt x="12394" y="32896"/>
                </a:lnTo>
                <a:lnTo>
                  <a:pt x="6857" y="54863"/>
                </a:lnTo>
                <a:lnTo>
                  <a:pt x="10715" y="77116"/>
                </a:lnTo>
                <a:lnTo>
                  <a:pt x="22288" y="95726"/>
                </a:lnTo>
                <a:lnTo>
                  <a:pt x="39862" y="108763"/>
                </a:lnTo>
                <a:lnTo>
                  <a:pt x="42922" y="109538"/>
                </a:lnTo>
                <a:lnTo>
                  <a:pt x="44957" y="56387"/>
                </a:lnTo>
                <a:lnTo>
                  <a:pt x="83057" y="57911"/>
                </a:lnTo>
                <a:lnTo>
                  <a:pt x="83057" y="110973"/>
                </a:lnTo>
                <a:lnTo>
                  <a:pt x="84403" y="110763"/>
                </a:lnTo>
                <a:lnTo>
                  <a:pt x="103155" y="99155"/>
                </a:lnTo>
                <a:lnTo>
                  <a:pt x="116050" y="81403"/>
                </a:lnTo>
                <a:lnTo>
                  <a:pt x="121157" y="59435"/>
                </a:lnTo>
                <a:close/>
              </a:path>
              <a:path w="121284" h="293370">
                <a:moveTo>
                  <a:pt x="78239" y="183717"/>
                </a:moveTo>
                <a:lnTo>
                  <a:pt x="59435" y="179069"/>
                </a:lnTo>
                <a:lnTo>
                  <a:pt x="40145" y="182042"/>
                </a:lnTo>
                <a:lnTo>
                  <a:pt x="38099" y="235458"/>
                </a:lnTo>
                <a:lnTo>
                  <a:pt x="76199" y="236981"/>
                </a:lnTo>
                <a:lnTo>
                  <a:pt x="78239" y="183717"/>
                </a:lnTo>
                <a:close/>
              </a:path>
              <a:path w="121284" h="293370">
                <a:moveTo>
                  <a:pt x="114299" y="238505"/>
                </a:moveTo>
                <a:lnTo>
                  <a:pt x="110763" y="215931"/>
                </a:lnTo>
                <a:lnTo>
                  <a:pt x="99155" y="197357"/>
                </a:lnTo>
                <a:lnTo>
                  <a:pt x="81403" y="184499"/>
                </a:lnTo>
                <a:lnTo>
                  <a:pt x="78239" y="183717"/>
                </a:lnTo>
                <a:lnTo>
                  <a:pt x="76199" y="236981"/>
                </a:lnTo>
                <a:lnTo>
                  <a:pt x="38099" y="235458"/>
                </a:lnTo>
                <a:lnTo>
                  <a:pt x="38099" y="289144"/>
                </a:lnTo>
                <a:lnTo>
                  <a:pt x="54863" y="293370"/>
                </a:lnTo>
                <a:lnTo>
                  <a:pt x="77116" y="289512"/>
                </a:lnTo>
                <a:lnTo>
                  <a:pt x="95726" y="277939"/>
                </a:lnTo>
                <a:lnTo>
                  <a:pt x="108763" y="260365"/>
                </a:lnTo>
                <a:lnTo>
                  <a:pt x="114299" y="238505"/>
                </a:lnTo>
                <a:close/>
              </a:path>
              <a:path w="121284" h="293370">
                <a:moveTo>
                  <a:pt x="81013" y="111292"/>
                </a:moveTo>
                <a:lnTo>
                  <a:pt x="61721" y="114299"/>
                </a:lnTo>
                <a:lnTo>
                  <a:pt x="42922" y="109538"/>
                </a:lnTo>
                <a:lnTo>
                  <a:pt x="40145" y="182042"/>
                </a:lnTo>
                <a:lnTo>
                  <a:pt x="59435" y="179069"/>
                </a:lnTo>
                <a:lnTo>
                  <a:pt x="78239" y="183717"/>
                </a:lnTo>
                <a:lnTo>
                  <a:pt x="81013" y="111292"/>
                </a:lnTo>
                <a:close/>
              </a:path>
              <a:path w="121284" h="293370">
                <a:moveTo>
                  <a:pt x="83057" y="57911"/>
                </a:moveTo>
                <a:lnTo>
                  <a:pt x="44957" y="56387"/>
                </a:lnTo>
                <a:lnTo>
                  <a:pt x="42922" y="109538"/>
                </a:lnTo>
                <a:lnTo>
                  <a:pt x="61721" y="114299"/>
                </a:lnTo>
                <a:lnTo>
                  <a:pt x="81013" y="111292"/>
                </a:lnTo>
                <a:lnTo>
                  <a:pt x="83057" y="57911"/>
                </a:lnTo>
                <a:close/>
              </a:path>
              <a:path w="121284" h="293370">
                <a:moveTo>
                  <a:pt x="83057" y="110973"/>
                </a:moveTo>
                <a:lnTo>
                  <a:pt x="83057" y="57911"/>
                </a:lnTo>
                <a:lnTo>
                  <a:pt x="81013" y="111292"/>
                </a:lnTo>
                <a:lnTo>
                  <a:pt x="83057" y="11097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0033" y="2649473"/>
            <a:ext cx="650240" cy="114300"/>
          </a:xfrm>
          <a:custGeom>
            <a:avLst/>
            <a:gdLst/>
            <a:ahLst/>
            <a:cxnLst/>
            <a:rect l="l" t="t" r="r" b="b"/>
            <a:pathLst>
              <a:path w="650240" h="114300">
                <a:moveTo>
                  <a:pt x="110391" y="38099"/>
                </a:moveTo>
                <a:lnTo>
                  <a:pt x="109763" y="35040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40"/>
                </a:lnTo>
                <a:lnTo>
                  <a:pt x="0" y="57149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299"/>
                </a:lnTo>
                <a:lnTo>
                  <a:pt x="57150" y="38099"/>
                </a:lnTo>
                <a:lnTo>
                  <a:pt x="110391" y="38099"/>
                </a:lnTo>
                <a:close/>
              </a:path>
              <a:path w="650240" h="114300">
                <a:moveTo>
                  <a:pt x="114300" y="57149"/>
                </a:moveTo>
                <a:lnTo>
                  <a:pt x="110391" y="38099"/>
                </a:lnTo>
                <a:lnTo>
                  <a:pt x="57150" y="38099"/>
                </a:lnTo>
                <a:lnTo>
                  <a:pt x="57150" y="76199"/>
                </a:lnTo>
                <a:lnTo>
                  <a:pt x="110447" y="76199"/>
                </a:lnTo>
                <a:lnTo>
                  <a:pt x="114300" y="57149"/>
                </a:lnTo>
                <a:close/>
              </a:path>
              <a:path w="650240" h="114300">
                <a:moveTo>
                  <a:pt x="110447" y="76199"/>
                </a:moveTo>
                <a:lnTo>
                  <a:pt x="57150" y="76199"/>
                </a:lnTo>
                <a:lnTo>
                  <a:pt x="57150" y="114299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199"/>
                </a:lnTo>
                <a:close/>
              </a:path>
              <a:path w="650240" h="114300">
                <a:moveTo>
                  <a:pt x="539594" y="38099"/>
                </a:moveTo>
                <a:lnTo>
                  <a:pt x="110391" y="38099"/>
                </a:lnTo>
                <a:lnTo>
                  <a:pt x="114300" y="57149"/>
                </a:lnTo>
                <a:lnTo>
                  <a:pt x="114300" y="76199"/>
                </a:lnTo>
                <a:lnTo>
                  <a:pt x="535686" y="76199"/>
                </a:lnTo>
                <a:lnTo>
                  <a:pt x="535686" y="57149"/>
                </a:lnTo>
                <a:lnTo>
                  <a:pt x="539594" y="38099"/>
                </a:lnTo>
                <a:close/>
              </a:path>
              <a:path w="650240" h="114300">
                <a:moveTo>
                  <a:pt x="114300" y="76199"/>
                </a:moveTo>
                <a:lnTo>
                  <a:pt x="114300" y="57149"/>
                </a:lnTo>
                <a:lnTo>
                  <a:pt x="110447" y="76199"/>
                </a:lnTo>
                <a:lnTo>
                  <a:pt x="114300" y="76199"/>
                </a:lnTo>
                <a:close/>
              </a:path>
              <a:path w="650240" h="114300">
                <a:moveTo>
                  <a:pt x="592836" y="76199"/>
                </a:moveTo>
                <a:lnTo>
                  <a:pt x="592836" y="38099"/>
                </a:lnTo>
                <a:lnTo>
                  <a:pt x="539594" y="38099"/>
                </a:lnTo>
                <a:lnTo>
                  <a:pt x="535686" y="57149"/>
                </a:lnTo>
                <a:lnTo>
                  <a:pt x="539594" y="76199"/>
                </a:lnTo>
                <a:lnTo>
                  <a:pt x="592836" y="76199"/>
                </a:lnTo>
                <a:close/>
              </a:path>
              <a:path w="650240" h="114300">
                <a:moveTo>
                  <a:pt x="539594" y="76199"/>
                </a:moveTo>
                <a:lnTo>
                  <a:pt x="535686" y="57149"/>
                </a:lnTo>
                <a:lnTo>
                  <a:pt x="535686" y="76199"/>
                </a:lnTo>
                <a:lnTo>
                  <a:pt x="539594" y="76199"/>
                </a:lnTo>
                <a:close/>
              </a:path>
              <a:path w="650240" h="114300">
                <a:moveTo>
                  <a:pt x="649986" y="57149"/>
                </a:moveTo>
                <a:lnTo>
                  <a:pt x="645556" y="35040"/>
                </a:lnTo>
                <a:lnTo>
                  <a:pt x="633412" y="16859"/>
                </a:lnTo>
                <a:lnTo>
                  <a:pt x="615267" y="4536"/>
                </a:lnTo>
                <a:lnTo>
                  <a:pt x="592836" y="0"/>
                </a:lnTo>
                <a:lnTo>
                  <a:pt x="570726" y="4536"/>
                </a:lnTo>
                <a:lnTo>
                  <a:pt x="552545" y="16859"/>
                </a:lnTo>
                <a:lnTo>
                  <a:pt x="540222" y="35040"/>
                </a:lnTo>
                <a:lnTo>
                  <a:pt x="539594" y="38099"/>
                </a:lnTo>
                <a:lnTo>
                  <a:pt x="592836" y="38099"/>
                </a:lnTo>
                <a:lnTo>
                  <a:pt x="592836" y="114299"/>
                </a:lnTo>
                <a:lnTo>
                  <a:pt x="615267" y="109763"/>
                </a:lnTo>
                <a:lnTo>
                  <a:pt x="633412" y="97440"/>
                </a:lnTo>
                <a:lnTo>
                  <a:pt x="645556" y="79259"/>
                </a:lnTo>
                <a:lnTo>
                  <a:pt x="649986" y="57149"/>
                </a:lnTo>
                <a:close/>
              </a:path>
              <a:path w="650240" h="114300">
                <a:moveTo>
                  <a:pt x="592836" y="114299"/>
                </a:moveTo>
                <a:lnTo>
                  <a:pt x="592836" y="76199"/>
                </a:lnTo>
                <a:lnTo>
                  <a:pt x="539594" y="76199"/>
                </a:lnTo>
                <a:lnTo>
                  <a:pt x="540222" y="79259"/>
                </a:lnTo>
                <a:lnTo>
                  <a:pt x="552545" y="97440"/>
                </a:lnTo>
                <a:lnTo>
                  <a:pt x="570726" y="109763"/>
                </a:lnTo>
                <a:lnTo>
                  <a:pt x="592836" y="1142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27803" y="3248405"/>
            <a:ext cx="991361" cy="554736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2269235" y="1750314"/>
            <a:ext cx="3888740" cy="4833620"/>
            <a:chOff x="2269235" y="1750314"/>
            <a:chExt cx="3888740" cy="4833620"/>
          </a:xfrm>
        </p:grpSpPr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5357" y="2372868"/>
              <a:ext cx="316991" cy="32461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49929" y="3478530"/>
              <a:ext cx="312420" cy="21717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62121" y="4572000"/>
              <a:ext cx="283463" cy="27889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681477" y="1750314"/>
              <a:ext cx="1449705" cy="4831080"/>
            </a:xfrm>
            <a:custGeom>
              <a:avLst/>
              <a:gdLst/>
              <a:ahLst/>
              <a:cxnLst/>
              <a:rect l="l" t="t" r="r" b="b"/>
              <a:pathLst>
                <a:path w="1449704" h="4831080">
                  <a:moveTo>
                    <a:pt x="1449324" y="4828794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28794"/>
                  </a:lnTo>
                  <a:lnTo>
                    <a:pt x="2286" y="4831080"/>
                  </a:lnTo>
                  <a:lnTo>
                    <a:pt x="4572" y="483108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440180" y="9906"/>
                  </a:lnTo>
                  <a:lnTo>
                    <a:pt x="1440180" y="4572"/>
                  </a:lnTo>
                  <a:lnTo>
                    <a:pt x="1444752" y="9906"/>
                  </a:lnTo>
                  <a:lnTo>
                    <a:pt x="1444752" y="4831080"/>
                  </a:lnTo>
                  <a:lnTo>
                    <a:pt x="1447800" y="4831080"/>
                  </a:lnTo>
                  <a:lnTo>
                    <a:pt x="1449324" y="4828794"/>
                  </a:lnTo>
                  <a:close/>
                </a:path>
                <a:path w="1449704" h="483108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449704" h="4831080">
                  <a:moveTo>
                    <a:pt x="9906" y="482117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821174"/>
                  </a:lnTo>
                  <a:lnTo>
                    <a:pt x="9906" y="4821174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4572" y="4821174"/>
                  </a:lnTo>
                  <a:lnTo>
                    <a:pt x="9906" y="4826508"/>
                  </a:lnTo>
                  <a:lnTo>
                    <a:pt x="9906" y="4831080"/>
                  </a:lnTo>
                  <a:lnTo>
                    <a:pt x="1440180" y="4831080"/>
                  </a:lnTo>
                  <a:lnTo>
                    <a:pt x="1440180" y="4826508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9906" y="4831080"/>
                  </a:moveTo>
                  <a:lnTo>
                    <a:pt x="9906" y="4826508"/>
                  </a:lnTo>
                  <a:lnTo>
                    <a:pt x="4572" y="4821174"/>
                  </a:lnTo>
                  <a:lnTo>
                    <a:pt x="4572" y="4831080"/>
                  </a:lnTo>
                  <a:lnTo>
                    <a:pt x="9906" y="4831080"/>
                  </a:lnTo>
                  <a:close/>
                </a:path>
                <a:path w="1449704" h="4831080">
                  <a:moveTo>
                    <a:pt x="1444752" y="9906"/>
                  </a:moveTo>
                  <a:lnTo>
                    <a:pt x="1440180" y="4572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1080">
                  <a:moveTo>
                    <a:pt x="1444752" y="4821174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1174"/>
                  </a:lnTo>
                  <a:lnTo>
                    <a:pt x="1444752" y="4821174"/>
                  </a:lnTo>
                  <a:close/>
                </a:path>
                <a:path w="1449704" h="4831080">
                  <a:moveTo>
                    <a:pt x="1444752" y="4831080"/>
                  </a:moveTo>
                  <a:lnTo>
                    <a:pt x="1444752" y="4821174"/>
                  </a:lnTo>
                  <a:lnTo>
                    <a:pt x="1440180" y="4826508"/>
                  </a:lnTo>
                  <a:lnTo>
                    <a:pt x="1440180" y="4831080"/>
                  </a:lnTo>
                  <a:lnTo>
                    <a:pt x="1444752" y="4831080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69236" y="3731488"/>
              <a:ext cx="656590" cy="1194435"/>
            </a:xfrm>
            <a:custGeom>
              <a:avLst/>
              <a:gdLst/>
              <a:ahLst/>
              <a:cxnLst/>
              <a:rect l="l" t="t" r="r" b="b"/>
              <a:pathLst>
                <a:path w="656589" h="1194435">
                  <a:moveTo>
                    <a:pt x="656082" y="57175"/>
                  </a:moveTo>
                  <a:lnTo>
                    <a:pt x="651535" y="35077"/>
                  </a:lnTo>
                  <a:lnTo>
                    <a:pt x="639216" y="16891"/>
                  </a:lnTo>
                  <a:lnTo>
                    <a:pt x="621030" y="4572"/>
                  </a:lnTo>
                  <a:lnTo>
                    <a:pt x="598932" y="25"/>
                  </a:lnTo>
                  <a:lnTo>
                    <a:pt x="576821" y="4572"/>
                  </a:lnTo>
                  <a:lnTo>
                    <a:pt x="558634" y="16891"/>
                  </a:lnTo>
                  <a:lnTo>
                    <a:pt x="546315" y="35077"/>
                  </a:lnTo>
                  <a:lnTo>
                    <a:pt x="545680" y="38125"/>
                  </a:lnTo>
                  <a:lnTo>
                    <a:pt x="111150" y="38125"/>
                  </a:lnTo>
                  <a:lnTo>
                    <a:pt x="110515" y="35077"/>
                  </a:lnTo>
                  <a:lnTo>
                    <a:pt x="109283" y="33274"/>
                  </a:lnTo>
                  <a:lnTo>
                    <a:pt x="108966" y="32029"/>
                  </a:lnTo>
                  <a:lnTo>
                    <a:pt x="104863" y="26758"/>
                  </a:lnTo>
                  <a:lnTo>
                    <a:pt x="98196" y="16891"/>
                  </a:lnTo>
                  <a:lnTo>
                    <a:pt x="96164" y="15519"/>
                  </a:lnTo>
                  <a:lnTo>
                    <a:pt x="94792" y="13741"/>
                  </a:lnTo>
                  <a:lnTo>
                    <a:pt x="86829" y="9207"/>
                  </a:lnTo>
                  <a:lnTo>
                    <a:pt x="80010" y="4572"/>
                  </a:lnTo>
                  <a:lnTo>
                    <a:pt x="78016" y="4165"/>
                  </a:lnTo>
                  <a:lnTo>
                    <a:pt x="75628" y="2794"/>
                  </a:lnTo>
                  <a:lnTo>
                    <a:pt x="64274" y="1346"/>
                  </a:lnTo>
                  <a:lnTo>
                    <a:pt x="57912" y="25"/>
                  </a:lnTo>
                  <a:lnTo>
                    <a:pt x="56426" y="330"/>
                  </a:lnTo>
                  <a:lnTo>
                    <a:pt x="53886" y="0"/>
                  </a:lnTo>
                  <a:lnTo>
                    <a:pt x="42976" y="3060"/>
                  </a:lnTo>
                  <a:lnTo>
                    <a:pt x="35471" y="4572"/>
                  </a:lnTo>
                  <a:lnTo>
                    <a:pt x="34010" y="5562"/>
                  </a:lnTo>
                  <a:lnTo>
                    <a:pt x="32004" y="6121"/>
                  </a:lnTo>
                  <a:lnTo>
                    <a:pt x="22898" y="13119"/>
                  </a:lnTo>
                  <a:lnTo>
                    <a:pt x="17335" y="16891"/>
                  </a:lnTo>
                  <a:lnTo>
                    <a:pt x="16649" y="17907"/>
                  </a:lnTo>
                  <a:lnTo>
                    <a:pt x="14122" y="19850"/>
                  </a:lnTo>
                  <a:lnTo>
                    <a:pt x="6972" y="32385"/>
                  </a:lnTo>
                  <a:lnTo>
                    <a:pt x="5181" y="35077"/>
                  </a:lnTo>
                  <a:lnTo>
                    <a:pt x="5029" y="35801"/>
                  </a:lnTo>
                  <a:lnTo>
                    <a:pt x="3327" y="38798"/>
                  </a:lnTo>
                  <a:lnTo>
                    <a:pt x="952" y="56172"/>
                  </a:lnTo>
                  <a:lnTo>
                    <a:pt x="762" y="57175"/>
                  </a:lnTo>
                  <a:lnTo>
                    <a:pt x="800" y="57378"/>
                  </a:lnTo>
                  <a:lnTo>
                    <a:pt x="381" y="60452"/>
                  </a:lnTo>
                  <a:lnTo>
                    <a:pt x="4775" y="77317"/>
                  </a:lnTo>
                  <a:lnTo>
                    <a:pt x="5181" y="79286"/>
                  </a:lnTo>
                  <a:lnTo>
                    <a:pt x="5372" y="79590"/>
                  </a:lnTo>
                  <a:lnTo>
                    <a:pt x="6096" y="82321"/>
                  </a:lnTo>
                  <a:lnTo>
                    <a:pt x="14262" y="92887"/>
                  </a:lnTo>
                  <a:lnTo>
                    <a:pt x="17335" y="97472"/>
                  </a:lnTo>
                  <a:lnTo>
                    <a:pt x="18351" y="98171"/>
                  </a:lnTo>
                  <a:lnTo>
                    <a:pt x="20256" y="100622"/>
                  </a:lnTo>
                  <a:lnTo>
                    <a:pt x="31000" y="106768"/>
                  </a:lnTo>
                  <a:lnTo>
                    <a:pt x="35471" y="109791"/>
                  </a:lnTo>
                  <a:lnTo>
                    <a:pt x="36779" y="110058"/>
                  </a:lnTo>
                  <a:lnTo>
                    <a:pt x="39433" y="111569"/>
                  </a:lnTo>
                  <a:lnTo>
                    <a:pt x="40386" y="111696"/>
                  </a:lnTo>
                  <a:lnTo>
                    <a:pt x="52755" y="113296"/>
                  </a:lnTo>
                  <a:lnTo>
                    <a:pt x="57912" y="114325"/>
                  </a:lnTo>
                  <a:lnTo>
                    <a:pt x="59042" y="114096"/>
                  </a:lnTo>
                  <a:lnTo>
                    <a:pt x="61163" y="114363"/>
                  </a:lnTo>
                  <a:lnTo>
                    <a:pt x="64274" y="113499"/>
                  </a:lnTo>
                  <a:lnTo>
                    <a:pt x="554939" y="1097597"/>
                  </a:lnTo>
                  <a:lnTo>
                    <a:pt x="553872" y="1099172"/>
                  </a:lnTo>
                  <a:lnTo>
                    <a:pt x="552754" y="1100048"/>
                  </a:lnTo>
                  <a:lnTo>
                    <a:pt x="549871" y="1105077"/>
                  </a:lnTo>
                  <a:lnTo>
                    <a:pt x="543267" y="1114831"/>
                  </a:lnTo>
                  <a:lnTo>
                    <a:pt x="542696" y="1117625"/>
                  </a:lnTo>
                  <a:lnTo>
                    <a:pt x="110413" y="1116507"/>
                  </a:lnTo>
                  <a:lnTo>
                    <a:pt x="109753" y="1113307"/>
                  </a:lnTo>
                  <a:lnTo>
                    <a:pt x="97434" y="1095121"/>
                  </a:lnTo>
                  <a:lnTo>
                    <a:pt x="79248" y="1082802"/>
                  </a:lnTo>
                  <a:lnTo>
                    <a:pt x="57150" y="1078268"/>
                  </a:lnTo>
                  <a:lnTo>
                    <a:pt x="34709" y="1082687"/>
                  </a:lnTo>
                  <a:lnTo>
                    <a:pt x="16573" y="1094841"/>
                  </a:lnTo>
                  <a:lnTo>
                    <a:pt x="4419" y="1112977"/>
                  </a:lnTo>
                  <a:lnTo>
                    <a:pt x="0" y="1135418"/>
                  </a:lnTo>
                  <a:lnTo>
                    <a:pt x="4089" y="1157516"/>
                  </a:lnTo>
                  <a:lnTo>
                    <a:pt x="16192" y="1175702"/>
                  </a:lnTo>
                  <a:lnTo>
                    <a:pt x="34290" y="1188021"/>
                  </a:lnTo>
                  <a:lnTo>
                    <a:pt x="56388" y="1192568"/>
                  </a:lnTo>
                  <a:lnTo>
                    <a:pt x="78828" y="1188135"/>
                  </a:lnTo>
                  <a:lnTo>
                    <a:pt x="97053" y="1175994"/>
                  </a:lnTo>
                  <a:lnTo>
                    <a:pt x="109423" y="1157846"/>
                  </a:lnTo>
                  <a:lnTo>
                    <a:pt x="110121" y="1154607"/>
                  </a:lnTo>
                  <a:lnTo>
                    <a:pt x="114300" y="1154620"/>
                  </a:lnTo>
                  <a:lnTo>
                    <a:pt x="538734" y="1155827"/>
                  </a:lnTo>
                  <a:lnTo>
                    <a:pt x="542455" y="1155839"/>
                  </a:lnTo>
                  <a:lnTo>
                    <a:pt x="543153" y="1159370"/>
                  </a:lnTo>
                  <a:lnTo>
                    <a:pt x="544372" y="1161211"/>
                  </a:lnTo>
                  <a:lnTo>
                    <a:pt x="544830" y="1162837"/>
                  </a:lnTo>
                  <a:lnTo>
                    <a:pt x="549884" y="1169441"/>
                  </a:lnTo>
                  <a:lnTo>
                    <a:pt x="555307" y="1177518"/>
                  </a:lnTo>
                  <a:lnTo>
                    <a:pt x="556933" y="1178610"/>
                  </a:lnTo>
                  <a:lnTo>
                    <a:pt x="558546" y="1180706"/>
                  </a:lnTo>
                  <a:lnTo>
                    <a:pt x="568299" y="1186230"/>
                  </a:lnTo>
                  <a:lnTo>
                    <a:pt x="573443" y="1189659"/>
                  </a:lnTo>
                  <a:lnTo>
                    <a:pt x="574890" y="1189951"/>
                  </a:lnTo>
                  <a:lnTo>
                    <a:pt x="577494" y="1191412"/>
                  </a:lnTo>
                  <a:lnTo>
                    <a:pt x="590715" y="1193076"/>
                  </a:lnTo>
                  <a:lnTo>
                    <a:pt x="595884" y="1194092"/>
                  </a:lnTo>
                  <a:lnTo>
                    <a:pt x="597077" y="1193876"/>
                  </a:lnTo>
                  <a:lnTo>
                    <a:pt x="599147" y="1194130"/>
                  </a:lnTo>
                  <a:lnTo>
                    <a:pt x="605942" y="1192225"/>
                  </a:lnTo>
                  <a:lnTo>
                    <a:pt x="617982" y="1189990"/>
                  </a:lnTo>
                  <a:lnTo>
                    <a:pt x="620966" y="1188008"/>
                  </a:lnTo>
                  <a:lnTo>
                    <a:pt x="621258" y="1187818"/>
                  </a:lnTo>
                  <a:lnTo>
                    <a:pt x="636168" y="1177899"/>
                  </a:lnTo>
                  <a:lnTo>
                    <a:pt x="637933" y="1175308"/>
                  </a:lnTo>
                  <a:lnTo>
                    <a:pt x="639318" y="1174267"/>
                  </a:lnTo>
                  <a:lnTo>
                    <a:pt x="643115" y="1167701"/>
                  </a:lnTo>
                  <a:lnTo>
                    <a:pt x="648487" y="1159802"/>
                  </a:lnTo>
                  <a:lnTo>
                    <a:pt x="648931" y="1157630"/>
                  </a:lnTo>
                  <a:lnTo>
                    <a:pt x="650265" y="1155319"/>
                  </a:lnTo>
                  <a:lnTo>
                    <a:pt x="651700" y="1144168"/>
                  </a:lnTo>
                  <a:lnTo>
                    <a:pt x="653034" y="1137704"/>
                  </a:lnTo>
                  <a:lnTo>
                    <a:pt x="652729" y="1136192"/>
                  </a:lnTo>
                  <a:lnTo>
                    <a:pt x="653059" y="1133665"/>
                  </a:lnTo>
                  <a:lnTo>
                    <a:pt x="650252" y="1123683"/>
                  </a:lnTo>
                  <a:lnTo>
                    <a:pt x="648601" y="1115250"/>
                  </a:lnTo>
                  <a:lnTo>
                    <a:pt x="647395" y="1113459"/>
                  </a:lnTo>
                  <a:lnTo>
                    <a:pt x="646938" y="1111783"/>
                  </a:lnTo>
                  <a:lnTo>
                    <a:pt x="642073" y="1105458"/>
                  </a:lnTo>
                  <a:lnTo>
                    <a:pt x="636460" y="1097026"/>
                  </a:lnTo>
                  <a:lnTo>
                    <a:pt x="634644" y="1095806"/>
                  </a:lnTo>
                  <a:lnTo>
                    <a:pt x="633209" y="1093914"/>
                  </a:lnTo>
                  <a:lnTo>
                    <a:pt x="625195" y="1089355"/>
                  </a:lnTo>
                  <a:lnTo>
                    <a:pt x="618312" y="1084656"/>
                  </a:lnTo>
                  <a:lnTo>
                    <a:pt x="616115" y="1084186"/>
                  </a:lnTo>
                  <a:lnTo>
                    <a:pt x="614260" y="1083119"/>
                  </a:lnTo>
                  <a:lnTo>
                    <a:pt x="606107" y="1082014"/>
                  </a:lnTo>
                  <a:lnTo>
                    <a:pt x="595884" y="1079792"/>
                  </a:lnTo>
                  <a:lnTo>
                    <a:pt x="593458" y="1080300"/>
                  </a:lnTo>
                  <a:lnTo>
                    <a:pt x="592607" y="1080173"/>
                  </a:lnTo>
                  <a:lnTo>
                    <a:pt x="589000" y="1081112"/>
                  </a:lnTo>
                  <a:lnTo>
                    <a:pt x="98615" y="96862"/>
                  </a:lnTo>
                  <a:lnTo>
                    <a:pt x="99402" y="95681"/>
                  </a:lnTo>
                  <a:lnTo>
                    <a:pt x="100926" y="94513"/>
                  </a:lnTo>
                  <a:lnTo>
                    <a:pt x="104762" y="87782"/>
                  </a:lnTo>
                  <a:lnTo>
                    <a:pt x="110515" y="79286"/>
                  </a:lnTo>
                  <a:lnTo>
                    <a:pt x="111036" y="76771"/>
                  </a:lnTo>
                  <a:lnTo>
                    <a:pt x="111340" y="76225"/>
                  </a:lnTo>
                  <a:lnTo>
                    <a:pt x="115062" y="76225"/>
                  </a:lnTo>
                  <a:lnTo>
                    <a:pt x="541782" y="76225"/>
                  </a:lnTo>
                  <a:lnTo>
                    <a:pt x="545630" y="76225"/>
                  </a:lnTo>
                  <a:lnTo>
                    <a:pt x="546315" y="79616"/>
                  </a:lnTo>
                  <a:lnTo>
                    <a:pt x="558634" y="97751"/>
                  </a:lnTo>
                  <a:lnTo>
                    <a:pt x="576821" y="109905"/>
                  </a:lnTo>
                  <a:lnTo>
                    <a:pt x="598932" y="114325"/>
                  </a:lnTo>
                  <a:lnTo>
                    <a:pt x="621030" y="109905"/>
                  </a:lnTo>
                  <a:lnTo>
                    <a:pt x="639216" y="97751"/>
                  </a:lnTo>
                  <a:lnTo>
                    <a:pt x="651535" y="79616"/>
                  </a:lnTo>
                  <a:lnTo>
                    <a:pt x="656082" y="5717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07585" y="1750314"/>
              <a:ext cx="1449705" cy="4833620"/>
            </a:xfrm>
            <a:custGeom>
              <a:avLst/>
              <a:gdLst/>
              <a:ahLst/>
              <a:cxnLst/>
              <a:rect l="l" t="t" r="r" b="b"/>
              <a:pathLst>
                <a:path w="1449704" h="4833620">
                  <a:moveTo>
                    <a:pt x="1449324" y="4831080"/>
                  </a:moveTo>
                  <a:lnTo>
                    <a:pt x="1449324" y="2286"/>
                  </a:lnTo>
                  <a:lnTo>
                    <a:pt x="144780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831080"/>
                  </a:lnTo>
                  <a:lnTo>
                    <a:pt x="2286" y="4833366"/>
                  </a:lnTo>
                  <a:lnTo>
                    <a:pt x="4572" y="483336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440180" y="9906"/>
                  </a:lnTo>
                  <a:lnTo>
                    <a:pt x="1440180" y="4571"/>
                  </a:lnTo>
                  <a:lnTo>
                    <a:pt x="1444752" y="9906"/>
                  </a:lnTo>
                  <a:lnTo>
                    <a:pt x="1444752" y="4833366"/>
                  </a:lnTo>
                  <a:lnTo>
                    <a:pt x="1447800" y="4833366"/>
                  </a:lnTo>
                  <a:lnTo>
                    <a:pt x="1449324" y="4831080"/>
                  </a:lnTo>
                  <a:close/>
                </a:path>
                <a:path w="1449704" h="483362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449704" h="4833620">
                  <a:moveTo>
                    <a:pt x="9906" y="4823460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823460"/>
                  </a:lnTo>
                  <a:lnTo>
                    <a:pt x="9906" y="4823460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4572" y="4823460"/>
                  </a:lnTo>
                  <a:lnTo>
                    <a:pt x="9906" y="4828032"/>
                  </a:lnTo>
                  <a:lnTo>
                    <a:pt x="9906" y="4833366"/>
                  </a:lnTo>
                  <a:lnTo>
                    <a:pt x="1440180" y="4833366"/>
                  </a:lnTo>
                  <a:lnTo>
                    <a:pt x="1440180" y="4828032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9906" y="4833366"/>
                  </a:moveTo>
                  <a:lnTo>
                    <a:pt x="9906" y="4828032"/>
                  </a:lnTo>
                  <a:lnTo>
                    <a:pt x="4572" y="4823460"/>
                  </a:lnTo>
                  <a:lnTo>
                    <a:pt x="4572" y="4833366"/>
                  </a:lnTo>
                  <a:lnTo>
                    <a:pt x="9906" y="4833366"/>
                  </a:lnTo>
                  <a:close/>
                </a:path>
                <a:path w="1449704" h="4833620">
                  <a:moveTo>
                    <a:pt x="1444752" y="9906"/>
                  </a:moveTo>
                  <a:lnTo>
                    <a:pt x="1440180" y="4571"/>
                  </a:lnTo>
                  <a:lnTo>
                    <a:pt x="1440180" y="9906"/>
                  </a:lnTo>
                  <a:lnTo>
                    <a:pt x="1444752" y="9906"/>
                  </a:lnTo>
                  <a:close/>
                </a:path>
                <a:path w="1449704" h="4833620">
                  <a:moveTo>
                    <a:pt x="1444752" y="4823460"/>
                  </a:moveTo>
                  <a:lnTo>
                    <a:pt x="1444752" y="9906"/>
                  </a:lnTo>
                  <a:lnTo>
                    <a:pt x="1440180" y="9906"/>
                  </a:lnTo>
                  <a:lnTo>
                    <a:pt x="1440180" y="4823460"/>
                  </a:lnTo>
                  <a:lnTo>
                    <a:pt x="1444752" y="4823460"/>
                  </a:lnTo>
                  <a:close/>
                </a:path>
                <a:path w="1449704" h="4833620">
                  <a:moveTo>
                    <a:pt x="1444752" y="4833366"/>
                  </a:moveTo>
                  <a:lnTo>
                    <a:pt x="1444752" y="4823460"/>
                  </a:lnTo>
                  <a:lnTo>
                    <a:pt x="1440180" y="4828032"/>
                  </a:lnTo>
                  <a:lnTo>
                    <a:pt x="1440180" y="4833366"/>
                  </a:lnTo>
                  <a:lnTo>
                    <a:pt x="1444752" y="4833366"/>
                  </a:lnTo>
                  <a:close/>
                </a:path>
              </a:pathLst>
            </a:custGeom>
            <a:solidFill>
              <a:srgbClr val="99C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2039" y="2377440"/>
              <a:ext cx="316229" cy="31622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37937" y="3470148"/>
              <a:ext cx="378713" cy="25831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269236" y="2651721"/>
              <a:ext cx="3888740" cy="2273935"/>
            </a:xfrm>
            <a:custGeom>
              <a:avLst/>
              <a:gdLst/>
              <a:ahLst/>
              <a:cxnLst/>
              <a:rect l="l" t="t" r="r" b="b"/>
              <a:pathLst>
                <a:path w="3888740" h="2273935">
                  <a:moveTo>
                    <a:pt x="653796" y="57188"/>
                  </a:moveTo>
                  <a:lnTo>
                    <a:pt x="649249" y="34759"/>
                  </a:lnTo>
                  <a:lnTo>
                    <a:pt x="636930" y="16611"/>
                  </a:lnTo>
                  <a:lnTo>
                    <a:pt x="618744" y="4470"/>
                  </a:lnTo>
                  <a:lnTo>
                    <a:pt x="596646" y="38"/>
                  </a:lnTo>
                  <a:lnTo>
                    <a:pt x="574535" y="4470"/>
                  </a:lnTo>
                  <a:lnTo>
                    <a:pt x="556348" y="16611"/>
                  </a:lnTo>
                  <a:lnTo>
                    <a:pt x="544029" y="34759"/>
                  </a:lnTo>
                  <a:lnTo>
                    <a:pt x="543344" y="38138"/>
                  </a:lnTo>
                  <a:lnTo>
                    <a:pt x="110439" y="38138"/>
                  </a:lnTo>
                  <a:lnTo>
                    <a:pt x="109753" y="34759"/>
                  </a:lnTo>
                  <a:lnTo>
                    <a:pt x="97434" y="16611"/>
                  </a:lnTo>
                  <a:lnTo>
                    <a:pt x="79248" y="4470"/>
                  </a:lnTo>
                  <a:lnTo>
                    <a:pt x="57150" y="38"/>
                  </a:lnTo>
                  <a:lnTo>
                    <a:pt x="34709" y="4470"/>
                  </a:lnTo>
                  <a:lnTo>
                    <a:pt x="16560" y="16611"/>
                  </a:lnTo>
                  <a:lnTo>
                    <a:pt x="4419" y="34759"/>
                  </a:lnTo>
                  <a:lnTo>
                    <a:pt x="0" y="57188"/>
                  </a:lnTo>
                  <a:lnTo>
                    <a:pt x="4419" y="79298"/>
                  </a:lnTo>
                  <a:lnTo>
                    <a:pt x="16560" y="97485"/>
                  </a:lnTo>
                  <a:lnTo>
                    <a:pt x="34709" y="109804"/>
                  </a:lnTo>
                  <a:lnTo>
                    <a:pt x="57150" y="114338"/>
                  </a:lnTo>
                  <a:lnTo>
                    <a:pt x="79248" y="109804"/>
                  </a:lnTo>
                  <a:lnTo>
                    <a:pt x="97434" y="97485"/>
                  </a:lnTo>
                  <a:lnTo>
                    <a:pt x="109753" y="79298"/>
                  </a:lnTo>
                  <a:lnTo>
                    <a:pt x="110388" y="76238"/>
                  </a:lnTo>
                  <a:lnTo>
                    <a:pt x="114300" y="76238"/>
                  </a:lnTo>
                  <a:lnTo>
                    <a:pt x="539496" y="76238"/>
                  </a:lnTo>
                  <a:lnTo>
                    <a:pt x="543394" y="76238"/>
                  </a:lnTo>
                  <a:lnTo>
                    <a:pt x="544029" y="79298"/>
                  </a:lnTo>
                  <a:lnTo>
                    <a:pt x="556348" y="97485"/>
                  </a:lnTo>
                  <a:lnTo>
                    <a:pt x="574535" y="109804"/>
                  </a:lnTo>
                  <a:lnTo>
                    <a:pt x="596646" y="114338"/>
                  </a:lnTo>
                  <a:lnTo>
                    <a:pt x="618744" y="109804"/>
                  </a:lnTo>
                  <a:lnTo>
                    <a:pt x="636930" y="97485"/>
                  </a:lnTo>
                  <a:lnTo>
                    <a:pt x="649249" y="79298"/>
                  </a:lnTo>
                  <a:lnTo>
                    <a:pt x="653796" y="57188"/>
                  </a:lnTo>
                  <a:close/>
                </a:path>
                <a:path w="3888740" h="2273935">
                  <a:moveTo>
                    <a:pt x="2272284" y="1136942"/>
                  </a:moveTo>
                  <a:lnTo>
                    <a:pt x="2271763" y="1134605"/>
                  </a:lnTo>
                  <a:lnTo>
                    <a:pt x="2271890" y="1133678"/>
                  </a:lnTo>
                  <a:lnTo>
                    <a:pt x="2269960" y="1126274"/>
                  </a:lnTo>
                  <a:lnTo>
                    <a:pt x="2268944" y="1118654"/>
                  </a:lnTo>
                  <a:lnTo>
                    <a:pt x="2267801" y="1116647"/>
                  </a:lnTo>
                  <a:lnTo>
                    <a:pt x="2267407" y="1114844"/>
                  </a:lnTo>
                  <a:lnTo>
                    <a:pt x="2266708" y="1113840"/>
                  </a:lnTo>
                  <a:lnTo>
                    <a:pt x="2266188" y="1111796"/>
                  </a:lnTo>
                  <a:lnTo>
                    <a:pt x="2261933" y="1106322"/>
                  </a:lnTo>
                  <a:lnTo>
                    <a:pt x="2258149" y="1099629"/>
                  </a:lnTo>
                  <a:lnTo>
                    <a:pt x="2255863" y="1097876"/>
                  </a:lnTo>
                  <a:lnTo>
                    <a:pt x="2255037" y="1096657"/>
                  </a:lnTo>
                  <a:lnTo>
                    <a:pt x="2253805" y="1095844"/>
                  </a:lnTo>
                  <a:lnTo>
                    <a:pt x="2252014" y="1093508"/>
                  </a:lnTo>
                  <a:lnTo>
                    <a:pt x="2244902" y="1089456"/>
                  </a:lnTo>
                  <a:lnTo>
                    <a:pt x="2240280" y="1085888"/>
                  </a:lnTo>
                  <a:lnTo>
                    <a:pt x="2238273" y="1085329"/>
                  </a:lnTo>
                  <a:lnTo>
                    <a:pt x="2236813" y="1084338"/>
                  </a:lnTo>
                  <a:lnTo>
                    <a:pt x="2235492" y="1084084"/>
                  </a:lnTo>
                  <a:lnTo>
                    <a:pt x="2232850" y="1082560"/>
                  </a:lnTo>
                  <a:lnTo>
                    <a:pt x="2224544" y="1081506"/>
                  </a:lnTo>
                  <a:lnTo>
                    <a:pt x="2218385" y="1079766"/>
                  </a:lnTo>
                  <a:lnTo>
                    <a:pt x="2215845" y="1080096"/>
                  </a:lnTo>
                  <a:lnTo>
                    <a:pt x="2214372" y="1079792"/>
                  </a:lnTo>
                  <a:lnTo>
                    <a:pt x="2213191" y="1080046"/>
                  </a:lnTo>
                  <a:lnTo>
                    <a:pt x="2211108" y="1079766"/>
                  </a:lnTo>
                  <a:lnTo>
                    <a:pt x="2207984" y="1080643"/>
                  </a:lnTo>
                  <a:lnTo>
                    <a:pt x="1716786" y="96164"/>
                  </a:lnTo>
                  <a:lnTo>
                    <a:pt x="1719414" y="94081"/>
                  </a:lnTo>
                  <a:lnTo>
                    <a:pt x="1730209" y="74904"/>
                  </a:lnTo>
                  <a:lnTo>
                    <a:pt x="1727454" y="31280"/>
                  </a:lnTo>
                  <a:lnTo>
                    <a:pt x="1694116" y="2705"/>
                  </a:lnTo>
                  <a:lnTo>
                    <a:pt x="1672374" y="0"/>
                  </a:lnTo>
                  <a:lnTo>
                    <a:pt x="1650492" y="6134"/>
                  </a:lnTo>
                  <a:lnTo>
                    <a:pt x="1632623" y="19862"/>
                  </a:lnTo>
                  <a:lnTo>
                    <a:pt x="1621917" y="38811"/>
                  </a:lnTo>
                  <a:lnTo>
                    <a:pt x="1619199" y="60464"/>
                  </a:lnTo>
                  <a:lnTo>
                    <a:pt x="1625346" y="82334"/>
                  </a:lnTo>
                  <a:lnTo>
                    <a:pt x="1639062" y="100215"/>
                  </a:lnTo>
                  <a:lnTo>
                    <a:pt x="1658010" y="111010"/>
                  </a:lnTo>
                  <a:lnTo>
                    <a:pt x="1658874" y="111125"/>
                  </a:lnTo>
                  <a:lnTo>
                    <a:pt x="1679663" y="113957"/>
                  </a:lnTo>
                  <a:lnTo>
                    <a:pt x="1682623" y="113182"/>
                  </a:lnTo>
                  <a:lnTo>
                    <a:pt x="2173681" y="1097394"/>
                  </a:lnTo>
                  <a:lnTo>
                    <a:pt x="2173084" y="1098296"/>
                  </a:lnTo>
                  <a:lnTo>
                    <a:pt x="2171344" y="1099616"/>
                  </a:lnTo>
                  <a:lnTo>
                    <a:pt x="2167432" y="1106487"/>
                  </a:lnTo>
                  <a:lnTo>
                    <a:pt x="2163318" y="1111796"/>
                  </a:lnTo>
                  <a:lnTo>
                    <a:pt x="2162810" y="1113739"/>
                  </a:lnTo>
                  <a:lnTo>
                    <a:pt x="2162073" y="1114844"/>
                  </a:lnTo>
                  <a:lnTo>
                    <a:pt x="2161768" y="1116406"/>
                  </a:lnTo>
                  <a:lnTo>
                    <a:pt x="2160930" y="1117892"/>
                  </a:lnTo>
                  <a:lnTo>
                    <a:pt x="1731924" y="1117892"/>
                  </a:lnTo>
                  <a:lnTo>
                    <a:pt x="1731289" y="1114844"/>
                  </a:lnTo>
                  <a:lnTo>
                    <a:pt x="1718970" y="1096657"/>
                  </a:lnTo>
                  <a:lnTo>
                    <a:pt x="1700784" y="1084338"/>
                  </a:lnTo>
                  <a:lnTo>
                    <a:pt x="1678686" y="1079792"/>
                  </a:lnTo>
                  <a:lnTo>
                    <a:pt x="1656245" y="1084338"/>
                  </a:lnTo>
                  <a:lnTo>
                    <a:pt x="1638109" y="1096657"/>
                  </a:lnTo>
                  <a:lnTo>
                    <a:pt x="1625955" y="1114844"/>
                  </a:lnTo>
                  <a:lnTo>
                    <a:pt x="1621536" y="1136942"/>
                  </a:lnTo>
                  <a:lnTo>
                    <a:pt x="1625955" y="1159383"/>
                  </a:lnTo>
                  <a:lnTo>
                    <a:pt x="1638109" y="1177518"/>
                  </a:lnTo>
                  <a:lnTo>
                    <a:pt x="1656245" y="1189672"/>
                  </a:lnTo>
                  <a:lnTo>
                    <a:pt x="1678686" y="1194092"/>
                  </a:lnTo>
                  <a:lnTo>
                    <a:pt x="1700784" y="1189672"/>
                  </a:lnTo>
                  <a:lnTo>
                    <a:pt x="1718970" y="1177518"/>
                  </a:lnTo>
                  <a:lnTo>
                    <a:pt x="1731289" y="1159383"/>
                  </a:lnTo>
                  <a:lnTo>
                    <a:pt x="1731975" y="1155992"/>
                  </a:lnTo>
                  <a:lnTo>
                    <a:pt x="1735836" y="1155992"/>
                  </a:lnTo>
                  <a:lnTo>
                    <a:pt x="2157984" y="1155992"/>
                  </a:lnTo>
                  <a:lnTo>
                    <a:pt x="2160917" y="1155992"/>
                  </a:lnTo>
                  <a:lnTo>
                    <a:pt x="2162251" y="1158341"/>
                  </a:lnTo>
                  <a:lnTo>
                    <a:pt x="2162403" y="1159052"/>
                  </a:lnTo>
                  <a:lnTo>
                    <a:pt x="2162594" y="1159357"/>
                  </a:lnTo>
                  <a:lnTo>
                    <a:pt x="2163318" y="1162088"/>
                  </a:lnTo>
                  <a:lnTo>
                    <a:pt x="2167369" y="1167345"/>
                  </a:lnTo>
                  <a:lnTo>
                    <a:pt x="2171344" y="1174280"/>
                  </a:lnTo>
                  <a:lnTo>
                    <a:pt x="2173821" y="1176172"/>
                  </a:lnTo>
                  <a:lnTo>
                    <a:pt x="1681886" y="2160727"/>
                  </a:lnTo>
                  <a:lnTo>
                    <a:pt x="1678901" y="2159939"/>
                  </a:lnTo>
                  <a:lnTo>
                    <a:pt x="1657248" y="2162886"/>
                  </a:lnTo>
                  <a:lnTo>
                    <a:pt x="1638300" y="2173681"/>
                  </a:lnTo>
                  <a:lnTo>
                    <a:pt x="1624584" y="2191550"/>
                  </a:lnTo>
                  <a:lnTo>
                    <a:pt x="1618437" y="2213432"/>
                  </a:lnTo>
                  <a:lnTo>
                    <a:pt x="1621155" y="2235085"/>
                  </a:lnTo>
                  <a:lnTo>
                    <a:pt x="1631861" y="2254034"/>
                  </a:lnTo>
                  <a:lnTo>
                    <a:pt x="1649730" y="2267750"/>
                  </a:lnTo>
                  <a:lnTo>
                    <a:pt x="1658112" y="2270112"/>
                  </a:lnTo>
                  <a:lnTo>
                    <a:pt x="1671612" y="2273897"/>
                  </a:lnTo>
                  <a:lnTo>
                    <a:pt x="1693354" y="2271179"/>
                  </a:lnTo>
                  <a:lnTo>
                    <a:pt x="1712518" y="2260473"/>
                  </a:lnTo>
                  <a:lnTo>
                    <a:pt x="1726692" y="2242604"/>
                  </a:lnTo>
                  <a:lnTo>
                    <a:pt x="1732394" y="2220722"/>
                  </a:lnTo>
                  <a:lnTo>
                    <a:pt x="1729447" y="2198979"/>
                  </a:lnTo>
                  <a:lnTo>
                    <a:pt x="1718652" y="2179815"/>
                  </a:lnTo>
                  <a:lnTo>
                    <a:pt x="1716303" y="2177961"/>
                  </a:lnTo>
                  <a:lnTo>
                    <a:pt x="2207958" y="1193266"/>
                  </a:lnTo>
                  <a:lnTo>
                    <a:pt x="2211108" y="1194142"/>
                  </a:lnTo>
                  <a:lnTo>
                    <a:pt x="2213749" y="1193825"/>
                  </a:lnTo>
                  <a:lnTo>
                    <a:pt x="2215134" y="1194092"/>
                  </a:lnTo>
                  <a:lnTo>
                    <a:pt x="2216264" y="1193863"/>
                  </a:lnTo>
                  <a:lnTo>
                    <a:pt x="2218385" y="1194130"/>
                  </a:lnTo>
                  <a:lnTo>
                    <a:pt x="2224113" y="1192530"/>
                  </a:lnTo>
                  <a:lnTo>
                    <a:pt x="2231898" y="1191552"/>
                  </a:lnTo>
                  <a:lnTo>
                    <a:pt x="2232850" y="1191425"/>
                  </a:lnTo>
                  <a:lnTo>
                    <a:pt x="2235581" y="1189901"/>
                  </a:lnTo>
                  <a:lnTo>
                    <a:pt x="2237232" y="1189558"/>
                  </a:lnTo>
                  <a:lnTo>
                    <a:pt x="2239022" y="1188351"/>
                  </a:lnTo>
                  <a:lnTo>
                    <a:pt x="2240280" y="1187996"/>
                  </a:lnTo>
                  <a:lnTo>
                    <a:pt x="2243683" y="1185379"/>
                  </a:lnTo>
                  <a:lnTo>
                    <a:pt x="2252014" y="1180719"/>
                  </a:lnTo>
                  <a:lnTo>
                    <a:pt x="2254021" y="1178191"/>
                  </a:lnTo>
                  <a:lnTo>
                    <a:pt x="2255418" y="1177239"/>
                  </a:lnTo>
                  <a:lnTo>
                    <a:pt x="2256625" y="1175448"/>
                  </a:lnTo>
                  <a:lnTo>
                    <a:pt x="2258149" y="1174280"/>
                  </a:lnTo>
                  <a:lnTo>
                    <a:pt x="2260765" y="1169695"/>
                  </a:lnTo>
                  <a:lnTo>
                    <a:pt x="2266188" y="1162850"/>
                  </a:lnTo>
                  <a:lnTo>
                    <a:pt x="2266797" y="1160437"/>
                  </a:lnTo>
                  <a:lnTo>
                    <a:pt x="2267737" y="1159052"/>
                  </a:lnTo>
                  <a:lnTo>
                    <a:pt x="2268245" y="1156550"/>
                  </a:lnTo>
                  <a:lnTo>
                    <a:pt x="2268944" y="1155331"/>
                  </a:lnTo>
                  <a:lnTo>
                    <a:pt x="2269794" y="1149007"/>
                  </a:lnTo>
                  <a:lnTo>
                    <a:pt x="2270112" y="1147508"/>
                  </a:lnTo>
                  <a:lnTo>
                    <a:pt x="2271890" y="1140548"/>
                  </a:lnTo>
                  <a:lnTo>
                    <a:pt x="2271750" y="1139532"/>
                  </a:lnTo>
                  <a:lnTo>
                    <a:pt x="2272284" y="1136942"/>
                  </a:lnTo>
                  <a:close/>
                </a:path>
                <a:path w="3888740" h="2273935">
                  <a:moveTo>
                    <a:pt x="3774186" y="1115860"/>
                  </a:moveTo>
                  <a:lnTo>
                    <a:pt x="3347377" y="1117676"/>
                  </a:lnTo>
                  <a:lnTo>
                    <a:pt x="3346729" y="1114513"/>
                  </a:lnTo>
                  <a:lnTo>
                    <a:pt x="3334410" y="1096365"/>
                  </a:lnTo>
                  <a:lnTo>
                    <a:pt x="3316224" y="1084224"/>
                  </a:lnTo>
                  <a:lnTo>
                    <a:pt x="3294126" y="1079792"/>
                  </a:lnTo>
                  <a:lnTo>
                    <a:pt x="3271685" y="1084338"/>
                  </a:lnTo>
                  <a:lnTo>
                    <a:pt x="3253549" y="1096657"/>
                  </a:lnTo>
                  <a:lnTo>
                    <a:pt x="3241395" y="1114844"/>
                  </a:lnTo>
                  <a:lnTo>
                    <a:pt x="3236976" y="1136942"/>
                  </a:lnTo>
                  <a:lnTo>
                    <a:pt x="3241522" y="1159383"/>
                  </a:lnTo>
                  <a:lnTo>
                    <a:pt x="3253930" y="1177518"/>
                  </a:lnTo>
                  <a:lnTo>
                    <a:pt x="3272332" y="1189672"/>
                  </a:lnTo>
                  <a:lnTo>
                    <a:pt x="3294126" y="1193952"/>
                  </a:lnTo>
                  <a:lnTo>
                    <a:pt x="3294888" y="1194092"/>
                  </a:lnTo>
                  <a:lnTo>
                    <a:pt x="3316871" y="1189558"/>
                  </a:lnTo>
                  <a:lnTo>
                    <a:pt x="3334791" y="1177239"/>
                  </a:lnTo>
                  <a:lnTo>
                    <a:pt x="3346856" y="1159052"/>
                  </a:lnTo>
                  <a:lnTo>
                    <a:pt x="3347504" y="1155776"/>
                  </a:lnTo>
                  <a:lnTo>
                    <a:pt x="3351276" y="1155750"/>
                  </a:lnTo>
                  <a:lnTo>
                    <a:pt x="3774186" y="1153960"/>
                  </a:lnTo>
                  <a:lnTo>
                    <a:pt x="3774186" y="1134656"/>
                  </a:lnTo>
                  <a:lnTo>
                    <a:pt x="3774186" y="1115860"/>
                  </a:lnTo>
                  <a:close/>
                </a:path>
                <a:path w="3888740" h="2273935">
                  <a:moveTo>
                    <a:pt x="3888486" y="1133894"/>
                  </a:moveTo>
                  <a:lnTo>
                    <a:pt x="3883609" y="1111910"/>
                  </a:lnTo>
                  <a:lnTo>
                    <a:pt x="3871239" y="1093990"/>
                  </a:lnTo>
                  <a:lnTo>
                    <a:pt x="3853015" y="1081925"/>
                  </a:lnTo>
                  <a:lnTo>
                    <a:pt x="3830574" y="1077506"/>
                  </a:lnTo>
                  <a:lnTo>
                    <a:pt x="3808577" y="1082052"/>
                  </a:lnTo>
                  <a:lnTo>
                    <a:pt x="3790658" y="1094371"/>
                  </a:lnTo>
                  <a:lnTo>
                    <a:pt x="3778593" y="1112558"/>
                  </a:lnTo>
                  <a:lnTo>
                    <a:pt x="3777945" y="1115834"/>
                  </a:lnTo>
                  <a:lnTo>
                    <a:pt x="3777945" y="1153312"/>
                  </a:lnTo>
                  <a:lnTo>
                    <a:pt x="3777945" y="1153934"/>
                  </a:lnTo>
                  <a:lnTo>
                    <a:pt x="3778072" y="1153934"/>
                  </a:lnTo>
                  <a:lnTo>
                    <a:pt x="3778720" y="1157097"/>
                  </a:lnTo>
                  <a:lnTo>
                    <a:pt x="3791039" y="1175232"/>
                  </a:lnTo>
                  <a:lnTo>
                    <a:pt x="3809225" y="1187386"/>
                  </a:lnTo>
                  <a:lnTo>
                    <a:pt x="3831336" y="1191806"/>
                  </a:lnTo>
                  <a:lnTo>
                    <a:pt x="3853434" y="1187259"/>
                  </a:lnTo>
                  <a:lnTo>
                    <a:pt x="3871620" y="1174851"/>
                  </a:lnTo>
                  <a:lnTo>
                    <a:pt x="3883939" y="1156449"/>
                  </a:lnTo>
                  <a:lnTo>
                    <a:pt x="3888486" y="1133894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96183" y="3175254"/>
              <a:ext cx="815339" cy="81915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6100571" y="2117598"/>
            <a:ext cx="1089025" cy="3780790"/>
            <a:chOff x="6100571" y="2117598"/>
            <a:chExt cx="1089025" cy="3780790"/>
          </a:xfrm>
        </p:grpSpPr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3857" y="5598413"/>
              <a:ext cx="312420" cy="29946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0571" y="3432048"/>
              <a:ext cx="1088453" cy="37795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24599" y="2117598"/>
              <a:ext cx="611123" cy="586740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076" y="2330957"/>
            <a:ext cx="1001267" cy="367284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9158478" y="6854080"/>
            <a:ext cx="236220" cy="21145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100" b="1" spc="-5" dirty="0">
                <a:latin typeface="Segoe UI"/>
                <a:cs typeface="Segoe UI"/>
              </a:rPr>
              <a:t>9</a:t>
            </a:fld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</TotalTime>
  <Words>795</Words>
  <Application>Microsoft Office PowerPoint</Application>
  <PresentationFormat>Custom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 MT</vt:lpstr>
      <vt:lpstr>Calibri</vt:lpstr>
      <vt:lpstr>Calisto MT</vt:lpstr>
      <vt:lpstr>Segoe UI</vt:lpstr>
      <vt:lpstr>Segoe UI Light</vt:lpstr>
      <vt:lpstr>Segoe UI Semibold</vt:lpstr>
      <vt:lpstr>Times New Roman</vt:lpstr>
      <vt:lpstr>Trebuchet MS</vt:lpstr>
      <vt:lpstr>Wingdings</vt:lpstr>
      <vt:lpstr>Wingdings 2</vt:lpstr>
      <vt:lpstr>Slate</vt:lpstr>
      <vt:lpstr>Amazon </vt:lpstr>
      <vt:lpstr>Relational vs. Non-Relational Architecture</vt:lpstr>
      <vt:lpstr>Big Data Challenges</vt:lpstr>
      <vt:lpstr>Big Data Analytics Use Cases</vt:lpstr>
      <vt:lpstr>Big Data Analytics Reference Architectures</vt:lpstr>
      <vt:lpstr>Relational Reference Architecture</vt:lpstr>
      <vt:lpstr>Non-Relational Reference Architecture</vt:lpstr>
      <vt:lpstr>Big Data Analytics Use Cases</vt:lpstr>
      <vt:lpstr>Data Discovery: Non-Relational Architecture</vt:lpstr>
      <vt:lpstr>Big Data Analytics Use Cases</vt:lpstr>
      <vt:lpstr>Business Reporting: Hybrid Architecture</vt:lpstr>
      <vt:lpstr>Big Data Analytics Use Cases</vt:lpstr>
      <vt:lpstr>Lambda Architecture</vt:lpstr>
      <vt:lpstr>PowerPoint Presentation</vt:lpstr>
      <vt:lpstr>Architectural Decisions</vt:lpstr>
      <vt:lpstr>Solution Architecture</vt:lpstr>
      <vt:lpstr>PowerPoint Presentation</vt:lpstr>
      <vt:lpstr>Architectural Decisions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Big Data Analytics Reference Architectures - by Serhiy Haziyev and Olha Hrytsay</dc:title>
  <dc:creator>mbaker</dc:creator>
  <cp:lastModifiedBy>Microsoft account</cp:lastModifiedBy>
  <cp:revision>26</cp:revision>
  <dcterms:created xsi:type="dcterms:W3CDTF">2022-06-24T04:01:48Z</dcterms:created>
  <dcterms:modified xsi:type="dcterms:W3CDTF">2022-06-24T17:27:04Z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2022-06-24T00:00:00Z</vt:filetime>
  </property>
</Properties>
</file>