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0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6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4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5B23-94FF-40FF-8903-9A2CA119CAD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23493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I : Product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6" y="419877"/>
            <a:ext cx="10960500" cy="6180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1597" y="1156823"/>
            <a:ext cx="545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Select the set of feature [Best/Simple] of LASSO, </a:t>
            </a:r>
          </a:p>
          <a:p>
            <a:r>
              <a:rPr lang="en-US" dirty="0" smtClean="0"/>
              <a:t>which has to used for building regression model . </a:t>
            </a:r>
          </a:p>
          <a:p>
            <a:r>
              <a:rPr lang="en-US" dirty="0" smtClean="0"/>
              <a:t>Click “Fetch Features” to populate them below.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28525" y="1618488"/>
            <a:ext cx="1792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5352" y="1344168"/>
            <a:ext cx="475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8525" y="4553712"/>
            <a:ext cx="613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Click “Build Regression” to build linear regression model</a:t>
            </a:r>
          </a:p>
          <a:p>
            <a:r>
              <a:rPr lang="en-US" dirty="0"/>
              <a:t>u</a:t>
            </a:r>
            <a:r>
              <a:rPr lang="en-US" dirty="0" smtClean="0"/>
              <a:t>sing the selected features. If any of the tests fails, analyze</a:t>
            </a:r>
          </a:p>
          <a:p>
            <a:r>
              <a:rPr lang="en-US" dirty="0"/>
              <a:t>t</a:t>
            </a:r>
            <a:r>
              <a:rPr lang="en-US" dirty="0" smtClean="0"/>
              <a:t>he plots below.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904488" y="4727448"/>
            <a:ext cx="102403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9643" y="6089904"/>
            <a:ext cx="507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can be unselected, if they violate any model</a:t>
            </a:r>
          </a:p>
          <a:p>
            <a:r>
              <a:rPr lang="en-US" dirty="0"/>
              <a:t>a</a:t>
            </a:r>
            <a:r>
              <a:rPr lang="en-US" dirty="0" smtClean="0"/>
              <a:t>ssumption. Do re-run the LASSO, after un-selection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16200000" flipV="1">
            <a:off x="10007483" y="4429643"/>
            <a:ext cx="2579859" cy="667512"/>
          </a:xfrm>
          <a:prstGeom prst="bentConnector3">
            <a:avLst>
              <a:gd name="adj1" fmla="val 100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" y="451179"/>
            <a:ext cx="10357674" cy="5904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7290" y="1645920"/>
            <a:ext cx="464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Methods to compare the linear model against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837944" y="5157216"/>
            <a:ext cx="146304" cy="11984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967" y="5358384"/>
            <a:ext cx="166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from </a:t>
            </a:r>
          </a:p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8380493" y="5044702"/>
            <a:ext cx="121706" cy="52120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11343" y="5108710"/>
            <a:ext cx="329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metrics for selected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1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613"/>
            <a:ext cx="10574148" cy="6282692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1965960" y="5405498"/>
            <a:ext cx="146304" cy="11984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707" y="5623170"/>
            <a:ext cx="1531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from </a:t>
            </a:r>
          </a:p>
          <a:p>
            <a:r>
              <a:rPr lang="en-US" dirty="0" smtClean="0"/>
              <a:t>Time Series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697997" y="5233351"/>
            <a:ext cx="68563" cy="34429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47135" y="5208313"/>
            <a:ext cx="283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metrics for the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22152" cy="6418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2304" y="1143000"/>
            <a:ext cx="815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Models to plot and ensemble. Make sure the corresponding models have been built</a:t>
            </a:r>
          </a:p>
        </p:txBody>
      </p:sp>
      <p:sp>
        <p:nvSpPr>
          <p:cNvPr id="6" name="Left Brace 5"/>
          <p:cNvSpPr/>
          <p:nvPr/>
        </p:nvSpPr>
        <p:spPr>
          <a:xfrm>
            <a:off x="2039112" y="5137572"/>
            <a:ext cx="146304" cy="11984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329" y="4859626"/>
            <a:ext cx="2172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from</a:t>
            </a:r>
          </a:p>
          <a:p>
            <a:r>
              <a:rPr lang="en-US" dirty="0"/>
              <a:t>m</a:t>
            </a:r>
            <a:r>
              <a:rPr lang="en-US" dirty="0" smtClean="0"/>
              <a:t>odels. Red </a:t>
            </a:r>
          </a:p>
          <a:p>
            <a:r>
              <a:rPr lang="en-US" dirty="0" smtClean="0"/>
              <a:t>Indicates the worst</a:t>
            </a:r>
          </a:p>
          <a:p>
            <a:r>
              <a:rPr lang="en-US" dirty="0" smtClean="0"/>
              <a:t>prediction and green</a:t>
            </a:r>
          </a:p>
          <a:p>
            <a:r>
              <a:rPr lang="en-US" dirty="0" smtClean="0"/>
              <a:t>the best for a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912" y="23768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V : Forecast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64510"/>
            <a:ext cx="11978757" cy="564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54864" y="2203812"/>
            <a:ext cx="2714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#1: For each </a:t>
            </a:r>
            <a:r>
              <a:rPr lang="en-US" dirty="0" err="1" smtClean="0"/>
              <a:t>monthX</a:t>
            </a:r>
            <a:r>
              <a:rPr lang="en-US" dirty="0" smtClean="0"/>
              <a:t>, </a:t>
            </a:r>
          </a:p>
          <a:p>
            <a:r>
              <a:rPr lang="en-US" dirty="0"/>
              <a:t>s</a:t>
            </a:r>
            <a:r>
              <a:rPr lang="en-US" dirty="0" smtClean="0"/>
              <a:t>elect if the corresponding</a:t>
            </a:r>
          </a:p>
          <a:p>
            <a:r>
              <a:rPr lang="en-US" dirty="0"/>
              <a:t>m</a:t>
            </a:r>
            <a:r>
              <a:rPr lang="en-US" dirty="0" smtClean="0"/>
              <a:t>onth is </a:t>
            </a:r>
            <a:r>
              <a:rPr lang="en-US" dirty="0" err="1" smtClean="0"/>
              <a:t>Xth</a:t>
            </a:r>
            <a:r>
              <a:rPr lang="en-US" dirty="0" smtClean="0"/>
              <a:t> in a year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65376" y="2532888"/>
            <a:ext cx="210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211366"/>
            <a:ext cx="40639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#2: For each of the continuous </a:t>
            </a:r>
          </a:p>
          <a:p>
            <a:r>
              <a:rPr lang="en-US" dirty="0"/>
              <a:t>v</a:t>
            </a:r>
            <a:r>
              <a:rPr lang="en-US" dirty="0" smtClean="0"/>
              <a:t>ariable, click the button to use</a:t>
            </a:r>
          </a:p>
          <a:p>
            <a:r>
              <a:rPr lang="en-US" dirty="0" smtClean="0"/>
              <a:t>ARIMA for forecasting its values.</a:t>
            </a:r>
          </a:p>
          <a:p>
            <a:r>
              <a:rPr lang="en-US" dirty="0" smtClean="0"/>
              <a:t>If a better reliable source is available,</a:t>
            </a:r>
          </a:p>
          <a:p>
            <a:r>
              <a:rPr lang="en-US" dirty="0" smtClean="0"/>
              <a:t>they can be entered in the corresponding</a:t>
            </a:r>
          </a:p>
          <a:p>
            <a:r>
              <a:rPr lang="en-US" dirty="0"/>
              <a:t>t</a:t>
            </a:r>
            <a:r>
              <a:rPr lang="en-US" dirty="0" smtClean="0"/>
              <a:t>ext box.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1456182" y="3646170"/>
            <a:ext cx="621792" cy="406908"/>
          </a:xfrm>
          <a:prstGeom prst="bentConnector3">
            <a:avLst>
              <a:gd name="adj1" fmla="val 1029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16" y="1492899"/>
            <a:ext cx="10861989" cy="3954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7984" y="149290"/>
            <a:ext cx="152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Continuation..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116" y="1162936"/>
            <a:ext cx="924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#3: Click “Forecast”. The predictions for the next year are shown in the plot and table below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9116" y="6013766"/>
            <a:ext cx="655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#4: Perform the similar operation for all other available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388668"/>
            <a:ext cx="11583449" cy="5949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3439" y="1524622"/>
            <a:ext cx="917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Select the models to plot and ensemble. </a:t>
            </a:r>
            <a:r>
              <a:rPr lang="en-US" dirty="0"/>
              <a:t>Make sure the corresponding models have been </a:t>
            </a:r>
            <a:r>
              <a:rPr lang="en-US" dirty="0" smtClean="0"/>
              <a:t>built.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" y="5248656"/>
            <a:ext cx="1382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Forecasts for</a:t>
            </a:r>
          </a:p>
          <a:p>
            <a:r>
              <a:rPr lang="en-US" dirty="0"/>
              <a:t>e</a:t>
            </a:r>
            <a:r>
              <a:rPr lang="en-US" dirty="0" smtClean="0"/>
              <a:t>ach month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878278" y="4965192"/>
            <a:ext cx="299873" cy="137333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3" y="59316"/>
            <a:ext cx="11668048" cy="6734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33" y="1929384"/>
            <a:ext cx="229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Select Product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Line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09344" y="1252728"/>
            <a:ext cx="0" cy="594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1896" y="800100"/>
            <a:ext cx="311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Select the revenue type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90104" y="984766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800" y="1379958"/>
            <a:ext cx="6435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 [Optional] : Select observations to be excluded by </a:t>
            </a:r>
          </a:p>
          <a:p>
            <a:r>
              <a:rPr lang="en-US" dirty="0"/>
              <a:t>	 </a:t>
            </a:r>
            <a:r>
              <a:rPr lang="en-US" dirty="0" smtClean="0"/>
              <a:t> 	clicking on the data points. Such points</a:t>
            </a:r>
          </a:p>
          <a:p>
            <a:r>
              <a:rPr lang="en-US" dirty="0" smtClean="0"/>
              <a:t>                                   would be listed in the “exclude observations#” </a:t>
            </a:r>
          </a:p>
          <a:p>
            <a:r>
              <a:rPr lang="en-US" dirty="0"/>
              <a:t>	</a:t>
            </a:r>
            <a:r>
              <a:rPr lang="en-US" dirty="0" smtClean="0"/>
              <a:t>	box.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57800" y="17190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7560" y="5733288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Finalize the selection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99816" y="5917954"/>
            <a:ext cx="23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2522890"/>
            <a:ext cx="10515600" cy="905377"/>
          </a:xfrm>
        </p:spPr>
        <p:txBody>
          <a:bodyPr/>
          <a:lstStyle/>
          <a:p>
            <a:pPr algn="ctr"/>
            <a:r>
              <a:rPr lang="en-US" dirty="0" smtClean="0"/>
              <a:t>Step II : Extract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82" y="0"/>
            <a:ext cx="872629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62272"/>
            <a:ext cx="3794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/>
              <a:t> The steps in this tab can be </a:t>
            </a:r>
          </a:p>
          <a:p>
            <a:r>
              <a:rPr lang="en-US" dirty="0" smtClean="0"/>
              <a:t>skipped if the external data has been </a:t>
            </a:r>
          </a:p>
          <a:p>
            <a:r>
              <a:rPr lang="en-US" dirty="0" smtClean="0"/>
              <a:t>fetched and stored in the local system.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05788" y="2888226"/>
            <a:ext cx="2051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Select the </a:t>
            </a:r>
          </a:p>
          <a:p>
            <a:r>
              <a:rPr lang="en-US" dirty="0" smtClean="0"/>
              <a:t>subcategories that </a:t>
            </a:r>
          </a:p>
          <a:p>
            <a:r>
              <a:rPr lang="en-US" dirty="0" smtClean="0"/>
              <a:t>needs to be fetched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7396" y="6419461"/>
            <a:ext cx="758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Click to Fetch the selected sub-categories. It takes a while to fetch them.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10111674" y="541176"/>
            <a:ext cx="45719" cy="575698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52122" y="6604127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4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84" y="23036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III : 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911"/>
            <a:ext cx="9290304" cy="4930872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9546336" y="1026475"/>
            <a:ext cx="45719" cy="4935413"/>
          </a:xfrm>
          <a:prstGeom prst="rightBrace">
            <a:avLst>
              <a:gd name="adj1" fmla="val 18897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4855" y="2889504"/>
            <a:ext cx="2403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Select/Unselect the</a:t>
            </a:r>
          </a:p>
          <a:p>
            <a:r>
              <a:rPr lang="en-US" dirty="0"/>
              <a:t>r</a:t>
            </a:r>
            <a:r>
              <a:rPr lang="en-US" dirty="0" smtClean="0"/>
              <a:t>equired features to be </a:t>
            </a:r>
          </a:p>
          <a:p>
            <a:r>
              <a:rPr lang="en-US" dirty="0" smtClean="0"/>
              <a:t>considered.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329022"/>
            <a:ext cx="6633971" cy="6252371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6848856" y="1847088"/>
            <a:ext cx="530352" cy="464515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16368" y="3455207"/>
            <a:ext cx="41997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one features from each cluster. </a:t>
            </a:r>
          </a:p>
          <a:p>
            <a:r>
              <a:rPr lang="en-US" dirty="0" smtClean="0"/>
              <a:t>Clusters are formed based on correlation.</a:t>
            </a:r>
          </a:p>
          <a:p>
            <a:r>
              <a:rPr lang="en-US" dirty="0" smtClean="0"/>
              <a:t>If this not selected, the feature selection</a:t>
            </a:r>
          </a:p>
          <a:p>
            <a:r>
              <a:rPr lang="en-US" dirty="0"/>
              <a:t>a</a:t>
            </a:r>
            <a:r>
              <a:rPr lang="en-US" dirty="0" smtClean="0"/>
              <a:t>lgorithm selects one randomly from each </a:t>
            </a:r>
          </a:p>
          <a:p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3" y="270588"/>
            <a:ext cx="10778130" cy="61271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16832" y="3163077"/>
            <a:ext cx="513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701412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Click to perform</a:t>
            </a:r>
          </a:p>
          <a:p>
            <a:r>
              <a:rPr lang="en-US" dirty="0" smtClean="0"/>
              <a:t> LASSO </a:t>
            </a:r>
          </a:p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299" y="5869353"/>
            <a:ext cx="11460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LASSO model selects two model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Best Model : the model with the lowest error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Simple Model : the model within 1Std.Dev error of the best model, usually has lower number of features in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23676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IV : Building Models &amp; </a:t>
            </a:r>
            <a:br>
              <a:rPr lang="en-US" dirty="0" smtClean="0"/>
            </a:br>
            <a:r>
              <a:rPr lang="en-US" dirty="0" smtClean="0"/>
              <a:t>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450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Step I : Product Selection</vt:lpstr>
      <vt:lpstr>PowerPoint Presentation</vt:lpstr>
      <vt:lpstr>Step II : Extract Data</vt:lpstr>
      <vt:lpstr>PowerPoint Presentation</vt:lpstr>
      <vt:lpstr>Step III : Feature Selection</vt:lpstr>
      <vt:lpstr>PowerPoint Presentation</vt:lpstr>
      <vt:lpstr>PowerPoint Presentation</vt:lpstr>
      <vt:lpstr>PowerPoint Presentation</vt:lpstr>
      <vt:lpstr>Step IV : Building Models &amp;  Benchmark</vt:lpstr>
      <vt:lpstr>PowerPoint Presentation</vt:lpstr>
      <vt:lpstr>PowerPoint Presentation</vt:lpstr>
      <vt:lpstr>PowerPoint Presentation</vt:lpstr>
      <vt:lpstr>PowerPoint Presentation</vt:lpstr>
      <vt:lpstr>Step V : Forecast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Melwin Jose</dc:creator>
  <cp:lastModifiedBy>Melwin Jose</cp:lastModifiedBy>
  <cp:revision>82</cp:revision>
  <dcterms:created xsi:type="dcterms:W3CDTF">2017-09-15T16:29:38Z</dcterms:created>
  <dcterms:modified xsi:type="dcterms:W3CDTF">2017-09-22T00:58:21Z</dcterms:modified>
</cp:coreProperties>
</file>