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BA5E4F-C9E5-44B3-B1C4-A861A0B4A7B8}" type="datetimeFigureOut">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3165A-3C77-4D22-A104-8E2F6D27B75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BA5E4F-C9E5-44B3-B1C4-A861A0B4A7B8}" type="datetimeFigureOut">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3165A-3C77-4D22-A104-8E2F6D27B7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BA5E4F-C9E5-44B3-B1C4-A861A0B4A7B8}" type="datetimeFigureOut">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3165A-3C77-4D22-A104-8E2F6D27B7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BA5E4F-C9E5-44B3-B1C4-A861A0B4A7B8}" type="datetimeFigureOut">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3165A-3C77-4D22-A104-8E2F6D27B7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BA5E4F-C9E5-44B3-B1C4-A861A0B4A7B8}" type="datetimeFigureOut">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3165A-3C77-4D22-A104-8E2F6D27B75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BA5E4F-C9E5-44B3-B1C4-A861A0B4A7B8}" type="datetimeFigureOut">
              <a:rPr lang="en-US" smtClean="0"/>
              <a:pPr/>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C3165A-3C77-4D22-A104-8E2F6D27B7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BA5E4F-C9E5-44B3-B1C4-A861A0B4A7B8}" type="datetimeFigureOut">
              <a:rPr lang="en-US" smtClean="0"/>
              <a:pPr/>
              <a:t>12/10/2022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C3165A-3C77-4D22-A104-8E2F6D27B75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BA5E4F-C9E5-44B3-B1C4-A861A0B4A7B8}" type="datetimeFigureOut">
              <a:rPr lang="en-US" smtClean="0"/>
              <a:pPr/>
              <a:t>12/10/2022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C3165A-3C77-4D22-A104-8E2F6D27B7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BA5E4F-C9E5-44B3-B1C4-A861A0B4A7B8}" type="datetimeFigureOut">
              <a:rPr lang="en-US" smtClean="0"/>
              <a:pPr/>
              <a:t>12/10/2022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C3165A-3C77-4D22-A104-8E2F6D27B7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BA5E4F-C9E5-44B3-B1C4-A861A0B4A7B8}" type="datetimeFigureOut">
              <a:rPr lang="en-US" smtClean="0"/>
              <a:pPr/>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C3165A-3C77-4D22-A104-8E2F6D27B7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BA5E4F-C9E5-44B3-B1C4-A861A0B4A7B8}" type="datetimeFigureOut">
              <a:rPr lang="en-US" smtClean="0"/>
              <a:pPr/>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C3165A-3C77-4D22-A104-8E2F6D27B75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BA5E4F-C9E5-44B3-B1C4-A861A0B4A7B8}" type="datetimeFigureOut">
              <a:rPr lang="en-US" smtClean="0"/>
              <a:pPr/>
              <a:t>12/10/2022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C3165A-3C77-4D22-A104-8E2F6D27B75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t>MS-DOS</a:t>
            </a:r>
            <a:endParaRPr lang="en-US" b="1"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algn="just"/>
            <a:r>
              <a:rPr lang="en-US" dirty="0"/>
              <a:t>MS-DOS is an operating system designed for the IBM PC by Microsoft in 1981. </a:t>
            </a:r>
            <a:endParaRPr lang="en-US" dirty="0" smtClean="0"/>
          </a:p>
          <a:p>
            <a:pPr algn="just"/>
            <a:r>
              <a:rPr lang="en-US" dirty="0" smtClean="0"/>
              <a:t>MS </a:t>
            </a:r>
            <a:r>
              <a:rPr lang="en-US" dirty="0"/>
              <a:t>DOS is Microsoft Disk Operating System. </a:t>
            </a:r>
            <a:endParaRPr lang="en-US" dirty="0" smtClean="0"/>
          </a:p>
          <a:p>
            <a:pPr algn="just"/>
            <a:r>
              <a:rPr lang="en-US" dirty="0" smtClean="0"/>
              <a:t>It </a:t>
            </a:r>
            <a:r>
              <a:rPr lang="en-US" dirty="0"/>
              <a:t>was a command-line interface, meaning the user had to type in commands to use it, unlike Windows which is a Graphical User Interface. </a:t>
            </a:r>
            <a:endParaRPr lang="en-US" dirty="0" smtClean="0"/>
          </a:p>
          <a:p>
            <a:pPr algn="just"/>
            <a:r>
              <a:rPr lang="en-US" dirty="0" smtClean="0"/>
              <a:t>MS </a:t>
            </a:r>
            <a:r>
              <a:rPr lang="en-US" dirty="0"/>
              <a:t>DOS was released on IBM PCs when they came out in the 1980s and continued in popular use until the mid 1990s, by which time the first of the Windows operating systems, Windows 95, began to take over.</a:t>
            </a:r>
          </a:p>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10600" cy="6324600"/>
          </a:xfrm>
        </p:spPr>
        <p:txBody>
          <a:bodyPr>
            <a:normAutofit/>
          </a:bodyPr>
          <a:lstStyle/>
          <a:p>
            <a:pPr lvl="0" algn="just"/>
            <a:r>
              <a:rPr lang="en-US" b="1" u="sng" dirty="0"/>
              <a:t>DIR </a:t>
            </a:r>
            <a:endParaRPr lang="en-US" sz="2800" dirty="0"/>
          </a:p>
          <a:p>
            <a:pPr lvl="1" algn="just"/>
            <a:r>
              <a:rPr lang="en-US" dirty="0"/>
              <a:t>It displays the list of directories and files along with creation date and time on the screen. Directories stores group of files.</a:t>
            </a:r>
            <a:endParaRPr lang="en-US" sz="2400" dirty="0"/>
          </a:p>
          <a:p>
            <a:pPr algn="just"/>
            <a:r>
              <a:rPr lang="en-US" dirty="0" smtClean="0"/>
              <a:t>DIR /p- Display the Directories </a:t>
            </a:r>
            <a:r>
              <a:rPr lang="en-US" dirty="0" err="1" smtClean="0"/>
              <a:t>pagewise</a:t>
            </a:r>
            <a:endParaRPr lang="en-US" dirty="0" smtClean="0"/>
          </a:p>
          <a:p>
            <a:pPr algn="just"/>
            <a:r>
              <a:rPr lang="en-US" dirty="0" smtClean="0"/>
              <a:t>DIR /w- Display the Directories width</a:t>
            </a:r>
          </a:p>
          <a:p>
            <a:pPr algn="just"/>
            <a:r>
              <a:rPr lang="en-US" dirty="0" smtClean="0"/>
              <a:t>DIR /s- Display the subdirectories and files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324600"/>
          </a:xfrm>
        </p:spPr>
        <p:txBody>
          <a:bodyPr>
            <a:normAutofit/>
          </a:bodyPr>
          <a:lstStyle/>
          <a:p>
            <a:pPr lvl="0" algn="just"/>
            <a:r>
              <a:rPr lang="en-US" b="1" u="sng" dirty="0"/>
              <a:t>COPY CON</a:t>
            </a:r>
            <a:endParaRPr lang="en-US" sz="2800" dirty="0"/>
          </a:p>
          <a:p>
            <a:pPr lvl="1" algn="just"/>
            <a:r>
              <a:rPr lang="en-US" dirty="0"/>
              <a:t>It is used to create new file. The file created by this command cannot be modified. If user tries to modify the contents of the file using Copy con, it will display the message “File already exists. Overwrite it (Y/N)?”</a:t>
            </a:r>
            <a:endParaRPr lang="en-US" sz="2400" dirty="0"/>
          </a:p>
          <a:p>
            <a:pPr lvl="1" algn="just"/>
            <a:r>
              <a:rPr lang="en-US" dirty="0"/>
              <a:t>The command used is C:\&gt; COPY </a:t>
            </a:r>
            <a:r>
              <a:rPr lang="en-US" dirty="0" smtClean="0"/>
              <a:t>CON &lt;</a:t>
            </a:r>
            <a:r>
              <a:rPr lang="en-US" dirty="0"/>
              <a:t>filename.ext&gt;</a:t>
            </a:r>
            <a:endParaRPr lang="en-US" sz="2400" dirty="0"/>
          </a:p>
          <a:p>
            <a:pPr lvl="1" algn="just"/>
            <a:r>
              <a:rPr lang="en-US" dirty="0"/>
              <a:t>Here “ext” is the extension of the file and “filename” is the name of the file.</a:t>
            </a:r>
            <a:endParaRPr lang="en-US" sz="2400" dirty="0"/>
          </a:p>
          <a:p>
            <a:pPr algn="just"/>
            <a:endParaRPr lang="en-US" sz="2800" dirty="0"/>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6172200"/>
          </a:xfrm>
        </p:spPr>
        <p:txBody>
          <a:bodyPr/>
          <a:lstStyle/>
          <a:p>
            <a:pPr lvl="0" algn="just"/>
            <a:r>
              <a:rPr lang="en-US" b="1" u="sng" dirty="0"/>
              <a:t>TYPE</a:t>
            </a:r>
            <a:endParaRPr lang="en-US" sz="2800" dirty="0"/>
          </a:p>
          <a:p>
            <a:pPr lvl="1" algn="just"/>
            <a:r>
              <a:rPr lang="en-US" dirty="0"/>
              <a:t>It is used to view the contents of the file. This only displays the information in the file. If it is longer than the screen, it scrolls upward till the last line of the file is displayed.</a:t>
            </a:r>
            <a:endParaRPr lang="en-US" sz="2400" dirty="0"/>
          </a:p>
          <a:p>
            <a:pPr lvl="1" algn="just"/>
            <a:r>
              <a:rPr lang="en-US" dirty="0"/>
              <a:t>However user can pause the movement of scrolling by pressing </a:t>
            </a:r>
            <a:r>
              <a:rPr lang="en-US" i="1" dirty="0"/>
              <a:t>Ctrl-S</a:t>
            </a:r>
            <a:r>
              <a:rPr lang="en-US" dirty="0"/>
              <a:t>  keys </a:t>
            </a:r>
            <a:r>
              <a:rPr lang="en-US" dirty="0" smtClean="0"/>
              <a:t>or </a:t>
            </a:r>
            <a:r>
              <a:rPr lang="en-US" dirty="0"/>
              <a:t>Pause key button from keyboard.</a:t>
            </a:r>
            <a:endParaRPr lang="en-US" sz="2400" dirty="0"/>
          </a:p>
          <a:p>
            <a:pPr lvl="1" algn="just"/>
            <a:r>
              <a:rPr lang="en-US" dirty="0"/>
              <a:t>The command used is C:\&gt; </a:t>
            </a:r>
            <a:r>
              <a:rPr lang="en-US" dirty="0" smtClean="0"/>
              <a:t>TYPE &lt;</a:t>
            </a:r>
            <a:r>
              <a:rPr lang="en-US" dirty="0"/>
              <a:t>filename.ext&gt;</a:t>
            </a:r>
            <a:endParaRPr lang="en-US" sz="2400" dirty="0"/>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6248400"/>
          </a:xfrm>
        </p:spPr>
        <p:txBody>
          <a:bodyPr/>
          <a:lstStyle/>
          <a:p>
            <a:pPr lvl="0"/>
            <a:r>
              <a:rPr lang="en-US" b="1" u="sng" dirty="0"/>
              <a:t>REN</a:t>
            </a:r>
            <a:endParaRPr lang="en-US" sz="2800" dirty="0"/>
          </a:p>
          <a:p>
            <a:pPr lvl="1"/>
            <a:r>
              <a:rPr lang="en-US" dirty="0"/>
              <a:t>It is used to rename an old file name with new file name. Renames a file / directory or files / directories.</a:t>
            </a:r>
            <a:endParaRPr lang="en-US" sz="2400" dirty="0"/>
          </a:p>
          <a:p>
            <a:pPr lvl="1"/>
            <a:r>
              <a:rPr lang="en-US" dirty="0"/>
              <a:t>The command used is C:\&gt; REN &lt;oldfile.ext&gt;&lt;newfile.ext&gt;</a:t>
            </a:r>
            <a:endParaRPr lang="en-US" sz="2400" dirty="0"/>
          </a:p>
          <a:p>
            <a:pPr lvl="0"/>
            <a:r>
              <a:rPr lang="en-US" b="1" u="sng" dirty="0"/>
              <a:t>DEL</a:t>
            </a:r>
            <a:endParaRPr lang="en-US" sz="2800" dirty="0"/>
          </a:p>
          <a:p>
            <a:pPr lvl="1"/>
            <a:r>
              <a:rPr lang="en-US" dirty="0"/>
              <a:t>This command is used to delete a single file.</a:t>
            </a:r>
            <a:endParaRPr lang="en-US" sz="2400" dirty="0"/>
          </a:p>
          <a:p>
            <a:pPr lvl="1"/>
            <a:r>
              <a:rPr lang="en-US" dirty="0"/>
              <a:t>The command used is C:\&gt; DEL &lt;filename.ext&gt;</a:t>
            </a:r>
            <a:endParaRPr lang="en-US" sz="2400"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lvl="0" algn="just"/>
            <a:r>
              <a:rPr lang="en-US" b="1" u="sng" dirty="0" smtClean="0"/>
              <a:t>COPY</a:t>
            </a:r>
            <a:endParaRPr lang="en-US" sz="2800" dirty="0" smtClean="0"/>
          </a:p>
          <a:p>
            <a:pPr lvl="1" algn="just"/>
            <a:r>
              <a:rPr lang="en-US" dirty="0" smtClean="0"/>
              <a:t>It is used to copy files from one directory to the same directory or another directory or disk.</a:t>
            </a:r>
            <a:endParaRPr lang="en-US" sz="2400" dirty="0" smtClean="0"/>
          </a:p>
          <a:p>
            <a:pPr lvl="1" algn="just"/>
            <a:r>
              <a:rPr lang="en-US" dirty="0" smtClean="0"/>
              <a:t>The command used is</a:t>
            </a:r>
          </a:p>
          <a:p>
            <a:pPr lvl="1" algn="just">
              <a:buNone/>
            </a:pPr>
            <a:r>
              <a:rPr lang="en-US" dirty="0" smtClean="0"/>
              <a:t> C:\&gt; COPY &lt;existing_file.ext&gt;  &lt;target_file.ext&gt;</a:t>
            </a:r>
            <a:endParaRPr lang="en-US" sz="2400" dirty="0" smtClean="0"/>
          </a:p>
          <a:p>
            <a:pPr lvl="0" algn="just">
              <a:buNone/>
            </a:pPr>
            <a:endParaRPr lang="en-US" b="1" u="sng" dirty="0" smtClean="0"/>
          </a:p>
          <a:p>
            <a:pPr lvl="0" algn="just"/>
            <a:r>
              <a:rPr lang="en-US" b="1" u="sng" dirty="0" smtClean="0"/>
              <a:t>MD</a:t>
            </a:r>
            <a:endParaRPr lang="en-US" sz="2800" dirty="0"/>
          </a:p>
          <a:p>
            <a:pPr lvl="1" algn="just"/>
            <a:r>
              <a:rPr lang="en-US" dirty="0"/>
              <a:t>It is used to create a new </a:t>
            </a:r>
            <a:r>
              <a:rPr lang="en-US" dirty="0" smtClean="0"/>
              <a:t>directory or subdirectory.</a:t>
            </a:r>
            <a:endParaRPr lang="en-US" sz="2400" dirty="0"/>
          </a:p>
          <a:p>
            <a:pPr lvl="1" algn="just"/>
            <a:r>
              <a:rPr lang="en-US" dirty="0"/>
              <a:t>The command used is </a:t>
            </a:r>
            <a:endParaRPr lang="en-US" dirty="0" smtClean="0"/>
          </a:p>
          <a:p>
            <a:pPr lvl="1" algn="just">
              <a:buNone/>
            </a:pPr>
            <a:r>
              <a:rPr lang="en-US" dirty="0" smtClean="0"/>
              <a:t>C</a:t>
            </a:r>
            <a:r>
              <a:rPr lang="en-US" dirty="0"/>
              <a:t>:\&gt; </a:t>
            </a:r>
            <a:r>
              <a:rPr lang="en-US" dirty="0" smtClean="0"/>
              <a:t>MD &lt;</a:t>
            </a:r>
            <a:r>
              <a:rPr lang="en-US" dirty="0" err="1"/>
              <a:t>directoryname</a:t>
            </a:r>
            <a:r>
              <a:rPr lang="en-US" dirty="0" smtClean="0"/>
              <a:t>&gt;</a:t>
            </a:r>
          </a:p>
          <a:p>
            <a:pPr lvl="1" algn="just">
              <a:buNone/>
            </a:pPr>
            <a:endParaRPr lang="en-US" sz="2400" dirty="0"/>
          </a:p>
          <a:p>
            <a:pPr algn="just"/>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82000" cy="6324600"/>
          </a:xfrm>
        </p:spPr>
        <p:txBody>
          <a:bodyPr>
            <a:normAutofit fontScale="92500" lnSpcReduction="10000"/>
          </a:bodyPr>
          <a:lstStyle/>
          <a:p>
            <a:pPr lvl="0" algn="just"/>
            <a:r>
              <a:rPr lang="en-US" b="1" u="sng" dirty="0"/>
              <a:t>RD</a:t>
            </a:r>
            <a:endParaRPr lang="en-US" sz="2800" dirty="0"/>
          </a:p>
          <a:p>
            <a:pPr lvl="1" algn="just"/>
            <a:r>
              <a:rPr lang="en-US" dirty="0"/>
              <a:t>This is used to remove a directory or </a:t>
            </a:r>
            <a:r>
              <a:rPr lang="en-US" dirty="0" smtClean="0"/>
              <a:t>subdirectory.</a:t>
            </a:r>
          </a:p>
          <a:p>
            <a:pPr lvl="1" algn="just">
              <a:buNone/>
            </a:pPr>
            <a:r>
              <a:rPr lang="en-US" dirty="0" smtClean="0"/>
              <a:t>If User wants to </a:t>
            </a:r>
            <a:r>
              <a:rPr lang="en-US" dirty="0"/>
              <a:t>remove only empty directory or subdirectory.</a:t>
            </a:r>
            <a:endParaRPr lang="en-US" sz="2400" dirty="0"/>
          </a:p>
          <a:p>
            <a:pPr lvl="1" algn="just"/>
            <a:r>
              <a:rPr lang="en-US" dirty="0"/>
              <a:t>The command used </a:t>
            </a:r>
            <a:r>
              <a:rPr lang="en-US" dirty="0" smtClean="0"/>
              <a:t>is</a:t>
            </a:r>
          </a:p>
          <a:p>
            <a:pPr lvl="1" algn="just">
              <a:buNone/>
            </a:pPr>
            <a:r>
              <a:rPr lang="en-US" dirty="0" smtClean="0"/>
              <a:t>	 </a:t>
            </a:r>
            <a:r>
              <a:rPr lang="en-US" dirty="0"/>
              <a:t>C:\&gt; RD </a:t>
            </a:r>
            <a:r>
              <a:rPr lang="en-US" dirty="0" smtClean="0"/>
              <a:t>&lt; </a:t>
            </a:r>
            <a:r>
              <a:rPr lang="en-US" dirty="0" err="1" smtClean="0"/>
              <a:t>directoryname</a:t>
            </a:r>
            <a:r>
              <a:rPr lang="en-US" dirty="0" smtClean="0"/>
              <a:t> &gt;</a:t>
            </a:r>
          </a:p>
          <a:p>
            <a:pPr lvl="1" algn="just">
              <a:buNone/>
            </a:pPr>
            <a:r>
              <a:rPr lang="en-US" dirty="0" smtClean="0"/>
              <a:t>If user wants to remove a directory along with subdirectory and files  with confirmation message</a:t>
            </a:r>
          </a:p>
          <a:p>
            <a:pPr lvl="1" algn="just"/>
            <a:r>
              <a:rPr lang="en-US" dirty="0" smtClean="0"/>
              <a:t>The command used is</a:t>
            </a:r>
          </a:p>
          <a:p>
            <a:pPr lvl="1" algn="just">
              <a:buNone/>
            </a:pPr>
            <a:r>
              <a:rPr lang="en-US" dirty="0" smtClean="0"/>
              <a:t>	 C:\&gt; RD  /S&lt; </a:t>
            </a:r>
            <a:r>
              <a:rPr lang="en-US" dirty="0" err="1" smtClean="0"/>
              <a:t>directoryname</a:t>
            </a:r>
            <a:r>
              <a:rPr lang="en-US" dirty="0" smtClean="0"/>
              <a:t> &gt;</a:t>
            </a:r>
          </a:p>
          <a:p>
            <a:pPr lvl="1" algn="just">
              <a:buNone/>
            </a:pPr>
            <a:r>
              <a:rPr lang="en-US" dirty="0" smtClean="0"/>
              <a:t>If user wants to remove a directory along with subdirectory and files without confirmation message</a:t>
            </a:r>
          </a:p>
          <a:p>
            <a:pPr lvl="1" algn="just"/>
            <a:r>
              <a:rPr lang="en-US" dirty="0" smtClean="0"/>
              <a:t>The command used is</a:t>
            </a:r>
          </a:p>
          <a:p>
            <a:pPr lvl="1" algn="just">
              <a:buNone/>
            </a:pPr>
            <a:r>
              <a:rPr lang="en-US" dirty="0" smtClean="0"/>
              <a:t>	 C:\&gt; RD  /Q&lt; </a:t>
            </a:r>
            <a:r>
              <a:rPr lang="en-US" dirty="0" err="1" smtClean="0"/>
              <a:t>directoryname</a:t>
            </a:r>
            <a:r>
              <a:rPr lang="en-US" dirty="0" smtClean="0"/>
              <a:t> &gt;</a:t>
            </a:r>
          </a:p>
          <a:p>
            <a:pPr lvl="1" algn="just">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buNone/>
            </a:pPr>
            <a:r>
              <a:rPr lang="en-US" b="1" u="sng" dirty="0" smtClean="0"/>
              <a:t>CD</a:t>
            </a:r>
          </a:p>
          <a:p>
            <a:r>
              <a:rPr lang="en-US" dirty="0" smtClean="0"/>
              <a:t>This is used to change the directory.</a:t>
            </a:r>
          </a:p>
          <a:p>
            <a:pPr>
              <a:buNone/>
            </a:pPr>
            <a:r>
              <a:rPr lang="en-US" dirty="0" smtClean="0"/>
              <a:t>-To move back from subdirectory to directory</a:t>
            </a:r>
          </a:p>
          <a:p>
            <a:pPr>
              <a:buNone/>
            </a:pPr>
            <a:r>
              <a:rPr lang="en-US" dirty="0" smtClean="0"/>
              <a:t>     CD..</a:t>
            </a:r>
          </a:p>
          <a:p>
            <a:pPr>
              <a:buNone/>
            </a:pPr>
            <a:r>
              <a:rPr lang="en-US" dirty="0" smtClean="0"/>
              <a:t>-To move from a complete path of directories or subdirectories to C prompt</a:t>
            </a:r>
          </a:p>
          <a:p>
            <a:pPr>
              <a:buNone/>
            </a:pPr>
            <a:r>
              <a:rPr lang="en-US" dirty="0" smtClean="0"/>
              <a:t>    CD\</a:t>
            </a:r>
          </a:p>
          <a:p>
            <a:pPr>
              <a:buNone/>
            </a:pPr>
            <a:r>
              <a:rPr lang="en-US" dirty="0" smtClean="0"/>
              <a:t>To move forward to a directory or subdirectory</a:t>
            </a:r>
          </a:p>
          <a:p>
            <a:pPr>
              <a:buNone/>
            </a:pPr>
            <a:r>
              <a:rPr lang="en-US" dirty="0" smtClean="0"/>
              <a:t>    CD &lt;</a:t>
            </a:r>
            <a:r>
              <a:rPr lang="en-US" dirty="0" err="1" smtClean="0"/>
              <a:t>directoryname</a:t>
            </a:r>
            <a:r>
              <a:rPr lang="en-US" dirty="0" smtClean="0"/>
              <a:t>&gt; or </a:t>
            </a:r>
          </a:p>
          <a:p>
            <a:pPr>
              <a:buNone/>
            </a:pPr>
            <a:r>
              <a:rPr lang="en-US" dirty="0"/>
              <a:t> </a:t>
            </a:r>
            <a:r>
              <a:rPr lang="en-US" dirty="0" smtClean="0"/>
              <a:t>   CD &lt;</a:t>
            </a:r>
            <a:r>
              <a:rPr lang="en-US" dirty="0" err="1" smtClean="0"/>
              <a:t>directoryname</a:t>
            </a:r>
            <a:r>
              <a:rPr lang="en-US" dirty="0" smtClean="0"/>
              <a:t>\subdirectory&gt; </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534400" cy="6019800"/>
          </a:xfrm>
        </p:spPr>
        <p:txBody>
          <a:bodyPr/>
          <a:lstStyle/>
          <a:p>
            <a:pPr>
              <a:buNone/>
            </a:pPr>
            <a:r>
              <a:rPr lang="en-US" b="1" u="sng" dirty="0" smtClean="0"/>
              <a:t>Tree</a:t>
            </a:r>
          </a:p>
          <a:p>
            <a:r>
              <a:rPr lang="en-US" dirty="0" smtClean="0"/>
              <a:t>It graphically displays the structure of a Drive or Directory.</a:t>
            </a:r>
          </a:p>
          <a:p>
            <a:pPr>
              <a:buFont typeface="Calibri" pitchFamily="34" charset="0"/>
              <a:buChar char="―"/>
            </a:pPr>
            <a:r>
              <a:rPr lang="en-US" dirty="0" smtClean="0"/>
              <a:t>The Command is </a:t>
            </a:r>
          </a:p>
          <a:p>
            <a:pPr lvl="1">
              <a:buFont typeface="Calibri" pitchFamily="34" charset="0"/>
              <a:buChar char="―"/>
            </a:pPr>
            <a:r>
              <a:rPr lang="en-US" dirty="0" smtClean="0"/>
              <a:t>Tree &lt;Path or Directory&gt;</a:t>
            </a:r>
          </a:p>
          <a:p>
            <a:pPr lvl="1">
              <a:buFont typeface="Calibri" pitchFamily="34" charset="0"/>
              <a:buChar char="―"/>
            </a:pPr>
            <a:r>
              <a:rPr lang="en-US" dirty="0" smtClean="0"/>
              <a:t>Tree /f &lt;Path or Directory&gt; displays the files in directories also</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Wildcard commands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Wildcard commands are used when we are working with multiple files instead of a single file at a time. These commands uses '?' and '*' symbol.</a:t>
            </a:r>
          </a:p>
          <a:p>
            <a:r>
              <a:rPr lang="en-US" b="1" dirty="0" smtClean="0"/>
              <a:t>The '?' wildcard character</a:t>
            </a:r>
            <a:endParaRPr lang="en-US" dirty="0" smtClean="0"/>
          </a:p>
          <a:p>
            <a:r>
              <a:rPr lang="en-US" dirty="0" smtClean="0"/>
              <a:t>Suppose we want to list out all the files and directories which have primary file name made of four characters and secondary name made of 3 characters. then here we use DIR command with following switches</a:t>
            </a:r>
          </a:p>
          <a:p>
            <a:r>
              <a:rPr lang="en-US" dirty="0" smtClean="0"/>
              <a:t>C:\&gt; DIR ????.???</a:t>
            </a:r>
          </a:p>
          <a:p>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 wildcard character</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If we want to list all the files with extension .EXE then the command we give is-</a:t>
            </a:r>
          </a:p>
          <a:p>
            <a:r>
              <a:rPr lang="en-US" dirty="0" smtClean="0"/>
              <a:t>C:\&gt; DIR *.EXE</a:t>
            </a:r>
          </a:p>
          <a:p>
            <a:r>
              <a:rPr lang="en-US" dirty="0" smtClean="0"/>
              <a:t>If we want to display all files with first character 'D' and extension 'EXE' in floppy disk, then we give the command</a:t>
            </a:r>
          </a:p>
          <a:p>
            <a:r>
              <a:rPr lang="en-US" dirty="0" smtClean="0"/>
              <a:t>C:\&gt; DIR D*.EXE</a:t>
            </a:r>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b="1" u="sng" dirty="0" smtClean="0"/>
              <a:t>Common Terminologies</a:t>
            </a:r>
            <a:endParaRPr lang="en-US" dirty="0"/>
          </a:p>
        </p:txBody>
      </p:sp>
      <p:sp>
        <p:nvSpPr>
          <p:cNvPr id="3" name="Content Placeholder 2"/>
          <p:cNvSpPr>
            <a:spLocks noGrp="1"/>
          </p:cNvSpPr>
          <p:nvPr>
            <p:ph idx="1"/>
          </p:nvPr>
        </p:nvSpPr>
        <p:spPr>
          <a:xfrm>
            <a:off x="457200" y="1143000"/>
            <a:ext cx="8229600" cy="5410200"/>
          </a:xfrm>
        </p:spPr>
        <p:txBody>
          <a:bodyPr>
            <a:normAutofit fontScale="85000" lnSpcReduction="10000"/>
          </a:bodyPr>
          <a:lstStyle/>
          <a:p>
            <a:pPr lvl="0" algn="just">
              <a:buNone/>
            </a:pPr>
            <a:r>
              <a:rPr lang="en-US" b="1" dirty="0" smtClean="0"/>
              <a:t>    </a:t>
            </a:r>
            <a:r>
              <a:rPr lang="en-US" b="1" u="sng" dirty="0" smtClean="0"/>
              <a:t>Directory</a:t>
            </a:r>
            <a:endParaRPr lang="en-US" dirty="0"/>
          </a:p>
          <a:p>
            <a:pPr algn="just"/>
            <a:r>
              <a:rPr lang="en-US" dirty="0"/>
              <a:t>A computer directory refers to the hierarchy of folders within folders that make up the computer system. </a:t>
            </a:r>
            <a:endParaRPr lang="en-US" dirty="0" smtClean="0"/>
          </a:p>
          <a:p>
            <a:pPr algn="just"/>
            <a:r>
              <a:rPr lang="en-US" dirty="0" smtClean="0"/>
              <a:t>A </a:t>
            </a:r>
            <a:r>
              <a:rPr lang="en-US" dirty="0"/>
              <a:t>directory in general is an approach to organizing information. </a:t>
            </a:r>
            <a:endParaRPr lang="en-US" dirty="0" smtClean="0"/>
          </a:p>
          <a:p>
            <a:pPr algn="just"/>
            <a:r>
              <a:rPr lang="en-US" dirty="0" smtClean="0"/>
              <a:t>In </a:t>
            </a:r>
            <a:r>
              <a:rPr lang="en-US" dirty="0"/>
              <a:t>computer file systems, a directory is named group of related files that are separated by the naming convention from other group of files.</a:t>
            </a:r>
          </a:p>
          <a:p>
            <a:pPr algn="just"/>
            <a:r>
              <a:rPr lang="en-US" dirty="0"/>
              <a:t>Files and folders are usually viewed in a hierarchical format: the top of hierarchy for any storage medium is called the “Root directory”. A directory that is below another directory is called a subdirectory. A directory above a sub directory is called a parent directory.</a:t>
            </a:r>
          </a:p>
          <a:p>
            <a:pPr algn="just"/>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fontScale="90000"/>
          </a:bodyPr>
          <a:lstStyle/>
          <a:p>
            <a:r>
              <a:rPr lang="en-US" dirty="0" smtClean="0"/>
              <a:t>Some Internal commands with wild card</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COPY:-</a:t>
            </a:r>
            <a:r>
              <a:rPr lang="en-US" dirty="0" smtClean="0"/>
              <a:t>If we have to copy the songs from our CD drive to our Hard disk. Then we suppose E:\ is our CD drive and we have to store all the songs in C:\ SONGS directory.</a:t>
            </a:r>
          </a:p>
          <a:p>
            <a:r>
              <a:rPr lang="en-US" dirty="0" smtClean="0"/>
              <a:t>C:\&gt; COPY   E:\ *.MP3   C:\ SONGS </a:t>
            </a:r>
          </a:p>
          <a:p>
            <a:r>
              <a:rPr lang="en-US" b="1" dirty="0" smtClean="0"/>
              <a:t>REN:-</a:t>
            </a:r>
            <a:r>
              <a:rPr lang="en-US" dirty="0" smtClean="0"/>
              <a:t> If we want to rename all the files which have extension of 'TXT' to extension 'MSG' then we give the command</a:t>
            </a:r>
          </a:p>
          <a:p>
            <a:r>
              <a:rPr lang="en-US" dirty="0" smtClean="0"/>
              <a:t>C:\&gt; REN  *.TXT   *.MSG</a:t>
            </a:r>
          </a:p>
          <a:p>
            <a:r>
              <a:rPr lang="en-US" b="1" dirty="0" smtClean="0"/>
              <a:t>DEL:- </a:t>
            </a:r>
            <a:r>
              <a:rPr lang="en-US" dirty="0" smtClean="0"/>
              <a:t>If we want to erase those files which have the extension of 'TMP' from our disk then we uses the command</a:t>
            </a:r>
          </a:p>
          <a:p>
            <a:r>
              <a:rPr lang="en-US" dirty="0" smtClean="0"/>
              <a:t>C:\&gt; DEL  *.TMP</a:t>
            </a:r>
            <a:br>
              <a:rPr lang="en-US" dirty="0" smtClean="0"/>
            </a:b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External</a:t>
            </a:r>
            <a:r>
              <a:rPr lang="en-US" dirty="0" smtClean="0"/>
              <a:t> </a:t>
            </a:r>
            <a:r>
              <a:rPr lang="en-US" b="1" dirty="0" smtClean="0"/>
              <a:t>commands</a:t>
            </a:r>
            <a:endParaRPr lang="en-US" b="1" dirty="0"/>
          </a:p>
        </p:txBody>
      </p:sp>
      <p:sp>
        <p:nvSpPr>
          <p:cNvPr id="3" name="Content Placeholder 2"/>
          <p:cNvSpPr>
            <a:spLocks noGrp="1"/>
          </p:cNvSpPr>
          <p:nvPr>
            <p:ph idx="1"/>
          </p:nvPr>
        </p:nvSpPr>
        <p:spPr/>
        <p:txBody>
          <a:bodyPr/>
          <a:lstStyle/>
          <a:p>
            <a:r>
              <a:rPr lang="en-US" b="1" dirty="0" smtClean="0"/>
              <a:t>External</a:t>
            </a:r>
            <a:r>
              <a:rPr lang="en-US" dirty="0" smtClean="0"/>
              <a:t> commands are known as </a:t>
            </a:r>
            <a:r>
              <a:rPr lang="en-US" i="1" dirty="0" smtClean="0"/>
              <a:t>Disk residence </a:t>
            </a:r>
            <a:r>
              <a:rPr lang="en-US" dirty="0" smtClean="0"/>
              <a:t>commands. Because they can be stored with DOS directory or any disk which is used for getting these commands. Theses commands help to perform some specific tasks. These are stored in a secondary storage device. Some important external commands are given below-</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smtClean="0"/>
              <a:t>MORE		MOVE		FIND	</a:t>
            </a:r>
          </a:p>
          <a:p>
            <a:pPr>
              <a:buNone/>
            </a:pPr>
            <a:r>
              <a:rPr lang="en-US" dirty="0" smtClean="0"/>
              <a:t>DOSKEY		MEM			FC</a:t>
            </a:r>
          </a:p>
          <a:p>
            <a:pPr>
              <a:buNone/>
            </a:pPr>
            <a:r>
              <a:rPr lang="en-US" dirty="0" smtClean="0"/>
              <a:t>DISKCOPY		FORMAT		SYS</a:t>
            </a:r>
          </a:p>
          <a:p>
            <a:pPr>
              <a:buNone/>
            </a:pPr>
            <a:r>
              <a:rPr lang="en-US" dirty="0" smtClean="0"/>
              <a:t>CHKDSK		ATTRIB		XCOPY</a:t>
            </a:r>
          </a:p>
          <a:p>
            <a:pPr>
              <a:buNone/>
            </a:pPr>
            <a:r>
              <a:rPr lang="en-US" dirty="0" smtClean="0"/>
              <a:t>SORT		</a:t>
            </a:r>
            <a:r>
              <a:rPr lang="en-US" smtClean="0"/>
              <a:t> 	LABEL</a:t>
            </a:r>
            <a:endParaRPr lang="en-US"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b="1" u="sng" dirty="0" smtClean="0"/>
              <a:t>MORE</a:t>
            </a:r>
            <a:endParaRPr lang="en-US" b="1" dirty="0" smtClean="0"/>
          </a:p>
          <a:p>
            <a:r>
              <a:rPr lang="en-US" dirty="0" smtClean="0"/>
              <a:t>Using TYPE command we can see the content of any file. But if length of file is greater than 25 lines then remaining lines will scroll up. To overcome through this problem we uses MORE command. Using this command we can pause the display after each 25 lines.</a:t>
            </a:r>
          </a:p>
          <a:p>
            <a:r>
              <a:rPr lang="en-US" dirty="0" smtClean="0"/>
              <a:t>Syntax:- C:\&gt; TYPE &lt;File name&gt; | MORE</a:t>
            </a:r>
          </a:p>
          <a:p>
            <a:r>
              <a:rPr lang="en-US" dirty="0" err="1" smtClean="0"/>
              <a:t>Eg</a:t>
            </a:r>
            <a:r>
              <a:rPr lang="en-US" dirty="0" smtClean="0"/>
              <a:t>. C:\&gt; TYPE ROSE.TXT | MORE</a:t>
            </a:r>
            <a:br>
              <a:rPr lang="en-US" dirty="0" smtClean="0"/>
            </a:br>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92500" lnSpcReduction="20000"/>
          </a:bodyPr>
          <a:lstStyle/>
          <a:p>
            <a:pPr>
              <a:buNone/>
            </a:pPr>
            <a:r>
              <a:rPr lang="en-US" b="1" u="sng" dirty="0" smtClean="0"/>
              <a:t>MEM</a:t>
            </a:r>
          </a:p>
          <a:p>
            <a:pPr>
              <a:buNone/>
            </a:pPr>
            <a:r>
              <a:rPr lang="en-US" dirty="0" smtClean="0"/>
              <a:t>This command displays free and used amount of  memory in the computer.</a:t>
            </a:r>
          </a:p>
          <a:p>
            <a:r>
              <a:rPr lang="en-US" dirty="0" smtClean="0"/>
              <a:t>Syntax:- C:\&gt; MEM</a:t>
            </a:r>
          </a:p>
          <a:p>
            <a:pPr>
              <a:buNone/>
            </a:pPr>
            <a:r>
              <a:rPr lang="en-US" b="1" u="sng" dirty="0" smtClean="0"/>
              <a:t>SYS</a:t>
            </a:r>
          </a:p>
          <a:p>
            <a:pPr>
              <a:buNone/>
            </a:pPr>
            <a:r>
              <a:rPr lang="en-US" dirty="0" smtClean="0"/>
              <a:t> This command is used for copy system files to any disk. The disk having system files are known as Bootable Disk, which are used for booting the computer.</a:t>
            </a:r>
          </a:p>
          <a:p>
            <a:r>
              <a:rPr lang="en-US" dirty="0" smtClean="0"/>
              <a:t>Syntax:- C:\&gt; SYS [Drive name]</a:t>
            </a:r>
          </a:p>
          <a:p>
            <a:r>
              <a:rPr lang="en-US" dirty="0" err="1" smtClean="0"/>
              <a:t>Eg</a:t>
            </a:r>
            <a:r>
              <a:rPr lang="en-US" dirty="0" smtClean="0"/>
              <a:t>. C:\&gt; SYS E:</a:t>
            </a:r>
          </a:p>
          <a:p>
            <a:r>
              <a:rPr lang="en-US" dirty="0" smtClean="0"/>
              <a:t>This command will transfer the three main system files COMMAND.COM, IO.SYS, MSDOS.SYS to E Drive.</a:t>
            </a:r>
          </a:p>
          <a:p>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458200" cy="5668963"/>
          </a:xfrm>
        </p:spPr>
        <p:txBody>
          <a:bodyPr/>
          <a:lstStyle/>
          <a:p>
            <a:pPr>
              <a:buNone/>
            </a:pPr>
            <a:r>
              <a:rPr lang="en-US" b="1" u="sng" dirty="0" smtClean="0"/>
              <a:t>XCOPY</a:t>
            </a:r>
          </a:p>
          <a:p>
            <a:r>
              <a:rPr lang="en-US" dirty="0" smtClean="0"/>
              <a:t> When we need to copy a directory instead of a file from one location to another the we uses </a:t>
            </a:r>
            <a:r>
              <a:rPr lang="en-US" dirty="0" err="1" smtClean="0"/>
              <a:t>xcopy</a:t>
            </a:r>
            <a:r>
              <a:rPr lang="en-US" dirty="0" smtClean="0"/>
              <a:t> command. This command is much faster than copy command.</a:t>
            </a:r>
          </a:p>
          <a:p>
            <a:r>
              <a:rPr lang="en-US" dirty="0" smtClean="0"/>
              <a:t>Syntax:- C:\&gt; XCOPY &lt; Source </a:t>
            </a:r>
            <a:r>
              <a:rPr lang="en-US" dirty="0" err="1" smtClean="0"/>
              <a:t>dirname</a:t>
            </a:r>
            <a:r>
              <a:rPr lang="en-US" dirty="0" smtClean="0"/>
              <a:t>&gt;  </a:t>
            </a:r>
          </a:p>
          <a:p>
            <a:pPr>
              <a:buNone/>
            </a:pPr>
            <a:r>
              <a:rPr lang="en-US" dirty="0" smtClean="0"/>
              <a:t> &lt;Target </a:t>
            </a:r>
            <a:r>
              <a:rPr lang="en-US" dirty="0" err="1" smtClean="0"/>
              <a:t>dirname</a:t>
            </a:r>
            <a:r>
              <a:rPr lang="en-US" dirty="0" smtClean="0"/>
              <a:t>&gt;</a:t>
            </a:r>
          </a:p>
          <a:p>
            <a:r>
              <a:rPr lang="en-US" dirty="0" err="1" smtClean="0"/>
              <a:t>Eg</a:t>
            </a:r>
            <a:r>
              <a:rPr lang="en-US" dirty="0" smtClean="0"/>
              <a:t>. C:\&gt; XCOPY  TC TURBOC</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b="1" u="sng" dirty="0" smtClean="0"/>
              <a:t>MOVE</a:t>
            </a:r>
          </a:p>
          <a:p>
            <a:r>
              <a:rPr lang="en-US" dirty="0" smtClean="0"/>
              <a:t> Move command is used for moving one file or multiple files from one location to another location or from one disk to another disk.</a:t>
            </a:r>
          </a:p>
          <a:p>
            <a:r>
              <a:rPr lang="en-US" dirty="0" smtClean="0"/>
              <a:t>Syntax:- C:\&gt; MOVE  &lt;file name&gt;  &lt;path name&gt;</a:t>
            </a:r>
            <a:br>
              <a:rPr lang="en-US" dirty="0" smtClean="0"/>
            </a:br>
            <a:r>
              <a:rPr lang="en-US" dirty="0" smtClean="0"/>
              <a:t>C:\SONGS&gt; MOVE   *.MP3   C:\ SONGS\OLD SONGS\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buNone/>
            </a:pPr>
            <a:r>
              <a:rPr lang="en-US" b="1" u="sng" dirty="0" smtClean="0"/>
              <a:t>FC</a:t>
            </a:r>
            <a:r>
              <a:rPr lang="en-US" u="sng" dirty="0" smtClean="0"/>
              <a:t>(</a:t>
            </a:r>
            <a:r>
              <a:rPr lang="en-US" i="1" u="sng" dirty="0" smtClean="0"/>
              <a:t>File Compare) </a:t>
            </a:r>
          </a:p>
          <a:p>
            <a:r>
              <a:rPr lang="en-US" dirty="0" smtClean="0"/>
              <a:t>This command is capable for comparing two set of files and display difference between two files.</a:t>
            </a:r>
          </a:p>
          <a:p>
            <a:r>
              <a:rPr lang="en-US" dirty="0" smtClean="0"/>
              <a:t>Syntax:- C:\&gt; FC &lt;First set of file&gt;  &lt;Second set of file&gt;</a:t>
            </a:r>
            <a:br>
              <a:rPr lang="en-US" dirty="0" smtClean="0"/>
            </a:br>
            <a:r>
              <a:rPr lang="en-US" dirty="0" smtClean="0"/>
              <a:t>C:\&gt; FC ROSE.TXT GULAB.TXT</a:t>
            </a:r>
          </a:p>
          <a:p>
            <a:pPr>
              <a:buNone/>
            </a:pPr>
            <a:r>
              <a:rPr lang="en-US" b="1" u="sng" dirty="0" smtClean="0"/>
              <a:t>CHKDSK:-</a:t>
            </a:r>
            <a:r>
              <a:rPr lang="en-US" u="sng" dirty="0" smtClean="0"/>
              <a:t>(</a:t>
            </a:r>
            <a:r>
              <a:rPr lang="en-US" i="1" u="sng" dirty="0" smtClean="0"/>
              <a:t>Check disk) </a:t>
            </a:r>
          </a:p>
          <a:p>
            <a:r>
              <a:rPr lang="en-US" i="1" dirty="0" smtClean="0"/>
              <a:t> </a:t>
            </a:r>
            <a:r>
              <a:rPr lang="en-US" dirty="0" smtClean="0"/>
              <a:t>This command is used to check the status of a disk and show the report of result status.</a:t>
            </a:r>
          </a:p>
          <a:p>
            <a:r>
              <a:rPr lang="en-US" dirty="0" smtClean="0"/>
              <a:t>Syntax:- C:\&gt; CHKDSK</a:t>
            </a:r>
          </a:p>
          <a:p>
            <a:endParaRPr lang="en-US"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algn="just">
              <a:buNone/>
            </a:pPr>
            <a:r>
              <a:rPr lang="en-US" b="1" u="sng" dirty="0" smtClean="0"/>
              <a:t>SORT</a:t>
            </a:r>
            <a:r>
              <a:rPr lang="en-US" dirty="0" smtClean="0"/>
              <a:t> </a:t>
            </a:r>
          </a:p>
          <a:p>
            <a:pPr algn="just"/>
            <a:r>
              <a:rPr lang="en-US" dirty="0" smtClean="0"/>
              <a:t>This command is useful when we want to sort a file. When we run this command the result can be get to display device or file.</a:t>
            </a:r>
          </a:p>
          <a:p>
            <a:pPr algn="just"/>
            <a:r>
              <a:rPr lang="en-US" dirty="0" smtClean="0"/>
              <a:t>Syntax:- C:\&gt; SORT /R  &lt; Input file&gt;  &lt;output file&gt;</a:t>
            </a:r>
            <a:br>
              <a:rPr lang="en-US" dirty="0" smtClean="0"/>
            </a:br>
            <a:r>
              <a:rPr lang="en-US" dirty="0" smtClean="0"/>
              <a:t>Suppose we have a file Player.txt which having the list of a cricket player team and we want to sort the list of players, then we uses this command.</a:t>
            </a:r>
          </a:p>
          <a:p>
            <a:pPr algn="just"/>
            <a:r>
              <a:rPr lang="en-US" dirty="0" smtClean="0"/>
              <a:t>C:\&gt; SORT  Player.txt </a:t>
            </a:r>
          </a:p>
          <a:p>
            <a:pPr algn="just"/>
            <a:r>
              <a:rPr lang="en-US" dirty="0" smtClean="0"/>
              <a:t>/R- switch is used for sorting the file in descending order like from Z to A or from 9 to 0.</a:t>
            </a:r>
          </a:p>
          <a:p>
            <a:pPr algn="just"/>
            <a:endParaRPr lang="en-US" dirty="0" smtClean="0"/>
          </a:p>
          <a:p>
            <a:pPr algn="just"/>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82000" cy="6248400"/>
          </a:xfrm>
        </p:spPr>
        <p:txBody>
          <a:bodyPr>
            <a:normAutofit fontScale="85000" lnSpcReduction="20000"/>
          </a:bodyPr>
          <a:lstStyle/>
          <a:p>
            <a:pPr>
              <a:buNone/>
            </a:pPr>
            <a:r>
              <a:rPr lang="en-US" b="1" u="sng" dirty="0" smtClean="0"/>
              <a:t>FIND</a:t>
            </a:r>
          </a:p>
          <a:p>
            <a:r>
              <a:rPr lang="en-US" b="1" dirty="0" smtClean="0"/>
              <a:t> </a:t>
            </a:r>
            <a:r>
              <a:rPr lang="en-US" dirty="0" smtClean="0"/>
              <a:t>The FIND command is used to search a file for a text string.  </a:t>
            </a:r>
          </a:p>
          <a:p>
            <a:r>
              <a:rPr lang="en-US" dirty="0" smtClean="0"/>
              <a:t>Syntax:- C:\&gt; FIND "String to search" &lt;File name&gt;</a:t>
            </a:r>
            <a:br>
              <a:rPr lang="en-US" dirty="0" smtClean="0"/>
            </a:br>
            <a:endParaRPr lang="en-US" dirty="0" smtClean="0"/>
          </a:p>
          <a:p>
            <a:r>
              <a:rPr lang="en-US" dirty="0" err="1" smtClean="0"/>
              <a:t>Eg</a:t>
            </a:r>
            <a:r>
              <a:rPr lang="en-US" dirty="0" smtClean="0"/>
              <a:t>. C:\TEST&gt;find "office" gulab.txt</a:t>
            </a:r>
          </a:p>
          <a:p>
            <a:pPr>
              <a:buNone/>
            </a:pPr>
            <a:endParaRPr lang="en-US" b="1" u="sng" dirty="0" smtClean="0"/>
          </a:p>
          <a:p>
            <a:pPr>
              <a:buNone/>
            </a:pPr>
            <a:r>
              <a:rPr lang="en-US" b="1" u="sng" dirty="0" smtClean="0"/>
              <a:t>DISKCOPY</a:t>
            </a:r>
          </a:p>
          <a:p>
            <a:r>
              <a:rPr lang="en-US" dirty="0" smtClean="0"/>
              <a:t> DISKCOPY copies the contents of a floppy disk to another.</a:t>
            </a:r>
          </a:p>
          <a:p>
            <a:r>
              <a:rPr lang="en-US" dirty="0" smtClean="0"/>
              <a:t>Syntax:- C:\&gt; DISKCOPY  &lt;Drive1&gt;  &lt;Drive2&gt;</a:t>
            </a:r>
          </a:p>
          <a:p>
            <a:r>
              <a:rPr lang="en-US" dirty="0" err="1" smtClean="0"/>
              <a:t>Eg</a:t>
            </a:r>
            <a:r>
              <a:rPr lang="en-US" dirty="0" smtClean="0"/>
              <a:t>. C:\&gt; DISKCOPY  A:   B:</a:t>
            </a:r>
          </a:p>
          <a:p>
            <a:r>
              <a:rPr lang="en-US" dirty="0" smtClean="0"/>
              <a:t>This command will be copy all contents of A drive to B drive.</a:t>
            </a:r>
          </a:p>
          <a:p>
            <a:pPr>
              <a:buNone/>
            </a:pPr>
            <a:r>
              <a:rPr lang="en-US" dirty="0" smtClean="0"/>
              <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6172200"/>
          </a:xfrm>
        </p:spPr>
        <p:txBody>
          <a:bodyPr>
            <a:normAutofit fontScale="85000" lnSpcReduction="10000"/>
          </a:bodyPr>
          <a:lstStyle/>
          <a:p>
            <a:pPr lvl="0" algn="just">
              <a:buNone/>
            </a:pPr>
            <a:r>
              <a:rPr lang="en-US" b="1" dirty="0" smtClean="0"/>
              <a:t>    </a:t>
            </a:r>
            <a:r>
              <a:rPr lang="en-US" b="1" u="sng" dirty="0" smtClean="0"/>
              <a:t>FILE</a:t>
            </a:r>
            <a:endParaRPr lang="en-US" dirty="0"/>
          </a:p>
          <a:p>
            <a:pPr algn="just"/>
            <a:r>
              <a:rPr lang="en-US" dirty="0" smtClean="0"/>
              <a:t>There are many different types of files: data files, text files, program files, directory files and so on. Different types of files store different types of information. For example program files store programs, whereas text files store text. There can only be one file with exact same file name in any particular folder.</a:t>
            </a:r>
          </a:p>
          <a:p>
            <a:pPr algn="just"/>
            <a:r>
              <a:rPr lang="en-US" dirty="0" smtClean="0"/>
              <a:t>Different </a:t>
            </a:r>
            <a:r>
              <a:rPr lang="en-US" dirty="0"/>
              <a:t>file systems impose different restrictions on length and allowed characters on filenames. </a:t>
            </a:r>
            <a:endParaRPr lang="en-US" dirty="0" smtClean="0"/>
          </a:p>
          <a:p>
            <a:pPr algn="just"/>
            <a:r>
              <a:rPr lang="en-US" dirty="0" smtClean="0"/>
              <a:t>A </a:t>
            </a:r>
            <a:r>
              <a:rPr lang="en-US" dirty="0"/>
              <a:t>filename includes one or more of these components:</a:t>
            </a:r>
          </a:p>
          <a:p>
            <a:pPr lvl="0" algn="just">
              <a:buFont typeface="Wingdings" pitchFamily="2" charset="2"/>
              <a:buChar char="Ø"/>
            </a:pPr>
            <a:r>
              <a:rPr lang="en-US" dirty="0"/>
              <a:t>Directory (or path) – directory tree (e.g., /</a:t>
            </a:r>
            <a:r>
              <a:rPr lang="en-US" dirty="0" err="1"/>
              <a:t>usr</a:t>
            </a:r>
            <a:r>
              <a:rPr lang="en-US" dirty="0"/>
              <a:t>/bin etc.)</a:t>
            </a:r>
          </a:p>
          <a:p>
            <a:pPr lvl="0" algn="just">
              <a:buFont typeface="Wingdings" pitchFamily="2" charset="2"/>
              <a:buChar char="Ø"/>
            </a:pPr>
            <a:r>
              <a:rPr lang="en-US" dirty="0"/>
              <a:t>file – base name of the file</a:t>
            </a:r>
          </a:p>
          <a:p>
            <a:pPr lvl="0" algn="just">
              <a:buFont typeface="Wingdings" pitchFamily="2" charset="2"/>
              <a:buChar char="Ø"/>
            </a:pPr>
            <a:r>
              <a:rPr lang="en-US" dirty="0"/>
              <a:t>type (format or extension) – indicates the content type of the file (e.g., .txt, .exe, .COM, etc.)</a:t>
            </a:r>
          </a:p>
          <a:p>
            <a:pPr algn="just"/>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67400"/>
          </a:xfrm>
        </p:spPr>
        <p:txBody>
          <a:bodyPr>
            <a:normAutofit fontScale="92500"/>
          </a:bodyPr>
          <a:lstStyle/>
          <a:p>
            <a:pPr>
              <a:buNone/>
            </a:pPr>
            <a:r>
              <a:rPr lang="en-US" b="1" u="sng" dirty="0" smtClean="0"/>
              <a:t>ATTRIB</a:t>
            </a:r>
          </a:p>
          <a:p>
            <a:r>
              <a:rPr lang="en-US" dirty="0" smtClean="0"/>
              <a:t> Sets the various type of attribute to a file. Like Read only, Archive, Hidden and System attribute. </a:t>
            </a:r>
          </a:p>
          <a:p>
            <a:r>
              <a:rPr lang="en-US" dirty="0" smtClean="0"/>
              <a:t>Syntax:- C:\&gt; ATTRIB [± r] [± a] [± h] [± s] &lt;File name&gt;</a:t>
            </a:r>
            <a:br>
              <a:rPr lang="en-US" dirty="0" smtClean="0"/>
            </a:br>
            <a:r>
              <a:rPr lang="en-US" dirty="0" smtClean="0"/>
              <a:t>Here r  -  for read only,  a-  for archive, h  -  for hidden, s -  for System attribute.</a:t>
            </a:r>
            <a:br>
              <a:rPr lang="en-US" dirty="0" smtClean="0"/>
            </a:br>
            <a:r>
              <a:rPr lang="en-US" dirty="0" smtClean="0"/>
              <a:t>C:\&gt; ATTRIB +r  Gulab.txt</a:t>
            </a:r>
            <a:br>
              <a:rPr lang="en-US" dirty="0" smtClean="0"/>
            </a:br>
            <a:r>
              <a:rPr lang="en-US" dirty="0" smtClean="0"/>
              <a:t>This command will change the attribute of file gulab.txt to read only mode. To remove the read only attribute we will follow this command.</a:t>
            </a:r>
            <a:br>
              <a:rPr lang="en-US" dirty="0" smtClean="0"/>
            </a:br>
            <a:r>
              <a:rPr lang="en-US" dirty="0" smtClean="0"/>
              <a:t>C:\&gt; ATTRIB -r Gulab.txt</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b="1" dirty="0" smtClean="0"/>
              <a:t>LABEL:-</a:t>
            </a:r>
            <a:r>
              <a:rPr lang="en-US" dirty="0" smtClean="0"/>
              <a:t> If you are not happy with the volume label of hard disk, you can change it. </a:t>
            </a:r>
          </a:p>
          <a:p>
            <a:r>
              <a:rPr lang="en-US" dirty="0" smtClean="0"/>
              <a:t>Syntax:- C:\&gt; LABEL</a:t>
            </a:r>
          </a:p>
          <a:p>
            <a:r>
              <a:rPr lang="en-US" dirty="0" err="1" smtClean="0"/>
              <a:t>Eg</a:t>
            </a:r>
            <a:r>
              <a:rPr lang="en-US" dirty="0" smtClean="0"/>
              <a:t>. C:\&gt;LABEL</a:t>
            </a:r>
            <a:br>
              <a:rPr lang="en-US" dirty="0" smtClean="0"/>
            </a:br>
            <a:r>
              <a:rPr lang="en-US" sz="2000" dirty="0" smtClean="0"/>
              <a:t>Volume in drive C is JAI</a:t>
            </a:r>
            <a:br>
              <a:rPr lang="en-US" sz="2000" dirty="0" smtClean="0"/>
            </a:br>
            <a:r>
              <a:rPr lang="en-US" sz="2000" dirty="0" smtClean="0"/>
              <a:t>Volume Serial Number is 3E42-1907</a:t>
            </a:r>
            <a:br>
              <a:rPr lang="en-US" sz="2000" dirty="0" smtClean="0"/>
            </a:br>
            <a:r>
              <a:rPr lang="en-US" sz="2000" dirty="0" smtClean="0"/>
              <a:t>Volume label (11 characters, ENTER for none)? INFOWAY</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normAutofit fontScale="92500" lnSpcReduction="20000"/>
          </a:bodyPr>
          <a:lstStyle/>
          <a:p>
            <a:pPr>
              <a:buNone/>
            </a:pPr>
            <a:r>
              <a:rPr lang="en-US" b="1" u="sng" dirty="0" smtClean="0"/>
              <a:t>DOSKEY</a:t>
            </a:r>
          </a:p>
          <a:p>
            <a:r>
              <a:rPr lang="en-US" dirty="0" smtClean="0"/>
              <a:t> Once we install </a:t>
            </a:r>
            <a:r>
              <a:rPr lang="en-US" dirty="0" err="1" smtClean="0"/>
              <a:t>doskey</a:t>
            </a:r>
            <a:r>
              <a:rPr lang="en-US" dirty="0" smtClean="0"/>
              <a:t> , our dos will star to memorize all commands we uses. We can recall those commands using up or down arrow keys. It also gives the facility to create macros, which creates a short key for long keyword or command.  </a:t>
            </a:r>
          </a:p>
          <a:p>
            <a:r>
              <a:rPr lang="en-US" dirty="0" smtClean="0"/>
              <a:t>Key function for </a:t>
            </a:r>
            <a:r>
              <a:rPr lang="en-US" dirty="0" err="1" smtClean="0"/>
              <a:t>Doskey</a:t>
            </a:r>
            <a:r>
              <a:rPr lang="en-US" dirty="0" smtClean="0"/>
              <a:t> are given as-</a:t>
            </a:r>
          </a:p>
          <a:p>
            <a:r>
              <a:rPr lang="en-US" dirty="0" smtClean="0"/>
              <a:t>UP,DOWN 	arrows recall commands</a:t>
            </a:r>
          </a:p>
          <a:p>
            <a:r>
              <a:rPr lang="en-US" dirty="0" smtClean="0"/>
              <a:t>Esc			clears current command</a:t>
            </a:r>
          </a:p>
          <a:p>
            <a:r>
              <a:rPr lang="en-US" dirty="0" smtClean="0"/>
              <a:t>F7			displays command history</a:t>
            </a:r>
          </a:p>
          <a:p>
            <a:r>
              <a:rPr lang="en-US" dirty="0" smtClean="0"/>
              <a:t>Alt+F7		clears command history</a:t>
            </a:r>
          </a:p>
          <a:p>
            <a:r>
              <a:rPr lang="en-US" dirty="0" smtClean="0"/>
              <a:t>F9			selects a command by number</a:t>
            </a:r>
          </a:p>
          <a:p>
            <a:r>
              <a:rPr lang="en-US" dirty="0" smtClean="0"/>
              <a:t>Alt+F10		clears macro definitions</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dirty="0" smtClean="0"/>
              <a:t>Syntax:- C:\&gt; DOSKEY</a:t>
            </a:r>
            <a:br>
              <a:rPr lang="en-US" dirty="0" smtClean="0"/>
            </a:br>
            <a:r>
              <a:rPr lang="en-US" sz="2400" dirty="0" err="1" smtClean="0"/>
              <a:t>DOSKey</a:t>
            </a:r>
            <a:r>
              <a:rPr lang="en-US" sz="2400" dirty="0" smtClean="0"/>
              <a:t> installed </a:t>
            </a:r>
            <a:endParaRPr lang="en-US" dirty="0" smtClean="0"/>
          </a:p>
          <a:p>
            <a:r>
              <a:rPr lang="en-US" dirty="0" smtClean="0"/>
              <a:t>Creating Macros:-</a:t>
            </a:r>
            <a:br>
              <a:rPr lang="en-US" dirty="0" smtClean="0"/>
            </a:br>
            <a:r>
              <a:rPr lang="en-US" dirty="0" smtClean="0"/>
              <a:t>C:\&gt;</a:t>
            </a:r>
            <a:r>
              <a:rPr lang="en-US" dirty="0" err="1" smtClean="0"/>
              <a:t>doskey</a:t>
            </a:r>
            <a:r>
              <a:rPr lang="en-US" dirty="0" smtClean="0"/>
              <a:t> t=time</a:t>
            </a:r>
            <a:br>
              <a:rPr lang="en-US" dirty="0" smtClean="0"/>
            </a:br>
            <a:r>
              <a:rPr lang="en-US" dirty="0" smtClean="0"/>
              <a:t>C:\&gt;t</a:t>
            </a:r>
            <a:br>
              <a:rPr lang="en-US" dirty="0" smtClean="0"/>
            </a:br>
            <a:r>
              <a:rPr lang="en-US" sz="2400" dirty="0" smtClean="0"/>
              <a:t>Current time is 3:39:05.97p</a:t>
            </a:r>
            <a:br>
              <a:rPr lang="en-US" sz="2400" dirty="0" smtClean="0"/>
            </a:br>
            <a:r>
              <a:rPr lang="en-US" sz="2400" dirty="0" smtClean="0"/>
              <a:t>Enter new time:</a:t>
            </a:r>
            <a:endParaRPr lang="en-US" dirty="0" smtClean="0"/>
          </a:p>
          <a:p>
            <a:r>
              <a:rPr lang="en-US" dirty="0" smtClean="0"/>
              <a:t>To list out all macros defined just type DOSKEY/MACROS at dos prompt and press enter.</a:t>
            </a:r>
            <a:br>
              <a:rPr lang="en-US" dirty="0" smtClean="0"/>
            </a:br>
            <a:r>
              <a:rPr lang="en-US" dirty="0" smtClean="0"/>
              <a:t>C:\&gt;DOSKEY/MACROS</a:t>
            </a:r>
            <a:br>
              <a:rPr lang="en-US" dirty="0" smtClean="0"/>
            </a:br>
            <a:r>
              <a:rPr lang="en-US" sz="2400" dirty="0" smtClean="0"/>
              <a:t>T=time</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b="1" u="sng" dirty="0" smtClean="0"/>
              <a:t>FORMAT</a:t>
            </a:r>
          </a:p>
          <a:p>
            <a:r>
              <a:rPr lang="en-US" dirty="0" smtClean="0"/>
              <a:t> This command creates new Track &amp; Sectors in a disk.  </a:t>
            </a:r>
          </a:p>
          <a:p>
            <a:r>
              <a:rPr lang="en-US" dirty="0" smtClean="0"/>
              <a:t>Syntax:- C:\&gt; FORMAT  [drive name] [/S]</a:t>
            </a:r>
            <a:br>
              <a:rPr lang="en-US" dirty="0" smtClean="0"/>
            </a:br>
            <a:r>
              <a:rPr lang="en-US" dirty="0" smtClean="0"/>
              <a:t>C:\&gt; FORMAT A:</a:t>
            </a:r>
          </a:p>
          <a:p>
            <a:r>
              <a:rPr lang="en-US" dirty="0" smtClean="0"/>
              <a:t>This command will create new track &amp; sectors.</a:t>
            </a:r>
            <a:br>
              <a:rPr lang="en-US" dirty="0" smtClean="0"/>
            </a:br>
            <a:r>
              <a:rPr lang="en-US" dirty="0" smtClean="0"/>
              <a:t>C:\&gt; FORMAT A: /S</a:t>
            </a:r>
            <a:br>
              <a:rPr lang="en-US" dirty="0" smtClean="0"/>
            </a:br>
            <a:r>
              <a:rPr lang="en-US" dirty="0" smtClean="0"/>
              <a:t>This command will transfer system files after formatting the disk. </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b="1" u="sng" dirty="0" smtClean="0"/>
              <a:t>Edit </a:t>
            </a:r>
          </a:p>
          <a:p>
            <a:r>
              <a:rPr lang="en-US" dirty="0" smtClean="0"/>
              <a:t>Edit is an external way to create or modify any file. Edit meant Editor is very good utility for creating or modifying any file.</a:t>
            </a:r>
          </a:p>
          <a:p>
            <a:r>
              <a:rPr lang="en-US" dirty="0" smtClean="0"/>
              <a:t>To start Edit type Edit on dos prompt and press enter. Then a full blue screen  window will appear.</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172200"/>
          </a:xfrm>
        </p:spPr>
        <p:txBody>
          <a:bodyPr/>
          <a:lstStyle/>
          <a:p>
            <a:pPr lvl="0" algn="just">
              <a:buNone/>
            </a:pPr>
            <a:r>
              <a:rPr lang="en-US" b="1" dirty="0" smtClean="0"/>
              <a:t>    </a:t>
            </a:r>
            <a:r>
              <a:rPr lang="en-US" b="1" u="sng" dirty="0" smtClean="0"/>
              <a:t>Volume:</a:t>
            </a:r>
            <a:endParaRPr lang="en-US" dirty="0"/>
          </a:p>
          <a:p>
            <a:pPr algn="just"/>
            <a:r>
              <a:rPr lang="en-US" dirty="0"/>
              <a:t>Volume refers to tape or disk that stores computer data. A volume or logical drive is a single accessible storage area with a single file </a:t>
            </a:r>
            <a:r>
              <a:rPr lang="en-US" dirty="0" smtClean="0"/>
              <a:t>system. </a:t>
            </a:r>
            <a:r>
              <a:rPr lang="en-US" dirty="0"/>
              <a:t>Sometimes large hard disk are divided into several volumes called partitions, each of which is treated as separate disk. </a:t>
            </a:r>
          </a:p>
          <a:p>
            <a:pPr lvl="0" algn="just">
              <a:buNone/>
            </a:pPr>
            <a:r>
              <a:rPr lang="en-US" b="1" dirty="0" smtClean="0"/>
              <a:t>    </a:t>
            </a:r>
            <a:r>
              <a:rPr lang="en-US" b="1" u="sng" dirty="0" smtClean="0"/>
              <a:t>Volume label:</a:t>
            </a:r>
            <a:endParaRPr lang="en-US" dirty="0"/>
          </a:p>
          <a:p>
            <a:pPr algn="just"/>
            <a:r>
              <a:rPr lang="en-US" dirty="0"/>
              <a:t>Volume label refers to a name for disk or tape. For mass volume storage devices, a label is the name of a storage volume. </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172200"/>
          </a:xfrm>
        </p:spPr>
        <p:txBody>
          <a:bodyPr/>
          <a:lstStyle/>
          <a:p>
            <a:pPr lvl="0" algn="just">
              <a:buNone/>
            </a:pPr>
            <a:r>
              <a:rPr lang="en-US" b="1" dirty="0" smtClean="0"/>
              <a:t>    </a:t>
            </a:r>
            <a:r>
              <a:rPr lang="en-US" b="1" u="sng" dirty="0" smtClean="0"/>
              <a:t>Drive name:</a:t>
            </a:r>
            <a:endParaRPr lang="en-US" dirty="0"/>
          </a:p>
          <a:p>
            <a:pPr algn="just"/>
            <a:r>
              <a:rPr lang="en-US" dirty="0"/>
              <a:t>Drive name is name assigned to a storage unit such as a hard disk, floppy disk or CD-ROM when the disk is first created.</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82000" cy="6096000"/>
          </a:xfrm>
        </p:spPr>
        <p:txBody>
          <a:bodyPr/>
          <a:lstStyle/>
          <a:p>
            <a:pPr>
              <a:buNone/>
            </a:pPr>
            <a:r>
              <a:rPr lang="en-US" dirty="0" smtClean="0"/>
              <a:t>    DOS </a:t>
            </a:r>
            <a:r>
              <a:rPr lang="en-US" dirty="0"/>
              <a:t>commands are categorized into 2 types: </a:t>
            </a:r>
          </a:p>
          <a:p>
            <a:pPr lvl="0"/>
            <a:r>
              <a:rPr lang="en-US" dirty="0"/>
              <a:t>Internal Commands</a:t>
            </a:r>
          </a:p>
          <a:p>
            <a:pPr lvl="0"/>
            <a:r>
              <a:rPr lang="en-US" dirty="0"/>
              <a:t>External Commands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Internal Commands</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algn="just"/>
            <a:r>
              <a:rPr lang="en-US" dirty="0" smtClean="0"/>
              <a:t>Internal </a:t>
            </a:r>
            <a:r>
              <a:rPr lang="en-US" dirty="0"/>
              <a:t>Commands are those commands that are automatically loaded in the memory when the operating system DOS is loaded into the memory (RAM). </a:t>
            </a:r>
            <a:endParaRPr lang="en-US" dirty="0" smtClean="0"/>
          </a:p>
          <a:p>
            <a:pPr algn="just"/>
            <a:r>
              <a:rPr lang="en-US" dirty="0" smtClean="0"/>
              <a:t>The </a:t>
            </a:r>
            <a:r>
              <a:rPr lang="en-US" dirty="0"/>
              <a:t>instructions associated with these commands are always available in the memory as they are part of COMMAND.COM file.</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lvl="0" algn="just"/>
            <a:r>
              <a:rPr lang="en-US" b="1" u="sng" dirty="0"/>
              <a:t>CLS </a:t>
            </a:r>
            <a:endParaRPr lang="en-US" sz="2800" dirty="0"/>
          </a:p>
          <a:p>
            <a:pPr lvl="1" algn="just"/>
            <a:r>
              <a:rPr lang="en-US" dirty="0" smtClean="0"/>
              <a:t>The </a:t>
            </a:r>
            <a:r>
              <a:rPr lang="en-US" dirty="0"/>
              <a:t>purpose of this command is to clear the displayed screen &amp; redisplay the DOS Prompt at the upper left corner of screen. </a:t>
            </a:r>
            <a:endParaRPr lang="en-US" sz="2400" dirty="0"/>
          </a:p>
          <a:p>
            <a:pPr lvl="1" algn="just"/>
            <a:r>
              <a:rPr lang="en-US" dirty="0"/>
              <a:t>The command used is C:\&gt; CLS</a:t>
            </a:r>
            <a:endParaRPr lang="en-US" sz="2400" dirty="0"/>
          </a:p>
          <a:p>
            <a:pPr lvl="0"/>
            <a:r>
              <a:rPr lang="en-US" b="1" u="sng" dirty="0"/>
              <a:t>DATE</a:t>
            </a:r>
            <a:endParaRPr lang="en-US" sz="2800" dirty="0"/>
          </a:p>
          <a:p>
            <a:pPr lvl="1"/>
            <a:r>
              <a:rPr lang="en-US" dirty="0"/>
              <a:t>It displays the current system’s date. User can also change the current date with new date. </a:t>
            </a:r>
            <a:endParaRPr lang="en-US" sz="2400" dirty="0"/>
          </a:p>
          <a:p>
            <a:pPr lvl="1"/>
            <a:r>
              <a:rPr lang="en-US" dirty="0"/>
              <a:t>The command used is C:\&gt; DATE</a:t>
            </a:r>
            <a:endParaRPr lang="en-US" sz="2400"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248400"/>
          </a:xfrm>
        </p:spPr>
        <p:txBody>
          <a:bodyPr>
            <a:normAutofit fontScale="92500" lnSpcReduction="10000"/>
          </a:bodyPr>
          <a:lstStyle/>
          <a:p>
            <a:pPr lvl="0" algn="just"/>
            <a:r>
              <a:rPr lang="en-US" b="1" u="sng" dirty="0"/>
              <a:t>TIME</a:t>
            </a:r>
            <a:endParaRPr lang="en-US" sz="2800" dirty="0"/>
          </a:p>
          <a:p>
            <a:pPr lvl="1" algn="just"/>
            <a:r>
              <a:rPr lang="en-US" dirty="0"/>
              <a:t>It displays the current system’s time. User can also change the current time with new time.</a:t>
            </a:r>
            <a:endParaRPr lang="en-US" sz="2400" dirty="0"/>
          </a:p>
          <a:p>
            <a:pPr lvl="1" algn="just"/>
            <a:r>
              <a:rPr lang="en-US" dirty="0"/>
              <a:t>The command used is C:\&gt; </a:t>
            </a:r>
            <a:r>
              <a:rPr lang="en-US" dirty="0" smtClean="0"/>
              <a:t>TIME</a:t>
            </a:r>
          </a:p>
          <a:p>
            <a:pPr lvl="1" algn="just">
              <a:buNone/>
            </a:pPr>
            <a:endParaRPr lang="en-US" dirty="0" smtClean="0"/>
          </a:p>
          <a:p>
            <a:pPr lvl="0" algn="just"/>
            <a:r>
              <a:rPr lang="en-US" b="1" u="sng" dirty="0" smtClean="0"/>
              <a:t>VER</a:t>
            </a:r>
            <a:endParaRPr lang="en-US" sz="2800" dirty="0" smtClean="0"/>
          </a:p>
          <a:p>
            <a:pPr lvl="1" algn="just"/>
            <a:r>
              <a:rPr lang="en-US" dirty="0" smtClean="0"/>
              <a:t>It displays the version of XP being currently used</a:t>
            </a:r>
            <a:endParaRPr lang="en-US" sz="2400" dirty="0" smtClean="0"/>
          </a:p>
          <a:p>
            <a:pPr lvl="1" algn="just"/>
            <a:r>
              <a:rPr lang="en-US" dirty="0" smtClean="0"/>
              <a:t>The command used is C:\&gt; VER</a:t>
            </a:r>
            <a:endParaRPr lang="en-US" sz="2400" dirty="0" smtClean="0"/>
          </a:p>
          <a:p>
            <a:pPr lvl="1" algn="just"/>
            <a:endParaRPr lang="en-US" sz="2400" dirty="0"/>
          </a:p>
          <a:p>
            <a:pPr lvl="0" algn="just"/>
            <a:r>
              <a:rPr lang="en-US" b="1" u="sng" dirty="0" smtClean="0"/>
              <a:t>VOL</a:t>
            </a:r>
            <a:endParaRPr lang="en-US" sz="2800" dirty="0" smtClean="0"/>
          </a:p>
          <a:p>
            <a:pPr lvl="1" algn="just"/>
            <a:r>
              <a:rPr lang="en-US" dirty="0" smtClean="0"/>
              <a:t>The purpose of this command is to display the volume label or name of the disk. The length of the name of disk does not exceed 11 characters.</a:t>
            </a:r>
            <a:endParaRPr lang="en-US" sz="2400" dirty="0" smtClean="0"/>
          </a:p>
          <a:p>
            <a:pPr lvl="1" algn="just"/>
            <a:r>
              <a:rPr lang="en-US" dirty="0" smtClean="0"/>
              <a:t>The command used is C:\&gt; VOL</a:t>
            </a:r>
            <a:endParaRPr lang="en-US" sz="2400" dirty="0" smtClean="0"/>
          </a:p>
          <a:p>
            <a:pPr algn="just"/>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1751</Words>
  <Application>Microsoft Office PowerPoint</Application>
  <PresentationFormat>On-screen Show (4:3)</PresentationFormat>
  <Paragraphs>191</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MS-DOS</vt:lpstr>
      <vt:lpstr>Common Terminologies</vt:lpstr>
      <vt:lpstr>Slide 3</vt:lpstr>
      <vt:lpstr>Slide 4</vt:lpstr>
      <vt:lpstr>Slide 5</vt:lpstr>
      <vt:lpstr>Slide 6</vt:lpstr>
      <vt:lpstr>Internal Commands </vt:lpstr>
      <vt:lpstr>Slide 8</vt:lpstr>
      <vt:lpstr>Slide 9</vt:lpstr>
      <vt:lpstr>Slide 10</vt:lpstr>
      <vt:lpstr>Slide 11</vt:lpstr>
      <vt:lpstr>Slide 12</vt:lpstr>
      <vt:lpstr>Slide 13</vt:lpstr>
      <vt:lpstr>Slide 14</vt:lpstr>
      <vt:lpstr>Slide 15</vt:lpstr>
      <vt:lpstr>Slide 16</vt:lpstr>
      <vt:lpstr>Slide 17</vt:lpstr>
      <vt:lpstr>Wildcard commands</vt:lpstr>
      <vt:lpstr>The '*' wildcard character </vt:lpstr>
      <vt:lpstr>Some Internal commands with wild card </vt:lpstr>
      <vt:lpstr>External commands</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Unit-3</dc:title>
  <dc:creator>priti</dc:creator>
  <cp:lastModifiedBy>ayushi uttam</cp:lastModifiedBy>
  <cp:revision>19</cp:revision>
  <dcterms:created xsi:type="dcterms:W3CDTF">2015-10-14T05:00:13Z</dcterms:created>
  <dcterms:modified xsi:type="dcterms:W3CDTF">2022-12-10T06:02:03Z</dcterms:modified>
</cp:coreProperties>
</file>