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1741" y="165435"/>
            <a:ext cx="14164516" cy="814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0377" y="3393154"/>
            <a:ext cx="15427244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99328" y="1327865"/>
            <a:ext cx="5820410" cy="7830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55" dirty="0">
                <a:latin typeface="Georgia"/>
                <a:cs typeface="Georgia"/>
              </a:rPr>
              <a:t>MongoDB</a:t>
            </a:r>
            <a:br>
              <a:rPr lang="en-IN" sz="9600" spc="-555" dirty="0">
                <a:latin typeface="Georgia"/>
                <a:cs typeface="Georgia"/>
              </a:rPr>
            </a:br>
            <a:br>
              <a:rPr lang="en-IN" sz="9600" spc="-555" dirty="0">
                <a:latin typeface="Georgia"/>
                <a:cs typeface="Georgia"/>
              </a:rPr>
            </a:br>
            <a:br>
              <a:rPr lang="en-IN" sz="9600" spc="-555" dirty="0">
                <a:latin typeface="Georgia"/>
                <a:cs typeface="Georgia"/>
              </a:rPr>
            </a:br>
            <a:r>
              <a:rPr lang="en-IN" sz="6000" spc="-555" dirty="0">
                <a:latin typeface="Georgia"/>
                <a:cs typeface="Georgia"/>
              </a:rPr>
              <a:t>By-Manpreet Singh &amp; Harsh </a:t>
            </a:r>
            <a:r>
              <a:rPr lang="en-IN" sz="6000" spc="-555" dirty="0" err="1">
                <a:latin typeface="Georgia"/>
                <a:cs typeface="Georgia"/>
              </a:rPr>
              <a:t>kumar</a:t>
            </a:r>
            <a:br>
              <a:rPr lang="en-IN" sz="9600" spc="-555" dirty="0">
                <a:latin typeface="Georgia"/>
                <a:cs typeface="Georgia"/>
              </a:rPr>
            </a:br>
            <a:br>
              <a:rPr lang="en-IN" sz="2000" spc="-555" dirty="0">
                <a:latin typeface="Georgia"/>
                <a:cs typeface="Georgia"/>
              </a:rPr>
            </a:br>
            <a:endParaRPr sz="20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21878"/>
            <a:ext cx="7338695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815" dirty="0"/>
              <a:t>T</a:t>
            </a:r>
            <a:r>
              <a:rPr sz="14900" spc="390" dirty="0"/>
              <a:t>h</a:t>
            </a:r>
            <a:r>
              <a:rPr sz="14900" spc="-50" dirty="0"/>
              <a:t>a</a:t>
            </a:r>
            <a:r>
              <a:rPr sz="14900" spc="335" dirty="0"/>
              <a:t>n</a:t>
            </a:r>
            <a:r>
              <a:rPr sz="14900" spc="270" dirty="0"/>
              <a:t>k</a:t>
            </a:r>
            <a:r>
              <a:rPr sz="14900" spc="204" dirty="0"/>
              <a:t>s</a:t>
            </a:r>
            <a:r>
              <a:rPr sz="14900" spc="-425" dirty="0"/>
              <a:t>!</a:t>
            </a:r>
            <a:endParaRPr sz="1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425"/>
              </a:spcBef>
            </a:pPr>
            <a:r>
              <a:rPr sz="5600" spc="30" dirty="0"/>
              <a:t>Introduction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9508132" y="3393154"/>
            <a:ext cx="7349490" cy="222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300"/>
              </a:lnSpc>
              <a:spcBef>
                <a:spcPts val="95"/>
              </a:spcBef>
            </a:pPr>
            <a:r>
              <a:rPr sz="2450" b="1" spc="-10" dirty="0">
                <a:latin typeface="Verdana"/>
                <a:cs typeface="Verdana"/>
              </a:rPr>
              <a:t>MongoDB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55" dirty="0">
                <a:latin typeface="Verdana"/>
                <a:cs typeface="Verdana"/>
              </a:rPr>
              <a:t>popular </a:t>
            </a:r>
            <a:r>
              <a:rPr sz="2450" b="1" spc="-75" dirty="0">
                <a:latin typeface="Verdana"/>
                <a:cs typeface="Verdana"/>
              </a:rPr>
              <a:t>NoSQL </a:t>
            </a:r>
            <a:r>
              <a:rPr sz="2450" b="1" spc="-80" dirty="0">
                <a:latin typeface="Verdana"/>
                <a:cs typeface="Verdana"/>
              </a:rPr>
              <a:t>database </a:t>
            </a:r>
            <a:r>
              <a:rPr sz="2450" spc="45" dirty="0">
                <a:latin typeface="Verdana"/>
                <a:cs typeface="Verdana"/>
              </a:rPr>
              <a:t>that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offers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20" dirty="0">
                <a:latin typeface="Verdana"/>
                <a:cs typeface="Verdana"/>
              </a:rPr>
              <a:t>ﬂexibility</a:t>
            </a:r>
            <a:r>
              <a:rPr sz="2450" spc="-120" dirty="0">
                <a:latin typeface="Verdana"/>
                <a:cs typeface="Verdana"/>
              </a:rPr>
              <a:t>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-105" dirty="0">
                <a:latin typeface="Verdana"/>
                <a:cs typeface="Verdana"/>
              </a:rPr>
              <a:t>scalability</a:t>
            </a:r>
            <a:r>
              <a:rPr sz="2450" spc="-10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-95" dirty="0">
                <a:latin typeface="Verdana"/>
                <a:cs typeface="Verdana"/>
              </a:rPr>
              <a:t>performance</a:t>
            </a:r>
            <a:r>
              <a:rPr sz="2450" spc="-9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endParaRPr sz="2450">
              <a:latin typeface="Verdana"/>
              <a:cs typeface="Verdana"/>
            </a:endParaRPr>
          </a:p>
          <a:p>
            <a:pPr marL="394970" marR="387350" algn="ctr">
              <a:lnSpc>
                <a:spcPct val="117300"/>
              </a:lnSpc>
              <a:spcBef>
                <a:spcPts val="75"/>
              </a:spcBef>
            </a:pP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80" dirty="0">
                <a:latin typeface="Verdana"/>
                <a:cs typeface="Verdana"/>
              </a:rPr>
              <a:t>Mo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75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8073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Wh</a:t>
            </a:r>
            <a:r>
              <a:rPr sz="5150" spc="-45" dirty="0"/>
              <a:t>at</a:t>
            </a:r>
            <a:r>
              <a:rPr sz="5150" spc="-20" dirty="0"/>
              <a:t> </a:t>
            </a:r>
            <a:r>
              <a:rPr sz="5150" dirty="0"/>
              <a:t>is</a:t>
            </a:r>
            <a:r>
              <a:rPr sz="5150" spc="-10" dirty="0"/>
              <a:t> </a:t>
            </a:r>
            <a:r>
              <a:rPr sz="5150" spc="114" dirty="0"/>
              <a:t>M</a:t>
            </a:r>
            <a:r>
              <a:rPr sz="7725" spc="172" baseline="1078" dirty="0"/>
              <a:t>ongo</a:t>
            </a:r>
            <a:r>
              <a:rPr sz="7725" spc="172" baseline="1618" dirty="0"/>
              <a:t>DB?</a:t>
            </a:r>
            <a:endParaRPr sz="7725" baseline="1618"/>
          </a:p>
        </p:txBody>
      </p:sp>
      <p:sp>
        <p:nvSpPr>
          <p:cNvPr id="4" name="object 4"/>
          <p:cNvSpPr txBox="1"/>
          <p:nvPr/>
        </p:nvSpPr>
        <p:spPr>
          <a:xfrm>
            <a:off x="10438155" y="1424863"/>
            <a:ext cx="6170295" cy="83432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87630">
              <a:lnSpc>
                <a:spcPct val="101099"/>
              </a:lnSpc>
              <a:spcBef>
                <a:spcPts val="65"/>
              </a:spcBef>
            </a:pPr>
            <a:r>
              <a:rPr sz="270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42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-179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4050" spc="-315" baseline="1028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4050" spc="195" baseline="102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12" baseline="2057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352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427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32" baseline="3086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52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179" baseline="3086" dirty="0">
                <a:solidFill>
                  <a:srgbClr val="FFFFFF"/>
                </a:solidFill>
                <a:latin typeface="Verdana"/>
                <a:cs typeface="Verdana"/>
              </a:rPr>
              <a:t>B  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15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277" baseline="1028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5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217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79" baseline="205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57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30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50" baseline="3086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44" baseline="3086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65" baseline="1028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4050" spc="-30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187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24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315" baseline="1028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050" spc="-75" baseline="1028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50" spc="30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42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135" baseline="205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337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35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17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20" baseline="3086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22" baseline="1028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112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87" baseline="1028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9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615" baseline="2057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509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44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50" baseline="2057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35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0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284" baseline="3086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52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7" baseline="3086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0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2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32" baseline="1028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102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270" baseline="102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509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25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-615" baseline="2057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72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315" baseline="2057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4050" spc="82" baseline="2057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050" spc="37" baseline="2057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050" spc="-419" baseline="2057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4050" spc="-615" baseline="3086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57" baseline="3086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17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50" baseline="3086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04" baseline="3086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202" baseline="1028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32" baseline="1028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217" baseline="102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50" spc="135" baseline="205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-15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202" baseline="2057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135" baseline="3086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30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5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5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04" baseline="411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-65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27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7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4050" spc="-15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202" baseline="1028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17" baseline="102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142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4050" spc="-30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345" baseline="2057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615" baseline="2057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17" baseline="3086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150" baseline="3086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050" spc="-75" baseline="3086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tradit</a:t>
            </a:r>
            <a:r>
              <a:rPr sz="4050" baseline="1028" dirty="0">
                <a:solidFill>
                  <a:srgbClr val="FFFFFF"/>
                </a:solidFill>
                <a:latin typeface="Verdana"/>
                <a:cs typeface="Verdana"/>
              </a:rPr>
              <a:t>ional </a:t>
            </a:r>
            <a:r>
              <a:rPr sz="4050" spc="-22" baseline="1028" dirty="0">
                <a:solidFill>
                  <a:srgbClr val="FFFFFF"/>
                </a:solidFill>
                <a:latin typeface="Verdana"/>
                <a:cs typeface="Verdana"/>
              </a:rPr>
              <a:t>relat</a:t>
            </a:r>
            <a:r>
              <a:rPr sz="4050" spc="-22" baseline="2057" dirty="0">
                <a:solidFill>
                  <a:srgbClr val="FFFFFF"/>
                </a:solidFill>
                <a:latin typeface="Verdana"/>
                <a:cs typeface="Verdana"/>
              </a:rPr>
              <a:t>ional </a:t>
            </a:r>
            <a:r>
              <a:rPr sz="4050" spc="-75" baseline="2057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4050" spc="-75" baseline="3086" dirty="0">
                <a:solidFill>
                  <a:srgbClr val="FFFFFF"/>
                </a:solidFill>
                <a:latin typeface="Verdana"/>
                <a:cs typeface="Verdana"/>
              </a:rPr>
              <a:t>bases, 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427" baseline="-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52" baseline="-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7" baseline="-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32" baseline="-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52" baseline="-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-102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270" baseline="-102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382" baseline="-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57" baseline="-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52" baseline="-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52" baseline="-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79" baseline="-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7" baseline="-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04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65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104" baseline="1028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42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135" baseline="1028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337" baseline="1028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615" baseline="1028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17" baseline="2057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150" baseline="2057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12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172" baseline="2057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42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72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30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57" baseline="3086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157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5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7" baseline="411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104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284" baseline="1028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050" spc="30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292" baseline="1028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4050" spc="-225" baseline="1028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54" baseline="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32" baseline="2057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615" baseline="2057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95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50" baseline="3086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-135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4050" spc="-7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-104" baseline="3086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-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104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102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337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54" baseline="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57" baseline="3086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17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12" baseline="3086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57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5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97" baseline="3086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102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50" spc="337" baseline="1028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60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615" baseline="1028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35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22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135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7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5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97" baseline="3086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54" baseline="1028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52" baseline="1028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35" baseline="1028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2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27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135" baseline="205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165" baseline="20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2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35" baseline="205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-179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217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6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-615" baseline="308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050" baseline="3086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Verdana"/>
              <a:cs typeface="Verdana"/>
            </a:endParaRPr>
          </a:p>
          <a:p>
            <a:pPr marL="36195" marR="393700" indent="-1905">
              <a:lnSpc>
                <a:spcPct val="100699"/>
              </a:lnSpc>
            </a:pPr>
            <a:r>
              <a:rPr sz="27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82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75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-23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982" baseline="1028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95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57" baseline="1028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30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330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-60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32" baseline="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30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-7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50" spc="-135" baseline="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38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37" baseline="3086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72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52" baseline="1028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104" baseline="102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27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75" baseline="2057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135" baseline="205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-22" baseline="205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157" baseline="205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2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65" baseline="308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60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65" baseline="3086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44" baseline="3086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7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615" baseline="1028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195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225" baseline="1028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330" baseline="1028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195" baseline="102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050" spc="-82" baseline="2057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4050" spc="-44" baseline="2057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54" baseline="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2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50" spc="30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97" baseline="3086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4050" spc="-52" baseline="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262" baseline="3086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195" baseline="308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44" baseline="3086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4050" spc="-15" baseline="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150" baseline="3086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-142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spc="-67" baseline="102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22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4050" spc="-15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202" baseline="1028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50" spc="-382" baseline="10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52" baseline="2057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427" baseline="205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57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232" baseline="205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spc="52" baseline="205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247" baseline="308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050" spc="-292" baseline="3086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4050" spc="-104" baseline="3086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50" spc="337" baseline="1028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102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15" baseline="102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-277" baseline="1028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4050" spc="52" baseline="102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157" baseline="102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-44" baseline="102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spc="7" baseline="102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150" baseline="205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spc="-52" baseline="205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50" spc="7" baseline="20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spc="217" baseline="2057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50" spc="-382" baseline="205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50" spc="-67" baseline="205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95" baseline="2057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4050" spc="-179" baseline="205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spc="37" baseline="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spc="-60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50" spc="112" baseline="3086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spc="172" baseline="3086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4050" baseline="3086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6"/>
            <a:ext cx="6381115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250" dirty="0">
                <a:solidFill>
                  <a:srgbClr val="000000"/>
                </a:solidFill>
                <a:latin typeface="Georgia"/>
                <a:cs typeface="Georgia"/>
              </a:rPr>
              <a:t>B</a:t>
            </a:r>
            <a:r>
              <a:rPr sz="5000" spc="-390" dirty="0">
                <a:solidFill>
                  <a:srgbClr val="000000"/>
                </a:solidFill>
                <a:latin typeface="Georgia"/>
                <a:cs typeface="Georgia"/>
              </a:rPr>
              <a:t>e</a:t>
            </a:r>
            <a:r>
              <a:rPr sz="5000" spc="-310" dirty="0">
                <a:solidFill>
                  <a:srgbClr val="000000"/>
                </a:solidFill>
                <a:latin typeface="Georgia"/>
                <a:cs typeface="Georgia"/>
              </a:rPr>
              <a:t>n</a:t>
            </a:r>
            <a:r>
              <a:rPr sz="5000" spc="-335" dirty="0">
                <a:solidFill>
                  <a:srgbClr val="000000"/>
                </a:solidFill>
                <a:latin typeface="Georgia"/>
                <a:cs typeface="Georgia"/>
              </a:rPr>
              <a:t>e</a:t>
            </a:r>
            <a:r>
              <a:rPr sz="5000" spc="-100" dirty="0">
                <a:solidFill>
                  <a:srgbClr val="000000"/>
                </a:solidFill>
                <a:latin typeface="Georgia"/>
                <a:cs typeface="Georgia"/>
              </a:rPr>
              <a:t>ﬁ</a:t>
            </a:r>
            <a:r>
              <a:rPr sz="5000" spc="-229" dirty="0">
                <a:solidFill>
                  <a:srgbClr val="000000"/>
                </a:solidFill>
                <a:latin typeface="Georgia"/>
                <a:cs typeface="Georgia"/>
              </a:rPr>
              <a:t>t</a:t>
            </a:r>
            <a:r>
              <a:rPr sz="5000" spc="-195" dirty="0">
                <a:solidFill>
                  <a:srgbClr val="000000"/>
                </a:solidFill>
                <a:latin typeface="Georgia"/>
                <a:cs typeface="Georgia"/>
              </a:rPr>
              <a:t>s</a:t>
            </a:r>
            <a:r>
              <a:rPr sz="5000" spc="-1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5000" spc="-285" dirty="0">
                <a:solidFill>
                  <a:srgbClr val="000000"/>
                </a:solidFill>
                <a:latin typeface="Georgia"/>
                <a:cs typeface="Georgia"/>
              </a:rPr>
              <a:t>o</a:t>
            </a:r>
            <a:r>
              <a:rPr sz="5000" spc="-135" dirty="0">
                <a:solidFill>
                  <a:srgbClr val="000000"/>
                </a:solidFill>
                <a:latin typeface="Georgia"/>
                <a:cs typeface="Georgia"/>
              </a:rPr>
              <a:t>f</a:t>
            </a:r>
            <a:r>
              <a:rPr sz="5000" spc="-1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5000" spc="-375" dirty="0">
                <a:solidFill>
                  <a:srgbClr val="000000"/>
                </a:solidFill>
                <a:latin typeface="Georgia"/>
                <a:cs typeface="Georgia"/>
              </a:rPr>
              <a:t>M</a:t>
            </a:r>
            <a:r>
              <a:rPr sz="5000" spc="-285" dirty="0">
                <a:solidFill>
                  <a:srgbClr val="000000"/>
                </a:solidFill>
                <a:latin typeface="Georgia"/>
                <a:cs typeface="Georgia"/>
              </a:rPr>
              <a:t>o</a:t>
            </a:r>
            <a:r>
              <a:rPr sz="5000" spc="-340" dirty="0">
                <a:solidFill>
                  <a:srgbClr val="000000"/>
                </a:solidFill>
                <a:latin typeface="Georgia"/>
                <a:cs typeface="Georgia"/>
              </a:rPr>
              <a:t>n</a:t>
            </a:r>
            <a:r>
              <a:rPr sz="5000" spc="-125" dirty="0">
                <a:solidFill>
                  <a:srgbClr val="000000"/>
                </a:solidFill>
                <a:latin typeface="Georgia"/>
                <a:cs typeface="Georgia"/>
              </a:rPr>
              <a:t>g</a:t>
            </a:r>
            <a:r>
              <a:rPr sz="5000" spc="-390" dirty="0">
                <a:solidFill>
                  <a:srgbClr val="000000"/>
                </a:solidFill>
                <a:latin typeface="Georgia"/>
                <a:cs typeface="Georgia"/>
              </a:rPr>
              <a:t>o</a:t>
            </a:r>
            <a:r>
              <a:rPr sz="5000" spc="-145" dirty="0">
                <a:solidFill>
                  <a:srgbClr val="000000"/>
                </a:solidFill>
                <a:latin typeface="Georgia"/>
                <a:cs typeface="Georgia"/>
              </a:rPr>
              <a:t>D</a:t>
            </a:r>
            <a:r>
              <a:rPr sz="5000" spc="-250" dirty="0">
                <a:solidFill>
                  <a:srgbClr val="000000"/>
                </a:solidFill>
                <a:latin typeface="Georgia"/>
                <a:cs typeface="Georgia"/>
              </a:rPr>
              <a:t>B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85560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Mo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10" dirty="0">
                <a:latin typeface="Verdana"/>
                <a:cs typeface="Verdana"/>
              </a:rPr>
              <a:t>D</a:t>
            </a:r>
            <a:r>
              <a:rPr sz="2450" b="1" spc="15" dirty="0">
                <a:latin typeface="Verdana"/>
                <a:cs typeface="Verdana"/>
              </a:rPr>
              <a:t>B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90" dirty="0">
                <a:latin typeface="Verdana"/>
                <a:cs typeface="Verdana"/>
              </a:rPr>
              <a:t>ﬂ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70" dirty="0">
                <a:latin typeface="Verdana"/>
                <a:cs typeface="Verdana"/>
              </a:rPr>
              <a:t>x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10" dirty="0">
                <a:latin typeface="Verdana"/>
                <a:cs typeface="Verdana"/>
              </a:rPr>
              <a:t>b</a:t>
            </a:r>
            <a:r>
              <a:rPr sz="2450" b="1" spc="-95" dirty="0">
                <a:latin typeface="Verdana"/>
                <a:cs typeface="Verdana"/>
              </a:rPr>
              <a:t>ili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20" dirty="0">
                <a:latin typeface="Verdana"/>
                <a:cs typeface="Verdana"/>
              </a:rPr>
              <a:t>c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0" dirty="0">
                <a:latin typeface="Verdana"/>
                <a:cs typeface="Verdana"/>
              </a:rPr>
              <a:t>b</a:t>
            </a:r>
            <a:r>
              <a:rPr sz="2450" b="1" spc="-95" dirty="0">
                <a:latin typeface="Verdana"/>
                <a:cs typeface="Verdana"/>
              </a:rPr>
              <a:t>ili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55" dirty="0">
                <a:latin typeface="Verdana"/>
                <a:cs typeface="Verdana"/>
              </a:rPr>
              <a:t>r</a:t>
            </a:r>
            <a:r>
              <a:rPr sz="2450" b="1" spc="-100" dirty="0">
                <a:latin typeface="Verdana"/>
                <a:cs typeface="Verdana"/>
              </a:rPr>
              <a:t>f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165" dirty="0">
                <a:latin typeface="Verdana"/>
                <a:cs typeface="Verdana"/>
              </a:rPr>
              <a:t>r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00" dirty="0">
                <a:latin typeface="Verdana"/>
                <a:cs typeface="Verdana"/>
              </a:rPr>
              <a:t>a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95" dirty="0">
                <a:latin typeface="Verdana"/>
                <a:cs typeface="Verdana"/>
              </a:rPr>
              <a:t>ili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ea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80" dirty="0">
                <a:latin typeface="Verdana"/>
                <a:cs typeface="Verdana"/>
              </a:rPr>
              <a:t>f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55" dirty="0">
                <a:latin typeface="Verdana"/>
                <a:cs typeface="Verdana"/>
              </a:rPr>
              <a:t>r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75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65" dirty="0">
                <a:latin typeface="Verdana"/>
                <a:cs typeface="Verdana"/>
              </a:rPr>
              <a:t>ot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b="1" spc="-114" dirty="0">
                <a:latin typeface="Verdana"/>
                <a:cs typeface="Verdana"/>
              </a:rPr>
              <a:t>iteration</a:t>
            </a:r>
            <a:r>
              <a:rPr sz="2450" spc="-114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18278474" cy="10285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18278474" cy="10277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1646" cy="10277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803" y="1610368"/>
            <a:ext cx="623824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40" dirty="0">
                <a:solidFill>
                  <a:srgbClr val="000000"/>
                </a:solidFill>
              </a:rPr>
              <a:t>Challenges </a:t>
            </a:r>
            <a:r>
              <a:rPr sz="3500" spc="45" dirty="0">
                <a:solidFill>
                  <a:srgbClr val="000000"/>
                </a:solidFill>
              </a:rPr>
              <a:t>of </a:t>
            </a:r>
            <a:r>
              <a:rPr sz="3500" spc="30" dirty="0">
                <a:solidFill>
                  <a:srgbClr val="000000"/>
                </a:solidFill>
              </a:rPr>
              <a:t>Using</a:t>
            </a:r>
            <a:r>
              <a:rPr sz="3500" spc="45" dirty="0">
                <a:solidFill>
                  <a:srgbClr val="000000"/>
                </a:solidFill>
              </a:rPr>
              <a:t> </a:t>
            </a:r>
            <a:r>
              <a:rPr sz="3500" spc="80" dirty="0">
                <a:solidFill>
                  <a:srgbClr val="000000"/>
                </a:solidFill>
              </a:rPr>
              <a:t>MongoDB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421611" y="2884529"/>
            <a:ext cx="6257290" cy="3540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84150" algn="r">
              <a:lnSpc>
                <a:spcPct val="118000"/>
              </a:lnSpc>
              <a:spcBef>
                <a:spcPts val="75"/>
              </a:spcBef>
            </a:pPr>
            <a:r>
              <a:rPr sz="2450" spc="325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Mo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10" dirty="0">
                <a:latin typeface="Verdana"/>
                <a:cs typeface="Verdana"/>
              </a:rPr>
              <a:t>D</a:t>
            </a:r>
            <a:r>
              <a:rPr sz="2450" b="1" spc="25" dirty="0">
                <a:latin typeface="Verdana"/>
                <a:cs typeface="Verdana"/>
              </a:rPr>
              <a:t>B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25" dirty="0">
                <a:latin typeface="Verdana"/>
                <a:cs typeface="Verdana"/>
              </a:rPr>
              <a:t>there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also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some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challenges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10" dirty="0">
                <a:latin typeface="Verdana"/>
                <a:cs typeface="Verdana"/>
              </a:rPr>
              <a:t>m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95" dirty="0">
                <a:latin typeface="Verdana"/>
                <a:cs typeface="Verdana"/>
              </a:rPr>
              <a:t>li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70" dirty="0">
                <a:latin typeface="Verdana"/>
                <a:cs typeface="Verdana"/>
              </a:rPr>
              <a:t>x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40" dirty="0">
                <a:latin typeface="Verdana"/>
                <a:cs typeface="Verdana"/>
              </a:rPr>
              <a:t>h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30" dirty="0">
                <a:latin typeface="Verdana"/>
                <a:cs typeface="Verdana"/>
              </a:rPr>
              <a:t>h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20" dirty="0">
                <a:latin typeface="Verdana"/>
                <a:cs typeface="Verdana"/>
              </a:rPr>
              <a:t>r  </a:t>
            </a:r>
            <a:r>
              <a:rPr sz="2450" b="1" spc="10" dirty="0">
                <a:latin typeface="Verdana"/>
                <a:cs typeface="Verdana"/>
              </a:rPr>
              <a:t>m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10" dirty="0">
                <a:latin typeface="Verdana"/>
                <a:cs typeface="Verdana"/>
              </a:rPr>
              <a:t>m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120" dirty="0">
                <a:latin typeface="Verdana"/>
                <a:cs typeface="Verdana"/>
              </a:rPr>
              <a:t>r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100" dirty="0">
                <a:latin typeface="Verdana"/>
                <a:cs typeface="Verdana"/>
              </a:rPr>
              <a:t>a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100" dirty="0">
                <a:latin typeface="Verdana"/>
                <a:cs typeface="Verdana"/>
              </a:rPr>
              <a:t>a</a:t>
            </a:r>
            <a:r>
              <a:rPr sz="2450" b="1" spc="10" dirty="0">
                <a:latin typeface="Verdana"/>
                <a:cs typeface="Verdana"/>
              </a:rPr>
              <a:t>c</a:t>
            </a:r>
            <a:r>
              <a:rPr sz="2450" b="1" spc="-15" dirty="0">
                <a:latin typeface="Verdana"/>
                <a:cs typeface="Verdana"/>
              </a:rPr>
              <a:t>k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80" dirty="0">
                <a:latin typeface="Verdana"/>
                <a:cs typeface="Verdana"/>
              </a:rPr>
              <a:t>f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229" dirty="0">
                <a:latin typeface="Verdana"/>
                <a:cs typeface="Verdana"/>
              </a:rPr>
              <a:t>j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483234" marR="5080" indent="422909" algn="r">
              <a:lnSpc>
                <a:spcPct val="117300"/>
              </a:lnSpc>
            </a:pPr>
            <a:r>
              <a:rPr sz="2450" spc="-30" dirty="0">
                <a:latin typeface="Verdana"/>
                <a:cs typeface="Verdana"/>
              </a:rPr>
              <a:t>However,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challenges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addressed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with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proper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planning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45" dirty="0">
                <a:latin typeface="Verdana"/>
                <a:cs typeface="Verdana"/>
              </a:rPr>
              <a:t>implementation.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1673" y="2481371"/>
            <a:ext cx="647509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1355" dirty="0">
                <a:solidFill>
                  <a:srgbClr val="000000"/>
                </a:solidFill>
              </a:rPr>
              <a:t>C</a:t>
            </a:r>
            <a:r>
              <a:rPr sz="9450" spc="60" dirty="0">
                <a:solidFill>
                  <a:srgbClr val="000000"/>
                </a:solidFill>
              </a:rPr>
              <a:t>o</a:t>
            </a:r>
            <a:r>
              <a:rPr sz="9450" spc="200" dirty="0">
                <a:solidFill>
                  <a:srgbClr val="000000"/>
                </a:solidFill>
              </a:rPr>
              <a:t>n</a:t>
            </a:r>
            <a:r>
              <a:rPr sz="9450" spc="320" dirty="0">
                <a:solidFill>
                  <a:srgbClr val="000000"/>
                </a:solidFill>
              </a:rPr>
              <a:t>c</a:t>
            </a:r>
            <a:r>
              <a:rPr sz="9450" spc="185" dirty="0">
                <a:solidFill>
                  <a:srgbClr val="000000"/>
                </a:solidFill>
              </a:rPr>
              <a:t>l</a:t>
            </a:r>
            <a:r>
              <a:rPr sz="9450" spc="229" dirty="0">
                <a:solidFill>
                  <a:srgbClr val="000000"/>
                </a:solidFill>
              </a:rPr>
              <a:t>u</a:t>
            </a:r>
            <a:r>
              <a:rPr sz="9450" spc="120" dirty="0">
                <a:solidFill>
                  <a:srgbClr val="000000"/>
                </a:solidFill>
              </a:rPr>
              <a:t>s</a:t>
            </a:r>
            <a:r>
              <a:rPr sz="9450" spc="145" dirty="0">
                <a:solidFill>
                  <a:srgbClr val="000000"/>
                </a:solidFill>
              </a:rPr>
              <a:t>i</a:t>
            </a:r>
            <a:r>
              <a:rPr sz="9450" spc="60" dirty="0">
                <a:solidFill>
                  <a:srgbClr val="000000"/>
                </a:solidFill>
              </a:rPr>
              <a:t>o</a:t>
            </a:r>
            <a:r>
              <a:rPr sz="9450" spc="200" dirty="0">
                <a:solidFill>
                  <a:srgbClr val="000000"/>
                </a:solidFill>
              </a:rPr>
              <a:t>n</a:t>
            </a:r>
            <a:endParaRPr sz="9450"/>
          </a:p>
        </p:txBody>
      </p:sp>
      <p:sp>
        <p:nvSpPr>
          <p:cNvPr id="6" name="object 6"/>
          <p:cNvSpPr txBox="1"/>
          <p:nvPr/>
        </p:nvSpPr>
        <p:spPr>
          <a:xfrm>
            <a:off x="4346120" y="4736310"/>
            <a:ext cx="958596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0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conclusion,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MongoDB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offers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many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beneﬁts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businesses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 </a:t>
            </a:r>
            <a:r>
              <a:rPr sz="2450" spc="85" dirty="0">
                <a:latin typeface="Verdana"/>
                <a:cs typeface="Verdana"/>
              </a:rPr>
              <a:t>need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b="1" spc="-125" dirty="0">
                <a:latin typeface="Verdana"/>
                <a:cs typeface="Verdana"/>
              </a:rPr>
              <a:t>ﬂexible</a:t>
            </a:r>
            <a:r>
              <a:rPr sz="2450" spc="-125" dirty="0">
                <a:latin typeface="Verdana"/>
                <a:cs typeface="Verdana"/>
              </a:rPr>
              <a:t>, </a:t>
            </a:r>
            <a:r>
              <a:rPr sz="2450" b="1" spc="-110" dirty="0">
                <a:latin typeface="Verdana"/>
                <a:cs typeface="Verdana"/>
              </a:rPr>
              <a:t>scalable</a:t>
            </a:r>
            <a:r>
              <a:rPr sz="2450" spc="-110" dirty="0">
                <a:latin typeface="Verdana"/>
                <a:cs typeface="Verdana"/>
              </a:rPr>
              <a:t>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b="1" spc="-75" dirty="0">
                <a:latin typeface="Verdana"/>
                <a:cs typeface="Verdana"/>
              </a:rPr>
              <a:t>performant </a:t>
            </a:r>
            <a:r>
              <a:rPr sz="2450" spc="65" dirty="0">
                <a:latin typeface="Verdana"/>
                <a:cs typeface="Verdana"/>
              </a:rPr>
              <a:t>NoSQL </a:t>
            </a:r>
            <a:r>
              <a:rPr sz="2450" spc="7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solution. </a:t>
            </a:r>
            <a:r>
              <a:rPr sz="2450" spc="90" dirty="0">
                <a:latin typeface="Verdana"/>
                <a:cs typeface="Verdana"/>
              </a:rPr>
              <a:t>While </a:t>
            </a:r>
            <a:r>
              <a:rPr sz="2450" spc="25" dirty="0">
                <a:latin typeface="Verdana"/>
                <a:cs typeface="Verdana"/>
              </a:rPr>
              <a:t>there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65" dirty="0">
                <a:latin typeface="Verdana"/>
                <a:cs typeface="Verdana"/>
              </a:rPr>
              <a:t>some </a:t>
            </a:r>
            <a:r>
              <a:rPr sz="2450" spc="45" dirty="0">
                <a:latin typeface="Verdana"/>
                <a:cs typeface="Verdana"/>
              </a:rPr>
              <a:t>challenges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65" dirty="0">
                <a:latin typeface="Verdana"/>
                <a:cs typeface="Verdana"/>
              </a:rPr>
              <a:t>using </a:t>
            </a:r>
            <a:r>
              <a:rPr sz="2450" spc="-105" dirty="0">
                <a:latin typeface="Verdana"/>
                <a:cs typeface="Verdana"/>
              </a:rPr>
              <a:t>it, </a:t>
            </a:r>
            <a:r>
              <a:rPr sz="2450" spc="30" dirty="0">
                <a:latin typeface="Verdana"/>
                <a:cs typeface="Verdana"/>
              </a:rPr>
              <a:t>these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overcome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with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proper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planning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implementation.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50" spc="30" dirty="0">
                <a:latin typeface="Verdana"/>
                <a:cs typeface="Verdana"/>
              </a:rPr>
              <a:t>Consider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MongoDB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next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project.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</vt:lpstr>
      <vt:lpstr>Georgia</vt:lpstr>
      <vt:lpstr>Verdana</vt:lpstr>
      <vt:lpstr>Office Theme</vt:lpstr>
      <vt:lpstr>MongoDB   By-Manpreet Singh &amp; Harsh kumar  </vt:lpstr>
      <vt:lpstr>Introduction</vt:lpstr>
      <vt:lpstr>What is MongoDB?</vt:lpstr>
      <vt:lpstr>Beneﬁts of MongoDB</vt:lpstr>
      <vt:lpstr>PowerPoint Presentation</vt:lpstr>
      <vt:lpstr>PowerPoint Presentation</vt:lpstr>
      <vt:lpstr>PowerPoint Presentation</vt:lpstr>
      <vt:lpstr>Challenges of Using MongoDB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  By-Manpreet Singh &amp; Harsh kumar  </dc:title>
  <cp:lastModifiedBy>Manpreet Singh saini</cp:lastModifiedBy>
  <cp:revision>1</cp:revision>
  <dcterms:created xsi:type="dcterms:W3CDTF">2023-06-07T17:52:44Z</dcterms:created>
  <dcterms:modified xsi:type="dcterms:W3CDTF">2023-06-07T18:00:30Z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2023-06-07T18:00:30Z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c8006621-47aa-4147-890b-acd86712b12e</vt:lpwstr>
  </property>
  <property fmtid="{D5CDD505-2E9C-101B-9397-08002B2CF9AE}" pid="7" name="MSIP_Label_defa4170-0d19-0005-0004-bc88714345d2_ActionId">
    <vt:lpwstr>d951bf37-6eb7-4fb8-ac36-91045ac956ea</vt:lpwstr>
  </property>
  <property fmtid="{D5CDD505-2E9C-101B-9397-08002B2CF9AE}" pid="8" name="MSIP_Label_defa4170-0d19-0005-0004-bc88714345d2_ContentBits">
    <vt:lpwstr>0</vt:lpwstr>
  </property>
</Properties>
</file>