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2" r:id="rId16"/>
    <p:sldId id="269" r:id="rId17"/>
    <p:sldId id="270" r:id="rId18"/>
    <p:sldId id="271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572D-B3A5-4715-ED59-D0C7B8D82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129F2-DAF3-3F62-AEC6-6FFB308F8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ECC67-8A12-1941-1551-11D2881D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0CD08-2EF9-42E2-4D2C-04D3D0E2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040-3805-49F2-DBF5-BE1994A3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4B03-3A9E-8782-C688-6BCE4E30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0905B-D575-3774-3BAD-6210347A3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04EF0-A385-E385-AFE7-397F066E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A441A-FF91-211A-00C7-A42962AC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4A7D-71B4-0859-6DAF-99A7BC60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0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4020E-91C9-7060-950C-868C98063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EE1A9-4FAB-1516-76C1-3BF98B334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DE724-384E-0EED-9DC1-16C929D6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489A-B887-8239-B293-EA5B94E8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F0CB6-D005-1113-8B95-D4F1ADF0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9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DABA-4935-16DE-FEC0-CCCCD75E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484C2-6BA8-50CB-83B4-77B6C5F7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AD289-CC7B-13F6-5510-A2D453BA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7D025-5CFD-24AB-BD7C-38CBF7ED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2467F-4641-1FCA-64BE-3EA7E055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03B5-5C1D-13FE-38F5-F3A16226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CBC9D-2380-00F3-2B5A-E2544805C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F324F-88DB-3C84-EE09-ECC85838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A3288-76C8-1199-B1B9-55AFCA94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4AC2-9CEE-56F3-8B24-468D7279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9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B2A7-1829-5CC8-9D0A-626DF185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9C1D7-FC7F-A0EF-B093-3091472A2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FC1FD-ACBC-DDC1-8A72-75B2A3613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B733D-FD1C-59CC-9B8C-84160DDD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DE1DE-21AB-1277-789E-E04DC69F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6F348-0CA3-C258-BBEA-29800612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5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9C13-9109-0105-EA5C-ED40D2A3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7FB0A-BF45-0936-43BA-D9693445A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03E7B-6476-650F-EEB0-B8042054A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6F5A5-51F5-04A7-E893-2E2D0DA78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0CFF-0AB8-8E5C-B923-2E4982B8E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ECBD1-EAF7-AE7F-4CEA-F126BF0A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74749-4496-6CAC-DAF5-16A78F2B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C5550-0D27-CEF4-B1E3-F0C1C06D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7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F19-3418-10EB-679F-D9692AB7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19FB4-D025-3ED7-8BEC-0B79FD59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B7FDA-C131-DEF2-E5D1-6818FE12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39CD4-2E5B-E4AA-7123-A5495DB8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4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AB1B1-27BD-F894-5455-E4A130A4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6F29A-345C-97E0-1148-C71708B9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FA926-38FF-45AE-29C6-C195E2E1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F35A-404E-5174-6F9D-E81CF3BB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543C-92AF-303B-2059-1F59EF332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1B594-F07B-D80D-DA7B-CCB2A18E1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CE657-420F-850A-998A-8BA3E1F3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693FE-62DC-5BA4-0EE4-7BAC3827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FF283-2B23-4D94-DF83-42DDC025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6CCA-6999-2435-4C38-6BBA798A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E8D70-D113-1E91-9313-C39584749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BD826-5368-575F-1B9C-F661378E8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4E3B1-BDD2-BFF1-3ED1-74387C6A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A9077-FD88-327C-2401-D67BD494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F73A0-FC45-33DB-785D-90A67610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FAEDC-D8DD-5D94-0BA8-931003DF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7AC0-ED5E-8E5A-E5DA-FED82DF4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24AD2-C062-352B-0DB1-00CC90710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630E-4E16-4BC6-8D4C-04E2A0254E2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14891-9CCC-72CB-0247-C257BA0FC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92C0-1FBF-9D1B-649E-32FF83299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69182-D66B-3661-06EB-CB881610915F}"/>
              </a:ext>
            </a:extLst>
          </p:cNvPr>
          <p:cNvSpPr txBox="1"/>
          <p:nvPr/>
        </p:nvSpPr>
        <p:spPr>
          <a:xfrm>
            <a:off x="998375" y="469090"/>
            <a:ext cx="3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76F52-D5E0-B5D3-2896-F75B73FB1D52}"/>
              </a:ext>
            </a:extLst>
          </p:cNvPr>
          <p:cNvSpPr/>
          <p:nvPr/>
        </p:nvSpPr>
        <p:spPr>
          <a:xfrm>
            <a:off x="6540759" y="2829121"/>
            <a:ext cx="2080726" cy="860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28A206-7435-407C-A87F-26327CF184D2}"/>
              </a:ext>
            </a:extLst>
          </p:cNvPr>
          <p:cNvSpPr/>
          <p:nvPr/>
        </p:nvSpPr>
        <p:spPr>
          <a:xfrm>
            <a:off x="6540759" y="3219061"/>
            <a:ext cx="209938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8D91A-92C3-92A7-B9BC-E218F4B3A25D}"/>
              </a:ext>
            </a:extLst>
          </p:cNvPr>
          <p:cNvSpPr txBox="1"/>
          <p:nvPr/>
        </p:nvSpPr>
        <p:spPr>
          <a:xfrm>
            <a:off x="6643396" y="2901820"/>
            <a:ext cx="18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System.Inte32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2236C-4424-C3D2-2BF8-4B01A9F214F1}"/>
              </a:ext>
            </a:extLst>
          </p:cNvPr>
          <p:cNvSpPr txBox="1"/>
          <p:nvPr/>
        </p:nvSpPr>
        <p:spPr>
          <a:xfrm>
            <a:off x="6746032" y="3359020"/>
            <a:ext cx="173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CCBA99D-541A-01A0-7529-EBDE70B78D86}"/>
              </a:ext>
            </a:extLst>
          </p:cNvPr>
          <p:cNvSpPr/>
          <p:nvPr/>
        </p:nvSpPr>
        <p:spPr>
          <a:xfrm>
            <a:off x="8761445" y="2829121"/>
            <a:ext cx="531844" cy="8603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70EE5-8F48-3D84-ECEA-A217BB0BC45E}"/>
              </a:ext>
            </a:extLst>
          </p:cNvPr>
          <p:cNvSpPr txBox="1"/>
          <p:nvPr/>
        </p:nvSpPr>
        <p:spPr>
          <a:xfrm>
            <a:off x="9293289" y="2901820"/>
            <a:ext cx="17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BOXING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57892-5D7E-D59A-3F4A-588D13CAE13B}"/>
              </a:ext>
            </a:extLst>
          </p:cNvPr>
          <p:cNvSpPr txBox="1"/>
          <p:nvPr/>
        </p:nvSpPr>
        <p:spPr>
          <a:xfrm>
            <a:off x="886408" y="83842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A02280-FAEC-9525-8DA6-82982C32685A}"/>
              </a:ext>
            </a:extLst>
          </p:cNvPr>
          <p:cNvSpPr/>
          <p:nvPr/>
        </p:nvSpPr>
        <p:spPr>
          <a:xfrm>
            <a:off x="1240971" y="120775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B747D-043C-2978-1B05-6C2EBB2C4DE7}"/>
              </a:ext>
            </a:extLst>
          </p:cNvPr>
          <p:cNvSpPr txBox="1"/>
          <p:nvPr/>
        </p:nvSpPr>
        <p:spPr>
          <a:xfrm>
            <a:off x="1408922" y="1894114"/>
            <a:ext cx="57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D1D13-3548-7932-A563-98BFC0EE4A7B}"/>
              </a:ext>
            </a:extLst>
          </p:cNvPr>
          <p:cNvSpPr txBox="1"/>
          <p:nvPr/>
        </p:nvSpPr>
        <p:spPr>
          <a:xfrm>
            <a:off x="503852" y="2612571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object o = i;</a:t>
            </a:r>
            <a:endParaRPr lang="en-US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0CE4799-9275-EE70-1A88-986EED9CA32B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1987420" y="3241921"/>
            <a:ext cx="4553339" cy="376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DB987A-0DC2-0AAA-C8AF-5905F3EDB2AC}"/>
              </a:ext>
            </a:extLst>
          </p:cNvPr>
          <p:cNvSpPr txBox="1"/>
          <p:nvPr/>
        </p:nvSpPr>
        <p:spPr>
          <a:xfrm>
            <a:off x="578497" y="297575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D80C85-25C5-E7A4-9B6A-791E79036434}"/>
              </a:ext>
            </a:extLst>
          </p:cNvPr>
          <p:cNvSpPr/>
          <p:nvPr/>
        </p:nvSpPr>
        <p:spPr>
          <a:xfrm>
            <a:off x="933060" y="334508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CD66BD-3A31-129B-4CF7-B1E15D5B4186}"/>
              </a:ext>
            </a:extLst>
          </p:cNvPr>
          <p:cNvSpPr txBox="1"/>
          <p:nvPr/>
        </p:nvSpPr>
        <p:spPr>
          <a:xfrm>
            <a:off x="6643396" y="2192694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D6531D-0AE6-38F3-A509-DA704D134750}"/>
              </a:ext>
            </a:extLst>
          </p:cNvPr>
          <p:cNvSpPr txBox="1"/>
          <p:nvPr/>
        </p:nvSpPr>
        <p:spPr>
          <a:xfrm>
            <a:off x="298580" y="4422710"/>
            <a:ext cx="156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int j = (int)o;</a:t>
            </a:r>
            <a:endParaRPr lang="en-US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4E3A48F-C01C-60D6-1712-8D1BF7A65B3E}"/>
              </a:ext>
            </a:extLst>
          </p:cNvPr>
          <p:cNvCxnSpPr>
            <a:stCxn id="10" idx="2"/>
            <a:endCxn id="27" idx="3"/>
          </p:cNvCxnSpPr>
          <p:nvPr/>
        </p:nvCxnSpPr>
        <p:spPr>
          <a:xfrm rot="5400000">
            <a:off x="4300438" y="1294035"/>
            <a:ext cx="879024" cy="5747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E7D6AC-3CF7-0C2F-E95C-E5A15667CFCC}"/>
              </a:ext>
            </a:extLst>
          </p:cNvPr>
          <p:cNvSpPr txBox="1"/>
          <p:nvPr/>
        </p:nvSpPr>
        <p:spPr>
          <a:xfrm>
            <a:off x="4599992" y="4792042"/>
            <a:ext cx="4693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UnBoxing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First Retrieve the type of value in the Box</a:t>
            </a:r>
          </a:p>
          <a:p>
            <a:pPr marL="342900" indent="-342900">
              <a:buAutoNum type="arabicPeriod"/>
            </a:pPr>
            <a:r>
              <a:rPr lang="en-US" b="1" dirty="0"/>
              <a:t>Then Verify if the L.H.S. of the expression matches with type of from Box</a:t>
            </a:r>
          </a:p>
          <a:p>
            <a:pPr marL="342900" indent="-342900">
              <a:buAutoNum type="arabicPeriod"/>
            </a:pPr>
            <a:r>
              <a:rPr lang="en-US" b="1" dirty="0"/>
              <a:t>If yes then read value from box and stored it in the variable   </a:t>
            </a:r>
            <a:endParaRPr lang="en-IN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C7B4CD-E89D-EA96-FC8B-3710F6200637}"/>
              </a:ext>
            </a:extLst>
          </p:cNvPr>
          <p:cNvSpPr txBox="1"/>
          <p:nvPr/>
        </p:nvSpPr>
        <p:spPr>
          <a:xfrm>
            <a:off x="503852" y="5848301"/>
            <a:ext cx="352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Additional CPU Cycles will be needed for Unboxing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6590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44FAB-66B2-E0AE-EBDA-7220A8B8E753}"/>
              </a:ext>
            </a:extLst>
          </p:cNvPr>
          <p:cNvSpPr txBox="1"/>
          <p:nvPr/>
        </p:nvSpPr>
        <p:spPr>
          <a:xfrm>
            <a:off x="466531" y="251927"/>
            <a:ext cx="104502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Interface </a:t>
            </a:r>
            <a:r>
              <a:rPr lang="en-IN" sz="1200" b="1" dirty="0" err="1"/>
              <a:t>IFileOperation</a:t>
            </a:r>
            <a:endParaRPr lang="en-IN" sz="1200" b="1" dirty="0"/>
          </a:p>
          <a:p>
            <a:r>
              <a:rPr lang="en-IN" sz="1200" b="1" dirty="0"/>
              <a:t>{</a:t>
            </a:r>
          </a:p>
          <a:p>
            <a:r>
              <a:rPr lang="en-IN" sz="1200" b="1" dirty="0"/>
              <a:t>   void </a:t>
            </a:r>
            <a:r>
              <a:rPr lang="en-IN" sz="1200" b="1" dirty="0" err="1"/>
              <a:t>CreateFile</a:t>
            </a:r>
            <a:r>
              <a:rPr lang="en-IN" sz="1200" b="1" dirty="0"/>
              <a:t>();</a:t>
            </a:r>
          </a:p>
          <a:p>
            <a:r>
              <a:rPr lang="en-IN" sz="1200" b="1" dirty="0"/>
              <a:t>      void </a:t>
            </a:r>
            <a:r>
              <a:rPr lang="en-IN" sz="1200" b="1" dirty="0" err="1"/>
              <a:t>ReadFile</a:t>
            </a:r>
            <a:r>
              <a:rPr lang="en-IN" sz="1200" b="1" dirty="0"/>
              <a:t>() ;  </a:t>
            </a:r>
          </a:p>
          <a:p>
            <a:r>
              <a:rPr lang="en-IN" sz="1200" b="1" dirty="0"/>
              <a:t>      void </a:t>
            </a:r>
            <a:r>
              <a:rPr lang="en-IN" sz="1200" b="1" dirty="0" err="1"/>
              <a:t>AppendFile</a:t>
            </a:r>
            <a:r>
              <a:rPr lang="en-IN" sz="1200" b="1" dirty="0"/>
              <a:t>();</a:t>
            </a:r>
          </a:p>
          <a:p>
            <a:r>
              <a:rPr lang="en-IN" sz="1200" b="1" dirty="0"/>
              <a:t>       void </a:t>
            </a:r>
            <a:r>
              <a:rPr lang="en-IN" sz="1200" b="1" dirty="0" err="1"/>
              <a:t>CopyFile</a:t>
            </a:r>
            <a:r>
              <a:rPr lang="en-IN" sz="1200" b="1" dirty="0"/>
              <a:t>();	</a:t>
            </a:r>
          </a:p>
          <a:p>
            <a:r>
              <a:rPr lang="en-IN" sz="1200" b="1" dirty="0"/>
              <a:t>}</a:t>
            </a:r>
            <a:endParaRPr 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09A82-95F6-252C-D002-D7002BC4A3B2}"/>
              </a:ext>
            </a:extLst>
          </p:cNvPr>
          <p:cNvSpPr txBox="1"/>
          <p:nvPr/>
        </p:nvSpPr>
        <p:spPr>
          <a:xfrm>
            <a:off x="587829" y="2183363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TextFileOperation</a:t>
            </a:r>
            <a:r>
              <a:rPr lang="en-IN" dirty="0"/>
              <a:t> : </a:t>
            </a:r>
            <a:r>
              <a:rPr lang="en-IN" dirty="0" err="1"/>
              <a:t>IFileOperations</a:t>
            </a:r>
            <a:r>
              <a:rPr lang="en-IN" dirty="0"/>
              <a:t>{}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C0ED3-9C41-43EF-D04E-262446C15DBE}"/>
              </a:ext>
            </a:extLst>
          </p:cNvPr>
          <p:cNvSpPr txBox="1"/>
          <p:nvPr/>
        </p:nvSpPr>
        <p:spPr>
          <a:xfrm>
            <a:off x="7063273" y="2251787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XmlFileOperation</a:t>
            </a:r>
            <a:r>
              <a:rPr lang="en-IN" dirty="0"/>
              <a:t> : </a:t>
            </a:r>
            <a:r>
              <a:rPr lang="en-IN" dirty="0" err="1"/>
              <a:t>IFileOperations</a:t>
            </a:r>
            <a:r>
              <a:rPr lang="en-IN" dirty="0"/>
              <a:t>{}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4E2C2A-8221-ED6E-E56F-C1A857B737A6}"/>
              </a:ext>
            </a:extLst>
          </p:cNvPr>
          <p:cNvCxnSpPr/>
          <p:nvPr/>
        </p:nvCxnSpPr>
        <p:spPr>
          <a:xfrm>
            <a:off x="2164702" y="485192"/>
            <a:ext cx="0" cy="202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1BEC0E-8953-1B77-FB4D-215D45541EC7}"/>
              </a:ext>
            </a:extLst>
          </p:cNvPr>
          <p:cNvCxnSpPr/>
          <p:nvPr/>
        </p:nvCxnSpPr>
        <p:spPr>
          <a:xfrm>
            <a:off x="2230016" y="503853"/>
            <a:ext cx="5225143" cy="207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F6680D-C8BA-EB41-408F-DBE95EE71E62}"/>
              </a:ext>
            </a:extLst>
          </p:cNvPr>
          <p:cNvSpPr txBox="1"/>
          <p:nvPr/>
        </p:nvSpPr>
        <p:spPr>
          <a:xfrm>
            <a:off x="587829" y="4702628"/>
            <a:ext cx="9741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 App</a:t>
            </a:r>
          </a:p>
          <a:p>
            <a:endParaRPr lang="en-IN" b="1" dirty="0"/>
          </a:p>
          <a:p>
            <a:r>
              <a:rPr lang="en-IN" dirty="0" err="1"/>
              <a:t>IFileOperation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= new Namespace1.TextFileOperation();</a:t>
            </a:r>
          </a:p>
          <a:p>
            <a:endParaRPr lang="en-IN" dirty="0"/>
          </a:p>
          <a:p>
            <a:r>
              <a:rPr lang="en-IN" dirty="0" err="1"/>
              <a:t>obj</a:t>
            </a:r>
            <a:r>
              <a:rPr lang="en-IN" dirty="0"/>
              <a:t> = new Namespace2.XmlFileOperation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5139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BABF84-8D5B-4970-F886-423277D79717}"/>
              </a:ext>
            </a:extLst>
          </p:cNvPr>
          <p:cNvSpPr txBox="1"/>
          <p:nvPr/>
        </p:nvSpPr>
        <p:spPr>
          <a:xfrm>
            <a:off x="391886" y="438539"/>
            <a:ext cx="2425959" cy="20313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MyClass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int </a:t>
            </a:r>
            <a:r>
              <a:rPr lang="en-IN" dirty="0" err="1"/>
              <a:t>x,y,z</a:t>
            </a:r>
            <a:r>
              <a:rPr lang="en-IN" dirty="0"/>
              <a:t>;</a:t>
            </a:r>
          </a:p>
          <a:p>
            <a:r>
              <a:rPr lang="en-IN" dirty="0"/>
              <a:t>    int Add(){….}</a:t>
            </a:r>
          </a:p>
          <a:p>
            <a:r>
              <a:rPr lang="en-IN" dirty="0"/>
              <a:t>    int Sub(){…}</a:t>
            </a:r>
          </a:p>
          <a:p>
            <a:r>
              <a:rPr lang="en-IN" dirty="0"/>
              <a:t>}</a:t>
            </a:r>
          </a:p>
          <a:p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DCAAD27-A978-44C0-F2FB-3060DF21F4C8}"/>
              </a:ext>
            </a:extLst>
          </p:cNvPr>
          <p:cNvSpPr/>
          <p:nvPr/>
        </p:nvSpPr>
        <p:spPr>
          <a:xfrm>
            <a:off x="1231640" y="2339236"/>
            <a:ext cx="503853" cy="1504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761AF3-B326-79F3-707F-412701EAE791}"/>
              </a:ext>
            </a:extLst>
          </p:cNvPr>
          <p:cNvSpPr/>
          <p:nvPr/>
        </p:nvSpPr>
        <p:spPr>
          <a:xfrm>
            <a:off x="391886" y="3844213"/>
            <a:ext cx="2118049" cy="16888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MyClass</a:t>
            </a:r>
            <a:r>
              <a:rPr lang="en-IN" b="1" dirty="0"/>
              <a:t> m = new </a:t>
            </a:r>
            <a:r>
              <a:rPr lang="en-IN" b="1" dirty="0" err="1"/>
              <a:t>MyClass</a:t>
            </a:r>
            <a:r>
              <a:rPr lang="en-IN" b="1" dirty="0"/>
              <a:t>();`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64E8B-E112-FCF2-9F17-FECE6BC1EFF2}"/>
              </a:ext>
            </a:extLst>
          </p:cNvPr>
          <p:cNvSpPr txBox="1"/>
          <p:nvPr/>
        </p:nvSpPr>
        <p:spPr>
          <a:xfrm>
            <a:off x="391885" y="5560244"/>
            <a:ext cx="24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Allocated Memory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CED981-F666-61D9-F50A-A45C26ABF46F}"/>
              </a:ext>
            </a:extLst>
          </p:cNvPr>
          <p:cNvSpPr/>
          <p:nvPr/>
        </p:nvSpPr>
        <p:spPr>
          <a:xfrm>
            <a:off x="8266922" y="242596"/>
            <a:ext cx="2425959" cy="2584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0FCC6-BB81-07A4-04FF-17FA79952335}"/>
              </a:ext>
            </a:extLst>
          </p:cNvPr>
          <p:cNvSpPr txBox="1"/>
          <p:nvPr/>
        </p:nvSpPr>
        <p:spPr>
          <a:xfrm>
            <a:off x="8425543" y="335902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Code-Segment</a:t>
            </a:r>
            <a:endParaRPr lang="en-US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578BBB-35CD-2242-C18A-8799C5D02B44}"/>
              </a:ext>
            </a:extLst>
          </p:cNvPr>
          <p:cNvSpPr/>
          <p:nvPr/>
        </p:nvSpPr>
        <p:spPr>
          <a:xfrm>
            <a:off x="8425543" y="886408"/>
            <a:ext cx="2192694" cy="625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Instruction to Add</a:t>
            </a:r>
            <a:endParaRPr lang="en-US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C2F059-6543-ADD1-BF5E-043325F11DC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996751" y="1198984"/>
            <a:ext cx="6428792" cy="31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3A8654-A4D2-0B4E-2C7B-5BE47BDE3AC5}"/>
              </a:ext>
            </a:extLst>
          </p:cNvPr>
          <p:cNvSpPr/>
          <p:nvPr/>
        </p:nvSpPr>
        <p:spPr>
          <a:xfrm>
            <a:off x="8425543" y="1747935"/>
            <a:ext cx="2192694" cy="625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Instruction to Sub</a:t>
            </a:r>
            <a:endParaRPr lang="en-US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AD33B1-D4D4-01A2-C4AB-3611742E418D}"/>
              </a:ext>
            </a:extLst>
          </p:cNvPr>
          <p:cNvCxnSpPr>
            <a:endCxn id="13" idx="1"/>
          </p:cNvCxnSpPr>
          <p:nvPr/>
        </p:nvCxnSpPr>
        <p:spPr>
          <a:xfrm>
            <a:off x="1800808" y="1824135"/>
            <a:ext cx="6624735" cy="23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1581AA7-DE41-C769-C929-2F0FDD7DDD61}"/>
              </a:ext>
            </a:extLst>
          </p:cNvPr>
          <p:cNvSpPr/>
          <p:nvPr/>
        </p:nvSpPr>
        <p:spPr>
          <a:xfrm>
            <a:off x="8229601" y="3485762"/>
            <a:ext cx="2425959" cy="2584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4DDE5-7739-8A8D-60B5-AB98F21AF8A6}"/>
              </a:ext>
            </a:extLst>
          </p:cNvPr>
          <p:cNvSpPr txBox="1"/>
          <p:nvPr/>
        </p:nvSpPr>
        <p:spPr>
          <a:xfrm>
            <a:off x="8388222" y="3579068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Data-Segment</a:t>
            </a:r>
            <a:endParaRPr lang="en-US" b="1" dirty="0"/>
          </a:p>
        </p:txBody>
      </p:sp>
      <p:sp>
        <p:nvSpPr>
          <p:cNvPr id="18" name="Flowchart: Predefined Process 17">
            <a:extLst>
              <a:ext uri="{FF2B5EF4-FFF2-40B4-BE49-F238E27FC236}">
                <a16:creationId xmlns:a16="http://schemas.microsoft.com/office/drawing/2014/main" id="{9B72A8B6-E68E-49F3-B91C-C075B4278080}"/>
              </a:ext>
            </a:extLst>
          </p:cNvPr>
          <p:cNvSpPr/>
          <p:nvPr/>
        </p:nvSpPr>
        <p:spPr>
          <a:xfrm rot="5400000">
            <a:off x="8512054" y="4273608"/>
            <a:ext cx="1767748" cy="1174856"/>
          </a:xfrm>
          <a:prstGeom prst="flowChartPredefined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4DE853-33A0-F5E2-E402-ADF1F7D0A6BD}"/>
              </a:ext>
            </a:extLst>
          </p:cNvPr>
          <p:cNvSpPr/>
          <p:nvPr/>
        </p:nvSpPr>
        <p:spPr>
          <a:xfrm>
            <a:off x="8808500" y="4394718"/>
            <a:ext cx="1174856" cy="21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3372F8-EE4D-3B61-2F1B-F886678C387E}"/>
              </a:ext>
            </a:extLst>
          </p:cNvPr>
          <p:cNvSpPr/>
          <p:nvPr/>
        </p:nvSpPr>
        <p:spPr>
          <a:xfrm>
            <a:off x="8808500" y="4993614"/>
            <a:ext cx="1174856" cy="21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70E7A0-821D-F5FB-E365-98EC4CD11A23}"/>
              </a:ext>
            </a:extLst>
          </p:cNvPr>
          <p:cNvSpPr txBox="1"/>
          <p:nvPr/>
        </p:nvSpPr>
        <p:spPr>
          <a:xfrm>
            <a:off x="8855152" y="4627556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y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34E779-B0BA-FC52-4181-DA66D3738C3E}"/>
              </a:ext>
            </a:extLst>
          </p:cNvPr>
          <p:cNvSpPr txBox="1"/>
          <p:nvPr/>
        </p:nvSpPr>
        <p:spPr>
          <a:xfrm>
            <a:off x="8799372" y="4006194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6373BA-47E2-63D6-3877-D39CD9A68A47}"/>
              </a:ext>
            </a:extLst>
          </p:cNvPr>
          <p:cNvSpPr txBox="1"/>
          <p:nvPr/>
        </p:nvSpPr>
        <p:spPr>
          <a:xfrm>
            <a:off x="8808500" y="5297363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z</a:t>
            </a:r>
            <a:endParaRPr lang="en-US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1631D1-8643-F1D1-940F-CC120EE408B2}"/>
              </a:ext>
            </a:extLst>
          </p:cNvPr>
          <p:cNvCxnSpPr>
            <a:endCxn id="18" idx="2"/>
          </p:cNvCxnSpPr>
          <p:nvPr/>
        </p:nvCxnSpPr>
        <p:spPr>
          <a:xfrm>
            <a:off x="1450910" y="1198983"/>
            <a:ext cx="7348462" cy="3625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e 25">
            <a:extLst>
              <a:ext uri="{FF2B5EF4-FFF2-40B4-BE49-F238E27FC236}">
                <a16:creationId xmlns:a16="http://schemas.microsoft.com/office/drawing/2014/main" id="{2049EC47-40A9-87C1-AA35-06DA6193B9B9}"/>
              </a:ext>
            </a:extLst>
          </p:cNvPr>
          <p:cNvSpPr/>
          <p:nvPr/>
        </p:nvSpPr>
        <p:spPr>
          <a:xfrm>
            <a:off x="7195110" y="218491"/>
            <a:ext cx="782565" cy="5711085"/>
          </a:xfrm>
          <a:prstGeom prst="leftBrac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343CE4-5326-4483-2594-1F1C4FA7B0E4}"/>
              </a:ext>
            </a:extLst>
          </p:cNvPr>
          <p:cNvCxnSpPr>
            <a:stCxn id="5" idx="6"/>
            <a:endCxn id="26" idx="1"/>
          </p:cNvCxnSpPr>
          <p:nvPr/>
        </p:nvCxnSpPr>
        <p:spPr>
          <a:xfrm flipV="1">
            <a:off x="2509935" y="3074034"/>
            <a:ext cx="4685175" cy="161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13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45DA2796-0D5D-94C3-CF15-36D003C7D2DB}"/>
              </a:ext>
            </a:extLst>
          </p:cNvPr>
          <p:cNvSpPr/>
          <p:nvPr/>
        </p:nvSpPr>
        <p:spPr>
          <a:xfrm>
            <a:off x="8332237" y="326571"/>
            <a:ext cx="3498979" cy="27618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ABC</a:t>
            </a:r>
          </a:p>
          <a:p>
            <a:pPr algn="ctr"/>
            <a:r>
              <a:rPr lang="en-IN" b="1" dirty="0"/>
              <a:t>Bank</a:t>
            </a:r>
          </a:p>
          <a:p>
            <a:pPr algn="ctr"/>
            <a:r>
              <a:rPr lang="en-IN" b="1" dirty="0"/>
              <a:t>Customer’s Account</a:t>
            </a:r>
          </a:p>
          <a:p>
            <a:pPr algn="ctr"/>
            <a:r>
              <a:rPr lang="en-IN" b="1" dirty="0"/>
              <a:t>Deposit() and Withdraw()</a:t>
            </a:r>
          </a:p>
          <a:p>
            <a:pPr algn="ctr"/>
            <a:r>
              <a:rPr lang="en-IN" b="1" dirty="0" err="1"/>
              <a:t>NetBalance</a:t>
            </a:r>
            <a:r>
              <a:rPr lang="en-IN" b="1" dirty="0"/>
              <a:t>()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US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21058F-42B8-E81C-F9A5-5C9A426A7A36}"/>
              </a:ext>
            </a:extLst>
          </p:cNvPr>
          <p:cNvSpPr/>
          <p:nvPr/>
        </p:nvSpPr>
        <p:spPr>
          <a:xfrm>
            <a:off x="541176" y="375741"/>
            <a:ext cx="1912775" cy="21808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for the ABC</a:t>
            </a:r>
          </a:p>
          <a:p>
            <a:pPr algn="ctr"/>
            <a:r>
              <a:rPr lang="en-IN" b="1" dirty="0"/>
              <a:t>Bank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07909C6-AF47-B5D4-7526-51F75CAB2237}"/>
              </a:ext>
            </a:extLst>
          </p:cNvPr>
          <p:cNvSpPr/>
          <p:nvPr/>
        </p:nvSpPr>
        <p:spPr>
          <a:xfrm>
            <a:off x="2323322" y="979714"/>
            <a:ext cx="7081935" cy="86774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2. Request for Transaction (Deposit/Withdraw)</a:t>
            </a:r>
            <a:endParaRPr lang="en-US" b="1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9DD14479-E2F1-B735-DB28-1AE64AB07472}"/>
              </a:ext>
            </a:extLst>
          </p:cNvPr>
          <p:cNvSpPr/>
          <p:nvPr/>
        </p:nvSpPr>
        <p:spPr>
          <a:xfrm>
            <a:off x="2323321" y="1386992"/>
            <a:ext cx="6574974" cy="942392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Transaction is Done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04870C-5BE4-81A0-A86C-C442CB5BBD37}"/>
              </a:ext>
            </a:extLst>
          </p:cNvPr>
          <p:cNvSpPr/>
          <p:nvPr/>
        </p:nvSpPr>
        <p:spPr>
          <a:xfrm>
            <a:off x="3293706" y="5080518"/>
            <a:ext cx="3872204" cy="15955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Mobile Operator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FC9B03-E834-0A8F-C441-599FB36261A5}"/>
              </a:ext>
            </a:extLst>
          </p:cNvPr>
          <p:cNvSpPr txBox="1"/>
          <p:nvPr/>
        </p:nvSpPr>
        <p:spPr>
          <a:xfrm>
            <a:off x="2127380" y="3088432"/>
            <a:ext cx="194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Customer Has Mobile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3362-584C-BAE1-38B4-D74E7D859801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173832" y="2237210"/>
            <a:ext cx="3055976" cy="28433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BEFDE6B-74AB-4E26-6161-E33D880CEB2C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 rot="10800000">
            <a:off x="821296" y="2237210"/>
            <a:ext cx="2472411" cy="364107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C990D5-30EE-9147-3929-68493C32A038}"/>
              </a:ext>
            </a:extLst>
          </p:cNvPr>
          <p:cNvSpPr txBox="1"/>
          <p:nvPr/>
        </p:nvSpPr>
        <p:spPr>
          <a:xfrm>
            <a:off x="1119673" y="4991878"/>
            <a:ext cx="202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5. All SMS, Calls, etc. are notified to the customer by Provider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E54335E-7C6F-209F-2997-AD0E55F605B7}"/>
              </a:ext>
            </a:extLst>
          </p:cNvPr>
          <p:cNvSpPr/>
          <p:nvPr/>
        </p:nvSpPr>
        <p:spPr>
          <a:xfrm>
            <a:off x="2122916" y="485192"/>
            <a:ext cx="7651102" cy="64633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1. Custom Open Account and Submit Mobile Number for Notification</a:t>
            </a:r>
            <a:endParaRPr lang="en-US" b="1" dirty="0"/>
          </a:p>
        </p:txBody>
      </p:sp>
      <p:sp>
        <p:nvSpPr>
          <p:cNvPr id="20" name="Lightning Bolt 19">
            <a:extLst>
              <a:ext uri="{FF2B5EF4-FFF2-40B4-BE49-F238E27FC236}">
                <a16:creationId xmlns:a16="http://schemas.microsoft.com/office/drawing/2014/main" id="{76EE9EE0-DDBA-0CA7-D196-1D6F65B3BC26}"/>
              </a:ext>
            </a:extLst>
          </p:cNvPr>
          <p:cNvSpPr/>
          <p:nvPr/>
        </p:nvSpPr>
        <p:spPr>
          <a:xfrm>
            <a:off x="8537510" y="2495853"/>
            <a:ext cx="1950098" cy="166317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C70601-EDF8-3CAF-9786-359A63A9640C}"/>
              </a:ext>
            </a:extLst>
          </p:cNvPr>
          <p:cNvSpPr txBox="1"/>
          <p:nvPr/>
        </p:nvSpPr>
        <p:spPr>
          <a:xfrm>
            <a:off x="10394302" y="3237722"/>
            <a:ext cx="1651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3. Transaction Completed Notification aka Events is Raised</a:t>
            </a:r>
            <a:endParaRPr lang="en-US" b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AADEE8B-CB2C-EF2F-811F-B5C583619F2E}"/>
              </a:ext>
            </a:extLst>
          </p:cNvPr>
          <p:cNvCxnSpPr>
            <a:stCxn id="20" idx="3"/>
            <a:endCxn id="6" idx="3"/>
          </p:cNvCxnSpPr>
          <p:nvPr/>
        </p:nvCxnSpPr>
        <p:spPr>
          <a:xfrm rot="10800000" flipV="1">
            <a:off x="7165911" y="3644292"/>
            <a:ext cx="2275507" cy="2233994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4C482B-1241-3A31-9067-9BA30DE7F66F}"/>
              </a:ext>
            </a:extLst>
          </p:cNvPr>
          <p:cNvSpPr txBox="1"/>
          <p:nvPr/>
        </p:nvSpPr>
        <p:spPr>
          <a:xfrm>
            <a:off x="8537509" y="4935895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4. The Mobile Provider will be notify by the Bank for the SMS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44D78F-9895-82A1-2CA1-EC09EDCA793D}"/>
              </a:ext>
            </a:extLst>
          </p:cNvPr>
          <p:cNvSpPr txBox="1"/>
          <p:nvPr/>
        </p:nvSpPr>
        <p:spPr>
          <a:xfrm>
            <a:off x="4035691" y="3016877"/>
            <a:ext cx="3792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The Complete Disconnected Execution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5379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FB2CAACA-6BBB-1813-7C65-7E04EBBCFC40}"/>
              </a:ext>
            </a:extLst>
          </p:cNvPr>
          <p:cNvSpPr/>
          <p:nvPr/>
        </p:nvSpPr>
        <p:spPr>
          <a:xfrm>
            <a:off x="10011746" y="895738"/>
            <a:ext cx="1418253" cy="13249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RDBMS</a:t>
            </a:r>
            <a:endParaRPr lang="en-US" b="1" dirty="0"/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1F514171-38F3-B64B-A028-F63C3466D16B}"/>
              </a:ext>
            </a:extLst>
          </p:cNvPr>
          <p:cNvSpPr/>
          <p:nvPr/>
        </p:nvSpPr>
        <p:spPr>
          <a:xfrm>
            <a:off x="10011747" y="2606351"/>
            <a:ext cx="1418253" cy="13249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{  NoSQL }</a:t>
            </a:r>
            <a:endParaRPr lang="en-US" b="1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274CC979-9CBF-EF3D-2835-09400CFE7EBF}"/>
              </a:ext>
            </a:extLst>
          </p:cNvPr>
          <p:cNvSpPr/>
          <p:nvPr/>
        </p:nvSpPr>
        <p:spPr>
          <a:xfrm>
            <a:off x="10105053" y="4506686"/>
            <a:ext cx="1324947" cy="171683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Files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4EF19-7F08-1F40-69AA-80940989E322}"/>
              </a:ext>
            </a:extLst>
          </p:cNvPr>
          <p:cNvSpPr/>
          <p:nvPr/>
        </p:nvSpPr>
        <p:spPr>
          <a:xfrm>
            <a:off x="4730620" y="466531"/>
            <a:ext cx="3032449" cy="6083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C77F3F-9D53-1501-809C-E7CEB441FD17}"/>
              </a:ext>
            </a:extLst>
          </p:cNvPr>
          <p:cNvSpPr/>
          <p:nvPr/>
        </p:nvSpPr>
        <p:spPr>
          <a:xfrm>
            <a:off x="4982547" y="1045029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8214FB-4AA1-E2F4-0BB1-B8ECF9B27D17}"/>
              </a:ext>
            </a:extLst>
          </p:cNvPr>
          <p:cNvSpPr/>
          <p:nvPr/>
        </p:nvSpPr>
        <p:spPr>
          <a:xfrm>
            <a:off x="4982547" y="2680996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780929-954A-5673-30B0-D96AF816E748}"/>
              </a:ext>
            </a:extLst>
          </p:cNvPr>
          <p:cNvSpPr/>
          <p:nvPr/>
        </p:nvSpPr>
        <p:spPr>
          <a:xfrm>
            <a:off x="4982547" y="4316963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BE6FCBE-29BD-6C42-C041-1C09412B2C60}"/>
              </a:ext>
            </a:extLst>
          </p:cNvPr>
          <p:cNvCxnSpPr>
            <a:stCxn id="6" idx="3"/>
            <a:endCxn id="2" idx="2"/>
          </p:cNvCxnSpPr>
          <p:nvPr/>
        </p:nvCxnSpPr>
        <p:spPr>
          <a:xfrm flipV="1">
            <a:off x="7361853" y="1558212"/>
            <a:ext cx="2649893" cy="746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6C1C95A-ABBF-993E-BF7A-534502FEF323}"/>
              </a:ext>
            </a:extLst>
          </p:cNvPr>
          <p:cNvCxnSpPr>
            <a:endCxn id="2" idx="2"/>
          </p:cNvCxnSpPr>
          <p:nvPr/>
        </p:nvCxnSpPr>
        <p:spPr>
          <a:xfrm flipV="1">
            <a:off x="7361853" y="1558212"/>
            <a:ext cx="2649893" cy="1710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F56C0A-642D-F7B1-8611-9134D998EEC6}"/>
              </a:ext>
            </a:extLst>
          </p:cNvPr>
          <p:cNvCxnSpPr>
            <a:stCxn id="8" idx="3"/>
            <a:endCxn id="2" idx="2"/>
          </p:cNvCxnSpPr>
          <p:nvPr/>
        </p:nvCxnSpPr>
        <p:spPr>
          <a:xfrm flipV="1">
            <a:off x="7361853" y="1558212"/>
            <a:ext cx="2649893" cy="3346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07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8B482DD-DDA2-4688-4D9E-3073817D710E}"/>
              </a:ext>
            </a:extLst>
          </p:cNvPr>
          <p:cNvSpPr/>
          <p:nvPr/>
        </p:nvSpPr>
        <p:spPr>
          <a:xfrm>
            <a:off x="7931020" y="1017037"/>
            <a:ext cx="3918858" cy="51038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07AEB3-C192-1B22-F1AF-01AD4AB85EE4}"/>
              </a:ext>
            </a:extLst>
          </p:cNvPr>
          <p:cNvGraphicFramePr>
            <a:graphicFrameLocks noGrp="1"/>
          </p:cNvGraphicFramePr>
          <p:nvPr/>
        </p:nvGraphicFramePr>
        <p:xfrm>
          <a:off x="8154955" y="2520475"/>
          <a:ext cx="36109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737">
                  <a:extLst>
                    <a:ext uri="{9D8B030D-6E8A-4147-A177-3AD203B41FA5}">
                      <a16:colId xmlns:a16="http://schemas.microsoft.com/office/drawing/2014/main" val="4128904717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57727699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619694435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156614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2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85443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D5EBCE-CB1A-83ED-8C9B-CAA7304A960C}"/>
              </a:ext>
            </a:extLst>
          </p:cNvPr>
          <p:cNvSpPr/>
          <p:nvPr/>
        </p:nvSpPr>
        <p:spPr>
          <a:xfrm>
            <a:off x="158621" y="228600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1230E3-15D1-726C-007E-4B518AC5C3DF}"/>
              </a:ext>
            </a:extLst>
          </p:cNvPr>
          <p:cNvSpPr/>
          <p:nvPr/>
        </p:nvSpPr>
        <p:spPr>
          <a:xfrm>
            <a:off x="205275" y="1849812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569F5-2677-7D15-C74D-51AFED4A7F5C}"/>
              </a:ext>
            </a:extLst>
          </p:cNvPr>
          <p:cNvSpPr/>
          <p:nvPr/>
        </p:nvSpPr>
        <p:spPr>
          <a:xfrm>
            <a:off x="205275" y="3471024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C39948-241F-CEA3-6916-640A06DB26F6}"/>
              </a:ext>
            </a:extLst>
          </p:cNvPr>
          <p:cNvSpPr/>
          <p:nvPr/>
        </p:nvSpPr>
        <p:spPr>
          <a:xfrm>
            <a:off x="205275" y="5092236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3772EB-34DD-6873-32BD-BD4512FDB2EC}"/>
              </a:ext>
            </a:extLst>
          </p:cNvPr>
          <p:cNvCxnSpPr>
            <a:stCxn id="4" idx="3"/>
            <a:endCxn id="2" idx="2"/>
          </p:cNvCxnSpPr>
          <p:nvPr/>
        </p:nvCxnSpPr>
        <p:spPr>
          <a:xfrm>
            <a:off x="3648270" y="1017037"/>
            <a:ext cx="4282750" cy="255192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846935-762F-82A8-7F99-DF0A74428ADE}"/>
              </a:ext>
            </a:extLst>
          </p:cNvPr>
          <p:cNvCxnSpPr>
            <a:cxnSpLocks/>
          </p:cNvCxnSpPr>
          <p:nvPr/>
        </p:nvCxnSpPr>
        <p:spPr>
          <a:xfrm>
            <a:off x="3694925" y="2493695"/>
            <a:ext cx="4236096" cy="930711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57DA0E-8032-AC4E-1310-60C93416804D}"/>
              </a:ext>
            </a:extLst>
          </p:cNvPr>
          <p:cNvCxnSpPr>
            <a:cxnSpLocks/>
          </p:cNvCxnSpPr>
          <p:nvPr/>
        </p:nvCxnSpPr>
        <p:spPr>
          <a:xfrm flipV="1">
            <a:off x="3741578" y="3223708"/>
            <a:ext cx="4236096" cy="690501"/>
          </a:xfrm>
          <a:prstGeom prst="bentConnector3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CCEED8-1F1A-9B3A-FB23-21424B25444E}"/>
              </a:ext>
            </a:extLst>
          </p:cNvPr>
          <p:cNvCxnSpPr>
            <a:cxnSpLocks/>
          </p:cNvCxnSpPr>
          <p:nvPr/>
        </p:nvCxnSpPr>
        <p:spPr>
          <a:xfrm flipV="1">
            <a:off x="3741578" y="3855787"/>
            <a:ext cx="4236096" cy="2311713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89ED45-9313-E721-39C2-31C1AA18B1FF}"/>
              </a:ext>
            </a:extLst>
          </p:cNvPr>
          <p:cNvSpPr txBox="1"/>
          <p:nvPr/>
        </p:nvSpPr>
        <p:spPr>
          <a:xfrm>
            <a:off x="6095998" y="4001322"/>
            <a:ext cx="24010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Connect To Db With Authentication</a:t>
            </a:r>
          </a:p>
          <a:p>
            <a:pPr marL="342900" indent="-342900">
              <a:buAutoNum type="arabicPeriod"/>
            </a:pPr>
            <a:r>
              <a:rPr lang="en-IN" dirty="0"/>
              <a:t>Create a Command to Perform CRUD Operations</a:t>
            </a:r>
          </a:p>
          <a:p>
            <a:pPr marL="342900" indent="-342900">
              <a:buAutoNum type="arabicPeriod"/>
            </a:pPr>
            <a:r>
              <a:rPr lang="en-IN" dirty="0"/>
              <a:t>Send Command to Db</a:t>
            </a:r>
          </a:p>
          <a:p>
            <a:pPr marL="342900" indent="-342900">
              <a:buAutoNum type="arabicPeriod"/>
            </a:pPr>
            <a:r>
              <a:rPr lang="en-IN" dirty="0"/>
              <a:t>Get result From Db</a:t>
            </a:r>
          </a:p>
          <a:p>
            <a:pPr marL="342900" indent="-342900">
              <a:buAutoNum type="arabicPeriod"/>
            </a:pPr>
            <a:r>
              <a:rPr lang="en-IN" dirty="0"/>
              <a:t>Disconnect from Db</a:t>
            </a:r>
            <a:endParaRPr lang="en-US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8A9FE7A-50ED-C35A-0486-590199A5AC05}"/>
              </a:ext>
            </a:extLst>
          </p:cNvPr>
          <p:cNvSpPr/>
          <p:nvPr/>
        </p:nvSpPr>
        <p:spPr>
          <a:xfrm>
            <a:off x="8497076" y="4001322"/>
            <a:ext cx="646924" cy="2585323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>
            <a:extLst>
              <a:ext uri="{FF2B5EF4-FFF2-40B4-BE49-F238E27FC236}">
                <a16:creationId xmlns:a16="http://schemas.microsoft.com/office/drawing/2014/main" id="{CA677C9E-D41D-78E7-B293-DB739B14551E}"/>
              </a:ext>
            </a:extLst>
          </p:cNvPr>
          <p:cNvSpPr/>
          <p:nvPr/>
        </p:nvSpPr>
        <p:spPr>
          <a:xfrm>
            <a:off x="10022631" y="4273421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>
            <a:extLst>
              <a:ext uri="{FF2B5EF4-FFF2-40B4-BE49-F238E27FC236}">
                <a16:creationId xmlns:a16="http://schemas.microsoft.com/office/drawing/2014/main" id="{CDD39B48-E827-12D1-EC5F-61866DCDAFAF}"/>
              </a:ext>
            </a:extLst>
          </p:cNvPr>
          <p:cNvSpPr/>
          <p:nvPr/>
        </p:nvSpPr>
        <p:spPr>
          <a:xfrm>
            <a:off x="10378748" y="4432076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DCF2E3-795F-B491-A0A1-5D41A43A0326}"/>
              </a:ext>
            </a:extLst>
          </p:cNvPr>
          <p:cNvCxnSpPr/>
          <p:nvPr/>
        </p:nvCxnSpPr>
        <p:spPr>
          <a:xfrm flipV="1">
            <a:off x="8332237" y="5047896"/>
            <a:ext cx="1628192" cy="6158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137469-8584-A3C6-9F8E-DD8382730BA2}"/>
              </a:ext>
            </a:extLst>
          </p:cNvPr>
          <p:cNvCxnSpPr/>
          <p:nvPr/>
        </p:nvCxnSpPr>
        <p:spPr>
          <a:xfrm flipH="1">
            <a:off x="8497076" y="5505062"/>
            <a:ext cx="2090057" cy="6158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61916C2-5141-9A66-75CE-6A2659637ECB}"/>
              </a:ext>
            </a:extLst>
          </p:cNvPr>
          <p:cNvSpPr/>
          <p:nvPr/>
        </p:nvSpPr>
        <p:spPr>
          <a:xfrm>
            <a:off x="5968481" y="2292998"/>
            <a:ext cx="1878564" cy="585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Connection Q</a:t>
            </a:r>
            <a:endParaRPr lang="en-US" dirty="0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13CF51DE-EAE7-C796-92C2-1778CBBF3464}"/>
              </a:ext>
            </a:extLst>
          </p:cNvPr>
          <p:cNvSpPr/>
          <p:nvPr/>
        </p:nvSpPr>
        <p:spPr>
          <a:xfrm>
            <a:off x="7352524" y="4851760"/>
            <a:ext cx="1194318" cy="74887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5A2E1D-E4FF-F4D2-2D96-A96D78FCA3B3}"/>
              </a:ext>
            </a:extLst>
          </p:cNvPr>
          <p:cNvSpPr txBox="1"/>
          <p:nvPr/>
        </p:nvSpPr>
        <p:spPr>
          <a:xfrm>
            <a:off x="6049344" y="320660"/>
            <a:ext cx="348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Replace CRUD Operations Queries by Stored Procs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8FB510-9E49-0B84-8B8D-F0D5BCFA90E6}"/>
              </a:ext>
            </a:extLst>
          </p:cNvPr>
          <p:cNvCxnSpPr>
            <a:stCxn id="26" idx="2"/>
          </p:cNvCxnSpPr>
          <p:nvPr/>
        </p:nvCxnSpPr>
        <p:spPr>
          <a:xfrm flipH="1">
            <a:off x="7305869" y="966991"/>
            <a:ext cx="488300" cy="383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95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8B482DD-DDA2-4688-4D9E-3073817D710E}"/>
              </a:ext>
            </a:extLst>
          </p:cNvPr>
          <p:cNvSpPr/>
          <p:nvPr/>
        </p:nvSpPr>
        <p:spPr>
          <a:xfrm>
            <a:off x="7931020" y="1017037"/>
            <a:ext cx="3918858" cy="51038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07AEB3-C192-1B22-F1AF-01AD4AB85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5255"/>
              </p:ext>
            </p:extLst>
          </p:nvPr>
        </p:nvGraphicFramePr>
        <p:xfrm>
          <a:off x="8154955" y="2520475"/>
          <a:ext cx="36109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737">
                  <a:extLst>
                    <a:ext uri="{9D8B030D-6E8A-4147-A177-3AD203B41FA5}">
                      <a16:colId xmlns:a16="http://schemas.microsoft.com/office/drawing/2014/main" val="4128904717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57727699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619694435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156614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2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85443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D5EBCE-CB1A-83ED-8C9B-CAA7304A960C}"/>
              </a:ext>
            </a:extLst>
          </p:cNvPr>
          <p:cNvSpPr/>
          <p:nvPr/>
        </p:nvSpPr>
        <p:spPr>
          <a:xfrm>
            <a:off x="158621" y="228600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1230E3-15D1-726C-007E-4B518AC5C3DF}"/>
              </a:ext>
            </a:extLst>
          </p:cNvPr>
          <p:cNvSpPr/>
          <p:nvPr/>
        </p:nvSpPr>
        <p:spPr>
          <a:xfrm>
            <a:off x="205275" y="1849812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569F5-2677-7D15-C74D-51AFED4A7F5C}"/>
              </a:ext>
            </a:extLst>
          </p:cNvPr>
          <p:cNvSpPr/>
          <p:nvPr/>
        </p:nvSpPr>
        <p:spPr>
          <a:xfrm>
            <a:off x="205275" y="3471024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C39948-241F-CEA3-6916-640A06DB26F6}"/>
              </a:ext>
            </a:extLst>
          </p:cNvPr>
          <p:cNvSpPr/>
          <p:nvPr/>
        </p:nvSpPr>
        <p:spPr>
          <a:xfrm>
            <a:off x="205275" y="5092236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3772EB-34DD-6873-32BD-BD4512FDB2EC}"/>
              </a:ext>
            </a:extLst>
          </p:cNvPr>
          <p:cNvCxnSpPr>
            <a:stCxn id="4" idx="3"/>
            <a:endCxn id="2" idx="2"/>
          </p:cNvCxnSpPr>
          <p:nvPr/>
        </p:nvCxnSpPr>
        <p:spPr>
          <a:xfrm>
            <a:off x="3648270" y="1017037"/>
            <a:ext cx="4282750" cy="255192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846935-762F-82A8-7F99-DF0A74428ADE}"/>
              </a:ext>
            </a:extLst>
          </p:cNvPr>
          <p:cNvCxnSpPr>
            <a:cxnSpLocks/>
          </p:cNvCxnSpPr>
          <p:nvPr/>
        </p:nvCxnSpPr>
        <p:spPr>
          <a:xfrm>
            <a:off x="3694925" y="2493695"/>
            <a:ext cx="4236096" cy="930711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57DA0E-8032-AC4E-1310-60C93416804D}"/>
              </a:ext>
            </a:extLst>
          </p:cNvPr>
          <p:cNvCxnSpPr>
            <a:cxnSpLocks/>
          </p:cNvCxnSpPr>
          <p:nvPr/>
        </p:nvCxnSpPr>
        <p:spPr>
          <a:xfrm flipV="1">
            <a:off x="3741578" y="3223708"/>
            <a:ext cx="4236096" cy="690501"/>
          </a:xfrm>
          <a:prstGeom prst="bentConnector3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CCEED8-1F1A-9B3A-FB23-21424B25444E}"/>
              </a:ext>
            </a:extLst>
          </p:cNvPr>
          <p:cNvCxnSpPr>
            <a:cxnSpLocks/>
          </p:cNvCxnSpPr>
          <p:nvPr/>
        </p:nvCxnSpPr>
        <p:spPr>
          <a:xfrm flipV="1">
            <a:off x="3741578" y="3855787"/>
            <a:ext cx="4236096" cy="2311713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89ED45-9313-E721-39C2-31C1AA18B1FF}"/>
              </a:ext>
            </a:extLst>
          </p:cNvPr>
          <p:cNvSpPr txBox="1"/>
          <p:nvPr/>
        </p:nvSpPr>
        <p:spPr>
          <a:xfrm>
            <a:off x="6095998" y="4001322"/>
            <a:ext cx="24010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Connect To Db With Authentication</a:t>
            </a:r>
          </a:p>
          <a:p>
            <a:pPr marL="342900" indent="-342900">
              <a:buAutoNum type="arabicPeriod"/>
            </a:pPr>
            <a:r>
              <a:rPr lang="en-IN" dirty="0"/>
              <a:t>Pass the Stored Procedure name to Db with parameters</a:t>
            </a:r>
          </a:p>
          <a:p>
            <a:pPr marL="342900" indent="-342900">
              <a:buAutoNum type="arabicPeriod"/>
            </a:pPr>
            <a:r>
              <a:rPr lang="en-IN" dirty="0"/>
              <a:t>Db will execute it</a:t>
            </a:r>
          </a:p>
          <a:p>
            <a:pPr marL="342900" indent="-342900">
              <a:buAutoNum type="arabicPeriod"/>
            </a:pPr>
            <a:r>
              <a:rPr lang="en-IN" dirty="0"/>
              <a:t>Return result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8A9FE7A-50ED-C35A-0486-590199A5AC05}"/>
              </a:ext>
            </a:extLst>
          </p:cNvPr>
          <p:cNvSpPr/>
          <p:nvPr/>
        </p:nvSpPr>
        <p:spPr>
          <a:xfrm>
            <a:off x="8497076" y="4001322"/>
            <a:ext cx="646924" cy="2585323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>
            <a:extLst>
              <a:ext uri="{FF2B5EF4-FFF2-40B4-BE49-F238E27FC236}">
                <a16:creationId xmlns:a16="http://schemas.microsoft.com/office/drawing/2014/main" id="{CA677C9E-D41D-78E7-B293-DB739B14551E}"/>
              </a:ext>
            </a:extLst>
          </p:cNvPr>
          <p:cNvSpPr/>
          <p:nvPr/>
        </p:nvSpPr>
        <p:spPr>
          <a:xfrm>
            <a:off x="10022631" y="4273421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>
            <a:extLst>
              <a:ext uri="{FF2B5EF4-FFF2-40B4-BE49-F238E27FC236}">
                <a16:creationId xmlns:a16="http://schemas.microsoft.com/office/drawing/2014/main" id="{CDD39B48-E827-12D1-EC5F-61866DCDAFAF}"/>
              </a:ext>
            </a:extLst>
          </p:cNvPr>
          <p:cNvSpPr/>
          <p:nvPr/>
        </p:nvSpPr>
        <p:spPr>
          <a:xfrm>
            <a:off x="10378748" y="4432076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DCF2E3-795F-B491-A0A1-5D41A43A0326}"/>
              </a:ext>
            </a:extLst>
          </p:cNvPr>
          <p:cNvCxnSpPr/>
          <p:nvPr/>
        </p:nvCxnSpPr>
        <p:spPr>
          <a:xfrm flipV="1">
            <a:off x="8332237" y="5047896"/>
            <a:ext cx="1628192" cy="6158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137469-8584-A3C6-9F8E-DD8382730BA2}"/>
              </a:ext>
            </a:extLst>
          </p:cNvPr>
          <p:cNvCxnSpPr/>
          <p:nvPr/>
        </p:nvCxnSpPr>
        <p:spPr>
          <a:xfrm flipH="1">
            <a:off x="8497076" y="5505062"/>
            <a:ext cx="2090057" cy="6158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61916C2-5141-9A66-75CE-6A2659637ECB}"/>
              </a:ext>
            </a:extLst>
          </p:cNvPr>
          <p:cNvSpPr/>
          <p:nvPr/>
        </p:nvSpPr>
        <p:spPr>
          <a:xfrm>
            <a:off x="5968481" y="2292998"/>
            <a:ext cx="1878564" cy="585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Connection 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35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3CC649A-1E5A-6D3B-3F8E-602386E5C170}"/>
              </a:ext>
            </a:extLst>
          </p:cNvPr>
          <p:cNvGraphicFramePr>
            <a:graphicFrameLocks noGrp="1"/>
          </p:cNvGraphicFramePr>
          <p:nvPr/>
        </p:nvGraphicFramePr>
        <p:xfrm>
          <a:off x="193869" y="365102"/>
          <a:ext cx="812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1454335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489358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209657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20636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06844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90671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366323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196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ManufacturerName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SubCategory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OrdreredQuantity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ShippingDate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OrderDate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ExpectedDelivaryDate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ActualDeliveryDate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PaymentType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00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66223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2611102-CA0D-0A31-9AAC-F28FB46BF02C}"/>
              </a:ext>
            </a:extLst>
          </p:cNvPr>
          <p:cNvGraphicFramePr>
            <a:graphicFrameLocks noGrp="1"/>
          </p:cNvGraphicFramePr>
          <p:nvPr/>
        </p:nvGraphicFramePr>
        <p:xfrm>
          <a:off x="259183" y="3564279"/>
          <a:ext cx="812799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85114483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017534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2733113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68156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550215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881431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351626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054059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90498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3352753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223375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35215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Laptop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Bavdhan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14-July-2022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72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Laptop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Tejas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Desktio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744445"/>
                  </a:ext>
                </a:extLst>
              </a:tr>
            </a:tbl>
          </a:graphicData>
        </a:graphic>
      </p:graphicFrame>
      <p:sp>
        <p:nvSpPr>
          <p:cNvPr id="4" name="Right Brace 3">
            <a:extLst>
              <a:ext uri="{FF2B5EF4-FFF2-40B4-BE49-F238E27FC236}">
                <a16:creationId xmlns:a16="http://schemas.microsoft.com/office/drawing/2014/main" id="{CBE6E4C9-631F-59A1-C4A0-C2D22897783A}"/>
              </a:ext>
            </a:extLst>
          </p:cNvPr>
          <p:cNvSpPr/>
          <p:nvPr/>
        </p:nvSpPr>
        <p:spPr>
          <a:xfrm>
            <a:off x="8518849" y="365102"/>
            <a:ext cx="1073020" cy="5587829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543A4-6624-C9D7-8F49-1AC92C6C6B7F}"/>
              </a:ext>
            </a:extLst>
          </p:cNvPr>
          <p:cNvSpPr txBox="1"/>
          <p:nvPr/>
        </p:nvSpPr>
        <p:spPr>
          <a:xfrm>
            <a:off x="9591869" y="531845"/>
            <a:ext cx="24062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Rows are having data repetation</a:t>
            </a:r>
          </a:p>
          <a:p>
            <a:r>
              <a:rPr lang="en-IN" dirty="0"/>
              <a:t>No Ordering approach for Rows</a:t>
            </a:r>
          </a:p>
          <a:p>
            <a:r>
              <a:rPr lang="en-IN" dirty="0"/>
              <a:t>For Some Rows Some data might be irreverent</a:t>
            </a:r>
          </a:p>
          <a:p>
            <a:endParaRPr lang="en-IN" dirty="0"/>
          </a:p>
          <a:p>
            <a:r>
              <a:rPr lang="en-IN" b="1" dirty="0"/>
              <a:t>First Normal Form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BB833E-364E-B8D8-4762-9D18AD3B0998}"/>
              </a:ext>
            </a:extLst>
          </p:cNvPr>
          <p:cNvCxnSpPr/>
          <p:nvPr/>
        </p:nvCxnSpPr>
        <p:spPr>
          <a:xfrm>
            <a:off x="727788" y="4973216"/>
            <a:ext cx="2043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36F051-9426-3C96-28DE-48D832B95ECF}"/>
              </a:ext>
            </a:extLst>
          </p:cNvPr>
          <p:cNvCxnSpPr/>
          <p:nvPr/>
        </p:nvCxnSpPr>
        <p:spPr>
          <a:xfrm flipV="1">
            <a:off x="2118049" y="4973216"/>
            <a:ext cx="5980922" cy="8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894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C17444A-1A4D-0EE0-597A-688810C03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7859"/>
              </p:ext>
            </p:extLst>
          </p:nvPr>
        </p:nvGraphicFramePr>
        <p:xfrm>
          <a:off x="352490" y="710336"/>
          <a:ext cx="43451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581">
                  <a:extLst>
                    <a:ext uri="{9D8B030D-6E8A-4147-A177-3AD203B41FA5}">
                      <a16:colId xmlns:a16="http://schemas.microsoft.com/office/drawing/2014/main" val="4047080366"/>
                    </a:ext>
                  </a:extLst>
                </a:gridCol>
                <a:gridCol w="2172581">
                  <a:extLst>
                    <a:ext uri="{9D8B030D-6E8A-4147-A177-3AD203B41FA5}">
                      <a16:colId xmlns:a16="http://schemas.microsoft.com/office/drawing/2014/main" val="127168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Electronics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7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Electrical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76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F3897D-C6E0-03F1-0340-E1D9B3532D44}"/>
              </a:ext>
            </a:extLst>
          </p:cNvPr>
          <p:cNvSpPr txBox="1"/>
          <p:nvPr/>
        </p:nvSpPr>
        <p:spPr>
          <a:xfrm>
            <a:off x="634482" y="65314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CEA62D-B1DA-9BB3-D268-5BDEA003E6B1}"/>
              </a:ext>
            </a:extLst>
          </p:cNvPr>
          <p:cNvCxnSpPr/>
          <p:nvPr/>
        </p:nvCxnSpPr>
        <p:spPr>
          <a:xfrm flipH="1">
            <a:off x="1166327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9A51F7-3B82-1BD8-7410-FB0D8508C539}"/>
              </a:ext>
            </a:extLst>
          </p:cNvPr>
          <p:cNvSpPr txBox="1"/>
          <p:nvPr/>
        </p:nvSpPr>
        <p:spPr>
          <a:xfrm>
            <a:off x="2360645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BC49A2-36B2-7B9D-6D66-F99CE1BE4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44419"/>
              </p:ext>
            </p:extLst>
          </p:nvPr>
        </p:nvGraphicFramePr>
        <p:xfrm>
          <a:off x="4971144" y="728996"/>
          <a:ext cx="70560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05">
                  <a:extLst>
                    <a:ext uri="{9D8B030D-6E8A-4147-A177-3AD203B41FA5}">
                      <a16:colId xmlns:a16="http://schemas.microsoft.com/office/drawing/2014/main" val="4111614860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1298535754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3025349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SubCategoryId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SubCategoryName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Sub-Cat-001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327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3D3215-C644-A4EB-35EA-C3110517A960}"/>
              </a:ext>
            </a:extLst>
          </p:cNvPr>
          <p:cNvSpPr txBox="1"/>
          <p:nvPr/>
        </p:nvSpPr>
        <p:spPr>
          <a:xfrm>
            <a:off x="4971144" y="149290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SubCategory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8A1980-EE0F-E9EE-3205-DE343361C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022536"/>
              </p:ext>
            </p:extLst>
          </p:nvPr>
        </p:nvGraphicFramePr>
        <p:xfrm>
          <a:off x="268515" y="2492482"/>
          <a:ext cx="8128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75113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879382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1780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91760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81903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25682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8438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Building/</a:t>
                      </a:r>
                      <a:r>
                        <a:rPr lang="en-IN" dirty="0" err="1"/>
                        <a:t>FlatNo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2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11772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3C24E1-73B7-1747-ED43-A3B0D5425CF5}"/>
              </a:ext>
            </a:extLst>
          </p:cNvPr>
          <p:cNvCxnSpPr/>
          <p:nvPr/>
        </p:nvCxnSpPr>
        <p:spPr>
          <a:xfrm flipH="1">
            <a:off x="6482703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5F2DD0-77C3-E5AD-37B7-0DE8D0700641}"/>
              </a:ext>
            </a:extLst>
          </p:cNvPr>
          <p:cNvSpPr txBox="1"/>
          <p:nvPr/>
        </p:nvSpPr>
        <p:spPr>
          <a:xfrm>
            <a:off x="7677021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B74924-2F22-5F1C-2276-4AC1DDF01009}"/>
              </a:ext>
            </a:extLst>
          </p:cNvPr>
          <p:cNvCxnSpPr/>
          <p:nvPr/>
        </p:nvCxnSpPr>
        <p:spPr>
          <a:xfrm flipH="1">
            <a:off x="643813" y="2153171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9615AF-47DB-8265-E5CC-7FC0FC547911}"/>
              </a:ext>
            </a:extLst>
          </p:cNvPr>
          <p:cNvSpPr txBox="1"/>
          <p:nvPr/>
        </p:nvSpPr>
        <p:spPr>
          <a:xfrm>
            <a:off x="1838130" y="1886476"/>
            <a:ext cx="313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 for the Customer Table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DAAA8-5F37-4050-89C2-7CE76FAD0138}"/>
              </a:ext>
            </a:extLst>
          </p:cNvPr>
          <p:cNvSpPr txBox="1"/>
          <p:nvPr/>
        </p:nvSpPr>
        <p:spPr>
          <a:xfrm>
            <a:off x="268515" y="4096139"/>
            <a:ext cx="6010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Manufacturers</a:t>
            </a:r>
          </a:p>
          <a:p>
            <a:r>
              <a:rPr lang="en-IN" dirty="0"/>
              <a:t>Products</a:t>
            </a:r>
          </a:p>
          <a:p>
            <a:r>
              <a:rPr lang="en-IN" dirty="0"/>
              <a:t>Orders</a:t>
            </a:r>
          </a:p>
          <a:p>
            <a:r>
              <a:rPr lang="en-IN" dirty="0"/>
              <a:t>Dispatch</a:t>
            </a:r>
          </a:p>
          <a:p>
            <a:r>
              <a:rPr lang="en-IN" dirty="0"/>
              <a:t>Payments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E07CC-45D6-9621-58E0-9B5052D1668A}"/>
              </a:ext>
            </a:extLst>
          </p:cNvPr>
          <p:cNvSpPr txBox="1"/>
          <p:nvPr/>
        </p:nvSpPr>
        <p:spPr>
          <a:xfrm>
            <a:off x="7315200" y="3965510"/>
            <a:ext cx="4488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Information of related properties are segregated in the form of table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Each row will have Unique Value based on the </a:t>
            </a:r>
            <a:r>
              <a:rPr lang="en-IN" b="1" dirty="0"/>
              <a:t>Primary Key</a:t>
            </a:r>
          </a:p>
          <a:p>
            <a:endParaRPr lang="en-IN" b="1" dirty="0"/>
          </a:p>
          <a:p>
            <a:r>
              <a:rPr lang="en-IN" b="1" dirty="0"/>
              <a:t>Second Normal Form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7120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C17444A-1A4D-0EE0-597A-688810C03904}"/>
              </a:ext>
            </a:extLst>
          </p:cNvPr>
          <p:cNvGraphicFramePr>
            <a:graphicFrameLocks noGrp="1"/>
          </p:cNvGraphicFramePr>
          <p:nvPr/>
        </p:nvGraphicFramePr>
        <p:xfrm>
          <a:off x="352490" y="710336"/>
          <a:ext cx="43451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581">
                  <a:extLst>
                    <a:ext uri="{9D8B030D-6E8A-4147-A177-3AD203B41FA5}">
                      <a16:colId xmlns:a16="http://schemas.microsoft.com/office/drawing/2014/main" val="4047080366"/>
                    </a:ext>
                  </a:extLst>
                </a:gridCol>
                <a:gridCol w="2172581">
                  <a:extLst>
                    <a:ext uri="{9D8B030D-6E8A-4147-A177-3AD203B41FA5}">
                      <a16:colId xmlns:a16="http://schemas.microsoft.com/office/drawing/2014/main" val="127168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Electronics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7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Electrical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76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F3897D-C6E0-03F1-0340-E1D9B3532D44}"/>
              </a:ext>
            </a:extLst>
          </p:cNvPr>
          <p:cNvSpPr txBox="1"/>
          <p:nvPr/>
        </p:nvSpPr>
        <p:spPr>
          <a:xfrm>
            <a:off x="634482" y="65314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CEA62D-B1DA-9BB3-D268-5BDEA003E6B1}"/>
              </a:ext>
            </a:extLst>
          </p:cNvPr>
          <p:cNvCxnSpPr/>
          <p:nvPr/>
        </p:nvCxnSpPr>
        <p:spPr>
          <a:xfrm flipH="1">
            <a:off x="1166327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9A51F7-3B82-1BD8-7410-FB0D8508C539}"/>
              </a:ext>
            </a:extLst>
          </p:cNvPr>
          <p:cNvSpPr txBox="1"/>
          <p:nvPr/>
        </p:nvSpPr>
        <p:spPr>
          <a:xfrm>
            <a:off x="2360645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BC49A2-36B2-7B9D-6D66-F99CE1BE4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735594"/>
              </p:ext>
            </p:extLst>
          </p:nvPr>
        </p:nvGraphicFramePr>
        <p:xfrm>
          <a:off x="4971144" y="728996"/>
          <a:ext cx="705601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05">
                  <a:extLst>
                    <a:ext uri="{9D8B030D-6E8A-4147-A177-3AD203B41FA5}">
                      <a16:colId xmlns:a16="http://schemas.microsoft.com/office/drawing/2014/main" val="4111614860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1298535754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3025349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SubCategoryId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SubCategoryName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CategoryId (Foreign Key)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Sub-Cat-001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327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3D3215-C644-A4EB-35EA-C3110517A960}"/>
              </a:ext>
            </a:extLst>
          </p:cNvPr>
          <p:cNvSpPr txBox="1"/>
          <p:nvPr/>
        </p:nvSpPr>
        <p:spPr>
          <a:xfrm>
            <a:off x="4971144" y="149290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SubCategory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8A1980-EE0F-E9EE-3205-DE343361C563}"/>
              </a:ext>
            </a:extLst>
          </p:cNvPr>
          <p:cNvGraphicFramePr>
            <a:graphicFrameLocks noGrp="1"/>
          </p:cNvGraphicFramePr>
          <p:nvPr/>
        </p:nvGraphicFramePr>
        <p:xfrm>
          <a:off x="268515" y="2492482"/>
          <a:ext cx="8128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75113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879382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1780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91760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81903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25682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8438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Building/</a:t>
                      </a:r>
                      <a:r>
                        <a:rPr lang="en-IN" dirty="0" err="1"/>
                        <a:t>FlatNo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2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11772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3C24E1-73B7-1747-ED43-A3B0D5425CF5}"/>
              </a:ext>
            </a:extLst>
          </p:cNvPr>
          <p:cNvCxnSpPr/>
          <p:nvPr/>
        </p:nvCxnSpPr>
        <p:spPr>
          <a:xfrm flipH="1">
            <a:off x="6482703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5F2DD0-77C3-E5AD-37B7-0DE8D0700641}"/>
              </a:ext>
            </a:extLst>
          </p:cNvPr>
          <p:cNvSpPr txBox="1"/>
          <p:nvPr/>
        </p:nvSpPr>
        <p:spPr>
          <a:xfrm>
            <a:off x="7677021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B74924-2F22-5F1C-2276-4AC1DDF01009}"/>
              </a:ext>
            </a:extLst>
          </p:cNvPr>
          <p:cNvCxnSpPr/>
          <p:nvPr/>
        </p:nvCxnSpPr>
        <p:spPr>
          <a:xfrm flipH="1">
            <a:off x="643813" y="2153171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9615AF-47DB-8265-E5CC-7FC0FC547911}"/>
              </a:ext>
            </a:extLst>
          </p:cNvPr>
          <p:cNvSpPr txBox="1"/>
          <p:nvPr/>
        </p:nvSpPr>
        <p:spPr>
          <a:xfrm>
            <a:off x="1838130" y="1886476"/>
            <a:ext cx="313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 for the Customer Table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DAAA8-5F37-4050-89C2-7CE76FAD0138}"/>
              </a:ext>
            </a:extLst>
          </p:cNvPr>
          <p:cNvSpPr txBox="1"/>
          <p:nvPr/>
        </p:nvSpPr>
        <p:spPr>
          <a:xfrm>
            <a:off x="352490" y="4067936"/>
            <a:ext cx="6010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Manufacturers</a:t>
            </a:r>
          </a:p>
          <a:p>
            <a:r>
              <a:rPr lang="en-IN" dirty="0"/>
              <a:t>Products</a:t>
            </a:r>
          </a:p>
          <a:p>
            <a:r>
              <a:rPr lang="en-IN" dirty="0"/>
              <a:t>Orders</a:t>
            </a:r>
          </a:p>
          <a:p>
            <a:r>
              <a:rPr lang="en-IN" dirty="0"/>
              <a:t>Dispatch</a:t>
            </a:r>
          </a:p>
          <a:p>
            <a:r>
              <a:rPr lang="en-IN" dirty="0"/>
              <a:t>Payments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E07CC-45D6-9621-58E0-9B5052D1668A}"/>
              </a:ext>
            </a:extLst>
          </p:cNvPr>
          <p:cNvSpPr txBox="1"/>
          <p:nvPr/>
        </p:nvSpPr>
        <p:spPr>
          <a:xfrm>
            <a:off x="7315200" y="3965510"/>
            <a:ext cx="448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Each Table will not have the non-dependent Columns for the Primary key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There exists the Foreign Key for implementing Relation or dependency across table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r>
              <a:rPr lang="en-IN" b="1"/>
              <a:t>Third NF</a:t>
            </a:r>
            <a:r>
              <a:rPr lang="en-IN"/>
              <a:t> </a:t>
            </a:r>
            <a:endParaRPr lang="en-US" dirty="0"/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E086F384-53C2-6B1D-5C47-B15F9793A117}"/>
              </a:ext>
            </a:extLst>
          </p:cNvPr>
          <p:cNvSpPr/>
          <p:nvPr/>
        </p:nvSpPr>
        <p:spPr>
          <a:xfrm>
            <a:off x="1838130" y="82665"/>
            <a:ext cx="8640148" cy="64633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E7D01A-E552-6DD1-425F-5A53A875FA2D}"/>
              </a:ext>
            </a:extLst>
          </p:cNvPr>
          <p:cNvCxnSpPr/>
          <p:nvPr/>
        </p:nvCxnSpPr>
        <p:spPr>
          <a:xfrm>
            <a:off x="634482" y="3125544"/>
            <a:ext cx="335902" cy="176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5FAD31-19DB-A5F7-A707-79B12D1BE690}"/>
              </a:ext>
            </a:extLst>
          </p:cNvPr>
          <p:cNvCxnSpPr/>
          <p:nvPr/>
        </p:nvCxnSpPr>
        <p:spPr>
          <a:xfrm flipH="1">
            <a:off x="1166327" y="4310743"/>
            <a:ext cx="289249" cy="27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97541E-729C-5827-2847-555E3F5FB959}"/>
              </a:ext>
            </a:extLst>
          </p:cNvPr>
          <p:cNvCxnSpPr/>
          <p:nvPr/>
        </p:nvCxnSpPr>
        <p:spPr>
          <a:xfrm flipH="1">
            <a:off x="634482" y="2920482"/>
            <a:ext cx="335902" cy="213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C888B5-7E0D-8E38-EDCD-E30E93F4B256}"/>
              </a:ext>
            </a:extLst>
          </p:cNvPr>
          <p:cNvCxnSpPr/>
          <p:nvPr/>
        </p:nvCxnSpPr>
        <p:spPr>
          <a:xfrm>
            <a:off x="1063690" y="4590661"/>
            <a:ext cx="0" cy="4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75D96A-1940-A60C-2521-6C1A0395EAAB}"/>
              </a:ext>
            </a:extLst>
          </p:cNvPr>
          <p:cNvCxnSpPr>
            <a:stCxn id="14" idx="1"/>
          </p:cNvCxnSpPr>
          <p:nvPr/>
        </p:nvCxnSpPr>
        <p:spPr>
          <a:xfrm>
            <a:off x="352490" y="4806600"/>
            <a:ext cx="375298" cy="22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527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F52FD5E2-64A9-9933-545A-FEEDAB4A8B66}"/>
              </a:ext>
            </a:extLst>
          </p:cNvPr>
          <p:cNvSpPr/>
          <p:nvPr/>
        </p:nvSpPr>
        <p:spPr>
          <a:xfrm>
            <a:off x="8425543" y="158620"/>
            <a:ext cx="3387012" cy="6671388"/>
          </a:xfrm>
          <a:prstGeom prst="can">
            <a:avLst>
              <a:gd name="adj" fmla="val 18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SQL Server Database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D1647-43BF-D881-48BE-E7B25273758F}"/>
              </a:ext>
            </a:extLst>
          </p:cNvPr>
          <p:cNvSpPr/>
          <p:nvPr/>
        </p:nvSpPr>
        <p:spPr>
          <a:xfrm>
            <a:off x="335902" y="93306"/>
            <a:ext cx="1968759" cy="66713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1E5F74A-9A66-D335-0F86-3ED5C18292DF}"/>
              </a:ext>
            </a:extLst>
          </p:cNvPr>
          <p:cNvSpPr/>
          <p:nvPr/>
        </p:nvSpPr>
        <p:spPr>
          <a:xfrm>
            <a:off x="2304661" y="233266"/>
            <a:ext cx="6102221" cy="1091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IN" b="1" dirty="0"/>
              <a:t>Connect to Database</a:t>
            </a:r>
          </a:p>
          <a:p>
            <a:pPr algn="ctr"/>
            <a:r>
              <a:rPr lang="en-IN" b="1" dirty="0"/>
              <a:t>Server Name, Database Name, Credentials</a:t>
            </a:r>
            <a:endParaRPr lang="en-US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6B7DB9B4-8094-E05E-CF83-8EFEB58CE931}"/>
              </a:ext>
            </a:extLst>
          </p:cNvPr>
          <p:cNvSpPr/>
          <p:nvPr/>
        </p:nvSpPr>
        <p:spPr>
          <a:xfrm>
            <a:off x="2313991" y="1203649"/>
            <a:ext cx="6111552" cy="10170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3. Connection State is Connected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2FC2344-A81C-D51B-03C7-5342991509CF}"/>
              </a:ext>
            </a:extLst>
          </p:cNvPr>
          <p:cNvSpPr/>
          <p:nvPr/>
        </p:nvSpPr>
        <p:spPr>
          <a:xfrm>
            <a:off x="2286000" y="2295330"/>
            <a:ext cx="6130213" cy="709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4. Client Open the Connection with the database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E7692-0AF2-673A-D94F-D0C36F168568}"/>
              </a:ext>
            </a:extLst>
          </p:cNvPr>
          <p:cNvSpPr txBox="1"/>
          <p:nvPr/>
        </p:nvSpPr>
        <p:spPr>
          <a:xfrm>
            <a:off x="8929396" y="1129005"/>
            <a:ext cx="2313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2. The Server will verify the Database and its access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79F9AF7-F783-EF74-58A9-F13FE8C0C6CC}"/>
              </a:ext>
            </a:extLst>
          </p:cNvPr>
          <p:cNvSpPr/>
          <p:nvPr/>
        </p:nvSpPr>
        <p:spPr>
          <a:xfrm>
            <a:off x="2286000" y="3265715"/>
            <a:ext cx="6139543" cy="172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5. Client Send Queries to Perform Read/Write Operations with Database Or Stored Procedure Names with Parameters (if any)	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1F193-97C5-5FB9-FDDF-CDECA50EE3B4}"/>
              </a:ext>
            </a:extLst>
          </p:cNvPr>
          <p:cNvSpPr txBox="1"/>
          <p:nvPr/>
        </p:nvSpPr>
        <p:spPr>
          <a:xfrm>
            <a:off x="8839200" y="3879981"/>
            <a:ext cx="2313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6. Database will locate Table for Executing Queries or will locate SP to perform Operations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FA592A5B-A58F-39F3-1A37-383CB13F887E}"/>
              </a:ext>
            </a:extLst>
          </p:cNvPr>
          <p:cNvSpPr/>
          <p:nvPr/>
        </p:nvSpPr>
        <p:spPr>
          <a:xfrm>
            <a:off x="2286000" y="4991878"/>
            <a:ext cx="6130213" cy="1184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7. Database will send response to Client App</a:t>
            </a:r>
            <a:endParaRPr lang="en-US" b="1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04E1E5C-8297-4BA6-59D2-B336D85BCDB4}"/>
              </a:ext>
            </a:extLst>
          </p:cNvPr>
          <p:cNvSpPr/>
          <p:nvPr/>
        </p:nvSpPr>
        <p:spPr>
          <a:xfrm>
            <a:off x="2286000" y="6036907"/>
            <a:ext cx="6139543" cy="587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8. Close The Connection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885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C17F1-6220-4C5D-F058-BA47895867B1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B9F90-869B-732F-DB61-032EBA2AB3CC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B51B6-A384-6302-38EF-77D9E90DE986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B4B54-CF50-2774-AA6B-9DF6B4FB5D32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83BCC-6218-AA74-C2A3-B1714FDF2513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6161E-F9F3-3F62-400D-28B13AD39F77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8681AC-0E11-6A37-2FB4-9E65B2BD8663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38F34E-37E1-658C-6279-190AAB81C10D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F9169-F8C5-24A9-E8E5-688CED40CCDA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1BEA7-D723-1AC4-B71A-B3E929413DEA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EB7E4-8106-D60A-8B3B-D0E6CCA221D1}"/>
              </a:ext>
            </a:extLst>
          </p:cNvPr>
          <p:cNvSpPr/>
          <p:nvPr/>
        </p:nvSpPr>
        <p:spPr>
          <a:xfrm>
            <a:off x="9405260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0C3429-39A3-4536-45AE-4EFDA88DA4F1}"/>
              </a:ext>
            </a:extLst>
          </p:cNvPr>
          <p:cNvSpPr/>
          <p:nvPr/>
        </p:nvSpPr>
        <p:spPr>
          <a:xfrm>
            <a:off x="10254346" y="802428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</a:t>
            </a:r>
            <a:endParaRPr lang="en-US" dirty="0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826F44AA-90C6-AFD2-91CF-3BCDDF6C8C55}"/>
              </a:ext>
            </a:extLst>
          </p:cNvPr>
          <p:cNvSpPr/>
          <p:nvPr/>
        </p:nvSpPr>
        <p:spPr>
          <a:xfrm>
            <a:off x="1017037" y="1371595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7076BD-12C1-7573-20D3-2AAC5C583498}"/>
              </a:ext>
            </a:extLst>
          </p:cNvPr>
          <p:cNvSpPr txBox="1"/>
          <p:nvPr/>
        </p:nvSpPr>
        <p:spPr>
          <a:xfrm>
            <a:off x="793102" y="2491273"/>
            <a:ext cx="461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foreach(int x in </a:t>
            </a:r>
            <a:r>
              <a:rPr lang="en-IN" dirty="0" err="1"/>
              <a:t>arr</a:t>
            </a:r>
            <a:r>
              <a:rPr lang="en-IN" dirty="0"/>
              <a:t> 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6136D-3FF7-F972-E61C-65A5D3BB2F0E}"/>
              </a:ext>
            </a:extLst>
          </p:cNvPr>
          <p:cNvSpPr txBox="1"/>
          <p:nvPr/>
        </p:nvSpPr>
        <p:spPr>
          <a:xfrm>
            <a:off x="671804" y="433096"/>
            <a:ext cx="69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arr</a:t>
            </a:r>
            <a:endParaRPr lang="en-US" dirty="0"/>
          </a:p>
        </p:txBody>
      </p:sp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E36AAA87-B150-F541-9E35-9F8DBD4D6B1D}"/>
              </a:ext>
            </a:extLst>
          </p:cNvPr>
          <p:cNvSpPr/>
          <p:nvPr/>
        </p:nvSpPr>
        <p:spPr>
          <a:xfrm>
            <a:off x="1623527" y="1371595"/>
            <a:ext cx="587829" cy="2426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Up 21">
            <a:extLst>
              <a:ext uri="{FF2B5EF4-FFF2-40B4-BE49-F238E27FC236}">
                <a16:creationId xmlns:a16="http://schemas.microsoft.com/office/drawing/2014/main" id="{C19BEAC9-5E92-E572-1BC9-5576486BC3F2}"/>
              </a:ext>
            </a:extLst>
          </p:cNvPr>
          <p:cNvSpPr/>
          <p:nvPr/>
        </p:nvSpPr>
        <p:spPr>
          <a:xfrm>
            <a:off x="2416630" y="1335828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CC3628DD-3934-B42B-FB21-290FC5A4BEA7}"/>
              </a:ext>
            </a:extLst>
          </p:cNvPr>
          <p:cNvSpPr/>
          <p:nvPr/>
        </p:nvSpPr>
        <p:spPr>
          <a:xfrm>
            <a:off x="3284376" y="1371595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56292166-1BF2-AD83-3795-75A30AFB7103}"/>
              </a:ext>
            </a:extLst>
          </p:cNvPr>
          <p:cNvSpPr/>
          <p:nvPr/>
        </p:nvSpPr>
        <p:spPr>
          <a:xfrm>
            <a:off x="10568473" y="1352931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3706D6-A604-7DC1-05D7-700598D1DB6D}"/>
              </a:ext>
            </a:extLst>
          </p:cNvPr>
          <p:cNvCxnSpPr>
            <a:cxnSpLocks/>
          </p:cNvCxnSpPr>
          <p:nvPr/>
        </p:nvCxnSpPr>
        <p:spPr>
          <a:xfrm flipV="1">
            <a:off x="2796074" y="2360642"/>
            <a:ext cx="7615335" cy="31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495D06-3396-902B-693E-E1EC99BF9B23}"/>
              </a:ext>
            </a:extLst>
          </p:cNvPr>
          <p:cNvSpPr txBox="1"/>
          <p:nvPr/>
        </p:nvSpPr>
        <p:spPr>
          <a:xfrm>
            <a:off x="10254346" y="2518290"/>
            <a:ext cx="13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 Of Array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7B3E3E-F748-D5CE-1B30-804873B47FDD}"/>
              </a:ext>
            </a:extLst>
          </p:cNvPr>
          <p:cNvSpPr txBox="1"/>
          <p:nvPr/>
        </p:nvSpPr>
        <p:spPr>
          <a:xfrm>
            <a:off x="671804" y="3458152"/>
            <a:ext cx="11178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Array can store only same-type of data with pre-defined length aka </a:t>
            </a:r>
            <a:r>
              <a:rPr lang="en-IN" sz="2800" b="1" dirty="0" err="1"/>
              <a:t>Ubound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8668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78F45C30-0C32-7C03-4674-1440F01F33A9}"/>
              </a:ext>
            </a:extLst>
          </p:cNvPr>
          <p:cNvSpPr/>
          <p:nvPr/>
        </p:nvSpPr>
        <p:spPr>
          <a:xfrm>
            <a:off x="9507894" y="2127380"/>
            <a:ext cx="2407298" cy="18474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 with tables</a:t>
            </a:r>
            <a:endParaRPr lang="en-US" b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8069434-A77E-F329-52B9-3429A1219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971178"/>
              </p:ext>
            </p:extLst>
          </p:nvPr>
        </p:nvGraphicFramePr>
        <p:xfrm>
          <a:off x="9673772" y="4088017"/>
          <a:ext cx="182154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181">
                  <a:extLst>
                    <a:ext uri="{9D8B030D-6E8A-4147-A177-3AD203B41FA5}">
                      <a16:colId xmlns:a16="http://schemas.microsoft.com/office/drawing/2014/main" val="2226567422"/>
                    </a:ext>
                  </a:extLst>
                </a:gridCol>
                <a:gridCol w="607181">
                  <a:extLst>
                    <a:ext uri="{9D8B030D-6E8A-4147-A177-3AD203B41FA5}">
                      <a16:colId xmlns:a16="http://schemas.microsoft.com/office/drawing/2014/main" val="772926096"/>
                    </a:ext>
                  </a:extLst>
                </a:gridCol>
                <a:gridCol w="607181">
                  <a:extLst>
                    <a:ext uri="{9D8B030D-6E8A-4147-A177-3AD203B41FA5}">
                      <a16:colId xmlns:a16="http://schemas.microsoft.com/office/drawing/2014/main" val="722838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58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98423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B8E54BA-F33A-0323-7F1D-468E90788E2D}"/>
              </a:ext>
            </a:extLst>
          </p:cNvPr>
          <p:cNvSpPr/>
          <p:nvPr/>
        </p:nvSpPr>
        <p:spPr>
          <a:xfrm>
            <a:off x="233264" y="335903"/>
            <a:ext cx="6680719" cy="61861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0A1F0-287F-326D-B80A-E9771782F5B3}"/>
              </a:ext>
            </a:extLst>
          </p:cNvPr>
          <p:cNvSpPr txBox="1"/>
          <p:nvPr/>
        </p:nvSpPr>
        <p:spPr>
          <a:xfrm>
            <a:off x="578498" y="419878"/>
            <a:ext cx="5952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Frwk Client App</a:t>
            </a:r>
          </a:p>
          <a:p>
            <a:pPr algn="ctr"/>
            <a:r>
              <a:rPr lang="en-IN" b="1" dirty="0"/>
              <a:t>Console App, Desktop, Web App, MVC, REST APIs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B348CD-E0D7-D2EF-D3DF-9E292A4A14AF}"/>
              </a:ext>
            </a:extLst>
          </p:cNvPr>
          <p:cNvSpPr/>
          <p:nvPr/>
        </p:nvSpPr>
        <p:spPr>
          <a:xfrm>
            <a:off x="4203440" y="1315616"/>
            <a:ext cx="2519266" cy="467463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0BB9D-FF47-6FDF-E81E-BC3AD3FC8697}"/>
              </a:ext>
            </a:extLst>
          </p:cNvPr>
          <p:cNvSpPr txBox="1"/>
          <p:nvPr/>
        </p:nvSpPr>
        <p:spPr>
          <a:xfrm>
            <a:off x="4338735" y="1576873"/>
            <a:ext cx="2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 Access Layer</a:t>
            </a:r>
            <a:endParaRPr lang="en-US" b="1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BF58EF7D-0B13-0274-5ACC-EB6CC6F5CF2E}"/>
              </a:ext>
            </a:extLst>
          </p:cNvPr>
          <p:cNvSpPr/>
          <p:nvPr/>
        </p:nvSpPr>
        <p:spPr>
          <a:xfrm>
            <a:off x="6722706" y="2845837"/>
            <a:ext cx="2785188" cy="69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Read/Write Ops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CA73D3-54B2-4E90-0FD0-A969FA0B410D}"/>
              </a:ext>
            </a:extLst>
          </p:cNvPr>
          <p:cNvSpPr/>
          <p:nvPr/>
        </p:nvSpPr>
        <p:spPr>
          <a:xfrm>
            <a:off x="4450702" y="2407298"/>
            <a:ext cx="2015412" cy="67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Connection Object</a:t>
            </a:r>
          </a:p>
          <a:p>
            <a:pPr algn="ctr"/>
            <a:r>
              <a:rPr lang="en-IN" b="1" dirty="0"/>
              <a:t>Open and Close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F4E452-06A6-8CC2-52F1-914C5CDFC019}"/>
              </a:ext>
            </a:extLst>
          </p:cNvPr>
          <p:cNvSpPr/>
          <p:nvPr/>
        </p:nvSpPr>
        <p:spPr>
          <a:xfrm>
            <a:off x="4427376" y="3383902"/>
            <a:ext cx="2015412" cy="2046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Command Object</a:t>
            </a:r>
          </a:p>
          <a:p>
            <a:pPr algn="ctr"/>
            <a:r>
              <a:rPr lang="en-IN" b="1" dirty="0"/>
              <a:t>Read/Write using Queries and SPs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EFC97-B898-1BD6-4D63-C3979E8BBE98}"/>
              </a:ext>
            </a:extLst>
          </p:cNvPr>
          <p:cNvSpPr/>
          <p:nvPr/>
        </p:nvSpPr>
        <p:spPr>
          <a:xfrm>
            <a:off x="503853" y="4581331"/>
            <a:ext cx="3415004" cy="171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Transmission Object aka Entity Object aka Value Objects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They are classes having public properties those mapped with Table Columns</a:t>
            </a:r>
            <a:endParaRPr lang="en-US" b="1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474AC51-7E8C-20E8-1150-C2C2C254DA38}"/>
              </a:ext>
            </a:extLst>
          </p:cNvPr>
          <p:cNvCxnSpPr>
            <a:cxnSpLocks/>
            <a:stCxn id="3" idx="1"/>
            <a:endCxn id="11" idx="2"/>
          </p:cNvCxnSpPr>
          <p:nvPr/>
        </p:nvCxnSpPr>
        <p:spPr>
          <a:xfrm rot="10800000" flipV="1">
            <a:off x="2211356" y="4593476"/>
            <a:ext cx="7462417" cy="1707205"/>
          </a:xfrm>
          <a:prstGeom prst="bentConnector4">
            <a:avLst>
              <a:gd name="adj1" fmla="val 38559"/>
              <a:gd name="adj2" fmla="val 11339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497352D-6991-26DB-C24B-2F54AA322539}"/>
              </a:ext>
            </a:extLst>
          </p:cNvPr>
          <p:cNvSpPr/>
          <p:nvPr/>
        </p:nvSpPr>
        <p:spPr>
          <a:xfrm>
            <a:off x="494522" y="5227662"/>
            <a:ext cx="3429000" cy="839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64790-78F0-4547-4C83-B54933626261}"/>
              </a:ext>
            </a:extLst>
          </p:cNvPr>
          <p:cNvSpPr txBox="1"/>
          <p:nvPr/>
        </p:nvSpPr>
        <p:spPr>
          <a:xfrm>
            <a:off x="7604449" y="5542384"/>
            <a:ext cx="3890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$”Insert into Dept Values({PUBLIC -PROPERTY-OF-ENTITY-CLASS},{},{})”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1557E29-B3E5-3CFC-3E7D-2CD2DE75527C}"/>
              </a:ext>
            </a:extLst>
          </p:cNvPr>
          <p:cNvCxnSpPr>
            <a:stCxn id="11" idx="0"/>
            <a:endCxn id="10" idx="1"/>
          </p:cNvCxnSpPr>
          <p:nvPr/>
        </p:nvCxnSpPr>
        <p:spPr>
          <a:xfrm rot="5400000" flipH="1" flipV="1">
            <a:off x="3232279" y="3386235"/>
            <a:ext cx="174172" cy="2216021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DBE257D-3072-B4E6-EEA8-F467A30449F9}"/>
              </a:ext>
            </a:extLst>
          </p:cNvPr>
          <p:cNvSpPr/>
          <p:nvPr/>
        </p:nvSpPr>
        <p:spPr>
          <a:xfrm>
            <a:off x="510852" y="1511559"/>
            <a:ext cx="3018452" cy="26461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The Client Application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Console App, Desktop, Web App, MVC, REST APIs</a:t>
            </a:r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4272E8E3-A53F-E23F-F193-846D331087C9}"/>
              </a:ext>
            </a:extLst>
          </p:cNvPr>
          <p:cNvSpPr/>
          <p:nvPr/>
        </p:nvSpPr>
        <p:spPr>
          <a:xfrm>
            <a:off x="3512974" y="2677886"/>
            <a:ext cx="690466" cy="289249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A123F56B-EDE5-9636-25FB-0FACD87BF199}"/>
              </a:ext>
            </a:extLst>
          </p:cNvPr>
          <p:cNvSpPr/>
          <p:nvPr/>
        </p:nvSpPr>
        <p:spPr>
          <a:xfrm>
            <a:off x="1427584" y="4169896"/>
            <a:ext cx="240002" cy="41143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2F7374-A9BD-2BA4-6BB4-CD9693AF79EE}"/>
              </a:ext>
            </a:extLst>
          </p:cNvPr>
          <p:cNvSpPr txBox="1"/>
          <p:nvPr/>
        </p:nvSpPr>
        <p:spPr>
          <a:xfrm>
            <a:off x="7940351" y="335903"/>
            <a:ext cx="384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General Application Layers for Data Access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3964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1CDA33BE-3A8F-2A71-1532-252717DD300C}"/>
              </a:ext>
            </a:extLst>
          </p:cNvPr>
          <p:cNvSpPr/>
          <p:nvPr/>
        </p:nvSpPr>
        <p:spPr>
          <a:xfrm>
            <a:off x="9507894" y="2127380"/>
            <a:ext cx="2407298" cy="18474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 with tables</a:t>
            </a:r>
            <a:endParaRPr lang="en-US" b="1" dirty="0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A704CD0A-CE1A-E53F-BE00-8645D54C1E4D}"/>
              </a:ext>
            </a:extLst>
          </p:cNvPr>
          <p:cNvSpPr/>
          <p:nvPr/>
        </p:nvSpPr>
        <p:spPr>
          <a:xfrm>
            <a:off x="4917233" y="783771"/>
            <a:ext cx="3041779" cy="468396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Dynamic Link Library Project (a DLL) Project that will have the Connection and Data Access Code</a:t>
            </a:r>
            <a:endParaRPr lang="en-US" b="1" dirty="0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F78C6DBA-DA1C-2FDB-432F-ABA2CB2951E8}"/>
              </a:ext>
            </a:extLst>
          </p:cNvPr>
          <p:cNvSpPr/>
          <p:nvPr/>
        </p:nvSpPr>
        <p:spPr>
          <a:xfrm>
            <a:off x="7959012" y="2864498"/>
            <a:ext cx="1548882" cy="47586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8DAD41A4-42B5-E555-5871-F2D9F9568717}"/>
              </a:ext>
            </a:extLst>
          </p:cNvPr>
          <p:cNvSpPr/>
          <p:nvPr/>
        </p:nvSpPr>
        <p:spPr>
          <a:xfrm>
            <a:off x="272145" y="783771"/>
            <a:ext cx="3041779" cy="4683968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The Client Application</a:t>
            </a: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The Exe App (Console and Desktop App) and DLL for ASP.NET Web Forms, MVC and REST APIs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2FAE2B9F-3FE7-A885-BCE3-AB6FA005CCEF}"/>
              </a:ext>
            </a:extLst>
          </p:cNvPr>
          <p:cNvSpPr/>
          <p:nvPr/>
        </p:nvSpPr>
        <p:spPr>
          <a:xfrm>
            <a:off x="3313923" y="2897155"/>
            <a:ext cx="1603309" cy="47586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4E9A8-5C61-076E-5A01-A86C28C472D5}"/>
              </a:ext>
            </a:extLst>
          </p:cNvPr>
          <p:cNvSpPr/>
          <p:nvPr/>
        </p:nvSpPr>
        <p:spPr>
          <a:xfrm>
            <a:off x="272145" y="5747657"/>
            <a:ext cx="7686867" cy="7744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 DLL Project that contains Entity Classes those are mapped with Database Tables</a:t>
            </a:r>
            <a:endParaRPr lang="en-US" b="1" dirty="0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1DA9D301-058B-4B80-1DD3-CFB45E47A6BF}"/>
              </a:ext>
            </a:extLst>
          </p:cNvPr>
          <p:cNvSpPr/>
          <p:nvPr/>
        </p:nvSpPr>
        <p:spPr>
          <a:xfrm>
            <a:off x="6096000" y="5187820"/>
            <a:ext cx="454090" cy="643813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CC930F55-47A4-082F-F9F6-5EF40751C5BC}"/>
              </a:ext>
            </a:extLst>
          </p:cNvPr>
          <p:cNvSpPr/>
          <p:nvPr/>
        </p:nvSpPr>
        <p:spPr>
          <a:xfrm>
            <a:off x="1475016" y="5209592"/>
            <a:ext cx="454090" cy="643813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D25990-105B-CE64-F80D-2429BBCAF6EE}"/>
              </a:ext>
            </a:extLst>
          </p:cNvPr>
          <p:cNvSpPr txBox="1"/>
          <p:nvPr/>
        </p:nvSpPr>
        <p:spPr>
          <a:xfrm>
            <a:off x="7940351" y="335903"/>
            <a:ext cx="384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General Application Layers for Data Access with Project Types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07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DFCFBD-E483-A565-3C62-DAC828611200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F14EC-66B6-BFED-6363-A24D766FA506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BD8484-E604-AEA3-DD14-80D2B026C598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A0445-29F8-70F4-FCCB-7960771A4BDB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Mah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78FDD6-97BB-3DE7-E33F-B14048884691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Tej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83A732-3241-3C07-FCEB-B4449502067D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60.6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BE440-9A57-68AB-5F5F-856FD1AD4E7C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7.7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B46C65-8E98-50AD-A0F4-7D2B6AE12211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3DEAF1-7397-B588-4DDA-1A148D89EDE3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1FFB3D-5E50-34D6-7C07-E85243F535B7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B5C68-3C31-B496-67CF-3BACC2979E5E}"/>
              </a:ext>
            </a:extLst>
          </p:cNvPr>
          <p:cNvSpPr txBox="1"/>
          <p:nvPr/>
        </p:nvSpPr>
        <p:spPr>
          <a:xfrm>
            <a:off x="2967135" y="195943"/>
            <a:ext cx="389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ArrayList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D52345-7B92-BA82-3FD2-0F3D31EBC526}"/>
              </a:ext>
            </a:extLst>
          </p:cNvPr>
          <p:cNvSpPr/>
          <p:nvPr/>
        </p:nvSpPr>
        <p:spPr>
          <a:xfrm>
            <a:off x="522514" y="2211355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F89D12-E45D-BACE-DB1B-39D2FEC6E127}"/>
              </a:ext>
            </a:extLst>
          </p:cNvPr>
          <p:cNvSpPr/>
          <p:nvPr/>
        </p:nvSpPr>
        <p:spPr>
          <a:xfrm>
            <a:off x="522514" y="2556588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56C767-972B-ED5B-0231-CACD87806165}"/>
              </a:ext>
            </a:extLst>
          </p:cNvPr>
          <p:cNvSpPr txBox="1"/>
          <p:nvPr/>
        </p:nvSpPr>
        <p:spPr>
          <a:xfrm>
            <a:off x="584332" y="2211355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Int32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6768B7-BB2E-33FA-C72A-5078A5CB7960}"/>
              </a:ext>
            </a:extLst>
          </p:cNvPr>
          <p:cNvSpPr txBox="1"/>
          <p:nvPr/>
        </p:nvSpPr>
        <p:spPr>
          <a:xfrm>
            <a:off x="634482" y="260230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10------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B8D850-F961-EF78-8886-2FE8D23CB4E9}"/>
              </a:ext>
            </a:extLst>
          </p:cNvPr>
          <p:cNvCxnSpPr>
            <a:stCxn id="2" idx="2"/>
            <a:endCxn id="17" idx="0"/>
          </p:cNvCxnSpPr>
          <p:nvPr/>
        </p:nvCxnSpPr>
        <p:spPr>
          <a:xfrm flipH="1">
            <a:off x="1069524" y="1371600"/>
            <a:ext cx="269419" cy="83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EEA1E07-A081-21CA-507A-1CF3AC96F745}"/>
              </a:ext>
            </a:extLst>
          </p:cNvPr>
          <p:cNvSpPr/>
          <p:nvPr/>
        </p:nvSpPr>
        <p:spPr>
          <a:xfrm>
            <a:off x="3179406" y="2026689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BE01F7-04BA-5FC7-6B9E-646B28A2F66A}"/>
              </a:ext>
            </a:extLst>
          </p:cNvPr>
          <p:cNvSpPr/>
          <p:nvPr/>
        </p:nvSpPr>
        <p:spPr>
          <a:xfrm>
            <a:off x="3179406" y="2371922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C81963-701A-9D45-DD6B-1EAC4DAF62B3}"/>
              </a:ext>
            </a:extLst>
          </p:cNvPr>
          <p:cNvSpPr txBox="1"/>
          <p:nvPr/>
        </p:nvSpPr>
        <p:spPr>
          <a:xfrm>
            <a:off x="3291374" y="202668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06E14C-2D44-8F47-05F8-6EA2F25644C9}"/>
              </a:ext>
            </a:extLst>
          </p:cNvPr>
          <p:cNvSpPr txBox="1"/>
          <p:nvPr/>
        </p:nvSpPr>
        <p:spPr>
          <a:xfrm>
            <a:off x="3291374" y="2417641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Mah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074526-1FFA-CC3B-384B-BEE108CCAC65}"/>
              </a:ext>
            </a:extLst>
          </p:cNvPr>
          <p:cNvSpPr/>
          <p:nvPr/>
        </p:nvSpPr>
        <p:spPr>
          <a:xfrm>
            <a:off x="4926565" y="1984862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41A1D5-3888-92C0-EF1D-4CB6D555E9EE}"/>
              </a:ext>
            </a:extLst>
          </p:cNvPr>
          <p:cNvSpPr/>
          <p:nvPr/>
        </p:nvSpPr>
        <p:spPr>
          <a:xfrm>
            <a:off x="4926565" y="2330095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7D6DAD-F0EF-8E31-9C4A-0557B368D302}"/>
              </a:ext>
            </a:extLst>
          </p:cNvPr>
          <p:cNvSpPr txBox="1"/>
          <p:nvPr/>
        </p:nvSpPr>
        <p:spPr>
          <a:xfrm>
            <a:off x="5038533" y="198486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double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C9BAF2-F423-1A8D-5883-2478A6D65960}"/>
              </a:ext>
            </a:extLst>
          </p:cNvPr>
          <p:cNvSpPr txBox="1"/>
          <p:nvPr/>
        </p:nvSpPr>
        <p:spPr>
          <a:xfrm>
            <a:off x="5038533" y="237581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60.6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31A648-720A-B202-7E2E-5279D2E6E223}"/>
              </a:ext>
            </a:extLst>
          </p:cNvPr>
          <p:cNvCxnSpPr>
            <a:stCxn id="5" idx="2"/>
            <a:endCxn id="23" idx="0"/>
          </p:cNvCxnSpPr>
          <p:nvPr/>
        </p:nvCxnSpPr>
        <p:spPr>
          <a:xfrm flipH="1">
            <a:off x="3776566" y="1371598"/>
            <a:ext cx="109635" cy="65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9C2B3E-F65E-8D51-6B8B-BC47090DB4F9}"/>
              </a:ext>
            </a:extLst>
          </p:cNvPr>
          <p:cNvCxnSpPr>
            <a:stCxn id="7" idx="2"/>
            <a:endCxn id="27" idx="0"/>
          </p:cNvCxnSpPr>
          <p:nvPr/>
        </p:nvCxnSpPr>
        <p:spPr>
          <a:xfrm flipH="1">
            <a:off x="5523725" y="1371598"/>
            <a:ext cx="60648" cy="61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28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E05DD5-D1F8-F956-575E-EB64CC970DDE}"/>
              </a:ext>
            </a:extLst>
          </p:cNvPr>
          <p:cNvSpPr/>
          <p:nvPr/>
        </p:nvSpPr>
        <p:spPr>
          <a:xfrm>
            <a:off x="4516015" y="247261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82D311-6657-8D3A-CC82-9AECC44575C8}"/>
              </a:ext>
            </a:extLst>
          </p:cNvPr>
          <p:cNvSpPr/>
          <p:nvPr/>
        </p:nvSpPr>
        <p:spPr>
          <a:xfrm>
            <a:off x="1440023" y="805543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Manufacturer</a:t>
            </a:r>
          </a:p>
          <a:p>
            <a:pPr algn="ctr"/>
            <a:r>
              <a:rPr lang="en-US" b="1" dirty="0"/>
              <a:t>Name, Location ,Make, etc.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EA5CB0-6845-DC2D-DB34-3113AC55EA4C}"/>
              </a:ext>
            </a:extLst>
          </p:cNvPr>
          <p:cNvSpPr/>
          <p:nvPr/>
        </p:nvSpPr>
        <p:spPr>
          <a:xfrm>
            <a:off x="1328055" y="2469501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Storage</a:t>
            </a:r>
          </a:p>
          <a:p>
            <a:pPr algn="ctr"/>
            <a:r>
              <a:rPr lang="en-US" b="1" dirty="0"/>
              <a:t>Size, HDD or SSD, Memory Card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71B425-FB4E-B021-EE8D-FF9B358D0E68}"/>
              </a:ext>
            </a:extLst>
          </p:cNvPr>
          <p:cNvSpPr/>
          <p:nvPr/>
        </p:nvSpPr>
        <p:spPr>
          <a:xfrm>
            <a:off x="1328055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Memory</a:t>
            </a:r>
          </a:p>
          <a:p>
            <a:pPr algn="ctr"/>
            <a:r>
              <a:rPr lang="en-US" b="1" dirty="0"/>
              <a:t>Size, </a:t>
            </a:r>
            <a:r>
              <a:rPr lang="en-US" b="1" dirty="0" err="1"/>
              <a:t>DDRx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0F4594-AC61-1602-5CA7-E2D7E89EAF26}"/>
              </a:ext>
            </a:extLst>
          </p:cNvPr>
          <p:cNvSpPr/>
          <p:nvPr/>
        </p:nvSpPr>
        <p:spPr>
          <a:xfrm>
            <a:off x="4516014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Processor</a:t>
            </a:r>
          </a:p>
          <a:p>
            <a:pPr algn="ctr"/>
            <a:r>
              <a:rPr lang="en-US" b="1" dirty="0"/>
              <a:t>Inter, AMD, Speed, etc.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40E769-8DE8-0111-DC54-EEAD7240EE2E}"/>
              </a:ext>
            </a:extLst>
          </p:cNvPr>
          <p:cNvSpPr/>
          <p:nvPr/>
        </p:nvSpPr>
        <p:spPr>
          <a:xfrm>
            <a:off x="7635549" y="4385386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Network</a:t>
            </a:r>
          </a:p>
          <a:p>
            <a:pPr algn="ctr"/>
            <a:r>
              <a:rPr lang="en-US" b="1" dirty="0"/>
              <a:t>Cable, </a:t>
            </a:r>
            <a:r>
              <a:rPr lang="en-US" b="1" dirty="0" err="1"/>
              <a:t>WiFi</a:t>
            </a:r>
            <a:r>
              <a:rPr lang="en-US" b="1" dirty="0"/>
              <a:t>, Speed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D617D9-52EE-9D3D-320D-6A6CB9FB4A8B}"/>
              </a:ext>
            </a:extLst>
          </p:cNvPr>
          <p:cNvSpPr/>
          <p:nvPr/>
        </p:nvSpPr>
        <p:spPr>
          <a:xfrm>
            <a:off x="7635548" y="2469500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Display</a:t>
            </a:r>
          </a:p>
          <a:p>
            <a:pPr algn="ctr"/>
            <a:r>
              <a:rPr lang="en-US" b="1" dirty="0"/>
              <a:t>Size, HD, UHD, FHD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AC7AA1-FCC7-0BB6-B585-089DD609AF08}"/>
              </a:ext>
            </a:extLst>
          </p:cNvPr>
          <p:cNvSpPr/>
          <p:nvPr/>
        </p:nvSpPr>
        <p:spPr>
          <a:xfrm>
            <a:off x="7635547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USBs</a:t>
            </a:r>
          </a:p>
          <a:p>
            <a:pPr algn="ctr"/>
            <a:r>
              <a:rPr lang="en-US" b="1" dirty="0"/>
              <a:t>No., Speed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D2C4F6-320E-8763-A2EB-7CE9C2C252EF}"/>
              </a:ext>
            </a:extLst>
          </p:cNvPr>
          <p:cNvSpPr/>
          <p:nvPr/>
        </p:nvSpPr>
        <p:spPr>
          <a:xfrm>
            <a:off x="4516013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Price</a:t>
            </a:r>
          </a:p>
          <a:p>
            <a:pPr algn="ctr"/>
            <a:r>
              <a:rPr lang="en-US" b="1" dirty="0"/>
              <a:t>Base + Tax + </a:t>
            </a:r>
            <a:r>
              <a:rPr lang="en-US" b="1" dirty="0" err="1"/>
              <a:t>Warrentee</a:t>
            </a:r>
            <a:endParaRPr lang="en-US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FC5676-4186-5A95-0D18-F9E02A5D8468}"/>
              </a:ext>
            </a:extLst>
          </p:cNvPr>
          <p:cNvCxnSpPr>
            <a:stCxn id="2" idx="3"/>
            <a:endCxn id="9" idx="1"/>
          </p:cNvCxnSpPr>
          <p:nvPr/>
        </p:nvCxnSpPr>
        <p:spPr>
          <a:xfrm flipV="1">
            <a:off x="6792686" y="1477347"/>
            <a:ext cx="842861" cy="166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3112AB-D288-268E-CE5F-6DE206F72FEC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6792686" y="3141305"/>
            <a:ext cx="842862" cy="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E0B801-F525-B007-4318-0B40C57AACAC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6792686" y="3144417"/>
            <a:ext cx="842863" cy="191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3659C1-327C-276A-8583-3F7D5FE0D83D}"/>
              </a:ext>
            </a:extLst>
          </p:cNvPr>
          <p:cNvCxnSpPr>
            <a:stCxn id="2" idx="0"/>
            <a:endCxn id="10" idx="2"/>
          </p:cNvCxnSpPr>
          <p:nvPr/>
        </p:nvCxnSpPr>
        <p:spPr>
          <a:xfrm flipH="1" flipV="1">
            <a:off x="5654349" y="2149151"/>
            <a:ext cx="2" cy="32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4D4ED7-1B02-34B2-EE93-70EEEA532404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654350" y="3816221"/>
            <a:ext cx="1" cy="56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536B3F-5DF8-C50E-39A1-2223C8B23DE7}"/>
              </a:ext>
            </a:extLst>
          </p:cNvPr>
          <p:cNvCxnSpPr>
            <a:stCxn id="2" idx="1"/>
            <a:endCxn id="3" idx="3"/>
          </p:cNvCxnSpPr>
          <p:nvPr/>
        </p:nvCxnSpPr>
        <p:spPr>
          <a:xfrm flipH="1" flipV="1">
            <a:off x="3716694" y="1477348"/>
            <a:ext cx="799321" cy="166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8EAEFC-DE58-9540-3A8C-55091D6C8B1D}"/>
              </a:ext>
            </a:extLst>
          </p:cNvPr>
          <p:cNvCxnSpPr>
            <a:stCxn id="2" idx="1"/>
            <a:endCxn id="4" idx="3"/>
          </p:cNvCxnSpPr>
          <p:nvPr/>
        </p:nvCxnSpPr>
        <p:spPr>
          <a:xfrm flipH="1" flipV="1">
            <a:off x="3604726" y="3141306"/>
            <a:ext cx="911289" cy="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BD5A3-5C12-C22A-45D6-CD7625203892}"/>
              </a:ext>
            </a:extLst>
          </p:cNvPr>
          <p:cNvCxnSpPr>
            <a:stCxn id="2" idx="1"/>
            <a:endCxn id="5" idx="3"/>
          </p:cNvCxnSpPr>
          <p:nvPr/>
        </p:nvCxnSpPr>
        <p:spPr>
          <a:xfrm flipH="1">
            <a:off x="3604726" y="3144417"/>
            <a:ext cx="911289" cy="191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7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1EC13F-8ED4-1BE2-FABA-C1D83B6C64A8}"/>
              </a:ext>
            </a:extLst>
          </p:cNvPr>
          <p:cNvSpPr/>
          <p:nvPr/>
        </p:nvSpPr>
        <p:spPr>
          <a:xfrm>
            <a:off x="4711958" y="33590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65C242-9DC8-11D6-9D21-3D326D110726}"/>
              </a:ext>
            </a:extLst>
          </p:cNvPr>
          <p:cNvSpPr/>
          <p:nvPr/>
        </p:nvSpPr>
        <p:spPr>
          <a:xfrm>
            <a:off x="376334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Gaming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DF9CE5-0EF1-F7F5-E915-E50BEDFEC497}"/>
              </a:ext>
            </a:extLst>
          </p:cNvPr>
          <p:cNvSpPr/>
          <p:nvPr/>
        </p:nvSpPr>
        <p:spPr>
          <a:xfrm>
            <a:off x="4637312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2E31D3-83A7-D448-BB88-DF84CBE84593}"/>
              </a:ext>
            </a:extLst>
          </p:cNvPr>
          <p:cNvSpPr/>
          <p:nvPr/>
        </p:nvSpPr>
        <p:spPr>
          <a:xfrm>
            <a:off x="8742783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258659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E9800D-4156-B702-F7ED-D98D4CE34F60}"/>
              </a:ext>
            </a:extLst>
          </p:cNvPr>
          <p:cNvSpPr txBox="1"/>
          <p:nvPr/>
        </p:nvSpPr>
        <p:spPr>
          <a:xfrm>
            <a:off x="212272" y="85569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0AF07D-4068-CAD8-A394-3B89E9AFE583}"/>
              </a:ext>
            </a:extLst>
          </p:cNvPr>
          <p:cNvSpPr/>
          <p:nvPr/>
        </p:nvSpPr>
        <p:spPr>
          <a:xfrm>
            <a:off x="905069" y="1632857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459DC-AE06-6829-4859-36631181F6A0}"/>
              </a:ext>
            </a:extLst>
          </p:cNvPr>
          <p:cNvSpPr txBox="1"/>
          <p:nvPr/>
        </p:nvSpPr>
        <p:spPr>
          <a:xfrm>
            <a:off x="774441" y="2575249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11E8C-06C9-52B0-CCC4-5557EC31E6A7}"/>
              </a:ext>
            </a:extLst>
          </p:cNvPr>
          <p:cNvSpPr/>
          <p:nvPr/>
        </p:nvSpPr>
        <p:spPr>
          <a:xfrm>
            <a:off x="7109927" y="1582312"/>
            <a:ext cx="2118049" cy="2724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19B2473-9133-02F5-0FDC-225AF5795376}"/>
              </a:ext>
            </a:extLst>
          </p:cNvPr>
          <p:cNvSpPr/>
          <p:nvPr/>
        </p:nvSpPr>
        <p:spPr>
          <a:xfrm>
            <a:off x="2332653" y="1903445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A72975-4E2D-6B9B-D02C-BF657680542B}"/>
              </a:ext>
            </a:extLst>
          </p:cNvPr>
          <p:cNvSpPr txBox="1"/>
          <p:nvPr/>
        </p:nvSpPr>
        <p:spPr>
          <a:xfrm>
            <a:off x="7203233" y="1796916"/>
            <a:ext cx="1875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 with Default Values for the private members 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1FF1B-3D11-D364-74F1-246A036D74DC}"/>
              </a:ext>
            </a:extLst>
          </p:cNvPr>
          <p:cNvSpPr txBox="1"/>
          <p:nvPr/>
        </p:nvSpPr>
        <p:spPr>
          <a:xfrm>
            <a:off x="212272" y="397163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emp1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(101,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"Mahesh"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123456,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"Manager"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CA7AB-F84C-E482-6BC6-F39C3206F908}"/>
              </a:ext>
            </a:extLst>
          </p:cNvPr>
          <p:cNvSpPr/>
          <p:nvPr/>
        </p:nvSpPr>
        <p:spPr>
          <a:xfrm>
            <a:off x="1141445" y="4771005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emp1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CA57F-26EF-0581-550F-C0F76927D436}"/>
              </a:ext>
            </a:extLst>
          </p:cNvPr>
          <p:cNvSpPr txBox="1"/>
          <p:nvPr/>
        </p:nvSpPr>
        <p:spPr>
          <a:xfrm>
            <a:off x="1010817" y="5713397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CA7AE6-C950-0463-0B23-9A777027C235}"/>
              </a:ext>
            </a:extLst>
          </p:cNvPr>
          <p:cNvSpPr/>
          <p:nvPr/>
        </p:nvSpPr>
        <p:spPr>
          <a:xfrm>
            <a:off x="7346303" y="4720460"/>
            <a:ext cx="3925077" cy="18856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075E715-E8D1-5328-2ECC-E0D88016F9A7}"/>
              </a:ext>
            </a:extLst>
          </p:cNvPr>
          <p:cNvSpPr/>
          <p:nvPr/>
        </p:nvSpPr>
        <p:spPr>
          <a:xfrm>
            <a:off x="2569029" y="5041593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89E8ED-5170-5CB1-21A0-E17CE5A3D4EC}"/>
              </a:ext>
            </a:extLst>
          </p:cNvPr>
          <p:cNvSpPr txBox="1"/>
          <p:nvPr/>
        </p:nvSpPr>
        <p:spPr>
          <a:xfrm>
            <a:off x="7439609" y="4935064"/>
            <a:ext cx="3610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</a:t>
            </a:r>
          </a:p>
          <a:p>
            <a:pPr algn="ctr"/>
            <a:endParaRPr lang="en-IN" b="1" dirty="0"/>
          </a:p>
          <a:p>
            <a:r>
              <a:rPr lang="en-IN" b="1" dirty="0"/>
              <a:t>EmpNo = 101, EmpName=“Mahesh”,…..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8E28CE-2614-32C1-EDEB-59C79111EEF5}"/>
              </a:ext>
            </a:extLst>
          </p:cNvPr>
          <p:cNvSpPr txBox="1"/>
          <p:nvPr/>
        </p:nvSpPr>
        <p:spPr>
          <a:xfrm>
            <a:off x="3601616" y="65314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CLR Memory Arrangement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730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CC159A-1E4F-FF08-239C-20C83A3CB5D8}"/>
              </a:ext>
            </a:extLst>
          </p:cNvPr>
          <p:cNvSpPr/>
          <p:nvPr/>
        </p:nvSpPr>
        <p:spPr>
          <a:xfrm>
            <a:off x="587829" y="93306"/>
            <a:ext cx="2500604" cy="2491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Base Class with Parameterized </a:t>
            </a:r>
            <a:r>
              <a:rPr lang="en-IN" b="1" dirty="0" err="1"/>
              <a:t>ctor</a:t>
            </a:r>
            <a:endParaRPr lang="en-IN" b="1" dirty="0"/>
          </a:p>
          <a:p>
            <a:r>
              <a:rPr lang="en-IN" b="1" dirty="0"/>
              <a:t>Class </a:t>
            </a:r>
            <a:r>
              <a:rPr lang="en-IN" b="1" dirty="0" err="1"/>
              <a:t>MyBase</a:t>
            </a:r>
            <a:r>
              <a:rPr lang="en-IN" b="1" dirty="0"/>
              <a:t> 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    </a:t>
            </a:r>
            <a:r>
              <a:rPr lang="en-IN" b="1" dirty="0" err="1"/>
              <a:t>MyBase</a:t>
            </a:r>
            <a:r>
              <a:rPr lang="en-IN" b="1" dirty="0"/>
              <a:t>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}</a:t>
            </a:r>
          </a:p>
          <a:p>
            <a:r>
              <a:rPr lang="en-IN" b="1" dirty="0"/>
              <a:t>}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8CEC3-9175-6667-1A2C-C80D07382074}"/>
              </a:ext>
            </a:extLst>
          </p:cNvPr>
          <p:cNvSpPr/>
          <p:nvPr/>
        </p:nvSpPr>
        <p:spPr>
          <a:xfrm>
            <a:off x="578498" y="3429000"/>
            <a:ext cx="2500604" cy="24912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Derived Class</a:t>
            </a:r>
          </a:p>
          <a:p>
            <a:r>
              <a:rPr lang="en-IN" b="1" dirty="0"/>
              <a:t>Class </a:t>
            </a:r>
            <a:r>
              <a:rPr lang="en-IN" b="1" dirty="0" err="1"/>
              <a:t>Derive:MyBase</a:t>
            </a:r>
            <a:endParaRPr lang="en-IN" b="1" dirty="0"/>
          </a:p>
          <a:p>
            <a:r>
              <a:rPr lang="en-IN" b="1" dirty="0"/>
              <a:t>{</a:t>
            </a:r>
          </a:p>
          <a:p>
            <a:r>
              <a:rPr lang="en-IN" b="1" dirty="0"/>
              <a:t>   Derive(</a:t>
            </a:r>
            <a:r>
              <a:rPr lang="en-IN" b="1" dirty="0" err="1"/>
              <a:t>x,y,z</a:t>
            </a:r>
            <a:r>
              <a:rPr lang="en-IN" b="1" dirty="0"/>
              <a:t>):base(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   {</a:t>
            </a:r>
          </a:p>
          <a:p>
            <a:r>
              <a:rPr lang="en-IN" b="1" dirty="0"/>
              <a:t>   }	</a:t>
            </a:r>
          </a:p>
          <a:p>
            <a:r>
              <a:rPr lang="en-IN" b="1" dirty="0"/>
              <a:t>}  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6C55289-FE26-24DE-724F-428B49B95451}"/>
              </a:ext>
            </a:extLst>
          </p:cNvPr>
          <p:cNvSpPr/>
          <p:nvPr/>
        </p:nvSpPr>
        <p:spPr>
          <a:xfrm>
            <a:off x="3088433" y="4553339"/>
            <a:ext cx="2649894" cy="335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F7DDF-7077-64C9-BF0D-57E556F3A61A}"/>
              </a:ext>
            </a:extLst>
          </p:cNvPr>
          <p:cNvSpPr txBox="1"/>
          <p:nvPr/>
        </p:nvSpPr>
        <p:spPr>
          <a:xfrm>
            <a:off x="5747658" y="4404049"/>
            <a:ext cx="464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Derive d = new Derive(10,20,30);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A8EB11A-D808-0CD6-E4E9-1856BA469A0F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5299788" y="1632857"/>
            <a:ext cx="550506" cy="499187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Bent 10">
            <a:extLst>
              <a:ext uri="{FF2B5EF4-FFF2-40B4-BE49-F238E27FC236}">
                <a16:creationId xmlns:a16="http://schemas.microsoft.com/office/drawing/2014/main" id="{FAA94861-0166-059B-362A-BD9D8BE36978}"/>
              </a:ext>
            </a:extLst>
          </p:cNvPr>
          <p:cNvSpPr/>
          <p:nvPr/>
        </p:nvSpPr>
        <p:spPr>
          <a:xfrm flipH="1">
            <a:off x="3088433" y="1824132"/>
            <a:ext cx="718457" cy="202940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28B7F-93A0-F815-7842-A8926EBB381B}"/>
              </a:ext>
            </a:extLst>
          </p:cNvPr>
          <p:cNvSpPr txBox="1"/>
          <p:nvPr/>
        </p:nvSpPr>
        <p:spPr>
          <a:xfrm>
            <a:off x="3965510" y="2211355"/>
            <a:ext cx="441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Pointing to the base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06652F-85D9-F44B-EA9E-6BFDEE817826}"/>
              </a:ext>
            </a:extLst>
          </p:cNvPr>
          <p:cNvSpPr txBox="1"/>
          <p:nvPr/>
        </p:nvSpPr>
        <p:spPr>
          <a:xfrm>
            <a:off x="4422710" y="307910"/>
            <a:ext cx="2211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Shape</a:t>
            </a:r>
            <a:endParaRPr lang="en-US" b="1" dirty="0"/>
          </a:p>
          <a:p>
            <a:r>
              <a:rPr lang="en-US" b="1" dirty="0"/>
              <a:t>Dimensions</a:t>
            </a:r>
          </a:p>
          <a:p>
            <a:r>
              <a:rPr lang="en-US" b="1" dirty="0" err="1"/>
              <a:t>CalculateArea</a:t>
            </a:r>
            <a:endParaRPr lang="en-IN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2D0928-24C6-220F-BF89-3AB05DD9C376}"/>
              </a:ext>
            </a:extLst>
          </p:cNvPr>
          <p:cNvCxnSpPr>
            <a:stCxn id="2" idx="2"/>
          </p:cNvCxnSpPr>
          <p:nvPr/>
        </p:nvCxnSpPr>
        <p:spPr>
          <a:xfrm flipH="1">
            <a:off x="1427584" y="1231240"/>
            <a:ext cx="4100804" cy="11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EA36BF9-90D1-8869-393D-46D3837146F8}"/>
              </a:ext>
            </a:extLst>
          </p:cNvPr>
          <p:cNvSpPr/>
          <p:nvPr/>
        </p:nvSpPr>
        <p:spPr>
          <a:xfrm>
            <a:off x="550506" y="2351314"/>
            <a:ext cx="1679510" cy="975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Rectangle</a:t>
            </a:r>
            <a:endParaRPr lang="en-US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4F6BB5-A301-6B48-C158-CE77ABB7AC0D}"/>
              </a:ext>
            </a:extLst>
          </p:cNvPr>
          <p:cNvSpPr/>
          <p:nvPr/>
        </p:nvSpPr>
        <p:spPr>
          <a:xfrm>
            <a:off x="4777274" y="2503123"/>
            <a:ext cx="1178767" cy="919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Circle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8D0469-9375-5F7A-5798-FDB60B63E9DA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366658" y="1231240"/>
            <a:ext cx="161730" cy="127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3A982A0-0297-A459-852B-8F7502D9DF01}"/>
              </a:ext>
            </a:extLst>
          </p:cNvPr>
          <p:cNvSpPr/>
          <p:nvPr/>
        </p:nvSpPr>
        <p:spPr>
          <a:xfrm>
            <a:off x="8503299" y="2054180"/>
            <a:ext cx="2136710" cy="19953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Triangle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EA3168-B67E-46F8-2A5D-A47529F6D7A9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5528388" y="1231240"/>
            <a:ext cx="4043266" cy="82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D8671B-634A-F036-8761-5E45A9895BCE}"/>
              </a:ext>
            </a:extLst>
          </p:cNvPr>
          <p:cNvSpPr txBox="1"/>
          <p:nvPr/>
        </p:nvSpPr>
        <p:spPr>
          <a:xfrm>
            <a:off x="914400" y="4627984"/>
            <a:ext cx="2258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Client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Getting Area based on Shape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417421-1EC8-8529-CB6C-0DD8712DB544}"/>
              </a:ext>
            </a:extLst>
          </p:cNvPr>
          <p:cNvCxnSpPr/>
          <p:nvPr/>
        </p:nvCxnSpPr>
        <p:spPr>
          <a:xfrm flipV="1">
            <a:off x="1819469" y="1231240"/>
            <a:ext cx="3195735" cy="437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56D227-E788-F464-2C79-9D361DEB11B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390261" y="3326363"/>
            <a:ext cx="839755" cy="189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619D-0F2B-7324-15C6-48F5D9BD4172}"/>
              </a:ext>
            </a:extLst>
          </p:cNvPr>
          <p:cNvCxnSpPr/>
          <p:nvPr/>
        </p:nvCxnSpPr>
        <p:spPr>
          <a:xfrm flipH="1">
            <a:off x="2304661" y="3422188"/>
            <a:ext cx="3223727" cy="180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81B194-F952-64A9-C3EC-BFD861B2AC79}"/>
              </a:ext>
            </a:extLst>
          </p:cNvPr>
          <p:cNvCxnSpPr/>
          <p:nvPr/>
        </p:nvCxnSpPr>
        <p:spPr>
          <a:xfrm flipH="1">
            <a:off x="2304661" y="4105069"/>
            <a:ext cx="7266993" cy="11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51DA2-6FED-2EA6-894A-58F7803E96DD}"/>
              </a:ext>
            </a:extLst>
          </p:cNvPr>
          <p:cNvSpPr/>
          <p:nvPr/>
        </p:nvSpPr>
        <p:spPr>
          <a:xfrm>
            <a:off x="867747" y="158621"/>
            <a:ext cx="3433666" cy="4245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FFB3A-2887-87A8-2C38-E06319B13645}"/>
              </a:ext>
            </a:extLst>
          </p:cNvPr>
          <p:cNvSpPr txBox="1"/>
          <p:nvPr/>
        </p:nvSpPr>
        <p:spPr>
          <a:xfrm>
            <a:off x="1035698" y="373225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Namespace1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57982F-D61E-F500-12BD-42441E7B3DE2}"/>
              </a:ext>
            </a:extLst>
          </p:cNvPr>
          <p:cNvSpPr/>
          <p:nvPr/>
        </p:nvSpPr>
        <p:spPr>
          <a:xfrm>
            <a:off x="7374294" y="158621"/>
            <a:ext cx="3433666" cy="4245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95FA9-5D2B-9B12-F3D0-739EDD5AE389}"/>
              </a:ext>
            </a:extLst>
          </p:cNvPr>
          <p:cNvSpPr txBox="1"/>
          <p:nvPr/>
        </p:nvSpPr>
        <p:spPr>
          <a:xfrm>
            <a:off x="7542245" y="373225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Namespace2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43912-CCC7-BB4C-0A16-42B702397011}"/>
              </a:ext>
            </a:extLst>
          </p:cNvPr>
          <p:cNvSpPr txBox="1"/>
          <p:nvPr/>
        </p:nvSpPr>
        <p:spPr>
          <a:xfrm>
            <a:off x="7707086" y="1166326"/>
            <a:ext cx="28209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XmlFileOperation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  void </a:t>
            </a:r>
            <a:r>
              <a:rPr lang="en-IN" dirty="0" err="1"/>
              <a:t>CreateFile</a:t>
            </a:r>
            <a:r>
              <a:rPr lang="en-IN" dirty="0"/>
              <a:t>(){}</a:t>
            </a:r>
          </a:p>
          <a:p>
            <a:r>
              <a:rPr lang="en-IN" dirty="0"/>
              <a:t>      void </a:t>
            </a:r>
            <a:r>
              <a:rPr lang="en-IN" dirty="0" err="1"/>
              <a:t>ReadFile</a:t>
            </a:r>
            <a:r>
              <a:rPr lang="en-IN" dirty="0"/>
              <a:t>() {}  </a:t>
            </a:r>
          </a:p>
          <a:p>
            <a:r>
              <a:rPr lang="en-IN" dirty="0"/>
              <a:t>      void </a:t>
            </a:r>
            <a:r>
              <a:rPr lang="en-IN" dirty="0" err="1"/>
              <a:t>AppendFile</a:t>
            </a:r>
            <a:r>
              <a:rPr lang="en-IN" dirty="0"/>
              <a:t>(){}</a:t>
            </a:r>
          </a:p>
          <a:p>
            <a:r>
              <a:rPr lang="en-IN" dirty="0"/>
              <a:t>       void </a:t>
            </a:r>
            <a:r>
              <a:rPr lang="en-IN" dirty="0" err="1"/>
              <a:t>CopyFile</a:t>
            </a:r>
            <a:r>
              <a:rPr lang="en-IN" dirty="0"/>
              <a:t>(){}	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E41B0-D4AF-2A17-07DC-54BDC9197E77}"/>
              </a:ext>
            </a:extLst>
          </p:cNvPr>
          <p:cNvSpPr txBox="1"/>
          <p:nvPr/>
        </p:nvSpPr>
        <p:spPr>
          <a:xfrm>
            <a:off x="979714" y="1265672"/>
            <a:ext cx="3209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TextFileOperation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  void </a:t>
            </a:r>
            <a:r>
              <a:rPr lang="en-IN" dirty="0" err="1"/>
              <a:t>CreateFile</a:t>
            </a:r>
            <a:r>
              <a:rPr lang="en-IN" dirty="0"/>
              <a:t>(){}</a:t>
            </a:r>
          </a:p>
          <a:p>
            <a:r>
              <a:rPr lang="en-IN" dirty="0"/>
              <a:t>      void </a:t>
            </a:r>
            <a:r>
              <a:rPr lang="en-IN" dirty="0" err="1"/>
              <a:t>ReadFile</a:t>
            </a:r>
            <a:r>
              <a:rPr lang="en-IN" dirty="0"/>
              <a:t>() {}  </a:t>
            </a:r>
          </a:p>
          <a:p>
            <a:r>
              <a:rPr lang="en-IN" dirty="0"/>
              <a:t>      void </a:t>
            </a:r>
            <a:r>
              <a:rPr lang="en-IN" dirty="0" err="1"/>
              <a:t>AppendFile</a:t>
            </a:r>
            <a:r>
              <a:rPr lang="en-IN" dirty="0"/>
              <a:t>(){}</a:t>
            </a:r>
          </a:p>
          <a:p>
            <a:r>
              <a:rPr lang="en-IN" dirty="0"/>
              <a:t>       void </a:t>
            </a:r>
            <a:r>
              <a:rPr lang="en-IN" dirty="0" err="1"/>
              <a:t>CopyFile</a:t>
            </a:r>
            <a:r>
              <a:rPr lang="en-IN" dirty="0"/>
              <a:t>(){}	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20303-BD12-DC30-4D45-646C06DD8CCA}"/>
              </a:ext>
            </a:extLst>
          </p:cNvPr>
          <p:cNvSpPr txBox="1"/>
          <p:nvPr/>
        </p:nvSpPr>
        <p:spPr>
          <a:xfrm>
            <a:off x="1520890" y="4945224"/>
            <a:ext cx="9741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 App</a:t>
            </a:r>
          </a:p>
          <a:p>
            <a:endParaRPr lang="en-IN" b="1" dirty="0"/>
          </a:p>
          <a:p>
            <a:r>
              <a:rPr lang="en-IN" dirty="0"/>
              <a:t>Namespace1.TextFileOperation </a:t>
            </a:r>
            <a:r>
              <a:rPr lang="en-IN" dirty="0" err="1"/>
              <a:t>obj</a:t>
            </a:r>
            <a:r>
              <a:rPr lang="en-IN" dirty="0"/>
              <a:t> = new Namespace1.TextFileOperation();</a:t>
            </a:r>
          </a:p>
          <a:p>
            <a:endParaRPr lang="en-IN" dirty="0"/>
          </a:p>
          <a:p>
            <a:r>
              <a:rPr lang="en-IN" dirty="0"/>
              <a:t>Namespace2.XmlFileOperation obj1 = new Namespace2.XmlFileOperation</a:t>
            </a:r>
            <a:r>
              <a:rPr lang="en-US" dirty="0"/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51124F-50AA-2B1C-FE12-C9DB6144C895}"/>
              </a:ext>
            </a:extLst>
          </p:cNvPr>
          <p:cNvCxnSpPr>
            <a:cxnSpLocks/>
          </p:cNvCxnSpPr>
          <p:nvPr/>
        </p:nvCxnSpPr>
        <p:spPr>
          <a:xfrm flipH="1" flipV="1">
            <a:off x="2771192" y="3088433"/>
            <a:ext cx="2046515" cy="242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D9953E-236A-53DE-D06B-9B25E4E09D86}"/>
              </a:ext>
            </a:extLst>
          </p:cNvPr>
          <p:cNvCxnSpPr>
            <a:cxnSpLocks/>
          </p:cNvCxnSpPr>
          <p:nvPr/>
        </p:nvCxnSpPr>
        <p:spPr>
          <a:xfrm flipV="1">
            <a:off x="4817707" y="3088433"/>
            <a:ext cx="3719803" cy="297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92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1211</Words>
  <Application>Microsoft Office PowerPoint</Application>
  <PresentationFormat>Widescreen</PresentationFormat>
  <Paragraphs>367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66</cp:revision>
  <dcterms:created xsi:type="dcterms:W3CDTF">2022-07-08T09:24:58Z</dcterms:created>
  <dcterms:modified xsi:type="dcterms:W3CDTF">2022-07-18T09:25:37Z</dcterms:modified>
</cp:coreProperties>
</file>