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9" r:id="rId4"/>
    <p:sldId id="263" r:id="rId5"/>
    <p:sldId id="262" r:id="rId6"/>
    <p:sldId id="261" r:id="rId7"/>
    <p:sldId id="260" r:id="rId8"/>
    <p:sldId id="270" r:id="rId9"/>
    <p:sldId id="265" r:id="rId10"/>
    <p:sldId id="264" r:id="rId11"/>
    <p:sldId id="269"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841" autoAdjust="0"/>
  </p:normalViewPr>
  <p:slideViewPr>
    <p:cSldViewPr>
      <p:cViewPr varScale="1">
        <p:scale>
          <a:sx n="90" d="100"/>
          <a:sy n="90" d="100"/>
        </p:scale>
        <p:origin x="-14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27238-9A97-46D4-AC49-85AF8EDFEA36}" type="datetimeFigureOut">
              <a:rPr lang="en-IN" smtClean="0"/>
              <a:pPr/>
              <a:t>02-09-2020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B8AEDC-8364-42CA-8344-E07CFCCA4A1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B8AEDC-8364-42CA-8344-E07CFCCA4A19}"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686A3-12D5-494F-B928-2C9ADF037EC1}" type="datetimeFigureOut">
              <a:rPr lang="en-IN" smtClean="0"/>
              <a:pPr/>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D511E-1423-4E52-9FFB-DE7C4E74733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686A3-12D5-494F-B928-2C9ADF037EC1}" type="datetimeFigureOut">
              <a:rPr lang="en-IN" smtClean="0"/>
              <a:pPr/>
              <a:t>02-09-2020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D511E-1423-4E52-9FFB-DE7C4E74733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www.tajhotels.com/" TargetMode="Externa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hyperlink" Target="https://www.trivago.in/" TargetMode="External" /><Relationship Id="rId5" Type="http://schemas.openxmlformats.org/officeDocument/2006/relationships/hyperlink" Target="https://www.makemytrip.com/" TargetMode="External" /><Relationship Id="rId4" Type="http://schemas.openxmlformats.org/officeDocument/2006/relationships/hyperlink" Target="https://www.marriott.com/"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lstStyle/>
          <a:p>
            <a:endParaRPr lang="en-IN"/>
          </a:p>
        </p:txBody>
      </p:sp>
      <p:pic>
        <p:nvPicPr>
          <p:cNvPr id="4" name="Picture 3"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pic>
        <p:nvPicPr>
          <p:cNvPr id="5" name="Picture 2">
            <a:extLst>
              <a:ext uri="{FF2B5EF4-FFF2-40B4-BE49-F238E27FC236}">
                <a16:creationId xmlns:a16="http://schemas.microsoft.com/office/drawing/2014/main" id="{4539F340-B3AA-4B41-A484-77DEA44484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60648"/>
            <a:ext cx="1651028" cy="1702594"/>
          </a:xfrm>
          <a:prstGeom prst="rect">
            <a:avLst/>
          </a:prstGeom>
        </p:spPr>
      </p:pic>
      <p:sp>
        <p:nvSpPr>
          <p:cNvPr id="6" name="Rectangle 5"/>
          <p:cNvSpPr/>
          <p:nvPr/>
        </p:nvSpPr>
        <p:spPr>
          <a:xfrm>
            <a:off x="2411760" y="1124744"/>
            <a:ext cx="4572000" cy="2410916"/>
          </a:xfrm>
          <a:prstGeom prst="rect">
            <a:avLst/>
          </a:prstGeom>
        </p:spPr>
        <p:txBody>
          <a:bodyPr>
            <a:spAutoFit/>
          </a:bodyPr>
          <a:lstStyle/>
          <a:p>
            <a:pPr marL="228600" algn="ctr">
              <a:spcAft>
                <a:spcPts val="800"/>
              </a:spcAft>
            </a:pPr>
            <a:r>
              <a:rPr lang="en-US" dirty="0">
                <a:solidFill>
                  <a:srgbClr val="000000"/>
                </a:solidFill>
                <a:latin typeface="Times New Roman" panose="02020603050405020304" pitchFamily="18" charset="0"/>
              </a:rPr>
              <a:t>Mini Project on</a:t>
            </a:r>
          </a:p>
          <a:p>
            <a:pPr marL="228600" algn="ctr">
              <a:spcAft>
                <a:spcPts val="800"/>
              </a:spcAft>
            </a:pPr>
            <a:endParaRPr lang="en-US" dirty="0">
              <a:solidFill>
                <a:srgbClr val="000000"/>
              </a:solidFill>
              <a:latin typeface="Times New Roman" panose="02020603050405020304" pitchFamily="18" charset="0"/>
            </a:endParaRPr>
          </a:p>
          <a:p>
            <a:pPr marL="228600" algn="ctr">
              <a:spcAft>
                <a:spcPts val="800"/>
              </a:spcAft>
            </a:pPr>
            <a:endParaRPr lang="en-US" dirty="0">
              <a:solidFill>
                <a:srgbClr val="000000"/>
              </a:solidFill>
              <a:latin typeface="Times New Roman" panose="02020603050405020304" pitchFamily="18" charset="0"/>
            </a:endParaRPr>
          </a:p>
          <a:p>
            <a:pPr marL="228600" indent="-228600" algn="ctr">
              <a:spcAft>
                <a:spcPts val="800"/>
              </a:spcAft>
            </a:pPr>
            <a:r>
              <a:rPr lang="en-US" dirty="0">
                <a:solidFill>
                  <a:srgbClr val="000000"/>
                </a:solidFill>
                <a:latin typeface="Times New Roman" panose="02020603050405020304" pitchFamily="18" charset="0"/>
              </a:rPr>
              <a:t>Submitted in partial fulfillment of the   requirements of the degree of Bachelor in Engineering</a:t>
            </a:r>
          </a:p>
          <a:p>
            <a:pPr marL="228600" indent="-228600" algn="ctr">
              <a:spcAft>
                <a:spcPts val="800"/>
              </a:spcAft>
            </a:pPr>
            <a:r>
              <a:rPr lang="en-US" sz="1600" dirty="0">
                <a:solidFill>
                  <a:srgbClr val="000000"/>
                </a:solidFill>
                <a:latin typeface="Times New Roman" panose="02020603050405020304" pitchFamily="18" charset="0"/>
              </a:rPr>
              <a:t>By</a:t>
            </a:r>
            <a:endParaRPr lang="en-IN" sz="1600" dirty="0"/>
          </a:p>
        </p:txBody>
      </p:sp>
      <p:sp>
        <p:nvSpPr>
          <p:cNvPr id="7" name="Rectangle 6"/>
          <p:cNvSpPr/>
          <p:nvPr/>
        </p:nvSpPr>
        <p:spPr>
          <a:xfrm>
            <a:off x="2555776" y="2636912"/>
            <a:ext cx="4572000" cy="1887696"/>
          </a:xfrm>
          <a:prstGeom prst="rect">
            <a:avLst/>
          </a:prstGeom>
        </p:spPr>
        <p:txBody>
          <a:bodyPr>
            <a:spAutoFit/>
          </a:bodyPr>
          <a:lstStyle/>
          <a:p>
            <a:pPr marL="228600" indent="-228600" algn="ctr">
              <a:spcAft>
                <a:spcPts val="800"/>
              </a:spcAft>
            </a:pPr>
            <a:endParaRPr lang="en-US" dirty="0">
              <a:solidFill>
                <a:srgbClr val="000000"/>
              </a:solidFill>
              <a:latin typeface="Times New Roman" panose="02020603050405020304" pitchFamily="18" charset="0"/>
            </a:endParaRPr>
          </a:p>
          <a:p>
            <a:pPr marL="228600" indent="-228600" algn="ctr">
              <a:spcAft>
                <a:spcPts val="800"/>
              </a:spcAft>
            </a:pPr>
            <a:endParaRPr lang="en-US" dirty="0">
              <a:solidFill>
                <a:srgbClr val="000000"/>
              </a:solidFill>
              <a:latin typeface="Times New Roman" panose="02020603050405020304" pitchFamily="18" charset="0"/>
            </a:endParaRPr>
          </a:p>
          <a:p>
            <a:pPr marL="228600" indent="-228600" algn="ctr">
              <a:spcAft>
                <a:spcPts val="800"/>
              </a:spcAft>
            </a:pPr>
            <a:endParaRPr lang="en-US" dirty="0">
              <a:solidFill>
                <a:srgbClr val="000000"/>
              </a:solidFill>
              <a:latin typeface="Times New Roman" panose="02020603050405020304" pitchFamily="18" charset="0"/>
            </a:endParaRPr>
          </a:p>
          <a:p>
            <a:pPr marL="228600" indent="-228600" algn="ctr">
              <a:spcAft>
                <a:spcPts val="800"/>
              </a:spcAft>
            </a:pPr>
            <a:endParaRPr lang="en-US" dirty="0">
              <a:solidFill>
                <a:srgbClr val="000000"/>
              </a:solidFill>
              <a:latin typeface="Times New Roman" panose="02020603050405020304" pitchFamily="18" charset="0"/>
            </a:endParaRPr>
          </a:p>
          <a:p>
            <a:pPr marL="228600" indent="-228600" algn="ctr">
              <a:spcAft>
                <a:spcPts val="800"/>
              </a:spcAft>
            </a:pPr>
            <a:endParaRPr lang="en-US" dirty="0">
              <a:solidFill>
                <a:srgbClr val="000000"/>
              </a:solidFill>
              <a:latin typeface="Times New Roman" panose="02020603050405020304" pitchFamily="18" charset="0"/>
            </a:endParaRPr>
          </a:p>
        </p:txBody>
      </p:sp>
      <p:sp>
        <p:nvSpPr>
          <p:cNvPr id="9" name="Rectangle 8"/>
          <p:cNvSpPr/>
          <p:nvPr/>
        </p:nvSpPr>
        <p:spPr>
          <a:xfrm>
            <a:off x="1619672" y="5445224"/>
            <a:ext cx="6480720" cy="923330"/>
          </a:xfrm>
          <a:prstGeom prst="rect">
            <a:avLst/>
          </a:prstGeom>
        </p:spPr>
        <p:txBody>
          <a:bodyPr wrap="square">
            <a:spAutoFit/>
          </a:bodyPr>
          <a:lstStyle/>
          <a:p>
            <a:pPr algn="ctr"/>
            <a:r>
              <a:rPr lang="en-US" dirty="0">
                <a:solidFill>
                  <a:srgbClr val="000000"/>
                </a:solidFill>
                <a:latin typeface="Times New Roman" panose="02020603050405020304" pitchFamily="18" charset="0"/>
              </a:rPr>
              <a:t>Under the Guidance of</a:t>
            </a:r>
            <a:endParaRPr lang="en-US" dirty="0">
              <a:effectLst/>
            </a:endParaRPr>
          </a:p>
          <a:p>
            <a:pPr algn="ctr"/>
            <a:r>
              <a:rPr lang="en-US" dirty="0">
                <a:solidFill>
                  <a:srgbClr val="000000"/>
                </a:solidFill>
                <a:latin typeface="Times New Roman" panose="02020603050405020304" pitchFamily="18" charset="0"/>
              </a:rPr>
              <a:t>Prof. </a:t>
            </a:r>
            <a:r>
              <a:rPr lang="en-US" dirty="0" err="1">
                <a:solidFill>
                  <a:srgbClr val="000000"/>
                </a:solidFill>
                <a:latin typeface="Times New Roman" panose="02020603050405020304" pitchFamily="18" charset="0"/>
              </a:rPr>
              <a:t>Amol</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Dhumal</a:t>
            </a:r>
            <a:endParaRPr lang="en-US" dirty="0">
              <a:solidFill>
                <a:srgbClr val="000000"/>
              </a:solidFill>
              <a:latin typeface="Times New Roman" panose="02020603050405020304" pitchFamily="18" charset="0"/>
            </a:endParaRPr>
          </a:p>
          <a:p>
            <a:pPr algn="ctr"/>
            <a:endParaRPr lang="en-US" dirty="0">
              <a:solidFill>
                <a:srgbClr val="000000"/>
              </a:solidFill>
              <a:latin typeface="Times New Roman" panose="02020603050405020304" pitchFamily="18" charset="0"/>
            </a:endParaRPr>
          </a:p>
        </p:txBody>
      </p:sp>
      <p:sp>
        <p:nvSpPr>
          <p:cNvPr id="10" name="Rectangle 9"/>
          <p:cNvSpPr/>
          <p:nvPr/>
        </p:nvSpPr>
        <p:spPr>
          <a:xfrm>
            <a:off x="2339752" y="3789040"/>
            <a:ext cx="4572000" cy="1508105"/>
          </a:xfrm>
          <a:prstGeom prst="rect">
            <a:avLst/>
          </a:prstGeom>
        </p:spPr>
        <p:txBody>
          <a:bodyPr>
            <a:spAutoFit/>
          </a:bodyPr>
          <a:lstStyle/>
          <a:p>
            <a:pPr marL="228600" indent="-228600" algn="ctr">
              <a:spcAft>
                <a:spcPts val="800"/>
              </a:spcAft>
              <a:buFont typeface="Arial" pitchFamily="34" charset="0"/>
              <a:buChar char="•"/>
            </a:pP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Sparsh</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lakhani</a:t>
            </a:r>
            <a:r>
              <a:rPr lang="en-US" dirty="0">
                <a:solidFill>
                  <a:srgbClr val="000000"/>
                </a:solidFill>
                <a:latin typeface="Times New Roman" panose="02020603050405020304" pitchFamily="18" charset="0"/>
              </a:rPr>
              <a:t>    SE4-20</a:t>
            </a:r>
          </a:p>
          <a:p>
            <a:pPr marL="228600" indent="-228600" algn="ctr">
              <a:spcAft>
                <a:spcPts val="800"/>
              </a:spcAft>
              <a:buFont typeface="Arial" pitchFamily="34" charset="0"/>
              <a:buChar char="•"/>
            </a:pP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Bansari</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Vora</a:t>
            </a:r>
            <a:r>
              <a:rPr lang="en-US" dirty="0">
                <a:solidFill>
                  <a:srgbClr val="000000"/>
                </a:solidFill>
                <a:latin typeface="Times New Roman" panose="02020603050405020304" pitchFamily="18" charset="0"/>
              </a:rPr>
              <a:t>    SE4-44</a:t>
            </a:r>
          </a:p>
          <a:p>
            <a:pPr marL="228600" indent="-228600" algn="ctr">
              <a:spcAft>
                <a:spcPts val="800"/>
              </a:spcAft>
              <a:buFont typeface="Arial" pitchFamily="34" charset="0"/>
              <a:buChar char="•"/>
            </a:pPr>
            <a:r>
              <a:rPr lang="en-US" dirty="0" err="1">
                <a:solidFill>
                  <a:srgbClr val="000000"/>
                </a:solidFill>
                <a:latin typeface="Times New Roman" panose="02020603050405020304" pitchFamily="18" charset="0"/>
              </a:rPr>
              <a:t>Siddhesh</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Gadkar</a:t>
            </a:r>
            <a:r>
              <a:rPr lang="en-US" dirty="0">
                <a:solidFill>
                  <a:srgbClr val="000000"/>
                </a:solidFill>
                <a:latin typeface="Times New Roman" panose="02020603050405020304" pitchFamily="18" charset="0"/>
              </a:rPr>
              <a:t>    SE4-9</a:t>
            </a:r>
          </a:p>
          <a:p>
            <a:pPr marL="228600" indent="-228600" algn="ctr">
              <a:spcAft>
                <a:spcPts val="800"/>
              </a:spcAft>
              <a:buFont typeface="Arial" pitchFamily="34" charset="0"/>
              <a:buChar char="•"/>
            </a:pPr>
            <a:r>
              <a:rPr lang="en-US" dirty="0">
                <a:solidFill>
                  <a:srgbClr val="000000"/>
                </a:solidFill>
                <a:latin typeface="Times New Roman" panose="02020603050405020304" pitchFamily="18" charset="0"/>
              </a:rPr>
              <a:t> Harsh </a:t>
            </a:r>
            <a:r>
              <a:rPr lang="en-US" dirty="0" err="1">
                <a:solidFill>
                  <a:srgbClr val="000000"/>
                </a:solidFill>
                <a:latin typeface="Times New Roman" panose="02020603050405020304" pitchFamily="18" charset="0"/>
              </a:rPr>
              <a:t>Trivedi</a:t>
            </a:r>
            <a:r>
              <a:rPr lang="en-US" dirty="0">
                <a:solidFill>
                  <a:srgbClr val="000000"/>
                </a:solidFill>
                <a:latin typeface="Times New Roman" panose="02020603050405020304" pitchFamily="18" charset="0"/>
              </a:rPr>
              <a:t>      SE4-42</a:t>
            </a:r>
          </a:p>
        </p:txBody>
      </p:sp>
      <p:sp>
        <p:nvSpPr>
          <p:cNvPr id="11" name="Rectangle 10"/>
          <p:cNvSpPr/>
          <p:nvPr/>
        </p:nvSpPr>
        <p:spPr>
          <a:xfrm>
            <a:off x="2051720" y="1628800"/>
            <a:ext cx="5129160" cy="584775"/>
          </a:xfrm>
          <a:prstGeom prst="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Smart </a:t>
            </a:r>
            <a:r>
              <a:rPr lang="en-US" sz="3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rPr>
              <a:t>Hotel</a:t>
            </a:r>
            <a:r>
              <a:rPr lang="en-US" sz="3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Booking website</a:t>
            </a:r>
          </a:p>
        </p:txBody>
      </p:sp>
      <p:sp>
        <p:nvSpPr>
          <p:cNvPr id="14337" name="Rectangle 1"/>
          <p:cNvSpPr>
            <a:spLocks noChangeArrowheads="1"/>
          </p:cNvSpPr>
          <p:nvPr/>
        </p:nvSpPr>
        <p:spPr bwMode="auto">
          <a:xfrm>
            <a:off x="1835696" y="-315416"/>
            <a:ext cx="7164288"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Mahavir</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Education Trust's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Times New Roman" pitchFamily="18" charset="0"/>
                <a:ea typeface="Times New Roman" pitchFamily="18" charset="0"/>
                <a:cs typeface="Times New Roman" pitchFamily="18" charset="0"/>
              </a:rPr>
              <a:t>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SHAH &amp; ANCHOR KUTCHHI ENGINEERING COLLEGE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Chembur</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Mumbai - 400 088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UG Program in Computer Engineering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1259632" y="908720"/>
            <a:ext cx="7128792" cy="5909310"/>
          </a:xfrm>
          <a:prstGeom prst="rect">
            <a:avLst/>
          </a:prstGeom>
        </p:spPr>
        <p:txBody>
          <a:bodyPr wrap="square">
            <a:spAutoFit/>
          </a:bodyPr>
          <a:lstStyle/>
          <a:p>
            <a:pPr marL="342900" indent="-342900">
              <a:buFont typeface="Arial" pitchFamily="34" charset="0"/>
              <a:buChar char="•"/>
            </a:pPr>
            <a:r>
              <a:rPr lang="en-IN" dirty="0">
                <a:latin typeface="Times New Roman" pitchFamily="18" charset="0"/>
                <a:cs typeface="Times New Roman" pitchFamily="18" charset="0"/>
              </a:rPr>
              <a:t>Initially we are going to make the homepage of our website on html and then style it by making a </a:t>
            </a:r>
            <a:r>
              <a:rPr lang="en-IN" dirty="0" err="1">
                <a:latin typeface="Times New Roman" pitchFamily="18" charset="0"/>
                <a:cs typeface="Times New Roman" pitchFamily="18" charset="0"/>
              </a:rPr>
              <a:t>css</a:t>
            </a:r>
            <a:r>
              <a:rPr lang="en-IN" dirty="0">
                <a:latin typeface="Times New Roman" pitchFamily="18" charset="0"/>
                <a:cs typeface="Times New Roman" pitchFamily="18" charset="0"/>
              </a:rPr>
              <a:t> file.</a:t>
            </a:r>
          </a:p>
          <a:p>
            <a:pPr marL="342900" indent="-342900"/>
            <a:r>
              <a:rPr lang="en-IN" dirty="0">
                <a:latin typeface="Times New Roman" pitchFamily="18" charset="0"/>
                <a:cs typeface="Times New Roman" pitchFamily="18" charset="0"/>
              </a:rPr>
              <a:t> </a:t>
            </a:r>
          </a:p>
          <a:p>
            <a:pPr marL="342900" indent="-342900">
              <a:buFont typeface="Arial" pitchFamily="34" charset="0"/>
              <a:buChar char="•"/>
            </a:pPr>
            <a:r>
              <a:rPr lang="en-IN" dirty="0">
                <a:latin typeface="Times New Roman" pitchFamily="18" charset="0"/>
                <a:cs typeface="Times New Roman" pitchFamily="18" charset="0"/>
              </a:rPr>
              <a:t>Our homepage will contain hyperlinks to different pages of our website like services, prices, book now, about, contact us. Then we are going to make all the pages using html and </a:t>
            </a:r>
            <a:r>
              <a:rPr lang="en-IN" dirty="0" err="1">
                <a:latin typeface="Times New Roman" pitchFamily="18" charset="0"/>
                <a:cs typeface="Times New Roman" pitchFamily="18" charset="0"/>
              </a:rPr>
              <a:t>css</a:t>
            </a:r>
            <a:r>
              <a:rPr lang="en-IN" dirty="0">
                <a:latin typeface="Times New Roman" pitchFamily="18" charset="0"/>
                <a:cs typeface="Times New Roman" pitchFamily="18" charset="0"/>
              </a:rPr>
              <a:t>.</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And we are going to add a </a:t>
            </a:r>
            <a:r>
              <a:rPr lang="en-IN" dirty="0" err="1">
                <a:latin typeface="Times New Roman" pitchFamily="18" charset="0"/>
                <a:cs typeface="Times New Roman" pitchFamily="18" charset="0"/>
              </a:rPr>
              <a:t>chatbot</a:t>
            </a:r>
            <a:r>
              <a:rPr lang="en-IN" dirty="0">
                <a:latin typeface="Times New Roman" pitchFamily="18" charset="0"/>
                <a:cs typeface="Times New Roman" pitchFamily="18" charset="0"/>
              </a:rPr>
              <a:t> at our website for answering queries of customers.</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 Now we are going to make a data base of the customers in </a:t>
            </a:r>
            <a:r>
              <a:rPr lang="en-IN" dirty="0" err="1">
                <a:latin typeface="Times New Roman" pitchFamily="18" charset="0"/>
                <a:cs typeface="Times New Roman" pitchFamily="18" charset="0"/>
              </a:rPr>
              <a:t>phpmyadmin</a:t>
            </a:r>
            <a:r>
              <a:rPr lang="en-IN" dirty="0">
                <a:latin typeface="Times New Roman" pitchFamily="18" charset="0"/>
                <a:cs typeface="Times New Roman" pitchFamily="18" charset="0"/>
              </a:rPr>
              <a:t>.</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The data base is going to contain details of the customers like name, phone number, email, type of room they want, check in date, check out date and payment method entered by the customers while filling the book now </a:t>
            </a:r>
            <a:r>
              <a:rPr lang="en-IN" dirty="0" err="1">
                <a:latin typeface="Times New Roman" pitchFamily="18" charset="0"/>
                <a:cs typeface="Times New Roman" pitchFamily="18" charset="0"/>
              </a:rPr>
              <a:t>form.At</a:t>
            </a:r>
            <a:r>
              <a:rPr lang="en-IN" dirty="0">
                <a:latin typeface="Times New Roman" pitchFamily="18" charset="0"/>
                <a:cs typeface="Times New Roman" pitchFamily="18" charset="0"/>
              </a:rPr>
              <a:t> the end we are going to connect our database to our book now page by making a </a:t>
            </a:r>
            <a:r>
              <a:rPr lang="en-IN" dirty="0" err="1">
                <a:latin typeface="Times New Roman" pitchFamily="18" charset="0"/>
                <a:cs typeface="Times New Roman" pitchFamily="18" charset="0"/>
              </a:rPr>
              <a:t>php</a:t>
            </a:r>
            <a:r>
              <a:rPr lang="en-IN" dirty="0">
                <a:latin typeface="Times New Roman" pitchFamily="18" charset="0"/>
                <a:cs typeface="Times New Roman" pitchFamily="18" charset="0"/>
              </a:rPr>
              <a:t> file.</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We are going to make an app to record the check in and check out time of customers by scanning QR code.</a:t>
            </a:r>
          </a:p>
        </p:txBody>
      </p:sp>
      <p:sp>
        <p:nvSpPr>
          <p:cNvPr id="4" name="Rectangle 3"/>
          <p:cNvSpPr/>
          <p:nvPr/>
        </p:nvSpPr>
        <p:spPr>
          <a:xfrm>
            <a:off x="1475656" y="0"/>
            <a:ext cx="5243872"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METHODOLOGY</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1187624" y="1268760"/>
            <a:ext cx="6912768" cy="4247317"/>
          </a:xfrm>
          <a:prstGeom prst="rect">
            <a:avLst/>
          </a:prstGeom>
        </p:spPr>
        <p:txBody>
          <a:bodyPr wrap="square">
            <a:spAutoFit/>
          </a:bodyPr>
          <a:lstStyle/>
          <a:p>
            <a:pPr>
              <a:buFont typeface="Arial" pitchFamily="34" charset="0"/>
              <a:buChar char="•"/>
            </a:pPr>
            <a:r>
              <a:rPr lang="en-IN" dirty="0">
                <a:latin typeface="Times New Roman" pitchFamily="18" charset="0"/>
                <a:cs typeface="Times New Roman" pitchFamily="18" charset="0"/>
              </a:rPr>
              <a:t>The purpose of our website is to hunt out that attributes and characteristics on websites area unit relevant with client reservations. </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Specifically, however necessary the website quality is to hotels and if the options on web site show their actions .</a:t>
            </a:r>
          </a:p>
          <a:p>
            <a:r>
              <a:rPr lang="en-IN" dirty="0">
                <a:latin typeface="Times New Roman" pitchFamily="18" charset="0"/>
                <a:cs typeface="Times New Roman" pitchFamily="18" charset="0"/>
              </a:rPr>
              <a:t> </a:t>
            </a:r>
          </a:p>
          <a:p>
            <a:pPr>
              <a:buFont typeface="Arial" pitchFamily="34" charset="0"/>
              <a:buChar char="•"/>
            </a:pPr>
            <a:r>
              <a:rPr lang="en-IN" dirty="0">
                <a:latin typeface="Times New Roman" pitchFamily="18" charset="0"/>
                <a:cs typeface="Times New Roman" pitchFamily="18" charset="0"/>
              </a:rPr>
              <a:t>it's clear that customer’s perception of web site quality influences the customer’s satisfaction and thus the intentions for on-line bookings.</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Customers like online reservation systems that have low density content, perform at high speeds, adapt to behaviour , have options for personalisation and have low memory density.</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The study has shown the positive relationship between web site quality and client reservation. And this might influence the customers bookings.</a:t>
            </a:r>
          </a:p>
        </p:txBody>
      </p:sp>
      <p:sp>
        <p:nvSpPr>
          <p:cNvPr id="7" name="Rectangle 6"/>
          <p:cNvSpPr/>
          <p:nvPr/>
        </p:nvSpPr>
        <p:spPr>
          <a:xfrm>
            <a:off x="2188288" y="0"/>
            <a:ext cx="3600666"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SUMMARY</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3" cstate="print"/>
          <a:stretch>
            <a:fillRect/>
          </a:stretch>
        </p:blipFill>
        <p:spPr>
          <a:xfrm>
            <a:off x="0" y="0"/>
            <a:ext cx="9144000" cy="6858000"/>
          </a:xfrm>
          <a:prstGeom prst="rect">
            <a:avLst/>
          </a:prstGeom>
        </p:spPr>
      </p:pic>
      <p:sp>
        <p:nvSpPr>
          <p:cNvPr id="2049" name="Rectangle 1"/>
          <p:cNvSpPr>
            <a:spLocks noChangeArrowheads="1"/>
          </p:cNvSpPr>
          <p:nvPr/>
        </p:nvSpPr>
        <p:spPr bwMode="auto">
          <a:xfrm>
            <a:off x="179512" y="1196752"/>
            <a:ext cx="8964488" cy="29700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project is developed using the HTML,PYTHON,JAVASCRIPT and CSS programming languages</a:t>
            </a:r>
            <a:r>
              <a:rPr kumimoji="0" lang="en-US"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a:latin typeface="Times New Roman" pitchFamily="18" charset="0"/>
                <a:cs typeface="Times New Roman" pitchFamily="18" charset="0"/>
              </a:rPr>
              <a:t>  The  website is built with the HTML and CSS programming language.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chatbot</a:t>
            </a:r>
            <a:r>
              <a:rPr lang="en-US" dirty="0">
                <a:latin typeface="Times New Roman" pitchFamily="18" charset="0"/>
                <a:cs typeface="Times New Roman" pitchFamily="18" charset="0"/>
              </a:rPr>
              <a:t> is built using the PYTHON programming language and using RASA shell.</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a:latin typeface="Times New Roman" pitchFamily="18" charset="0"/>
                <a:cs typeface="Times New Roman" pitchFamily="18" charset="0"/>
              </a:rPr>
              <a:t>  The Database is managed using the </a:t>
            </a:r>
            <a:r>
              <a:rPr lang="en-US" dirty="0" err="1">
                <a:latin typeface="Times New Roman" pitchFamily="18" charset="0"/>
                <a:cs typeface="Times New Roman" pitchFamily="18" charset="0"/>
              </a:rPr>
              <a:t>phpmyadmin</a:t>
            </a:r>
            <a:r>
              <a:rPr lang="en-US" dirty="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a:latin typeface="Times New Roman" pitchFamily="18" charset="0"/>
                <a:cs typeface="Times New Roman" pitchFamily="18" charset="0"/>
              </a:rPr>
              <a:t>  The check in and checkout app is built using the Google apps Script and App inventor.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5283868" y="0"/>
            <a:ext cx="184730" cy="923330"/>
          </a:xfrm>
          <a:prstGeom prst="rect">
            <a:avLst/>
          </a:prstGeom>
          <a:noFill/>
        </p:spPr>
        <p:txBody>
          <a:bodyPr wrap="none" lIns="91440" tIns="45720" rIns="91440" bIns="45720">
            <a:spAutoFit/>
          </a:bodyPr>
          <a:lstStyle/>
          <a:p>
            <a:pPr algn="ctr"/>
            <a:endParaRPr lang="en-IN" sz="5400" dirty="0"/>
          </a:p>
        </p:txBody>
      </p:sp>
      <p:sp>
        <p:nvSpPr>
          <p:cNvPr id="6" name="Rectangle 5"/>
          <p:cNvSpPr/>
          <p:nvPr/>
        </p:nvSpPr>
        <p:spPr>
          <a:xfrm>
            <a:off x="422523" y="0"/>
            <a:ext cx="7276223" cy="1077218"/>
          </a:xfrm>
          <a:prstGeom prst="rect">
            <a:avLst/>
          </a:prstGeom>
          <a:noFill/>
        </p:spPr>
        <p:txBody>
          <a:bodyPr wrap="square" lIns="91440" tIns="45720" rIns="91440" bIns="45720">
            <a:spAutoFit/>
          </a:bodyPr>
          <a:lstStyle/>
          <a:p>
            <a:pPr algn="ct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SOFTWARE AND HARDWARE REQUIREMENTS</a:t>
            </a:r>
            <a:endParaRPr lang="en-US" sz="32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1025" name="Rectangle 1"/>
          <p:cNvSpPr>
            <a:spLocks noChangeArrowheads="1"/>
          </p:cNvSpPr>
          <p:nvPr/>
        </p:nvSpPr>
        <p:spPr bwMode="auto">
          <a:xfrm>
            <a:off x="899592" y="626205"/>
            <a:ext cx="792088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IN" dirty="0">
                <a:latin typeface="Times New Roman" pitchFamily="18" charset="0"/>
                <a:ea typeface="Times New Roman" pitchFamily="18" charset="0"/>
                <a:cs typeface="Times New Roman" pitchFamily="18" charset="0"/>
              </a:rPr>
              <a:t>Tan Chen(2015).The impact of hotel website quality on customer reservation, University of Nevada, Las Vegas.</a:t>
            </a: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err="1">
                <a:latin typeface="Times New Roman" pitchFamily="18" charset="0"/>
                <a:cs typeface="Times New Roman" pitchFamily="18" charset="0"/>
              </a:rPr>
              <a:t>Bahari</a:t>
            </a:r>
            <a:r>
              <a:rPr lang="en-US" dirty="0">
                <a:latin typeface="Times New Roman" pitchFamily="18" charset="0"/>
                <a:cs typeface="Times New Roman" pitchFamily="18" charset="0"/>
              </a:rPr>
              <a:t> K.A., Abdullah D., </a:t>
            </a:r>
            <a:r>
              <a:rPr lang="en-US" dirty="0" err="1">
                <a:latin typeface="Times New Roman" pitchFamily="18" charset="0"/>
                <a:cs typeface="Times New Roman" pitchFamily="18" charset="0"/>
              </a:rPr>
              <a:t>Mohd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kamal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S.B.,Johari</a:t>
            </a:r>
            <a:r>
              <a:rPr lang="en-US" dirty="0">
                <a:latin typeface="Times New Roman" pitchFamily="18" charset="0"/>
                <a:cs typeface="Times New Roman" pitchFamily="18" charset="0"/>
              </a:rPr>
              <a:t> N.R., </a:t>
            </a:r>
            <a:r>
              <a:rPr lang="en-US" dirty="0" err="1">
                <a:latin typeface="Times New Roman" pitchFamily="18" charset="0"/>
                <a:cs typeface="Times New Roman" pitchFamily="18" charset="0"/>
              </a:rPr>
              <a:t>Zulkafli</a:t>
            </a:r>
            <a:r>
              <a:rPr lang="en-US" dirty="0">
                <a:latin typeface="Times New Roman" pitchFamily="18" charset="0"/>
                <a:cs typeface="Times New Roman" pitchFamily="18" charset="0"/>
              </a:rPr>
              <a:t> M.S.(2018).The influence of hotel website design quality, perceived ease of use and perceived usefulness on loyalty intention, Faculty of tourism and hotel management, Malaysia.</a:t>
            </a:r>
          </a:p>
          <a:p>
            <a:pPr lvl="0" eaLnBrk="0" fontAlgn="base" hangingPunct="0">
              <a:spcBef>
                <a:spcPct val="0"/>
              </a:spcBef>
              <a:spcAft>
                <a:spcPct val="0"/>
              </a:spcAft>
              <a:buFontTx/>
              <a:buChar char="•"/>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Fonda on the Plaza.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Mahekal</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Beach Resort</a:t>
            </a:r>
            <a:r>
              <a:rPr lang="en-US" dirty="0">
                <a:latin typeface="Times New Roman" pitchFamily="18" charset="0"/>
                <a:ea typeface="Times New Roman" pitchFamily="18" charset="0"/>
                <a:cs typeface="Times New Roman" pitchFamily="18" charset="0"/>
              </a:rPr>
              <a:t>  (https://www.mahekalbeachresort.com).</a:t>
            </a: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Triumph Hotels.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Taj</a:t>
            </a:r>
            <a:r>
              <a:rPr lang="en-US" dirty="0">
                <a:latin typeface="Times New Roman" pitchFamily="18" charset="0"/>
                <a:cs typeface="Times New Roman" pitchFamily="18" charset="0"/>
              </a:rPr>
              <a:t> hotels (</a:t>
            </a:r>
            <a:r>
              <a:rPr lang="en-IN" dirty="0">
                <a:hlinkClick r:id="rId3"/>
              </a:rPr>
              <a:t>https://www.tajhotels.com/</a:t>
            </a:r>
            <a:r>
              <a:rPr lang="en-US" dirty="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  Marriot hotels(</a:t>
            </a:r>
            <a:r>
              <a:rPr lang="en-IN" dirty="0">
                <a:hlinkClick r:id="rId4"/>
              </a:rPr>
              <a:t>https://www.marriott.com/</a:t>
            </a:r>
            <a:r>
              <a:rPr lang="en-IN" dirty="0"/>
              <a:t>).</a:t>
            </a: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 Make My Trip (</a:t>
            </a:r>
            <a:r>
              <a:rPr lang="en-IN" dirty="0">
                <a:hlinkClick r:id="rId5"/>
              </a:rPr>
              <a:t>https://www.makemytrip.com/</a:t>
            </a:r>
            <a:r>
              <a:rPr lang="en-IN" dirty="0"/>
              <a:t>).</a:t>
            </a: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Trivago</a:t>
            </a:r>
            <a:r>
              <a:rPr lang="en-US" dirty="0">
                <a:latin typeface="Times New Roman" pitchFamily="18" charset="0"/>
                <a:cs typeface="Times New Roman" pitchFamily="18" charset="0"/>
              </a:rPr>
              <a:t> (</a:t>
            </a:r>
            <a:r>
              <a:rPr lang="en-IN" dirty="0">
                <a:hlinkClick r:id="rId6"/>
              </a:rPr>
              <a:t>https://www.trivago.in/</a:t>
            </a:r>
            <a:r>
              <a:rPr lang="en-IN" dirty="0"/>
              <a:t>).</a:t>
            </a:r>
            <a:endParaRPr lang="en-US" dirty="0">
              <a:latin typeface="Times New Roman" pitchFamily="18" charset="0"/>
              <a:cs typeface="Times New Roman" pitchFamily="18" charset="0"/>
            </a:endParaRPr>
          </a:p>
        </p:txBody>
      </p:sp>
      <p:sp>
        <p:nvSpPr>
          <p:cNvPr id="4" name="Rectangle 3"/>
          <p:cNvSpPr/>
          <p:nvPr/>
        </p:nvSpPr>
        <p:spPr>
          <a:xfrm>
            <a:off x="2051720" y="0"/>
            <a:ext cx="4162999"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REFERENCES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2564909" y="2967335"/>
            <a:ext cx="4014176" cy="1015663"/>
          </a:xfrm>
          <a:prstGeom prst="rect">
            <a:avLst/>
          </a:prstGeom>
          <a:noFill/>
        </p:spPr>
        <p:txBody>
          <a:bodyPr wrap="none" lIns="91440" tIns="45720" rIns="91440" bIns="45720">
            <a:spAutoFit/>
          </a:bodyPr>
          <a:lstStyle/>
          <a:p>
            <a:pPr algn="ct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6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1691680" y="692696"/>
            <a:ext cx="5904656" cy="4645374"/>
          </a:xfrm>
          <a:prstGeom prst="rect">
            <a:avLst/>
          </a:prstGeom>
        </p:spPr>
        <p:txBody>
          <a:bodyPr wrap="square">
            <a:spAutoFit/>
          </a:bodyPr>
          <a:lstStyle/>
          <a:p>
            <a:pPr lvl="0">
              <a:lnSpc>
                <a:spcPct val="110000"/>
              </a:lnSpc>
              <a:spcBef>
                <a:spcPts val="1600"/>
              </a:spcBef>
              <a:buSzPts val="1377"/>
            </a:pPr>
            <a:endParaRPr lang="en-US" dirty="0">
              <a:latin typeface="Times New Roman" pitchFamily="18" charset="0"/>
              <a:ea typeface="Calibri"/>
              <a:cs typeface="Times New Roman" pitchFamily="18" charset="0"/>
              <a:sym typeface="Calibri"/>
            </a:endParaRPr>
          </a:p>
          <a:p>
            <a:pPr lvl="0">
              <a:lnSpc>
                <a:spcPct val="110000"/>
              </a:lnSpc>
              <a:spcBef>
                <a:spcPts val="1600"/>
              </a:spcBef>
              <a:buSzPts val="1377"/>
            </a:pPr>
            <a:r>
              <a:rPr lang="en-US" dirty="0"/>
              <a:t> </a:t>
            </a:r>
            <a:r>
              <a:rPr lang="en-US" dirty="0">
                <a:latin typeface="Times New Roman" pitchFamily="18" charset="0"/>
                <a:cs typeface="Times New Roman" pitchFamily="18" charset="0"/>
              </a:rPr>
              <a:t>1.Abstract</a:t>
            </a: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2. Introduction</a:t>
            </a:r>
            <a:endParaRPr lang="en-US" dirty="0">
              <a:latin typeface="Times New Roman" pitchFamily="18" charset="0"/>
              <a:cs typeface="Times New Roman" pitchFamily="18" charset="0"/>
            </a:endParaRP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3. Literature Survey</a:t>
            </a:r>
            <a:endParaRPr lang="en-US" dirty="0">
              <a:latin typeface="Times New Roman" pitchFamily="18" charset="0"/>
              <a:cs typeface="Times New Roman" pitchFamily="18" charset="0"/>
            </a:endParaRP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4. Objectives and Scope </a:t>
            </a:r>
            <a:endParaRPr lang="en-US" dirty="0">
              <a:latin typeface="Times New Roman" pitchFamily="18" charset="0"/>
              <a:cs typeface="Times New Roman" pitchFamily="18" charset="0"/>
            </a:endParaRP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5. Proposed Methodology</a:t>
            </a:r>
          </a:p>
          <a:p>
            <a:pPr lvl="0">
              <a:lnSpc>
                <a:spcPct val="110000"/>
              </a:lnSpc>
              <a:spcBef>
                <a:spcPts val="1600"/>
              </a:spcBef>
              <a:buSzPts val="1377"/>
            </a:pPr>
            <a:r>
              <a:rPr lang="en-US" dirty="0">
                <a:latin typeface="Times New Roman" pitchFamily="18" charset="0"/>
                <a:cs typeface="Times New Roman" pitchFamily="18" charset="0"/>
                <a:sym typeface="Calibri"/>
              </a:rPr>
              <a:t>6. Sitemap</a:t>
            </a:r>
            <a:endParaRPr lang="en-US" dirty="0">
              <a:latin typeface="Times New Roman" pitchFamily="18" charset="0"/>
              <a:cs typeface="Times New Roman" pitchFamily="18" charset="0"/>
            </a:endParaRP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7. Software/Hardware</a:t>
            </a:r>
            <a:endParaRPr lang="en-US" dirty="0">
              <a:latin typeface="Times New Roman" pitchFamily="18" charset="0"/>
              <a:cs typeface="Times New Roman" pitchFamily="18" charset="0"/>
            </a:endParaRPr>
          </a:p>
          <a:p>
            <a:pPr lvl="0">
              <a:lnSpc>
                <a:spcPct val="110000"/>
              </a:lnSpc>
              <a:spcBef>
                <a:spcPts val="1600"/>
              </a:spcBef>
              <a:buSzPts val="1377"/>
            </a:pPr>
            <a:r>
              <a:rPr lang="en-US" dirty="0">
                <a:latin typeface="Times New Roman" pitchFamily="18" charset="0"/>
                <a:ea typeface="Calibri"/>
                <a:cs typeface="Times New Roman" pitchFamily="18" charset="0"/>
                <a:sym typeface="Calibri"/>
              </a:rPr>
              <a:t>8. References</a:t>
            </a:r>
            <a:endParaRPr lang="en-US" sz="1400" dirty="0">
              <a:latin typeface="Times New Roman" pitchFamily="18" charset="0"/>
              <a:cs typeface="Times New Roman" pitchFamily="18" charset="0"/>
            </a:endParaRPr>
          </a:p>
        </p:txBody>
      </p:sp>
      <p:sp>
        <p:nvSpPr>
          <p:cNvPr id="7" name="Rectangle 6"/>
          <p:cNvSpPr/>
          <p:nvPr/>
        </p:nvSpPr>
        <p:spPr>
          <a:xfrm>
            <a:off x="2267744" y="0"/>
            <a:ext cx="3613233"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CONTENT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4" name="Rectangle 3"/>
          <p:cNvSpPr/>
          <p:nvPr/>
        </p:nvSpPr>
        <p:spPr>
          <a:xfrm>
            <a:off x="1403648" y="1153681"/>
            <a:ext cx="6552728" cy="3970318"/>
          </a:xfrm>
          <a:prstGeom prst="rect">
            <a:avLst/>
          </a:prstGeom>
        </p:spPr>
        <p:txBody>
          <a:bodyPr wrap="square">
            <a:spAutoFit/>
          </a:bodyPr>
          <a:lstStyle/>
          <a:p>
            <a:pPr>
              <a:buFont typeface="Arial" pitchFamily="34" charset="0"/>
              <a:buChar char="•"/>
            </a:pPr>
            <a:r>
              <a:rPr lang="en-IN" dirty="0"/>
              <a:t>  </a:t>
            </a:r>
            <a:r>
              <a:rPr lang="en-IN" dirty="0">
                <a:latin typeface="Times New Roman" pitchFamily="18" charset="0"/>
                <a:cs typeface="Times New Roman" pitchFamily="18" charset="0"/>
              </a:rPr>
              <a:t>Earlier to book a hotel room a person has to physically  come  to         the  hotel and has to pre-book for a room.</a:t>
            </a:r>
          </a:p>
          <a:p>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Customers faced lots of problems like, waiting at counter for booking. And also the customer had no idea about the prices of rooms of a particular hotel which is suitable for his standard, or below his finance.</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On this Website, we are providing all the details about our Hotel including price of various standard and deluxe rooms and a </a:t>
            </a:r>
            <a:r>
              <a:rPr lang="en-IN" dirty="0" err="1">
                <a:latin typeface="Times New Roman" pitchFamily="18" charset="0"/>
                <a:cs typeface="Times New Roman" pitchFamily="18" charset="0"/>
              </a:rPr>
              <a:t>chatbot</a:t>
            </a:r>
            <a:r>
              <a:rPr lang="en-IN" dirty="0">
                <a:latin typeface="Times New Roman" pitchFamily="18" charset="0"/>
                <a:cs typeface="Times New Roman" pitchFamily="18" charset="0"/>
              </a:rPr>
              <a:t> system for customer support. </a:t>
            </a:r>
          </a:p>
          <a:p>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since this website also maintains the personal details of the customer and check-in and check-out information of each customer.</a:t>
            </a:r>
          </a:p>
        </p:txBody>
      </p:sp>
      <p:sp>
        <p:nvSpPr>
          <p:cNvPr id="8" name="Rectangle 7"/>
          <p:cNvSpPr/>
          <p:nvPr/>
        </p:nvSpPr>
        <p:spPr>
          <a:xfrm>
            <a:off x="2627784" y="0"/>
            <a:ext cx="3478581"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ABSTRACT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4" name="Rectangle 3"/>
          <p:cNvSpPr/>
          <p:nvPr/>
        </p:nvSpPr>
        <p:spPr>
          <a:xfrm>
            <a:off x="3635896" y="3212975"/>
            <a:ext cx="2937709" cy="923330"/>
          </a:xfrm>
          <a:prstGeom prst="rect">
            <a:avLst/>
          </a:prstGeom>
          <a:noFill/>
        </p:spPr>
        <p:txBody>
          <a:bodyPr wrap="square" lIns="91440" tIns="45720" rIns="91440" bIns="45720">
            <a:spAutoFit/>
          </a:bodyPr>
          <a:lstStyle/>
          <a:p>
            <a:pPr algn="ct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Rectangle 5"/>
          <p:cNvSpPr/>
          <p:nvPr/>
        </p:nvSpPr>
        <p:spPr>
          <a:xfrm>
            <a:off x="1789084" y="0"/>
            <a:ext cx="5192320"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INTRODUCTION</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Rectangle 6"/>
          <p:cNvSpPr/>
          <p:nvPr/>
        </p:nvSpPr>
        <p:spPr>
          <a:xfrm>
            <a:off x="1043608" y="1052736"/>
            <a:ext cx="7272808" cy="3970318"/>
          </a:xfrm>
          <a:prstGeom prst="rect">
            <a:avLst/>
          </a:prstGeom>
        </p:spPr>
        <p:txBody>
          <a:bodyPr wrap="square">
            <a:spAutoFit/>
          </a:bodyPr>
          <a:lstStyle/>
          <a:p>
            <a:pPr>
              <a:buFont typeface="Arial" pitchFamily="34" charset="0"/>
              <a:buChar char="•"/>
            </a:pPr>
            <a:r>
              <a:rPr lang="en-IN" dirty="0"/>
              <a:t>  </a:t>
            </a:r>
            <a:r>
              <a:rPr lang="en-IN" dirty="0">
                <a:latin typeface="Times New Roman" pitchFamily="18" charset="0"/>
                <a:cs typeface="Times New Roman" pitchFamily="18" charset="0"/>
              </a:rPr>
              <a:t>For hotel management, website is an useful tool to promote the products and services.</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The main aim of the online hotel websites is to be visible to the potential customers and drive more number of customers. </a:t>
            </a:r>
            <a:endParaRPr lang="en-IN" dirty="0">
              <a:latin typeface="Times New Roman" pitchFamily="18" charset="0"/>
              <a:cs typeface="Times New Roman" pitchFamily="18" charset="0"/>
            </a:endParaRP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Online booking systems provides many benefits to customers.</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Online booking system works 24-7 unlike our fixed working hours . The online websites also provide easy customer care service and proper assistance in making a booking of the hotel room. </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Satisfaction of the customer is probably the main reason a hotel   website is the actual set up and updated overtime</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467544" y="0"/>
            <a:ext cx="7992888" cy="1754326"/>
          </a:xfrm>
          <a:prstGeom prst="rect">
            <a:avLst/>
          </a:prstGeom>
          <a:noFill/>
        </p:spPr>
        <p:txBody>
          <a:bodyPr wrap="squar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LITERATURE REVIEW</a:t>
            </a:r>
          </a:p>
          <a:p>
            <a:pPr algn="ct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145085970"/>
              </p:ext>
            </p:extLst>
          </p:nvPr>
        </p:nvGraphicFramePr>
        <p:xfrm>
          <a:off x="539551" y="1556792"/>
          <a:ext cx="8136905" cy="4223745"/>
        </p:xfrm>
        <a:graphic>
          <a:graphicData uri="http://schemas.openxmlformats.org/drawingml/2006/table">
            <a:tbl>
              <a:tblPr firstRow="1" bandRow="1">
                <a:tableStyleId>{5C22544A-7EE6-4342-B048-85BDC9FD1C3A}</a:tableStyleId>
              </a:tblPr>
              <a:tblGrid>
                <a:gridCol w="1043192">
                  <a:extLst>
                    <a:ext uri="{9D8B030D-6E8A-4147-A177-3AD203B41FA5}">
                      <a16:colId xmlns:a16="http://schemas.microsoft.com/office/drawing/2014/main" val="20000"/>
                    </a:ext>
                  </a:extLst>
                </a:gridCol>
                <a:gridCol w="2446108">
                  <a:extLst>
                    <a:ext uri="{9D8B030D-6E8A-4147-A177-3AD203B41FA5}">
                      <a16:colId xmlns:a16="http://schemas.microsoft.com/office/drawing/2014/main" val="20001"/>
                    </a:ext>
                  </a:extLst>
                </a:gridCol>
                <a:gridCol w="1230249">
                  <a:extLst>
                    <a:ext uri="{9D8B030D-6E8A-4147-A177-3AD203B41FA5}">
                      <a16:colId xmlns:a16="http://schemas.microsoft.com/office/drawing/2014/main" val="20002"/>
                    </a:ext>
                  </a:extLst>
                </a:gridCol>
                <a:gridCol w="1708678">
                  <a:extLst>
                    <a:ext uri="{9D8B030D-6E8A-4147-A177-3AD203B41FA5}">
                      <a16:colId xmlns:a16="http://schemas.microsoft.com/office/drawing/2014/main" val="20003"/>
                    </a:ext>
                  </a:extLst>
                </a:gridCol>
                <a:gridCol w="1708678">
                  <a:extLst>
                    <a:ext uri="{9D8B030D-6E8A-4147-A177-3AD203B41FA5}">
                      <a16:colId xmlns:a16="http://schemas.microsoft.com/office/drawing/2014/main" val="20004"/>
                    </a:ext>
                  </a:extLst>
                </a:gridCol>
              </a:tblGrid>
              <a:tr h="278604">
                <a:tc>
                  <a:txBody>
                    <a:bodyPr/>
                    <a:lstStyle/>
                    <a:p>
                      <a:r>
                        <a:rPr lang="en-US" dirty="0" err="1"/>
                        <a:t>Sr.no</a:t>
                      </a:r>
                      <a:r>
                        <a:rPr lang="en-US" dirty="0"/>
                        <a:t>:</a:t>
                      </a:r>
                      <a:endParaRPr lang="en-IN" dirty="0"/>
                    </a:p>
                  </a:txBody>
                  <a:tcPr/>
                </a:tc>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Findings</a:t>
                      </a:r>
                      <a:endParaRPr lang="en-IN" dirty="0"/>
                    </a:p>
                  </a:txBody>
                  <a:tcPr/>
                </a:tc>
                <a:extLst>
                  <a:ext uri="{0D108BD9-81ED-4DB2-BD59-A6C34878D82A}">
                    <a16:rowId xmlns:a16="http://schemas.microsoft.com/office/drawing/2014/main" val="10000"/>
                  </a:ext>
                </a:extLst>
              </a:tr>
              <a:tr h="1736609">
                <a:tc>
                  <a:txBody>
                    <a:bodyPr/>
                    <a:lstStyle/>
                    <a:p>
                      <a:r>
                        <a:rPr lang="en-US" dirty="0"/>
                        <a:t>1</a:t>
                      </a:r>
                      <a:endParaRPr lang="en-IN" dirty="0"/>
                    </a:p>
                  </a:txBody>
                  <a:tcPr/>
                </a:tc>
                <a:tc>
                  <a:txBody>
                    <a:bodyPr/>
                    <a:lstStyle/>
                    <a:p>
                      <a:r>
                        <a:rPr lang="en-US" sz="1200" dirty="0">
                          <a:latin typeface="Times New Roman" pitchFamily="18" charset="0"/>
                          <a:cs typeface="Times New Roman" pitchFamily="18" charset="0"/>
                        </a:rPr>
                        <a:t>Impact</a:t>
                      </a:r>
                      <a:r>
                        <a:rPr lang="en-US" sz="1200" baseline="0" dirty="0">
                          <a:latin typeface="Times New Roman" pitchFamily="18" charset="0"/>
                          <a:cs typeface="Times New Roman" pitchFamily="18" charset="0"/>
                        </a:rPr>
                        <a:t> of the online hotel website on the customers.</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2015</a:t>
                      </a:r>
                      <a:endParaRPr lang="en-IN" sz="1200" dirty="0">
                        <a:latin typeface="Times New Roman" pitchFamily="18" charset="0"/>
                        <a:cs typeface="Times New Roman" pitchFamily="18" charset="0"/>
                      </a:endParaRPr>
                    </a:p>
                  </a:txBody>
                  <a:tcPr/>
                </a:tc>
                <a:tc>
                  <a:txBody>
                    <a:bodyPr/>
                    <a:lstStyle/>
                    <a:p>
                      <a:r>
                        <a:rPr lang="en-GB" sz="1200">
                          <a:latin typeface="Times New Roman" pitchFamily="18" charset="0"/>
                          <a:cs typeface="Times New Roman" pitchFamily="18" charset="0"/>
                        </a:rPr>
                        <a:t>Chen Tan</a:t>
                      </a:r>
                      <a:endParaRPr lang="en-IN" sz="1200" dirty="0">
                        <a:latin typeface="Times New Roman" pitchFamily="18" charset="0"/>
                        <a:cs typeface="Times New Roman" pitchFamily="18" charset="0"/>
                      </a:endParaRPr>
                    </a:p>
                  </a:txBody>
                  <a:tcPr/>
                </a:tc>
                <a:tc>
                  <a:txBody>
                    <a:bodyPr/>
                    <a:lstStyle/>
                    <a:p>
                      <a:r>
                        <a:rPr lang="en-US" sz="1200" kern="1200" dirty="0">
                          <a:solidFill>
                            <a:schemeClr val="dk1"/>
                          </a:solidFill>
                          <a:latin typeface="Times New Roman" pitchFamily="18" charset="0"/>
                          <a:ea typeface="+mn-ea"/>
                          <a:cs typeface="Times New Roman" pitchFamily="18" charset="0"/>
                        </a:rPr>
                        <a:t>It</a:t>
                      </a:r>
                      <a:r>
                        <a:rPr lang="en-US" sz="1200" kern="1200" baseline="0" dirty="0">
                          <a:solidFill>
                            <a:schemeClr val="dk1"/>
                          </a:solidFill>
                          <a:latin typeface="Times New Roman" pitchFamily="18" charset="0"/>
                          <a:ea typeface="+mn-ea"/>
                          <a:cs typeface="Times New Roman" pitchFamily="18" charset="0"/>
                        </a:rPr>
                        <a:t> emphasized  more on how creating a website is important , It already mentioned the factors that influence the online reservations and the facilities provided that attract the potential customers .</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26860">
                <a:tc>
                  <a:txBody>
                    <a:bodyPr/>
                    <a:lstStyle/>
                    <a:p>
                      <a:r>
                        <a:rPr lang="en-US" dirty="0"/>
                        <a:t>2</a:t>
                      </a:r>
                      <a:endParaRPr lang="en-IN" dirty="0"/>
                    </a:p>
                  </a:txBody>
                  <a:tcPr/>
                </a:tc>
                <a:tc>
                  <a:txBody>
                    <a:bodyPr/>
                    <a:lstStyle/>
                    <a:p>
                      <a:r>
                        <a:rPr lang="en-US" sz="1200" dirty="0">
                          <a:latin typeface="Times New Roman" pitchFamily="18" charset="0"/>
                          <a:cs typeface="Times New Roman" pitchFamily="18" charset="0"/>
                        </a:rPr>
                        <a:t>A</a:t>
                      </a:r>
                      <a:r>
                        <a:rPr lang="en-US" sz="1200" baseline="0" dirty="0">
                          <a:latin typeface="Times New Roman" pitchFamily="18" charset="0"/>
                          <a:cs typeface="Times New Roman" pitchFamily="18" charset="0"/>
                        </a:rPr>
                        <a:t> review on interactive website and features which can make it accessible.</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2016</a:t>
                      </a:r>
                      <a:endParaRPr lang="en-IN" sz="1200" dirty="0">
                        <a:latin typeface="Times New Roman" pitchFamily="18" charset="0"/>
                        <a:cs typeface="Times New Roman" pitchFamily="18" charset="0"/>
                      </a:endParaRPr>
                    </a:p>
                  </a:txBody>
                  <a:tcPr/>
                </a:tc>
                <a:tc>
                  <a:txBody>
                    <a:bodyPr/>
                    <a:lstStyle/>
                    <a:p>
                      <a:r>
                        <a:rPr lang="en-US" sz="1200" kern="1200" dirty="0">
                          <a:solidFill>
                            <a:schemeClr val="dk1"/>
                          </a:solidFill>
                          <a:latin typeface="Times New Roman" pitchFamily="18" charset="0"/>
                          <a:ea typeface="+mn-ea"/>
                          <a:cs typeface="Times New Roman" pitchFamily="18" charset="0"/>
                        </a:rPr>
                        <a:t>Abdullah, D., </a:t>
                      </a:r>
                      <a:r>
                        <a:rPr lang="en-US" sz="1200" kern="1200" dirty="0" err="1">
                          <a:solidFill>
                            <a:schemeClr val="dk1"/>
                          </a:solidFill>
                          <a:latin typeface="Times New Roman" pitchFamily="18" charset="0"/>
                          <a:ea typeface="+mn-ea"/>
                          <a:cs typeface="Times New Roman" pitchFamily="18" charset="0"/>
                        </a:rPr>
                        <a:t>Jayaraman</a:t>
                      </a:r>
                      <a:r>
                        <a:rPr lang="en-US" sz="1200" kern="1200" dirty="0">
                          <a:solidFill>
                            <a:schemeClr val="dk1"/>
                          </a:solidFill>
                          <a:latin typeface="Times New Roman" pitchFamily="18" charset="0"/>
                          <a:ea typeface="+mn-ea"/>
                          <a:cs typeface="Times New Roman" pitchFamily="18" charset="0"/>
                        </a:rPr>
                        <a:t> , K., &amp; </a:t>
                      </a:r>
                      <a:r>
                        <a:rPr lang="en-US" sz="1200" kern="1200" dirty="0" err="1">
                          <a:solidFill>
                            <a:schemeClr val="dk1"/>
                          </a:solidFill>
                          <a:latin typeface="Times New Roman" pitchFamily="18" charset="0"/>
                          <a:ea typeface="+mn-ea"/>
                          <a:cs typeface="Times New Roman" pitchFamily="18" charset="0"/>
                        </a:rPr>
                        <a:t>Kamal</a:t>
                      </a:r>
                      <a:r>
                        <a:rPr lang="en-US" sz="1200" kern="1200" dirty="0">
                          <a:solidFill>
                            <a:schemeClr val="dk1"/>
                          </a:solidFill>
                          <a:latin typeface="Times New Roman" pitchFamily="18" charset="0"/>
                          <a:ea typeface="+mn-ea"/>
                          <a:cs typeface="Times New Roman" pitchFamily="18" charset="0"/>
                        </a:rPr>
                        <a:t>, S. B. M. </a:t>
                      </a:r>
                      <a:endParaRPr lang="en-IN" sz="1200" dirty="0">
                        <a:latin typeface="Times New Roman" pitchFamily="18" charset="0"/>
                        <a:cs typeface="Times New Roman" pitchFamily="18" charset="0"/>
                      </a:endParaRPr>
                    </a:p>
                  </a:txBody>
                  <a:tcPr/>
                </a:tc>
                <a:tc>
                  <a:txBody>
                    <a:bodyPr/>
                    <a:lstStyle/>
                    <a:p>
                      <a:r>
                        <a:rPr lang="en-US" sz="1200" kern="1200" dirty="0">
                          <a:solidFill>
                            <a:schemeClr val="dk1"/>
                          </a:solidFill>
                          <a:latin typeface="Times New Roman" pitchFamily="18" charset="0"/>
                          <a:ea typeface="+mn-ea"/>
                          <a:cs typeface="Times New Roman" pitchFamily="18" charset="0"/>
                        </a:rPr>
                        <a:t>A conceptual model of interactive hotel.</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480545">
                <a:tc>
                  <a:txBody>
                    <a:bodyPr/>
                    <a:lstStyle/>
                    <a:p>
                      <a:r>
                        <a:rPr lang="en-US" dirty="0"/>
                        <a:t>3</a:t>
                      </a:r>
                      <a:endParaRPr lang="en-IN" dirty="0"/>
                    </a:p>
                  </a:txBody>
                  <a:tcPr/>
                </a:tc>
                <a:tc>
                  <a:txBody>
                    <a:bodyPr/>
                    <a:lstStyle/>
                    <a:p>
                      <a:r>
                        <a:rPr lang="en-US" sz="1200" dirty="0">
                          <a:latin typeface="Times New Roman" pitchFamily="18" charset="0"/>
                          <a:cs typeface="Times New Roman" pitchFamily="18" charset="0"/>
                        </a:rPr>
                        <a:t>The</a:t>
                      </a:r>
                      <a:r>
                        <a:rPr lang="en-US" sz="1200" baseline="0" dirty="0">
                          <a:latin typeface="Times New Roman" pitchFamily="18" charset="0"/>
                          <a:cs typeface="Times New Roman" pitchFamily="18" charset="0"/>
                        </a:rPr>
                        <a:t> influence of hotel website design quality , perceived ease of use&amp; perceived usefulness on loyalty intention</a:t>
                      </a:r>
                      <a:r>
                        <a:rPr lang="en-US" sz="1200" baseline="0" dirty="0"/>
                        <a:t>.</a:t>
                      </a:r>
                      <a:endParaRPr lang="en-IN" sz="1200" dirty="0"/>
                    </a:p>
                  </a:txBody>
                  <a:tcPr/>
                </a:tc>
                <a:tc>
                  <a:txBody>
                    <a:bodyPr/>
                    <a:lstStyle/>
                    <a:p>
                      <a:r>
                        <a:rPr lang="en-US" sz="1200" dirty="0">
                          <a:latin typeface="Times New Roman" pitchFamily="18" charset="0"/>
                          <a:cs typeface="Times New Roman" pitchFamily="18" charset="0"/>
                        </a:rPr>
                        <a:t>2018</a:t>
                      </a:r>
                      <a:endParaRPr lang="en-IN" sz="1200" dirty="0">
                        <a:latin typeface="Times New Roman" pitchFamily="18" charset="0"/>
                        <a:cs typeface="Times New Roman" pitchFamily="18" charset="0"/>
                      </a:endParaRPr>
                    </a:p>
                  </a:txBody>
                  <a:tcPr/>
                </a:tc>
                <a:tc>
                  <a:txBody>
                    <a:bodyPr/>
                    <a:lstStyle/>
                    <a:p>
                      <a:r>
                        <a:rPr lang="en-US" sz="1200" kern="1200" dirty="0" err="1">
                          <a:solidFill>
                            <a:schemeClr val="dk1"/>
                          </a:solidFill>
                          <a:latin typeface="Times New Roman" pitchFamily="18" charset="0"/>
                          <a:ea typeface="+mn-ea"/>
                          <a:cs typeface="Times New Roman" pitchFamily="18" charset="0"/>
                        </a:rPr>
                        <a:t>K.A.Bahari,D.Abdullah,Mohd</a:t>
                      </a:r>
                      <a:r>
                        <a:rPr lang="en-US" sz="1200" kern="1200" dirty="0">
                          <a:solidFill>
                            <a:schemeClr val="dk1"/>
                          </a:solidFill>
                          <a:latin typeface="Times New Roman" pitchFamily="18" charset="0"/>
                          <a:ea typeface="+mn-ea"/>
                          <a:cs typeface="Times New Roman" pitchFamily="18" charset="0"/>
                        </a:rPr>
                        <a:t>  </a:t>
                      </a:r>
                      <a:r>
                        <a:rPr lang="en-US" sz="1200" kern="1200" dirty="0" err="1">
                          <a:solidFill>
                            <a:schemeClr val="dk1"/>
                          </a:solidFill>
                          <a:latin typeface="Times New Roman" pitchFamily="18" charset="0"/>
                          <a:ea typeface="+mn-ea"/>
                          <a:cs typeface="Times New Roman" pitchFamily="18" charset="0"/>
                        </a:rPr>
                        <a:t>Kamal</a:t>
                      </a:r>
                      <a:r>
                        <a:rPr lang="en-US" sz="1200" kern="1200" dirty="0">
                          <a:solidFill>
                            <a:schemeClr val="dk1"/>
                          </a:solidFill>
                          <a:latin typeface="Times New Roman" pitchFamily="18" charset="0"/>
                          <a:ea typeface="+mn-ea"/>
                          <a:cs typeface="Times New Roman" pitchFamily="18" charset="0"/>
                        </a:rPr>
                        <a:t>, </a:t>
                      </a:r>
                      <a:r>
                        <a:rPr lang="en-US" sz="1200" kern="1200" dirty="0" err="1">
                          <a:solidFill>
                            <a:schemeClr val="dk1"/>
                          </a:solidFill>
                          <a:latin typeface="Times New Roman" pitchFamily="18" charset="0"/>
                          <a:ea typeface="+mn-ea"/>
                          <a:cs typeface="Times New Roman" pitchFamily="18" charset="0"/>
                        </a:rPr>
                        <a:t>N.R.Johari,M.</a:t>
                      </a:r>
                      <a:r>
                        <a:rPr lang="en-US" sz="1200" kern="1200" err="1">
                          <a:solidFill>
                            <a:schemeClr val="dk1"/>
                          </a:solidFill>
                          <a:latin typeface="Times New Roman" pitchFamily="18" charset="0"/>
                          <a:ea typeface="+mn-ea"/>
                          <a:cs typeface="Times New Roman" pitchFamily="18" charset="0"/>
                        </a:rPr>
                        <a:t>S</a:t>
                      </a:r>
                      <a:r>
                        <a:rPr lang="en-US" sz="1200" kern="1200">
                          <a:solidFill>
                            <a:schemeClr val="dk1"/>
                          </a:solidFill>
                          <a:latin typeface="Times New Roman" pitchFamily="18" charset="0"/>
                          <a:ea typeface="+mn-ea"/>
                          <a:cs typeface="Times New Roman" pitchFamily="18" charset="0"/>
                        </a:rPr>
                        <a:t>.</a:t>
                      </a:r>
                      <a:r>
                        <a:rPr lang="en-GB" sz="1200" kern="1200">
                          <a:solidFill>
                            <a:schemeClr val="dk1"/>
                          </a:solidFill>
                          <a:latin typeface="Times New Roman" pitchFamily="18" charset="0"/>
                          <a:ea typeface="+mn-ea"/>
                          <a:cs typeface="Times New Roman" pitchFamily="18" charset="0"/>
                        </a:rPr>
                        <a:t>Zulkafli</a:t>
                      </a:r>
                      <a:r>
                        <a:rPr lang="en-US" sz="1200" kern="1200">
                          <a:solidFill>
                            <a:schemeClr val="dk1"/>
                          </a:solidFill>
                          <a:latin typeface="Times New Roman" pitchFamily="18" charset="0"/>
                          <a:ea typeface="+mn-ea"/>
                          <a:cs typeface="Times New Roman" pitchFamily="18" charset="0"/>
                        </a:rPr>
                        <a:t>.</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They</a:t>
                      </a:r>
                      <a:r>
                        <a:rPr lang="en-US" sz="1200" baseline="0" dirty="0">
                          <a:latin typeface="Times New Roman" pitchFamily="18" charset="0"/>
                          <a:cs typeface="Times New Roman" pitchFamily="18" charset="0"/>
                        </a:rPr>
                        <a:t> analyzed from results that web design quality , perceived ease of use positively influence , </a:t>
                      </a:r>
                      <a:r>
                        <a:rPr lang="en-US" sz="1200" baseline="0">
                          <a:latin typeface="Times New Roman" pitchFamily="18" charset="0"/>
                          <a:cs typeface="Times New Roman" pitchFamily="18" charset="0"/>
                        </a:rPr>
                        <a:t>loyalty </a:t>
                      </a:r>
                      <a:r>
                        <a:rPr lang="en-GB" sz="1200" baseline="0">
                          <a:latin typeface="Times New Roman" pitchFamily="18" charset="0"/>
                          <a:cs typeface="Times New Roman" pitchFamily="18" charset="0"/>
                        </a:rPr>
                        <a:t>intention.</a:t>
                      </a:r>
                      <a:endParaRPr lang="en-IN" sz="12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7169" name="Rectangle 1"/>
          <p:cNvSpPr>
            <a:spLocks noChangeArrowheads="1"/>
          </p:cNvSpPr>
          <p:nvPr/>
        </p:nvSpPr>
        <p:spPr bwMode="auto">
          <a:xfrm>
            <a:off x="719064" y="620688"/>
            <a:ext cx="8424936"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a:ln>
                  <a:noFill/>
                </a:ln>
                <a:solidFill>
                  <a:schemeClr val="tx1"/>
                </a:solidFill>
                <a:effectLst/>
                <a:latin typeface="Arial Black" pitchFamily="34" charset="0"/>
                <a:ea typeface="Times New Roman" pitchFamily="18" charset="0"/>
                <a:cs typeface="Arial" pitchFamily="34" charset="0"/>
              </a:rPr>
              <a:t>   </a:t>
            </a:r>
          </a:p>
          <a:p>
            <a:pPr fontAlgn="base">
              <a:spcBef>
                <a:spcPct val="0"/>
              </a:spcBef>
              <a:spcAft>
                <a:spcPct val="0"/>
              </a:spcAft>
            </a:pPr>
            <a:endParaRPr lang="en-US" dirty="0">
              <a:latin typeface="Times New Roman" pitchFamily="18" charset="0"/>
              <a:cs typeface="Times New Roman" pitchFamily="18" charset="0"/>
            </a:endParaRPr>
          </a:p>
          <a:p>
            <a:pPr fontAlgn="base">
              <a:spcBef>
                <a:spcPct val="0"/>
              </a:spcBef>
              <a:spcAft>
                <a:spcPct val="0"/>
              </a:spcAft>
            </a:pPr>
            <a:r>
              <a:rPr lang="en-US" dirty="0">
                <a:latin typeface="Times New Roman" pitchFamily="18" charset="0"/>
                <a:cs typeface="Times New Roman" pitchFamily="18" charset="0"/>
              </a:rPr>
              <a:t>(Problem statement)- Why do you need to design your hotel website?</a:t>
            </a:r>
            <a:endParaRPr lang="en-IN"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Customers can easily go online with their mobile phones or laptops to browse about hotels within their vicinity.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Guests can be able to book for rooms within their budgets after seeing and accessing these hotels within their vicinity.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Receptionists can easily access customer’s information online without delay or with little delay.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Fraud done by the receptionist by not registering every customer will not occur because the customers details will be online and can be accessed by the managers too.</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467544" y="0"/>
            <a:ext cx="7431201" cy="923330"/>
          </a:xfrm>
          <a:prstGeom prst="rect">
            <a:avLst/>
          </a:prstGeom>
          <a:noFill/>
        </p:spPr>
        <p:txBody>
          <a:bodyPr wrap="squar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OBJECTIVE OF STUDY</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8193" name="Rectangle 1"/>
          <p:cNvSpPr>
            <a:spLocks noChangeArrowheads="1"/>
          </p:cNvSpPr>
          <p:nvPr/>
        </p:nvSpPr>
        <p:spPr bwMode="auto">
          <a:xfrm>
            <a:off x="323528" y="1934252"/>
            <a:ext cx="763284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study is aimed at finding out how effective the online room reservation </a:t>
            </a:r>
            <a:r>
              <a:rPr lang="en-US" dirty="0">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or booking system will improve the operations of room reservations in hotels. However ,out of the several departments that makes up the hotel, this research project is restricted to only one section ( room reservation) section.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2915816" y="0"/>
            <a:ext cx="2241063"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563888" y="3429000"/>
            <a:ext cx="4881914" cy="923330"/>
          </a:xfrm>
          <a:prstGeom prst="rect">
            <a:avLst/>
          </a:prstGeom>
          <a:no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Your Text Here</a:t>
            </a:r>
          </a:p>
        </p:txBody>
      </p:sp>
      <p:pic>
        <p:nvPicPr>
          <p:cNvPr id="24" name="Picture 23"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25" name="Rectangle 24"/>
          <p:cNvSpPr/>
          <p:nvPr/>
        </p:nvSpPr>
        <p:spPr>
          <a:xfrm>
            <a:off x="1619672" y="1196752"/>
            <a:ext cx="32403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Showcasing the product</a:t>
            </a:r>
            <a:endParaRPr lang="en-IN" dirty="0"/>
          </a:p>
        </p:txBody>
      </p:sp>
      <p:sp>
        <p:nvSpPr>
          <p:cNvPr id="26" name="Rectangle 25"/>
          <p:cNvSpPr/>
          <p:nvPr/>
        </p:nvSpPr>
        <p:spPr>
          <a:xfrm>
            <a:off x="1619672" y="1988840"/>
            <a:ext cx="32403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Easy Navigation</a:t>
            </a:r>
            <a:endParaRPr lang="en-IN" dirty="0"/>
          </a:p>
        </p:txBody>
      </p:sp>
      <p:sp>
        <p:nvSpPr>
          <p:cNvPr id="27" name="Rectangle 26"/>
          <p:cNvSpPr/>
          <p:nvPr/>
        </p:nvSpPr>
        <p:spPr>
          <a:xfrm>
            <a:off x="1619672" y="2924944"/>
            <a:ext cx="32403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 or Proper Marketing</a:t>
            </a:r>
            <a:endParaRPr lang="en-IN" dirty="0"/>
          </a:p>
        </p:txBody>
      </p:sp>
      <p:sp>
        <p:nvSpPr>
          <p:cNvPr id="28" name="Rectangle 27"/>
          <p:cNvSpPr/>
          <p:nvPr/>
        </p:nvSpPr>
        <p:spPr>
          <a:xfrm>
            <a:off x="1619672" y="3789040"/>
            <a:ext cx="32403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 &amp; Review Tab</a:t>
            </a:r>
            <a:endParaRPr lang="en-IN" dirty="0"/>
          </a:p>
        </p:txBody>
      </p:sp>
      <p:sp>
        <p:nvSpPr>
          <p:cNvPr id="34" name="Rectangle 33"/>
          <p:cNvSpPr/>
          <p:nvPr/>
        </p:nvSpPr>
        <p:spPr>
          <a:xfrm>
            <a:off x="2458332" y="0"/>
            <a:ext cx="3348609"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FEATURES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21" name="Straight Arrow Connector 20"/>
          <p:cNvCxnSpPr>
            <a:stCxn id="25" idx="2"/>
            <a:endCxn id="26" idx="0"/>
          </p:cNvCxnSpPr>
          <p:nvPr/>
        </p:nvCxnSpPr>
        <p:spPr>
          <a:xfrm>
            <a:off x="3239852" y="170080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2"/>
            <a:endCxn id="28" idx="0"/>
          </p:cNvCxnSpPr>
          <p:nvPr/>
        </p:nvCxnSpPr>
        <p:spPr>
          <a:xfrm>
            <a:off x="3239852" y="342900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6" idx="2"/>
            <a:endCxn id="27" idx="0"/>
          </p:cNvCxnSpPr>
          <p:nvPr/>
        </p:nvCxnSpPr>
        <p:spPr>
          <a:xfrm>
            <a:off x="3239852" y="249289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siness-Google-Slide-Backgrounds.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1115616" y="0"/>
            <a:ext cx="6981719"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DESIGN OF WEBPAGE</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 name="Rectangle 3"/>
          <p:cNvSpPr/>
          <p:nvPr/>
        </p:nvSpPr>
        <p:spPr>
          <a:xfrm>
            <a:off x="899592" y="1412776"/>
            <a:ext cx="93610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HOME</a:t>
            </a:r>
            <a:endParaRPr lang="en-IN" sz="1400" dirty="0"/>
          </a:p>
        </p:txBody>
      </p:sp>
      <p:sp>
        <p:nvSpPr>
          <p:cNvPr id="6" name="Rectangle 5"/>
          <p:cNvSpPr/>
          <p:nvPr/>
        </p:nvSpPr>
        <p:spPr>
          <a:xfrm>
            <a:off x="6372200" y="1412776"/>
            <a:ext cx="93610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CHAT BOT</a:t>
            </a:r>
            <a:endParaRPr lang="en-IN" sz="1200" dirty="0"/>
          </a:p>
        </p:txBody>
      </p:sp>
      <p:sp>
        <p:nvSpPr>
          <p:cNvPr id="7" name="Rectangle 6"/>
          <p:cNvSpPr/>
          <p:nvPr/>
        </p:nvSpPr>
        <p:spPr>
          <a:xfrm>
            <a:off x="3059832" y="1412776"/>
            <a:ext cx="1008112"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SERVICES</a:t>
            </a:r>
            <a:endParaRPr lang="en-IN" sz="1400" dirty="0"/>
          </a:p>
        </p:txBody>
      </p:sp>
      <p:sp>
        <p:nvSpPr>
          <p:cNvPr id="8" name="Rectangle 7"/>
          <p:cNvSpPr/>
          <p:nvPr/>
        </p:nvSpPr>
        <p:spPr>
          <a:xfrm>
            <a:off x="5220072" y="1412776"/>
            <a:ext cx="93610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CONTACT US</a:t>
            </a:r>
            <a:endParaRPr lang="en-IN" sz="1200" dirty="0"/>
          </a:p>
        </p:txBody>
      </p:sp>
      <p:sp>
        <p:nvSpPr>
          <p:cNvPr id="9" name="Rectangle 8"/>
          <p:cNvSpPr/>
          <p:nvPr/>
        </p:nvSpPr>
        <p:spPr>
          <a:xfrm>
            <a:off x="4211960" y="1412776"/>
            <a:ext cx="93610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BOOK NOW</a:t>
            </a:r>
            <a:endParaRPr lang="en-IN" sz="1200" dirty="0"/>
          </a:p>
        </p:txBody>
      </p:sp>
      <p:sp>
        <p:nvSpPr>
          <p:cNvPr id="10" name="Rectangle 9"/>
          <p:cNvSpPr/>
          <p:nvPr/>
        </p:nvSpPr>
        <p:spPr>
          <a:xfrm>
            <a:off x="1979712" y="1412776"/>
            <a:ext cx="936104"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ACCOMODATION</a:t>
            </a:r>
            <a:endParaRPr lang="en-IN" sz="1100" dirty="0"/>
          </a:p>
        </p:txBody>
      </p:sp>
      <p:sp>
        <p:nvSpPr>
          <p:cNvPr id="17" name="Rounded Rectangle 16"/>
          <p:cNvSpPr/>
          <p:nvPr/>
        </p:nvSpPr>
        <p:spPr>
          <a:xfrm>
            <a:off x="1979712" y="1988840"/>
            <a:ext cx="936104" cy="7920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Superior Double rooms</a:t>
            </a:r>
            <a:endParaRPr lang="en-IN" sz="1200" dirty="0"/>
          </a:p>
        </p:txBody>
      </p:sp>
      <p:sp>
        <p:nvSpPr>
          <p:cNvPr id="18" name="Rounded Rectangle 17"/>
          <p:cNvSpPr/>
          <p:nvPr/>
        </p:nvSpPr>
        <p:spPr>
          <a:xfrm>
            <a:off x="1979712" y="2996952"/>
            <a:ext cx="936104" cy="7200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Premium rooms</a:t>
            </a:r>
            <a:endParaRPr lang="en-IN" sz="1400" dirty="0"/>
          </a:p>
        </p:txBody>
      </p:sp>
      <p:sp>
        <p:nvSpPr>
          <p:cNvPr id="19" name="Rounded Rectangle 18"/>
          <p:cNvSpPr/>
          <p:nvPr/>
        </p:nvSpPr>
        <p:spPr>
          <a:xfrm>
            <a:off x="3059832" y="1916832"/>
            <a:ext cx="1080120" cy="4320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Swimming pools</a:t>
            </a:r>
            <a:endParaRPr lang="en-IN" sz="1200" dirty="0"/>
          </a:p>
        </p:txBody>
      </p:sp>
      <p:sp>
        <p:nvSpPr>
          <p:cNvPr id="20" name="Rounded Rectangle 19"/>
          <p:cNvSpPr/>
          <p:nvPr/>
        </p:nvSpPr>
        <p:spPr>
          <a:xfrm>
            <a:off x="3059832" y="2492896"/>
            <a:ext cx="1080120" cy="36004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Gym</a:t>
            </a:r>
            <a:endParaRPr lang="en-IN" sz="1400" dirty="0"/>
          </a:p>
        </p:txBody>
      </p:sp>
      <p:sp>
        <p:nvSpPr>
          <p:cNvPr id="21" name="Rounded Rectangle 20"/>
          <p:cNvSpPr/>
          <p:nvPr/>
        </p:nvSpPr>
        <p:spPr>
          <a:xfrm>
            <a:off x="3059832" y="4077072"/>
            <a:ext cx="1080120" cy="36004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Club House</a:t>
            </a:r>
            <a:endParaRPr lang="en-IN" sz="1200" dirty="0"/>
          </a:p>
        </p:txBody>
      </p:sp>
      <p:sp>
        <p:nvSpPr>
          <p:cNvPr id="22" name="Rounded Rectangle 21"/>
          <p:cNvSpPr/>
          <p:nvPr/>
        </p:nvSpPr>
        <p:spPr>
          <a:xfrm>
            <a:off x="3059832" y="2996952"/>
            <a:ext cx="1080120" cy="36004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SPA</a:t>
            </a:r>
            <a:endParaRPr lang="en-IN" sz="1400" dirty="0"/>
          </a:p>
        </p:txBody>
      </p:sp>
      <p:sp>
        <p:nvSpPr>
          <p:cNvPr id="23" name="Rounded Rectangle 22"/>
          <p:cNvSpPr/>
          <p:nvPr/>
        </p:nvSpPr>
        <p:spPr>
          <a:xfrm>
            <a:off x="3059832" y="3573016"/>
            <a:ext cx="1080120" cy="36004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Pick up and drop facilities</a:t>
            </a:r>
            <a:endParaRPr lang="en-IN" sz="1100" dirty="0"/>
          </a:p>
        </p:txBody>
      </p:sp>
      <p:sp>
        <p:nvSpPr>
          <p:cNvPr id="24" name="Rounded Rectangle 23"/>
          <p:cNvSpPr/>
          <p:nvPr/>
        </p:nvSpPr>
        <p:spPr>
          <a:xfrm>
            <a:off x="6372200" y="2060848"/>
            <a:ext cx="936104"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24 X 7 customer assistance</a:t>
            </a:r>
            <a:endParaRPr lang="en-IN" sz="1200" dirty="0"/>
          </a:p>
        </p:txBody>
      </p:sp>
      <p:sp>
        <p:nvSpPr>
          <p:cNvPr id="26" name="Rounded Rectangle 25"/>
          <p:cNvSpPr/>
          <p:nvPr/>
        </p:nvSpPr>
        <p:spPr>
          <a:xfrm>
            <a:off x="5220072" y="2060848"/>
            <a:ext cx="936104"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Social media links</a:t>
            </a:r>
            <a:endParaRPr lang="en-IN" sz="1200" dirty="0"/>
          </a:p>
        </p:txBody>
      </p:sp>
      <p:cxnSp>
        <p:nvCxnSpPr>
          <p:cNvPr id="28" name="Straight Arrow Connector 27"/>
          <p:cNvCxnSpPr>
            <a:stCxn id="10" idx="2"/>
            <a:endCxn id="17" idx="0"/>
          </p:cNvCxnSpPr>
          <p:nvPr/>
        </p:nvCxnSpPr>
        <p:spPr>
          <a:xfrm>
            <a:off x="2447764" y="177281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18" idx="0"/>
          </p:cNvCxnSpPr>
          <p:nvPr/>
        </p:nvCxnSpPr>
        <p:spPr>
          <a:xfrm>
            <a:off x="2447764" y="27809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19" idx="0"/>
          </p:cNvCxnSpPr>
          <p:nvPr/>
        </p:nvCxnSpPr>
        <p:spPr>
          <a:xfrm>
            <a:off x="3563888" y="1772816"/>
            <a:ext cx="3600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20" idx="0"/>
          </p:cNvCxnSpPr>
          <p:nvPr/>
        </p:nvCxnSpPr>
        <p:spPr>
          <a:xfrm>
            <a:off x="3599892" y="234888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2"/>
            <a:endCxn id="22" idx="0"/>
          </p:cNvCxnSpPr>
          <p:nvPr/>
        </p:nvCxnSpPr>
        <p:spPr>
          <a:xfrm>
            <a:off x="3599892" y="285293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2" idx="2"/>
            <a:endCxn id="23" idx="0"/>
          </p:cNvCxnSpPr>
          <p:nvPr/>
        </p:nvCxnSpPr>
        <p:spPr>
          <a:xfrm>
            <a:off x="3599892" y="33569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3" idx="2"/>
            <a:endCxn id="21" idx="0"/>
          </p:cNvCxnSpPr>
          <p:nvPr/>
        </p:nvCxnSpPr>
        <p:spPr>
          <a:xfrm>
            <a:off x="3599892" y="393305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8" idx="2"/>
            <a:endCxn id="26" idx="0"/>
          </p:cNvCxnSpPr>
          <p:nvPr/>
        </p:nvCxnSpPr>
        <p:spPr>
          <a:xfrm>
            <a:off x="56881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2"/>
            <a:endCxn id="24" idx="0"/>
          </p:cNvCxnSpPr>
          <p:nvPr/>
        </p:nvCxnSpPr>
        <p:spPr>
          <a:xfrm>
            <a:off x="6840252"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452320" y="1412776"/>
            <a:ext cx="1008112"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Offers</a:t>
            </a:r>
            <a:endParaRPr lang="en-IN" sz="1400" dirty="0"/>
          </a:p>
        </p:txBody>
      </p:sp>
      <p:sp>
        <p:nvSpPr>
          <p:cNvPr id="80" name="Rounded Rectangle 79"/>
          <p:cNvSpPr/>
          <p:nvPr/>
        </p:nvSpPr>
        <p:spPr>
          <a:xfrm>
            <a:off x="7452320" y="2132856"/>
            <a:ext cx="1080120" cy="57606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Discounts</a:t>
            </a:r>
            <a:endParaRPr lang="en-IN" sz="1200" dirty="0"/>
          </a:p>
        </p:txBody>
      </p:sp>
      <p:sp>
        <p:nvSpPr>
          <p:cNvPr id="81" name="Rounded Rectangle 80"/>
          <p:cNvSpPr/>
          <p:nvPr/>
        </p:nvSpPr>
        <p:spPr>
          <a:xfrm>
            <a:off x="7452320" y="2852936"/>
            <a:ext cx="1080120" cy="7200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Customer Discounts</a:t>
            </a:r>
            <a:endParaRPr lang="en-IN" sz="1400" dirty="0"/>
          </a:p>
        </p:txBody>
      </p:sp>
      <p:sp>
        <p:nvSpPr>
          <p:cNvPr id="82" name="Rounded Rectangle 81"/>
          <p:cNvSpPr/>
          <p:nvPr/>
        </p:nvSpPr>
        <p:spPr>
          <a:xfrm>
            <a:off x="7452320" y="3717032"/>
            <a:ext cx="1080120"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Coupons </a:t>
            </a:r>
            <a:endParaRPr lang="en-IN" sz="1400" dirty="0"/>
          </a:p>
        </p:txBody>
      </p:sp>
      <p:cxnSp>
        <p:nvCxnSpPr>
          <p:cNvPr id="84" name="Straight Arrow Connector 83"/>
          <p:cNvCxnSpPr>
            <a:stCxn id="79" idx="2"/>
            <a:endCxn id="80" idx="0"/>
          </p:cNvCxnSpPr>
          <p:nvPr/>
        </p:nvCxnSpPr>
        <p:spPr>
          <a:xfrm>
            <a:off x="7956376" y="1772816"/>
            <a:ext cx="3600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2"/>
            <a:endCxn id="81" idx="0"/>
          </p:cNvCxnSpPr>
          <p:nvPr/>
        </p:nvCxnSpPr>
        <p:spPr>
          <a:xfrm>
            <a:off x="7992380" y="270892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1" idx="2"/>
            <a:endCxn id="82" idx="0"/>
          </p:cNvCxnSpPr>
          <p:nvPr/>
        </p:nvCxnSpPr>
        <p:spPr>
          <a:xfrm>
            <a:off x="7992380" y="357301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4211960" y="2780928"/>
            <a:ext cx="1008112"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100" dirty="0"/>
              <a:t>Database at </a:t>
            </a:r>
            <a:r>
              <a:rPr lang="en-IN" sz="1100" dirty="0" err="1"/>
              <a:t>phpmyadmin</a:t>
            </a:r>
            <a:endParaRPr lang="en-IN" sz="1100" dirty="0"/>
          </a:p>
          <a:p>
            <a:pPr algn="ctr"/>
            <a:endParaRPr lang="en-IN" sz="1200" dirty="0"/>
          </a:p>
        </p:txBody>
      </p:sp>
      <p:sp>
        <p:nvSpPr>
          <p:cNvPr id="37" name="Rounded Rectangle 36"/>
          <p:cNvSpPr/>
          <p:nvPr/>
        </p:nvSpPr>
        <p:spPr>
          <a:xfrm>
            <a:off x="4211960" y="1916832"/>
            <a:ext cx="936104"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050" dirty="0"/>
              <a:t>Customer details form</a:t>
            </a:r>
          </a:p>
          <a:p>
            <a:pPr algn="ctr"/>
            <a:endParaRPr lang="en-IN" sz="1200" dirty="0"/>
          </a:p>
        </p:txBody>
      </p:sp>
      <p:sp>
        <p:nvSpPr>
          <p:cNvPr id="38" name="Rectangle 37"/>
          <p:cNvSpPr/>
          <p:nvPr/>
        </p:nvSpPr>
        <p:spPr>
          <a:xfrm>
            <a:off x="4479630" y="3244334"/>
            <a:ext cx="184730" cy="369332"/>
          </a:xfrm>
          <a:prstGeom prst="rect">
            <a:avLst/>
          </a:prstGeom>
        </p:spPr>
        <p:txBody>
          <a:bodyPr wrap="none">
            <a:spAutoFit/>
          </a:bodyPr>
          <a:lstStyle/>
          <a:p>
            <a:pPr algn="ctr"/>
            <a:endParaRPr lang="en-IN" dirty="0"/>
          </a:p>
        </p:txBody>
      </p:sp>
      <p:sp>
        <p:nvSpPr>
          <p:cNvPr id="40" name="Rounded Rectangle 39"/>
          <p:cNvSpPr/>
          <p:nvPr/>
        </p:nvSpPr>
        <p:spPr>
          <a:xfrm>
            <a:off x="4211960" y="3573016"/>
            <a:ext cx="1008112"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100" dirty="0"/>
          </a:p>
          <a:p>
            <a:pPr algn="ctr"/>
            <a:r>
              <a:rPr lang="en-IN" sz="1100" dirty="0" err="1"/>
              <a:t>Checkin</a:t>
            </a:r>
            <a:r>
              <a:rPr lang="en-IN" sz="1100" dirty="0"/>
              <a:t> ,</a:t>
            </a:r>
          </a:p>
          <a:p>
            <a:pPr algn="ctr"/>
            <a:r>
              <a:rPr lang="en-IN" sz="1100" dirty="0"/>
              <a:t>Checkout app</a:t>
            </a:r>
          </a:p>
          <a:p>
            <a:pPr algn="ctr"/>
            <a:endParaRPr lang="en-IN" sz="1200" dirty="0"/>
          </a:p>
        </p:txBody>
      </p:sp>
      <p:cxnSp>
        <p:nvCxnSpPr>
          <p:cNvPr id="42" name="Straight Arrow Connector 41"/>
          <p:cNvCxnSpPr>
            <a:stCxn id="9" idx="2"/>
            <a:endCxn id="37" idx="0"/>
          </p:cNvCxnSpPr>
          <p:nvPr/>
        </p:nvCxnSpPr>
        <p:spPr>
          <a:xfrm>
            <a:off x="4680012" y="177281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2"/>
            <a:endCxn id="36" idx="0"/>
          </p:cNvCxnSpPr>
          <p:nvPr/>
        </p:nvCxnSpPr>
        <p:spPr>
          <a:xfrm>
            <a:off x="4680012" y="2564904"/>
            <a:ext cx="3600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0" idx="0"/>
          </p:cNvCxnSpPr>
          <p:nvPr/>
        </p:nvCxnSpPr>
        <p:spPr>
          <a:xfrm>
            <a:off x="4716016" y="342900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TotalTime>
  <Words>1164</Words>
  <Application>Microsoft Office PowerPoint</Application>
  <PresentationFormat>On-screen Show (4:3)</PresentationFormat>
  <Paragraphs>170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bansivora9@gmail.com</cp:lastModifiedBy>
  <cp:revision>49</cp:revision>
  <dcterms:created xsi:type="dcterms:W3CDTF">2020-08-30T13:34:38Z</dcterms:created>
  <dcterms:modified xsi:type="dcterms:W3CDTF">2020-09-02T07:04:04Z</dcterms:modified>
</cp:coreProperties>
</file>