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6BA5AF8-4FFA-4867-ADDC-D0A3B9FE9194}">
  <a:tblStyle styleId="{E6BA5AF8-4FFA-4867-ADDC-D0A3B9FE919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DA5F0083-D55B-493F-940A-545E27BD5331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EXAMPLES</a:t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ECES</a:t>
            </a:r>
            <a:endParaRPr/>
          </a:p>
        </p:txBody>
      </p:sp>
      <p:sp>
        <p:nvSpPr>
          <p:cNvPr id="90" name="Google Shape;90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Tanvi Goswami, DD University, Nadiad</a:t>
            </a:r>
            <a:endParaRPr/>
          </a:p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647700" y="365125"/>
            <a:ext cx="107061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3000"/>
              <a:buFont typeface="Arial"/>
              <a:buNone/>
            </a:pPr>
            <a:r>
              <a:rPr b="1" lang="en-US" sz="3000">
                <a:solidFill>
                  <a:srgbClr val="C55A11"/>
                </a:solidFill>
              </a:rPr>
              <a:t>SOLVE THE FOLLOWING USING S-DES ALGO:</a:t>
            </a:r>
            <a:br>
              <a:rPr b="1" lang="en-US" sz="3000">
                <a:solidFill>
                  <a:srgbClr val="C55A11"/>
                </a:solidFill>
              </a:rPr>
            </a:br>
            <a:r>
              <a:rPr b="1" lang="en-US" sz="3000">
                <a:solidFill>
                  <a:srgbClr val="C55A11"/>
                </a:solidFill>
              </a:rPr>
              <a:t>FIND THE CIPHER TEXT FOR GIVEN PLAIN TEXT</a:t>
            </a:r>
            <a:endParaRPr b="1" sz="3000">
              <a:solidFill>
                <a:srgbClr val="C55A11"/>
              </a:solidFill>
            </a:endParaRPr>
          </a:p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KEY: 11111 00000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P10: 9,2,5,7,10,1,3,4,8,6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P8: 10, 7, 2 ,5, 8, 3, 1, 4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PLAIN TEXT: 0000 1111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IP: 4,6,1,3,8,2,5,7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E/P: 2,4,1,3,4,2,3,1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P4: 4,3,2,1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98" name="Google Shape;9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13324" y="3314700"/>
            <a:ext cx="5527675" cy="27495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Tanvi Goswami, DD University, Nadiad</a:t>
            </a:r>
            <a:endParaRPr/>
          </a:p>
        </p:txBody>
      </p:sp>
      <p:sp>
        <p:nvSpPr>
          <p:cNvPr id="100" name="Google Shape;10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647700" y="365125"/>
            <a:ext cx="107061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3000"/>
              <a:buFont typeface="Arial"/>
              <a:buNone/>
            </a:pPr>
            <a:r>
              <a:rPr b="1" lang="en-US" sz="3000">
                <a:solidFill>
                  <a:srgbClr val="C55A11"/>
                </a:solidFill>
              </a:rPr>
              <a:t>SOLVE THE FOLLOWING USING S-DES ALGO:</a:t>
            </a:r>
            <a:br>
              <a:rPr b="1" lang="en-US" sz="3000">
                <a:solidFill>
                  <a:srgbClr val="C55A11"/>
                </a:solidFill>
              </a:rPr>
            </a:br>
            <a:r>
              <a:rPr b="1" lang="en-US" sz="3000">
                <a:solidFill>
                  <a:srgbClr val="C55A11"/>
                </a:solidFill>
              </a:rPr>
              <a:t>FIND THE CIPHER TEXT FOR GIVEN PLAIN TEXT</a:t>
            </a:r>
            <a:endParaRPr b="1" sz="3000">
              <a:solidFill>
                <a:srgbClr val="C55A11"/>
              </a:solidFill>
            </a:endParaRPr>
          </a:p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KEY: 11111 01010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P10: 9,2,5,7,10,1,3,4,8,6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P8: 10, 7, 2 ,5, 8, 3, 1, 4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PLAIN TEXT: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E/P: 2,4,1,3,4,2,3,1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P4: 4,3,2,1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07" name="Google Shape;10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13324" y="3314700"/>
            <a:ext cx="5527675" cy="27495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8" name="Google Shape;108;p15"/>
          <p:cNvGraphicFramePr/>
          <p:nvPr/>
        </p:nvGraphicFramePr>
        <p:xfrm>
          <a:off x="2805938" y="3251613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{E6BA5AF8-4FFA-4867-ADDC-D0A3B9FE9194}</a:tableStyleId>
              </a:tblPr>
              <a:tblGrid>
                <a:gridCol w="365950"/>
                <a:gridCol w="365950"/>
                <a:gridCol w="365950"/>
                <a:gridCol w="365950"/>
                <a:gridCol w="396450"/>
                <a:gridCol w="396450"/>
                <a:gridCol w="396450"/>
                <a:gridCol w="396450"/>
              </a:tblGrid>
              <a:tr h="367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0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1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1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0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1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1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0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1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9525" marR="9525" marL="9525" anchor="ctr"/>
                </a:tc>
              </a:tr>
            </a:tbl>
          </a:graphicData>
        </a:graphic>
      </p:graphicFrame>
      <p:graphicFrame>
        <p:nvGraphicFramePr>
          <p:cNvPr id="109" name="Google Shape;109;p15"/>
          <p:cNvGraphicFramePr/>
          <p:nvPr/>
        </p:nvGraphicFramePr>
        <p:xfrm>
          <a:off x="838200" y="3792537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{E6BA5AF8-4FFA-4867-ADDC-D0A3B9FE9194}</a:tableStyleId>
              </a:tblPr>
              <a:tblGrid>
                <a:gridCol w="475875"/>
                <a:gridCol w="475875"/>
                <a:gridCol w="475875"/>
                <a:gridCol w="475875"/>
                <a:gridCol w="515550"/>
                <a:gridCol w="515550"/>
                <a:gridCol w="515550"/>
                <a:gridCol w="515550"/>
              </a:tblGrid>
              <a:tr h="355575">
                <a:tc gridSpan="8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IP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9525" marR="9525" marL="9525" anchor="ctr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355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2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6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3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1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4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8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5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7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9525" marR="9525" marL="9525" anchor="ctr"/>
                </a:tc>
              </a:tr>
            </a:tbl>
          </a:graphicData>
        </a:graphic>
      </p:graphicFrame>
      <p:sp>
        <p:nvSpPr>
          <p:cNvPr id="110" name="Google Shape;110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Tanvi Goswami, DD University, Nadiad</a:t>
            </a:r>
            <a:endParaRPr/>
          </a:p>
        </p:txBody>
      </p:sp>
      <p:sp>
        <p:nvSpPr>
          <p:cNvPr id="111" name="Google Shape;111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647700" y="365125"/>
            <a:ext cx="107061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3000"/>
              <a:buFont typeface="Arial"/>
              <a:buNone/>
            </a:pPr>
            <a:r>
              <a:rPr b="1" lang="en-US" sz="3000">
                <a:solidFill>
                  <a:srgbClr val="C55A11"/>
                </a:solidFill>
              </a:rPr>
              <a:t>SOLVE THE FOLLOWING USING S-DES ALGO:</a:t>
            </a:r>
            <a:br>
              <a:rPr b="1" lang="en-US" sz="3000">
                <a:solidFill>
                  <a:srgbClr val="C55A11"/>
                </a:solidFill>
              </a:rPr>
            </a:br>
            <a:r>
              <a:rPr b="1" lang="en-US" sz="3000">
                <a:solidFill>
                  <a:srgbClr val="C55A11"/>
                </a:solidFill>
              </a:rPr>
              <a:t>FIND THE CIPHER TEXT FOR GIVEN PLAIN TEXT</a:t>
            </a:r>
            <a:endParaRPr b="1" sz="3000">
              <a:solidFill>
                <a:srgbClr val="C55A11"/>
              </a:solidFill>
            </a:endParaRPr>
          </a:p>
        </p:txBody>
      </p:sp>
      <p:sp>
        <p:nvSpPr>
          <p:cNvPr id="117" name="Google Shape;117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KEY: 11111 01010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P10: 9,2,5,7,10,1,3,4,8,6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P8: 10, 7, 2 ,5, 8, 3, 1, 4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PLAIN TEXT: 1001 0110 0011 0010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Counter: 1010 1010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E/P: 2,4,1,3,4,2,3,1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P4: 4,3,2,1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118" name="Google Shape;11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26125" y="4001294"/>
            <a:ext cx="5527675" cy="27495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9" name="Google Shape;119;p16"/>
          <p:cNvGraphicFramePr/>
          <p:nvPr/>
        </p:nvGraphicFramePr>
        <p:xfrm>
          <a:off x="838200" y="3792537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{E6BA5AF8-4FFA-4867-ADDC-D0A3B9FE9194}</a:tableStyleId>
              </a:tblPr>
              <a:tblGrid>
                <a:gridCol w="475875"/>
                <a:gridCol w="475875"/>
                <a:gridCol w="475875"/>
                <a:gridCol w="475875"/>
                <a:gridCol w="515550"/>
                <a:gridCol w="515550"/>
                <a:gridCol w="515550"/>
                <a:gridCol w="515550"/>
              </a:tblGrid>
              <a:tr h="355575">
                <a:tc gridSpan="8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IP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9525" marR="9525" marL="9525" anchor="ctr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355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2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6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3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1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4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8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5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7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9525" marR="9525" marL="9525" anchor="ctr"/>
                </a:tc>
              </a:tr>
            </a:tbl>
          </a:graphicData>
        </a:graphic>
      </p:graphicFrame>
      <p:sp>
        <p:nvSpPr>
          <p:cNvPr id="120" name="Google Shape;120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Tanvi Goswami, DD University, Nadiad</a:t>
            </a:r>
            <a:endParaRPr/>
          </a:p>
        </p:txBody>
      </p:sp>
      <p:sp>
        <p:nvSpPr>
          <p:cNvPr id="121" name="Google Shape;121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3000"/>
              <a:buFont typeface="Arial"/>
              <a:buNone/>
            </a:pPr>
            <a:r>
              <a:rPr b="1" lang="en-US" sz="3000">
                <a:solidFill>
                  <a:srgbClr val="C55A11"/>
                </a:solidFill>
              </a:rPr>
              <a:t>Encrypt the following plain text hybrid method first by double columnar transposition and then by ceaser cipher.</a:t>
            </a:r>
            <a:endParaRPr b="1" sz="3000">
              <a:solidFill>
                <a:srgbClr val="C55A11"/>
              </a:solidFill>
            </a:endParaRPr>
          </a:p>
        </p:txBody>
      </p:sp>
      <p:sp>
        <p:nvSpPr>
          <p:cNvPr id="127" name="Google Shape;127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Plain text: “LIFE IS WHATYOU MAKE IT”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arenR"/>
            </a:pPr>
            <a:r>
              <a:rPr lang="en-US"/>
              <a:t>Double columnar transposition key word:- “FOREST” 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arenR"/>
            </a:pPr>
            <a:r>
              <a:rPr lang="en-US"/>
              <a:t>Ceaser cipher key is: 5</a:t>
            </a:r>
            <a:endParaRPr/>
          </a:p>
        </p:txBody>
      </p:sp>
      <p:sp>
        <p:nvSpPr>
          <p:cNvPr id="128" name="Google Shape;12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Tanvi Goswami, DD University, Nadiad</a:t>
            </a:r>
            <a:endParaRPr/>
          </a:p>
        </p:txBody>
      </p:sp>
      <p:sp>
        <p:nvSpPr>
          <p:cNvPr id="129" name="Google Shape;12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3000"/>
              <a:buFont typeface="Arial"/>
              <a:buNone/>
            </a:pPr>
            <a:r>
              <a:rPr b="1" lang="en-US" sz="3000">
                <a:solidFill>
                  <a:srgbClr val="C55A11"/>
                </a:solidFill>
              </a:rPr>
              <a:t>ANS: Encrypt the following plain text hybrid method first by double columnar transposition and then by ceaser cipher.</a:t>
            </a:r>
            <a:endParaRPr b="1" sz="3000">
              <a:solidFill>
                <a:srgbClr val="C55A11"/>
              </a:solidFill>
            </a:endParaRPr>
          </a:p>
        </p:txBody>
      </p:sp>
      <p:graphicFrame>
        <p:nvGraphicFramePr>
          <p:cNvPr id="135" name="Google Shape;135;p18"/>
          <p:cNvGraphicFramePr/>
          <p:nvPr/>
        </p:nvGraphicFramePr>
        <p:xfrm>
          <a:off x="1968498" y="267970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{DA5F0083-D55B-493F-940A-545E27BD5331}</a:tableStyleId>
              </a:tblPr>
              <a:tblGrid>
                <a:gridCol w="1104900"/>
                <a:gridCol w="1104900"/>
                <a:gridCol w="1104900"/>
                <a:gridCol w="1104900"/>
                <a:gridCol w="1104900"/>
                <a:gridCol w="1104900"/>
              </a:tblGrid>
              <a:tr h="418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0000"/>
                          </a:solidFill>
                        </a:rPr>
                        <a:t>F</a:t>
                      </a:r>
                      <a:endParaRPr b="1" sz="20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0000"/>
                          </a:solidFill>
                        </a:rPr>
                        <a:t>O</a:t>
                      </a:r>
                      <a:endParaRPr b="1" sz="20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0000"/>
                          </a:solidFill>
                        </a:rPr>
                        <a:t>R</a:t>
                      </a:r>
                      <a:endParaRPr b="1" sz="20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0000"/>
                          </a:solidFill>
                        </a:rPr>
                        <a:t>E</a:t>
                      </a:r>
                      <a:endParaRPr b="1" sz="20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0000"/>
                          </a:solidFill>
                        </a:rPr>
                        <a:t>S</a:t>
                      </a:r>
                      <a:endParaRPr b="1" sz="20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0000"/>
                          </a:solidFill>
                        </a:rPr>
                        <a:t>T</a:t>
                      </a:r>
                      <a:endParaRPr b="1" sz="20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44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0000"/>
                          </a:solidFill>
                        </a:rPr>
                        <a:t>2</a:t>
                      </a:r>
                      <a:endParaRPr b="1" sz="20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0000"/>
                          </a:solidFill>
                        </a:rPr>
                        <a:t>3</a:t>
                      </a:r>
                      <a:endParaRPr b="1" sz="20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0000"/>
                          </a:solidFill>
                        </a:rPr>
                        <a:t>4</a:t>
                      </a:r>
                      <a:endParaRPr b="1" sz="20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0000"/>
                          </a:solidFill>
                        </a:rPr>
                        <a:t>1</a:t>
                      </a:r>
                      <a:endParaRPr b="1" sz="20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0000"/>
                          </a:solidFill>
                        </a:rPr>
                        <a:t>5</a:t>
                      </a:r>
                      <a:endParaRPr b="1" sz="20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0000"/>
                          </a:solidFill>
                        </a:rPr>
                        <a:t>6</a:t>
                      </a:r>
                      <a:endParaRPr b="1" sz="20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44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 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 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 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 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 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 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44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L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I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F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E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I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S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44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W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H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A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T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Y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O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44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U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M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A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K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E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I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44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T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 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 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 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 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 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136" name="Google Shape;136;p18"/>
          <p:cNvSpPr/>
          <p:nvPr/>
        </p:nvSpPr>
        <p:spPr>
          <a:xfrm>
            <a:off x="935402" y="1525790"/>
            <a:ext cx="9237298" cy="9541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Key: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Double columnar transposition :- “FOREST” =&gt; 234156</a:t>
            </a:r>
            <a:endParaRPr/>
          </a:p>
        </p:txBody>
      </p:sp>
      <p:sp>
        <p:nvSpPr>
          <p:cNvPr id="137" name="Google Shape;137;p18"/>
          <p:cNvSpPr txBox="1"/>
          <p:nvPr/>
        </p:nvSpPr>
        <p:spPr>
          <a:xfrm>
            <a:off x="1816100" y="6045200"/>
            <a:ext cx="62992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Cipher text: ETKLWUTIHMFAAIYESOI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Tanvi Goswami, DD University, Nadiad</a:t>
            </a:r>
            <a:endParaRPr/>
          </a:p>
        </p:txBody>
      </p:sp>
      <p:sp>
        <p:nvSpPr>
          <p:cNvPr id="139" name="Google Shape;13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3000"/>
              <a:buFont typeface="Arial"/>
              <a:buNone/>
            </a:pPr>
            <a:r>
              <a:rPr b="1" lang="en-US" sz="3000">
                <a:solidFill>
                  <a:srgbClr val="C55A11"/>
                </a:solidFill>
              </a:rPr>
              <a:t>ANS: Encrypt the following plain text hybrid method first by double columnar transposition and then by ceaser cipher.</a:t>
            </a:r>
            <a:endParaRPr b="1" sz="3000">
              <a:solidFill>
                <a:srgbClr val="C55A11"/>
              </a:solidFill>
            </a:endParaRPr>
          </a:p>
        </p:txBody>
      </p:sp>
      <p:graphicFrame>
        <p:nvGraphicFramePr>
          <p:cNvPr id="145" name="Google Shape;145;p19"/>
          <p:cNvGraphicFramePr/>
          <p:nvPr/>
        </p:nvGraphicFramePr>
        <p:xfrm>
          <a:off x="1968498" y="267970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{DA5F0083-D55B-493F-940A-545E27BD5331}</a:tableStyleId>
              </a:tblPr>
              <a:tblGrid>
                <a:gridCol w="1104900"/>
                <a:gridCol w="1104900"/>
                <a:gridCol w="1104900"/>
                <a:gridCol w="1104900"/>
                <a:gridCol w="1104900"/>
                <a:gridCol w="1104900"/>
              </a:tblGrid>
              <a:tr h="418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0000"/>
                          </a:solidFill>
                        </a:rPr>
                        <a:t>F</a:t>
                      </a:r>
                      <a:endParaRPr b="1" sz="20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0000"/>
                          </a:solidFill>
                        </a:rPr>
                        <a:t>O</a:t>
                      </a:r>
                      <a:endParaRPr b="1" sz="20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0000"/>
                          </a:solidFill>
                        </a:rPr>
                        <a:t>R</a:t>
                      </a:r>
                      <a:endParaRPr b="1" sz="20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0000"/>
                          </a:solidFill>
                        </a:rPr>
                        <a:t>E</a:t>
                      </a:r>
                      <a:endParaRPr b="1" sz="20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0000"/>
                          </a:solidFill>
                        </a:rPr>
                        <a:t>S</a:t>
                      </a:r>
                      <a:endParaRPr b="1" sz="20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0000"/>
                          </a:solidFill>
                        </a:rPr>
                        <a:t>T</a:t>
                      </a:r>
                      <a:endParaRPr b="1" sz="20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44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0000"/>
                          </a:solidFill>
                        </a:rPr>
                        <a:t>2</a:t>
                      </a:r>
                      <a:endParaRPr b="1" sz="20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0000"/>
                          </a:solidFill>
                        </a:rPr>
                        <a:t>3</a:t>
                      </a:r>
                      <a:endParaRPr b="1" sz="20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0000"/>
                          </a:solidFill>
                        </a:rPr>
                        <a:t>4</a:t>
                      </a:r>
                      <a:endParaRPr b="1" sz="20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0000"/>
                          </a:solidFill>
                        </a:rPr>
                        <a:t>1</a:t>
                      </a:r>
                      <a:endParaRPr b="1" sz="20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0000"/>
                          </a:solidFill>
                        </a:rPr>
                        <a:t>5</a:t>
                      </a:r>
                      <a:endParaRPr b="1" sz="20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0000"/>
                          </a:solidFill>
                        </a:rPr>
                        <a:t>6</a:t>
                      </a:r>
                      <a:endParaRPr b="1" sz="20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44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 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 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 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 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 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 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44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K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U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44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44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44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146" name="Google Shape;146;p19"/>
          <p:cNvSpPr/>
          <p:nvPr/>
        </p:nvSpPr>
        <p:spPr>
          <a:xfrm>
            <a:off x="935402" y="1310346"/>
            <a:ext cx="9237298" cy="138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Key: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Double columnar transposition :- “FOREST” =&gt; 234156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 input will be:</a:t>
            </a: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ETKLWUTIHMFAAIYESOI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9"/>
          <p:cNvSpPr txBox="1"/>
          <p:nvPr/>
        </p:nvSpPr>
        <p:spPr>
          <a:xfrm>
            <a:off x="1968498" y="5880100"/>
            <a:ext cx="62992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Cipher text: LMEETAITIIKHYWFSUAO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Tanvi Goswami, DD University, Nadiad</a:t>
            </a:r>
            <a:endParaRPr/>
          </a:p>
        </p:txBody>
      </p:sp>
      <p:sp>
        <p:nvSpPr>
          <p:cNvPr id="149" name="Google Shape;14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3000"/>
              <a:buFont typeface="Arial"/>
              <a:buNone/>
            </a:pPr>
            <a:r>
              <a:rPr b="1" lang="en-US" sz="3000">
                <a:solidFill>
                  <a:srgbClr val="C55A11"/>
                </a:solidFill>
              </a:rPr>
              <a:t>ANS: Encrypt the following plain text hybrid method first by double columnar transposition and then by ceaser cipher.</a:t>
            </a:r>
            <a:endParaRPr b="1" sz="3000">
              <a:solidFill>
                <a:srgbClr val="C55A11"/>
              </a:solidFill>
            </a:endParaRPr>
          </a:p>
        </p:txBody>
      </p:sp>
      <p:sp>
        <p:nvSpPr>
          <p:cNvPr id="155" name="Google Shape;155;p20"/>
          <p:cNvSpPr/>
          <p:nvPr/>
        </p:nvSpPr>
        <p:spPr>
          <a:xfrm>
            <a:off x="1028700" y="1646357"/>
            <a:ext cx="8991600" cy="22467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Ceaser cipher with key = 5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Input: </a:t>
            </a: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LMEETAITIIKHYWFSUAO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Apply the formula (M +KEY) MOD 26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Cipher Text:?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Tanvi Goswami, DD University, Nadiad</a:t>
            </a:r>
            <a:endParaRPr/>
          </a:p>
        </p:txBody>
      </p:sp>
      <p:sp>
        <p:nvSpPr>
          <p:cNvPr id="157" name="Google Shape;15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