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CD4200-60DA-4FB4-BD93-C459845240EA}">
  <a:tblStyle styleId="{62CD4200-60DA-4FB4-BD93-C459845240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slide" Target="slides/slide41.xml"/><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1" name="Google Shape;221;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2 – “Classical Encryption Techniques</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US"/>
              <a:t> Unconditional security would be nice, but the only known such cipher is the </a:t>
            </a:r>
            <a:r>
              <a:rPr b="1" lang="en-US"/>
              <a:t>one-time pad</a:t>
            </a:r>
            <a:r>
              <a:rPr lang="en-US"/>
              <a:t> (later). </a:t>
            </a:r>
            <a:endParaRPr/>
          </a:p>
          <a:p>
            <a:pPr indent="0" lvl="0" marL="0" rtl="0" algn="l">
              <a:spcBef>
                <a:spcPts val="0"/>
              </a:spcBef>
              <a:spcAft>
                <a:spcPts val="0"/>
              </a:spcAft>
              <a:buSzPts val="1800"/>
              <a:buNone/>
            </a:pPr>
            <a:r>
              <a:rPr lang="en-US"/>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8" name="Google Shape;2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5" name="Google Shape;30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i="1" lang="en-US"/>
              <a:t>Gallic Wars</a:t>
            </a:r>
            <a:r>
              <a:rPr lang="en-US"/>
              <a:t> (cf. Kahn pp83-84). Still call any cipher using a simple letter shift a </a:t>
            </a:r>
            <a:r>
              <a:rPr b="1" lang="en-US"/>
              <a:t>caesar cipher</a:t>
            </a:r>
            <a:r>
              <a:rPr lang="en-US"/>
              <a:t>, not just those with shift 3.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2" name="Google Shape;3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This mathematical description uses </a:t>
            </a:r>
            <a:r>
              <a:rPr b="1" lang="en-US"/>
              <a:t>modulo (clock) arithmetic</a:t>
            </a:r>
            <a:r>
              <a:rPr lang="en-US"/>
              <a:t>. Here, when you reach Z you go back to A and start again. Mod 26 implies that when you reach 26, you use 0 instead (ie the letter after Z, or 25 + 1 goes to A or 0). </a:t>
            </a:r>
            <a:endParaRPr/>
          </a:p>
          <a:p>
            <a:pPr indent="0" lvl="0" marL="0" rtl="0" algn="l">
              <a:spcBef>
                <a:spcPts val="0"/>
              </a:spcBef>
              <a:spcAft>
                <a:spcPts val="0"/>
              </a:spcAft>
              <a:buSzPts val="1800"/>
              <a:buNone/>
            </a:pPr>
            <a:r>
              <a:rPr lang="en-US"/>
              <a:t>Example: howdy (7,14,22,3,24) encrypted using key </a:t>
            </a:r>
            <a:r>
              <a:rPr i="1" lang="en-US"/>
              <a:t>f </a:t>
            </a:r>
            <a:r>
              <a:rPr lang="en-US"/>
              <a:t>(ie a shift of 5) is MTBID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endParaRPr/>
          </a:p>
          <a:p>
            <a:pPr indent="0" lvl="0" marL="0" rtl="0" algn="l">
              <a:spcBef>
                <a:spcPts val="0"/>
              </a:spcBef>
              <a:spcAft>
                <a:spcPts val="0"/>
              </a:spcAft>
              <a:buSzPts val="1800"/>
              <a:buNone/>
            </a:pPr>
            <a:r>
              <a:rPr lang="en-US"/>
              <a:t>Can try each of the keys (shifts) in turn, until can recognise the original message. See Stallings Fig 2.3 for example of search.</a:t>
            </a:r>
            <a:endParaRPr/>
          </a:p>
          <a:p>
            <a:pPr indent="0" lvl="0" marL="0" rtl="0" algn="l">
              <a:spcBef>
                <a:spcPts val="0"/>
              </a:spcBef>
              <a:spcAft>
                <a:spcPts val="0"/>
              </a:spcAft>
              <a:buSzPts val="1800"/>
              <a:buNone/>
            </a:pPr>
            <a:r>
              <a:rPr lang="en-US"/>
              <a:t>Note: as mentioned before, do need to be able to </a:t>
            </a:r>
            <a:r>
              <a:rPr b="1" lang="en-US"/>
              <a:t>recognise</a:t>
            </a:r>
            <a:r>
              <a:rPr lang="en-US"/>
              <a:t> when have an original message (ie is it English or whatever). Usually easy for humans, hard for computers. Though if using say compressed data could be much harder.</a:t>
            </a:r>
            <a:endParaRPr/>
          </a:p>
          <a:p>
            <a:pPr indent="0" lvl="0" marL="0" rtl="0" algn="l">
              <a:spcBef>
                <a:spcPts val="0"/>
              </a:spcBef>
              <a:spcAft>
                <a:spcPts val="0"/>
              </a:spcAft>
              <a:buSzPts val="1800"/>
              <a:buNone/>
            </a:pPr>
            <a:r>
              <a:rPr lang="en-US"/>
              <a:t>Example "GCUA VQ DTGCM" when broken gives "easy to break", with a shift of 2 (key C).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6" name="Google Shape;32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With only 25 possible keys, the Caesar cipher is far from secure. A dramatic increase in the key space can be achieved by allowing an arbitrary substitution, where the translation alphabet can be any permutation of the 26 alphabetic characters.</a:t>
            </a:r>
            <a:endParaRPr/>
          </a:p>
          <a:p>
            <a:pPr indent="0" lvl="0" marL="0" rtl="0" algn="l">
              <a:spcBef>
                <a:spcPts val="0"/>
              </a:spcBef>
              <a:spcAft>
                <a:spcPts val="0"/>
              </a:spcAft>
              <a:buSzPts val="1800"/>
              <a:buNone/>
            </a:pPr>
            <a:r>
              <a:rPr lang="en-US"/>
              <a:t>See example translation alphabet, and an encrypted message using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3" name="Google Shape;33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that even given the very large number of keys, being </a:t>
            </a:r>
            <a:r>
              <a:rPr lang="en-US">
                <a:latin typeface="Arial"/>
                <a:ea typeface="Arial"/>
                <a:cs typeface="Arial"/>
                <a:sym typeface="Arial"/>
              </a:rPr>
              <a:t>10 orders of magnitude greater than the key space for DES,</a:t>
            </a:r>
            <a:r>
              <a:rPr lang="en-US"/>
              <a:t> the monoalphabetic substitution cipher is not secure, because it does not sufficiently obscure the underlying language characteristics.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0" name="Google Shape;3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7" name="Google Shape;3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that all human languages have varying letter frequencies, though the number of letters and their frequencies varies. Stallings Figure 2.5 shows English letter frequencies. Seberry &amp; Pieprzyk, </a:t>
            </a:r>
            <a:r>
              <a:rPr lang="en-US">
                <a:solidFill>
                  <a:srgbClr val="810081"/>
                </a:solidFill>
                <a:latin typeface="Arial"/>
                <a:ea typeface="Arial"/>
                <a:cs typeface="Arial"/>
                <a:sym typeface="Arial"/>
              </a:rPr>
              <a:t>"Cryptography - An Introduction to Computer Security", Prentice-Hall 1989, </a:t>
            </a:r>
            <a:r>
              <a:rPr lang="en-US"/>
              <a:t>Appendix A has letter frequency graphs for 20 languages (most European &amp; Japanese &amp; Malay).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7" name="Google Shape;22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4" name="Google Shape;3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atin typeface="Arial"/>
                <a:ea typeface="Arial"/>
                <a:cs typeface="Arial"/>
                <a:sym typeface="Arial"/>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US"/>
              <a:t>peaks at: A-E-I triple, NO pair, RST triple, and troughs at: JK, X-Z.</a:t>
            </a:r>
            <a:endParaRPr/>
          </a:p>
          <a:p>
            <a:pPr indent="0" lvl="1"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1" name="Google Shape;3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Illustrate the process with this example from the text in Stallings section 2.2.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8" name="Google Shape;3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Consider ways to reduce the "spikyness" of natural language text, since if just map one letter always to another, the frequency distribution is just shuffled. One approach is to encrypt more than one letter at once. The Playfair cipher is an example of doing this.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5" name="Google Shape;37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US"/>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83" name="Google Shape;38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Font typeface="Arial"/>
              <a:buNone/>
            </a:pPr>
            <a:r>
              <a:rPr lang="en-US">
                <a:latin typeface="Arial"/>
                <a:ea typeface="Arial"/>
                <a:cs typeface="Arial"/>
                <a:sym typeface="Arial"/>
              </a:rPr>
              <a:t>Plaintext is encrypted two letters at a time,according to the rules as shown. </a:t>
            </a:r>
            <a:r>
              <a:rPr lang="en-US"/>
              <a:t>Note how you wrap from right side back to left, or from bottom back to top.</a:t>
            </a:r>
            <a:endParaRPr/>
          </a:p>
          <a:p>
            <a:pPr indent="-114300" lvl="1" marL="685800" rtl="0" algn="l">
              <a:lnSpc>
                <a:spcPct val="80000"/>
              </a:lnSpc>
              <a:spcBef>
                <a:spcPts val="0"/>
              </a:spcBef>
              <a:spcAft>
                <a:spcPts val="0"/>
              </a:spcAft>
              <a:buSzPts val="1800"/>
              <a:buFont typeface="Arial"/>
              <a:buAutoNum type="arabicPeriod"/>
            </a:pPr>
            <a:r>
              <a:rPr lang="en-US"/>
              <a:t> if a pair is a repeated letter, insert a filler like 'X',  eg. "balloon" encrypts as "ba lx lo on" </a:t>
            </a:r>
            <a:endParaRPr/>
          </a:p>
          <a:p>
            <a:pPr indent="-114300" lvl="1" marL="685800" rtl="0" algn="l">
              <a:lnSpc>
                <a:spcPct val="80000"/>
              </a:lnSpc>
              <a:spcBef>
                <a:spcPts val="0"/>
              </a:spcBef>
              <a:spcAft>
                <a:spcPts val="0"/>
              </a:spcAft>
              <a:buSzPts val="1800"/>
              <a:buFont typeface="Arial"/>
              <a:buAutoNum type="arabicPeriod"/>
            </a:pPr>
            <a:r>
              <a:rPr lang="en-US"/>
              <a:t> if both letters fall in the same row, replace each with letter to right (wrapping back to start from end),  eg. “ar" encrypts as "RM" </a:t>
            </a:r>
            <a:endParaRPr/>
          </a:p>
          <a:p>
            <a:pPr indent="-114300" lvl="1" marL="685800" rtl="0" algn="l">
              <a:lnSpc>
                <a:spcPct val="80000"/>
              </a:lnSpc>
              <a:spcBef>
                <a:spcPts val="0"/>
              </a:spcBef>
              <a:spcAft>
                <a:spcPts val="0"/>
              </a:spcAft>
              <a:buSzPts val="1800"/>
              <a:buFont typeface="Arial"/>
              <a:buAutoNum type="arabicPeriod"/>
            </a:pPr>
            <a:r>
              <a:rPr lang="en-US"/>
              <a:t> if both letters fall in the same column, replace each with the letter below it (again wrapping to top from bottom), eg. “mu" encrypts to "CM" </a:t>
            </a:r>
            <a:endParaRPr/>
          </a:p>
          <a:p>
            <a:pPr indent="-114300" lvl="1" marL="685800" rtl="0" algn="l">
              <a:lnSpc>
                <a:spcPct val="80000"/>
              </a:lnSpc>
              <a:spcBef>
                <a:spcPts val="0"/>
              </a:spcBef>
              <a:spcAft>
                <a:spcPts val="0"/>
              </a:spcAft>
              <a:buSzPts val="1800"/>
              <a:buFont typeface="Arial"/>
              <a:buAutoNum type="arabicPeriod"/>
            </a:pPr>
            <a:r>
              <a:rPr lang="en-US"/>
              <a:t> otherwise each letter is replaced by the one in its row in the column of the other letter of the pair, eg. “hs" encrypts to "BP", and “ea" to "IM" or "JM" (as desired) </a:t>
            </a:r>
            <a:endParaRPr/>
          </a:p>
          <a:p>
            <a:pPr indent="0" lvl="0" marL="228600" rtl="0" algn="l">
              <a:spcBef>
                <a:spcPts val="0"/>
              </a:spcBef>
              <a:spcAft>
                <a:spcPts val="0"/>
              </a:spcAft>
              <a:buSzPts val="1800"/>
              <a:buNone/>
            </a:pPr>
            <a:r>
              <a:rPr lang="en-US"/>
              <a:t> Decrypting of course works exactly in reverse. Can see this by working the example pairs shown, backwards.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0" name="Google Shape;3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Playfair cipher is a great advance over simple monoalphabetic ciphers, since there are 26*26=676</a:t>
            </a:r>
            <a:r>
              <a:rPr lang="en-US">
                <a:latin typeface="Helvetica Neue"/>
                <a:ea typeface="Helvetica Neue"/>
                <a:cs typeface="Helvetica Neue"/>
                <a:sym typeface="Helvetica Neue"/>
              </a:rPr>
              <a:t> </a:t>
            </a:r>
            <a:r>
              <a:rPr lang="en-US">
                <a:latin typeface="Arial"/>
                <a:ea typeface="Arial"/>
                <a:cs typeface="Arial"/>
                <a:sym typeface="Arial"/>
              </a:rPr>
              <a:t>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security,the Playfair cipher is relatively easy to break because it still leaves much of the structure of the plaintext language intact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8" name="Google Shape;3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atin typeface="Arial"/>
                <a:ea typeface="Arial"/>
                <a:cs typeface="Arial"/>
                <a:sym typeface="Arial"/>
              </a:rPr>
              <a:t>The general name for this approach is a polyalphabetic substitution cipher. All these techniques have the following features in common:</a:t>
            </a:r>
            <a:r>
              <a:rPr lang="en-US">
                <a:latin typeface="Helvetica Neue"/>
                <a:ea typeface="Helvetica Neue"/>
                <a:cs typeface="Helvetica Neue"/>
                <a:sym typeface="Helvetica Neue"/>
              </a:rPr>
              <a:t> </a:t>
            </a:r>
            <a:endParaRPr/>
          </a:p>
          <a:p>
            <a:pPr indent="-114300" lvl="0" marL="228600" rtl="0" algn="l">
              <a:spcBef>
                <a:spcPts val="0"/>
              </a:spcBef>
              <a:spcAft>
                <a:spcPts val="0"/>
              </a:spcAft>
              <a:buSzPts val="1800"/>
              <a:buFont typeface="Arial"/>
              <a:buAutoNum type="arabicPeriod"/>
            </a:pPr>
            <a:r>
              <a:rPr lang="en-US">
                <a:latin typeface="Arial"/>
                <a:ea typeface="Arial"/>
                <a:cs typeface="Arial"/>
                <a:sym typeface="Arial"/>
              </a:rPr>
              <a:t> A set of related monoalphabetic substitution rules is used.</a:t>
            </a:r>
            <a:r>
              <a:rPr lang="en-US">
                <a:latin typeface="Helvetica Neue"/>
                <a:ea typeface="Helvetica Neue"/>
                <a:cs typeface="Helvetica Neue"/>
                <a:sym typeface="Helvetica Neue"/>
              </a:rPr>
              <a:t> </a:t>
            </a:r>
            <a:endParaRPr/>
          </a:p>
          <a:p>
            <a:pPr indent="0" lvl="0" marL="228600" rtl="0" algn="l">
              <a:spcBef>
                <a:spcPts val="0"/>
              </a:spcBef>
              <a:spcAft>
                <a:spcPts val="0"/>
              </a:spcAft>
              <a:buSzPts val="1800"/>
              <a:buFont typeface="Arial"/>
              <a:buNone/>
            </a:pPr>
            <a:r>
              <a:rPr lang="en-US">
                <a:latin typeface="Arial"/>
                <a:ea typeface="Arial"/>
                <a:cs typeface="Arial"/>
                <a:sym typeface="Arial"/>
              </a:rPr>
              <a:t>2.</a:t>
            </a:r>
            <a:r>
              <a:rPr lang="en-US">
                <a:latin typeface="Helvetica Neue"/>
                <a:ea typeface="Helvetica Neue"/>
                <a:cs typeface="Helvetica Neue"/>
                <a:sym typeface="Helvetica Neue"/>
              </a:rPr>
              <a:t> </a:t>
            </a:r>
            <a:r>
              <a:rPr lang="en-US">
                <a:latin typeface="Arial"/>
                <a:ea typeface="Arial"/>
                <a:cs typeface="Arial"/>
                <a:sym typeface="Arial"/>
              </a:rPr>
              <a:t>A key determines which particular rule is chosen for a given transformation.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5" name="Google Shape;40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US"/>
              <a:t>each used in turn, as shown next.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12" name="Google Shape;41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Discuss this simple example from text Stallings section 2.2.</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19" name="Google Shape;41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Implementing polyalphabetic ciphers by hand can be very tedious. Various aids were devised to assist the process.</a:t>
            </a:r>
            <a:endParaRPr/>
          </a:p>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The "Saint-Cyr Slide" 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endParaRPr/>
          </a:p>
          <a:p>
            <a:pPr indent="0" lvl="0" marL="0" rtl="0" algn="l">
              <a:spcBef>
                <a:spcPts val="0"/>
              </a:spcBef>
              <a:spcAft>
                <a:spcPts val="0"/>
              </a:spcAft>
              <a:buClr>
                <a:srgbClr val="0000FF"/>
              </a:buClr>
              <a:buSzPts val="1800"/>
              <a:buFont typeface="Arial"/>
              <a:buNone/>
            </a:pPr>
            <a:r>
              <a:rPr i="1" lang="en-US">
                <a:solidFill>
                  <a:srgbClr val="0000FF"/>
                </a:solidFill>
                <a:latin typeface="Arial"/>
                <a:ea typeface="Arial"/>
                <a:cs typeface="Arial"/>
                <a:sym typeface="Arial"/>
              </a:rPr>
              <a:t>The </a:t>
            </a:r>
            <a:r>
              <a:rPr b="1" lang="en-US"/>
              <a:t>Vigenère Tableau</a:t>
            </a:r>
            <a:r>
              <a:rPr lang="en-US"/>
              <a:t> (given in the text as Stallings Table 2.3) is a complete set of forward shifted alphabet mappings.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i="1" lang="en-US"/>
              <a:t>All traditional schemes are </a:t>
            </a:r>
            <a:r>
              <a:rPr b="1" i="1" lang="en-US"/>
              <a:t>symmetric</a:t>
            </a:r>
            <a:r>
              <a:rPr i="1" lang="en-US"/>
              <a:t> / </a:t>
            </a:r>
            <a:r>
              <a:rPr b="1" i="1" lang="en-US"/>
              <a:t>single key</a:t>
            </a:r>
            <a:r>
              <a:rPr i="1" lang="en-US"/>
              <a:t> / </a:t>
            </a:r>
            <a:r>
              <a:rPr b="1" i="1" lang="en-US"/>
              <a:t>private-key</a:t>
            </a:r>
            <a:r>
              <a:rPr i="1" lang="en-US"/>
              <a:t> encryption algorithms, with a </a:t>
            </a:r>
            <a:r>
              <a:rPr b="1" i="1" lang="en-US"/>
              <a:t>single key</a:t>
            </a:r>
            <a:r>
              <a:rPr i="1" lang="en-US"/>
              <a:t>, used for both encryption and decryption. Since both sender and receiver are equivalent, either can encrypt or decrypt messages using that common key.</a:t>
            </a:r>
            <a:r>
              <a:rPr lang="en-US"/>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6" name="Google Shape;42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Vigenère &amp; related polyalphabetic ciphers still do not completely obscure the underlying language characteristics.</a:t>
            </a:r>
            <a:endParaRPr/>
          </a:p>
          <a:p>
            <a:pPr indent="0" lvl="0" marL="0" rtl="0" algn="l">
              <a:spcBef>
                <a:spcPts val="0"/>
              </a:spcBef>
              <a:spcAft>
                <a:spcPts val="0"/>
              </a:spcAft>
              <a:buSzPts val="1800"/>
              <a:buNone/>
            </a:pPr>
            <a:r>
              <a:rPr lang="en-US"/>
              <a:t>The key to breaking them was to identify the number of translation alphabets, and then attack each separately.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3" name="Google Shape;4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some centuries the Vigenère cipher was </a:t>
            </a:r>
            <a:r>
              <a:rPr i="1" lang="en-US"/>
              <a:t>le chiffre indéchiffrable</a:t>
            </a:r>
            <a:r>
              <a:rPr lang="en-US"/>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endParaRPr/>
          </a:p>
          <a:p>
            <a:pPr indent="0" lvl="0" marL="0" rtl="0" algn="l">
              <a:spcBef>
                <a:spcPts val="0"/>
              </a:spcBef>
              <a:spcAft>
                <a:spcPts val="0"/>
              </a:spcAft>
              <a:buSzPts val="1800"/>
              <a:buNone/>
            </a:pPr>
            <a:r>
              <a:rPr lang="en-US"/>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0" name="Google Shape;44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Taking the polyalphabetic idea to the extreme, want as many different translation alphabets as letters in the message being sent. One way of doing this with a smallish key, is to use the Autokey cipher.</a:t>
            </a:r>
            <a:endParaRPr/>
          </a:p>
          <a:p>
            <a:pPr indent="0" lvl="0" marL="0" rtl="0" algn="l">
              <a:spcBef>
                <a:spcPts val="0"/>
              </a:spcBef>
              <a:spcAft>
                <a:spcPts val="0"/>
              </a:spcAft>
              <a:buSzPts val="1800"/>
              <a:buNone/>
            </a:pPr>
            <a:r>
              <a:rPr lang="en-US"/>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endParaRPr/>
          </a:p>
          <a:p>
            <a:pPr indent="0" lvl="0" marL="0" rtl="0" algn="l">
              <a:spcBef>
                <a:spcPts val="0"/>
              </a:spcBef>
              <a:spcAft>
                <a:spcPts val="0"/>
              </a:spcAft>
              <a:buSzPts val="1800"/>
              <a:buNone/>
            </a:pPr>
            <a:r>
              <a:rPr lang="en-US"/>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7" name="Google Shape;44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The One-Time Pad is an evolution of the Vernham cipher, which was invented by Gilbert Vernham in 1918, and used a long tape of random letters to encrypt the message. An Army Signal Corp officer, Joseph Mauborgne, proposed an improvement using a random key that was truly as long as the message, with no repetitions, which thus totally obscures the original message. </a:t>
            </a:r>
            <a:r>
              <a:rPr lang="en-US">
                <a:latin typeface="Arial"/>
                <a:ea typeface="Arial"/>
                <a:cs typeface="Arial"/>
                <a:sym typeface="Arial"/>
              </a:rPr>
              <a:t>It produces random output that bears no statistical relationship to the plaintext. Because the ciphertext contains no information whatsoever about the plaintext, there is simply no way to break the code, s</a:t>
            </a:r>
            <a:r>
              <a:rPr lang="en-US"/>
              <a:t>ince any plaintext can be mapped to any ciphertext given some key. </a:t>
            </a:r>
            <a:endParaRPr/>
          </a:p>
          <a:p>
            <a:pPr indent="0" lvl="0" marL="228600" rtl="0" algn="l">
              <a:spcBef>
                <a:spcPts val="0"/>
              </a:spcBef>
              <a:spcAft>
                <a:spcPts val="0"/>
              </a:spcAft>
              <a:buSzPts val="1800"/>
              <a:buFont typeface="Arial"/>
              <a:buNone/>
            </a:pPr>
            <a:r>
              <a:rPr lang="en-US">
                <a:latin typeface="Arial"/>
                <a:ea typeface="Arial"/>
                <a:cs typeface="Arial"/>
                <a:sym typeface="Arial"/>
              </a:rPr>
              <a:t>The one-time pad offers complete security but, in practice, has two fundamental difficulties:</a:t>
            </a:r>
            <a:r>
              <a:rPr lang="en-US">
                <a:latin typeface="Helvetica Neue"/>
                <a:ea typeface="Helvetica Neue"/>
                <a:cs typeface="Helvetica Neue"/>
                <a:sym typeface="Helvetica Neue"/>
              </a:rPr>
              <a:t> </a:t>
            </a:r>
            <a:endParaRPr/>
          </a:p>
          <a:p>
            <a:pPr indent="-114300" lvl="0" marL="228600" rtl="0" algn="l">
              <a:spcBef>
                <a:spcPts val="0"/>
              </a:spcBef>
              <a:spcAft>
                <a:spcPts val="0"/>
              </a:spcAft>
              <a:buSzPts val="1800"/>
              <a:buFont typeface="Arial"/>
              <a:buAutoNum type="arabicPeriod"/>
            </a:pPr>
            <a:r>
              <a:rPr lang="en-US">
                <a:latin typeface="Arial"/>
                <a:ea typeface="Arial"/>
                <a:cs typeface="Arial"/>
                <a:sym typeface="Arial"/>
              </a:rPr>
              <a:t>There is the practical problem of making large quantities of random keys. </a:t>
            </a:r>
            <a:endParaRPr/>
          </a:p>
          <a:p>
            <a:pPr indent="0" lvl="0" marL="228600" rtl="0" algn="l">
              <a:spcBef>
                <a:spcPts val="0"/>
              </a:spcBef>
              <a:spcAft>
                <a:spcPts val="0"/>
              </a:spcAft>
              <a:buSzPts val="1800"/>
              <a:buFont typeface="Arial"/>
              <a:buNone/>
            </a:pPr>
            <a:r>
              <a:rPr lang="en-US">
                <a:latin typeface="Arial"/>
                <a:ea typeface="Arial"/>
                <a:cs typeface="Arial"/>
                <a:sym typeface="Arial"/>
              </a:rPr>
              <a:t>2.</a:t>
            </a:r>
            <a:r>
              <a:rPr lang="en-US">
                <a:latin typeface="Helvetica Neue"/>
                <a:ea typeface="Helvetica Neue"/>
                <a:cs typeface="Helvetica Neue"/>
                <a:sym typeface="Helvetica Neue"/>
              </a:rPr>
              <a:t> And </a:t>
            </a:r>
            <a:r>
              <a:rPr lang="en-US">
                <a:latin typeface="Arial"/>
                <a:ea typeface="Arial"/>
                <a:cs typeface="Arial"/>
                <a:sym typeface="Arial"/>
              </a:rPr>
              <a:t>the problem of key distribution and protection, where for every message to be sent, a key of equal length is needed by both sender and receiver.</a:t>
            </a:r>
            <a:endParaRPr/>
          </a:p>
          <a:p>
            <a:pPr indent="0" lvl="0" marL="228600" rtl="0" algn="l">
              <a:spcBef>
                <a:spcPts val="0"/>
              </a:spcBef>
              <a:spcAft>
                <a:spcPts val="0"/>
              </a:spcAft>
              <a:buSzPts val="1800"/>
              <a:buFont typeface="Arial"/>
              <a:buNone/>
            </a:pPr>
            <a:r>
              <a:rPr lang="en-US">
                <a:latin typeface="Arial"/>
                <a:ea typeface="Arial"/>
                <a:cs typeface="Arial"/>
                <a:sym typeface="Arial"/>
              </a:rPr>
              <a:t>Because of these difficulties, the one-time pad is of limited utility, and is useful primarily for low-bandwidth channels requiring very high security.</a:t>
            </a:r>
            <a:r>
              <a:rPr lang="en-US">
                <a:latin typeface="Helvetica Neue"/>
                <a:ea typeface="Helvetica Neue"/>
                <a:cs typeface="Helvetica Neue"/>
                <a:sym typeface="Helvetica Neue"/>
              </a:rP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4" name="Google Shape;4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US"/>
              <a:t>form the second basic building block of ciphers. The core idea is to rearrange the order of basic units (letters/bytes/bits) without altering their actual values.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1" name="Google Shape;46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The simplest such cipher is the rail fence technique, in which the plaintext is written down as a sequence of diagonals and then read off as a sequence of rows.</a:t>
            </a:r>
            <a:endParaRPr/>
          </a:p>
          <a:p>
            <a:pPr indent="0" lvl="0" marL="0" rtl="0" algn="l">
              <a:spcBef>
                <a:spcPts val="0"/>
              </a:spcBef>
              <a:spcAft>
                <a:spcPts val="0"/>
              </a:spcAft>
              <a:buSzPts val="1800"/>
              <a:buNone/>
            </a:pPr>
            <a:r>
              <a:rPr lang="en-US"/>
              <a:t>The example message is: "meet me after the toga party" with a rail fence of depth 2.</a:t>
            </a:r>
            <a:endParaRPr/>
          </a:p>
          <a:p>
            <a:pPr indent="0" lvl="0" marL="0" rtl="0" algn="l">
              <a:spcBef>
                <a:spcPts val="0"/>
              </a:spcBef>
              <a:spcAft>
                <a:spcPts val="0"/>
              </a:spcAft>
              <a:buSzPts val="1800"/>
              <a:buFont typeface="Arial"/>
              <a:buNone/>
            </a:pPr>
            <a:r>
              <a:rPr lang="en-US">
                <a:latin typeface="Arial"/>
                <a:ea typeface="Arial"/>
                <a:cs typeface="Arial"/>
                <a:sym typeface="Arial"/>
              </a:rPr>
              <a:t>This sort of thing would be trivial to cryptanalyze.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8" name="Google Shape;46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A more complex </a:t>
            </a:r>
            <a:r>
              <a:rPr lang="en-US"/>
              <a:t>transposition</a:t>
            </a:r>
            <a:r>
              <a:rPr lang="en-US">
                <a:latin typeface="Arial"/>
                <a:ea typeface="Arial"/>
                <a:cs typeface="Arial"/>
                <a:sym typeface="Arial"/>
              </a:rPr>
              <a:t> cipher is to write the message in a rectangle, row by row, and read the message off shuffling the order of the columns in each row.</a:t>
            </a:r>
            <a:endParaRPr/>
          </a:p>
          <a:p>
            <a:pPr indent="0" lvl="0" marL="0" rtl="0" algn="l">
              <a:spcBef>
                <a:spcPts val="0"/>
              </a:spcBef>
              <a:spcAft>
                <a:spcPts val="0"/>
              </a:spcAft>
              <a:buSzPts val="1800"/>
              <a:buFont typeface="Arial"/>
              <a:buNone/>
            </a:pPr>
            <a:r>
              <a:rPr lang="en-US">
                <a:latin typeface="Arial"/>
                <a:ea typeface="Arial"/>
                <a:cs typeface="Arial"/>
                <a:sym typeface="Arial"/>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75" name="Google Shape;47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Have seen that ciphers based on just substitutions or transpositions are not secure, and can be attacked because they do not sufficient obscure the underlying language structure</a:t>
            </a:r>
            <a:endParaRPr/>
          </a:p>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So consider using several ciphers in succession to make harder.</a:t>
            </a:r>
            <a:endParaRPr/>
          </a:p>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A substitution followed by a transposition is known as a Product Cipher, and makes a new much more secure cipher, and forms the bridge to modern ciphers.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82" name="Google Shape;4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The next major advance in ciphers required use of mechanical cipher machines which enabled to use of complex varying substitutions.</a:t>
            </a:r>
            <a:endParaRPr/>
          </a:p>
          <a:p>
            <a:pPr indent="0" lvl="0" marL="0" rtl="0" algn="l">
              <a:spcBef>
                <a:spcPts val="0"/>
              </a:spcBef>
              <a:spcAft>
                <a:spcPts val="0"/>
              </a:spcAft>
              <a:buSzPts val="1800"/>
              <a:buFont typeface="Arial"/>
              <a:buNone/>
            </a:pPr>
            <a:r>
              <a:rPr lang="en-US">
                <a:latin typeface="Arial"/>
                <a:ea typeface="Arial"/>
                <a:cs typeface="Arial"/>
                <a:sym typeface="Arial"/>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a:t>
            </a:r>
            <a:r>
              <a:rPr lang="en-US"/>
              <a:t>with 3 cylinders have 26</a:t>
            </a:r>
            <a:r>
              <a:rPr baseline="30000" lang="en-US"/>
              <a:t>3</a:t>
            </a:r>
            <a:r>
              <a:rPr lang="en-US"/>
              <a:t>=17576 alphabets used.</a:t>
            </a:r>
            <a:endParaRPr/>
          </a:p>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They were extensively used in world war 2, and the history of their use and analysis is one of the great stories from WW2.</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89" name="Google Shape;4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0" name="Google Shape;490;p3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rgbClr val="810081"/>
              </a:buClr>
              <a:buSzPts val="1800"/>
              <a:buFont typeface="Arial"/>
              <a:buNone/>
            </a:pPr>
            <a:r>
              <a:rPr lang="en-US">
                <a:solidFill>
                  <a:srgbClr val="810081"/>
                </a:solidFill>
                <a:latin typeface="Arial"/>
                <a:ea typeface="Arial"/>
                <a:cs typeface="Arial"/>
                <a:sym typeface="Arial"/>
              </a:rPr>
              <a:t>This photo of an Allied </a:t>
            </a:r>
            <a:r>
              <a:rPr i="1" lang="en-US">
                <a:solidFill>
                  <a:srgbClr val="0000FF"/>
                </a:solidFill>
                <a:latin typeface="Arial"/>
                <a:ea typeface="Arial"/>
                <a:cs typeface="Arial"/>
                <a:sym typeface="Arial"/>
              </a:rPr>
              <a:t>Hagelin machine was taken by Lawrie Brown at Eurocrypt'93 in Norway</a:t>
            </a:r>
            <a:r>
              <a:rPr lang="en-US">
                <a:solidFill>
                  <a:srgbClr val="810081"/>
                </a:solidFill>
                <a:latin typeface="Arial"/>
                <a:ea typeface="Arial"/>
                <a:cs typeface="Arial"/>
                <a:sym typeface="Arial"/>
              </a:rPr>
              <a:t>. Note pen for scale, and the rotating cipher wheels near the front.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1" name="Google Shape;2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Briefly review some terminology used throughout the course.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96" name="Google Shape;4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Steganography is an alternative to encryption which hides the very existence of a message by some means. There are a large range of techniques for doing this.</a:t>
            </a:r>
            <a:endParaRPr/>
          </a:p>
          <a:p>
            <a:pPr indent="0" lvl="0" marL="0" rtl="0" algn="l">
              <a:spcBef>
                <a:spcPts val="0"/>
              </a:spcBef>
              <a:spcAft>
                <a:spcPts val="0"/>
              </a:spcAft>
              <a:buSzPts val="1800"/>
              <a:buFont typeface="Arial"/>
              <a:buNone/>
            </a:pPr>
            <a:r>
              <a:rPr lang="en-US">
                <a:latin typeface="Arial"/>
                <a:ea typeface="Arial"/>
                <a:cs typeface="Arial"/>
                <a:sym typeface="Arial"/>
              </a:rPr>
              <a:t>Steganography has a number of drawbacks when compared to encryption. It requires a lot of overhead to hide a relatively few bits of information.</a:t>
            </a:r>
            <a:endParaRPr/>
          </a:p>
          <a:p>
            <a:pPr indent="0" lvl="0" marL="0" rtl="0" algn="l">
              <a:spcBef>
                <a:spcPts val="0"/>
              </a:spcBef>
              <a:spcAft>
                <a:spcPts val="0"/>
              </a:spcAft>
              <a:buSzPts val="1800"/>
              <a:buFont typeface="Arial"/>
              <a:buNone/>
            </a:pPr>
            <a:r>
              <a:rPr lang="en-US">
                <a:latin typeface="Arial"/>
                <a:ea typeface="Arial"/>
                <a:cs typeface="Arial"/>
                <a:sym typeface="Arial"/>
              </a:rPr>
              <a:t>Also, once the system is discovered, it becomes virtually worthless, although a message can be first encrypted and then hidden using steganography. </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03" name="Google Shape;50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2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Detail the five ingredients of the symmetric cipher model, shown in Stallings Figure 2.1:</a:t>
            </a:r>
            <a:endParaRPr/>
          </a:p>
          <a:p>
            <a:pPr indent="-114300" lvl="0" marL="0" rtl="0" algn="l">
              <a:spcBef>
                <a:spcPts val="0"/>
              </a:spcBef>
              <a:spcAft>
                <a:spcPts val="0"/>
              </a:spcAft>
              <a:buSzPts val="1800"/>
              <a:buChar char="-"/>
            </a:pPr>
            <a:r>
              <a:rPr lang="en-US"/>
              <a:t>plaintext - original message</a:t>
            </a:r>
            <a:endParaRPr/>
          </a:p>
          <a:p>
            <a:pPr indent="-114300" lvl="0" marL="0" rtl="0" algn="l">
              <a:spcBef>
                <a:spcPts val="0"/>
              </a:spcBef>
              <a:spcAft>
                <a:spcPts val="0"/>
              </a:spcAft>
              <a:buSzPts val="1800"/>
              <a:buChar char="-"/>
            </a:pPr>
            <a:r>
              <a:rPr lang="en-US"/>
              <a:t>encryption algorithm – performs substitutions/transformations on plaintext</a:t>
            </a:r>
            <a:endParaRPr/>
          </a:p>
          <a:p>
            <a:pPr indent="-114300" lvl="0" marL="0" rtl="0" algn="l">
              <a:spcBef>
                <a:spcPts val="0"/>
              </a:spcBef>
              <a:spcAft>
                <a:spcPts val="0"/>
              </a:spcAft>
              <a:buSzPts val="1800"/>
              <a:buChar char="-"/>
            </a:pPr>
            <a:r>
              <a:rPr lang="en-US"/>
              <a:t>secret key – control exact substitutions/transformations used in encryption algorithm</a:t>
            </a:r>
            <a:endParaRPr/>
          </a:p>
          <a:p>
            <a:pPr indent="-114300" lvl="0" marL="0" rtl="0" algn="l">
              <a:spcBef>
                <a:spcPts val="0"/>
              </a:spcBef>
              <a:spcAft>
                <a:spcPts val="0"/>
              </a:spcAft>
              <a:buSzPts val="1800"/>
              <a:buChar char="-"/>
            </a:pPr>
            <a:r>
              <a:rPr lang="en-US"/>
              <a:t>ciphertext - scrambled message</a:t>
            </a:r>
            <a:endParaRPr/>
          </a:p>
          <a:p>
            <a:pPr indent="-114300" lvl="0" marL="0" rtl="0" algn="l">
              <a:spcBef>
                <a:spcPts val="0"/>
              </a:spcBef>
              <a:spcAft>
                <a:spcPts val="0"/>
              </a:spcAft>
              <a:buSzPts val="1800"/>
              <a:buChar char="-"/>
            </a:pPr>
            <a:r>
              <a:rPr lang="en-US"/>
              <a:t>decryption algorithm – inverse of encryption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5" name="Google Shape;2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t> It allows easy distribution of s/w and h/w implementations.</a:t>
            </a:r>
            <a:endParaRPr/>
          </a:p>
          <a:p>
            <a:pPr indent="0" lvl="0" marL="0" rtl="0" algn="l">
              <a:spcBef>
                <a:spcPts val="0"/>
              </a:spcBef>
              <a:spcAft>
                <a:spcPts val="0"/>
              </a:spcAft>
              <a:buSzPts val="1800"/>
              <a:buNone/>
            </a:pPr>
            <a:r>
              <a:rPr lang="en-US"/>
              <a:t>Can </a:t>
            </a:r>
            <a:r>
              <a:rPr lang="en-US">
                <a:latin typeface="Arial"/>
                <a:ea typeface="Arial"/>
                <a:cs typeface="Arial"/>
                <a:sym typeface="Arial"/>
              </a:rPr>
              <a:t>take a closer look at the essential elements of a symmetric encryption scheme: mathematically it can be considered a pair of functions with: </a:t>
            </a:r>
            <a:r>
              <a:rPr lang="en-US"/>
              <a:t>plaintext X, ciphertext Y, key K, encryption algorithm E</a:t>
            </a:r>
            <a:r>
              <a:rPr baseline="-25000" lang="en-US"/>
              <a:t>K</a:t>
            </a:r>
            <a:r>
              <a:rPr lang="en-US"/>
              <a:t>, decryption algorithm D</a:t>
            </a:r>
            <a:r>
              <a:rPr baseline="-25000" lang="en-US"/>
              <a:t>K</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Cryptographic systems can be characterized along these three independent dimensions.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Typically objective is to recover the key in use rather then simply to recover the plaintext of a single ciphertext.</a:t>
            </a:r>
            <a:endParaRPr/>
          </a:p>
          <a:p>
            <a:pPr indent="0" lvl="0" marL="0" rtl="0" algn="l">
              <a:spcBef>
                <a:spcPts val="0"/>
              </a:spcBef>
              <a:spcAft>
                <a:spcPts val="0"/>
              </a:spcAft>
              <a:buSzPts val="1800"/>
              <a:buFont typeface="Arial"/>
              <a:buNone/>
            </a:pPr>
            <a:r>
              <a:rPr lang="en-US">
                <a:latin typeface="Arial"/>
                <a:ea typeface="Arial"/>
                <a:cs typeface="Arial"/>
                <a:sym typeface="Arial"/>
              </a:rPr>
              <a:t>There are two general approaches:</a:t>
            </a:r>
            <a:endParaRPr/>
          </a:p>
          <a:p>
            <a:pPr indent="0" lvl="0" marL="0" rtl="0" algn="l">
              <a:spcBef>
                <a:spcPts val="0"/>
              </a:spcBef>
              <a:spcAft>
                <a:spcPts val="0"/>
              </a:spcAft>
              <a:buNone/>
            </a:pPr>
            <a:r>
              <a:rPr lang="en-US">
                <a:latin typeface="Arial"/>
                <a:ea typeface="Arial"/>
                <a:cs typeface="Arial"/>
                <a:sym typeface="Arial"/>
              </a:rPr>
              <a:t>Cryptanalytic attacks rely on the nature of the algorithm plus perhaps some knowledge of the general characteristics of the plaintext or even some sample plaintext-ciphertext pairs.</a:t>
            </a:r>
            <a:endParaRPr/>
          </a:p>
          <a:p>
            <a:pPr indent="0" lvl="0" marL="0" rtl="0" algn="l">
              <a:spcBef>
                <a:spcPts val="0"/>
              </a:spcBef>
              <a:spcAft>
                <a:spcPts val="0"/>
              </a:spcAft>
              <a:buNone/>
            </a:pPr>
            <a:r>
              <a:rPr lang="en-US">
                <a:latin typeface="Arial"/>
                <a:ea typeface="Arial"/>
                <a:cs typeface="Arial"/>
                <a:sym typeface="Arial"/>
              </a:rPr>
              <a:t>Brute-force attacks</a:t>
            </a:r>
            <a:r>
              <a:rPr lang="en-US">
                <a:latin typeface="Helvetica Neue"/>
                <a:ea typeface="Helvetica Neue"/>
                <a:cs typeface="Helvetica Neue"/>
                <a:sym typeface="Helvetica Neue"/>
              </a:rPr>
              <a:t> </a:t>
            </a:r>
            <a:r>
              <a:rPr lang="en-US">
                <a:latin typeface="Arial"/>
                <a:ea typeface="Arial"/>
                <a:cs typeface="Arial"/>
                <a:sym typeface="Arial"/>
              </a:rPr>
              <a:t>try every possible key on a piece of ciphertext until an intelligible translation into plaintext is obtained. On average,half of all possible keys must be tried to achieve success.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Arial"/>
              <a:buNone/>
            </a:pPr>
            <a:r>
              <a:rPr lang="en-US">
                <a:latin typeface="Arial"/>
                <a:ea typeface="Arial"/>
                <a:cs typeface="Arial"/>
                <a:sym typeface="Arial"/>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12"/>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8" name="Google Shape;208;p12"/>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sp>
        <p:nvSpPr>
          <p:cNvPr id="213" name="Google Shape;213;p13"/>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15" name="Google Shape;2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5" name="Shape 155"/>
        <p:cNvGrpSpPr/>
        <p:nvPr/>
      </p:nvGrpSpPr>
      <p:grpSpPr>
        <a:xfrm>
          <a:off x="0" y="0"/>
          <a:ext cx="0" cy="0"/>
          <a:chOff x="0" y="0"/>
          <a:chExt cx="0" cy="0"/>
        </a:xfrm>
      </p:grpSpPr>
      <p:sp>
        <p:nvSpPr>
          <p:cNvPr id="156" name="Google Shape;156;p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4" name="Google Shape;164;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7" name="Shape 167"/>
        <p:cNvGrpSpPr/>
        <p:nvPr/>
      </p:nvGrpSpPr>
      <p:grpSpPr>
        <a:xfrm>
          <a:off x="0" y="0"/>
          <a:ext cx="0" cy="0"/>
          <a:chOff x="0" y="0"/>
          <a:chExt cx="0" cy="0"/>
        </a:xfrm>
      </p:grpSpPr>
      <p:sp>
        <p:nvSpPr>
          <p:cNvPr id="168" name="Google Shape;168;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6"/>
          <p:cNvSpPr txBox="1"/>
          <p:nvPr>
            <p:ph idx="1" type="body"/>
          </p:nvPr>
        </p:nvSpPr>
        <p:spPr>
          <a:xfrm rot="5400000">
            <a:off x="2344737" y="-211138"/>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70" name="Google Shape;170;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3" name="Shape 173"/>
        <p:cNvGrpSpPr/>
        <p:nvPr/>
      </p:nvGrpSpPr>
      <p:grpSpPr>
        <a:xfrm>
          <a:off x="0" y="0"/>
          <a:ext cx="0" cy="0"/>
          <a:chOff x="0" y="0"/>
          <a:chExt cx="0" cy="0"/>
        </a:xfrm>
      </p:grpSpPr>
      <p:sp>
        <p:nvSpPr>
          <p:cNvPr id="174" name="Google Shape;174;p7"/>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2560"/>
              <a:buFont typeface="Noto Sans Symbols"/>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2"/>
              </a:buClr>
              <a:buSzPts val="1400"/>
              <a:buFont typeface="Noto Sans Symbols"/>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folHlink"/>
              </a:buClr>
              <a:buSzPts val="1000"/>
              <a:buFont typeface="Noto Sans Symbols"/>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hlink"/>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176" name="Google Shape;17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77" name="Google Shape;177;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8"/>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83" name="Google Shape;18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84" name="Google Shape;184;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
        <p:nvSpPr>
          <p:cNvPr id="188" name="Google Shape;188;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3" name="Google Shape;193;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11"/>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8" name="Google Shape;19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99" name="Google Shape;19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0" name="Google Shape;20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201" name="Google Shape;20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02" name="Google Shape;2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76" name="Google Shape;76;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060F0"/>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grpSp>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151" name="Google Shape;151;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2" name="Google Shape;152;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3" name="Google Shape;153;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54" name="Google Shape;154;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Arial"/>
              <a:buNone/>
            </a:pPr>
            <a:r>
              <a:rPr b="1" i="0" lang="en-US" sz="5400" u="none">
                <a:solidFill>
                  <a:schemeClr val="lt2"/>
                </a:solidFill>
                <a:latin typeface="Arial"/>
                <a:ea typeface="Arial"/>
                <a:cs typeface="Arial"/>
                <a:sym typeface="Arial"/>
              </a:rPr>
              <a:t>Cryptography and Network Security</a:t>
            </a:r>
            <a:br>
              <a:rPr b="1" i="0" lang="en-US" sz="5400" u="none">
                <a:solidFill>
                  <a:schemeClr val="lt2"/>
                </a:solidFill>
                <a:latin typeface="Arial"/>
                <a:ea typeface="Arial"/>
                <a:cs typeface="Arial"/>
                <a:sym typeface="Arial"/>
              </a:rPr>
            </a:br>
            <a:r>
              <a:rPr b="1" i="0" lang="en-US" sz="5400" u="none">
                <a:solidFill>
                  <a:schemeClr val="lt2"/>
                </a:solidFill>
                <a:latin typeface="Arial"/>
                <a:ea typeface="Arial"/>
                <a:cs typeface="Arial"/>
                <a:sym typeface="Arial"/>
              </a:rPr>
              <a:t>Chapter 2</a:t>
            </a:r>
            <a:endParaRPr/>
          </a:p>
        </p:txBody>
      </p:sp>
      <p:sp>
        <p:nvSpPr>
          <p:cNvPr id="224" name="Google Shape;224;p1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lt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lt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lt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More Definitions</a:t>
            </a:r>
            <a:endParaRPr/>
          </a:p>
        </p:txBody>
      </p:sp>
      <p:sp>
        <p:nvSpPr>
          <p:cNvPr id="287" name="Google Shape;287;p23"/>
          <p:cNvSpPr txBox="1"/>
          <p:nvPr>
            <p:ph idx="1" type="body"/>
          </p:nvPr>
        </p:nvSpPr>
        <p:spPr>
          <a:xfrm>
            <a:off x="457200" y="14478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unconditional security</a:t>
            </a:r>
            <a:r>
              <a:rPr b="0" i="0" lang="en-US" sz="3200" u="none">
                <a:solidFill>
                  <a:schemeClr val="lt1"/>
                </a:solidFill>
                <a:latin typeface="Arial"/>
                <a:ea typeface="Arial"/>
                <a:cs typeface="Arial"/>
                <a:sym typeface="Arial"/>
              </a:rPr>
              <a:t>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no matter how much computer power or time is available, the cipher cannot be broken since the ciphertext provides insufficient information to uniquely determine the corresponding plaintext </a:t>
            </a:r>
            <a:endParaRPr/>
          </a:p>
          <a:p>
            <a:pPr indent="-342900" lvl="0" marL="342900" rtl="0" algn="l">
              <a:lnSpc>
                <a:spcPct val="10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computational security</a:t>
            </a:r>
            <a:r>
              <a:rPr b="0" i="0" lang="en-US" sz="3200" u="none">
                <a:solidFill>
                  <a:schemeClr val="lt1"/>
                </a:solidFill>
                <a:latin typeface="Arial"/>
                <a:ea typeface="Arial"/>
                <a:cs typeface="Arial"/>
                <a:sym typeface="Arial"/>
              </a:rPr>
              <a:t>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given limited computing resources (eg time needed for calculations is greater than age of universe), the cipher cannot be broken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Brute Force Search</a:t>
            </a:r>
            <a:endParaRPr/>
          </a:p>
        </p:txBody>
      </p:sp>
      <p:sp>
        <p:nvSpPr>
          <p:cNvPr id="294" name="Google Shape;294;p24"/>
          <p:cNvSpPr txBox="1"/>
          <p:nvPr>
            <p:ph idx="1" type="body"/>
          </p:nvPr>
        </p:nvSpPr>
        <p:spPr>
          <a:xfrm>
            <a:off x="457200" y="1676400"/>
            <a:ext cx="82296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always possible to simply try every key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most basic attack, proportional to key size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assume either know / recognise plaintext</a:t>
            </a:r>
            <a:endParaRPr/>
          </a:p>
          <a:p>
            <a:pPr indent="-200660" lvl="0" marL="342900" rtl="0" algn="ctr">
              <a:lnSpc>
                <a:spcPct val="90000"/>
              </a:lnSpc>
              <a:spcBef>
                <a:spcPts val="560"/>
              </a:spcBef>
              <a:spcAft>
                <a:spcPts val="0"/>
              </a:spcAft>
              <a:buClr>
                <a:schemeClr val="hlink"/>
              </a:buClr>
              <a:buSzPts val="2240"/>
              <a:buFont typeface="Noto Sans Symbols"/>
              <a:buNone/>
            </a:pPr>
            <a:r>
              <a:t/>
            </a:r>
            <a:endParaRPr b="1"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342900" lvl="0" marL="342900" rtl="0" algn="l">
              <a:lnSpc>
                <a:spcPct val="90000"/>
              </a:lnSpc>
              <a:spcBef>
                <a:spcPts val="560"/>
              </a:spcBef>
              <a:spcAft>
                <a:spcPts val="0"/>
              </a:spcAft>
              <a:buSzPts val="2240"/>
              <a:buNone/>
            </a:pPr>
            <a:r>
              <a:t/>
            </a:r>
            <a:endParaRPr b="0" i="0" sz="2800" u="none">
              <a:solidFill>
                <a:schemeClr val="lt1"/>
              </a:solidFill>
              <a:latin typeface="Arial"/>
              <a:ea typeface="Arial"/>
              <a:cs typeface="Arial"/>
              <a:sym typeface="Arial"/>
            </a:endParaRPr>
          </a:p>
          <a:p>
            <a:pPr indent="-200660" lvl="0" marL="342900" rtl="0" algn="l">
              <a:lnSpc>
                <a:spcPct val="90000"/>
              </a:lnSpc>
              <a:spcBef>
                <a:spcPts val="560"/>
              </a:spcBef>
              <a:spcAft>
                <a:spcPts val="0"/>
              </a:spcAft>
              <a:buClr>
                <a:schemeClr val="hlink"/>
              </a:buClr>
              <a:buSzPts val="2240"/>
              <a:buFont typeface="Noto Sans Symbols"/>
              <a:buNone/>
            </a:pPr>
            <a:r>
              <a:t/>
            </a:r>
            <a:endParaRPr b="0" i="0" sz="2800" u="none">
              <a:solidFill>
                <a:schemeClr val="lt1"/>
              </a:solidFill>
              <a:latin typeface="Arial"/>
              <a:ea typeface="Arial"/>
              <a:cs typeface="Arial"/>
              <a:sym typeface="Arial"/>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graphicFrame>
        <p:nvGraphicFramePr>
          <p:cNvPr id="295" name="Google Shape;295;p24"/>
          <p:cNvGraphicFramePr/>
          <p:nvPr/>
        </p:nvGraphicFramePr>
        <p:xfrm>
          <a:off x="533400" y="3581400"/>
          <a:ext cx="3000000" cy="3000000"/>
        </p:xfrm>
        <a:graphic>
          <a:graphicData uri="http://schemas.openxmlformats.org/drawingml/2006/table">
            <a:tbl>
              <a:tblPr>
                <a:noFill/>
                <a:tableStyleId>{62CD4200-60DA-4FB4-BD93-C459845240EA}</a:tableStyleId>
              </a:tblPr>
              <a:tblGrid>
                <a:gridCol w="1504950"/>
                <a:gridCol w="1936750"/>
                <a:gridCol w="2419350"/>
                <a:gridCol w="2216150"/>
              </a:tblGrid>
              <a:tr h="517525">
                <a:tc>
                  <a:txBody>
                    <a:bodyPr/>
                    <a:lstStyle/>
                    <a:p>
                      <a:pPr indent="0" lvl="0" marL="0" marR="0" rtl="0" algn="ctr">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Key Size (bits)</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Number of Alternative Keys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Time required at 1 decryption/µs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Arial"/>
                        <a:buNone/>
                      </a:pPr>
                      <a:r>
                        <a:rPr b="1" i="0" lang="en-US" sz="1400" u="none" cap="none" strike="noStrike">
                          <a:solidFill>
                            <a:schemeClr val="lt1"/>
                          </a:solidFill>
                          <a:latin typeface="Arial"/>
                          <a:ea typeface="Arial"/>
                          <a:cs typeface="Arial"/>
                          <a:sym typeface="Arial"/>
                        </a:rPr>
                        <a:t>Time required at 10</a:t>
                      </a:r>
                      <a:r>
                        <a:rPr b="0" baseline="30000" i="0" lang="en-US" sz="1400" u="none" cap="none" strike="noStrike">
                          <a:solidFill>
                            <a:schemeClr val="lt1"/>
                          </a:solidFill>
                          <a:latin typeface="Arial"/>
                          <a:ea typeface="Arial"/>
                          <a:cs typeface="Arial"/>
                          <a:sym typeface="Arial"/>
                        </a:rPr>
                        <a:t>6</a:t>
                      </a:r>
                      <a:r>
                        <a:rPr b="1" i="0" lang="en-US" sz="1400" u="none" cap="none" strike="noStrike">
                          <a:solidFill>
                            <a:schemeClr val="lt1"/>
                          </a:solidFill>
                          <a:latin typeface="Arial"/>
                          <a:ea typeface="Arial"/>
                          <a:cs typeface="Arial"/>
                          <a:sym typeface="Arial"/>
                        </a:rPr>
                        <a:t> decryptions/µs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13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32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32</a:t>
                      </a:r>
                      <a:r>
                        <a:rPr b="0" i="0" lang="en-US" sz="1400" u="none" cap="none" strike="noStrike">
                          <a:solidFill>
                            <a:schemeClr val="lt1"/>
                          </a:solidFill>
                          <a:latin typeface="Arial"/>
                          <a:ea typeface="Arial"/>
                          <a:cs typeface="Arial"/>
                          <a:sym typeface="Arial"/>
                        </a:rPr>
                        <a:t>  = 4.3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31</a:t>
                      </a:r>
                      <a:r>
                        <a:rPr b="0" i="0" lang="en-US" sz="1400" u="none" cap="none" strike="noStrike">
                          <a:solidFill>
                            <a:schemeClr val="lt1"/>
                          </a:solidFill>
                          <a:latin typeface="Arial"/>
                          <a:ea typeface="Arial"/>
                          <a:cs typeface="Arial"/>
                          <a:sym typeface="Arial"/>
                        </a:rPr>
                        <a:t> µs	= 35.8 minutes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2.15 milliseconds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13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56</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56</a:t>
                      </a:r>
                      <a:r>
                        <a:rPr b="0" i="0" lang="en-US" sz="1400" u="none" cap="none" strike="noStrike">
                          <a:solidFill>
                            <a:schemeClr val="lt1"/>
                          </a:solidFill>
                          <a:latin typeface="Arial"/>
                          <a:ea typeface="Arial"/>
                          <a:cs typeface="Arial"/>
                          <a:sym typeface="Arial"/>
                        </a:rPr>
                        <a:t>  = 7.2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16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55</a:t>
                      </a:r>
                      <a:r>
                        <a:rPr b="0" i="0" lang="en-US" sz="1400" u="none" cap="none" strike="noStrike">
                          <a:solidFill>
                            <a:schemeClr val="lt1"/>
                          </a:solidFill>
                          <a:latin typeface="Arial"/>
                          <a:ea typeface="Arial"/>
                          <a:cs typeface="Arial"/>
                          <a:sym typeface="Arial"/>
                        </a:rPr>
                        <a:t> µs	= 1142 years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10.01 hours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128</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128</a:t>
                      </a:r>
                      <a:r>
                        <a:rPr b="0" i="0" lang="en-US" sz="1400" u="none" cap="none" strike="noStrike">
                          <a:solidFill>
                            <a:schemeClr val="lt1"/>
                          </a:solidFill>
                          <a:latin typeface="Arial"/>
                          <a:ea typeface="Arial"/>
                          <a:cs typeface="Arial"/>
                          <a:sym typeface="Arial"/>
                        </a:rPr>
                        <a:t>  = 3.4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38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127</a:t>
                      </a:r>
                      <a:r>
                        <a:rPr b="0" i="0" lang="en-US" sz="1400" u="none" cap="none" strike="noStrike">
                          <a:solidFill>
                            <a:schemeClr val="lt1"/>
                          </a:solidFill>
                          <a:latin typeface="Arial"/>
                          <a:ea typeface="Arial"/>
                          <a:cs typeface="Arial"/>
                          <a:sym typeface="Arial"/>
                        </a:rPr>
                        <a:t> µs	= 5.4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24</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5.4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18</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168</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168</a:t>
                      </a:r>
                      <a:r>
                        <a:rPr b="0" i="0" lang="en-US" sz="1400" u="none" cap="none" strike="noStrike">
                          <a:solidFill>
                            <a:schemeClr val="lt1"/>
                          </a:solidFill>
                          <a:latin typeface="Arial"/>
                          <a:ea typeface="Arial"/>
                          <a:cs typeface="Arial"/>
                          <a:sym typeface="Arial"/>
                        </a:rPr>
                        <a:t>  = 3.7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50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a:t>
                      </a:r>
                      <a:r>
                        <a:rPr b="0" baseline="30000" i="0" lang="en-US" sz="1400" u="none" cap="none" strike="noStrike">
                          <a:solidFill>
                            <a:schemeClr val="lt1"/>
                          </a:solidFill>
                          <a:latin typeface="Arial"/>
                          <a:ea typeface="Arial"/>
                          <a:cs typeface="Arial"/>
                          <a:sym typeface="Arial"/>
                        </a:rPr>
                        <a:t>167</a:t>
                      </a:r>
                      <a:r>
                        <a:rPr b="0" i="0" lang="en-US" sz="1400" u="none" cap="none" strike="noStrike">
                          <a:solidFill>
                            <a:schemeClr val="lt1"/>
                          </a:solidFill>
                          <a:latin typeface="Arial"/>
                          <a:ea typeface="Arial"/>
                          <a:cs typeface="Arial"/>
                          <a:sym typeface="Arial"/>
                        </a:rPr>
                        <a:t> µs	= 5.9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36</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5.9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30</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4025">
                <a:tc>
                  <a:txBody>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26 characters (permutation)</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26! = 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26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26</a:t>
                      </a:r>
                      <a:r>
                        <a:rPr b="0" i="0" lang="en-US" sz="1400" u="none" cap="none" strike="noStrike">
                          <a:solidFill>
                            <a:schemeClr val="lt1"/>
                          </a:solidFill>
                          <a:latin typeface="Arial"/>
                          <a:ea typeface="Arial"/>
                          <a:cs typeface="Arial"/>
                          <a:sym typeface="Arial"/>
                        </a:rPr>
                        <a:t> µs	= 6.4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12</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6.4 </a:t>
                      </a:r>
                      <a:r>
                        <a:rPr b="0" i="0" lang="en-US" sz="1400" u="none" cap="none" strike="noStrike">
                          <a:solidFill>
                            <a:schemeClr val="lt1"/>
                          </a:solidFill>
                          <a:latin typeface="Noto Sans Symbols"/>
                          <a:ea typeface="Noto Sans Symbols"/>
                          <a:cs typeface="Noto Sans Symbols"/>
                          <a:sym typeface="Noto Sans Symbols"/>
                        </a:rPr>
                        <a:t>×</a:t>
                      </a:r>
                      <a:r>
                        <a:rPr b="0" i="0" lang="en-US" sz="1400" u="none" cap="none" strike="noStrike">
                          <a:solidFill>
                            <a:schemeClr val="lt1"/>
                          </a:solidFill>
                          <a:latin typeface="Arial"/>
                          <a:ea typeface="Arial"/>
                          <a:cs typeface="Arial"/>
                          <a:sym typeface="Arial"/>
                        </a:rPr>
                        <a:t> 10</a:t>
                      </a:r>
                      <a:r>
                        <a:rPr b="0" baseline="30000" i="0" lang="en-US" sz="1400" u="none" cap="none" strike="noStrike">
                          <a:solidFill>
                            <a:schemeClr val="lt1"/>
                          </a:solidFill>
                          <a:latin typeface="Arial"/>
                          <a:ea typeface="Arial"/>
                          <a:cs typeface="Arial"/>
                          <a:sym typeface="Arial"/>
                        </a:rPr>
                        <a:t>6</a:t>
                      </a:r>
                      <a:r>
                        <a:rPr b="0" i="0" lang="en-US" sz="1400" u="none" cap="none" strike="noStrike">
                          <a:solidFill>
                            <a:schemeClr val="lt1"/>
                          </a:solidFill>
                          <a:latin typeface="Arial"/>
                          <a:ea typeface="Arial"/>
                          <a:cs typeface="Arial"/>
                          <a:sym typeface="Arial"/>
                        </a:rPr>
                        <a:t> years</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Classical Substitution Ciphers</a:t>
            </a:r>
            <a:endParaRPr/>
          </a:p>
        </p:txBody>
      </p:sp>
      <p:sp>
        <p:nvSpPr>
          <p:cNvPr id="302" name="Google Shape;302;p2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where letters of plaintext are replaced by other letters or by numbers or symbols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or if plaintext is viewed as a sequence of bits, then substitution involves replacing plaintext bit patterns with ciphertext bit patterns</a:t>
            </a:r>
            <a:endParaRPr/>
          </a:p>
          <a:p>
            <a:pPr indent="-180340" lvl="0" marL="342900" rtl="0" algn="l">
              <a:lnSpc>
                <a:spcPct val="100000"/>
              </a:lnSpc>
              <a:spcBef>
                <a:spcPts val="640"/>
              </a:spcBef>
              <a:spcAft>
                <a:spcPts val="0"/>
              </a:spcAft>
              <a:buClr>
                <a:schemeClr val="hlink"/>
              </a:buClr>
              <a:buSzPts val="2560"/>
              <a:buFont typeface="Noto Sans Symbols"/>
              <a:buNone/>
            </a:pPr>
            <a:r>
              <a:t/>
            </a:r>
            <a:endParaRPr b="0" i="0" sz="3200" u="none">
              <a:solidFill>
                <a:schemeClr val="lt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Caesar Cipher</a:t>
            </a:r>
            <a:endParaRPr/>
          </a:p>
        </p:txBody>
      </p:sp>
      <p:sp>
        <p:nvSpPr>
          <p:cNvPr id="309" name="Google Shape;309;p2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earliest known substitution cipher</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by Julius Caesar </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first attested use in military affairs</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replaces each letter by 3rd letter on</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example:</a:t>
            </a:r>
            <a:endParaRPr/>
          </a:p>
          <a:p>
            <a:pPr indent="-285750" lvl="1" marL="742950" rtl="0" algn="l">
              <a:lnSpc>
                <a:spcPct val="90000"/>
              </a:lnSpc>
              <a:spcBef>
                <a:spcPts val="560"/>
              </a:spcBef>
              <a:spcAft>
                <a:spcPts val="0"/>
              </a:spcAft>
              <a:buSzPts val="1400"/>
              <a:buNone/>
            </a:pPr>
            <a:r>
              <a:rPr b="0" i="0" lang="en-US" sz="2800" u="none">
                <a:solidFill>
                  <a:schemeClr val="lt1"/>
                </a:solidFill>
                <a:latin typeface="Arial"/>
                <a:ea typeface="Arial"/>
                <a:cs typeface="Arial"/>
                <a:sym typeface="Arial"/>
              </a:rPr>
              <a:t>meet me after the toga party</a:t>
            </a:r>
            <a:endParaRPr/>
          </a:p>
          <a:p>
            <a:pPr indent="-285750" lvl="1" marL="742950" rtl="0" algn="l">
              <a:lnSpc>
                <a:spcPct val="90000"/>
              </a:lnSpc>
              <a:spcBef>
                <a:spcPts val="560"/>
              </a:spcBef>
              <a:spcAft>
                <a:spcPts val="0"/>
              </a:spcAft>
              <a:buSzPts val="1400"/>
              <a:buNone/>
            </a:pPr>
            <a:r>
              <a:rPr b="0" i="0" lang="en-US" sz="2800" u="none">
                <a:solidFill>
                  <a:schemeClr val="lt1"/>
                </a:solidFill>
                <a:latin typeface="Arial"/>
                <a:ea typeface="Arial"/>
                <a:cs typeface="Arial"/>
                <a:sym typeface="Arial"/>
              </a:rPr>
              <a:t>PHHW PH DIWHU WKH WRJD SDUWB</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Caesar Cipher</a:t>
            </a:r>
            <a:endParaRPr/>
          </a:p>
        </p:txBody>
      </p:sp>
      <p:sp>
        <p:nvSpPr>
          <p:cNvPr id="316" name="Google Shape;316;p2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define transformation as:</a:t>
            </a:r>
            <a:endParaRPr/>
          </a:p>
          <a:p>
            <a:pPr indent="-285750" lvl="1" marL="742950" rtl="0" algn="l">
              <a:lnSpc>
                <a:spcPct val="100000"/>
              </a:lnSpc>
              <a:spcBef>
                <a:spcPts val="360"/>
              </a:spcBef>
              <a:spcAft>
                <a:spcPts val="0"/>
              </a:spcAft>
              <a:buSzPts val="900"/>
              <a:buNone/>
            </a:pPr>
            <a:r>
              <a:rPr b="0" i="0" lang="en-US" sz="1800" u="none">
                <a:solidFill>
                  <a:schemeClr val="lt1"/>
                </a:solidFill>
                <a:latin typeface="Arial"/>
                <a:ea typeface="Arial"/>
                <a:cs typeface="Arial"/>
                <a:sym typeface="Arial"/>
              </a:rPr>
              <a:t>a b c d e f g h i j k l m n o p q r s t u v w x y z</a:t>
            </a:r>
            <a:endParaRPr/>
          </a:p>
          <a:p>
            <a:pPr indent="-285750" lvl="1" marL="742950" rtl="0" algn="l">
              <a:lnSpc>
                <a:spcPct val="100000"/>
              </a:lnSpc>
              <a:spcBef>
                <a:spcPts val="360"/>
              </a:spcBef>
              <a:spcAft>
                <a:spcPts val="0"/>
              </a:spcAft>
              <a:buSzPts val="900"/>
              <a:buNone/>
            </a:pPr>
            <a:r>
              <a:rPr b="0" i="0" lang="en-US" sz="1800" u="none">
                <a:solidFill>
                  <a:schemeClr val="lt1"/>
                </a:solidFill>
                <a:latin typeface="Arial"/>
                <a:ea typeface="Arial"/>
                <a:cs typeface="Arial"/>
                <a:sym typeface="Arial"/>
              </a:rPr>
              <a:t>D E F G H I J K L M N O P Q R S T U V W X Y Z A B C</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mathematically give each letter a number</a:t>
            </a:r>
            <a:endParaRPr/>
          </a:p>
          <a:p>
            <a:pPr indent="-285750" lvl="1" marL="742950" rtl="0" algn="l">
              <a:lnSpc>
                <a:spcPct val="100000"/>
              </a:lnSpc>
              <a:spcBef>
                <a:spcPts val="280"/>
              </a:spcBef>
              <a:spcAft>
                <a:spcPts val="0"/>
              </a:spcAft>
              <a:buSzPts val="700"/>
              <a:buNone/>
            </a:pPr>
            <a:r>
              <a:rPr b="0" i="0" lang="en-US" sz="1400" u="none">
                <a:solidFill>
                  <a:schemeClr val="lt1"/>
                </a:solidFill>
                <a:latin typeface="Arial"/>
                <a:ea typeface="Arial"/>
                <a:cs typeface="Arial"/>
                <a:sym typeface="Arial"/>
              </a:rPr>
              <a:t>a b c d e f g h i j  k  l  m  n  o  p  q  r  s  t  u  v  w  x  y  z</a:t>
            </a:r>
            <a:endParaRPr/>
          </a:p>
          <a:p>
            <a:pPr indent="-285750" lvl="1" marL="742950" rtl="0" algn="l">
              <a:lnSpc>
                <a:spcPct val="100000"/>
              </a:lnSpc>
              <a:spcBef>
                <a:spcPts val="280"/>
              </a:spcBef>
              <a:spcAft>
                <a:spcPts val="0"/>
              </a:spcAft>
              <a:buSzPts val="700"/>
              <a:buNone/>
            </a:pPr>
            <a:r>
              <a:rPr b="0" i="0" lang="en-US" sz="1400" u="none">
                <a:solidFill>
                  <a:schemeClr val="lt1"/>
                </a:solidFill>
                <a:latin typeface="Arial"/>
                <a:ea typeface="Arial"/>
                <a:cs typeface="Arial"/>
                <a:sym typeface="Arial"/>
              </a:rPr>
              <a:t>0 1 2 3 4 5 6 7 8 9 10 11 12 13 14 15 16 17 18 19 20 21 22 23 24 25</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then have Caesar cipher as:</a:t>
            </a:r>
            <a:endParaRPr/>
          </a:p>
          <a:p>
            <a:pPr indent="-285750" lvl="1" marL="742950" rtl="0" algn="l">
              <a:lnSpc>
                <a:spcPct val="100000"/>
              </a:lnSpc>
              <a:spcBef>
                <a:spcPts val="560"/>
              </a:spcBef>
              <a:spcAft>
                <a:spcPts val="0"/>
              </a:spcAft>
              <a:buSzPts val="1400"/>
              <a:buNone/>
            </a:pPr>
            <a:r>
              <a:rPr b="0" i="1" lang="en-US" sz="2800" u="none">
                <a:solidFill>
                  <a:schemeClr val="lt1"/>
                </a:solidFill>
                <a:latin typeface="Arial"/>
                <a:ea typeface="Arial"/>
                <a:cs typeface="Arial"/>
                <a:sym typeface="Arial"/>
              </a:rPr>
              <a:t>c </a:t>
            </a:r>
            <a:r>
              <a:rPr b="0" i="0" lang="en-US" sz="2800" u="none">
                <a:solidFill>
                  <a:schemeClr val="lt1"/>
                </a:solidFill>
                <a:latin typeface="Arial"/>
                <a:ea typeface="Arial"/>
                <a:cs typeface="Arial"/>
                <a:sym typeface="Arial"/>
              </a:rPr>
              <a:t>= E(</a:t>
            </a:r>
            <a:r>
              <a:rPr b="0" i="1" lang="en-US" sz="2800" u="none">
                <a:solidFill>
                  <a:schemeClr val="lt1"/>
                </a:solidFill>
                <a:latin typeface="Arial"/>
                <a:ea typeface="Arial"/>
                <a:cs typeface="Arial"/>
                <a:sym typeface="Arial"/>
              </a:rPr>
              <a:t>p</a:t>
            </a:r>
            <a:r>
              <a:rPr b="0" i="0" lang="en-US" sz="2800" u="none">
                <a:solidFill>
                  <a:schemeClr val="lt1"/>
                </a:solidFill>
                <a:latin typeface="Arial"/>
                <a:ea typeface="Arial"/>
                <a:cs typeface="Arial"/>
                <a:sym typeface="Arial"/>
              </a:rPr>
              <a:t>) = (</a:t>
            </a:r>
            <a:r>
              <a:rPr b="0" i="1" lang="en-US" sz="2800" u="none">
                <a:solidFill>
                  <a:schemeClr val="lt1"/>
                </a:solidFill>
                <a:latin typeface="Arial"/>
                <a:ea typeface="Arial"/>
                <a:cs typeface="Arial"/>
                <a:sym typeface="Arial"/>
              </a:rPr>
              <a:t>p </a:t>
            </a:r>
            <a:r>
              <a:rPr b="0" i="0" lang="en-US" sz="28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k</a:t>
            </a:r>
            <a:r>
              <a:rPr b="0" i="0" lang="en-US" sz="2800" u="none">
                <a:solidFill>
                  <a:schemeClr val="lt1"/>
                </a:solidFill>
                <a:latin typeface="Arial"/>
                <a:ea typeface="Arial"/>
                <a:cs typeface="Arial"/>
                <a:sym typeface="Arial"/>
              </a:rPr>
              <a:t>) mod (26)</a:t>
            </a:r>
            <a:endParaRPr/>
          </a:p>
          <a:p>
            <a:pPr indent="-285750" lvl="1" marL="742950" rtl="0" algn="l">
              <a:lnSpc>
                <a:spcPct val="100000"/>
              </a:lnSpc>
              <a:spcBef>
                <a:spcPts val="560"/>
              </a:spcBef>
              <a:spcAft>
                <a:spcPts val="0"/>
              </a:spcAft>
              <a:buSzPts val="1400"/>
              <a:buNone/>
            </a:pPr>
            <a:r>
              <a:rPr b="0" i="1" lang="en-US" sz="2800" u="none">
                <a:solidFill>
                  <a:schemeClr val="lt1"/>
                </a:solidFill>
                <a:latin typeface="Arial"/>
                <a:ea typeface="Arial"/>
                <a:cs typeface="Arial"/>
                <a:sym typeface="Arial"/>
              </a:rPr>
              <a:t>p </a:t>
            </a:r>
            <a:r>
              <a:rPr b="0" i="0" lang="en-US" sz="2800" u="none">
                <a:solidFill>
                  <a:schemeClr val="lt1"/>
                </a:solidFill>
                <a:latin typeface="Arial"/>
                <a:ea typeface="Arial"/>
                <a:cs typeface="Arial"/>
                <a:sym typeface="Arial"/>
              </a:rPr>
              <a:t>= D(c) = (c – </a:t>
            </a:r>
            <a:r>
              <a:rPr b="0" i="1" lang="en-US" sz="2800" u="none">
                <a:solidFill>
                  <a:schemeClr val="lt1"/>
                </a:solidFill>
                <a:latin typeface="Arial"/>
                <a:ea typeface="Arial"/>
                <a:cs typeface="Arial"/>
                <a:sym typeface="Arial"/>
              </a:rPr>
              <a:t>k</a:t>
            </a:r>
            <a:r>
              <a:rPr b="0" i="0" lang="en-US" sz="2800" u="none">
                <a:solidFill>
                  <a:schemeClr val="lt1"/>
                </a:solidFill>
                <a:latin typeface="Arial"/>
                <a:ea typeface="Arial"/>
                <a:cs typeface="Arial"/>
                <a:sym typeface="Arial"/>
              </a:rPr>
              <a:t>) mod (26)</a:t>
            </a:r>
            <a:endParaRPr b="0" i="0" sz="1800" u="none">
              <a:solidFill>
                <a:schemeClr val="lt1"/>
              </a:solidFill>
              <a:latin typeface="Courier New"/>
              <a:ea typeface="Courier New"/>
              <a:cs typeface="Courier New"/>
              <a:sym typeface="Courier New"/>
            </a:endParaRPr>
          </a:p>
          <a:p>
            <a:pPr indent="-251459" lvl="0" marL="342900" rtl="0" algn="l">
              <a:spcBef>
                <a:spcPts val="360"/>
              </a:spcBef>
              <a:spcAft>
                <a:spcPts val="0"/>
              </a:spcAft>
              <a:buSzPts val="1440"/>
              <a:buNone/>
            </a:pPr>
            <a:r>
              <a:t/>
            </a:r>
            <a:endParaRPr b="0" i="0" sz="1800" u="none">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Cryptanalysis of Caesar Cipher </a:t>
            </a:r>
            <a:endParaRPr/>
          </a:p>
        </p:txBody>
      </p:sp>
      <p:sp>
        <p:nvSpPr>
          <p:cNvPr id="323" name="Google Shape;323;p2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only have 26 possible ciphers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 maps to A,B,..Z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could simply try each in turn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a:t>
            </a:r>
            <a:r>
              <a:rPr b="1" i="0" lang="en-US" sz="3200" u="none">
                <a:solidFill>
                  <a:schemeClr val="lt1"/>
                </a:solidFill>
                <a:latin typeface="Arial"/>
                <a:ea typeface="Arial"/>
                <a:cs typeface="Arial"/>
                <a:sym typeface="Arial"/>
              </a:rPr>
              <a:t>brute force search</a:t>
            </a:r>
            <a:r>
              <a:rPr b="0" i="0" lang="en-US" sz="32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given ciphertext, just try all shifts of letters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do need to recognize when have plaintext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eg. break ciphertext "GCUA VQ DTGCM"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Monoalphabetic Cipher</a:t>
            </a:r>
            <a:endParaRPr/>
          </a:p>
        </p:txBody>
      </p:sp>
      <p:sp>
        <p:nvSpPr>
          <p:cNvPr id="330" name="Google Shape;330;p2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rather than just shifting the alphabet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could shuffle (jumble) the letters arbitrarily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each plaintext letter maps to a different random ciphertext letter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hence key is 26 letters long </a:t>
            </a:r>
            <a:endParaRPr b="0" i="0" sz="2800" u="none">
              <a:solidFill>
                <a:schemeClr val="lt1"/>
              </a:solidFill>
              <a:latin typeface="Courier New"/>
              <a:ea typeface="Courier New"/>
              <a:cs typeface="Courier New"/>
              <a:sym typeface="Courier New"/>
            </a:endParaRPr>
          </a:p>
          <a:p>
            <a:pPr indent="-285750" lvl="1" marL="742950" rtl="0" algn="l">
              <a:lnSpc>
                <a:spcPct val="90000"/>
              </a:lnSpc>
              <a:spcBef>
                <a:spcPts val="480"/>
              </a:spcBef>
              <a:spcAft>
                <a:spcPts val="0"/>
              </a:spcAft>
              <a:buSzPts val="1200"/>
              <a:buNone/>
            </a:pPr>
            <a:r>
              <a:t/>
            </a:r>
            <a:endParaRPr b="0" i="0" sz="2400" u="none">
              <a:solidFill>
                <a:schemeClr val="lt1"/>
              </a:solidFill>
              <a:latin typeface="Arial"/>
              <a:ea typeface="Arial"/>
              <a:cs typeface="Arial"/>
              <a:sym typeface="Arial"/>
            </a:endParaRPr>
          </a:p>
          <a:p>
            <a:pPr indent="-285750" lvl="1" marL="742950" rtl="0" algn="l">
              <a:lnSpc>
                <a:spcPct val="90000"/>
              </a:lnSpc>
              <a:spcBef>
                <a:spcPts val="480"/>
              </a:spcBef>
              <a:spcAft>
                <a:spcPts val="0"/>
              </a:spcAft>
              <a:buSzPts val="1200"/>
              <a:buNone/>
            </a:pPr>
            <a:r>
              <a:rPr b="0" i="0" lang="en-US" sz="2400" u="none">
                <a:solidFill>
                  <a:schemeClr val="lt1"/>
                </a:solidFill>
                <a:latin typeface="Arial"/>
                <a:ea typeface="Arial"/>
                <a:cs typeface="Arial"/>
                <a:sym typeface="Arial"/>
              </a:rPr>
              <a:t>Plain:  abcdefghijklmnopqrstuvwxyz</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Arial"/>
                <a:ea typeface="Arial"/>
                <a:cs typeface="Arial"/>
                <a:sym typeface="Arial"/>
              </a:rPr>
              <a:t>Cipher: DKVQFIBJWPESCXHTMYAUOLRGZN</a:t>
            </a:r>
            <a:endParaRPr/>
          </a:p>
          <a:p>
            <a:pPr indent="-285750" lvl="1" marL="742950" rtl="0" algn="l">
              <a:lnSpc>
                <a:spcPct val="90000"/>
              </a:lnSpc>
              <a:spcBef>
                <a:spcPts val="480"/>
              </a:spcBef>
              <a:spcAft>
                <a:spcPts val="0"/>
              </a:spcAft>
              <a:buSzPts val="1200"/>
              <a:buNone/>
            </a:pPr>
            <a:r>
              <a:t/>
            </a:r>
            <a:endParaRPr b="0" i="0" sz="2400" u="none">
              <a:solidFill>
                <a:schemeClr val="lt1"/>
              </a:solidFill>
              <a:latin typeface="Arial"/>
              <a:ea typeface="Arial"/>
              <a:cs typeface="Arial"/>
              <a:sym typeface="Arial"/>
            </a:endParaRPr>
          </a:p>
          <a:p>
            <a:pPr indent="-285750" lvl="1" marL="742950" rtl="0" algn="l">
              <a:lnSpc>
                <a:spcPct val="90000"/>
              </a:lnSpc>
              <a:spcBef>
                <a:spcPts val="480"/>
              </a:spcBef>
              <a:spcAft>
                <a:spcPts val="0"/>
              </a:spcAft>
              <a:buSzPts val="1200"/>
              <a:buNone/>
            </a:pPr>
            <a:r>
              <a:rPr b="0" i="0" lang="en-US" sz="2400" u="none">
                <a:solidFill>
                  <a:schemeClr val="lt1"/>
                </a:solidFill>
                <a:latin typeface="Arial"/>
                <a:ea typeface="Arial"/>
                <a:cs typeface="Arial"/>
                <a:sym typeface="Arial"/>
              </a:rPr>
              <a:t>Plaintext:  ifwewishtoreplaceletters</a:t>
            </a:r>
            <a:endParaRPr/>
          </a:p>
          <a:p>
            <a:pPr indent="-285750" lvl="1" marL="742950" rtl="0" algn="l">
              <a:lnSpc>
                <a:spcPct val="90000"/>
              </a:lnSpc>
              <a:spcBef>
                <a:spcPts val="480"/>
              </a:spcBef>
              <a:spcAft>
                <a:spcPts val="0"/>
              </a:spcAft>
              <a:buSzPts val="1200"/>
              <a:buNone/>
            </a:pPr>
            <a:r>
              <a:rPr b="0" i="0" lang="en-US" sz="2400" u="none">
                <a:solidFill>
                  <a:schemeClr val="lt1"/>
                </a:solidFill>
                <a:latin typeface="Arial"/>
                <a:ea typeface="Arial"/>
                <a:cs typeface="Arial"/>
                <a:sym typeface="Arial"/>
              </a:rPr>
              <a:t>Ciphertext: WIRFRWAJUHYFTSDVFSFUUFYA </a:t>
            </a:r>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Monoalphabetic Cipher Security</a:t>
            </a:r>
            <a:endParaRPr/>
          </a:p>
        </p:txBody>
      </p:sp>
      <p:sp>
        <p:nvSpPr>
          <p:cNvPr id="337" name="Google Shape;337;p3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now have a total of 26! = 4 x 1026 keys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with so many keys, might think is secure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would be </a:t>
            </a:r>
            <a:r>
              <a:rPr b="1" i="0" lang="en-US" sz="3200" u="none">
                <a:solidFill>
                  <a:schemeClr val="lt1"/>
                </a:solidFill>
                <a:latin typeface="Arial"/>
                <a:ea typeface="Arial"/>
                <a:cs typeface="Arial"/>
                <a:sym typeface="Arial"/>
              </a:rPr>
              <a:t>!!!WRONG!!!</a:t>
            </a:r>
            <a:r>
              <a:rPr b="0" i="0" lang="en-US" sz="32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problem is language characteristics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Language Redundancy and Cryptanalysis</a:t>
            </a:r>
            <a:endParaRPr/>
          </a:p>
        </p:txBody>
      </p:sp>
      <p:sp>
        <p:nvSpPr>
          <p:cNvPr id="344" name="Google Shape;344;p3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human languages are </a:t>
            </a:r>
            <a:r>
              <a:rPr b="1" i="0" lang="en-US" sz="2800" u="none">
                <a:solidFill>
                  <a:schemeClr val="lt1"/>
                </a:solidFill>
                <a:latin typeface="Arial"/>
                <a:ea typeface="Arial"/>
                <a:cs typeface="Arial"/>
                <a:sym typeface="Arial"/>
              </a:rPr>
              <a:t>redundant</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eg "th lrd s m shphrd shll nt wnt"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letters are not equally commonly used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in English E is by far the most common letter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followed by T,R,N,I,O,A,S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other letters like Z,J,K,Q,X are fairly rare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have tables of single, double &amp; triple letter frequencies for various languages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English Letter Frequencies</a:t>
            </a:r>
            <a:endParaRPr/>
          </a:p>
        </p:txBody>
      </p:sp>
      <p:pic>
        <p:nvPicPr>
          <p:cNvPr id="351" name="Google Shape;351;p32"/>
          <p:cNvPicPr preferRelativeResize="0"/>
          <p:nvPr>
            <p:ph idx="1" type="body"/>
          </p:nvPr>
        </p:nvPicPr>
        <p:blipFill rotWithShape="1">
          <a:blip r:embed="rId3">
            <a:alphaModFix/>
          </a:blip>
          <a:srcRect b="0" l="0" r="0" t="0"/>
          <a:stretch/>
        </p:blipFill>
        <p:spPr>
          <a:xfrm>
            <a:off x="457200" y="1676400"/>
            <a:ext cx="8229600" cy="445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611187" y="476250"/>
            <a:ext cx="8229600" cy="1944687"/>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Arial"/>
              <a:buNone/>
            </a:pPr>
            <a:r>
              <a:rPr b="1" i="0" lang="en-US" sz="4000" u="none">
                <a:solidFill>
                  <a:schemeClr val="lt2"/>
                </a:solidFill>
                <a:latin typeface="Arial"/>
                <a:ea typeface="Arial"/>
                <a:cs typeface="Arial"/>
                <a:sym typeface="Arial"/>
              </a:rPr>
              <a:t>Chapter 2 – Classical Encryption</a:t>
            </a:r>
            <a:br>
              <a:rPr b="1" i="0" lang="en-US" sz="4000" u="none">
                <a:solidFill>
                  <a:schemeClr val="lt2"/>
                </a:solidFill>
                <a:latin typeface="Arial"/>
                <a:ea typeface="Arial"/>
                <a:cs typeface="Arial"/>
                <a:sym typeface="Arial"/>
              </a:rPr>
            </a:br>
            <a:r>
              <a:rPr b="1" i="0" lang="en-US" sz="4000" u="none">
                <a:solidFill>
                  <a:schemeClr val="lt2"/>
                </a:solidFill>
                <a:latin typeface="Arial"/>
                <a:ea typeface="Arial"/>
                <a:cs typeface="Arial"/>
                <a:sym typeface="Arial"/>
              </a:rPr>
              <a:t>Techniques</a:t>
            </a:r>
            <a:endParaRPr/>
          </a:p>
        </p:txBody>
      </p:sp>
      <p:sp>
        <p:nvSpPr>
          <p:cNvPr id="231" name="Google Shape;231;p15"/>
          <p:cNvSpPr txBox="1"/>
          <p:nvPr>
            <p:ph idx="1" type="body"/>
          </p:nvPr>
        </p:nvSpPr>
        <p:spPr>
          <a:xfrm>
            <a:off x="539750" y="2636837"/>
            <a:ext cx="8229600" cy="3989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40"/>
              <a:buNone/>
            </a:pPr>
            <a:r>
              <a:rPr b="0" i="1" lang="en-US" sz="2800" u="none">
                <a:solidFill>
                  <a:schemeClr val="lt1"/>
                </a:solidFill>
                <a:latin typeface="Arial"/>
                <a:ea typeface="Arial"/>
                <a:cs typeface="Arial"/>
                <a:sym typeface="Arial"/>
              </a:rPr>
              <a:t>Many savages at the present day regard their names as vital parts of themselves, and therefore take great pains to conceal their real names, lest these should give to evil-disposed persons a handle by which to injure their owners. </a:t>
            </a:r>
            <a:endParaRPr/>
          </a:p>
          <a:p>
            <a:pPr indent="-342900" lvl="0" marL="342900" rtl="0" algn="l">
              <a:lnSpc>
                <a:spcPct val="100000"/>
              </a:lnSpc>
              <a:spcBef>
                <a:spcPts val="560"/>
              </a:spcBef>
              <a:spcAft>
                <a:spcPts val="0"/>
              </a:spcAft>
              <a:buSzPts val="2240"/>
              <a:buNone/>
            </a:pPr>
            <a:r>
              <a:rPr b="0" i="0" lang="en-US" sz="2800" u="none">
                <a:solidFill>
                  <a:schemeClr val="lt1"/>
                </a:solidFill>
                <a:latin typeface="Arial"/>
                <a:ea typeface="Arial"/>
                <a:cs typeface="Arial"/>
                <a:sym typeface="Arial"/>
              </a:rPr>
              <a:t>	—</a:t>
            </a:r>
            <a:r>
              <a:rPr b="0" i="1" lang="en-US" sz="2800" u="none">
                <a:solidFill>
                  <a:schemeClr val="lt1"/>
                </a:solidFill>
                <a:latin typeface="Arial"/>
                <a:ea typeface="Arial"/>
                <a:cs typeface="Arial"/>
                <a:sym typeface="Arial"/>
              </a:rPr>
              <a:t>The Golden Bough, </a:t>
            </a:r>
            <a:r>
              <a:rPr b="0" i="0" lang="en-US" sz="2800" u="none">
                <a:solidFill>
                  <a:schemeClr val="lt1"/>
                </a:solidFill>
                <a:latin typeface="Arial"/>
                <a:ea typeface="Arial"/>
                <a:cs typeface="Arial"/>
                <a:sym typeface="Arial"/>
              </a:rPr>
              <a:t>Sir James George Frazer</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Use in Cryptanalysis</a:t>
            </a:r>
            <a:endParaRPr/>
          </a:p>
        </p:txBody>
      </p:sp>
      <p:sp>
        <p:nvSpPr>
          <p:cNvPr id="358" name="Google Shape;358;p33"/>
          <p:cNvSpPr txBox="1"/>
          <p:nvPr>
            <p:ph idx="1" type="body"/>
          </p:nvPr>
        </p:nvSpPr>
        <p:spPr>
          <a:xfrm>
            <a:off x="457200" y="1341437"/>
            <a:ext cx="8229600"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key concept - monoalphabetic substitution ciphers do not change relative letter frequencies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discovered by Arabian scientists in 9</a:t>
            </a:r>
            <a:r>
              <a:rPr b="0" baseline="30000" i="0" lang="en-US" sz="2800" u="none">
                <a:solidFill>
                  <a:schemeClr val="lt1"/>
                </a:solidFill>
                <a:latin typeface="Arial"/>
                <a:ea typeface="Arial"/>
                <a:cs typeface="Arial"/>
                <a:sym typeface="Arial"/>
              </a:rPr>
              <a:t>th</a:t>
            </a:r>
            <a:r>
              <a:rPr b="0" i="0" lang="en-US" sz="2800" u="none">
                <a:solidFill>
                  <a:schemeClr val="lt1"/>
                </a:solidFill>
                <a:latin typeface="Arial"/>
                <a:ea typeface="Arial"/>
                <a:cs typeface="Arial"/>
                <a:sym typeface="Arial"/>
              </a:rPr>
              <a:t> century</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calculate letter frequencies for ciphertext</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compare counts/plots against known values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if caesar cipher look for common peaks/troughs </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peaks at: A-E-I triple, NO pair, RST triple</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troughs at: JK, X-Z</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for monoalphabetic must identify each letter</a:t>
            </a:r>
            <a:endParaRPr/>
          </a:p>
          <a:p>
            <a:pPr indent="-285750" lvl="1" marL="742950" rtl="0" algn="l">
              <a:lnSpc>
                <a:spcPct val="10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tables of common double/triple letters help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Example Cryptanalysis</a:t>
            </a:r>
            <a:endParaRPr/>
          </a:p>
        </p:txBody>
      </p:sp>
      <p:sp>
        <p:nvSpPr>
          <p:cNvPr id="365" name="Google Shape;365;p3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given ciphertext:</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UZQSOVUOHXMOPVGPOZPEVSGZWSZOPFPESXUDBMETSXAIZ</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VUEPHZHMDZSHZOWSFPAPPDTSVPQUZWYMXUZUHSX</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EPYEPOPDZSZUFPOMBZWPFUPZHMDJUDTMOHMQ</a:t>
            </a:r>
            <a:endParaRPr b="0" i="0" sz="2400" u="none">
              <a:solidFill>
                <a:schemeClr val="lt1"/>
              </a:solidFill>
              <a:latin typeface="Arial"/>
              <a:ea typeface="Arial"/>
              <a:cs typeface="Arial"/>
              <a:sym typeface="Arial"/>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count relative letter frequencies (see text)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guess P &amp; Z are e and 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guess ZW is th and hence ZWP is the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proceeding with trial and error finally get:</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it was disclosed yesterday that several informal but</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direct contacts have been made with political</a:t>
            </a:r>
            <a:endParaRPr/>
          </a:p>
          <a:p>
            <a:pPr indent="-285750" lvl="1" marL="742950" rtl="0" algn="l">
              <a:lnSpc>
                <a:spcPct val="90000"/>
              </a:lnSpc>
              <a:spcBef>
                <a:spcPts val="360"/>
              </a:spcBef>
              <a:spcAft>
                <a:spcPts val="0"/>
              </a:spcAft>
              <a:buSzPts val="900"/>
              <a:buNone/>
            </a:pPr>
            <a:r>
              <a:rPr b="0" i="0" lang="en-US" sz="1800" u="none">
                <a:solidFill>
                  <a:schemeClr val="lt1"/>
                </a:solidFill>
                <a:latin typeface="Courier New"/>
                <a:ea typeface="Courier New"/>
                <a:cs typeface="Courier New"/>
                <a:sym typeface="Courier New"/>
              </a:rPr>
              <a:t>representatives of the viet cong in moscow</a:t>
            </a:r>
            <a:endParaRPr/>
          </a:p>
          <a:p>
            <a:pPr indent="-251459" lvl="0" marL="342900" rtl="0" algn="l">
              <a:spcBef>
                <a:spcPts val="360"/>
              </a:spcBef>
              <a:spcAft>
                <a:spcPts val="0"/>
              </a:spcAft>
              <a:buSzPts val="1440"/>
              <a:buNone/>
            </a:pPr>
            <a:r>
              <a:t/>
            </a:r>
            <a:endParaRPr b="0" i="0" sz="1800" u="none">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Playfair Cipher</a:t>
            </a:r>
            <a:endParaRPr/>
          </a:p>
        </p:txBody>
      </p:sp>
      <p:sp>
        <p:nvSpPr>
          <p:cNvPr id="372" name="Google Shape;372;p3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not even the large number of keys in a monoalphabetic cipher provides security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one approach to improving security was to encrypt multiple letters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a:t>
            </a:r>
            <a:r>
              <a:rPr b="1" i="0" lang="en-US" sz="3200" u="none">
                <a:solidFill>
                  <a:schemeClr val="lt1"/>
                </a:solidFill>
                <a:latin typeface="Arial"/>
                <a:ea typeface="Arial"/>
                <a:cs typeface="Arial"/>
                <a:sym typeface="Arial"/>
              </a:rPr>
              <a:t> Playfair Cipher</a:t>
            </a:r>
            <a:r>
              <a:rPr b="0" i="0" lang="en-US" sz="3200" u="none">
                <a:solidFill>
                  <a:schemeClr val="lt1"/>
                </a:solidFill>
                <a:latin typeface="Arial"/>
                <a:ea typeface="Arial"/>
                <a:cs typeface="Arial"/>
                <a:sym typeface="Arial"/>
              </a:rPr>
              <a:t> is an example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invented by Charles Wheatstone in 1854, but named after his friend Baron Playfair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Playfair Key Matrix</a:t>
            </a:r>
            <a:endParaRPr/>
          </a:p>
        </p:txBody>
      </p:sp>
      <p:sp>
        <p:nvSpPr>
          <p:cNvPr id="379" name="Google Shape;379;p36"/>
          <p:cNvSpPr txBox="1"/>
          <p:nvPr>
            <p:ph idx="1" type="body"/>
          </p:nvPr>
        </p:nvSpPr>
        <p:spPr>
          <a:xfrm>
            <a:off x="457200" y="1676400"/>
            <a:ext cx="8229600" cy="266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5X5 matrix of letters based on a keyword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fill in letters of keyword (sans duplicates)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fill rest of matrix with other letters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eg. using the keyword MONARCHY</a:t>
            </a:r>
            <a:endParaRPr/>
          </a:p>
        </p:txBody>
      </p:sp>
      <p:graphicFrame>
        <p:nvGraphicFramePr>
          <p:cNvPr id="380" name="Google Shape;380;p36"/>
          <p:cNvGraphicFramePr/>
          <p:nvPr/>
        </p:nvGraphicFramePr>
        <p:xfrm>
          <a:off x="2209800" y="4267200"/>
          <a:ext cx="3000000" cy="3000000"/>
        </p:xfrm>
        <a:graphic>
          <a:graphicData uri="http://schemas.openxmlformats.org/drawingml/2006/table">
            <a:tbl>
              <a:tblPr>
                <a:noFill/>
                <a:tableStyleId>{62CD4200-60DA-4FB4-BD93-C459845240EA}</a:tableStyleId>
              </a:tblPr>
              <a:tblGrid>
                <a:gridCol w="946150"/>
                <a:gridCol w="942975"/>
                <a:gridCol w="911225"/>
                <a:gridCol w="977900"/>
                <a:gridCol w="946150"/>
              </a:tblGrid>
              <a:tr h="396875">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M</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R</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2750">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C</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D</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2750">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E</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F</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G</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I/J</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K</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2750">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L</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P</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Q</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T</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95300">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U</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V</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W</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X</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Z</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Encrypting and Decrypting</a:t>
            </a:r>
            <a:endParaRPr/>
          </a:p>
        </p:txBody>
      </p:sp>
      <p:sp>
        <p:nvSpPr>
          <p:cNvPr id="387" name="Google Shape;387;p37"/>
          <p:cNvSpPr txBox="1"/>
          <p:nvPr>
            <p:ph idx="1" type="body"/>
          </p:nvPr>
        </p:nvSpPr>
        <p:spPr>
          <a:xfrm>
            <a:off x="457200" y="1676400"/>
            <a:ext cx="8458200" cy="4454525"/>
          </a:xfrm>
          <a:prstGeom prst="rect">
            <a:avLst/>
          </a:prstGeom>
          <a:noFill/>
          <a:ln>
            <a:noFill/>
          </a:ln>
        </p:spPr>
        <p:txBody>
          <a:bodyPr anchorCtr="0" anchor="t" bIns="45700" lIns="91425" spcFirstLastPara="1" rIns="91425" wrap="square" tIns="45700">
            <a:noAutofit/>
          </a:bodyPr>
          <a:lstStyle/>
          <a:p>
            <a:pPr indent="-533400" lvl="0" marL="533400" rtl="0" algn="l">
              <a:lnSpc>
                <a:spcPct val="8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plaintext is encrypted two letters at a time </a:t>
            </a:r>
            <a:endParaRPr/>
          </a:p>
          <a:p>
            <a:pPr indent="-457200" lvl="1" marL="914400" rtl="0" algn="l">
              <a:lnSpc>
                <a:spcPct val="80000"/>
              </a:lnSpc>
              <a:spcBef>
                <a:spcPts val="560"/>
              </a:spcBef>
              <a:spcAft>
                <a:spcPts val="0"/>
              </a:spcAft>
              <a:buClr>
                <a:schemeClr val="lt2"/>
              </a:buClr>
              <a:buSzPts val="1400"/>
              <a:buAutoNum type="arabicPeriod"/>
            </a:pPr>
            <a:r>
              <a:rPr b="0" i="0" lang="en-US" sz="2800" u="none">
                <a:solidFill>
                  <a:schemeClr val="lt1"/>
                </a:solidFill>
                <a:latin typeface="Arial"/>
                <a:ea typeface="Arial"/>
                <a:cs typeface="Arial"/>
                <a:sym typeface="Arial"/>
              </a:rPr>
              <a:t>if a pair is a repeated letter, insert filler like 'X’</a:t>
            </a:r>
            <a:endParaRPr/>
          </a:p>
          <a:p>
            <a:pPr indent="-457200" lvl="1" marL="914400" rtl="0" algn="l">
              <a:lnSpc>
                <a:spcPct val="80000"/>
              </a:lnSpc>
              <a:spcBef>
                <a:spcPts val="560"/>
              </a:spcBef>
              <a:spcAft>
                <a:spcPts val="0"/>
              </a:spcAft>
              <a:buClr>
                <a:schemeClr val="lt2"/>
              </a:buClr>
              <a:buSzPts val="1400"/>
              <a:buAutoNum type="arabicPeriod"/>
            </a:pPr>
            <a:r>
              <a:rPr b="0" i="0" lang="en-US" sz="2800" u="none">
                <a:solidFill>
                  <a:schemeClr val="lt1"/>
                </a:solidFill>
                <a:latin typeface="Arial"/>
                <a:ea typeface="Arial"/>
                <a:cs typeface="Arial"/>
                <a:sym typeface="Arial"/>
              </a:rPr>
              <a:t>if both letters fall in the same row, replace each with letter to right	(wrapping back to start from end) </a:t>
            </a:r>
            <a:endParaRPr/>
          </a:p>
          <a:p>
            <a:pPr indent="-457200" lvl="1" marL="914400" rtl="0" algn="l">
              <a:lnSpc>
                <a:spcPct val="80000"/>
              </a:lnSpc>
              <a:spcBef>
                <a:spcPts val="560"/>
              </a:spcBef>
              <a:spcAft>
                <a:spcPts val="0"/>
              </a:spcAft>
              <a:buClr>
                <a:schemeClr val="lt2"/>
              </a:buClr>
              <a:buSzPts val="1400"/>
              <a:buAutoNum type="arabicPeriod"/>
            </a:pPr>
            <a:r>
              <a:rPr b="0" i="0" lang="en-US" sz="2800" u="none">
                <a:solidFill>
                  <a:schemeClr val="lt1"/>
                </a:solidFill>
                <a:latin typeface="Arial"/>
                <a:ea typeface="Arial"/>
                <a:cs typeface="Arial"/>
                <a:sym typeface="Arial"/>
              </a:rPr>
              <a:t>if both letters fall in the same column, replace each with the letter below it (again wrapping to top from bottom)</a:t>
            </a:r>
            <a:endParaRPr/>
          </a:p>
          <a:p>
            <a:pPr indent="-457200" lvl="1" marL="914400" rtl="0" algn="l">
              <a:lnSpc>
                <a:spcPct val="80000"/>
              </a:lnSpc>
              <a:spcBef>
                <a:spcPts val="560"/>
              </a:spcBef>
              <a:spcAft>
                <a:spcPts val="0"/>
              </a:spcAft>
              <a:buClr>
                <a:schemeClr val="lt2"/>
              </a:buClr>
              <a:buSzPts val="1400"/>
              <a:buAutoNum type="arabicPeriod"/>
            </a:pPr>
            <a:r>
              <a:rPr b="0" i="0" lang="en-US" sz="2800" u="none">
                <a:solidFill>
                  <a:schemeClr val="lt1"/>
                </a:solidFill>
                <a:latin typeface="Arial"/>
                <a:ea typeface="Arial"/>
                <a:cs typeface="Arial"/>
                <a:sym typeface="Arial"/>
              </a:rPr>
              <a:t>otherwise each letter is replaced by the letter in the same row and in the column of the other letter of the pair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of Playfair Cipher</a:t>
            </a:r>
            <a:endParaRPr/>
          </a:p>
        </p:txBody>
      </p:sp>
      <p:sp>
        <p:nvSpPr>
          <p:cNvPr id="394" name="Google Shape;394;p3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security much improved over monoalphabetic</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since have 26 x 26 = 676 digrams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would need a 676 entry frequency table to analyse (verses 26 for a monoalphabetic)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and correspondingly more ciphertext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was widely used for many years</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eg. by US &amp; British military in WW1</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it </a:t>
            </a:r>
            <a:r>
              <a:rPr b="1" i="0" lang="en-US" sz="2800" u="none">
                <a:solidFill>
                  <a:schemeClr val="lt1"/>
                </a:solidFill>
                <a:latin typeface="Arial"/>
                <a:ea typeface="Arial"/>
                <a:cs typeface="Arial"/>
                <a:sym typeface="Arial"/>
              </a:rPr>
              <a:t>can</a:t>
            </a:r>
            <a:r>
              <a:rPr b="0" i="0" lang="en-US" sz="2800" u="none">
                <a:solidFill>
                  <a:schemeClr val="lt1"/>
                </a:solidFill>
                <a:latin typeface="Arial"/>
                <a:ea typeface="Arial"/>
                <a:cs typeface="Arial"/>
                <a:sym typeface="Arial"/>
              </a:rPr>
              <a:t> be broken, given a few hundred letters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since still has much of plaintext structure </a:t>
            </a:r>
            <a:endParaRPr/>
          </a:p>
        </p:txBody>
      </p:sp>
      <p:sp>
        <p:nvSpPr>
          <p:cNvPr id="395" name="Google Shape;395;p38"/>
          <p:cNvSpPr txBox="1"/>
          <p:nvPr/>
        </p:nvSpPr>
        <p:spPr>
          <a:xfrm>
            <a:off x="7286625" y="641191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Polyalphabetic Ciphers</a:t>
            </a:r>
            <a:endParaRPr/>
          </a:p>
        </p:txBody>
      </p:sp>
      <p:sp>
        <p:nvSpPr>
          <p:cNvPr id="402" name="Google Shape;402;p3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1" i="0" lang="en-US" sz="2800" u="none">
                <a:solidFill>
                  <a:schemeClr val="lt1"/>
                </a:solidFill>
                <a:latin typeface="Arial"/>
                <a:ea typeface="Arial"/>
                <a:cs typeface="Arial"/>
                <a:sym typeface="Arial"/>
              </a:rPr>
              <a:t>polyalphabetic substitution ciphers</a:t>
            </a:r>
            <a:r>
              <a:rPr b="0" i="0" lang="en-US" sz="2800" u="none">
                <a:solidFill>
                  <a:schemeClr val="lt1"/>
                </a:solidFill>
                <a:latin typeface="Arial"/>
                <a:ea typeface="Arial"/>
                <a:cs typeface="Arial"/>
                <a:sym typeface="Arial"/>
              </a:rPr>
              <a:t>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improve security using multiple cipher alphabets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make cryptanalysis harder with more alphabets to guess and flatter frequency distribution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 a key to select which alphabet is used for each letter of the message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 each alphabet in turn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repeat from start after end of key is reached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Vigenère Cipher</a:t>
            </a:r>
            <a:endParaRPr/>
          </a:p>
        </p:txBody>
      </p:sp>
      <p:sp>
        <p:nvSpPr>
          <p:cNvPr id="409" name="Google Shape;409;p4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simplest polyalphabetic substitution cipher</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effectively multiple caesar ciphers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key is multiple letters long K = k</a:t>
            </a:r>
            <a:r>
              <a:rPr b="0" baseline="-25000" i="0" lang="en-US" sz="3200" u="none">
                <a:solidFill>
                  <a:schemeClr val="lt1"/>
                </a:solidFill>
                <a:latin typeface="Arial"/>
                <a:ea typeface="Arial"/>
                <a:cs typeface="Arial"/>
                <a:sym typeface="Arial"/>
              </a:rPr>
              <a:t>1</a:t>
            </a:r>
            <a:r>
              <a:rPr b="0" i="0" lang="en-US" sz="3200" u="none">
                <a:solidFill>
                  <a:schemeClr val="lt1"/>
                </a:solidFill>
                <a:latin typeface="Arial"/>
                <a:ea typeface="Arial"/>
                <a:cs typeface="Arial"/>
                <a:sym typeface="Arial"/>
              </a:rPr>
              <a:t> k</a:t>
            </a:r>
            <a:r>
              <a:rPr b="0" baseline="-25000" i="0" lang="en-US" sz="3200" u="none">
                <a:solidFill>
                  <a:schemeClr val="lt1"/>
                </a:solidFill>
                <a:latin typeface="Arial"/>
                <a:ea typeface="Arial"/>
                <a:cs typeface="Arial"/>
                <a:sym typeface="Arial"/>
              </a:rPr>
              <a:t>2</a:t>
            </a:r>
            <a:r>
              <a:rPr b="0" i="0" lang="en-US" sz="3200" u="none">
                <a:solidFill>
                  <a:schemeClr val="lt1"/>
                </a:solidFill>
                <a:latin typeface="Arial"/>
                <a:ea typeface="Arial"/>
                <a:cs typeface="Arial"/>
                <a:sym typeface="Arial"/>
              </a:rPr>
              <a:t> ... k</a:t>
            </a:r>
            <a:r>
              <a:rPr b="0" baseline="-25000" i="0" lang="en-US" sz="3200" u="none">
                <a:solidFill>
                  <a:schemeClr val="lt1"/>
                </a:solidFill>
                <a:latin typeface="Arial"/>
                <a:ea typeface="Arial"/>
                <a:cs typeface="Arial"/>
                <a:sym typeface="Arial"/>
              </a:rPr>
              <a:t>d</a:t>
            </a:r>
            <a:r>
              <a:rPr b="0" i="0" lang="en-US" sz="32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a:t>
            </a:r>
            <a:r>
              <a:rPr b="0" baseline="30000" i="0" lang="en-US" sz="3200" u="none">
                <a:solidFill>
                  <a:schemeClr val="lt1"/>
                </a:solidFill>
                <a:latin typeface="Arial"/>
                <a:ea typeface="Arial"/>
                <a:cs typeface="Arial"/>
                <a:sym typeface="Arial"/>
              </a:rPr>
              <a:t>th</a:t>
            </a:r>
            <a:r>
              <a:rPr b="0" i="0" lang="en-US" sz="3200" u="none">
                <a:solidFill>
                  <a:schemeClr val="lt1"/>
                </a:solidFill>
                <a:latin typeface="Arial"/>
                <a:ea typeface="Arial"/>
                <a:cs typeface="Arial"/>
                <a:sym typeface="Arial"/>
              </a:rPr>
              <a:t> letter specifies i</a:t>
            </a:r>
            <a:r>
              <a:rPr b="0" baseline="30000" i="0" lang="en-US" sz="3200" u="none">
                <a:solidFill>
                  <a:schemeClr val="lt1"/>
                </a:solidFill>
                <a:latin typeface="Arial"/>
                <a:ea typeface="Arial"/>
                <a:cs typeface="Arial"/>
                <a:sym typeface="Arial"/>
              </a:rPr>
              <a:t>th</a:t>
            </a:r>
            <a:r>
              <a:rPr b="0" i="0" lang="en-US" sz="3200" u="none">
                <a:solidFill>
                  <a:schemeClr val="lt1"/>
                </a:solidFill>
                <a:latin typeface="Arial"/>
                <a:ea typeface="Arial"/>
                <a:cs typeface="Arial"/>
                <a:sym typeface="Arial"/>
              </a:rPr>
              <a:t> alphabet to use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use each alphabet in turn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repeat from start after d letters in message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decryption simply works in reverse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Example of Vigenère Cipher</a:t>
            </a:r>
            <a:endParaRPr/>
          </a:p>
        </p:txBody>
      </p:sp>
      <p:sp>
        <p:nvSpPr>
          <p:cNvPr id="416" name="Google Shape;416;p4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write the plaintext out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write the keyword repeated above it</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 each key letter as a caesar cipher key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encrypt the corresponding plaintext letter</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eg using keyword </a:t>
            </a:r>
            <a:r>
              <a:rPr b="0" i="1" lang="en-US" sz="2800" u="none">
                <a:solidFill>
                  <a:schemeClr val="lt1"/>
                </a:solidFill>
                <a:latin typeface="Arial"/>
                <a:ea typeface="Arial"/>
                <a:cs typeface="Arial"/>
                <a:sym typeface="Arial"/>
              </a:rPr>
              <a:t>deceptive</a:t>
            </a:r>
            <a:endParaRPr/>
          </a:p>
          <a:p>
            <a:pPr indent="-285750" lvl="1" marL="742950" rtl="0" algn="l">
              <a:lnSpc>
                <a:spcPct val="100000"/>
              </a:lnSpc>
              <a:spcBef>
                <a:spcPts val="480"/>
              </a:spcBef>
              <a:spcAft>
                <a:spcPts val="0"/>
              </a:spcAft>
              <a:buSzPts val="1200"/>
              <a:buNone/>
            </a:pPr>
            <a:r>
              <a:rPr b="0" i="0" lang="en-US" sz="2400" u="none">
                <a:solidFill>
                  <a:schemeClr val="lt1"/>
                </a:solidFill>
                <a:latin typeface="Arial"/>
                <a:ea typeface="Arial"/>
                <a:cs typeface="Arial"/>
                <a:sym typeface="Arial"/>
              </a:rPr>
              <a:t>key:       deceptivedeceptivedeceptive</a:t>
            </a:r>
            <a:endParaRPr/>
          </a:p>
          <a:p>
            <a:pPr indent="-285750" lvl="1" marL="742950" rtl="0" algn="l">
              <a:lnSpc>
                <a:spcPct val="100000"/>
              </a:lnSpc>
              <a:spcBef>
                <a:spcPts val="480"/>
              </a:spcBef>
              <a:spcAft>
                <a:spcPts val="0"/>
              </a:spcAft>
              <a:buSzPts val="1200"/>
              <a:buNone/>
            </a:pPr>
            <a:r>
              <a:rPr b="0" i="0" lang="en-US" sz="2400" u="none">
                <a:solidFill>
                  <a:schemeClr val="lt1"/>
                </a:solidFill>
                <a:latin typeface="Arial"/>
                <a:ea typeface="Arial"/>
                <a:cs typeface="Arial"/>
                <a:sym typeface="Arial"/>
              </a:rPr>
              <a:t>plaintext: wearediscoveredsaveyourself</a:t>
            </a:r>
            <a:endParaRPr/>
          </a:p>
          <a:p>
            <a:pPr indent="-285750" lvl="1" marL="742950" rtl="0" algn="l">
              <a:lnSpc>
                <a:spcPct val="100000"/>
              </a:lnSpc>
              <a:spcBef>
                <a:spcPts val="480"/>
              </a:spcBef>
              <a:spcAft>
                <a:spcPts val="0"/>
              </a:spcAft>
              <a:buSzPts val="1200"/>
              <a:buNone/>
            </a:pPr>
            <a:r>
              <a:rPr b="0" i="0" lang="en-US" sz="2400" u="none">
                <a:solidFill>
                  <a:schemeClr val="lt1"/>
                </a:solidFill>
                <a:latin typeface="Arial"/>
                <a:ea typeface="Arial"/>
                <a:cs typeface="Arial"/>
                <a:sym typeface="Arial"/>
              </a:rPr>
              <a:t>ciphertext:ZICVTWQNGRZGVTWAVZHCQYGLMGJ</a:t>
            </a:r>
            <a:endParaRPr/>
          </a:p>
          <a:p>
            <a:pPr indent="-285750" lvl="1" marL="742950" rtl="0" algn="l">
              <a:lnSpc>
                <a:spcPct val="100000"/>
              </a:lnSpc>
              <a:spcBef>
                <a:spcPts val="480"/>
              </a:spcBef>
              <a:spcAft>
                <a:spcPts val="0"/>
              </a:spcAft>
              <a:buSzPts val="1200"/>
              <a:buNone/>
            </a:pPr>
            <a:r>
              <a:rPr b="0" i="0" lang="en-US" sz="2400" u="none">
                <a:solidFill>
                  <a:schemeClr val="lt1"/>
                </a:solidFill>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Aids</a:t>
            </a:r>
            <a:endParaRPr/>
          </a:p>
        </p:txBody>
      </p:sp>
      <p:sp>
        <p:nvSpPr>
          <p:cNvPr id="423" name="Google Shape;423;p4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simple aids can assist with en/decryption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a:t>
            </a:r>
            <a:r>
              <a:rPr b="1" i="0" lang="en-US" sz="3200" u="none">
                <a:solidFill>
                  <a:schemeClr val="lt1"/>
                </a:solidFill>
                <a:latin typeface="Arial"/>
                <a:ea typeface="Arial"/>
                <a:cs typeface="Arial"/>
                <a:sym typeface="Arial"/>
              </a:rPr>
              <a:t>Saint-Cyr Slide</a:t>
            </a:r>
            <a:r>
              <a:rPr b="0" i="0" lang="en-US" sz="3200" u="none">
                <a:solidFill>
                  <a:schemeClr val="lt1"/>
                </a:solidFill>
                <a:latin typeface="Arial"/>
                <a:ea typeface="Arial"/>
                <a:cs typeface="Arial"/>
                <a:sym typeface="Arial"/>
              </a:rPr>
              <a:t> is a simple manual aid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 slide with repeated alphabet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line up plaintext 'A' with key letter, eg 'C' </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then read off any mapping for key letter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bend round into a </a:t>
            </a:r>
            <a:r>
              <a:rPr b="1" i="0" lang="en-US" sz="3200" u="none">
                <a:solidFill>
                  <a:schemeClr val="lt1"/>
                </a:solidFill>
                <a:latin typeface="Arial"/>
                <a:ea typeface="Arial"/>
                <a:cs typeface="Arial"/>
                <a:sym typeface="Arial"/>
              </a:rPr>
              <a:t>cipher disk</a:t>
            </a:r>
            <a:r>
              <a:rPr b="0" i="0" lang="en-US" sz="3200" u="none">
                <a:solidFill>
                  <a:schemeClr val="lt1"/>
                </a:solidFill>
                <a:latin typeface="Arial"/>
                <a:ea typeface="Arial"/>
                <a:cs typeface="Arial"/>
                <a:sym typeface="Arial"/>
              </a:rPr>
              <a:t>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or expand into a </a:t>
            </a:r>
            <a:r>
              <a:rPr b="1" i="0" lang="en-US" sz="3200" u="none">
                <a:solidFill>
                  <a:schemeClr val="lt1"/>
                </a:solidFill>
                <a:latin typeface="Arial"/>
                <a:ea typeface="Arial"/>
                <a:cs typeface="Arial"/>
                <a:sym typeface="Arial"/>
              </a:rPr>
              <a:t>Vigenère Tableau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Symmetric Encryption</a:t>
            </a:r>
            <a:endParaRPr/>
          </a:p>
        </p:txBody>
      </p:sp>
      <p:sp>
        <p:nvSpPr>
          <p:cNvPr id="238" name="Google Shape;238;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or conventional / private-key  / single-key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sender and recipient share a common 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all classical encryption algorithms are private-key</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was only type prior to invention of public-key in 1970’s</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and by far most widely used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Security of Vigenère Ciphers</a:t>
            </a:r>
            <a:endParaRPr/>
          </a:p>
        </p:txBody>
      </p:sp>
      <p:sp>
        <p:nvSpPr>
          <p:cNvPr id="430" name="Google Shape;430;p4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multiple ciphertext letters for each plaintext letter</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hence letter frequencies are obscured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but not totally lost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start with letter frequencies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see if look monoalphabetic or not</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if not, then need to determine number of alphabets, since then can attach each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Kasiski Method</a:t>
            </a:r>
            <a:endParaRPr/>
          </a:p>
        </p:txBody>
      </p:sp>
      <p:sp>
        <p:nvSpPr>
          <p:cNvPr id="437" name="Google Shape;437;p4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method developed by Babbage / Kasiski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repetitions in ciphertext give clues to period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so find same plaintext an exact period apart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which results in the same ciphertext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of course, could also be random fluke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eg repeated “VTW” in previous example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suggests size of 3 or 9</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then attack each monoalphabetic cipher individually using same techniques as before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Autokey Cipher</a:t>
            </a:r>
            <a:endParaRPr/>
          </a:p>
        </p:txBody>
      </p:sp>
      <p:sp>
        <p:nvSpPr>
          <p:cNvPr id="444" name="Google Shape;444;p45"/>
          <p:cNvSpPr txBox="1"/>
          <p:nvPr>
            <p:ph idx="1" type="body"/>
          </p:nvPr>
        </p:nvSpPr>
        <p:spPr>
          <a:xfrm>
            <a:off x="395287" y="1341437"/>
            <a:ext cx="8229600" cy="51117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ideally want a key as long as the message</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Vigenère proposed the </a:t>
            </a:r>
            <a:r>
              <a:rPr b="1" i="0" lang="en-US" sz="2800" u="none">
                <a:solidFill>
                  <a:schemeClr val="lt1"/>
                </a:solidFill>
                <a:latin typeface="Arial"/>
                <a:ea typeface="Arial"/>
                <a:cs typeface="Arial"/>
                <a:sym typeface="Arial"/>
              </a:rPr>
              <a:t>autokey</a:t>
            </a:r>
            <a:r>
              <a:rPr b="0" i="0" lang="en-US" sz="2800" u="none">
                <a:solidFill>
                  <a:schemeClr val="lt1"/>
                </a:solidFill>
                <a:latin typeface="Arial"/>
                <a:ea typeface="Arial"/>
                <a:cs typeface="Arial"/>
                <a:sym typeface="Arial"/>
              </a:rPr>
              <a:t> cipher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with keyword is prefixed to message as key</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knowing keyword can recover the first few letters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 these in turn on the rest of the message</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but still have frequency characteristics to attack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eg. given key </a:t>
            </a:r>
            <a:r>
              <a:rPr b="0" i="1" lang="en-US" sz="2800" u="none">
                <a:solidFill>
                  <a:schemeClr val="lt1"/>
                </a:solidFill>
                <a:latin typeface="Arial"/>
                <a:ea typeface="Arial"/>
                <a:cs typeface="Arial"/>
                <a:sym typeface="Arial"/>
              </a:rPr>
              <a:t>deceptive</a:t>
            </a:r>
            <a:endParaRPr b="0" i="0" sz="2800" u="none">
              <a:solidFill>
                <a:schemeClr val="lt1"/>
              </a:solidFill>
              <a:latin typeface="Arial"/>
              <a:ea typeface="Arial"/>
              <a:cs typeface="Arial"/>
              <a:sym typeface="Arial"/>
            </a:endParaRPr>
          </a:p>
          <a:p>
            <a:pPr indent="-285750" lvl="1" marL="742950" rtl="0" algn="l">
              <a:lnSpc>
                <a:spcPct val="100000"/>
              </a:lnSpc>
              <a:spcBef>
                <a:spcPts val="400"/>
              </a:spcBef>
              <a:spcAft>
                <a:spcPts val="0"/>
              </a:spcAft>
              <a:buSzPts val="1000"/>
              <a:buNone/>
            </a:pPr>
            <a:r>
              <a:rPr b="0" i="0" lang="en-US" sz="2000" u="none">
                <a:solidFill>
                  <a:schemeClr val="lt1"/>
                </a:solidFill>
                <a:latin typeface="Arial"/>
                <a:ea typeface="Arial"/>
                <a:cs typeface="Arial"/>
                <a:sym typeface="Arial"/>
              </a:rPr>
              <a:t>key:       deceptivewearediscoveredsav</a:t>
            </a:r>
            <a:endParaRPr/>
          </a:p>
          <a:p>
            <a:pPr indent="-285750" lvl="1" marL="742950" rtl="0" algn="l">
              <a:lnSpc>
                <a:spcPct val="100000"/>
              </a:lnSpc>
              <a:spcBef>
                <a:spcPts val="400"/>
              </a:spcBef>
              <a:spcAft>
                <a:spcPts val="0"/>
              </a:spcAft>
              <a:buSzPts val="1000"/>
              <a:buNone/>
            </a:pPr>
            <a:r>
              <a:rPr b="0" i="0" lang="en-US" sz="2000" u="none">
                <a:solidFill>
                  <a:schemeClr val="lt1"/>
                </a:solidFill>
                <a:latin typeface="Arial"/>
                <a:ea typeface="Arial"/>
                <a:cs typeface="Arial"/>
                <a:sym typeface="Arial"/>
              </a:rPr>
              <a:t>plaintext: wearediscoveredsaveyourself</a:t>
            </a:r>
            <a:endParaRPr/>
          </a:p>
          <a:p>
            <a:pPr indent="-285750" lvl="1" marL="742950" rtl="0" algn="l">
              <a:lnSpc>
                <a:spcPct val="100000"/>
              </a:lnSpc>
              <a:spcBef>
                <a:spcPts val="400"/>
              </a:spcBef>
              <a:spcAft>
                <a:spcPts val="0"/>
              </a:spcAft>
              <a:buSzPts val="1000"/>
              <a:buNone/>
            </a:pPr>
            <a:r>
              <a:rPr b="0" i="0" lang="en-US" sz="2000" u="none">
                <a:solidFill>
                  <a:schemeClr val="lt1"/>
                </a:solidFill>
                <a:latin typeface="Arial"/>
                <a:ea typeface="Arial"/>
                <a:cs typeface="Arial"/>
                <a:sym typeface="Arial"/>
              </a:rPr>
              <a:t>ciphertext:ZICVTWQNGKZEIIGASXSTSLVVWLA</a:t>
            </a:r>
            <a:endParaRPr/>
          </a:p>
          <a:p>
            <a:pPr indent="-241300" lvl="0" marL="342900" rtl="0" algn="l">
              <a:spcBef>
                <a:spcPts val="400"/>
              </a:spcBef>
              <a:spcAft>
                <a:spcPts val="0"/>
              </a:spcAft>
              <a:buSzPts val="1600"/>
              <a:buNone/>
            </a:pPr>
            <a:r>
              <a:t/>
            </a:r>
            <a:endParaRPr b="0" i="0" sz="2000" u="non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One-Time Pad</a:t>
            </a:r>
            <a:endParaRPr/>
          </a:p>
        </p:txBody>
      </p:sp>
      <p:sp>
        <p:nvSpPr>
          <p:cNvPr id="451" name="Google Shape;451;p4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if a truly random key as long as the message is used, the cipher will be secure </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called a One-Time pad</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is unbreakable since ciphertext bears no statistical relationship to the plaintext</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since for </a:t>
            </a:r>
            <a:r>
              <a:rPr b="1" i="0" lang="en-US" sz="2800" u="none">
                <a:solidFill>
                  <a:schemeClr val="lt1"/>
                </a:solidFill>
                <a:latin typeface="Arial"/>
                <a:ea typeface="Arial"/>
                <a:cs typeface="Arial"/>
                <a:sym typeface="Arial"/>
              </a:rPr>
              <a:t>any plaintext</a:t>
            </a:r>
            <a:r>
              <a:rPr b="0" i="0" lang="en-US" sz="2800" u="none">
                <a:solidFill>
                  <a:schemeClr val="lt1"/>
                </a:solidFill>
                <a:latin typeface="Arial"/>
                <a:ea typeface="Arial"/>
                <a:cs typeface="Arial"/>
                <a:sym typeface="Arial"/>
              </a:rPr>
              <a:t> &amp; </a:t>
            </a:r>
            <a:r>
              <a:rPr b="1" i="0" lang="en-US" sz="2800" u="none">
                <a:solidFill>
                  <a:schemeClr val="lt1"/>
                </a:solidFill>
                <a:latin typeface="Arial"/>
                <a:ea typeface="Arial"/>
                <a:cs typeface="Arial"/>
                <a:sym typeface="Arial"/>
              </a:rPr>
              <a:t>any ciphertext</a:t>
            </a:r>
            <a:r>
              <a:rPr b="0" i="0" lang="en-US" sz="2800" u="none">
                <a:solidFill>
                  <a:schemeClr val="lt1"/>
                </a:solidFill>
                <a:latin typeface="Arial"/>
                <a:ea typeface="Arial"/>
                <a:cs typeface="Arial"/>
                <a:sym typeface="Arial"/>
              </a:rPr>
              <a:t> there exists a key mapping one to other</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can only use the key </a:t>
            </a:r>
            <a:r>
              <a:rPr b="1" i="0" lang="en-US" sz="2800" u="none">
                <a:solidFill>
                  <a:schemeClr val="lt1"/>
                </a:solidFill>
                <a:latin typeface="Arial"/>
                <a:ea typeface="Arial"/>
                <a:cs typeface="Arial"/>
                <a:sym typeface="Arial"/>
              </a:rPr>
              <a:t>once</a:t>
            </a:r>
            <a:r>
              <a:rPr b="0" i="0" lang="en-US" sz="2800" u="none">
                <a:solidFill>
                  <a:schemeClr val="lt1"/>
                </a:solidFill>
                <a:latin typeface="Arial"/>
                <a:ea typeface="Arial"/>
                <a:cs typeface="Arial"/>
                <a:sym typeface="Arial"/>
              </a:rPr>
              <a:t> though</a:t>
            </a:r>
            <a:endParaRPr/>
          </a:p>
          <a:p>
            <a:pPr indent="-342900" lvl="0" marL="342900" rtl="0" algn="l">
              <a:lnSpc>
                <a:spcPct val="10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problems in generation &amp; safe distribution of key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Transposition Ciphers</a:t>
            </a:r>
            <a:endParaRPr/>
          </a:p>
        </p:txBody>
      </p:sp>
      <p:sp>
        <p:nvSpPr>
          <p:cNvPr id="458" name="Google Shape;458;p4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now consider classical </a:t>
            </a:r>
            <a:r>
              <a:rPr b="1" i="0" lang="en-US" sz="3200" u="none">
                <a:solidFill>
                  <a:schemeClr val="lt1"/>
                </a:solidFill>
                <a:latin typeface="Arial"/>
                <a:ea typeface="Arial"/>
                <a:cs typeface="Arial"/>
                <a:sym typeface="Arial"/>
              </a:rPr>
              <a:t>transposition</a:t>
            </a:r>
            <a:r>
              <a:rPr b="0" i="0" lang="en-US" sz="3200" u="none">
                <a:solidFill>
                  <a:schemeClr val="lt1"/>
                </a:solidFill>
                <a:latin typeface="Arial"/>
                <a:ea typeface="Arial"/>
                <a:cs typeface="Arial"/>
                <a:sym typeface="Arial"/>
              </a:rPr>
              <a:t> or </a:t>
            </a:r>
            <a:r>
              <a:rPr b="1" i="0" lang="en-US" sz="3200" u="none">
                <a:solidFill>
                  <a:schemeClr val="lt1"/>
                </a:solidFill>
                <a:latin typeface="Arial"/>
                <a:ea typeface="Arial"/>
                <a:cs typeface="Arial"/>
                <a:sym typeface="Arial"/>
              </a:rPr>
              <a:t>permutation</a:t>
            </a:r>
            <a:r>
              <a:rPr b="0" i="0" lang="en-US" sz="3200" u="none">
                <a:solidFill>
                  <a:schemeClr val="lt1"/>
                </a:solidFill>
                <a:latin typeface="Arial"/>
                <a:ea typeface="Arial"/>
                <a:cs typeface="Arial"/>
                <a:sym typeface="Arial"/>
              </a:rPr>
              <a:t> ciphers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these hide the message by rearranging the letter order </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without altering the actual letters used</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can recognise these since have the same frequency distribution as the original text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Rail Fence cipher</a:t>
            </a:r>
            <a:endParaRPr/>
          </a:p>
        </p:txBody>
      </p:sp>
      <p:sp>
        <p:nvSpPr>
          <p:cNvPr id="465" name="Google Shape;465;p4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write message letters out diagonally over a number of rows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then read off cipher row by row</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eg. write message out as:</a:t>
            </a:r>
            <a:endParaRPr/>
          </a:p>
          <a:p>
            <a:pPr indent="-285750" lvl="1" marL="742950" rtl="0" algn="l">
              <a:lnSpc>
                <a:spcPct val="90000"/>
              </a:lnSpc>
              <a:spcBef>
                <a:spcPts val="400"/>
              </a:spcBef>
              <a:spcAft>
                <a:spcPts val="0"/>
              </a:spcAft>
              <a:buSzPts val="1000"/>
              <a:buNone/>
            </a:pPr>
            <a:r>
              <a:rPr b="0" i="0" lang="en-US" sz="2000" u="none">
                <a:solidFill>
                  <a:schemeClr val="lt1"/>
                </a:solidFill>
                <a:latin typeface="Courier New"/>
                <a:ea typeface="Courier New"/>
                <a:cs typeface="Courier New"/>
                <a:sym typeface="Courier New"/>
              </a:rPr>
              <a:t>m e m a t r h t g p r y</a:t>
            </a:r>
            <a:endParaRPr/>
          </a:p>
          <a:p>
            <a:pPr indent="-285750" lvl="1" marL="742950" rtl="0" algn="l">
              <a:lnSpc>
                <a:spcPct val="90000"/>
              </a:lnSpc>
              <a:spcBef>
                <a:spcPts val="400"/>
              </a:spcBef>
              <a:spcAft>
                <a:spcPts val="0"/>
              </a:spcAft>
              <a:buSzPts val="1000"/>
              <a:buNone/>
            </a:pPr>
            <a:r>
              <a:rPr b="0" i="0" lang="en-US" sz="2000" u="none">
                <a:solidFill>
                  <a:schemeClr val="lt1"/>
                </a:solidFill>
                <a:latin typeface="Courier New"/>
                <a:ea typeface="Courier New"/>
                <a:cs typeface="Courier New"/>
                <a:sym typeface="Courier New"/>
              </a:rPr>
              <a:t> e t e f e t e o a a t</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giving ciphertext</a:t>
            </a:r>
            <a:endParaRPr/>
          </a:p>
          <a:p>
            <a:pPr indent="-285750" lvl="1" marL="742950" rtl="0" algn="l">
              <a:lnSpc>
                <a:spcPct val="90000"/>
              </a:lnSpc>
              <a:spcBef>
                <a:spcPts val="400"/>
              </a:spcBef>
              <a:spcAft>
                <a:spcPts val="0"/>
              </a:spcAft>
              <a:buSzPts val="1000"/>
              <a:buNone/>
            </a:pPr>
            <a:r>
              <a:rPr b="0" i="0" lang="en-US" sz="2000" u="none">
                <a:solidFill>
                  <a:schemeClr val="lt1"/>
                </a:solidFill>
                <a:latin typeface="Courier New"/>
                <a:ea typeface="Courier New"/>
                <a:cs typeface="Courier New"/>
                <a:sym typeface="Courier New"/>
              </a:rPr>
              <a:t>MEMATRHTGPRYETEFETEOAAT</a:t>
            </a:r>
            <a:endParaRPr/>
          </a:p>
          <a:p>
            <a:pPr indent="-285750" lvl="1" marL="742950" rtl="0" algn="l">
              <a:lnSpc>
                <a:spcPct val="90000"/>
              </a:lnSpc>
              <a:spcBef>
                <a:spcPts val="480"/>
              </a:spcBef>
              <a:spcAft>
                <a:spcPts val="0"/>
              </a:spcAft>
              <a:buSzPts val="1200"/>
              <a:buNone/>
            </a:pPr>
            <a:r>
              <a:t/>
            </a:r>
            <a:endParaRPr b="0" i="0" sz="2400" u="none">
              <a:solidFill>
                <a:schemeClr val="lt1"/>
              </a:solidFill>
              <a:latin typeface="Arial"/>
              <a:ea typeface="Arial"/>
              <a:cs typeface="Arial"/>
              <a:sym typeface="Arial"/>
            </a:endParaRPr>
          </a:p>
          <a:p>
            <a:pPr indent="-220980" lvl="0" marL="342900" rtl="0" algn="l">
              <a:spcBef>
                <a:spcPts val="480"/>
              </a:spcBef>
              <a:spcAft>
                <a:spcPts val="0"/>
              </a:spcAft>
              <a:buSzPts val="1920"/>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Row Transposition Ciphers</a:t>
            </a:r>
            <a:endParaRPr/>
          </a:p>
        </p:txBody>
      </p:sp>
      <p:sp>
        <p:nvSpPr>
          <p:cNvPr id="472" name="Google Shape;472;p4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 more complex transposition</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write letters of message out in rows over a specified number of columns</a:t>
            </a:r>
            <a:endParaRPr/>
          </a:p>
          <a:p>
            <a:pPr indent="-342900" lvl="0" marL="342900" rtl="0" algn="l">
              <a:lnSpc>
                <a:spcPct val="8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then reorder the columns according to some key before reading off the rows</a:t>
            </a:r>
            <a:endParaRPr b="0" i="0" sz="3600" u="none">
              <a:solidFill>
                <a:schemeClr val="lt1"/>
              </a:solidFill>
              <a:latin typeface="Courier New"/>
              <a:ea typeface="Courier New"/>
              <a:cs typeface="Courier New"/>
              <a:sym typeface="Courier New"/>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Key:       3 4 2 1 5 6 7</a:t>
            </a:r>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Plaintext: a t t a c k p</a:t>
            </a:r>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           o s t p o n e</a:t>
            </a:r>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           d u n t i l t</a:t>
            </a:r>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           w o a m x y z</a:t>
            </a:r>
            <a:endParaRPr/>
          </a:p>
          <a:p>
            <a:pPr indent="-285750" lvl="1" marL="742950" rtl="0" algn="l">
              <a:lnSpc>
                <a:spcPct val="80000"/>
              </a:lnSpc>
              <a:spcBef>
                <a:spcPts val="400"/>
              </a:spcBef>
              <a:spcAft>
                <a:spcPts val="0"/>
              </a:spcAft>
              <a:buSzPts val="1000"/>
              <a:buNone/>
            </a:pPr>
            <a:r>
              <a:rPr b="0" i="0" lang="en-US" sz="2000" u="none">
                <a:solidFill>
                  <a:schemeClr val="lt1"/>
                </a:solidFill>
                <a:latin typeface="Arial"/>
                <a:ea typeface="Arial"/>
                <a:cs typeface="Arial"/>
                <a:sym typeface="Arial"/>
              </a:rPr>
              <a:t>Ciphertext: TTNAAPTMTSUOAODWCOIXKNLYPETZ</a:t>
            </a:r>
            <a:endParaRPr/>
          </a:p>
          <a:p>
            <a:pPr indent="-285750" lvl="1" marL="742950" rtl="0" algn="l">
              <a:lnSpc>
                <a:spcPct val="80000"/>
              </a:lnSpc>
              <a:spcBef>
                <a:spcPts val="480"/>
              </a:spcBef>
              <a:spcAft>
                <a:spcPts val="0"/>
              </a:spcAft>
              <a:buSzPts val="1200"/>
              <a:buNone/>
            </a:pPr>
            <a:r>
              <a:rPr b="0" i="0" lang="en-US" sz="2400" u="none">
                <a:solidFill>
                  <a:schemeClr val="lt1"/>
                </a:solidFill>
                <a:latin typeface="Arial"/>
                <a:ea typeface="Arial"/>
                <a:cs typeface="Arial"/>
                <a:sym typeface="Arial"/>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Product Ciphers</a:t>
            </a:r>
            <a:endParaRPr/>
          </a:p>
        </p:txBody>
      </p:sp>
      <p:sp>
        <p:nvSpPr>
          <p:cNvPr id="479" name="Google Shape;479;p5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ciphers using substitutions or transpositions are not secure because of language characteristics</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hence consider using several ciphers in succession to make harder, but: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two substitutions make a more complex substitution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two transpositions make more complex transposition </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but a substitution followed by a transposition makes a new much harder cipher </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this is bridge from classical to modern ciphers</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Rotor Machines</a:t>
            </a:r>
            <a:endParaRPr/>
          </a:p>
        </p:txBody>
      </p:sp>
      <p:sp>
        <p:nvSpPr>
          <p:cNvPr id="486" name="Google Shape;486;p5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before modern ciphers, rotor machines were most common complex ciphers in use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widely used in WW2</a:t>
            </a:r>
            <a:endParaRPr/>
          </a:p>
          <a:p>
            <a:pPr indent="-285750" lvl="1" marL="742950" rtl="0" algn="l">
              <a:lnSpc>
                <a:spcPct val="90000"/>
              </a:lnSpc>
              <a:spcBef>
                <a:spcPts val="480"/>
              </a:spcBef>
              <a:spcAft>
                <a:spcPts val="0"/>
              </a:spcAft>
              <a:buClr>
                <a:schemeClr val="lt2"/>
              </a:buClr>
              <a:buSzPts val="1200"/>
              <a:buFont typeface="Noto Sans Symbols"/>
              <a:buChar char="●"/>
            </a:pPr>
            <a:r>
              <a:rPr b="0" i="0" lang="en-US" sz="2400" u="none">
                <a:solidFill>
                  <a:schemeClr val="lt1"/>
                </a:solidFill>
                <a:latin typeface="Arial"/>
                <a:ea typeface="Arial"/>
                <a:cs typeface="Arial"/>
                <a:sym typeface="Arial"/>
              </a:rPr>
              <a:t>German Enigma, Allied Hagelin, Japanese Purple</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implemented a very complex, varying substitution cipher</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used a series of cylinders, each giving one substitution, which rotated and changed after each letter was encrypted</a:t>
            </a:r>
            <a:endParaRPr/>
          </a:p>
          <a:p>
            <a:pPr indent="-342900" lvl="0" marL="342900" rtl="0" algn="l">
              <a:lnSpc>
                <a:spcPct val="90000"/>
              </a:lnSpc>
              <a:spcBef>
                <a:spcPts val="560"/>
              </a:spcBef>
              <a:spcAft>
                <a:spcPts val="0"/>
              </a:spcAft>
              <a:buClr>
                <a:schemeClr val="hlink"/>
              </a:buClr>
              <a:buSzPts val="2240"/>
              <a:buFont typeface="Noto Sans Symbols"/>
              <a:buChar char="⮚"/>
            </a:pPr>
            <a:r>
              <a:rPr b="0" i="0" lang="en-US" sz="2800" u="none">
                <a:solidFill>
                  <a:schemeClr val="lt1"/>
                </a:solidFill>
                <a:latin typeface="Arial"/>
                <a:ea typeface="Arial"/>
                <a:cs typeface="Arial"/>
                <a:sym typeface="Arial"/>
              </a:rPr>
              <a:t>with 3 cylinders have 26</a:t>
            </a:r>
            <a:r>
              <a:rPr b="0" baseline="30000" i="0" lang="en-US" sz="2800" u="none">
                <a:solidFill>
                  <a:schemeClr val="lt1"/>
                </a:solidFill>
                <a:latin typeface="Arial"/>
                <a:ea typeface="Arial"/>
                <a:cs typeface="Arial"/>
                <a:sym typeface="Arial"/>
              </a:rPr>
              <a:t>3</a:t>
            </a:r>
            <a:r>
              <a:rPr b="0" i="0" lang="en-US" sz="2800" u="none">
                <a:solidFill>
                  <a:schemeClr val="lt1"/>
                </a:solidFill>
                <a:latin typeface="Arial"/>
                <a:ea typeface="Arial"/>
                <a:cs typeface="Arial"/>
                <a:sym typeface="Arial"/>
              </a:rPr>
              <a:t>=17576 alphabets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1" name="Shape 491"/>
        <p:cNvGrpSpPr/>
        <p:nvPr/>
      </p:nvGrpSpPr>
      <p:grpSpPr>
        <a:xfrm>
          <a:off x="0" y="0"/>
          <a:ext cx="0" cy="0"/>
          <a:chOff x="0" y="0"/>
          <a:chExt cx="0" cy="0"/>
        </a:xfrm>
      </p:grpSpPr>
      <p:sp>
        <p:nvSpPr>
          <p:cNvPr id="492" name="Google Shape;492;p5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Hagelin Rotor Machine</a:t>
            </a:r>
            <a:endParaRPr/>
          </a:p>
        </p:txBody>
      </p:sp>
      <p:pic>
        <p:nvPicPr>
          <p:cNvPr descr="hagelin.jpg                                                    0009E660  Mnementh                      BEAE7A2F:" id="493" name="Google Shape;493;p52"/>
          <p:cNvPicPr preferRelativeResize="0"/>
          <p:nvPr/>
        </p:nvPicPr>
        <p:blipFill rotWithShape="1">
          <a:blip r:embed="rId3">
            <a:alphaModFix/>
          </a:blip>
          <a:srcRect b="0" l="0" r="0" t="0"/>
          <a:stretch/>
        </p:blipFill>
        <p:spPr>
          <a:xfrm>
            <a:off x="2743200" y="1524000"/>
            <a:ext cx="3552825" cy="4951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Some Basic Terminology</a:t>
            </a:r>
            <a:endParaRPr/>
          </a:p>
        </p:txBody>
      </p:sp>
      <p:sp>
        <p:nvSpPr>
          <p:cNvPr id="245" name="Google Shape;245;p17"/>
          <p:cNvSpPr txBox="1"/>
          <p:nvPr>
            <p:ph idx="1" type="body"/>
          </p:nvPr>
        </p:nvSpPr>
        <p:spPr>
          <a:xfrm>
            <a:off x="457200" y="1773237"/>
            <a:ext cx="8229600" cy="4779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plaintext</a:t>
            </a:r>
            <a:r>
              <a:rPr b="0" i="0" lang="en-US" sz="2400" u="none">
                <a:solidFill>
                  <a:schemeClr val="lt1"/>
                </a:solidFill>
                <a:latin typeface="Arial"/>
                <a:ea typeface="Arial"/>
                <a:cs typeface="Arial"/>
                <a:sym typeface="Arial"/>
              </a:rPr>
              <a:t> - original message </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ciphertext</a:t>
            </a:r>
            <a:r>
              <a:rPr b="0" i="0" lang="en-US" sz="2400" u="none">
                <a:solidFill>
                  <a:schemeClr val="lt1"/>
                </a:solidFill>
                <a:latin typeface="Arial"/>
                <a:ea typeface="Arial"/>
                <a:cs typeface="Arial"/>
                <a:sym typeface="Arial"/>
              </a:rPr>
              <a:t> - coded message </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cipher</a:t>
            </a:r>
            <a:r>
              <a:rPr b="0" i="0" lang="en-US" sz="2400" u="none">
                <a:solidFill>
                  <a:schemeClr val="lt1"/>
                </a:solidFill>
                <a:latin typeface="Arial"/>
                <a:ea typeface="Arial"/>
                <a:cs typeface="Arial"/>
                <a:sym typeface="Arial"/>
              </a:rPr>
              <a:t> - algorithm for transforming plaintext to ciphertext </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key</a:t>
            </a:r>
            <a:r>
              <a:rPr b="0" i="0" lang="en-US" sz="2400" u="none">
                <a:solidFill>
                  <a:schemeClr val="lt1"/>
                </a:solidFill>
                <a:latin typeface="Arial"/>
                <a:ea typeface="Arial"/>
                <a:cs typeface="Arial"/>
                <a:sym typeface="Arial"/>
              </a:rPr>
              <a:t> - info used in cipher known only to sender/receiver </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encipher (encrypt)</a:t>
            </a:r>
            <a:r>
              <a:rPr b="0" i="0" lang="en-US" sz="2400" u="none">
                <a:solidFill>
                  <a:schemeClr val="lt1"/>
                </a:solidFill>
                <a:latin typeface="Arial"/>
                <a:ea typeface="Arial"/>
                <a:cs typeface="Arial"/>
                <a:sym typeface="Arial"/>
              </a:rPr>
              <a:t> - converting plaintext to ciphertext </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decipher (decrypt)</a:t>
            </a:r>
            <a:r>
              <a:rPr b="0" i="0" lang="en-US" sz="2400" u="none">
                <a:solidFill>
                  <a:schemeClr val="lt1"/>
                </a:solidFill>
                <a:latin typeface="Arial"/>
                <a:ea typeface="Arial"/>
                <a:cs typeface="Arial"/>
                <a:sym typeface="Arial"/>
              </a:rPr>
              <a:t> - recovering plaintext from ciphertext</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cryptography</a:t>
            </a:r>
            <a:r>
              <a:rPr b="0" i="0" lang="en-US" sz="2400" u="none">
                <a:solidFill>
                  <a:schemeClr val="lt1"/>
                </a:solidFill>
                <a:latin typeface="Arial"/>
                <a:ea typeface="Arial"/>
                <a:cs typeface="Arial"/>
                <a:sym typeface="Arial"/>
              </a:rPr>
              <a:t> - study of encryption principles/methods</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cryptanalysis (codebreaking)</a:t>
            </a:r>
            <a:r>
              <a:rPr b="0" i="0" lang="en-US" sz="2400" u="none">
                <a:solidFill>
                  <a:schemeClr val="lt1"/>
                </a:solidFill>
                <a:latin typeface="Arial"/>
                <a:ea typeface="Arial"/>
                <a:cs typeface="Arial"/>
                <a:sym typeface="Arial"/>
              </a:rPr>
              <a:t> - study of principles/ methods of deciphering ciphertext </a:t>
            </a:r>
            <a:r>
              <a:rPr b="0" i="1" lang="en-US" sz="2400" u="none">
                <a:solidFill>
                  <a:schemeClr val="lt1"/>
                </a:solidFill>
                <a:latin typeface="Arial"/>
                <a:ea typeface="Arial"/>
                <a:cs typeface="Arial"/>
                <a:sym typeface="Arial"/>
              </a:rPr>
              <a:t>without</a:t>
            </a:r>
            <a:r>
              <a:rPr b="0" i="0" lang="en-US" sz="2400" u="none">
                <a:solidFill>
                  <a:schemeClr val="lt1"/>
                </a:solidFill>
                <a:latin typeface="Arial"/>
                <a:ea typeface="Arial"/>
                <a:cs typeface="Arial"/>
                <a:sym typeface="Arial"/>
              </a:rPr>
              <a:t> knowing key</a:t>
            </a:r>
            <a:endParaRPr/>
          </a:p>
          <a:p>
            <a:pPr indent="-342900" lvl="0" marL="342900" rtl="0" algn="l">
              <a:lnSpc>
                <a:spcPct val="80000"/>
              </a:lnSpc>
              <a:spcBef>
                <a:spcPts val="480"/>
              </a:spcBef>
              <a:spcAft>
                <a:spcPts val="0"/>
              </a:spcAft>
              <a:buClr>
                <a:schemeClr val="hlink"/>
              </a:buClr>
              <a:buSzPts val="1920"/>
              <a:buFont typeface="Noto Sans Symbols"/>
              <a:buChar char="⮚"/>
            </a:pPr>
            <a:r>
              <a:rPr b="1" i="0" lang="en-US" sz="2400" u="none">
                <a:solidFill>
                  <a:schemeClr val="lt1"/>
                </a:solidFill>
                <a:latin typeface="Arial"/>
                <a:ea typeface="Arial"/>
                <a:cs typeface="Arial"/>
                <a:sym typeface="Arial"/>
              </a:rPr>
              <a:t>cryptology</a:t>
            </a:r>
            <a:r>
              <a:rPr b="0" i="0" lang="en-US" sz="2400" u="none">
                <a:solidFill>
                  <a:schemeClr val="lt1"/>
                </a:solidFill>
                <a:latin typeface="Arial"/>
                <a:ea typeface="Arial"/>
                <a:cs typeface="Arial"/>
                <a:sym typeface="Arial"/>
              </a:rPr>
              <a:t> - field of both cryptography and cryptanalysis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Steganography</a:t>
            </a:r>
            <a:endParaRPr/>
          </a:p>
        </p:txBody>
      </p:sp>
      <p:sp>
        <p:nvSpPr>
          <p:cNvPr id="500" name="Google Shape;500;p5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an alternative to encryption</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hides existence of message</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using only a subset of letters/words in a longer message marked in some way</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using invisible ink</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hiding in LSB in graphic image or sound file</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has drawbacks</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high overhead to hide relatively few info bits</a:t>
            </a:r>
            <a:endParaRPr/>
          </a:p>
          <a:p>
            <a:pPr indent="-200660" lvl="0" marL="342900" rtl="0" algn="l">
              <a:spcBef>
                <a:spcPts val="560"/>
              </a:spcBef>
              <a:spcAft>
                <a:spcPts val="0"/>
              </a:spcAft>
              <a:buSzPts val="2240"/>
              <a:buNone/>
            </a:pPr>
            <a:r>
              <a:t/>
            </a:r>
            <a:endParaRPr b="0" i="0" sz="2800" u="none">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Summary</a:t>
            </a:r>
            <a:endParaRPr/>
          </a:p>
        </p:txBody>
      </p:sp>
      <p:sp>
        <p:nvSpPr>
          <p:cNvPr id="507" name="Google Shape;507;p54"/>
          <p:cNvSpPr txBox="1"/>
          <p:nvPr>
            <p:ph idx="1" type="body"/>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have considered:</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classical cipher techniques and terminology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monoalphabetic substitution ciphers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cryptanalysis using letter frequencies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Playfair cipher</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polyalphabetic ciphers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transposition ciphers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product ciphers and rotor machines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stenography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Symmetric Cipher Model</a:t>
            </a:r>
            <a:endParaRPr/>
          </a:p>
        </p:txBody>
      </p:sp>
      <p:pic>
        <p:nvPicPr>
          <p:cNvPr id="252" name="Google Shape;252;p18"/>
          <p:cNvPicPr preferRelativeResize="0"/>
          <p:nvPr>
            <p:ph idx="1" type="body"/>
          </p:nvPr>
        </p:nvPicPr>
        <p:blipFill rotWithShape="1">
          <a:blip r:embed="rId3">
            <a:alphaModFix/>
          </a:blip>
          <a:srcRect b="0" l="0" r="0" t="0"/>
          <a:stretch/>
        </p:blipFill>
        <p:spPr>
          <a:xfrm>
            <a:off x="457200" y="1676400"/>
            <a:ext cx="8229600" cy="445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Requirements</a:t>
            </a:r>
            <a:endParaRPr/>
          </a:p>
        </p:txBody>
      </p:sp>
      <p:sp>
        <p:nvSpPr>
          <p:cNvPr id="259" name="Google Shape;259;p1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two requirements for secure use of symmetric encryption:</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 strong encryption algorithm</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a secret key known only to sender / receiver</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mathematically have:</a:t>
            </a:r>
            <a:endParaRPr/>
          </a:p>
          <a:p>
            <a:pPr indent="-285750" lvl="1" marL="742950" rtl="0" algn="l">
              <a:lnSpc>
                <a:spcPct val="90000"/>
              </a:lnSpc>
              <a:spcBef>
                <a:spcPts val="560"/>
              </a:spcBef>
              <a:spcAft>
                <a:spcPts val="0"/>
              </a:spcAft>
              <a:buSzPts val="1400"/>
              <a:buNone/>
            </a:pPr>
            <a:r>
              <a:rPr b="0" i="1" lang="en-US" sz="2800" u="none">
                <a:solidFill>
                  <a:schemeClr val="lt1"/>
                </a:solidFill>
                <a:latin typeface="Arial"/>
                <a:ea typeface="Arial"/>
                <a:cs typeface="Arial"/>
                <a:sym typeface="Arial"/>
              </a:rPr>
              <a:t>	Y </a:t>
            </a:r>
            <a:r>
              <a:rPr b="0" i="0" lang="en-US" sz="2800" u="none">
                <a:solidFill>
                  <a:schemeClr val="lt1"/>
                </a:solidFill>
                <a:latin typeface="Arial"/>
                <a:ea typeface="Arial"/>
                <a:cs typeface="Arial"/>
                <a:sym typeface="Arial"/>
              </a:rPr>
              <a:t>= E</a:t>
            </a:r>
            <a:r>
              <a:rPr b="0" baseline="-25000" i="1" lang="en-US" sz="2400" u="none">
                <a:solidFill>
                  <a:schemeClr val="lt1"/>
                </a:solidFill>
                <a:latin typeface="Arial"/>
                <a:ea typeface="Arial"/>
                <a:cs typeface="Arial"/>
                <a:sym typeface="Arial"/>
              </a:rPr>
              <a:t>K</a:t>
            </a:r>
            <a:r>
              <a:rPr b="0" i="0" lang="en-US" sz="2800" u="none">
                <a:solidFill>
                  <a:schemeClr val="lt1"/>
                </a:solidFill>
                <a:latin typeface="Arial"/>
                <a:ea typeface="Arial"/>
                <a:cs typeface="Arial"/>
                <a:sym typeface="Arial"/>
              </a:rPr>
              <a:t>(</a:t>
            </a:r>
            <a:r>
              <a:rPr b="0" i="1" lang="en-US" sz="2800" u="none">
                <a:solidFill>
                  <a:schemeClr val="lt1"/>
                </a:solidFill>
                <a:latin typeface="Arial"/>
                <a:ea typeface="Arial"/>
                <a:cs typeface="Arial"/>
                <a:sym typeface="Arial"/>
              </a:rPr>
              <a:t>X</a:t>
            </a:r>
            <a:r>
              <a:rPr b="0" i="0" lang="en-US" sz="2800" u="none">
                <a:solidFill>
                  <a:schemeClr val="lt1"/>
                </a:solidFill>
                <a:latin typeface="Arial"/>
                <a:ea typeface="Arial"/>
                <a:cs typeface="Arial"/>
                <a:sym typeface="Arial"/>
              </a:rPr>
              <a:t>)</a:t>
            </a:r>
            <a:endParaRPr/>
          </a:p>
          <a:p>
            <a:pPr indent="-285750" lvl="1" marL="742950" rtl="0" algn="l">
              <a:lnSpc>
                <a:spcPct val="90000"/>
              </a:lnSpc>
              <a:spcBef>
                <a:spcPts val="560"/>
              </a:spcBef>
              <a:spcAft>
                <a:spcPts val="0"/>
              </a:spcAft>
              <a:buSzPts val="1400"/>
              <a:buNone/>
            </a:pPr>
            <a:r>
              <a:rPr b="0" i="1" lang="en-US" sz="2800" u="none">
                <a:solidFill>
                  <a:schemeClr val="lt1"/>
                </a:solidFill>
                <a:latin typeface="Arial"/>
                <a:ea typeface="Arial"/>
                <a:cs typeface="Arial"/>
                <a:sym typeface="Arial"/>
              </a:rPr>
              <a:t>	X </a:t>
            </a:r>
            <a:r>
              <a:rPr b="0" i="0" lang="en-US" sz="2800" u="none">
                <a:solidFill>
                  <a:schemeClr val="lt1"/>
                </a:solidFill>
                <a:latin typeface="Arial"/>
                <a:ea typeface="Arial"/>
                <a:cs typeface="Arial"/>
                <a:sym typeface="Arial"/>
              </a:rPr>
              <a:t>= D</a:t>
            </a:r>
            <a:r>
              <a:rPr b="0" baseline="-25000" i="1" lang="en-US" sz="2400" u="none">
                <a:solidFill>
                  <a:schemeClr val="lt1"/>
                </a:solidFill>
                <a:latin typeface="Arial"/>
                <a:ea typeface="Arial"/>
                <a:cs typeface="Arial"/>
                <a:sym typeface="Arial"/>
              </a:rPr>
              <a:t>K</a:t>
            </a:r>
            <a:r>
              <a:rPr b="0" i="0" lang="en-US" sz="2800" u="none">
                <a:solidFill>
                  <a:schemeClr val="lt1"/>
                </a:solidFill>
                <a:latin typeface="Arial"/>
                <a:ea typeface="Arial"/>
                <a:cs typeface="Arial"/>
                <a:sym typeface="Arial"/>
              </a:rPr>
              <a:t>(</a:t>
            </a:r>
            <a:r>
              <a:rPr b="0" i="1" lang="en-US" sz="2800" u="none">
                <a:solidFill>
                  <a:schemeClr val="lt1"/>
                </a:solidFill>
                <a:latin typeface="Arial"/>
                <a:ea typeface="Arial"/>
                <a:cs typeface="Arial"/>
                <a:sym typeface="Arial"/>
              </a:rPr>
              <a:t>Y</a:t>
            </a:r>
            <a:r>
              <a:rPr b="0" i="0" lang="en-US" sz="2800" u="none">
                <a:solidFill>
                  <a:schemeClr val="lt1"/>
                </a:solidFill>
                <a:latin typeface="Arial"/>
                <a:ea typeface="Arial"/>
                <a:cs typeface="Arial"/>
                <a:sym typeface="Arial"/>
              </a:rPr>
              <a:t>)</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assume encryption algorithm is known</a:t>
            </a:r>
            <a:endParaRPr/>
          </a:p>
          <a:p>
            <a:pPr indent="-342900" lvl="0" marL="342900" rtl="0" algn="l">
              <a:lnSpc>
                <a:spcPct val="9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implies a secure channel to distribute key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Cryptography</a:t>
            </a:r>
            <a:endParaRPr/>
          </a:p>
        </p:txBody>
      </p:sp>
      <p:sp>
        <p:nvSpPr>
          <p:cNvPr id="266" name="Google Shape;266;p20"/>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characterize cryptographic system by:</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type of encryption operations used</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substitution / transposition / product</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number of keys used</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single-key or private / two-key or public</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way in which plaintext is processed</a:t>
            </a:r>
            <a:endParaRPr/>
          </a:p>
          <a:p>
            <a:pPr indent="-228600" lvl="2" marL="1143000" rtl="0" algn="l">
              <a:lnSpc>
                <a:spcPct val="100000"/>
              </a:lnSpc>
              <a:spcBef>
                <a:spcPts val="480"/>
              </a:spcBef>
              <a:spcAft>
                <a:spcPts val="0"/>
              </a:spcAft>
              <a:buClr>
                <a:schemeClr val="accent2"/>
              </a:buClr>
              <a:buSzPts val="2400"/>
              <a:buFont typeface="Arial"/>
              <a:buChar char="•"/>
            </a:pPr>
            <a:r>
              <a:rPr b="0" i="0" lang="en-US" sz="2400" u="none">
                <a:solidFill>
                  <a:schemeClr val="lt1"/>
                </a:solidFill>
                <a:latin typeface="Arial"/>
                <a:ea typeface="Arial"/>
                <a:cs typeface="Arial"/>
                <a:sym typeface="Arial"/>
              </a:rPr>
              <a:t>block / stream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Cryptanalysis</a:t>
            </a:r>
            <a:endParaRPr/>
          </a:p>
        </p:txBody>
      </p:sp>
      <p:sp>
        <p:nvSpPr>
          <p:cNvPr id="273" name="Google Shape;273;p2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objective to recover key not just message</a:t>
            </a:r>
            <a:endParaRPr/>
          </a:p>
          <a:p>
            <a:pPr indent="-342900" lvl="0" marL="342900" rtl="0" algn="l">
              <a:lnSpc>
                <a:spcPct val="100000"/>
              </a:lnSpc>
              <a:spcBef>
                <a:spcPts val="640"/>
              </a:spcBef>
              <a:spcAft>
                <a:spcPts val="0"/>
              </a:spcAft>
              <a:buClr>
                <a:schemeClr val="hlink"/>
              </a:buClr>
              <a:buSzPts val="2560"/>
              <a:buFont typeface="Noto Sans Symbols"/>
              <a:buChar char="⮚"/>
            </a:pPr>
            <a:r>
              <a:rPr b="0" i="0" lang="en-US" sz="3200" u="none">
                <a:solidFill>
                  <a:schemeClr val="lt1"/>
                </a:solidFill>
                <a:latin typeface="Arial"/>
                <a:ea typeface="Arial"/>
                <a:cs typeface="Arial"/>
                <a:sym typeface="Arial"/>
              </a:rPr>
              <a:t>general approaches:</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cryptanalytic attack</a:t>
            </a:r>
            <a:endParaRPr/>
          </a:p>
          <a:p>
            <a:pPr indent="-285750" lvl="1" marL="742950" rtl="0" algn="l">
              <a:lnSpc>
                <a:spcPct val="10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brute-force attack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Arial"/>
              <a:buNone/>
            </a:pPr>
            <a:r>
              <a:rPr b="1" i="0" lang="en-US" sz="4400" u="none">
                <a:solidFill>
                  <a:schemeClr val="lt2"/>
                </a:solidFill>
                <a:latin typeface="Arial"/>
                <a:ea typeface="Arial"/>
                <a:cs typeface="Arial"/>
                <a:sym typeface="Arial"/>
              </a:rPr>
              <a:t>Cryptanalytic Attacks</a:t>
            </a:r>
            <a:endParaRPr/>
          </a:p>
        </p:txBody>
      </p:sp>
      <p:sp>
        <p:nvSpPr>
          <p:cNvPr id="280" name="Google Shape;280;p22"/>
          <p:cNvSpPr txBox="1"/>
          <p:nvPr>
            <p:ph idx="1" type="body"/>
          </p:nvPr>
        </p:nvSpPr>
        <p:spPr>
          <a:xfrm>
            <a:off x="468312" y="1268412"/>
            <a:ext cx="8229600" cy="55895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ciphertext only</a:t>
            </a:r>
            <a:r>
              <a:rPr b="0" i="0" lang="en-US" sz="3200" u="none">
                <a:solidFill>
                  <a:schemeClr val="lt1"/>
                </a:solidFill>
                <a:latin typeface="Arial"/>
                <a:ea typeface="Arial"/>
                <a:cs typeface="Arial"/>
                <a:sym typeface="Arial"/>
              </a:rPr>
              <a: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only know algorithm &amp; ciphertext, is statistical, know or can identify plaintext </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known plaintext</a:t>
            </a:r>
            <a:r>
              <a:rPr b="0" i="0" lang="en-US" sz="3200" u="none">
                <a:solidFill>
                  <a:schemeClr val="lt1"/>
                </a:solidFill>
                <a:latin typeface="Arial"/>
                <a:ea typeface="Arial"/>
                <a:cs typeface="Arial"/>
                <a:sym typeface="Arial"/>
              </a:rPr>
              <a: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know/suspect plaintext &amp; ciphertext</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chosen plaintext</a:t>
            </a:r>
            <a:r>
              <a:rPr b="0" i="0" lang="en-US" sz="3200" u="none">
                <a:solidFill>
                  <a:schemeClr val="lt1"/>
                </a:solidFill>
                <a:latin typeface="Arial"/>
                <a:ea typeface="Arial"/>
                <a:cs typeface="Arial"/>
                <a:sym typeface="Arial"/>
              </a:rPr>
              <a: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select plaintext and obtain ciphertext</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chosen ciphertext</a:t>
            </a:r>
            <a:r>
              <a:rPr b="0" i="0" lang="en-US" sz="3200" u="none">
                <a:solidFill>
                  <a:schemeClr val="lt1"/>
                </a:solidFill>
                <a:latin typeface="Arial"/>
                <a:ea typeface="Arial"/>
                <a:cs typeface="Arial"/>
                <a:sym typeface="Arial"/>
              </a:rPr>
              <a: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select ciphertext and obtain plaintext</a:t>
            </a:r>
            <a:endParaRPr/>
          </a:p>
          <a:p>
            <a:pPr indent="-342900" lvl="0" marL="342900" rtl="0" algn="l">
              <a:lnSpc>
                <a:spcPct val="90000"/>
              </a:lnSpc>
              <a:spcBef>
                <a:spcPts val="640"/>
              </a:spcBef>
              <a:spcAft>
                <a:spcPts val="0"/>
              </a:spcAft>
              <a:buClr>
                <a:schemeClr val="hlink"/>
              </a:buClr>
              <a:buSzPts val="2560"/>
              <a:buFont typeface="Noto Sans Symbols"/>
              <a:buChar char="⮚"/>
            </a:pPr>
            <a:r>
              <a:rPr b="1" i="0" lang="en-US" sz="3200" u="none">
                <a:solidFill>
                  <a:schemeClr val="lt1"/>
                </a:solidFill>
                <a:latin typeface="Arial"/>
                <a:ea typeface="Arial"/>
                <a:cs typeface="Arial"/>
                <a:sym typeface="Arial"/>
              </a:rPr>
              <a:t>chosen text</a:t>
            </a:r>
            <a:r>
              <a:rPr b="0" i="0" lang="en-US" sz="3200" u="none">
                <a:solidFill>
                  <a:schemeClr val="lt1"/>
                </a:solidFill>
                <a:latin typeface="Arial"/>
                <a:ea typeface="Arial"/>
                <a:cs typeface="Arial"/>
                <a:sym typeface="Arial"/>
              </a:rPr>
              <a:t> </a:t>
            </a:r>
            <a:endParaRPr/>
          </a:p>
          <a:p>
            <a:pPr indent="-285750" lvl="1" marL="742950" rtl="0" algn="l">
              <a:lnSpc>
                <a:spcPct val="90000"/>
              </a:lnSpc>
              <a:spcBef>
                <a:spcPts val="560"/>
              </a:spcBef>
              <a:spcAft>
                <a:spcPts val="0"/>
              </a:spcAft>
              <a:buClr>
                <a:schemeClr val="lt2"/>
              </a:buClr>
              <a:buSzPts val="1400"/>
              <a:buFont typeface="Noto Sans Symbols"/>
              <a:buChar char="●"/>
            </a:pPr>
            <a:r>
              <a:rPr b="0" i="0" lang="en-US" sz="2800" u="none">
                <a:solidFill>
                  <a:schemeClr val="lt1"/>
                </a:solidFill>
                <a:latin typeface="Arial"/>
                <a:ea typeface="Arial"/>
                <a:cs typeface="Arial"/>
                <a:sym typeface="Arial"/>
              </a:rPr>
              <a:t>select plaintext or ciphertext to en/decrypt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