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 name="Google Shape;221;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3 – “Block Ciphers and the Data Encryption Standard</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3.2 illustrates the classical feistel cipher structure, with data split in 2 halves, processed through a number of rounds which perform a substitution on left half using output of round function on right half &amp; key, and a permutation which swaps halves, as listed previously.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00"/>
              <a:buFont typeface="Arial"/>
              <a:buNone/>
            </a:pPr>
            <a:r>
              <a:rPr lang="en-US">
                <a:latin typeface="Arial"/>
                <a:ea typeface="Arial"/>
                <a:cs typeface="Arial"/>
                <a:sym typeface="Arial"/>
              </a:rPr>
              <a:t>The exact realization of a Feistel network depends on the choice of the following parameters and design features:</a:t>
            </a:r>
            <a:endParaRPr b="1" sz="900"/>
          </a:p>
          <a:p>
            <a:pPr indent="0" lvl="0" marL="0" rtl="0" algn="l">
              <a:lnSpc>
                <a:spcPct val="80000"/>
              </a:lnSpc>
              <a:spcBef>
                <a:spcPts val="0"/>
              </a:spcBef>
              <a:spcAft>
                <a:spcPts val="0"/>
              </a:spcAft>
              <a:buNone/>
            </a:pPr>
            <a:r>
              <a:rPr b="1" lang="en-US" sz="900"/>
              <a:t>block size</a:t>
            </a:r>
            <a:r>
              <a:rPr lang="en-US" sz="900"/>
              <a:t>  - increasing size improves security, but slows cipher </a:t>
            </a:r>
            <a:endParaRPr/>
          </a:p>
          <a:p>
            <a:pPr indent="0" lvl="0" marL="0" rtl="0" algn="l">
              <a:lnSpc>
                <a:spcPct val="80000"/>
              </a:lnSpc>
              <a:spcBef>
                <a:spcPts val="0"/>
              </a:spcBef>
              <a:spcAft>
                <a:spcPts val="0"/>
              </a:spcAft>
              <a:buNone/>
            </a:pPr>
            <a:r>
              <a:rPr b="1" lang="en-US" sz="900"/>
              <a:t>key size</a:t>
            </a:r>
            <a:r>
              <a:rPr lang="en-US" sz="900"/>
              <a:t> - increasing size improves security, makes exhaustive key searching harder, but may slow cipher </a:t>
            </a:r>
            <a:endParaRPr/>
          </a:p>
          <a:p>
            <a:pPr indent="0" lvl="0" marL="0" rtl="0" algn="l">
              <a:lnSpc>
                <a:spcPct val="80000"/>
              </a:lnSpc>
              <a:spcBef>
                <a:spcPts val="0"/>
              </a:spcBef>
              <a:spcAft>
                <a:spcPts val="0"/>
              </a:spcAft>
              <a:buNone/>
            </a:pPr>
            <a:r>
              <a:rPr b="1" lang="en-US" sz="900"/>
              <a:t>number of rounds</a:t>
            </a:r>
            <a:r>
              <a:rPr lang="en-US" sz="900"/>
              <a:t> - increasing number improves security, but slows cipher </a:t>
            </a:r>
            <a:endParaRPr/>
          </a:p>
          <a:p>
            <a:pPr indent="0" lvl="0" marL="0" rtl="0" algn="l">
              <a:lnSpc>
                <a:spcPct val="80000"/>
              </a:lnSpc>
              <a:spcBef>
                <a:spcPts val="0"/>
              </a:spcBef>
              <a:spcAft>
                <a:spcPts val="0"/>
              </a:spcAft>
              <a:buNone/>
            </a:pPr>
            <a:r>
              <a:rPr b="1" lang="en-US" sz="900"/>
              <a:t>subkey generation</a:t>
            </a:r>
            <a:r>
              <a:rPr lang="en-US" sz="900"/>
              <a:t> algorithm - greater complexity can make analysis harder, but slows cipher </a:t>
            </a:r>
            <a:endParaRPr/>
          </a:p>
          <a:p>
            <a:pPr indent="0" lvl="0" marL="0" rtl="0" algn="l">
              <a:lnSpc>
                <a:spcPct val="80000"/>
              </a:lnSpc>
              <a:spcBef>
                <a:spcPts val="0"/>
              </a:spcBef>
              <a:spcAft>
                <a:spcPts val="0"/>
              </a:spcAft>
              <a:buNone/>
            </a:pPr>
            <a:r>
              <a:rPr b="1" lang="en-US" sz="900"/>
              <a:t>round function</a:t>
            </a:r>
            <a:r>
              <a:rPr lang="en-US" sz="900"/>
              <a:t> - greater complexity can make analysis harder, but slows cipher </a:t>
            </a:r>
            <a:endParaRPr/>
          </a:p>
          <a:p>
            <a:pPr indent="0" lvl="0" marL="0" rtl="0" algn="l">
              <a:lnSpc>
                <a:spcPct val="80000"/>
              </a:lnSpc>
              <a:spcBef>
                <a:spcPts val="0"/>
              </a:spcBef>
              <a:spcAft>
                <a:spcPts val="0"/>
              </a:spcAft>
              <a:buNone/>
            </a:pPr>
            <a:r>
              <a:rPr b="1" lang="en-US" sz="900"/>
              <a:t>fast software en/decryption - </a:t>
            </a:r>
            <a:r>
              <a:rPr lang="en-US" sz="900"/>
              <a:t>more recent concern for practical use </a:t>
            </a:r>
            <a:endParaRPr/>
          </a:p>
          <a:p>
            <a:pPr indent="0" lvl="0" marL="0" rtl="0" algn="l">
              <a:lnSpc>
                <a:spcPct val="80000"/>
              </a:lnSpc>
              <a:spcBef>
                <a:spcPts val="0"/>
              </a:spcBef>
              <a:spcAft>
                <a:spcPts val="0"/>
              </a:spcAft>
              <a:buNone/>
            </a:pPr>
            <a:r>
              <a:rPr b="1" lang="en-US" sz="900"/>
              <a:t>ease of analysis - for easier validation &amp; </a:t>
            </a:r>
            <a:r>
              <a:rPr lang="en-US" sz="900"/>
              <a:t>testing of strength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7" name="Google Shape;2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process of decryption with a Feistel cipher, as shown in Stallings Figure 3.3, is essentially the same as the encryption process. The rule is as follows: Use the ciphertext as input to the algorithm, but use the subkeys </a:t>
            </a:r>
            <a:r>
              <a:rPr i="1" lang="en-US"/>
              <a:t>Ki </a:t>
            </a:r>
            <a:r>
              <a:rPr lang="en-US"/>
              <a:t>in reverse order. That is, use </a:t>
            </a:r>
            <a:r>
              <a:rPr i="1" lang="en-US"/>
              <a:t>Kn </a:t>
            </a:r>
            <a:r>
              <a:rPr lang="en-US"/>
              <a:t>in the first round, </a:t>
            </a:r>
            <a:r>
              <a:rPr i="1" lang="en-US"/>
              <a:t>Kn</a:t>
            </a:r>
            <a:r>
              <a:rPr lang="en-US"/>
              <a:t>–1 in the second round, and so on until </a:t>
            </a:r>
            <a:r>
              <a:rPr i="1" lang="en-US"/>
              <a:t>K</a:t>
            </a:r>
            <a:r>
              <a:rPr lang="en-US"/>
              <a:t>1 is used in the last round. This is a nice feature because it means we need not implement two different algorithms, one for encryption and one for decryption.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4" name="Google Shape;3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1" name="Google Shape;3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the late 1960s, IBM set up a research project in computer cryptography led by Horst Feistel. The project concluded in 1971 with the development of the LUCIFER algorithm. </a:t>
            </a:r>
            <a:r>
              <a:rPr lang="en-US">
                <a:latin typeface="Arial"/>
                <a:ea typeface="Arial"/>
                <a:cs typeface="Arial"/>
                <a:sym typeface="Arial"/>
              </a:rPr>
              <a:t>LUCIFER is a Feistel block cipher that operates on blocks of 64 bits, using a key size of 128 bits.</a:t>
            </a:r>
            <a:endParaRPr/>
          </a:p>
          <a:p>
            <a:pPr indent="0" lvl="0" marL="0" rtl="0" algn="l">
              <a:spcBef>
                <a:spcPts val="0"/>
              </a:spcBef>
              <a:spcAft>
                <a:spcPts val="0"/>
              </a:spcAft>
              <a:buSzPts val="1800"/>
              <a:buNone/>
            </a:pPr>
            <a:r>
              <a:rPr lang="en-US"/>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endParaRPr/>
          </a:p>
          <a:p>
            <a:pPr indent="0" lvl="0" marL="0" rtl="0" algn="l">
              <a:spcBef>
                <a:spcPts val="0"/>
              </a:spcBef>
              <a:spcAft>
                <a:spcPts val="0"/>
              </a:spcAft>
              <a:buSzPts val="1800"/>
              <a:buNone/>
            </a:pPr>
            <a:r>
              <a:rPr lang="en-US"/>
              <a:t>In 1973, the National Bureau of Standards (NBS) issued a request for proposals for a national cipher standard. IBM submitted the modified LUCIFER. It was by far the best algorithm proposed and was adopted in 1977 as the Data Encryption Standard.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8" name="Google Shape;3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Before its adoption as a standard, the proposed DES was subjected to intense &amp; continuing criticism over the size of its key &amp; the classified design criteria.</a:t>
            </a:r>
            <a:endParaRPr/>
          </a:p>
          <a:p>
            <a:pPr indent="0" lvl="0" marL="0" rtl="0" algn="l">
              <a:spcBef>
                <a:spcPts val="0"/>
              </a:spcBef>
              <a:spcAft>
                <a:spcPts val="0"/>
              </a:spcAft>
              <a:buSzPts val="1800"/>
              <a:buNone/>
            </a:pPr>
            <a:r>
              <a:rPr lang="en-US"/>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endParaRPr/>
          </a:p>
          <a:p>
            <a:pPr indent="0" lvl="0" marL="0" rtl="0" algn="l">
              <a:spcBef>
                <a:spcPts val="0"/>
              </a:spcBef>
              <a:spcAft>
                <a:spcPts val="0"/>
              </a:spcAft>
              <a:buSzPts val="1800"/>
              <a:buNone/>
            </a:pPr>
            <a:r>
              <a:rPr lang="en-US"/>
              <a:t>DES has flourished and is widely used, especially in financial applications. It is still standardized for legacy systems, with either AES or triple DES for new applications.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1" name="Google Shape;3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overall scheme for DES encryption is illustrated in Stallings Figure3.4, which takes as input 64-bits of data and of key.</a:t>
            </a:r>
            <a:endParaRPr/>
          </a:p>
          <a:p>
            <a:pPr indent="0" lvl="0" marL="0" rtl="0" algn="l">
              <a:spcBef>
                <a:spcPts val="0"/>
              </a:spcBef>
              <a:spcAft>
                <a:spcPts val="0"/>
              </a:spcAft>
              <a:buSzPts val="1800"/>
              <a:buNone/>
            </a:pPr>
            <a:r>
              <a:rPr lang="en-US"/>
              <a:t>The left side shows the basic process for enciphering a 64-bit data block which consists of: </a:t>
            </a:r>
            <a:endParaRPr/>
          </a:p>
          <a:p>
            <a:pPr indent="0" lvl="0" marL="0" rtl="0" algn="l">
              <a:spcBef>
                <a:spcPts val="0"/>
              </a:spcBef>
              <a:spcAft>
                <a:spcPts val="0"/>
              </a:spcAft>
              <a:buSzPts val="1800"/>
              <a:buNone/>
            </a:pPr>
            <a:r>
              <a:rPr lang="en-US"/>
              <a:t>- an initial permutation (IP) which shuffles the 64-bit input block</a:t>
            </a:r>
            <a:endParaRPr/>
          </a:p>
          <a:p>
            <a:pPr indent="0" lvl="0" marL="0" rtl="0" algn="l">
              <a:spcBef>
                <a:spcPts val="0"/>
              </a:spcBef>
              <a:spcAft>
                <a:spcPts val="0"/>
              </a:spcAft>
              <a:buSzPts val="1800"/>
              <a:buNone/>
            </a:pPr>
            <a:r>
              <a:rPr lang="en-US"/>
              <a:t>- 16 rounds of a complex key dependent round function involving substitutions &amp; permutations</a:t>
            </a:r>
            <a:endParaRPr/>
          </a:p>
          <a:p>
            <a:pPr indent="0" lvl="0" marL="0" rtl="0" algn="l">
              <a:spcBef>
                <a:spcPts val="0"/>
              </a:spcBef>
              <a:spcAft>
                <a:spcPts val="0"/>
              </a:spcAft>
              <a:buSzPts val="1800"/>
              <a:buNone/>
            </a:pPr>
            <a:r>
              <a:rPr lang="en-US"/>
              <a:t>- a final permutation, being the inverse of IP </a:t>
            </a:r>
            <a:endParaRPr/>
          </a:p>
          <a:p>
            <a:pPr indent="0" lvl="0" marL="0" rtl="0" algn="l">
              <a:spcBef>
                <a:spcPts val="0"/>
              </a:spcBef>
              <a:spcAft>
                <a:spcPts val="0"/>
              </a:spcAft>
              <a:buSzPts val="1800"/>
              <a:buNone/>
            </a:pPr>
            <a:r>
              <a:rPr lang="en-US"/>
              <a:t>The right side shows the handling of the 56-bit key and consists of:</a:t>
            </a:r>
            <a:endParaRPr/>
          </a:p>
          <a:p>
            <a:pPr indent="0" lvl="0" marL="0" rtl="0" algn="l">
              <a:spcBef>
                <a:spcPts val="0"/>
              </a:spcBef>
              <a:spcAft>
                <a:spcPts val="0"/>
              </a:spcAft>
              <a:buSzPts val="1800"/>
              <a:buNone/>
            </a:pPr>
            <a:r>
              <a:rPr lang="en-US"/>
              <a:t>- an initial permutation of the key (PC1) which selects 56-bits out of the 64-bits input, in two 28-bit halves </a:t>
            </a:r>
            <a:endParaRPr/>
          </a:p>
          <a:p>
            <a:pPr indent="0" lvl="0" marL="0" rtl="0" algn="l">
              <a:spcBef>
                <a:spcPts val="0"/>
              </a:spcBef>
              <a:spcAft>
                <a:spcPts val="0"/>
              </a:spcAft>
              <a:buSzPts val="1800"/>
              <a:buNone/>
            </a:pPr>
            <a:r>
              <a:rPr lang="en-US"/>
              <a:t>- 16 stages to generate the 48-bit subkeys using a left circular shift and a permutation of the two 28-bit halves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8" name="Google Shape;3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a:p>
          <a:p>
            <a:pPr indent="0" lvl="0" marL="0" rtl="0" algn="l">
              <a:spcBef>
                <a:spcPts val="0"/>
              </a:spcBef>
              <a:spcAft>
                <a:spcPts val="0"/>
              </a:spcAft>
              <a:buSzPts val="1800"/>
              <a:buNone/>
            </a:pPr>
            <a:r>
              <a:rPr lang="en-US"/>
              <a:t>Note that the bit numbering for DES reflects IBM mainframe practice, and is the opposite of what we now mostly use - so be careful! Numbers from Bit 1 (leftmost, most significant) to bit 32/48/64 etc (rightmost, least significant).</a:t>
            </a:r>
            <a:endParaRPr/>
          </a:p>
          <a:p>
            <a:pPr indent="0" lvl="0" marL="0" rtl="0" algn="l">
              <a:spcBef>
                <a:spcPts val="0"/>
              </a:spcBef>
              <a:spcAft>
                <a:spcPts val="0"/>
              </a:spcAft>
              <a:buSzPts val="1800"/>
              <a:buNone/>
            </a:pPr>
            <a:r>
              <a:rPr lang="en-US"/>
              <a:t>Note that examples are specified using hexadecimal. </a:t>
            </a:r>
            <a:endParaRPr/>
          </a:p>
          <a:p>
            <a:pPr indent="0" lvl="0" marL="0" rtl="0" algn="l">
              <a:spcBef>
                <a:spcPts val="0"/>
              </a:spcBef>
              <a:spcAft>
                <a:spcPts val="0"/>
              </a:spcAft>
              <a:buSzPts val="1800"/>
              <a:buNone/>
            </a:pPr>
            <a:r>
              <a:rPr lang="en-US"/>
              <a:t>Here a 64-bit plaintext value of </a:t>
            </a:r>
            <a:r>
              <a:rPr lang="en-US" sz="800">
                <a:latin typeface="Courier New"/>
                <a:ea typeface="Courier New"/>
                <a:cs typeface="Courier New"/>
                <a:sym typeface="Courier New"/>
              </a:rPr>
              <a:t>“675a6967 5e5a6b5a” (written in left &amp; right halves)  after permuting with IP becomes “ffb2194d 004df6fb”.</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45" name="Google Shape;3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here the internal structure of the DES round function F, which takes R half &amp; subkey, and processes them through E, add subkey, S &amp; P.</a:t>
            </a:r>
            <a:endParaRPr/>
          </a:p>
          <a:p>
            <a:pPr indent="0" lvl="0" marL="0" rtl="0" algn="l">
              <a:spcBef>
                <a:spcPts val="0"/>
              </a:spcBef>
              <a:spcAft>
                <a:spcPts val="0"/>
              </a:spcAft>
              <a:buSzPts val="1800"/>
              <a:buNone/>
            </a:pPr>
            <a:r>
              <a:rPr lang="en-US"/>
              <a:t>This follows the classic structure for a feistel cipher.</a:t>
            </a:r>
            <a:endParaRPr/>
          </a:p>
          <a:p>
            <a:pPr indent="0" lvl="0" marL="0" rtl="0" algn="l">
              <a:spcBef>
                <a:spcPts val="0"/>
              </a:spcBef>
              <a:spcAft>
                <a:spcPts val="0"/>
              </a:spcAft>
              <a:buSzPts val="1800"/>
              <a:buNone/>
            </a:pPr>
            <a:r>
              <a:rPr lang="en-US"/>
              <a:t>Note that the s-boxes provide the “confusion” of data and key values, whilst the permutation P then spreads this as widely as possible, so each S-box output affects as many S-box inputs in the next round as possible, giving “diffusion”.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Intro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2" name="Google Shape;3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3.6 illustrates the internal structure of the DES round function F. The </a:t>
            </a:r>
            <a:r>
              <a:rPr lang="en-US">
                <a:latin typeface="Arial"/>
                <a:ea typeface="Arial"/>
                <a:cs typeface="Arial"/>
                <a:sym typeface="Arial"/>
              </a:rPr>
              <a:t>R input is first expanded to 48 bits by using expansion table E that defines a permutation plus an expansion that involves duplication of 16 of the R bits (Stallings Table 3.2c). The resulting 48 bits are XORed with Ki.</a:t>
            </a:r>
            <a:r>
              <a:rPr lang="en-US">
                <a:latin typeface="Helvetica Neue"/>
                <a:ea typeface="Helvetica Neue"/>
                <a:cs typeface="Helvetica Neue"/>
                <a:sym typeface="Helvetica Neue"/>
              </a:rPr>
              <a:t> </a:t>
            </a:r>
            <a:r>
              <a:rPr lang="en-US">
                <a:latin typeface="Arial"/>
                <a:ea typeface="Arial"/>
                <a:cs typeface="Arial"/>
                <a:sym typeface="Arial"/>
              </a:rPr>
              <a:t>This 48-bit result passes through a substitution function comprising 8 S-boxes which each map 6 input bits to 4 output bits, producing a 32-bit output, which is then permuted by permutation P as defined by Stallings Table 3.2d.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9" name="Google Shape;35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substitution consists of a set of eight S-boxes, each of which accepts 6 bits as input and produces 4 bits as output. These transformations are defined in Stallings Table 3.3, which is interpreted as follows: The first and last bits of the input to box S</a:t>
            </a:r>
            <a:r>
              <a:rPr i="1" lang="en-US"/>
              <a:t>i </a:t>
            </a:r>
            <a:r>
              <a:rPr lang="en-US"/>
              <a:t>form a 2-bit binary number to select one of four substitutions defined by the four rows in the table for S</a:t>
            </a:r>
            <a:r>
              <a:rPr i="1" lang="en-US"/>
              <a:t>i</a:t>
            </a:r>
            <a:r>
              <a:rPr lang="en-US"/>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example lists 8 6-bit values (ie 18 in hex is 011000 in binary, 09 hex is 001001 binary, 12 hex is 010010  binary, 3d hex is 111101 binary etc), each of which is replaced following the process detailed above using the appropriate S-box. ie</a:t>
            </a:r>
            <a:endParaRPr/>
          </a:p>
          <a:p>
            <a:pPr indent="0" lvl="0" marL="0" rtl="0" algn="l">
              <a:spcBef>
                <a:spcPts val="0"/>
              </a:spcBef>
              <a:spcAft>
                <a:spcPts val="0"/>
              </a:spcAft>
              <a:buSzPts val="1800"/>
              <a:buNone/>
            </a:pPr>
            <a:r>
              <a:rPr lang="en-US"/>
              <a:t>S1(011000) lookup row 00 col 1100 in S1 to get 5</a:t>
            </a:r>
            <a:endParaRPr/>
          </a:p>
          <a:p>
            <a:pPr indent="0" lvl="0" marL="0" rtl="0" algn="l">
              <a:spcBef>
                <a:spcPts val="0"/>
              </a:spcBef>
              <a:spcAft>
                <a:spcPts val="0"/>
              </a:spcAft>
              <a:buSzPts val="1800"/>
              <a:buNone/>
            </a:pPr>
            <a:r>
              <a:rPr lang="en-US"/>
              <a:t>S2(001001) lookup row 01 col 0100 in S2 to get 15 = f in hex</a:t>
            </a:r>
            <a:endParaRPr/>
          </a:p>
          <a:p>
            <a:pPr indent="0" lvl="0" marL="0" rtl="0" algn="l">
              <a:spcBef>
                <a:spcPts val="0"/>
              </a:spcBef>
              <a:spcAft>
                <a:spcPts val="0"/>
              </a:spcAft>
              <a:buSzPts val="1800"/>
              <a:buNone/>
            </a:pPr>
            <a:r>
              <a:rPr lang="en-US"/>
              <a:t>S3(010010) lookup row 00 col 1001 in S3 to get 13 = d in hex</a:t>
            </a:r>
            <a:endParaRPr/>
          </a:p>
          <a:p>
            <a:pPr indent="0" lvl="0" marL="0" rtl="0" algn="l">
              <a:spcBef>
                <a:spcPts val="0"/>
              </a:spcBef>
              <a:spcAft>
                <a:spcPts val="0"/>
              </a:spcAft>
              <a:buSzPts val="1800"/>
              <a:buNone/>
            </a:pPr>
            <a:r>
              <a:rPr lang="en-US"/>
              <a:t>S4(111101) lookup row 11 col 1110 in S4 to get 2 etc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66" name="Google Shape;3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DES Key Schedule generates the subkeys needed for each data encryption round. The 64-bit </a:t>
            </a:r>
            <a:r>
              <a:rPr lang="en-US">
                <a:latin typeface="Arial"/>
                <a:ea typeface="Arial"/>
                <a:cs typeface="Arial"/>
                <a:sym typeface="Arial"/>
              </a:rPr>
              <a:t>key input is first processed by Permuted Choice One (Stallings Table 3.4b). The resulting 56-bit key is then treated as two 28-bit quantities C &amp; D. In each round, these are separately processed throgh a circular left shift (rotation) of 1 or 2bits as shown in Stallings Table 3.4d. These shifted values serve as input to the next round of the key schedule. They also serve as input to Permuted Choice Two (Stallings Table 3.4c), which produces a 48-bit output that serves as input to the round function F.</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73" name="Google Shape;3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As with any Feistel cipher, DES decryption uses the same algorithm as encryption except that the subkeys are used in reverse order SK16 .. SK1.</a:t>
            </a:r>
            <a:endParaRPr/>
          </a:p>
          <a:p>
            <a:pPr indent="0" lvl="0" marL="0" rtl="0" algn="l">
              <a:spcBef>
                <a:spcPts val="0"/>
              </a:spcBef>
              <a:spcAft>
                <a:spcPts val="0"/>
              </a:spcAft>
              <a:buSzPts val="1800"/>
              <a:buFont typeface="Arial"/>
              <a:buNone/>
            </a:pPr>
            <a:r>
              <a:rPr lang="en-US">
                <a:latin typeface="Arial"/>
                <a:ea typeface="Arial"/>
                <a:cs typeface="Arial"/>
                <a:sym typeface="Arial"/>
              </a:rPr>
              <a:t>If you trace through the DES overview diagram can see how each decryption step top to bottom with reversed subkeys, undoes the equivalent encryption step moving from bottom to top.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0" name="Google Shape;38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a:t>
            </a:r>
            <a:r>
              <a:rPr lang="en-US">
                <a:latin typeface="Arial"/>
                <a:ea typeface="Arial"/>
                <a:cs typeface="Arial"/>
                <a:sym typeface="Arial"/>
              </a:rPr>
              <a:t>DES exhibits a strong avalanche effect, as may be seen in Stallings Table 3.5.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7" name="Google Shape;38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Since its adoption as a federal standard, there have been lingering concerns about the level of security provided by DES in two areas: key size and the nature of the algorithm.</a:t>
            </a:r>
            <a:endParaRPr/>
          </a:p>
          <a:p>
            <a:pPr indent="0" lvl="0" marL="0" rtl="0" algn="l">
              <a:spcBef>
                <a:spcPts val="0"/>
              </a:spcBef>
              <a:spcAft>
                <a:spcPts val="0"/>
              </a:spcAft>
              <a:buSzPts val="1800"/>
              <a:buFont typeface="Arial"/>
              <a:buNone/>
            </a:pPr>
            <a:r>
              <a:rPr lang="en-US">
                <a:latin typeface="Arial"/>
                <a:ea typeface="Arial"/>
                <a:cs typeface="Arial"/>
                <a:sym typeface="Arial"/>
              </a:rPr>
              <a:t>With a key length of 56 bits, there are 2^56 possible keys, which is approximately 7.2*10^16 keys. Thus a brute-force attack appeared impractical. </a:t>
            </a:r>
            <a:endParaRPr/>
          </a:p>
          <a:p>
            <a:pPr indent="0" lvl="0" marL="0" rtl="0" algn="l">
              <a:spcBef>
                <a:spcPts val="0"/>
              </a:spcBef>
              <a:spcAft>
                <a:spcPts val="0"/>
              </a:spcAft>
              <a:buSzPts val="1800"/>
              <a:buNone/>
            </a:pPr>
            <a:r>
              <a:rPr 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endParaRPr/>
          </a:p>
          <a:p>
            <a:pPr indent="0" lvl="0" marL="0" rtl="0" algn="l">
              <a:spcBef>
                <a:spcPts val="0"/>
              </a:spcBef>
              <a:spcAft>
                <a:spcPts val="0"/>
              </a:spcAft>
              <a:buSzPts val="1800"/>
              <a:buNone/>
            </a:pPr>
            <a:r>
              <a:rPr lang="en-US"/>
              <a:t>There have been other demonstrated breaks of the DES using both large networks of computers &amp; dedicated h/w, including: </a:t>
            </a:r>
            <a:endParaRPr/>
          </a:p>
          <a:p>
            <a:pPr indent="0" lvl="0" marL="0" rtl="0" algn="l">
              <a:spcBef>
                <a:spcPts val="0"/>
              </a:spcBef>
              <a:spcAft>
                <a:spcPts val="0"/>
              </a:spcAft>
              <a:buSzPts val="1800"/>
              <a:buNone/>
            </a:pPr>
            <a:r>
              <a:rPr lang="en-US"/>
              <a:t>- 1997 on a large network of computers in a few months </a:t>
            </a:r>
            <a:endParaRPr/>
          </a:p>
          <a:p>
            <a:pPr indent="0" lvl="0" marL="0" rtl="0" algn="l">
              <a:spcBef>
                <a:spcPts val="0"/>
              </a:spcBef>
              <a:spcAft>
                <a:spcPts val="0"/>
              </a:spcAft>
              <a:buSzPts val="1800"/>
              <a:buNone/>
            </a:pPr>
            <a:r>
              <a:rPr lang="en-US"/>
              <a:t>- 1998 on dedicated h/w (EFF) in a few days </a:t>
            </a:r>
            <a:endParaRPr/>
          </a:p>
          <a:p>
            <a:pPr indent="0" lvl="0" marL="0" rtl="0" algn="l">
              <a:spcBef>
                <a:spcPts val="0"/>
              </a:spcBef>
              <a:spcAft>
                <a:spcPts val="0"/>
              </a:spcAft>
              <a:buSzPts val="1800"/>
              <a:buNone/>
            </a:pPr>
            <a:r>
              <a:rPr lang="en-US"/>
              <a:t>- 1999 above combined in 22hrs!</a:t>
            </a:r>
            <a:endParaRPr/>
          </a:p>
          <a:p>
            <a:pPr indent="0" lvl="0" marL="0" rtl="0" algn="l">
              <a:spcBef>
                <a:spcPts val="0"/>
              </a:spcBef>
              <a:spcAft>
                <a:spcPts val="0"/>
              </a:spcAft>
              <a:buSzPts val="1800"/>
              <a:buFont typeface="Arial"/>
              <a:buNone/>
            </a:pPr>
            <a:r>
              <a:rPr lang="en-US">
                <a:latin typeface="Arial"/>
                <a:ea typeface="Arial"/>
                <a:cs typeface="Arial"/>
                <a:sym typeface="Arial"/>
              </a:rPr>
              <a:t>It is important to note that there is more to a key-search attack than simply running through all possible keys. Unless known plaintext is provided, the analyst must be able to recognize plaintext as plaintext.</a:t>
            </a:r>
            <a:endParaRPr/>
          </a:p>
          <a:p>
            <a:pPr indent="0" lvl="0" marL="0" rtl="0" algn="l">
              <a:spcBef>
                <a:spcPts val="0"/>
              </a:spcBef>
              <a:spcAft>
                <a:spcPts val="0"/>
              </a:spcAft>
              <a:buSzPts val="1800"/>
              <a:buFont typeface="Arial"/>
              <a:buNone/>
            </a:pPr>
            <a:r>
              <a:rPr lang="en-US">
                <a:latin typeface="Arial"/>
                <a:ea typeface="Arial"/>
                <a:cs typeface="Arial"/>
                <a:sym typeface="Arial"/>
              </a:rPr>
              <a:t>Clearly </a:t>
            </a:r>
            <a:r>
              <a:rPr lang="en-US"/>
              <a:t>must now consider alternatives to DES</a:t>
            </a:r>
            <a:r>
              <a:rPr lang="en-US">
                <a:latin typeface="Arial"/>
                <a:ea typeface="Arial"/>
                <a:cs typeface="Arial"/>
                <a:sym typeface="Arial"/>
              </a:rPr>
              <a:t>, the most important of which are AES and triple DES.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94" name="Google Shape;39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Another concern is the possibility that cryptanalysis is possible by exploiting the characteristics of the DES algorithm. The focus of concern has been on the eight substitution tables, or S-boxes, that are used in each iteration. These techniques </a:t>
            </a:r>
            <a:r>
              <a:rPr lang="en-US"/>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01" name="Google Shape;4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We will discuss timing attacks in more detail later, as they relate to public-key algorithms. However,the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a:t>
            </a:r>
            <a:r>
              <a:rPr lang="en-US"/>
              <a:t> The AES analysis process has highlighted this attack approach, and showed that it is a concern particularly with smartcard implementations, though </a:t>
            </a:r>
            <a:r>
              <a:rPr lang="en-US">
                <a:latin typeface="Arial"/>
                <a:ea typeface="Arial"/>
                <a:cs typeface="Arial"/>
                <a:sym typeface="Arial"/>
              </a:rPr>
              <a:t>DES appears to be fairly resistant to a successful timing attack.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08" name="Google Shape;40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Biham &amp; Shamir show Differential Cryptanalysis can be successfully used to cryptanalyse the DES with an effort on the order of 2</a:t>
            </a:r>
            <a:r>
              <a:rPr baseline="30000" lang="en-US"/>
              <a:t>47 </a:t>
            </a:r>
            <a:r>
              <a:rPr lang="en-US">
                <a:latin typeface="Arial"/>
                <a:ea typeface="Arial"/>
                <a:cs typeface="Arial"/>
                <a:sym typeface="Arial"/>
              </a:rPr>
              <a:t>encryptions, </a:t>
            </a:r>
            <a:r>
              <a:rPr lang="en-US"/>
              <a:t>requiring 2</a:t>
            </a:r>
            <a:r>
              <a:rPr baseline="30000" lang="en-US"/>
              <a:t>47</a:t>
            </a:r>
            <a:r>
              <a:rPr lang="en-US"/>
              <a:t> chosen plaintexts. They also </a:t>
            </a:r>
            <a:r>
              <a:rPr lang="en-US">
                <a:latin typeface="Arial"/>
                <a:ea typeface="Arial"/>
                <a:cs typeface="Arial"/>
                <a:sym typeface="Arial"/>
              </a:rPr>
              <a:t>demonstrated this form of attack on a variety of encryption algorithms and hash functions.</a:t>
            </a:r>
            <a:endParaRPr/>
          </a:p>
          <a:p>
            <a:pPr indent="0" lvl="0" marL="0" rtl="0" algn="l">
              <a:spcBef>
                <a:spcPts val="0"/>
              </a:spcBef>
              <a:spcAft>
                <a:spcPts val="0"/>
              </a:spcAft>
              <a:buSzPts val="1800"/>
              <a:buNone/>
            </a:pPr>
            <a:r>
              <a:rPr lang="en-US"/>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baseline="30000" lang="en-US"/>
              <a:t>14</a:t>
            </a:r>
            <a:r>
              <a:rPr lang="en-US"/>
              <a:t> chosen plaintexts.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15" name="Google Shape;41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US"/>
              <a:t>cannot trace values back through cipher without knowing the value of the key. Differential Cryptanalysis compares two related pairs of encryptions, which can leak information about the key, given a sufficiently large number of suitable pairs.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22" name="Google Shape;4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attack is known as </a:t>
            </a:r>
            <a:r>
              <a:rPr b="1" lang="en-US"/>
              <a:t>Differential Cryptanalysis</a:t>
            </a:r>
            <a:r>
              <a:rPr lang="en-US"/>
              <a:t> because the analysis compares </a:t>
            </a:r>
            <a:r>
              <a:rPr b="1" lang="en-US"/>
              <a:t>differences</a:t>
            </a:r>
            <a:r>
              <a:rPr lang="en-US"/>
              <a:t> between two related encryptions, and looks for a </a:t>
            </a:r>
            <a:r>
              <a:rPr b="1" lang="en-US"/>
              <a:t>known difference in</a:t>
            </a:r>
            <a:r>
              <a:rPr lang="en-US"/>
              <a:t> leading to a </a:t>
            </a:r>
            <a:r>
              <a:rPr b="1" lang="en-US"/>
              <a:t>known difference out</a:t>
            </a:r>
            <a:r>
              <a:rPr lang="en-US"/>
              <a:t> with some (pretty small but still significant) probability. </a:t>
            </a:r>
            <a:r>
              <a:rPr lang="en-US">
                <a:latin typeface="Arial"/>
                <a:ea typeface="Arial"/>
                <a:cs typeface="Arial"/>
                <a:sym typeface="Arial"/>
              </a:rPr>
              <a:t>If a number of such differences are determined, it is feasible to determine the subkey used in the function f.</a:t>
            </a:r>
            <a:endParaRPr/>
          </a:p>
          <a:p>
            <a:pPr indent="0" lvl="0" marL="0" rtl="0" algn="l">
              <a:spcBef>
                <a:spcPts val="0"/>
              </a:spcBef>
              <a:spcAft>
                <a:spcPts val="0"/>
              </a:spcAft>
              <a:buSzPts val="1800"/>
              <a:buNone/>
            </a:pPr>
            <a:r>
              <a:rPr lang="en-US"/>
              <a:t>Shown here is the equation from Stallings section 3.4 which shows how this removes the influence of the key, hence enabling the analysis.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0" name="Google Shape;43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7" name="Google Shape;43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a:t>
            </a:r>
            <a:r>
              <a:rPr lang="en-US">
                <a:latin typeface="Arial"/>
                <a:ea typeface="Arial"/>
                <a:cs typeface="Arial"/>
                <a:sym typeface="Arial"/>
              </a:rPr>
              <a:t>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a:t>
            </a:r>
            <a:r>
              <a:rPr lang="en-US">
                <a:latin typeface="Helvetica Neue"/>
                <a:ea typeface="Helvetica Neue"/>
                <a:cs typeface="Helvetica Neue"/>
                <a:sym typeface="Helvetica Neue"/>
              </a:rPr>
              <a:t> Since the output difference is the same as the input, this 3 round pattern can be iterated over a larger number of rounds, with probabilities</a:t>
            </a:r>
            <a:endParaRPr/>
          </a:p>
          <a:p>
            <a:pPr indent="0" lvl="0" marL="0" rtl="0" algn="l">
              <a:spcBef>
                <a:spcPts val="0"/>
              </a:spcBef>
              <a:spcAft>
                <a:spcPts val="0"/>
              </a:spcAft>
              <a:buSzPts val="1800"/>
              <a:buFont typeface="Helvetica Neue"/>
              <a:buNone/>
            </a:pPr>
            <a:r>
              <a:rPr lang="en-US">
                <a:latin typeface="Helvetica Neue"/>
                <a:ea typeface="Helvetica Neue"/>
                <a:cs typeface="Helvetica Neue"/>
                <a:sym typeface="Helvetica Neue"/>
              </a:rPr>
              <a:t>multiplying to be successively smaller.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44" name="Google Shape;44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Differential Cryptanalysis works by </a:t>
            </a:r>
            <a:r>
              <a:rPr lang="en-US" sz="1000"/>
              <a:t>performing the attack by repeatedly encrypting plaintext pairs with known input XOR until obtain desired output XOR.</a:t>
            </a:r>
            <a:r>
              <a:rPr lang="en-US"/>
              <a:t> See [BIHA93] for detailed descriptions. Attack on full DES requires an effort on the order of 2</a:t>
            </a:r>
            <a:r>
              <a:rPr baseline="30000" lang="en-US"/>
              <a:t>47 </a:t>
            </a:r>
            <a:r>
              <a:rPr lang="en-US">
                <a:latin typeface="Arial"/>
                <a:ea typeface="Arial"/>
                <a:cs typeface="Arial"/>
                <a:sym typeface="Arial"/>
              </a:rPr>
              <a:t>encryptions</a:t>
            </a:r>
            <a:r>
              <a:rPr lang="en-US"/>
              <a:t>, requiring 2</a:t>
            </a:r>
            <a:r>
              <a:rPr baseline="30000" lang="en-US"/>
              <a:t>47</a:t>
            </a:r>
            <a:r>
              <a:rPr lang="en-US"/>
              <a:t> chosen plaintexts to be encrypted, with a considerable amount of analysis – in practise exhaustive search is still easier, even though up to 2</a:t>
            </a:r>
            <a:r>
              <a:rPr baseline="30000" lang="en-US"/>
              <a:t>55</a:t>
            </a:r>
            <a:r>
              <a:rPr lang="en-US"/>
              <a:t> encryptions are required for this.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51" name="Google Shape;4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US"/>
              <a:t> Again, this attack uses structure not seen before. </a:t>
            </a:r>
            <a:r>
              <a:rPr lang="en-US">
                <a:latin typeface="Arial"/>
                <a:ea typeface="Arial"/>
                <a:cs typeface="Arial"/>
                <a:sym typeface="Arial"/>
              </a:rPr>
              <a:t>So far, little work has been done by other groups to validate the linear cryptanalytic approach.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58" name="Google Shape;4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 Because we are dealing with linear equations, the problem can be approached one round of the cipher at a time, with the results combined.</a:t>
            </a:r>
            <a:r>
              <a:rPr lang="en-US">
                <a:latin typeface="Helvetica Neue"/>
                <a:ea typeface="Helvetica Neue"/>
                <a:cs typeface="Helvetica Neue"/>
                <a:sym typeface="Helvetica Neue"/>
              </a:rPr>
              <a:t> </a:t>
            </a:r>
            <a:r>
              <a:rPr lang="en-US"/>
              <a:t>See [MATS93] for details.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65" name="Google Shape;4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Although much progress has been made in designing block ciphers that are cryptographically strong, the basic principles have not changed all that much since the work of Feistel and the DES design team in the early 1970s.</a:t>
            </a:r>
            <a:r>
              <a:rPr lang="en-US"/>
              <a:t> Some of the criteria used in the design of DES were reported in [COPP94], and focused on the design of the S-boxes and on the P function that distributes the output of the S boxes, as summarized above. See text for further details.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72" name="Google Shape;47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cryptographic strength of a Feistel cipher derives from three aspects of the design: the number of rounds, the function F, and the key schedule algorithm. Briefly discuss these.</a:t>
            </a:r>
            <a:endParaRPr/>
          </a:p>
          <a:p>
            <a:pPr indent="0" lvl="0" marL="0" rtl="0" algn="l">
              <a:spcBef>
                <a:spcPts val="0"/>
              </a:spcBef>
              <a:spcAft>
                <a:spcPts val="0"/>
              </a:spcAft>
              <a:buSzPts val="1800"/>
              <a:buFont typeface="Arial"/>
              <a:buNone/>
            </a:pPr>
            <a:r>
              <a:rPr lang="en-US">
                <a:latin typeface="Arial"/>
                <a:ea typeface="Arial"/>
                <a:cs typeface="Arial"/>
                <a:sym typeface="Arial"/>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endParaRPr/>
          </a:p>
          <a:p>
            <a:pPr indent="0" lvl="0" marL="0" rtl="0" algn="l">
              <a:spcBef>
                <a:spcPts val="0"/>
              </a:spcBef>
              <a:spcAft>
                <a:spcPts val="0"/>
              </a:spcAft>
              <a:buSzPts val="1800"/>
              <a:buFont typeface="Arial"/>
              <a:buNone/>
            </a:pPr>
            <a:r>
              <a:rPr lang="en-US">
                <a:latin typeface="Arial"/>
                <a:ea typeface="Arial"/>
                <a:cs typeface="Arial"/>
                <a:sym typeface="Arial"/>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endParaRPr/>
          </a:p>
          <a:p>
            <a:pPr indent="0" lvl="0" marL="0" rtl="0" algn="l">
              <a:spcBef>
                <a:spcPts val="0"/>
              </a:spcBef>
              <a:spcAft>
                <a:spcPts val="0"/>
              </a:spcAft>
              <a:buSzPts val="1800"/>
              <a:buFont typeface="Arial"/>
              <a:buNone/>
            </a:pPr>
            <a:r>
              <a:rPr lang="en-US">
                <a:latin typeface="Arial"/>
                <a:ea typeface="Arial"/>
                <a:cs typeface="Arial"/>
                <a:sym typeface="Arial"/>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79" name="Google Shape;4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3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Most symmetric block encryption algorithms in current use are based on a structure referred to as a Feistel block cipher. A block cipher operates on a plaintext block of n bits to produce a ciphertext block of n bits. </a:t>
            </a:r>
            <a:r>
              <a:rPr lang="en-US"/>
              <a:t>An arbitrary reversible substitution cipher for a large block size is not practical, however, from an implementation and performance point of view. In general, for an </a:t>
            </a:r>
            <a:r>
              <a:rPr i="1" lang="en-US"/>
              <a:t>n</a:t>
            </a:r>
            <a:r>
              <a:rPr lang="en-US"/>
              <a:t>-bit general substitution block cipher, the size of the key is </a:t>
            </a:r>
            <a:r>
              <a:rPr i="1" lang="en-US"/>
              <a:t>n x</a:t>
            </a:r>
            <a:r>
              <a:rPr lang="en-US"/>
              <a:t> 2</a:t>
            </a:r>
            <a:r>
              <a:rPr baseline="30000" i="1" lang="en-US"/>
              <a:t>n</a:t>
            </a:r>
            <a:r>
              <a:rPr lang="en-US"/>
              <a:t>. For a 64-bit block, which is a desirable length to thwart statistical attacks, the key size is 64 x 2</a:t>
            </a:r>
            <a:r>
              <a:rPr baseline="30000" lang="en-US"/>
              <a:t>64</a:t>
            </a:r>
            <a:r>
              <a:rPr lang="en-US"/>
              <a:t> = 2</a:t>
            </a:r>
            <a:r>
              <a:rPr baseline="30000" lang="en-US"/>
              <a:t>70</a:t>
            </a:r>
            <a:r>
              <a:rPr lang="en-US"/>
              <a:t> = 10</a:t>
            </a:r>
            <a:r>
              <a:rPr baseline="30000" lang="en-US"/>
              <a:t>21</a:t>
            </a:r>
            <a:r>
              <a:rPr lang="en-US"/>
              <a:t> bits. </a:t>
            </a:r>
            <a:r>
              <a:rPr lang="en-US">
                <a:latin typeface="Arial"/>
                <a:ea typeface="Arial"/>
                <a:cs typeface="Arial"/>
                <a:sym typeface="Arial"/>
              </a:rPr>
              <a:t>In considering these difficulties, Feistel points out that what is needed is an approximation to the ideal block cipher system for large n, built up out of components that are easily realizable.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5" name="Google Shape;2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6" name="Google Shape;256;p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Feistel refers to an </a:t>
            </a:r>
            <a:r>
              <a:rPr i="1" lang="en-US"/>
              <a:t>n</a:t>
            </a:r>
            <a:r>
              <a:rPr lang="en-US"/>
              <a:t>-bit general substitution as an ideal block cipher, because it allows for the maximum number of possible encryption mappings from the plaintext to ciphertext block. </a:t>
            </a:r>
            <a:r>
              <a:rPr lang="en-US">
                <a:latin typeface="Arial"/>
                <a:ea typeface="Arial"/>
                <a:cs typeface="Arial"/>
                <a:sym typeface="Arial"/>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US"/>
              <a:t>Stallings Figure 3.1. It illustrates a tiny 4-bit substitution to show that each possible input can be arbitrarily mapped to any output - which is why its complexity grows so rapidly.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i="1" lang="en-US"/>
              <a:t>confusion</a:t>
            </a:r>
            <a:r>
              <a:rPr lang="en-US"/>
              <a:t> and </a:t>
            </a:r>
            <a:r>
              <a:rPr i="1" lang="en-US"/>
              <a:t>diffusion</a:t>
            </a:r>
            <a:r>
              <a:rPr lang="en-US"/>
              <a:t>, notionally provided by S-boxes and P-boxes (in conjunction with S-boxes).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terms diffusion and confusion were introduced by Claude Shannon to capture the two basic building blocks for any cryptographic system. </a:t>
            </a:r>
            <a:r>
              <a:rPr lang="en-US"/>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b="1" lang="en-US"/>
              <a:t> </a:t>
            </a:r>
            <a:r>
              <a:rPr lang="en-US"/>
              <a:t>seeks to make the relationship between the statistics of the ciphertext and the value of the encryption key as complex as possible, again to thwart attempts to discover the key.</a:t>
            </a:r>
            <a:endParaRPr/>
          </a:p>
          <a:p>
            <a:pPr indent="0" lvl="0" marL="0" rtl="0" algn="l">
              <a:spcBef>
                <a:spcPts val="0"/>
              </a:spcBef>
              <a:spcAft>
                <a:spcPts val="0"/>
              </a:spcAft>
              <a:buSzPts val="1800"/>
              <a:buNone/>
            </a:pPr>
            <a:r>
              <a:rPr lang="en-US"/>
              <a:t>So successful are diffusion and confusion in capturing the essence of the desired attributes of a block cipher that they have become the cornerstone of modern block cipher design.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76" name="Google Shape;2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Horst Feistel, working at IBM Thomas J Watson Research Labs devised a suitable invertible cipher structure in early 70's.</a:t>
            </a:r>
            <a:endParaRPr/>
          </a:p>
          <a:p>
            <a:pPr indent="0" lvl="0" marL="0" rtl="0" algn="l">
              <a:spcBef>
                <a:spcPts val="0"/>
              </a:spcBef>
              <a:spcAft>
                <a:spcPts val="0"/>
              </a:spcAft>
              <a:buSzPts val="1800"/>
              <a:buNone/>
            </a:pPr>
            <a:r>
              <a:rPr lang="en-US"/>
              <a:t>One of Feistel's main contributions was the invention of a suitable structure which adapted Shannon's S-P network in an easily inverted structure. It partitions input block into two halves which are processed through multiple rounds which perform a substitution on left data half,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12"/>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8" name="Google Shape;208;p12"/>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13"/>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15" name="Google Shape;2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6"/>
          <p:cNvSpPr txBox="1"/>
          <p:nvPr>
            <p:ph idx="1" type="body"/>
          </p:nvPr>
        </p:nvSpPr>
        <p:spPr>
          <a:xfrm rot="5400000">
            <a:off x="2344737" y="-211138"/>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7"/>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176" name="Google Shape;17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77" name="Google Shape;177;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8"/>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83" name="Google Shape;18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84" name="Google Shape;184;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11"/>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8" name="Google Shape;19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99" name="Google Shape;19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0" name="Google Shape;20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01" name="Google Shape;20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2" name="Google Shape;2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76" name="Google Shape;76;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1" name="Google Shape;151;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Cryptography and Network Security</a:t>
            </a:r>
            <a:br>
              <a:rPr b="1" i="0" lang="en-US" sz="5400" u="none">
                <a:solidFill>
                  <a:schemeClr val="lt2"/>
                </a:solidFill>
                <a:latin typeface="Arial"/>
                <a:ea typeface="Arial"/>
                <a:cs typeface="Arial"/>
                <a:sym typeface="Arial"/>
              </a:rPr>
            </a:br>
            <a:r>
              <a:rPr b="1" i="0" lang="en-US" sz="5400" u="none">
                <a:solidFill>
                  <a:schemeClr val="lt2"/>
                </a:solidFill>
                <a:latin typeface="Arial"/>
                <a:ea typeface="Arial"/>
                <a:cs typeface="Arial"/>
                <a:sym typeface="Arial"/>
              </a:rPr>
              <a:t>Chapter 3</a:t>
            </a:r>
            <a:endParaRPr/>
          </a:p>
        </p:txBody>
      </p:sp>
      <p:sp>
        <p:nvSpPr>
          <p:cNvPr id="224" name="Google Shape;224;p1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lt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533400" y="152400"/>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Feistel Cipher Structure</a:t>
            </a:r>
            <a:endParaRPr/>
          </a:p>
        </p:txBody>
      </p:sp>
      <p:pic>
        <p:nvPicPr>
          <p:cNvPr id="287" name="Google Shape;287;p23"/>
          <p:cNvPicPr preferRelativeResize="0"/>
          <p:nvPr/>
        </p:nvPicPr>
        <p:blipFill rotWithShape="1">
          <a:blip r:embed="rId3">
            <a:alphaModFix/>
          </a:blip>
          <a:srcRect b="0" l="0" r="0" t="0"/>
          <a:stretch/>
        </p:blipFill>
        <p:spPr>
          <a:xfrm>
            <a:off x="3048000" y="1192212"/>
            <a:ext cx="3081337" cy="5665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228600" y="277812"/>
            <a:ext cx="86868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Feistel Cipher Design Elements</a:t>
            </a:r>
            <a:endParaRPr/>
          </a:p>
        </p:txBody>
      </p:sp>
      <p:sp>
        <p:nvSpPr>
          <p:cNvPr id="294" name="Google Shape;294;p2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block size </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key size </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number of rounds </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subkey generation algorithm</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round function </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fast software en/decryption</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ease of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457200" y="152400"/>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Feistel Cipher Decryption</a:t>
            </a:r>
            <a:endParaRPr/>
          </a:p>
        </p:txBody>
      </p:sp>
      <p:pic>
        <p:nvPicPr>
          <p:cNvPr id="301" name="Google Shape;301;p25"/>
          <p:cNvPicPr preferRelativeResize="0"/>
          <p:nvPr/>
        </p:nvPicPr>
        <p:blipFill rotWithShape="1">
          <a:blip r:embed="rId3">
            <a:alphaModFix/>
          </a:blip>
          <a:srcRect b="0" l="0" r="0" t="0"/>
          <a:stretch/>
        </p:blipFill>
        <p:spPr>
          <a:xfrm>
            <a:off x="2514600" y="1222375"/>
            <a:ext cx="3979862" cy="563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Data Encryption Standard (DES)</a:t>
            </a:r>
            <a:endParaRPr/>
          </a:p>
        </p:txBody>
      </p:sp>
      <p:sp>
        <p:nvSpPr>
          <p:cNvPr id="308" name="Google Shape;308;p2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most widely used block cipher in world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adopted in 1977 by NBS (now NIST)</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as FIPS PUB 46</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encrypts 64-bit data using 56-bit key</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has widespread use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has been considerable controversy over its security</a:t>
            </a:r>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History</a:t>
            </a:r>
            <a:endParaRPr/>
          </a:p>
        </p:txBody>
      </p:sp>
      <p:sp>
        <p:nvSpPr>
          <p:cNvPr id="315" name="Google Shape;315;p2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IBM developed Lucifer cipher</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by team led by Feistel in late 60’s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used 64-bit data blocks with 128-bit key</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then redeveloped as a commercial cipher with input from NSA and others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in 1973 NBS issued request for proposals for a national cipher standard</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IBM submitted their revised Lucifer which was eventually accepted as the DES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type="title"/>
          </p:nvPr>
        </p:nvSpPr>
        <p:spPr>
          <a:xfrm>
            <a:off x="457200" y="304800"/>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Design Controversy</a:t>
            </a:r>
            <a:endParaRPr/>
          </a:p>
        </p:txBody>
      </p:sp>
      <p:sp>
        <p:nvSpPr>
          <p:cNvPr id="322" name="Google Shape;322;p28"/>
          <p:cNvSpPr txBox="1"/>
          <p:nvPr>
            <p:ph idx="1" type="body"/>
          </p:nvPr>
        </p:nvSpPr>
        <p:spPr>
          <a:xfrm>
            <a:off x="381000" y="16002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although DES standard is public</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was considerable controversy over design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 choice of 56-bit key (vs Lucifer 128-bit)</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and because design criteria were classified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subsequent events and public analysis show in fact design was appropriate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 of DES has flourished</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especially in financial applications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still standardised for legacy application use</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Sdes – key generation example</a:t>
            </a:r>
            <a:endParaRPr/>
          </a:p>
        </p:txBody>
      </p:sp>
      <p:sp>
        <p:nvSpPr>
          <p:cNvPr id="328" name="Google Shape;328;p2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a:ea typeface="Arial"/>
                <a:cs typeface="Arial"/>
                <a:sym typeface="Arial"/>
              </a:rPr>
              <a:t>Key: 10010 11101</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a:ea typeface="Arial"/>
                <a:cs typeface="Arial"/>
                <a:sym typeface="Arial"/>
              </a:rPr>
              <a:t>P10: 9,8,5,6,1,2,3,7,4,10</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a:ea typeface="Arial"/>
                <a:cs typeface="Arial"/>
                <a:sym typeface="Arial"/>
              </a:rPr>
              <a:t>P8: 2,5,7,9,1,3,8,10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Encryption Overview</a:t>
            </a:r>
            <a:endParaRPr/>
          </a:p>
        </p:txBody>
      </p:sp>
      <p:pic>
        <p:nvPicPr>
          <p:cNvPr id="335" name="Google Shape;335;p30"/>
          <p:cNvPicPr preferRelativeResize="0"/>
          <p:nvPr/>
        </p:nvPicPr>
        <p:blipFill rotWithShape="1">
          <a:blip r:embed="rId3">
            <a:alphaModFix/>
          </a:blip>
          <a:srcRect b="0" l="0" r="0" t="0"/>
          <a:stretch/>
        </p:blipFill>
        <p:spPr>
          <a:xfrm>
            <a:off x="2438400" y="1371600"/>
            <a:ext cx="4340225" cy="522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Initial Permutation IP</a:t>
            </a:r>
            <a:endParaRPr/>
          </a:p>
        </p:txBody>
      </p:sp>
      <p:sp>
        <p:nvSpPr>
          <p:cNvPr id="342" name="Google Shape;342;p3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first step of the data computation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IP reorders the input data bits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even bits to LH half, odd bits to RH half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quite regular in structure (easy in h/w)</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example:</a:t>
            </a:r>
            <a:endParaRPr/>
          </a:p>
          <a:p>
            <a:pPr indent="-342900" lvl="0" marL="342900" rtl="0" algn="l">
              <a:lnSpc>
                <a:spcPct val="100000"/>
              </a:lnSpc>
              <a:spcBef>
                <a:spcPts val="400"/>
              </a:spcBef>
              <a:spcAft>
                <a:spcPts val="0"/>
              </a:spcAft>
              <a:buSzPts val="1600"/>
              <a:buNone/>
            </a:pPr>
            <a:r>
              <a:rPr b="0" i="0" lang="en-US" sz="2000" u="none">
                <a:solidFill>
                  <a:schemeClr val="lt1"/>
                </a:solidFill>
                <a:latin typeface="Courier New"/>
                <a:ea typeface="Courier New"/>
                <a:cs typeface="Courier New"/>
                <a:sym typeface="Courier New"/>
              </a:rPr>
              <a:t>	</a:t>
            </a:r>
            <a:endParaRPr/>
          </a:p>
          <a:p>
            <a:pPr indent="-342900" lvl="0" marL="342900" rtl="0" algn="l">
              <a:lnSpc>
                <a:spcPct val="100000"/>
              </a:lnSpc>
              <a:spcBef>
                <a:spcPts val="480"/>
              </a:spcBef>
              <a:spcAft>
                <a:spcPts val="0"/>
              </a:spcAft>
              <a:buSzPts val="1920"/>
              <a:buNone/>
            </a:pPr>
            <a:r>
              <a:rPr b="0" i="0" lang="en-US" sz="2400" u="none">
                <a:solidFill>
                  <a:schemeClr val="lt1"/>
                </a:solidFill>
                <a:latin typeface="Courier New"/>
                <a:ea typeface="Courier New"/>
                <a:cs typeface="Courier New"/>
                <a:sym typeface="Courier New"/>
              </a:rPr>
              <a:t>	IP(675a6967 5e5a6b5a) = (ffb2194d 004df6fb)</a:t>
            </a:r>
            <a:r>
              <a:rPr b="0" i="0" lang="en-US" sz="2400" u="none">
                <a:solidFill>
                  <a:schemeClr val="lt1"/>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Round Structure</a:t>
            </a:r>
            <a:endParaRPr/>
          </a:p>
        </p:txBody>
      </p:sp>
      <p:sp>
        <p:nvSpPr>
          <p:cNvPr id="349" name="Google Shape;349;p3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two 32-bit L &amp; R halves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as for any Feistel cipher can describe as:</a:t>
            </a:r>
            <a:endParaRPr/>
          </a:p>
          <a:p>
            <a:pPr indent="-285750" lvl="1" marL="742950" rtl="0" algn="l">
              <a:lnSpc>
                <a:spcPct val="90000"/>
              </a:lnSpc>
              <a:spcBef>
                <a:spcPts val="560"/>
              </a:spcBef>
              <a:spcAft>
                <a:spcPts val="0"/>
              </a:spcAft>
              <a:buSzPts val="1400"/>
              <a:buNone/>
            </a:pPr>
            <a:r>
              <a:rPr b="0" i="1" lang="en-US" sz="2800" u="none">
                <a:solidFill>
                  <a:schemeClr val="lt1"/>
                </a:solidFill>
                <a:latin typeface="Arial"/>
                <a:ea typeface="Arial"/>
                <a:cs typeface="Arial"/>
                <a:sym typeface="Arial"/>
              </a:rPr>
              <a:t>L</a:t>
            </a:r>
            <a:r>
              <a:rPr b="0" baseline="-25000" i="1" lang="en-US" sz="2800" u="none">
                <a:solidFill>
                  <a:schemeClr val="lt1"/>
                </a:solidFill>
                <a:latin typeface="Arial"/>
                <a:ea typeface="Arial"/>
                <a:cs typeface="Arial"/>
                <a:sym typeface="Arial"/>
              </a:rPr>
              <a:t>i</a:t>
            </a:r>
            <a:r>
              <a:rPr b="0" i="1" lang="en-US" sz="2800" u="none">
                <a:solidFill>
                  <a:schemeClr val="lt1"/>
                </a:solidFill>
                <a:latin typeface="Arial"/>
                <a:ea typeface="Arial"/>
                <a:cs typeface="Arial"/>
                <a:sym typeface="Arial"/>
              </a:rPr>
              <a:t> </a:t>
            </a:r>
            <a:r>
              <a:rPr b="0" i="0" lang="en-US" sz="28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R</a:t>
            </a:r>
            <a:r>
              <a:rPr b="0" baseline="-25000" i="1" lang="en-US" sz="2800" u="none">
                <a:solidFill>
                  <a:schemeClr val="lt1"/>
                </a:solidFill>
                <a:latin typeface="Arial"/>
                <a:ea typeface="Arial"/>
                <a:cs typeface="Arial"/>
                <a:sym typeface="Arial"/>
              </a:rPr>
              <a:t>i</a:t>
            </a:r>
            <a:r>
              <a:rPr b="0" baseline="-25000" i="0" lang="en-US" sz="2800" u="none">
                <a:solidFill>
                  <a:schemeClr val="lt1"/>
                </a:solidFill>
                <a:latin typeface="Arial"/>
                <a:ea typeface="Arial"/>
                <a:cs typeface="Arial"/>
                <a:sym typeface="Arial"/>
              </a:rPr>
              <a:t>–1</a:t>
            </a:r>
            <a:endParaRPr/>
          </a:p>
          <a:p>
            <a:pPr indent="-285750" lvl="1" marL="742950" rtl="0" algn="l">
              <a:lnSpc>
                <a:spcPct val="90000"/>
              </a:lnSpc>
              <a:spcBef>
                <a:spcPts val="560"/>
              </a:spcBef>
              <a:spcAft>
                <a:spcPts val="0"/>
              </a:spcAft>
              <a:buSzPts val="1400"/>
              <a:buNone/>
            </a:pPr>
            <a:r>
              <a:rPr b="0" i="1" lang="en-US" sz="2800" u="none">
                <a:solidFill>
                  <a:schemeClr val="lt1"/>
                </a:solidFill>
                <a:latin typeface="Arial"/>
                <a:ea typeface="Arial"/>
                <a:cs typeface="Arial"/>
                <a:sym typeface="Arial"/>
              </a:rPr>
              <a:t>R</a:t>
            </a:r>
            <a:r>
              <a:rPr b="0" baseline="-25000" i="1" lang="en-US" sz="2800" u="none">
                <a:solidFill>
                  <a:schemeClr val="lt1"/>
                </a:solidFill>
                <a:latin typeface="Arial"/>
                <a:ea typeface="Arial"/>
                <a:cs typeface="Arial"/>
                <a:sym typeface="Arial"/>
              </a:rPr>
              <a:t>i</a:t>
            </a:r>
            <a:r>
              <a:rPr b="0" i="1" lang="en-US" sz="2800" u="none">
                <a:solidFill>
                  <a:schemeClr val="lt1"/>
                </a:solidFill>
                <a:latin typeface="Arial"/>
                <a:ea typeface="Arial"/>
                <a:cs typeface="Arial"/>
                <a:sym typeface="Arial"/>
              </a:rPr>
              <a:t> </a:t>
            </a:r>
            <a:r>
              <a:rPr b="0" i="0" lang="en-US" sz="28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L</a:t>
            </a:r>
            <a:r>
              <a:rPr b="0" baseline="-25000" i="1" lang="en-US" sz="2800" u="none">
                <a:solidFill>
                  <a:schemeClr val="lt1"/>
                </a:solidFill>
                <a:latin typeface="Arial"/>
                <a:ea typeface="Arial"/>
                <a:cs typeface="Arial"/>
                <a:sym typeface="Arial"/>
              </a:rPr>
              <a:t>i</a:t>
            </a:r>
            <a:r>
              <a:rPr b="0" baseline="-25000" i="0" lang="en-US" sz="2800" u="none">
                <a:solidFill>
                  <a:schemeClr val="lt1"/>
                </a:solidFill>
                <a:latin typeface="Arial"/>
                <a:ea typeface="Arial"/>
                <a:cs typeface="Arial"/>
                <a:sym typeface="Arial"/>
              </a:rPr>
              <a:t>–1</a:t>
            </a:r>
            <a:r>
              <a:rPr b="0" i="0" lang="en-US" sz="2800" u="none">
                <a:solidFill>
                  <a:schemeClr val="lt1"/>
                </a:solidFill>
                <a:latin typeface="Arial"/>
                <a:ea typeface="Arial"/>
                <a:cs typeface="Arial"/>
                <a:sym typeface="Arial"/>
              </a:rPr>
              <a:t> ⊕ F(</a:t>
            </a:r>
            <a:r>
              <a:rPr b="0" i="1" lang="en-US" sz="2800" u="none">
                <a:solidFill>
                  <a:schemeClr val="lt1"/>
                </a:solidFill>
                <a:latin typeface="Arial"/>
                <a:ea typeface="Arial"/>
                <a:cs typeface="Arial"/>
                <a:sym typeface="Arial"/>
              </a:rPr>
              <a:t>R</a:t>
            </a:r>
            <a:r>
              <a:rPr b="0" baseline="-25000" i="1" lang="en-US" sz="2800" u="none">
                <a:solidFill>
                  <a:schemeClr val="lt1"/>
                </a:solidFill>
                <a:latin typeface="Arial"/>
                <a:ea typeface="Arial"/>
                <a:cs typeface="Arial"/>
                <a:sym typeface="Arial"/>
              </a:rPr>
              <a:t>i</a:t>
            </a:r>
            <a:r>
              <a:rPr b="0" baseline="-25000" i="0" lang="en-US" sz="2800" u="none">
                <a:solidFill>
                  <a:schemeClr val="lt1"/>
                </a:solidFill>
                <a:latin typeface="Arial"/>
                <a:ea typeface="Arial"/>
                <a:cs typeface="Arial"/>
                <a:sym typeface="Arial"/>
              </a:rPr>
              <a:t>–1</a:t>
            </a:r>
            <a:r>
              <a:rPr b="0" i="0" lang="en-US" sz="28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K</a:t>
            </a:r>
            <a:r>
              <a:rPr b="0" baseline="-25000" i="1" lang="en-US" sz="2800" u="none">
                <a:solidFill>
                  <a:schemeClr val="lt1"/>
                </a:solidFill>
                <a:latin typeface="Arial"/>
                <a:ea typeface="Arial"/>
                <a:cs typeface="Arial"/>
                <a:sym typeface="Arial"/>
              </a:rPr>
              <a:t>i</a:t>
            </a:r>
            <a:r>
              <a:rPr b="0" i="0" lang="en-US" sz="2800" u="none">
                <a:solidFill>
                  <a:schemeClr val="lt1"/>
                </a:solidFill>
                <a:latin typeface="Arial"/>
                <a:ea typeface="Arial"/>
                <a:cs typeface="Arial"/>
                <a:sym typeface="Arial"/>
              </a:rPr>
              <a:t>)</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 takes 32-bit R half and 48-bit subkey: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expands R to 48-bits using perm 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adds to subkey using XOR</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passes through 8 S-boxes to get 32-bit result</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finally permutes using 32-bit perm 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Chapter 3 – Block Ciphers and the Data Encryption Standard</a:t>
            </a:r>
            <a:endParaRPr/>
          </a:p>
        </p:txBody>
      </p:sp>
      <p:sp>
        <p:nvSpPr>
          <p:cNvPr id="231" name="Google Shape;231;p1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240"/>
              <a:buNone/>
            </a:pPr>
            <a:r>
              <a:rPr b="0" i="1" lang="en-US" sz="2800" u="none">
                <a:solidFill>
                  <a:schemeClr val="lt1"/>
                </a:solidFill>
                <a:latin typeface="Arial"/>
                <a:ea typeface="Arial"/>
                <a:cs typeface="Arial"/>
                <a:sym typeface="Arial"/>
              </a:rPr>
              <a:t>All the afternoon Mungo had been working on Stern's code, principally with the aid of the latest messages which he had copied down at the Nevin Square drop. Stern was very confident. He must be well aware London Central knew about that drop. It was obvious that they didn't care how often Mungo read their messages, so confident were they in the impenetrability of the code.</a:t>
            </a:r>
            <a:endParaRPr/>
          </a:p>
          <a:p>
            <a:pPr indent="-342900" lvl="0" marL="342900" rtl="0" algn="l">
              <a:lnSpc>
                <a:spcPct val="80000"/>
              </a:lnSpc>
              <a:spcBef>
                <a:spcPts val="560"/>
              </a:spcBef>
              <a:spcAft>
                <a:spcPts val="0"/>
              </a:spcAft>
              <a:buSzPts val="2240"/>
              <a:buNone/>
            </a:pPr>
            <a:r>
              <a:rPr b="1" i="0" lang="en-US" sz="2800" u="none">
                <a:solidFill>
                  <a:schemeClr val="lt1"/>
                </a:solidFill>
                <a:latin typeface="Arial"/>
                <a:ea typeface="Arial"/>
                <a:cs typeface="Arial"/>
                <a:sym typeface="Arial"/>
              </a:rPr>
              <a:t>	—</a:t>
            </a:r>
            <a:r>
              <a:rPr b="1" i="1" lang="en-US" sz="2800" u="none">
                <a:solidFill>
                  <a:schemeClr val="lt1"/>
                </a:solidFill>
                <a:latin typeface="Arial"/>
                <a:ea typeface="Arial"/>
                <a:cs typeface="Arial"/>
                <a:sym typeface="Arial"/>
              </a:rPr>
              <a:t>Talking to Strange Men, </a:t>
            </a:r>
            <a:r>
              <a:rPr b="1" i="0" lang="en-US" sz="2800" u="none">
                <a:solidFill>
                  <a:schemeClr val="lt1"/>
                </a:solidFill>
                <a:latin typeface="Arial"/>
                <a:ea typeface="Arial"/>
                <a:cs typeface="Arial"/>
                <a:sym typeface="Arial"/>
              </a:rPr>
              <a:t>Ruth Rendell</a:t>
            </a:r>
            <a:endParaRPr/>
          </a:p>
          <a:p>
            <a:pPr indent="-342900" lvl="0" marL="342900" rtl="0" algn="l">
              <a:lnSpc>
                <a:spcPct val="8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Round Structure</a:t>
            </a:r>
            <a:endParaRPr/>
          </a:p>
        </p:txBody>
      </p:sp>
      <p:pic>
        <p:nvPicPr>
          <p:cNvPr id="356" name="Google Shape;356;p33"/>
          <p:cNvPicPr preferRelativeResize="0"/>
          <p:nvPr/>
        </p:nvPicPr>
        <p:blipFill rotWithShape="1">
          <a:blip r:embed="rId3">
            <a:alphaModFix/>
          </a:blip>
          <a:srcRect b="0" l="0" r="0" t="0"/>
          <a:stretch/>
        </p:blipFill>
        <p:spPr>
          <a:xfrm>
            <a:off x="1219200" y="1676400"/>
            <a:ext cx="6592887" cy="47132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Substitution Boxes S</a:t>
            </a:r>
            <a:endParaRPr/>
          </a:p>
        </p:txBody>
      </p:sp>
      <p:sp>
        <p:nvSpPr>
          <p:cNvPr id="363" name="Google Shape;363;p3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eight S-boxes which map 6 to 4 bits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each S-box is actually 4 little 4 bit boxes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outer bits 1 &amp; 6 (</a:t>
            </a:r>
            <a:r>
              <a:rPr b="1" i="0" lang="en-US" sz="2800" u="none">
                <a:solidFill>
                  <a:schemeClr val="lt1"/>
                </a:solidFill>
                <a:latin typeface="Arial"/>
                <a:ea typeface="Arial"/>
                <a:cs typeface="Arial"/>
                <a:sym typeface="Arial"/>
              </a:rPr>
              <a:t>row</a:t>
            </a:r>
            <a:r>
              <a:rPr b="0" i="0" lang="en-US" sz="2800" u="none">
                <a:solidFill>
                  <a:schemeClr val="lt1"/>
                </a:solidFill>
                <a:latin typeface="Arial"/>
                <a:ea typeface="Arial"/>
                <a:cs typeface="Arial"/>
                <a:sym typeface="Arial"/>
              </a:rPr>
              <a:t> bits) select one row of 4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inner bits 2-5 (</a:t>
            </a:r>
            <a:r>
              <a:rPr b="1" i="0" lang="en-US" sz="2800" u="none">
                <a:solidFill>
                  <a:schemeClr val="lt1"/>
                </a:solidFill>
                <a:latin typeface="Arial"/>
                <a:ea typeface="Arial"/>
                <a:cs typeface="Arial"/>
                <a:sym typeface="Arial"/>
              </a:rPr>
              <a:t>col</a:t>
            </a:r>
            <a:r>
              <a:rPr b="0" i="0" lang="en-US" sz="2800" u="none">
                <a:solidFill>
                  <a:schemeClr val="lt1"/>
                </a:solidFill>
                <a:latin typeface="Arial"/>
                <a:ea typeface="Arial"/>
                <a:cs typeface="Arial"/>
                <a:sym typeface="Arial"/>
              </a:rPr>
              <a:t> bits) are substituted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result is 8 lots of 4 bits, or 32 bits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row selection depends on both data &amp; key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feature known as autoclaving (autokeying)</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example:</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Courier New"/>
                <a:ea typeface="Courier New"/>
                <a:cs typeface="Courier New"/>
                <a:sym typeface="Courier New"/>
              </a:rPr>
              <a:t>S(18 09 12 3d 11 17 38 39) = 5fd25e03</a:t>
            </a:r>
            <a:r>
              <a:rPr b="0" i="0" lang="en-US" sz="2400" u="none">
                <a:solidFill>
                  <a:schemeClr val="lt1"/>
                </a:solidFill>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Key Schedule</a:t>
            </a:r>
            <a:endParaRPr/>
          </a:p>
        </p:txBody>
      </p:sp>
      <p:sp>
        <p:nvSpPr>
          <p:cNvPr id="370" name="Google Shape;370;p3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forms subkeys used in each round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initial permutation of the key (PC1) which selects 56-bits in two 28-bit halves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16 stages consisting of: </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rotating </a:t>
            </a:r>
            <a:r>
              <a:rPr b="1" i="0" lang="en-US" sz="2400" u="none">
                <a:solidFill>
                  <a:schemeClr val="lt1"/>
                </a:solidFill>
                <a:latin typeface="Arial"/>
                <a:ea typeface="Arial"/>
                <a:cs typeface="Arial"/>
                <a:sym typeface="Arial"/>
              </a:rPr>
              <a:t>each half</a:t>
            </a:r>
            <a:r>
              <a:rPr b="0" i="0" lang="en-US" sz="2400" u="none">
                <a:solidFill>
                  <a:schemeClr val="lt1"/>
                </a:solidFill>
                <a:latin typeface="Arial"/>
                <a:ea typeface="Arial"/>
                <a:cs typeface="Arial"/>
                <a:sym typeface="Arial"/>
              </a:rPr>
              <a:t> separately either 1 or 2 places depending on the </a:t>
            </a:r>
            <a:r>
              <a:rPr b="1" i="0" lang="en-US" sz="2400" u="none">
                <a:solidFill>
                  <a:schemeClr val="lt1"/>
                </a:solidFill>
                <a:latin typeface="Arial"/>
                <a:ea typeface="Arial"/>
                <a:cs typeface="Arial"/>
                <a:sym typeface="Arial"/>
              </a:rPr>
              <a:t>key rotation schedule</a:t>
            </a:r>
            <a:r>
              <a:rPr b="0" i="0" lang="en-US" sz="2400" u="none">
                <a:solidFill>
                  <a:schemeClr val="lt1"/>
                </a:solidFill>
                <a:latin typeface="Arial"/>
                <a:ea typeface="Arial"/>
                <a:cs typeface="Arial"/>
                <a:sym typeface="Arial"/>
              </a:rPr>
              <a:t> K</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selecting 24-bits from each half &amp; permuting them by PC2 for use in round function F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note practical use issues in h/w vs s/w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Decryption</a:t>
            </a:r>
            <a:endParaRPr/>
          </a:p>
        </p:txBody>
      </p:sp>
      <p:sp>
        <p:nvSpPr>
          <p:cNvPr id="377" name="Google Shape;377;p3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decrypt must unwind steps of data computation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with Feistel design, do encryption steps again  using subkeys in reverse order (SK16 … SK1)</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IP undoes final FP step of encryption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1st round with SK16 undoes 16th encrypt round</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16th round with SK1 undoes 1st encrypt round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then final FP undoes initial encryption IP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thus recovering original data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Avalanche Effect </a:t>
            </a:r>
            <a:endParaRPr/>
          </a:p>
        </p:txBody>
      </p:sp>
      <p:sp>
        <p:nvSpPr>
          <p:cNvPr id="384" name="Google Shape;384;p3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key desirable property of encryption alg</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where a change of </a:t>
            </a:r>
            <a:r>
              <a:rPr b="1" i="0" lang="en-US" sz="3200" u="none">
                <a:solidFill>
                  <a:schemeClr val="lt1"/>
                </a:solidFill>
                <a:latin typeface="Arial"/>
                <a:ea typeface="Arial"/>
                <a:cs typeface="Arial"/>
                <a:sym typeface="Arial"/>
              </a:rPr>
              <a:t>one </a:t>
            </a:r>
            <a:r>
              <a:rPr b="0" i="0" lang="en-US" sz="3200" u="none">
                <a:solidFill>
                  <a:schemeClr val="lt1"/>
                </a:solidFill>
                <a:latin typeface="Arial"/>
                <a:ea typeface="Arial"/>
                <a:cs typeface="Arial"/>
                <a:sym typeface="Arial"/>
              </a:rPr>
              <a:t>input or key bit results in changing approx </a:t>
            </a:r>
            <a:r>
              <a:rPr b="1" i="0" lang="en-US" sz="3200" u="none">
                <a:solidFill>
                  <a:schemeClr val="lt1"/>
                </a:solidFill>
                <a:latin typeface="Arial"/>
                <a:ea typeface="Arial"/>
                <a:cs typeface="Arial"/>
                <a:sym typeface="Arial"/>
              </a:rPr>
              <a:t>half</a:t>
            </a:r>
            <a:r>
              <a:rPr b="0" i="0" lang="en-US" sz="3200" u="none">
                <a:solidFill>
                  <a:schemeClr val="lt1"/>
                </a:solidFill>
                <a:latin typeface="Arial"/>
                <a:ea typeface="Arial"/>
                <a:cs typeface="Arial"/>
                <a:sym typeface="Arial"/>
              </a:rPr>
              <a:t> output bits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making attempts to “home-in” by guessing keys impossible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 exhibits strong avalanche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Strength of DES – Key Size</a:t>
            </a:r>
            <a:endParaRPr/>
          </a:p>
        </p:txBody>
      </p:sp>
      <p:sp>
        <p:nvSpPr>
          <p:cNvPr id="391" name="Google Shape;391;p3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56-bit keys have 2</a:t>
            </a:r>
            <a:r>
              <a:rPr b="0" baseline="30000" i="0" lang="en-US" sz="3200" u="none">
                <a:solidFill>
                  <a:schemeClr val="lt1"/>
                </a:solidFill>
                <a:latin typeface="Arial"/>
                <a:ea typeface="Arial"/>
                <a:cs typeface="Arial"/>
                <a:sym typeface="Arial"/>
              </a:rPr>
              <a:t>56</a:t>
            </a:r>
            <a:r>
              <a:rPr b="0" i="0" lang="en-US" sz="3200" u="none">
                <a:solidFill>
                  <a:schemeClr val="lt1"/>
                </a:solidFill>
                <a:latin typeface="Arial"/>
                <a:ea typeface="Arial"/>
                <a:cs typeface="Arial"/>
                <a:sym typeface="Arial"/>
              </a:rPr>
              <a:t> = 7.2 x 10</a:t>
            </a:r>
            <a:r>
              <a:rPr b="0" baseline="30000" i="0" lang="en-US" sz="3200" u="none">
                <a:solidFill>
                  <a:schemeClr val="lt1"/>
                </a:solidFill>
                <a:latin typeface="Arial"/>
                <a:ea typeface="Arial"/>
                <a:cs typeface="Arial"/>
                <a:sym typeface="Arial"/>
              </a:rPr>
              <a:t>16</a:t>
            </a:r>
            <a:r>
              <a:rPr b="0" i="0" lang="en-US" sz="3200" u="none">
                <a:solidFill>
                  <a:schemeClr val="lt1"/>
                </a:solidFill>
                <a:latin typeface="Arial"/>
                <a:ea typeface="Arial"/>
                <a:cs typeface="Arial"/>
                <a:sym typeface="Arial"/>
              </a:rPr>
              <a:t> values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brute force search looks hard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recent advances have shown is possible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 1997 on Internet in a few months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 1998 on dedicated h/w (EFF) in a few days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 1999 above combined in 22hrs!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still must be able to recognize plaintext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must now consider alternatives to 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Strength of DES – Analytic Attacks</a:t>
            </a:r>
            <a:endParaRPr/>
          </a:p>
        </p:txBody>
      </p:sp>
      <p:sp>
        <p:nvSpPr>
          <p:cNvPr id="398" name="Google Shape;398;p3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now have several analytic attacks on DES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these utilise some deep structure of the cipher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by gathering information about encryptions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can eventually recover some/all of the sub-key bits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if necessary then exhaustively search for the rest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generally these are statistical attacks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include</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differential cryptanalysis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linear cryptanalysis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related key attacks </a:t>
            </a:r>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Strength of DES – Timing Attacks</a:t>
            </a:r>
            <a:endParaRPr/>
          </a:p>
        </p:txBody>
      </p:sp>
      <p:sp>
        <p:nvSpPr>
          <p:cNvPr id="405" name="Google Shape;405;p4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attacks actual implementation of cipher</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 knowledge of consequences of implementation to derive information about  some/all subkey bits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specifically use fact that calculations can take varying times depending on the value of the inputs to it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particularly problematic on smartcards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Differential Cryptanalysis</a:t>
            </a:r>
            <a:endParaRPr/>
          </a:p>
        </p:txBody>
      </p:sp>
      <p:sp>
        <p:nvSpPr>
          <p:cNvPr id="412" name="Google Shape;412;p4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one of the most significant recent (public) advances in cryptanalysis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known by NSA in 70's cf DES design</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Murphy, Biham &amp; Shamir published in 90’s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powerful method to analyse block ciphers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used to analyse most current block ciphers with varying degrees of success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 reasonably resistant to it, cf Lucifer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Differential Cryptanalysis</a:t>
            </a:r>
            <a:endParaRPr/>
          </a:p>
        </p:txBody>
      </p:sp>
      <p:sp>
        <p:nvSpPr>
          <p:cNvPr id="419" name="Google Shape;419;p4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statistical attack against Feistel ciphers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uses cipher structure not previously used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design of S-P networks has output of function </a:t>
            </a:r>
            <a:r>
              <a:rPr b="0" i="1" lang="en-US" sz="3200" u="none">
                <a:solidFill>
                  <a:schemeClr val="lt1"/>
                </a:solidFill>
                <a:latin typeface="Arial"/>
                <a:ea typeface="Arial"/>
                <a:cs typeface="Arial"/>
                <a:sym typeface="Arial"/>
              </a:rPr>
              <a:t>f</a:t>
            </a:r>
            <a:r>
              <a:rPr b="0" i="0" lang="en-US" sz="3200" u="none">
                <a:solidFill>
                  <a:schemeClr val="lt1"/>
                </a:solidFill>
                <a:latin typeface="Arial"/>
                <a:ea typeface="Arial"/>
                <a:cs typeface="Arial"/>
                <a:sym typeface="Arial"/>
              </a:rPr>
              <a:t> influenced by both input &amp; 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hence cannot trace values back through cipher without knowing value of the key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differential cryptanalysis compares two related pairs of encryptions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Modern Block Ciphers</a:t>
            </a:r>
            <a:endParaRPr/>
          </a:p>
        </p:txBody>
      </p:sp>
      <p:sp>
        <p:nvSpPr>
          <p:cNvPr id="238" name="Google Shape;238;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now look at modern block ciphers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one of the most widely used types of cryptographic algorithms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provide secrecy /authentication services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focus on DES (Data Encryption Standard)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to illustrate block cipher design principles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4" name="Shape 424"/>
        <p:cNvGrpSpPr/>
        <p:nvPr/>
      </p:nvGrpSpPr>
      <p:grpSpPr>
        <a:xfrm>
          <a:off x="0" y="0"/>
          <a:ext cx="0" cy="0"/>
          <a:chOff x="0" y="0"/>
          <a:chExt cx="0" cy="0"/>
        </a:xfrm>
      </p:grpSpPr>
      <p:sp>
        <p:nvSpPr>
          <p:cNvPr id="425" name="Google Shape;425;p4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Differential Cryptanalysis Compares Pairs of Encryptions </a:t>
            </a:r>
            <a:endParaRPr/>
          </a:p>
        </p:txBody>
      </p:sp>
      <p:sp>
        <p:nvSpPr>
          <p:cNvPr id="426" name="Google Shape;426;p4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with a known difference in the input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searching for a known difference in output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when same subkeys are used</a:t>
            </a:r>
            <a:endParaRPr/>
          </a:p>
        </p:txBody>
      </p:sp>
      <p:pic>
        <p:nvPicPr>
          <p:cNvPr id="427" name="Google Shape;427;p43"/>
          <p:cNvPicPr preferRelativeResize="0"/>
          <p:nvPr/>
        </p:nvPicPr>
        <p:blipFill rotWithShape="1">
          <a:blip r:embed="rId3">
            <a:alphaModFix/>
          </a:blip>
          <a:srcRect b="0" l="0" r="0" t="0"/>
          <a:stretch/>
        </p:blipFill>
        <p:spPr>
          <a:xfrm>
            <a:off x="609600" y="3810000"/>
            <a:ext cx="8016875" cy="180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Differential Cryptanalysis</a:t>
            </a:r>
            <a:endParaRPr/>
          </a:p>
        </p:txBody>
      </p:sp>
      <p:sp>
        <p:nvSpPr>
          <p:cNvPr id="434" name="Google Shape;434;p4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some input difference giving some output difference with probability p</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if find instances of some higher probability input / output difference pairs occurring</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infer subkey that was used in round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then must iterate process over many rounds (with decreasing probabilities)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9" name="Shape 439"/>
        <p:cNvGrpSpPr/>
        <p:nvPr/>
      </p:nvGrpSpPr>
      <p:grpSpPr>
        <a:xfrm>
          <a:off x="0" y="0"/>
          <a:ext cx="0" cy="0"/>
          <a:chOff x="0" y="0"/>
          <a:chExt cx="0" cy="0"/>
        </a:xfrm>
      </p:grpSpPr>
      <p:sp>
        <p:nvSpPr>
          <p:cNvPr id="440" name="Google Shape;440;p4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Differential Cryptanalysis</a:t>
            </a:r>
            <a:endParaRPr/>
          </a:p>
        </p:txBody>
      </p:sp>
      <p:pic>
        <p:nvPicPr>
          <p:cNvPr id="441" name="Google Shape;441;p45"/>
          <p:cNvPicPr preferRelativeResize="0"/>
          <p:nvPr/>
        </p:nvPicPr>
        <p:blipFill rotWithShape="1">
          <a:blip r:embed="rId3">
            <a:alphaModFix/>
          </a:blip>
          <a:srcRect b="0" l="0" r="0" t="0"/>
          <a:stretch/>
        </p:blipFill>
        <p:spPr>
          <a:xfrm>
            <a:off x="2667000" y="1371600"/>
            <a:ext cx="3984625" cy="5299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6" name="Shape 446"/>
        <p:cNvGrpSpPr/>
        <p:nvPr/>
      </p:nvGrpSpPr>
      <p:grpSpPr>
        <a:xfrm>
          <a:off x="0" y="0"/>
          <a:ext cx="0" cy="0"/>
          <a:chOff x="0" y="0"/>
          <a:chExt cx="0" cy="0"/>
        </a:xfrm>
      </p:grpSpPr>
      <p:sp>
        <p:nvSpPr>
          <p:cNvPr id="447" name="Google Shape;447;p4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Differential Cryptanalysis</a:t>
            </a:r>
            <a:endParaRPr/>
          </a:p>
        </p:txBody>
      </p:sp>
      <p:sp>
        <p:nvSpPr>
          <p:cNvPr id="448" name="Google Shape;448;p4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20"/>
              <a:buFont typeface="Noto Sans Symbols"/>
              <a:buChar char="⮚"/>
            </a:pPr>
            <a:r>
              <a:rPr b="0" i="0" lang="en-US" sz="2400" u="none">
                <a:solidFill>
                  <a:schemeClr val="lt1"/>
                </a:solidFill>
                <a:latin typeface="Arial"/>
                <a:ea typeface="Arial"/>
                <a:cs typeface="Arial"/>
                <a:sym typeface="Arial"/>
              </a:rPr>
              <a:t>perform attack by repeatedly encrypting plaintext pairs with known input XOR until obtain desired output XOR </a:t>
            </a:r>
            <a:endParaRPr/>
          </a:p>
          <a:p>
            <a:pPr indent="-342900" lvl="0" marL="342900" rtl="0" algn="l">
              <a:lnSpc>
                <a:spcPct val="90000"/>
              </a:lnSpc>
              <a:spcBef>
                <a:spcPts val="480"/>
              </a:spcBef>
              <a:spcAft>
                <a:spcPts val="0"/>
              </a:spcAft>
              <a:buClr>
                <a:schemeClr val="hlink"/>
              </a:buClr>
              <a:buSzPts val="1920"/>
              <a:buFont typeface="Noto Sans Symbols"/>
              <a:buChar char="⮚"/>
            </a:pPr>
            <a:r>
              <a:rPr b="0" i="0" lang="en-US" sz="2400" u="none">
                <a:solidFill>
                  <a:schemeClr val="lt1"/>
                </a:solidFill>
                <a:latin typeface="Arial"/>
                <a:ea typeface="Arial"/>
                <a:cs typeface="Arial"/>
                <a:sym typeface="Arial"/>
              </a:rPr>
              <a:t>when found</a:t>
            </a:r>
            <a:endParaRPr/>
          </a:p>
          <a:p>
            <a:pPr indent="-285750" lvl="1" marL="742950" rtl="0" algn="l">
              <a:lnSpc>
                <a:spcPct val="90000"/>
              </a:lnSpc>
              <a:spcBef>
                <a:spcPts val="400"/>
              </a:spcBef>
              <a:spcAft>
                <a:spcPts val="0"/>
              </a:spcAft>
              <a:buClr>
                <a:schemeClr val="lt2"/>
              </a:buClr>
              <a:buSzPts val="1000"/>
              <a:buFont typeface="Noto Sans Symbols"/>
              <a:buChar char="●"/>
            </a:pPr>
            <a:r>
              <a:rPr b="0" i="0" lang="en-US" sz="2000" u="none">
                <a:solidFill>
                  <a:schemeClr val="lt1"/>
                </a:solidFill>
                <a:latin typeface="Arial"/>
                <a:ea typeface="Arial"/>
                <a:cs typeface="Arial"/>
                <a:sym typeface="Arial"/>
              </a:rPr>
              <a:t>if intermediate rounds match required XOR have a </a:t>
            </a:r>
            <a:r>
              <a:rPr b="1" i="0" lang="en-US" sz="2000" u="none">
                <a:solidFill>
                  <a:schemeClr val="lt1"/>
                </a:solidFill>
                <a:latin typeface="Arial"/>
                <a:ea typeface="Arial"/>
                <a:cs typeface="Arial"/>
                <a:sym typeface="Arial"/>
              </a:rPr>
              <a:t>right pair</a:t>
            </a:r>
            <a:endParaRPr/>
          </a:p>
          <a:p>
            <a:pPr indent="-285750" lvl="1" marL="742950" rtl="0" algn="l">
              <a:lnSpc>
                <a:spcPct val="90000"/>
              </a:lnSpc>
              <a:spcBef>
                <a:spcPts val="400"/>
              </a:spcBef>
              <a:spcAft>
                <a:spcPts val="0"/>
              </a:spcAft>
              <a:buClr>
                <a:schemeClr val="lt2"/>
              </a:buClr>
              <a:buSzPts val="1000"/>
              <a:buFont typeface="Noto Sans Symbols"/>
              <a:buChar char="●"/>
            </a:pPr>
            <a:r>
              <a:rPr b="0" i="0" lang="en-US" sz="2000" u="none">
                <a:solidFill>
                  <a:schemeClr val="lt1"/>
                </a:solidFill>
                <a:latin typeface="Arial"/>
                <a:ea typeface="Arial"/>
                <a:cs typeface="Arial"/>
                <a:sym typeface="Arial"/>
              </a:rPr>
              <a:t>if not then have a </a:t>
            </a:r>
            <a:r>
              <a:rPr b="1" i="0" lang="en-US" sz="2000" u="none">
                <a:solidFill>
                  <a:schemeClr val="lt1"/>
                </a:solidFill>
                <a:latin typeface="Arial"/>
                <a:ea typeface="Arial"/>
                <a:cs typeface="Arial"/>
                <a:sym typeface="Arial"/>
              </a:rPr>
              <a:t>wrong pair</a:t>
            </a:r>
            <a:r>
              <a:rPr b="0" i="0" lang="en-US" sz="2000" u="none">
                <a:solidFill>
                  <a:schemeClr val="lt1"/>
                </a:solidFill>
                <a:latin typeface="Arial"/>
                <a:ea typeface="Arial"/>
                <a:cs typeface="Arial"/>
                <a:sym typeface="Arial"/>
              </a:rPr>
              <a:t>, relative ratio is S/N for attack </a:t>
            </a:r>
            <a:endParaRPr/>
          </a:p>
          <a:p>
            <a:pPr indent="-342900" lvl="0" marL="342900" rtl="0" algn="l">
              <a:lnSpc>
                <a:spcPct val="90000"/>
              </a:lnSpc>
              <a:spcBef>
                <a:spcPts val="480"/>
              </a:spcBef>
              <a:spcAft>
                <a:spcPts val="0"/>
              </a:spcAft>
              <a:buClr>
                <a:schemeClr val="hlink"/>
              </a:buClr>
              <a:buSzPts val="1920"/>
              <a:buFont typeface="Noto Sans Symbols"/>
              <a:buChar char="⮚"/>
            </a:pPr>
            <a:r>
              <a:rPr b="0" i="0" lang="en-US" sz="2400" u="none">
                <a:solidFill>
                  <a:schemeClr val="lt1"/>
                </a:solidFill>
                <a:latin typeface="Arial"/>
                <a:ea typeface="Arial"/>
                <a:cs typeface="Arial"/>
                <a:sym typeface="Arial"/>
              </a:rPr>
              <a:t>can then deduce keys values for the rounds</a:t>
            </a:r>
            <a:endParaRPr/>
          </a:p>
          <a:p>
            <a:pPr indent="-285750" lvl="1" marL="742950" rtl="0" algn="l">
              <a:lnSpc>
                <a:spcPct val="90000"/>
              </a:lnSpc>
              <a:spcBef>
                <a:spcPts val="400"/>
              </a:spcBef>
              <a:spcAft>
                <a:spcPts val="0"/>
              </a:spcAft>
              <a:buClr>
                <a:schemeClr val="lt2"/>
              </a:buClr>
              <a:buSzPts val="1000"/>
              <a:buFont typeface="Noto Sans Symbols"/>
              <a:buChar char="●"/>
            </a:pPr>
            <a:r>
              <a:rPr b="0" i="0" lang="en-US" sz="2000" u="none">
                <a:solidFill>
                  <a:schemeClr val="lt1"/>
                </a:solidFill>
                <a:latin typeface="Arial"/>
                <a:ea typeface="Arial"/>
                <a:cs typeface="Arial"/>
                <a:sym typeface="Arial"/>
              </a:rPr>
              <a:t>right pairs suggest same key bits</a:t>
            </a:r>
            <a:endParaRPr/>
          </a:p>
          <a:p>
            <a:pPr indent="-285750" lvl="1" marL="742950" rtl="0" algn="l">
              <a:lnSpc>
                <a:spcPct val="90000"/>
              </a:lnSpc>
              <a:spcBef>
                <a:spcPts val="400"/>
              </a:spcBef>
              <a:spcAft>
                <a:spcPts val="0"/>
              </a:spcAft>
              <a:buClr>
                <a:schemeClr val="lt2"/>
              </a:buClr>
              <a:buSzPts val="1000"/>
              <a:buFont typeface="Noto Sans Symbols"/>
              <a:buChar char="●"/>
            </a:pPr>
            <a:r>
              <a:rPr b="0" i="0" lang="en-US" sz="2000" u="none">
                <a:solidFill>
                  <a:schemeClr val="lt1"/>
                </a:solidFill>
                <a:latin typeface="Arial"/>
                <a:ea typeface="Arial"/>
                <a:cs typeface="Arial"/>
                <a:sym typeface="Arial"/>
              </a:rPr>
              <a:t>wrong pairs give random values </a:t>
            </a:r>
            <a:endParaRPr/>
          </a:p>
          <a:p>
            <a:pPr indent="-342900" lvl="0" marL="342900" rtl="0" algn="l">
              <a:lnSpc>
                <a:spcPct val="90000"/>
              </a:lnSpc>
              <a:spcBef>
                <a:spcPts val="480"/>
              </a:spcBef>
              <a:spcAft>
                <a:spcPts val="0"/>
              </a:spcAft>
              <a:buClr>
                <a:schemeClr val="hlink"/>
              </a:buClr>
              <a:buSzPts val="1920"/>
              <a:buFont typeface="Noto Sans Symbols"/>
              <a:buChar char="⮚"/>
            </a:pPr>
            <a:r>
              <a:rPr b="0" i="0" lang="en-US" sz="2400" u="none">
                <a:solidFill>
                  <a:schemeClr val="lt1"/>
                </a:solidFill>
                <a:latin typeface="Arial"/>
                <a:ea typeface="Arial"/>
                <a:cs typeface="Arial"/>
                <a:sym typeface="Arial"/>
              </a:rPr>
              <a:t>for large numbers of rounds, probability is so low that more pairs are required than exist with 64-bit inputs </a:t>
            </a:r>
            <a:endParaRPr/>
          </a:p>
          <a:p>
            <a:pPr indent="-342900" lvl="0" marL="342900" rtl="0" algn="l">
              <a:lnSpc>
                <a:spcPct val="90000"/>
              </a:lnSpc>
              <a:spcBef>
                <a:spcPts val="480"/>
              </a:spcBef>
              <a:spcAft>
                <a:spcPts val="0"/>
              </a:spcAft>
              <a:buClr>
                <a:schemeClr val="hlink"/>
              </a:buClr>
              <a:buSzPts val="1920"/>
              <a:buFont typeface="Noto Sans Symbols"/>
              <a:buChar char="⮚"/>
            </a:pPr>
            <a:r>
              <a:rPr b="0" i="0" lang="en-US" sz="2400" u="none">
                <a:solidFill>
                  <a:schemeClr val="lt1"/>
                </a:solidFill>
                <a:latin typeface="Arial"/>
                <a:ea typeface="Arial"/>
                <a:cs typeface="Arial"/>
                <a:sym typeface="Arial"/>
              </a:rPr>
              <a:t>Biham and Shamir have shown how a 13-round iterated characteristic can break the full 16-round DES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3" name="Shape 453"/>
        <p:cNvGrpSpPr/>
        <p:nvPr/>
      </p:nvGrpSpPr>
      <p:grpSpPr>
        <a:xfrm>
          <a:off x="0" y="0"/>
          <a:ext cx="0" cy="0"/>
          <a:chOff x="0" y="0"/>
          <a:chExt cx="0" cy="0"/>
        </a:xfrm>
      </p:grpSpPr>
      <p:sp>
        <p:nvSpPr>
          <p:cNvPr id="454" name="Google Shape;454;p4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Linear Cryptanalysis</a:t>
            </a:r>
            <a:endParaRPr/>
          </a:p>
        </p:txBody>
      </p:sp>
      <p:sp>
        <p:nvSpPr>
          <p:cNvPr id="455" name="Google Shape;455;p4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another recent development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also a statistical method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must be iterated over rounds, with decreasing probabilities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developed by Matsui et al in early 90's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based on finding linear approximations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attack DES with 2</a:t>
            </a:r>
            <a:r>
              <a:rPr b="0" baseline="30000" i="0" lang="en-US" sz="3200" u="none">
                <a:solidFill>
                  <a:schemeClr val="lt1"/>
                </a:solidFill>
                <a:latin typeface="Arial"/>
                <a:ea typeface="Arial"/>
                <a:cs typeface="Arial"/>
                <a:sym typeface="Arial"/>
              </a:rPr>
              <a:t>43</a:t>
            </a:r>
            <a:r>
              <a:rPr b="0" i="0" lang="en-US" sz="3200" u="none">
                <a:solidFill>
                  <a:schemeClr val="lt1"/>
                </a:solidFill>
                <a:latin typeface="Arial"/>
                <a:ea typeface="Arial"/>
                <a:cs typeface="Arial"/>
                <a:sym typeface="Arial"/>
              </a:rPr>
              <a:t> known plaintexts, easier but still in practise infeasible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Linear Cryptanalysis</a:t>
            </a:r>
            <a:endParaRPr/>
          </a:p>
        </p:txBody>
      </p:sp>
      <p:sp>
        <p:nvSpPr>
          <p:cNvPr id="462" name="Google Shape;462;p4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find linear approximations with prob p != ½</a:t>
            </a:r>
            <a:endParaRPr/>
          </a:p>
          <a:p>
            <a:pPr indent="-285750" lvl="1" marL="742950" rtl="0" algn="l">
              <a:lnSpc>
                <a:spcPct val="100000"/>
              </a:lnSpc>
              <a:spcBef>
                <a:spcPts val="480"/>
              </a:spcBef>
              <a:spcAft>
                <a:spcPts val="0"/>
              </a:spcAft>
              <a:buSzPts val="1200"/>
              <a:buNone/>
            </a:pPr>
            <a:r>
              <a:rPr b="0" i="0" lang="en-US" sz="2400" u="none">
                <a:solidFill>
                  <a:schemeClr val="lt1"/>
                </a:solidFill>
                <a:latin typeface="Courier New"/>
                <a:ea typeface="Courier New"/>
                <a:cs typeface="Courier New"/>
                <a:sym typeface="Courier New"/>
              </a:rPr>
              <a:t>P[i</a:t>
            </a:r>
            <a:r>
              <a:rPr b="0" baseline="-25000" i="0" lang="en-US" sz="2400" u="none">
                <a:solidFill>
                  <a:schemeClr val="lt1"/>
                </a:solidFill>
                <a:latin typeface="Courier New"/>
                <a:ea typeface="Courier New"/>
                <a:cs typeface="Courier New"/>
                <a:sym typeface="Courier New"/>
              </a:rPr>
              <a:t>1</a:t>
            </a:r>
            <a:r>
              <a:rPr b="0" i="0" lang="en-US" sz="2400" u="none">
                <a:solidFill>
                  <a:schemeClr val="lt1"/>
                </a:solidFill>
                <a:latin typeface="Courier New"/>
                <a:ea typeface="Courier New"/>
                <a:cs typeface="Courier New"/>
                <a:sym typeface="Courier New"/>
              </a:rPr>
              <a:t>,i</a:t>
            </a:r>
            <a:r>
              <a:rPr b="0" baseline="-25000" i="0" lang="en-US" sz="2400" u="none">
                <a:solidFill>
                  <a:schemeClr val="lt1"/>
                </a:solidFill>
                <a:latin typeface="Courier New"/>
                <a:ea typeface="Courier New"/>
                <a:cs typeface="Courier New"/>
                <a:sym typeface="Courier New"/>
              </a:rPr>
              <a:t>2</a:t>
            </a:r>
            <a:r>
              <a:rPr b="0" i="0" lang="en-US" sz="2400" u="none">
                <a:solidFill>
                  <a:schemeClr val="lt1"/>
                </a:solidFill>
                <a:latin typeface="Courier New"/>
                <a:ea typeface="Courier New"/>
                <a:cs typeface="Courier New"/>
                <a:sym typeface="Courier New"/>
              </a:rPr>
              <a:t>,...,i</a:t>
            </a:r>
            <a:r>
              <a:rPr b="0" baseline="-25000" i="0" lang="en-US" sz="2400" u="none">
                <a:solidFill>
                  <a:schemeClr val="lt1"/>
                </a:solidFill>
                <a:latin typeface="Courier New"/>
                <a:ea typeface="Courier New"/>
                <a:cs typeface="Courier New"/>
                <a:sym typeface="Courier New"/>
              </a:rPr>
              <a:t>a</a:t>
            </a:r>
            <a:r>
              <a:rPr b="0" i="0" lang="en-US" sz="2400" u="none">
                <a:solidFill>
                  <a:schemeClr val="lt1"/>
                </a:solidFill>
                <a:latin typeface="Courier New"/>
                <a:ea typeface="Courier New"/>
                <a:cs typeface="Courier New"/>
                <a:sym typeface="Courier New"/>
              </a:rPr>
              <a:t>] ⊕ C[j</a:t>
            </a:r>
            <a:r>
              <a:rPr b="0" baseline="-25000" i="0" lang="en-US" sz="2400" u="none">
                <a:solidFill>
                  <a:schemeClr val="lt1"/>
                </a:solidFill>
                <a:latin typeface="Courier New"/>
                <a:ea typeface="Courier New"/>
                <a:cs typeface="Courier New"/>
                <a:sym typeface="Courier New"/>
              </a:rPr>
              <a:t>1</a:t>
            </a:r>
            <a:r>
              <a:rPr b="0" i="0" lang="en-US" sz="2400" u="none">
                <a:solidFill>
                  <a:schemeClr val="lt1"/>
                </a:solidFill>
                <a:latin typeface="Courier New"/>
                <a:ea typeface="Courier New"/>
                <a:cs typeface="Courier New"/>
                <a:sym typeface="Courier New"/>
              </a:rPr>
              <a:t>,j</a:t>
            </a:r>
            <a:r>
              <a:rPr b="0" baseline="-25000" i="0" lang="en-US" sz="2400" u="none">
                <a:solidFill>
                  <a:schemeClr val="lt1"/>
                </a:solidFill>
                <a:latin typeface="Courier New"/>
                <a:ea typeface="Courier New"/>
                <a:cs typeface="Courier New"/>
                <a:sym typeface="Courier New"/>
              </a:rPr>
              <a:t>2</a:t>
            </a:r>
            <a:r>
              <a:rPr b="0" i="0" lang="en-US" sz="2400" u="none">
                <a:solidFill>
                  <a:schemeClr val="lt1"/>
                </a:solidFill>
                <a:latin typeface="Courier New"/>
                <a:ea typeface="Courier New"/>
                <a:cs typeface="Courier New"/>
                <a:sym typeface="Courier New"/>
              </a:rPr>
              <a:t>,...,j</a:t>
            </a:r>
            <a:r>
              <a:rPr b="0" baseline="-25000" i="0" lang="en-US" sz="2400" u="none">
                <a:solidFill>
                  <a:schemeClr val="lt1"/>
                </a:solidFill>
                <a:latin typeface="Courier New"/>
                <a:ea typeface="Courier New"/>
                <a:cs typeface="Courier New"/>
                <a:sym typeface="Courier New"/>
              </a:rPr>
              <a:t>b</a:t>
            </a:r>
            <a:r>
              <a:rPr b="0" i="0" lang="en-US" sz="2400" u="none">
                <a:solidFill>
                  <a:schemeClr val="lt1"/>
                </a:solidFill>
                <a:latin typeface="Courier New"/>
                <a:ea typeface="Courier New"/>
                <a:cs typeface="Courier New"/>
                <a:sym typeface="Courier New"/>
              </a:rPr>
              <a:t>] = K[k</a:t>
            </a:r>
            <a:r>
              <a:rPr b="0" baseline="-25000" i="0" lang="en-US" sz="2400" u="none">
                <a:solidFill>
                  <a:schemeClr val="lt1"/>
                </a:solidFill>
                <a:latin typeface="Courier New"/>
                <a:ea typeface="Courier New"/>
                <a:cs typeface="Courier New"/>
                <a:sym typeface="Courier New"/>
              </a:rPr>
              <a:t>1</a:t>
            </a:r>
            <a:r>
              <a:rPr b="0" i="0" lang="en-US" sz="2400" u="none">
                <a:solidFill>
                  <a:schemeClr val="lt1"/>
                </a:solidFill>
                <a:latin typeface="Courier New"/>
                <a:ea typeface="Courier New"/>
                <a:cs typeface="Courier New"/>
                <a:sym typeface="Courier New"/>
              </a:rPr>
              <a:t>,k</a:t>
            </a:r>
            <a:r>
              <a:rPr b="0" baseline="-25000" i="0" lang="en-US" sz="2400" u="none">
                <a:solidFill>
                  <a:schemeClr val="lt1"/>
                </a:solidFill>
                <a:latin typeface="Courier New"/>
                <a:ea typeface="Courier New"/>
                <a:cs typeface="Courier New"/>
                <a:sym typeface="Courier New"/>
              </a:rPr>
              <a:t>2</a:t>
            </a:r>
            <a:r>
              <a:rPr b="0" i="0" lang="en-US" sz="2400" u="none">
                <a:solidFill>
                  <a:schemeClr val="lt1"/>
                </a:solidFill>
                <a:latin typeface="Courier New"/>
                <a:ea typeface="Courier New"/>
                <a:cs typeface="Courier New"/>
                <a:sym typeface="Courier New"/>
              </a:rPr>
              <a:t>,...,k</a:t>
            </a:r>
            <a:r>
              <a:rPr b="0" baseline="-25000" i="0" lang="en-US" sz="2400" u="none">
                <a:solidFill>
                  <a:schemeClr val="lt1"/>
                </a:solidFill>
                <a:latin typeface="Courier New"/>
                <a:ea typeface="Courier New"/>
                <a:cs typeface="Courier New"/>
                <a:sym typeface="Courier New"/>
              </a:rPr>
              <a:t>c</a:t>
            </a:r>
            <a:r>
              <a:rPr b="0" i="0" lang="en-US" sz="2400" u="none">
                <a:solidFill>
                  <a:schemeClr val="lt1"/>
                </a:solidFill>
                <a:latin typeface="Courier New"/>
                <a:ea typeface="Courier New"/>
                <a:cs typeface="Courier New"/>
                <a:sym typeface="Courier New"/>
              </a:rPr>
              <a:t>]</a:t>
            </a:r>
            <a:endParaRPr/>
          </a:p>
          <a:p>
            <a:pPr indent="-285750" lvl="1" marL="742950" rtl="0" algn="l">
              <a:lnSpc>
                <a:spcPct val="100000"/>
              </a:lnSpc>
              <a:spcBef>
                <a:spcPts val="560"/>
              </a:spcBef>
              <a:spcAft>
                <a:spcPts val="0"/>
              </a:spcAft>
              <a:buSzPts val="1200"/>
              <a:buNone/>
            </a:pPr>
            <a:r>
              <a:rPr b="0" i="0" lang="en-US" sz="2400" u="none">
                <a:solidFill>
                  <a:schemeClr val="lt1"/>
                </a:solidFill>
                <a:latin typeface="Courier New"/>
                <a:ea typeface="Courier New"/>
                <a:cs typeface="Courier New"/>
                <a:sym typeface="Courier New"/>
              </a:rPr>
              <a:t>where i</a:t>
            </a:r>
            <a:r>
              <a:rPr b="0" baseline="-25000" i="0" lang="en-US" sz="2400" u="none">
                <a:solidFill>
                  <a:schemeClr val="lt1"/>
                </a:solidFill>
                <a:latin typeface="Courier New"/>
                <a:ea typeface="Courier New"/>
                <a:cs typeface="Courier New"/>
                <a:sym typeface="Courier New"/>
              </a:rPr>
              <a:t>a</a:t>
            </a:r>
            <a:r>
              <a:rPr b="0" i="0" lang="en-US" sz="2400" u="none">
                <a:solidFill>
                  <a:schemeClr val="lt1"/>
                </a:solidFill>
                <a:latin typeface="Courier New"/>
                <a:ea typeface="Courier New"/>
                <a:cs typeface="Courier New"/>
                <a:sym typeface="Courier New"/>
              </a:rPr>
              <a:t>,j</a:t>
            </a:r>
            <a:r>
              <a:rPr b="0" baseline="-25000" i="0" lang="en-US" sz="2400" u="none">
                <a:solidFill>
                  <a:schemeClr val="lt1"/>
                </a:solidFill>
                <a:latin typeface="Courier New"/>
                <a:ea typeface="Courier New"/>
                <a:cs typeface="Courier New"/>
                <a:sym typeface="Courier New"/>
              </a:rPr>
              <a:t>b</a:t>
            </a:r>
            <a:r>
              <a:rPr b="0" i="0" lang="en-US" sz="2400" u="none">
                <a:solidFill>
                  <a:schemeClr val="lt1"/>
                </a:solidFill>
                <a:latin typeface="Courier New"/>
                <a:ea typeface="Courier New"/>
                <a:cs typeface="Courier New"/>
                <a:sym typeface="Courier New"/>
              </a:rPr>
              <a:t>,k</a:t>
            </a:r>
            <a:r>
              <a:rPr b="0" baseline="-25000" i="0" lang="en-US" sz="2400" u="none">
                <a:solidFill>
                  <a:schemeClr val="lt1"/>
                </a:solidFill>
                <a:latin typeface="Courier New"/>
                <a:ea typeface="Courier New"/>
                <a:cs typeface="Courier New"/>
                <a:sym typeface="Courier New"/>
              </a:rPr>
              <a:t>c</a:t>
            </a:r>
            <a:r>
              <a:rPr b="0" i="0" lang="en-US" sz="2400" u="none">
                <a:solidFill>
                  <a:schemeClr val="lt1"/>
                </a:solidFill>
                <a:latin typeface="Courier New"/>
                <a:ea typeface="Courier New"/>
                <a:cs typeface="Courier New"/>
                <a:sym typeface="Courier New"/>
              </a:rPr>
              <a:t> are bit locations in P,C,K</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gives linear equation for key bits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get one key bit using max likelihood alg</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using a large number of trial encryptions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effectiveness given by: </a:t>
            </a:r>
            <a:r>
              <a:rPr b="0" i="0" lang="en-US" sz="3200" u="none">
                <a:solidFill>
                  <a:schemeClr val="lt1"/>
                </a:solidFill>
                <a:latin typeface="Courier New"/>
                <a:ea typeface="Courier New"/>
                <a:cs typeface="Courier New"/>
                <a:sym typeface="Courier New"/>
              </a:rPr>
              <a:t>|p–</a:t>
            </a:r>
            <a:r>
              <a:rPr b="0" baseline="30000" i="0" lang="en-US" sz="3200" u="none">
                <a:solidFill>
                  <a:schemeClr val="lt1"/>
                </a:solidFill>
                <a:latin typeface="Courier New"/>
                <a:ea typeface="Courier New"/>
                <a:cs typeface="Courier New"/>
                <a:sym typeface="Courier New"/>
              </a:rPr>
              <a:t>1</a:t>
            </a:r>
            <a:r>
              <a:rPr b="0" i="0" lang="en-US" sz="3200" u="none">
                <a:solidFill>
                  <a:schemeClr val="lt1"/>
                </a:solidFill>
                <a:latin typeface="Courier New"/>
                <a:ea typeface="Courier New"/>
                <a:cs typeface="Courier New"/>
                <a:sym typeface="Courier New"/>
              </a:rPr>
              <a:t>/</a:t>
            </a:r>
            <a:r>
              <a:rPr b="0" baseline="-25000" i="0" lang="en-US" sz="2800" u="none">
                <a:solidFill>
                  <a:schemeClr val="lt1"/>
                </a:solidFill>
                <a:latin typeface="Courier New"/>
                <a:ea typeface="Courier New"/>
                <a:cs typeface="Courier New"/>
                <a:sym typeface="Courier New"/>
              </a:rPr>
              <a:t>2</a:t>
            </a:r>
            <a:r>
              <a:rPr b="0" i="0" lang="en-US" sz="3200" u="none">
                <a:solidFill>
                  <a:schemeClr val="lt1"/>
                </a:solidFill>
                <a:latin typeface="Courier New"/>
                <a:ea typeface="Courier New"/>
                <a:cs typeface="Courier New"/>
                <a:sym typeface="Courier New"/>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DES Design Criteria</a:t>
            </a:r>
            <a:endParaRPr/>
          </a:p>
        </p:txBody>
      </p:sp>
      <p:sp>
        <p:nvSpPr>
          <p:cNvPr id="469" name="Google Shape;469;p4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as reported by Coppersmith in [COPP94]</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7 criteria for S-boxes provide for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non-linearity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resistance to differential cryptanalysis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good confusion</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3 criteria for permutation P provide for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increased diffusion</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Block Cipher Design</a:t>
            </a:r>
            <a:endParaRPr/>
          </a:p>
        </p:txBody>
      </p:sp>
      <p:sp>
        <p:nvSpPr>
          <p:cNvPr id="476" name="Google Shape;476;p50"/>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basic principles still like Feistel’s in 1970’s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number of rounds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more is better, exhaustive search best attack</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function f:</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provides “confusion”, is nonlinear, avalanche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have issues of how S-boxes are selected</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key schedule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complex subkey creation, key avalanche</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Summary</a:t>
            </a:r>
            <a:endParaRPr/>
          </a:p>
        </p:txBody>
      </p:sp>
      <p:sp>
        <p:nvSpPr>
          <p:cNvPr id="483" name="Google Shape;483;p51"/>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considered: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block vs stream ciphers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Feistel cipher design &amp; structure</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DES</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details</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strength</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Differential &amp; Linear Cryptanalysis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block cipher design principles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Block vs Stream Ciphers</a:t>
            </a:r>
            <a:endParaRPr/>
          </a:p>
        </p:txBody>
      </p:sp>
      <p:sp>
        <p:nvSpPr>
          <p:cNvPr id="245" name="Google Shape;245;p1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block ciphers process messages in blocks, each of which is then en/decrypted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like a substitution on very big characters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64-bits or more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stream ciphers process messages a bit or byte at a time when en/decrypting</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many current ciphers are block ciphers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broader range of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Block Cipher Principles</a:t>
            </a:r>
            <a:endParaRPr/>
          </a:p>
        </p:txBody>
      </p:sp>
      <p:sp>
        <p:nvSpPr>
          <p:cNvPr id="252" name="Google Shape;252;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most symmetric block ciphers are based on a </a:t>
            </a:r>
            <a:r>
              <a:rPr b="1" i="0" lang="en-US" sz="2800" u="none">
                <a:solidFill>
                  <a:schemeClr val="lt1"/>
                </a:solidFill>
                <a:latin typeface="Arial"/>
                <a:ea typeface="Arial"/>
                <a:cs typeface="Arial"/>
                <a:sym typeface="Arial"/>
              </a:rPr>
              <a:t>Feistel Cipher Structure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needed since must be able to </a:t>
            </a:r>
            <a:r>
              <a:rPr b="1" i="0" lang="en-US" sz="2800" u="none">
                <a:solidFill>
                  <a:schemeClr val="lt1"/>
                </a:solidFill>
                <a:latin typeface="Arial"/>
                <a:ea typeface="Arial"/>
                <a:cs typeface="Arial"/>
                <a:sym typeface="Arial"/>
              </a:rPr>
              <a:t>decrypt</a:t>
            </a:r>
            <a:r>
              <a:rPr b="0" i="0" lang="en-US" sz="2800" u="none">
                <a:solidFill>
                  <a:schemeClr val="lt1"/>
                </a:solidFill>
                <a:latin typeface="Arial"/>
                <a:ea typeface="Arial"/>
                <a:cs typeface="Arial"/>
                <a:sym typeface="Arial"/>
              </a:rPr>
              <a:t> ciphertext to recover messages efficiently</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block ciphers look like an extremely large substitution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would need table of 2</a:t>
            </a:r>
            <a:r>
              <a:rPr b="0" baseline="30000" i="0" lang="en-US" sz="2800" u="none">
                <a:solidFill>
                  <a:schemeClr val="lt1"/>
                </a:solidFill>
                <a:latin typeface="Arial"/>
                <a:ea typeface="Arial"/>
                <a:cs typeface="Arial"/>
                <a:sym typeface="Arial"/>
              </a:rPr>
              <a:t>64</a:t>
            </a:r>
            <a:r>
              <a:rPr b="0" i="0" lang="en-US" sz="2800" u="none">
                <a:solidFill>
                  <a:schemeClr val="lt1"/>
                </a:solidFill>
                <a:latin typeface="Arial"/>
                <a:ea typeface="Arial"/>
                <a:cs typeface="Arial"/>
                <a:sym typeface="Arial"/>
              </a:rPr>
              <a:t> entries for a 64-bit block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instead create from smaller building blocks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using idea of a product cipher </a:t>
            </a:r>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Ideal Block Cipher</a:t>
            </a:r>
            <a:endParaRPr/>
          </a:p>
        </p:txBody>
      </p:sp>
      <p:pic>
        <p:nvPicPr>
          <p:cNvPr id="259" name="Google Shape;259;p19"/>
          <p:cNvPicPr preferRelativeResize="0"/>
          <p:nvPr/>
        </p:nvPicPr>
        <p:blipFill rotWithShape="1">
          <a:blip r:embed="rId3">
            <a:alphaModFix/>
          </a:blip>
          <a:srcRect b="0" l="0" r="0" t="0"/>
          <a:stretch/>
        </p:blipFill>
        <p:spPr>
          <a:xfrm>
            <a:off x="1371600" y="1447800"/>
            <a:ext cx="6464300" cy="49768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228600" y="277812"/>
            <a:ext cx="86868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Claude Shannon and Substitution-Permutation Ciphers</a:t>
            </a:r>
            <a:endParaRPr/>
          </a:p>
        </p:txBody>
      </p:sp>
      <p:sp>
        <p:nvSpPr>
          <p:cNvPr id="266" name="Google Shape;266;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Claude Shannon introduced idea of substitution-permutation (S-P) networks in 1949 paper</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form basis of modern block ciphers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S-P nets are based on the two primitive cryptographic operations seen before: </a:t>
            </a:r>
            <a:endParaRPr/>
          </a:p>
          <a:p>
            <a:pPr indent="-285750" lvl="1" marL="742950" rtl="0" algn="l">
              <a:lnSpc>
                <a:spcPct val="100000"/>
              </a:lnSpc>
              <a:spcBef>
                <a:spcPts val="480"/>
              </a:spcBef>
              <a:spcAft>
                <a:spcPts val="0"/>
              </a:spcAft>
              <a:buClr>
                <a:schemeClr val="lt2"/>
              </a:buClr>
              <a:buSzPts val="1200"/>
              <a:buFont typeface="Noto Sans Symbols"/>
              <a:buChar char="●"/>
            </a:pPr>
            <a:r>
              <a:rPr b="0" i="1" lang="en-US" sz="2400" u="none">
                <a:solidFill>
                  <a:schemeClr val="lt1"/>
                </a:solidFill>
                <a:latin typeface="Arial"/>
                <a:ea typeface="Arial"/>
                <a:cs typeface="Arial"/>
                <a:sym typeface="Arial"/>
              </a:rPr>
              <a:t>substitution</a:t>
            </a:r>
            <a:r>
              <a:rPr b="0" i="0" lang="en-US" sz="2400" u="none">
                <a:solidFill>
                  <a:schemeClr val="lt1"/>
                </a:solidFill>
                <a:latin typeface="Arial"/>
                <a:ea typeface="Arial"/>
                <a:cs typeface="Arial"/>
                <a:sym typeface="Arial"/>
              </a:rPr>
              <a:t> (S-box)</a:t>
            </a:r>
            <a:endParaRPr/>
          </a:p>
          <a:p>
            <a:pPr indent="-285750" lvl="1" marL="742950" rtl="0" algn="l">
              <a:lnSpc>
                <a:spcPct val="100000"/>
              </a:lnSpc>
              <a:spcBef>
                <a:spcPts val="480"/>
              </a:spcBef>
              <a:spcAft>
                <a:spcPts val="0"/>
              </a:spcAft>
              <a:buClr>
                <a:schemeClr val="lt2"/>
              </a:buClr>
              <a:buSzPts val="1200"/>
              <a:buFont typeface="Noto Sans Symbols"/>
              <a:buChar char="●"/>
            </a:pPr>
            <a:r>
              <a:rPr b="0" i="1" lang="en-US" sz="2400" u="none">
                <a:solidFill>
                  <a:schemeClr val="lt1"/>
                </a:solidFill>
                <a:latin typeface="Arial"/>
                <a:ea typeface="Arial"/>
                <a:cs typeface="Arial"/>
                <a:sym typeface="Arial"/>
              </a:rPr>
              <a:t>permutation </a:t>
            </a:r>
            <a:r>
              <a:rPr b="0" i="0" lang="en-US" sz="2400" u="none">
                <a:solidFill>
                  <a:schemeClr val="lt1"/>
                </a:solidFill>
                <a:latin typeface="Arial"/>
                <a:ea typeface="Arial"/>
                <a:cs typeface="Arial"/>
                <a:sym typeface="Arial"/>
              </a:rPr>
              <a:t>(P-box)</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provide </a:t>
            </a:r>
            <a:r>
              <a:rPr b="0" i="1" lang="en-US" sz="2800" u="none">
                <a:solidFill>
                  <a:schemeClr val="lt1"/>
                </a:solidFill>
                <a:latin typeface="Arial"/>
                <a:ea typeface="Arial"/>
                <a:cs typeface="Arial"/>
                <a:sym typeface="Arial"/>
              </a:rPr>
              <a:t>confusion</a:t>
            </a:r>
            <a:r>
              <a:rPr b="0" i="0" lang="en-US" sz="2800" u="none">
                <a:solidFill>
                  <a:schemeClr val="lt1"/>
                </a:solidFill>
                <a:latin typeface="Arial"/>
                <a:ea typeface="Arial"/>
                <a:cs typeface="Arial"/>
                <a:sym typeface="Arial"/>
              </a:rPr>
              <a:t> &amp; </a:t>
            </a:r>
            <a:r>
              <a:rPr b="0" i="1" lang="en-US" sz="2800" u="none">
                <a:solidFill>
                  <a:schemeClr val="lt1"/>
                </a:solidFill>
                <a:latin typeface="Arial"/>
                <a:ea typeface="Arial"/>
                <a:cs typeface="Arial"/>
                <a:sym typeface="Arial"/>
              </a:rPr>
              <a:t>diffusion</a:t>
            </a:r>
            <a:r>
              <a:rPr b="0" i="0" lang="en-US" sz="2800" u="none">
                <a:solidFill>
                  <a:schemeClr val="lt1"/>
                </a:solidFill>
                <a:latin typeface="Arial"/>
                <a:ea typeface="Arial"/>
                <a:cs typeface="Arial"/>
                <a:sym typeface="Arial"/>
              </a:rPr>
              <a:t> of message &amp;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Confusion and Diffusion</a:t>
            </a:r>
            <a:endParaRPr/>
          </a:p>
        </p:txBody>
      </p:sp>
      <p:sp>
        <p:nvSpPr>
          <p:cNvPr id="273" name="Google Shape;273;p2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cipher needs to completely obscure statistical properties of original message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one-time pad does this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more practically Shannon suggested combining S &amp; P elements to obtain:</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diffusion</a:t>
            </a:r>
            <a:r>
              <a:rPr b="0" i="0" lang="en-US" sz="3200" u="none">
                <a:solidFill>
                  <a:schemeClr val="lt1"/>
                </a:solidFill>
                <a:latin typeface="Arial"/>
                <a:ea typeface="Arial"/>
                <a:cs typeface="Arial"/>
                <a:sym typeface="Arial"/>
              </a:rPr>
              <a:t> – dissipates statistical structure of plaintext over bulk of ciphertext</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confusion</a:t>
            </a:r>
            <a:r>
              <a:rPr b="0" i="0" lang="en-US" sz="3200" u="none">
                <a:solidFill>
                  <a:schemeClr val="lt1"/>
                </a:solidFill>
                <a:latin typeface="Arial"/>
                <a:ea typeface="Arial"/>
                <a:cs typeface="Arial"/>
                <a:sym typeface="Arial"/>
              </a:rPr>
              <a:t> – makes relationship between ciphertext and key as complex as possible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Feistel Cipher Structure</a:t>
            </a:r>
            <a:endParaRPr/>
          </a:p>
        </p:txBody>
      </p:sp>
      <p:sp>
        <p:nvSpPr>
          <p:cNvPr id="280" name="Google Shape;280;p2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Horst Feistel devised the </a:t>
            </a:r>
            <a:r>
              <a:rPr b="1" i="0" lang="en-US" sz="3200" u="none">
                <a:solidFill>
                  <a:schemeClr val="lt1"/>
                </a:solidFill>
                <a:latin typeface="Arial"/>
                <a:ea typeface="Arial"/>
                <a:cs typeface="Arial"/>
                <a:sym typeface="Arial"/>
              </a:rPr>
              <a:t>feistel cipher</a:t>
            </a:r>
            <a:endParaRPr b="0" i="0" sz="3200" u="none">
              <a:solidFill>
                <a:schemeClr val="lt1"/>
              </a:solidFill>
              <a:latin typeface="Arial"/>
              <a:ea typeface="Arial"/>
              <a:cs typeface="Arial"/>
              <a:sym typeface="Arial"/>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based on concept of invertible product cipher</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partitions input block into two halves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process through multiple rounds which</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perform a substitution on left data half</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based on round function of right half &amp; subkey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then have permutation swapping halves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implements Shannon’s S-P net concept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