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1" name="Google Shape;221;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Chapter 5 –”Advanced Encryption Standard</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Now discuss each of the four stages used in AES. The Substitute bytes stage uses an S-box to perform a byte-by-byte substitution of the block.</a:t>
            </a:r>
            <a:r>
              <a:rPr lang="en-US"/>
              <a:t> There is a single 8-bit wide S-box used on every byte. This S-box is a permutation of all 256 8-bit values, constructed using a transformation which treats the values as polynomials in GF(2</a:t>
            </a:r>
            <a:r>
              <a:rPr baseline="30000" lang="en-US"/>
              <a:t>8</a:t>
            </a:r>
            <a:r>
              <a:rPr lang="en-US"/>
              <a:t>) – however it is fixed, so really only need to know the table when implementing. Decryption requires the inverse of the table. These tables are given in Stallings Table 4.5.</a:t>
            </a:r>
            <a:endParaRPr/>
          </a:p>
          <a:p>
            <a:pPr indent="0" lvl="0" marL="0" rtl="0" algn="l">
              <a:spcBef>
                <a:spcPts val="0"/>
              </a:spcBef>
              <a:spcAft>
                <a:spcPts val="0"/>
              </a:spcAft>
              <a:buSzPts val="1800"/>
              <a:buNone/>
            </a:pPr>
            <a:r>
              <a:rPr 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1" name="Google Shape;291;p1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this diagram from Stallings Fig 5.4a shows, the Byte Substitution operates on each byte of state independently, with the input byte used to index a row/col in the table to retrieve the substituted value.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7" name="Google Shape;2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t>
            </a:r>
            <a:r>
              <a:rPr lang="en-US">
                <a:latin typeface="Arial"/>
                <a:ea typeface="Arial"/>
                <a:cs typeface="Arial"/>
                <a:sym typeface="Arial"/>
              </a:rPr>
              <a:t>ShiftRows stage </a:t>
            </a:r>
            <a:r>
              <a:rPr 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atin typeface="Arial"/>
                <a:ea typeface="Arial"/>
                <a:cs typeface="Arial"/>
                <a:sym typeface="Arial"/>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4" name="Google Shape;3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 Figure 5.5a illustrates the Shift Rows permutation.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1" name="Google Shape;3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t>
            </a:r>
            <a:r>
              <a:rPr lang="en-US">
                <a:latin typeface="Arial"/>
                <a:ea typeface="Arial"/>
                <a:cs typeface="Arial"/>
                <a:sym typeface="Arial"/>
              </a:rPr>
              <a:t>MixColumns stage is a substitution that makes use of arithmetic over GF</a:t>
            </a:r>
            <a:r>
              <a:rPr lang="en-US">
                <a:latin typeface="Helvetica Neue"/>
                <a:ea typeface="Helvetica Neue"/>
                <a:cs typeface="Helvetica Neue"/>
                <a:sym typeface="Helvetica Neue"/>
              </a:rPr>
              <a:t>(2^8). </a:t>
            </a:r>
            <a:r>
              <a:rPr lang="en-US">
                <a:latin typeface="Arial"/>
                <a:ea typeface="Arial"/>
                <a:cs typeface="Arial"/>
                <a:sym typeface="Arial"/>
              </a:rPr>
              <a:t>Each byte of a column is mapped into a new value that is a function of all four bytes in that column. </a:t>
            </a:r>
            <a:r>
              <a:rPr lang="en-US"/>
              <a:t>It is designed as a matrix multiplication where each byte is treated as a polynomial in GF(2</a:t>
            </a:r>
            <a:r>
              <a:rPr baseline="30000" lang="en-US"/>
              <a:t>8</a:t>
            </a:r>
            <a:r>
              <a:rPr lang="en-US"/>
              <a:t>). The inverse used for decryption involves a different set of constants.</a:t>
            </a:r>
            <a:endParaRPr/>
          </a:p>
          <a:p>
            <a:pPr indent="0" lvl="0" marL="0" rtl="0" algn="l">
              <a:spcBef>
                <a:spcPts val="0"/>
              </a:spcBef>
              <a:spcAft>
                <a:spcPts val="0"/>
              </a:spcAft>
              <a:buSzPts val="1800"/>
              <a:buNone/>
            </a:pPr>
            <a:r>
              <a:rPr 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0" name="Google Shape;320;p1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 Figure 5.5b illustrates the Mix Columns transformation.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7" name="Google Shape;327;p1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practise, you implement Mix Columns by expressing the transformation on each column as 4 equations (Stallings equation 5.4) to compute the new bytes for that column. This computation only involves shifts, XORs &amp; conditional XORs (for the modulo reduction).</a:t>
            </a:r>
            <a:endParaRPr/>
          </a:p>
          <a:p>
            <a:pPr indent="0" lvl="0" marL="0" rtl="0" algn="l">
              <a:spcBef>
                <a:spcPts val="0"/>
              </a:spcBef>
              <a:spcAft>
                <a:spcPts val="0"/>
              </a:spcAft>
              <a:buSzPts val="1800"/>
              <a:buNone/>
            </a:pPr>
            <a:r>
              <a:rPr lang="en-US"/>
              <a:t>The decryption computation requires the use of the inverse of the matrix, which has larger coefficients, and is thus potentially a little harder &amp; slower to implement.</a:t>
            </a:r>
            <a:endParaRPr/>
          </a:p>
          <a:p>
            <a:pPr indent="0" lvl="0" marL="0" rtl="0" algn="l">
              <a:spcBef>
                <a:spcPts val="0"/>
              </a:spcBef>
              <a:spcAft>
                <a:spcPts val="0"/>
              </a:spcAft>
              <a:buSzPts val="1800"/>
              <a:buNone/>
            </a:pPr>
            <a:r>
              <a:rPr lang="en-US"/>
              <a:t>The designers &amp; the AES standard provide an alternate characterisation of Mix Columns, which treats each column of State to be a four-term polynomial with coefficients in GF(2</a:t>
            </a:r>
            <a:r>
              <a:rPr baseline="30000" lang="en-US"/>
              <a:t>8</a:t>
            </a:r>
            <a:r>
              <a:rPr lang="en-US"/>
              <a:t>). Each column is multiplied by a fixed polynomial a(x) given in Stallings eqn 5.7. Whilst this is useful for analysis of the stage, the matrix description is all that’s required for implementation.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3" name="Google Shape;3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Lastly is the Add Round Key stage which </a:t>
            </a:r>
            <a:r>
              <a:rPr lang="en-US">
                <a:latin typeface="Arial"/>
                <a:ea typeface="Arial"/>
                <a:cs typeface="Arial"/>
                <a:sym typeface="Arial"/>
              </a:rPr>
              <a:t>is a simple bitwise XOR of the current block with a portion of the expanded </a:t>
            </a:r>
            <a:r>
              <a:rPr 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0" name="Google Shape;3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5.4b illustrates the Add Round Key stage, which like Byte Substitution, operates on each byte of state independently.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7" name="Google Shape;3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thus now view all the internal details of the AES round, showing how each byte of the state is manipulated, as shown in Stallings Figure 5.3.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Intro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4" name="Google Shape;3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AES key expansion algorithm takes as input a 4-word (16-byte) key and produces a linear array of words, providing a 4-word round key for the initial AddRoundKey stage and each of the 10/12/14 rounds of the cipher</a:t>
            </a:r>
            <a:r>
              <a:rPr lang="en-US"/>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1" name="Google Shape;3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2" name="Google Shape;362;p2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first block of the AES Key Expansion is shown here in Stallings Figure 5.6. It shows each group of 4 bytes in the key being assigned to the first 4 words, then the calculation of the next 4 words based on the values of the previous 4 words, which is repeated enough times to create all the necessary subkey information.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8" name="Google Shape;3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9" name="Google Shape;369;p2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Rijndael developers designed the expansion key algorithm to be resistant to known cryptanalytic attacks. </a:t>
            </a:r>
            <a:r>
              <a:rPr 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5" name="Google Shape;37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AES decryption cipher is not identical to the encryption cipher (Stallings Figure 5.1).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equivalence,a change in key schedule is needed. </a:t>
            </a:r>
            <a:endParaRPr/>
          </a:p>
          <a:p>
            <a:pPr indent="0" lvl="0" marL="0" rtl="0" algn="l">
              <a:spcBef>
                <a:spcPts val="0"/>
              </a:spcBef>
              <a:spcAft>
                <a:spcPts val="0"/>
              </a:spcAft>
              <a:buSzPts val="1800"/>
              <a:buNone/>
            </a:pPr>
            <a:r>
              <a:rPr lang="en-US"/>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2" name="Google Shape;3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3" name="Google Shape;383;p2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Illustrate the equivalent inverse cipher with Stallings Figure 5.7.</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9" name="Google Shape;3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AES can be implemented very efficiently on an 8-bit processor.</a:t>
            </a:r>
            <a:endParaRPr/>
          </a:p>
          <a:p>
            <a:pPr indent="0" lvl="0" marL="0" rtl="0" algn="l">
              <a:spcBef>
                <a:spcPts val="0"/>
              </a:spcBef>
              <a:spcAft>
                <a:spcPts val="0"/>
              </a:spcAft>
              <a:buSzPts val="1800"/>
              <a:buFont typeface="Arial"/>
              <a:buNone/>
            </a:pPr>
            <a:r>
              <a:rPr lang="en-US">
                <a:latin typeface="Arial"/>
                <a:ea typeface="Arial"/>
                <a:cs typeface="Arial"/>
                <a:sym typeface="Arial"/>
              </a:rPr>
              <a:t>AddRoundKey is a bytewise XOR operation. </a:t>
            </a:r>
            <a:endParaRPr/>
          </a:p>
          <a:p>
            <a:pPr indent="0" lvl="0" marL="0" rtl="0" algn="l">
              <a:spcBef>
                <a:spcPts val="0"/>
              </a:spcBef>
              <a:spcAft>
                <a:spcPts val="0"/>
              </a:spcAft>
              <a:buSzPts val="1800"/>
              <a:buFont typeface="Arial"/>
              <a:buNone/>
            </a:pPr>
            <a:r>
              <a:rPr lang="en-US">
                <a:latin typeface="Arial"/>
                <a:ea typeface="Arial"/>
                <a:cs typeface="Arial"/>
                <a:sym typeface="Arial"/>
              </a:rPr>
              <a:t>ShiftRows is a simple byte shifting operation. </a:t>
            </a:r>
            <a:endParaRPr/>
          </a:p>
          <a:p>
            <a:pPr indent="0" lvl="0" marL="0" rtl="0" algn="l">
              <a:spcBef>
                <a:spcPts val="0"/>
              </a:spcBef>
              <a:spcAft>
                <a:spcPts val="0"/>
              </a:spcAft>
              <a:buSzPts val="1800"/>
              <a:buFont typeface="Arial"/>
              <a:buNone/>
            </a:pPr>
            <a:r>
              <a:rPr lang="en-US">
                <a:latin typeface="Arial"/>
                <a:ea typeface="Arial"/>
                <a:cs typeface="Arial"/>
                <a:sym typeface="Arial"/>
              </a:rPr>
              <a:t>SubBytes operates at the byte level and only requires a lookup of a 256 byte table S. </a:t>
            </a:r>
            <a:endParaRPr/>
          </a:p>
          <a:p>
            <a:pPr indent="0" lvl="0" marL="0" rtl="0" algn="l">
              <a:spcBef>
                <a:spcPts val="0"/>
              </a:spcBef>
              <a:spcAft>
                <a:spcPts val="0"/>
              </a:spcAft>
              <a:buSzPts val="1800"/>
              <a:buFont typeface="Arial"/>
              <a:buNone/>
            </a:pPr>
            <a:r>
              <a:rPr lang="en-US">
                <a:latin typeface="Arial"/>
                <a:ea typeface="Arial"/>
                <a:cs typeface="Arial"/>
                <a:sym typeface="Arial"/>
              </a:rPr>
              <a:t>MixColumns (matrix multiply) can be implemented as byte XOR’s &amp; table lookups with a 2nd 256 byte table X2, using the formulae shown in Stallings equation 5.9.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6" name="Google Shape;3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AES can also be very efficiently implemented on an 32-bit processor, by rewriting the stage transformation to use 4 table lookups &amp; 4 XOR’s per column of state. These tables can be computed in advance using the formulae shown in the text, and need 4Kb to store.</a:t>
            </a:r>
            <a:endParaRPr/>
          </a:p>
          <a:p>
            <a:pPr indent="0" lvl="0" marL="0" rtl="0" algn="l">
              <a:spcBef>
                <a:spcPts val="0"/>
              </a:spcBef>
              <a:spcAft>
                <a:spcPts val="0"/>
              </a:spcAft>
              <a:buSzPts val="1800"/>
              <a:buFont typeface="Arial"/>
              <a:buNone/>
            </a:pPr>
            <a:r>
              <a:rPr lang="en-US">
                <a:latin typeface="Arial"/>
                <a:ea typeface="Arial"/>
                <a:cs typeface="Arial"/>
                <a:sym typeface="Arial"/>
              </a:rPr>
              <a:t>The developers of Rijndael believe that this compact, efficient implementation was probably one of the most important factors in the selection of Rijndael for AES.</a:t>
            </a:r>
            <a:r>
              <a:rPr lang="en-US">
                <a:latin typeface="Helvetica Neue"/>
                <a:ea typeface="Helvetica Neue"/>
                <a:cs typeface="Helvetica Neue"/>
                <a:sym typeface="Helvetica Neue"/>
              </a:rP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3" name="Google Shape;4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5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Advanced Encryption Standard (AES) was published by NIST (National Institute of Standards and Technology) in 2001. AES is a symmetric block cipher that is intended to replace DES as the approved standard for a wide range of applications.</a:t>
            </a:r>
            <a:r>
              <a:rPr lang="en-US"/>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atin typeface="Arial"/>
                <a:ea typeface="Arial"/>
                <a:cs typeface="Arial"/>
                <a:sym typeface="Arial"/>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Listed above are NIST’s requirements for the AES candidate submissions. </a:t>
            </a:r>
            <a:r>
              <a:rPr lang="en-US">
                <a:latin typeface="Arial"/>
                <a:ea typeface="Arial"/>
                <a:cs typeface="Arial"/>
                <a:sym typeface="Arial"/>
              </a:rPr>
              <a:t>These criteria span the range of concerns for the practical application of modern symmetric block ciphers.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In fact, two set of criteria evolved. When NIST issued its original request for candidate algorithm nominations in 1997, the request stated that candidate algorithms would be compared based on the factors shown in Stallings Table5.1, which were used </a:t>
            </a:r>
            <a:r>
              <a:rPr lang="en-US"/>
              <a:t>to evaluate field of 15 candidates to select shortlist of 5. These </a:t>
            </a:r>
            <a:r>
              <a:rPr lang="en-US">
                <a:latin typeface="Arial"/>
                <a:ea typeface="Arial"/>
                <a:cs typeface="Arial"/>
                <a:sym typeface="Arial"/>
              </a:rPr>
              <a:t>had categories of security, cost, and </a:t>
            </a:r>
            <a:r>
              <a:rPr lang="en-US"/>
              <a:t>algorithm &amp; implementation characteristics.</a:t>
            </a:r>
            <a:endParaRPr>
              <a:latin typeface="Arial"/>
              <a:ea typeface="Arial"/>
              <a:cs typeface="Arial"/>
              <a:sym typeface="Arial"/>
            </a:endParaRPr>
          </a:p>
          <a:p>
            <a:pPr indent="0" lvl="0" marL="0" rtl="0" algn="l">
              <a:spcBef>
                <a:spcPts val="0"/>
              </a:spcBef>
              <a:spcAft>
                <a:spcPts val="0"/>
              </a:spcAft>
              <a:buSzPts val="1800"/>
              <a:buNone/>
            </a:pPr>
            <a:r>
              <a:rPr lang="en-US"/>
              <a:t>The final criteria evolved during the evaluation process, and were used to select Rijndael from that short-list, and more details are given in Stallings Table 5.2, with categories of: general security, ease of software &amp; hardware implementation, implementation attacks, &amp; flexibility (in en/decrypt, keying, other factors).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5" name="Google Shape;2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AES shortlist of 5 ciphers was as shown. Note mix of commercial (MARS, RC6, Twofish) verses academic (Rijndael, Serpent) proposals, sourced from various countries.</a:t>
            </a:r>
            <a:endParaRPr/>
          </a:p>
          <a:p>
            <a:pPr indent="0" lvl="0" marL="0" rtl="0" algn="l">
              <a:spcBef>
                <a:spcPts val="0"/>
              </a:spcBef>
              <a:spcAft>
                <a:spcPts val="0"/>
              </a:spcAft>
              <a:buSzPts val="1800"/>
              <a:buNone/>
            </a:pPr>
            <a:r>
              <a:rPr lang="en-US"/>
              <a:t>All were thought to be good – it came down to the best balance of attributes to meet criteria, in particular the balance between speed, security &amp; flexibility.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atin typeface="Arial"/>
                <a:ea typeface="Arial"/>
                <a:cs typeface="Arial"/>
                <a:sym typeface="Arial"/>
              </a:rPr>
              <a:t>Resistance against all known attacks, Speed and code compactness on a wide range of platforms, &amp; Design simplicity.</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Neue"/>
                <a:ea typeface="Helvetica Neue"/>
                <a:cs typeface="Helvetica Neue"/>
                <a:sym typeface="Helvetica Neue"/>
              </a:rPr>
              <a:t> </a:t>
            </a:r>
            <a:r>
              <a:rPr lang="en-US">
                <a:latin typeface="Arial"/>
                <a:ea typeface="Arial"/>
                <a:cs typeface="Arial"/>
                <a:sym typeface="Arial"/>
              </a:rPr>
              <a:t>State is copied to an output.</a:t>
            </a:r>
            <a:endParaRPr/>
          </a:p>
          <a:p>
            <a:pPr indent="0" lvl="0" marL="0" rtl="0" algn="l">
              <a:spcBef>
                <a:spcPts val="0"/>
              </a:spcBef>
              <a:spcAft>
                <a:spcPts val="0"/>
              </a:spcAft>
              <a:buSzPts val="1800"/>
              <a:buNone/>
            </a:pPr>
            <a:r>
              <a:rPr lang="en-US"/>
              <a:t>The key is expanded into 44/52/60 lots of 32-bit words (see later), with 4 used in each round.</a:t>
            </a:r>
            <a:endParaRPr/>
          </a:p>
          <a:p>
            <a:pPr indent="0" lvl="0" marL="0" rtl="0" algn="l">
              <a:spcBef>
                <a:spcPts val="0"/>
              </a:spcBef>
              <a:spcAft>
                <a:spcPts val="0"/>
              </a:spcAft>
              <a:buSzPts val="1800"/>
              <a:buNone/>
            </a:pPr>
            <a:r>
              <a:rPr lang="en-US"/>
              <a:t>The data computation then consists of an “add round key” step, then 9/11/13 rounds with all 4 steps, and a final 10</a:t>
            </a:r>
            <a:r>
              <a:rPr baseline="30000" lang="en-US"/>
              <a:t>th</a:t>
            </a:r>
            <a:r>
              <a:rPr lang="en-US"/>
              <a:t>/12</a:t>
            </a:r>
            <a:r>
              <a:rPr baseline="30000" lang="en-US"/>
              <a:t>th</a:t>
            </a:r>
            <a:r>
              <a:rPr lang="en-US"/>
              <a:t>/14</a:t>
            </a:r>
            <a:r>
              <a:rPr baseline="30000" lang="en-US"/>
              <a:t>th</a:t>
            </a:r>
            <a:r>
              <a:rPr lang="en-US"/>
              <a:t> step of byte subs + mix cols + add round key. This can be viewed as alternating XOR key &amp; scramble data bytes operations. All of the steps are easily reversed, and can be efficiently implemented using XOR’s &amp; table lookups.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5.1 s</a:t>
            </a:r>
            <a:r>
              <a:rPr lang="en-US">
                <a:latin typeface="Arial"/>
                <a:ea typeface="Arial"/>
                <a:cs typeface="Arial"/>
                <a:sym typeface="Arial"/>
              </a:rPr>
              <a:t>hows the overall structure of AES, as detailed on the previous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12"/>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8" name="Google Shape;208;p12"/>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13"/>
          <p:cNvSpPr txBox="1"/>
          <p:nvPr>
            <p:ph type="title"/>
          </p:nvPr>
        </p:nvSpPr>
        <p:spPr>
          <a:xfrm>
            <a:off x="623888" y="1709738"/>
            <a:ext cx="7886700" cy="2852737"/>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1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sz="2400"/>
            </a:lvl1pPr>
            <a:lvl2pPr indent="-228600" lvl="1" marL="914400" algn="l">
              <a:spcBef>
                <a:spcPts val="400"/>
              </a:spcBef>
              <a:spcAft>
                <a:spcPts val="0"/>
              </a:spcAft>
              <a:buSzPts val="1000"/>
              <a:buNone/>
              <a:defRPr sz="2000"/>
            </a:lvl2pPr>
            <a:lvl3pPr indent="-228600" lvl="2" marL="1371600" algn="l">
              <a:spcBef>
                <a:spcPts val="360"/>
              </a:spcBef>
              <a:spcAft>
                <a:spcPts val="0"/>
              </a:spcAft>
              <a:buSzPts val="1800"/>
              <a:buFont typeface="Arial"/>
              <a:buNone/>
              <a:defRPr sz="1800"/>
            </a:lvl3pPr>
            <a:lvl4pPr indent="-228600" lvl="3" marL="1828800" algn="l">
              <a:spcBef>
                <a:spcPts val="320"/>
              </a:spcBef>
              <a:spcAft>
                <a:spcPts val="0"/>
              </a:spcAft>
              <a:buSzPts val="800"/>
              <a:buNone/>
              <a:defRPr sz="1600"/>
            </a:lvl4pPr>
            <a:lvl5pPr indent="-228600" lvl="4" marL="2286000" algn="l">
              <a:spcBef>
                <a:spcPts val="320"/>
              </a:spcBef>
              <a:spcAft>
                <a:spcPts val="0"/>
              </a:spcAft>
              <a:buSzPts val="1600"/>
              <a:buFont typeface="Arial"/>
              <a:buNone/>
              <a:defRPr sz="1600"/>
            </a:lvl5pPr>
            <a:lvl6pPr indent="-228600" lvl="5" marL="2743200" algn="l">
              <a:lnSpc>
                <a:spcPct val="90000"/>
              </a:lnSpc>
              <a:spcBef>
                <a:spcPts val="500"/>
              </a:spcBef>
              <a:spcAft>
                <a:spcPts val="0"/>
              </a:spcAft>
              <a:buClr>
                <a:schemeClr val="lt1"/>
              </a:buClr>
              <a:buSzPts val="1600"/>
              <a:buNone/>
              <a:defRPr sz="1600"/>
            </a:lvl6pPr>
            <a:lvl7pPr indent="-228600" lvl="6" marL="3200400" algn="l">
              <a:lnSpc>
                <a:spcPct val="90000"/>
              </a:lnSpc>
              <a:spcBef>
                <a:spcPts val="500"/>
              </a:spcBef>
              <a:spcAft>
                <a:spcPts val="0"/>
              </a:spcAft>
              <a:buClr>
                <a:schemeClr val="lt1"/>
              </a:buClr>
              <a:buSzPts val="1600"/>
              <a:buNone/>
              <a:defRPr sz="1600"/>
            </a:lvl7pPr>
            <a:lvl8pPr indent="-228600" lvl="7" marL="3657600" algn="l">
              <a:lnSpc>
                <a:spcPct val="90000"/>
              </a:lnSpc>
              <a:spcBef>
                <a:spcPts val="500"/>
              </a:spcBef>
              <a:spcAft>
                <a:spcPts val="0"/>
              </a:spcAft>
              <a:buClr>
                <a:schemeClr val="lt1"/>
              </a:buClr>
              <a:buSzPts val="1600"/>
              <a:buNone/>
              <a:defRPr sz="1600"/>
            </a:lvl8pPr>
            <a:lvl9pPr indent="-228600" lvl="8" marL="4114800" algn="l">
              <a:lnSpc>
                <a:spcPct val="90000"/>
              </a:lnSpc>
              <a:spcBef>
                <a:spcPts val="500"/>
              </a:spcBef>
              <a:spcAft>
                <a:spcPts val="0"/>
              </a:spcAft>
              <a:buClr>
                <a:schemeClr val="lt1"/>
              </a:buClr>
              <a:buSzPts val="1600"/>
              <a:buNone/>
              <a:defRPr sz="1600"/>
            </a:lvl9pPr>
          </a:lstStyle>
          <a:p/>
        </p:txBody>
      </p:sp>
      <p:sp>
        <p:nvSpPr>
          <p:cNvPr id="215" name="Google Shape;2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4" name="Google Shape;164;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6"/>
          <p:cNvSpPr txBox="1"/>
          <p:nvPr>
            <p:ph idx="1" type="body"/>
          </p:nvPr>
        </p:nvSpPr>
        <p:spPr>
          <a:xfrm rot="5400000">
            <a:off x="2344737" y="-211138"/>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0" name="Google Shape;170;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7"/>
          <p:cNvSpPr txBox="1"/>
          <p:nvPr>
            <p:ph type="title"/>
          </p:nvPr>
        </p:nvSpPr>
        <p:spPr>
          <a:xfrm>
            <a:off x="630238" y="457200"/>
            <a:ext cx="2949575" cy="1600200"/>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7"/>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176" name="Google Shape;176;p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None/>
              <a:defRPr sz="1600"/>
            </a:lvl1pPr>
            <a:lvl2pPr indent="-228600" lvl="1" marL="914400" algn="l">
              <a:spcBef>
                <a:spcPts val="280"/>
              </a:spcBef>
              <a:spcAft>
                <a:spcPts val="0"/>
              </a:spcAft>
              <a:buSzPts val="700"/>
              <a:buNone/>
              <a:defRPr sz="1400"/>
            </a:lvl2pPr>
            <a:lvl3pPr indent="-228600" lvl="2" marL="1371600" algn="l">
              <a:spcBef>
                <a:spcPts val="240"/>
              </a:spcBef>
              <a:spcAft>
                <a:spcPts val="0"/>
              </a:spcAft>
              <a:buSzPts val="1200"/>
              <a:buFont typeface="Arial"/>
              <a:buNone/>
              <a:defRPr sz="1200"/>
            </a:lvl3pPr>
            <a:lvl4pPr indent="-228600" lvl="3" marL="1828800" algn="l">
              <a:spcBef>
                <a:spcPts val="200"/>
              </a:spcBef>
              <a:spcAft>
                <a:spcPts val="0"/>
              </a:spcAft>
              <a:buSzPts val="500"/>
              <a:buNone/>
              <a:defRPr sz="1000"/>
            </a:lvl4pPr>
            <a:lvl5pPr indent="-228600" lvl="4" marL="2286000" algn="l">
              <a:spcBef>
                <a:spcPts val="200"/>
              </a:spcBef>
              <a:spcAft>
                <a:spcPts val="0"/>
              </a:spcAft>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77" name="Google Shape;177;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8"/>
          <p:cNvSpPr txBox="1"/>
          <p:nvPr>
            <p:ph type="title"/>
          </p:nvPr>
        </p:nvSpPr>
        <p:spPr>
          <a:xfrm>
            <a:off x="630238" y="457200"/>
            <a:ext cx="2949575" cy="1600200"/>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83" name="Google Shape;183;p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None/>
              <a:defRPr sz="1600"/>
            </a:lvl1pPr>
            <a:lvl2pPr indent="-228600" lvl="1" marL="914400" algn="l">
              <a:spcBef>
                <a:spcPts val="280"/>
              </a:spcBef>
              <a:spcAft>
                <a:spcPts val="0"/>
              </a:spcAft>
              <a:buSzPts val="700"/>
              <a:buNone/>
              <a:defRPr sz="1400"/>
            </a:lvl2pPr>
            <a:lvl3pPr indent="-228600" lvl="2" marL="1371600" algn="l">
              <a:spcBef>
                <a:spcPts val="240"/>
              </a:spcBef>
              <a:spcAft>
                <a:spcPts val="0"/>
              </a:spcAft>
              <a:buSzPts val="1200"/>
              <a:buFont typeface="Arial"/>
              <a:buNone/>
              <a:defRPr sz="1200"/>
            </a:lvl3pPr>
            <a:lvl4pPr indent="-228600" lvl="3" marL="1828800" algn="l">
              <a:spcBef>
                <a:spcPts val="200"/>
              </a:spcBef>
              <a:spcAft>
                <a:spcPts val="0"/>
              </a:spcAft>
              <a:buSzPts val="500"/>
              <a:buNone/>
              <a:defRPr sz="1000"/>
            </a:lvl4pPr>
            <a:lvl5pPr indent="-228600" lvl="4" marL="2286000" algn="l">
              <a:spcBef>
                <a:spcPts val="200"/>
              </a:spcBef>
              <a:spcAft>
                <a:spcPts val="0"/>
              </a:spcAft>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84" name="Google Shape;184;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11"/>
          <p:cNvSpPr txBox="1"/>
          <p:nvPr>
            <p:ph type="title"/>
          </p:nvPr>
        </p:nvSpPr>
        <p:spPr>
          <a:xfrm>
            <a:off x="630238" y="365125"/>
            <a:ext cx="7886700" cy="1325563"/>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8" name="Google Shape;198;p1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9" name="Google Shape;199;p1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0" name="Google Shape;200;p1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1" name="Google Shape;201;p1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2" name="Google Shape;2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6" name="Google Shape;76;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1" name="Google Shape;151;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Cryptography and Network Security</a:t>
            </a:r>
            <a:br>
              <a:rPr b="1" i="0" lang="en-US" sz="5400" u="none">
                <a:solidFill>
                  <a:schemeClr val="lt2"/>
                </a:solidFill>
                <a:latin typeface="Arial"/>
                <a:ea typeface="Arial"/>
                <a:cs typeface="Arial"/>
                <a:sym typeface="Arial"/>
              </a:rPr>
            </a:br>
            <a:r>
              <a:rPr b="1" i="0" lang="en-US" sz="5400" u="none">
                <a:solidFill>
                  <a:schemeClr val="lt2"/>
                </a:solidFill>
                <a:latin typeface="Arial"/>
                <a:ea typeface="Arial"/>
                <a:cs typeface="Arial"/>
                <a:sym typeface="Arial"/>
              </a:rPr>
              <a:t>Chapter 5</a:t>
            </a:r>
            <a:endParaRPr/>
          </a:p>
        </p:txBody>
      </p:sp>
      <p:sp>
        <p:nvSpPr>
          <p:cNvPr id="224" name="Google Shape;224;p1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lt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Byte Substitution</a:t>
            </a:r>
            <a:endParaRPr/>
          </a:p>
        </p:txBody>
      </p:sp>
      <p:sp>
        <p:nvSpPr>
          <p:cNvPr id="287" name="Google Shape;287;p2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 simple substitution of each byte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uses one table of 16x16 bytes containing a permutation of all 256 8-bit values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each byte of state is replaced by byte indexed by row (left 4-bits) &amp; column (right 4-bits)</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eg. byte {95} is replaced by byte in row 9 column 5</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which has value {2A}</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S-box constructed using defined transformation of values in GF(2</a:t>
            </a:r>
            <a:r>
              <a:rPr b="0" baseline="30000" i="0" lang="en-US" sz="2800" u="none">
                <a:solidFill>
                  <a:schemeClr val="lt1"/>
                </a:solidFill>
                <a:latin typeface="Arial"/>
                <a:ea typeface="Arial"/>
                <a:cs typeface="Arial"/>
                <a:sym typeface="Arial"/>
              </a:rPr>
              <a:t>8</a:t>
            </a:r>
            <a:r>
              <a:rPr b="0" i="0" lang="en-US" sz="2800" u="none">
                <a:solidFill>
                  <a:schemeClr val="lt1"/>
                </a:solidFill>
                <a:latin typeface="Arial"/>
                <a:ea typeface="Arial"/>
                <a:cs typeface="Arial"/>
                <a:sym typeface="Arial"/>
              </a:rPr>
              <a: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designed to be resistant to all known attacks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Byte Substitution</a:t>
            </a:r>
            <a:endParaRPr/>
          </a:p>
        </p:txBody>
      </p:sp>
      <p:pic>
        <p:nvPicPr>
          <p:cNvPr id="294" name="Google Shape;294;p24"/>
          <p:cNvPicPr preferRelativeResize="0"/>
          <p:nvPr/>
        </p:nvPicPr>
        <p:blipFill rotWithShape="1">
          <a:blip r:embed="rId3">
            <a:alphaModFix amt="70195"/>
          </a:blip>
          <a:srcRect b="0" l="0" r="0" t="0"/>
          <a:stretch/>
        </p:blipFill>
        <p:spPr>
          <a:xfrm>
            <a:off x="1295400" y="1828800"/>
            <a:ext cx="7023100" cy="412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Shift Rows</a:t>
            </a:r>
            <a:endParaRPr/>
          </a:p>
        </p:txBody>
      </p:sp>
      <p:sp>
        <p:nvSpPr>
          <p:cNvPr id="301" name="Google Shape;301;p2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 circular byte shift in each each</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1</a:t>
            </a:r>
            <a:r>
              <a:rPr b="0" baseline="30000" i="0" lang="en-US" sz="2400" u="none">
                <a:solidFill>
                  <a:schemeClr val="lt1"/>
                </a:solidFill>
                <a:latin typeface="Arial"/>
                <a:ea typeface="Arial"/>
                <a:cs typeface="Arial"/>
                <a:sym typeface="Arial"/>
              </a:rPr>
              <a:t>st</a:t>
            </a:r>
            <a:r>
              <a:rPr b="0" i="0" lang="en-US" sz="2400" u="none">
                <a:solidFill>
                  <a:schemeClr val="lt1"/>
                </a:solidFill>
                <a:latin typeface="Arial"/>
                <a:ea typeface="Arial"/>
                <a:cs typeface="Arial"/>
                <a:sym typeface="Arial"/>
              </a:rPr>
              <a:t> row is unchanged</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2</a:t>
            </a:r>
            <a:r>
              <a:rPr b="0" baseline="30000" i="0" lang="en-US" sz="2400" u="none">
                <a:solidFill>
                  <a:schemeClr val="lt1"/>
                </a:solidFill>
                <a:latin typeface="Arial"/>
                <a:ea typeface="Arial"/>
                <a:cs typeface="Arial"/>
                <a:sym typeface="Arial"/>
              </a:rPr>
              <a:t>nd</a:t>
            </a:r>
            <a:r>
              <a:rPr b="0" i="0" lang="en-US" sz="2400" u="none">
                <a:solidFill>
                  <a:schemeClr val="lt1"/>
                </a:solidFill>
                <a:latin typeface="Arial"/>
                <a:ea typeface="Arial"/>
                <a:cs typeface="Arial"/>
                <a:sym typeface="Arial"/>
              </a:rPr>
              <a:t> row does 1 byte circular shift to left</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3rd row does 2 byte circular shift to left</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4th row does 3 byte circular shift to left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decrypt inverts using shifts to right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since state is processed by columns, this step permutes bytes between the columns</a:t>
            </a:r>
            <a:endParaRPr/>
          </a:p>
          <a:p>
            <a:pPr indent="-209550" lvl="1" marL="742950" rtl="0" algn="l">
              <a:lnSpc>
                <a:spcPct val="90000"/>
              </a:lnSpc>
              <a:spcBef>
                <a:spcPts val="480"/>
              </a:spcBef>
              <a:spcAft>
                <a:spcPts val="0"/>
              </a:spcAft>
              <a:buClr>
                <a:schemeClr val="lt2"/>
              </a:buClr>
              <a:buSzPts val="1200"/>
              <a:buFont typeface="Noto Sans Symbols"/>
              <a:buNone/>
            </a:pPr>
            <a:r>
              <a:t/>
            </a:r>
            <a:endParaRPr b="0" i="0" sz="2400" u="none">
              <a:solidFill>
                <a:schemeClr val="lt1"/>
              </a:solidFill>
              <a:latin typeface="Arial"/>
              <a:ea typeface="Arial"/>
              <a:cs typeface="Arial"/>
              <a:sym typeface="Arial"/>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Shift Rows</a:t>
            </a:r>
            <a:endParaRPr/>
          </a:p>
        </p:txBody>
      </p:sp>
      <p:pic>
        <p:nvPicPr>
          <p:cNvPr id="308" name="Google Shape;308;p26"/>
          <p:cNvPicPr preferRelativeResize="0"/>
          <p:nvPr/>
        </p:nvPicPr>
        <p:blipFill rotWithShape="1">
          <a:blip r:embed="rId3">
            <a:alphaModFix amt="70195"/>
          </a:blip>
          <a:srcRect b="0" l="0" r="0" t="0"/>
          <a:stretch/>
        </p:blipFill>
        <p:spPr>
          <a:xfrm>
            <a:off x="992187" y="2252662"/>
            <a:ext cx="7162800" cy="234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Mix Columns</a:t>
            </a:r>
            <a:endParaRPr/>
          </a:p>
        </p:txBody>
      </p:sp>
      <p:sp>
        <p:nvSpPr>
          <p:cNvPr id="315" name="Google Shape;315;p2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column is processed separately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byte is replaced by a value dependent on all 4 bytes in the column</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effectively a matrix multiplication in GF(2</a:t>
            </a:r>
            <a:r>
              <a:rPr b="0" baseline="30000" i="0" lang="en-US" sz="3200" u="none">
                <a:solidFill>
                  <a:schemeClr val="lt1"/>
                </a:solidFill>
                <a:latin typeface="Arial"/>
                <a:ea typeface="Arial"/>
                <a:cs typeface="Arial"/>
                <a:sym typeface="Arial"/>
              </a:rPr>
              <a:t>8</a:t>
            </a:r>
            <a:r>
              <a:rPr b="0" i="0" lang="en-US" sz="3200" u="none">
                <a:solidFill>
                  <a:schemeClr val="lt1"/>
                </a:solidFill>
                <a:latin typeface="Arial"/>
                <a:ea typeface="Arial"/>
                <a:cs typeface="Arial"/>
                <a:sym typeface="Arial"/>
              </a:rPr>
              <a:t>) using prime poly m(x) =x</a:t>
            </a:r>
            <a:r>
              <a:rPr b="0" baseline="30000" i="0" lang="en-US" sz="3200" u="none">
                <a:solidFill>
                  <a:schemeClr val="lt1"/>
                </a:solidFill>
                <a:latin typeface="Arial"/>
                <a:ea typeface="Arial"/>
                <a:cs typeface="Arial"/>
                <a:sym typeface="Arial"/>
              </a:rPr>
              <a:t>8</a:t>
            </a:r>
            <a:r>
              <a:rPr b="0" i="0" lang="en-US" sz="3200" u="none">
                <a:solidFill>
                  <a:schemeClr val="lt1"/>
                </a:solidFill>
                <a:latin typeface="Arial"/>
                <a:ea typeface="Arial"/>
                <a:cs typeface="Arial"/>
                <a:sym typeface="Arial"/>
              </a:rPr>
              <a:t>+x</a:t>
            </a:r>
            <a:r>
              <a:rPr b="0" baseline="30000" i="0" lang="en-US" sz="3200" u="none">
                <a:solidFill>
                  <a:schemeClr val="lt1"/>
                </a:solidFill>
                <a:latin typeface="Arial"/>
                <a:ea typeface="Arial"/>
                <a:cs typeface="Arial"/>
                <a:sym typeface="Arial"/>
              </a:rPr>
              <a:t>4</a:t>
            </a:r>
            <a:r>
              <a:rPr b="0" i="0" lang="en-US" sz="3200" u="none">
                <a:solidFill>
                  <a:schemeClr val="lt1"/>
                </a:solidFill>
                <a:latin typeface="Arial"/>
                <a:ea typeface="Arial"/>
                <a:cs typeface="Arial"/>
                <a:sym typeface="Arial"/>
              </a:rPr>
              <a:t>+x</a:t>
            </a:r>
            <a:r>
              <a:rPr b="0" baseline="30000" i="0" lang="en-US" sz="3200" u="none">
                <a:solidFill>
                  <a:schemeClr val="lt1"/>
                </a:solidFill>
                <a:latin typeface="Arial"/>
                <a:ea typeface="Arial"/>
                <a:cs typeface="Arial"/>
                <a:sym typeface="Arial"/>
              </a:rPr>
              <a:t>3</a:t>
            </a:r>
            <a:r>
              <a:rPr b="0" i="0" lang="en-US" sz="3200" u="none">
                <a:solidFill>
                  <a:schemeClr val="lt1"/>
                </a:solidFill>
                <a:latin typeface="Arial"/>
                <a:ea typeface="Arial"/>
                <a:cs typeface="Arial"/>
                <a:sym typeface="Arial"/>
              </a:rPr>
              <a:t>+x+1</a:t>
            </a:r>
            <a:endParaRPr/>
          </a:p>
        </p:txBody>
      </p:sp>
      <p:pic>
        <p:nvPicPr>
          <p:cNvPr id="316" name="Google Shape;316;p27"/>
          <p:cNvPicPr preferRelativeResize="0"/>
          <p:nvPr/>
        </p:nvPicPr>
        <p:blipFill rotWithShape="1">
          <a:blip r:embed="rId3">
            <a:alphaModFix amt="70195"/>
          </a:blip>
          <a:srcRect b="0" l="0" r="0" t="0"/>
          <a:stretch/>
        </p:blipFill>
        <p:spPr>
          <a:xfrm>
            <a:off x="900112" y="4508500"/>
            <a:ext cx="7200900" cy="161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Mix Columns</a:t>
            </a:r>
            <a:endParaRPr/>
          </a:p>
        </p:txBody>
      </p:sp>
      <p:pic>
        <p:nvPicPr>
          <p:cNvPr id="323" name="Google Shape;323;p28"/>
          <p:cNvPicPr preferRelativeResize="0"/>
          <p:nvPr/>
        </p:nvPicPr>
        <p:blipFill rotWithShape="1">
          <a:blip r:embed="rId3">
            <a:alphaModFix amt="70195"/>
          </a:blip>
          <a:srcRect b="0" l="0" r="0" t="0"/>
          <a:stretch/>
        </p:blipFill>
        <p:spPr>
          <a:xfrm>
            <a:off x="992187" y="1554162"/>
            <a:ext cx="7162800" cy="374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Mix Columns</a:t>
            </a:r>
            <a:endParaRPr/>
          </a:p>
        </p:txBody>
      </p:sp>
      <p:sp>
        <p:nvSpPr>
          <p:cNvPr id="330" name="Google Shape;330;p2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can express each col as 4 equations</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to derive each new byte in col</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decryption requires use of inverse matrix</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with larger coefficients, hence a little harder</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have an alternate characterisation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each column a 4-term polynomial</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with coefficients in GF(2</a:t>
            </a:r>
            <a:r>
              <a:rPr b="0" baseline="30000" i="0" lang="en-US" sz="2400" u="none">
                <a:solidFill>
                  <a:schemeClr val="lt1"/>
                </a:solidFill>
                <a:latin typeface="Arial"/>
                <a:ea typeface="Arial"/>
                <a:cs typeface="Arial"/>
                <a:sym typeface="Arial"/>
              </a:rPr>
              <a:t>8</a:t>
            </a:r>
            <a:r>
              <a:rPr b="0" i="0" lang="en-US" sz="2400" u="none">
                <a:solidFill>
                  <a:schemeClr val="lt1"/>
                </a:solidFill>
                <a:latin typeface="Arial"/>
                <a:ea typeface="Arial"/>
                <a:cs typeface="Arial"/>
                <a:sym typeface="Arial"/>
              </a:rPr>
              <a:t>)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and polynomials multiplied modulo (x</a:t>
            </a:r>
            <a:r>
              <a:rPr b="0" baseline="30000" i="0" lang="en-US" sz="2400" u="none">
                <a:solidFill>
                  <a:schemeClr val="lt1"/>
                </a:solidFill>
                <a:latin typeface="Arial"/>
                <a:ea typeface="Arial"/>
                <a:cs typeface="Arial"/>
                <a:sym typeface="Arial"/>
              </a:rPr>
              <a:t>4</a:t>
            </a:r>
            <a:r>
              <a:rPr b="0" i="0" lang="en-US" sz="2400" u="none">
                <a:solidFill>
                  <a:schemeClr val="lt1"/>
                </a:solidFill>
                <a:latin typeface="Arial"/>
                <a:ea typeface="Arial"/>
                <a:cs typeface="Arial"/>
                <a:sym typeface="Arial"/>
              </a:rPr>
              <a:t>+1)</a:t>
            </a:r>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Add Round Key</a:t>
            </a:r>
            <a:endParaRPr/>
          </a:p>
        </p:txBody>
      </p:sp>
      <p:sp>
        <p:nvSpPr>
          <p:cNvPr id="337" name="Google Shape;337;p3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XOR state with 128-bits of the round 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again processed by column (though effectively a series of byte operations)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inverse for decryption identical</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since XOR own inverse, with reversed keys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designed to be as simple as possible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 form of Vernam cipher on expanded key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requires other stages for complexity / security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Add Round Key</a:t>
            </a:r>
            <a:endParaRPr/>
          </a:p>
        </p:txBody>
      </p:sp>
      <p:pic>
        <p:nvPicPr>
          <p:cNvPr id="344" name="Google Shape;344;p31"/>
          <p:cNvPicPr preferRelativeResize="0"/>
          <p:nvPr/>
        </p:nvPicPr>
        <p:blipFill rotWithShape="1">
          <a:blip r:embed="rId3">
            <a:alphaModFix amt="70195"/>
          </a:blip>
          <a:srcRect b="0" l="0" r="0" t="0"/>
          <a:stretch/>
        </p:blipFill>
        <p:spPr>
          <a:xfrm>
            <a:off x="1143000" y="2438400"/>
            <a:ext cx="7010400" cy="19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Round</a:t>
            </a:r>
            <a:endParaRPr/>
          </a:p>
        </p:txBody>
      </p:sp>
      <p:pic>
        <p:nvPicPr>
          <p:cNvPr id="351" name="Google Shape;351;p32"/>
          <p:cNvPicPr preferRelativeResize="0"/>
          <p:nvPr/>
        </p:nvPicPr>
        <p:blipFill rotWithShape="1">
          <a:blip r:embed="rId3">
            <a:alphaModFix amt="70195"/>
          </a:blip>
          <a:srcRect b="0" l="0" r="0" t="0"/>
          <a:stretch/>
        </p:blipFill>
        <p:spPr>
          <a:xfrm>
            <a:off x="1295400" y="1371600"/>
            <a:ext cx="6675437" cy="51577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539750" y="476250"/>
            <a:ext cx="8229600" cy="11430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Chapter 5 –Advanced Encryption Standard</a:t>
            </a:r>
            <a:br>
              <a:rPr b="1" i="0" lang="en-US" sz="4000" u="none">
                <a:solidFill>
                  <a:schemeClr val="lt2"/>
                </a:solidFill>
                <a:latin typeface="Arial"/>
                <a:ea typeface="Arial"/>
                <a:cs typeface="Arial"/>
                <a:sym typeface="Arial"/>
              </a:rPr>
            </a:br>
            <a:endParaRPr/>
          </a:p>
        </p:txBody>
      </p:sp>
      <p:sp>
        <p:nvSpPr>
          <p:cNvPr id="231" name="Google Shape;231;p1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60"/>
              <a:buNone/>
            </a:pPr>
            <a:r>
              <a:rPr b="0" i="1" lang="en-US" sz="3200" u="none">
                <a:solidFill>
                  <a:schemeClr val="lt1"/>
                </a:solidFill>
                <a:latin typeface="Arial"/>
                <a:ea typeface="Arial"/>
                <a:cs typeface="Arial"/>
                <a:sym typeface="Arial"/>
              </a:rPr>
              <a:t>"It seems very simple."</a:t>
            </a:r>
            <a:endParaRPr/>
          </a:p>
          <a:p>
            <a:pPr indent="-342900" lvl="0" marL="342900" rtl="0" algn="l">
              <a:lnSpc>
                <a:spcPct val="100000"/>
              </a:lnSpc>
              <a:spcBef>
                <a:spcPts val="640"/>
              </a:spcBef>
              <a:spcAft>
                <a:spcPts val="0"/>
              </a:spcAft>
              <a:buSzPts val="2560"/>
              <a:buNone/>
            </a:pPr>
            <a:r>
              <a:rPr b="0" i="1" lang="en-US" sz="3200" u="none">
                <a:solidFill>
                  <a:schemeClr val="lt1"/>
                </a:solidFill>
                <a:latin typeface="Arial"/>
                <a:ea typeface="Arial"/>
                <a:cs typeface="Arial"/>
                <a:sym typeface="Arial"/>
              </a:rPr>
              <a:t>"It is very simple. But if you don't know what the key is it's virtually indecipherable."</a:t>
            </a:r>
            <a:endParaRPr/>
          </a:p>
          <a:p>
            <a:pPr indent="-342900" lvl="0" marL="342900" rtl="0" algn="l">
              <a:lnSpc>
                <a:spcPct val="100000"/>
              </a:lnSpc>
              <a:spcBef>
                <a:spcPts val="640"/>
              </a:spcBef>
              <a:spcAft>
                <a:spcPts val="0"/>
              </a:spcAft>
              <a:buSzPts val="2560"/>
              <a:buNone/>
            </a:pPr>
            <a:r>
              <a:rPr b="1" i="0" lang="en-US" sz="3200" u="none">
                <a:solidFill>
                  <a:schemeClr val="lt1"/>
                </a:solidFill>
                <a:latin typeface="Arial"/>
                <a:ea typeface="Arial"/>
                <a:cs typeface="Arial"/>
                <a:sym typeface="Arial"/>
              </a:rPr>
              <a:t>—</a:t>
            </a:r>
            <a:r>
              <a:rPr b="1" i="1" lang="en-US" sz="3200" u="none">
                <a:solidFill>
                  <a:schemeClr val="lt1"/>
                </a:solidFill>
                <a:latin typeface="Arial"/>
                <a:ea typeface="Arial"/>
                <a:cs typeface="Arial"/>
                <a:sym typeface="Arial"/>
              </a:rPr>
              <a:t>Talking to Strange Men, </a:t>
            </a:r>
            <a:r>
              <a:rPr b="1" i="0" lang="en-US" sz="3200" u="none">
                <a:solidFill>
                  <a:schemeClr val="lt1"/>
                </a:solidFill>
                <a:latin typeface="Arial"/>
                <a:ea typeface="Arial"/>
                <a:cs typeface="Arial"/>
                <a:sym typeface="Arial"/>
              </a:rPr>
              <a:t>Ruth Rendell</a:t>
            </a:r>
            <a:endParaRPr/>
          </a:p>
          <a:p>
            <a:pPr indent="-342900" lvl="0" marL="342900" rtl="0" algn="l">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Key Expansion</a:t>
            </a:r>
            <a:endParaRPr/>
          </a:p>
        </p:txBody>
      </p:sp>
      <p:sp>
        <p:nvSpPr>
          <p:cNvPr id="358" name="Google Shape;358;p3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takes 128-bit (16-byte) key and expands into array of 44/52/60 32-bit words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start by copying key into first 4 words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then loop creating words that depend on values in previous &amp; 4 places back</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 3 of 4 cases just XOR these together</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1</a:t>
            </a:r>
            <a:r>
              <a:rPr b="0" baseline="30000" i="0" lang="en-US" sz="2800" u="none">
                <a:solidFill>
                  <a:schemeClr val="lt1"/>
                </a:solidFill>
                <a:latin typeface="Arial"/>
                <a:ea typeface="Arial"/>
                <a:cs typeface="Arial"/>
                <a:sym typeface="Arial"/>
              </a:rPr>
              <a:t>st</a:t>
            </a:r>
            <a:r>
              <a:rPr b="0" i="0" lang="en-US" sz="2800" u="none">
                <a:solidFill>
                  <a:schemeClr val="lt1"/>
                </a:solidFill>
                <a:latin typeface="Arial"/>
                <a:ea typeface="Arial"/>
                <a:cs typeface="Arial"/>
                <a:sym typeface="Arial"/>
              </a:rPr>
              <a:t> word in 4 has rotate + S-box + XOR round constant on previous, before XOR 4</a:t>
            </a:r>
            <a:r>
              <a:rPr b="0" baseline="30000" i="0" lang="en-US" sz="2800" u="none">
                <a:solidFill>
                  <a:schemeClr val="lt1"/>
                </a:solidFill>
                <a:latin typeface="Arial"/>
                <a:ea typeface="Arial"/>
                <a:cs typeface="Arial"/>
                <a:sym typeface="Arial"/>
              </a:rPr>
              <a:t>th</a:t>
            </a:r>
            <a:r>
              <a:rPr b="0" i="0" lang="en-US" sz="2800" u="none">
                <a:solidFill>
                  <a:schemeClr val="lt1"/>
                </a:solidFill>
                <a:latin typeface="Arial"/>
                <a:ea typeface="Arial"/>
                <a:cs typeface="Arial"/>
                <a:sym typeface="Arial"/>
              </a:rPr>
              <a:t> back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Key Expansion</a:t>
            </a:r>
            <a:endParaRPr/>
          </a:p>
        </p:txBody>
      </p:sp>
      <p:pic>
        <p:nvPicPr>
          <p:cNvPr id="365" name="Google Shape;365;p34"/>
          <p:cNvPicPr preferRelativeResize="0"/>
          <p:nvPr/>
        </p:nvPicPr>
        <p:blipFill rotWithShape="1">
          <a:blip r:embed="rId3">
            <a:alphaModFix amt="70195"/>
          </a:blip>
          <a:srcRect b="0" l="0" r="0" t="0"/>
          <a:stretch/>
        </p:blipFill>
        <p:spPr>
          <a:xfrm>
            <a:off x="2743200" y="1752600"/>
            <a:ext cx="3667125" cy="4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Key Expansion Rationale</a:t>
            </a:r>
            <a:endParaRPr/>
          </a:p>
        </p:txBody>
      </p:sp>
      <p:sp>
        <p:nvSpPr>
          <p:cNvPr id="372" name="Google Shape;372;p35"/>
          <p:cNvSpPr txBox="1"/>
          <p:nvPr>
            <p:ph idx="1" type="body"/>
          </p:nvPr>
        </p:nvSpPr>
        <p:spPr>
          <a:xfrm>
            <a:off x="457200" y="1676400"/>
            <a:ext cx="84582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designed to resist known attacks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design criteria included</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knowing part key insufficient to find many more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invertible transformation</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fast on wide range of CPU’s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use round constants to break symmetry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diffuse key bits into round keys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enough non-linearity to hinder analysis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simplicity of description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Decryption</a:t>
            </a:r>
            <a:endParaRPr/>
          </a:p>
        </p:txBody>
      </p:sp>
      <p:sp>
        <p:nvSpPr>
          <p:cNvPr id="379" name="Google Shape;379;p3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AES decryption is not identical to encryption since steps done in reverse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can define an equivalent inverse cipher with steps as for encryption</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but using inverses of each step</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with a different key schedule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works since result is unchanged when</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swap byte substitution &amp; shift rows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swap mix columns &amp; add (tweaked) round key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Decryption</a:t>
            </a:r>
            <a:endParaRPr/>
          </a:p>
        </p:txBody>
      </p:sp>
      <p:pic>
        <p:nvPicPr>
          <p:cNvPr id="386" name="Google Shape;386;p37"/>
          <p:cNvPicPr preferRelativeResize="0"/>
          <p:nvPr/>
        </p:nvPicPr>
        <p:blipFill rotWithShape="1">
          <a:blip r:embed="rId3">
            <a:alphaModFix amt="70195"/>
          </a:blip>
          <a:srcRect b="0" l="0" r="0" t="0"/>
          <a:stretch/>
        </p:blipFill>
        <p:spPr>
          <a:xfrm>
            <a:off x="2819400" y="1447800"/>
            <a:ext cx="3390900" cy="501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Implementation Aspects</a:t>
            </a:r>
            <a:endParaRPr/>
          </a:p>
        </p:txBody>
      </p:sp>
      <p:sp>
        <p:nvSpPr>
          <p:cNvPr id="393" name="Google Shape;393;p3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efficiently implement on 8-bit CPU</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byte substitution works on bytes using a table of 256 entries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shift rows is simple byte shift</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add round key works on byte XOR’s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mix columns requires matrix multiply in GF(2</a:t>
            </a:r>
            <a:r>
              <a:rPr b="0" baseline="30000" i="0" lang="en-US" sz="2800" u="none">
                <a:solidFill>
                  <a:schemeClr val="lt1"/>
                </a:solidFill>
                <a:latin typeface="Arial"/>
                <a:ea typeface="Arial"/>
                <a:cs typeface="Arial"/>
                <a:sym typeface="Arial"/>
              </a:rPr>
              <a:t>8</a:t>
            </a:r>
            <a:r>
              <a:rPr b="0" i="0" lang="en-US" sz="2800" u="none">
                <a:solidFill>
                  <a:schemeClr val="lt1"/>
                </a:solidFill>
                <a:latin typeface="Arial"/>
                <a:ea typeface="Arial"/>
                <a:cs typeface="Arial"/>
                <a:sym typeface="Arial"/>
              </a:rPr>
              <a:t>) which works on byte values, can be simplified to use table lookups &amp; byte XOR’s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Implementation Aspects</a:t>
            </a:r>
            <a:endParaRPr/>
          </a:p>
        </p:txBody>
      </p:sp>
      <p:sp>
        <p:nvSpPr>
          <p:cNvPr id="400" name="Google Shape;400;p3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efficiently implement on 32-bit CPU</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redefine steps to use 32-bit words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can precompute 4 tables of 256-words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then each column in each round can be computed using 4 table lookups + 4 XORs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at a cost of 4Kb to store tables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designers believe this very efficient implementation was a key factor in its selection as the AES cipher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Summary</a:t>
            </a:r>
            <a:endParaRPr/>
          </a:p>
        </p:txBody>
      </p:sp>
      <p:sp>
        <p:nvSpPr>
          <p:cNvPr id="407" name="Google Shape;407;p4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considered: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 AES selection process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 details of Rijndael – the AES cipher</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looked at the steps in each round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 key expansion</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implementation aspects</a:t>
            </a:r>
            <a:endParaRPr/>
          </a:p>
          <a:p>
            <a:pPr indent="-196850" lvl="1" marL="742950" rtl="0" algn="l">
              <a:lnSpc>
                <a:spcPct val="100000"/>
              </a:lnSpc>
              <a:spcBef>
                <a:spcPts val="560"/>
              </a:spcBef>
              <a:spcAft>
                <a:spcPts val="0"/>
              </a:spcAft>
              <a:buClr>
                <a:schemeClr val="lt2"/>
              </a:buClr>
              <a:buSzPts val="140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Origins</a:t>
            </a:r>
            <a:endParaRPr/>
          </a:p>
        </p:txBody>
      </p:sp>
      <p:sp>
        <p:nvSpPr>
          <p:cNvPr id="238" name="Google Shape;238;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clear a replacement for DES was needed</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have theoretical attacks that can break it</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have demonstrated exhaustive key search attacks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can use Triple-DES – but slow, has small blocks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 NIST issued call for ciphers in 1997</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15 candidates accepted in Jun 98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5 were shortlisted in Aug-99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Rijndael was selected as the AES in Oct-2000</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issued as FIPS PUB 197 standard in Nov-2001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Requirements</a:t>
            </a:r>
            <a:endParaRPr/>
          </a:p>
        </p:txBody>
      </p:sp>
      <p:sp>
        <p:nvSpPr>
          <p:cNvPr id="245" name="Google Shape;245;p1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private key symmetric block cipher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128-bit data, 128/192/256-bit keys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stronger &amp; faster than Triple-DES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active life of 20-30 years (+ archival use)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provide full specification &amp; design details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both C &amp; Java implementations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NIST have released all submissions &amp; unclassified analyses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Evaluation Criteria</a:t>
            </a:r>
            <a:endParaRPr/>
          </a:p>
        </p:txBody>
      </p:sp>
      <p:sp>
        <p:nvSpPr>
          <p:cNvPr id="252" name="Google Shape;252;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initial criteria:</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security – effort for practical cryptanalysis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cost – in terms of computational efficiency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algorithm &amp; implementation characteristics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final criteria</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general security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ease of software &amp; hardware implementation</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implementation attacks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flexibility (in en/decrypt, keying, other factors)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AES Shortlist</a:t>
            </a:r>
            <a:endParaRPr/>
          </a:p>
        </p:txBody>
      </p:sp>
      <p:sp>
        <p:nvSpPr>
          <p:cNvPr id="259" name="Google Shape;259;p1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after testing and evaluation, shortlist in Aug-99: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MARS (IBM) - complex, fast, high security margin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RC6 (USA) - v. simple, v. fast, low security margin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Rijndael (Belgium) - clean, fast, good security margin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Serpent (Euro) - slow, clean, v. high security margin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Twofish (USA) - complex, v. fast, high security margin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then subject to further analysis &amp; comment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saw contrast between algorithms with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few complex rounds verses many simple rounds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which refined existing ciphers verses new proposals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The AES Cipher - Rijndael </a:t>
            </a:r>
            <a:endParaRPr/>
          </a:p>
        </p:txBody>
      </p:sp>
      <p:sp>
        <p:nvSpPr>
          <p:cNvPr id="266" name="Google Shape;266;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designed by Rijmen-Daemen in Belgium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has 128/192/256 bit keys, 128 bit data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an </a:t>
            </a:r>
            <a:r>
              <a:rPr b="1" i="0" lang="en-US" sz="2800" u="none">
                <a:solidFill>
                  <a:schemeClr val="lt1"/>
                </a:solidFill>
                <a:latin typeface="Arial"/>
                <a:ea typeface="Arial"/>
                <a:cs typeface="Arial"/>
                <a:sym typeface="Arial"/>
              </a:rPr>
              <a:t>iterative</a:t>
            </a:r>
            <a:r>
              <a:rPr b="0" i="0" lang="en-US" sz="2800" u="none">
                <a:solidFill>
                  <a:schemeClr val="lt1"/>
                </a:solidFill>
                <a:latin typeface="Arial"/>
                <a:ea typeface="Arial"/>
                <a:cs typeface="Arial"/>
                <a:sym typeface="Arial"/>
              </a:rPr>
              <a:t> rather than </a:t>
            </a:r>
            <a:r>
              <a:rPr b="1" i="0" lang="en-US" sz="2800" u="none">
                <a:solidFill>
                  <a:schemeClr val="lt1"/>
                </a:solidFill>
                <a:latin typeface="Arial"/>
                <a:ea typeface="Arial"/>
                <a:cs typeface="Arial"/>
                <a:sym typeface="Arial"/>
              </a:rPr>
              <a:t>feistel</a:t>
            </a:r>
            <a:r>
              <a:rPr b="0" i="0" lang="en-US" sz="2800" u="none">
                <a:solidFill>
                  <a:schemeClr val="lt1"/>
                </a:solidFill>
                <a:latin typeface="Arial"/>
                <a:ea typeface="Arial"/>
                <a:cs typeface="Arial"/>
                <a:sym typeface="Arial"/>
              </a:rPr>
              <a:t> cipher</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processes data as block of 4 columns of 4 bytes</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operates on entire data block in every round</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designed to be:</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resistant against known attacks</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speed and code compactness on many CPUs</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design simplicity</a:t>
            </a:r>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Rijndael</a:t>
            </a:r>
            <a:endParaRPr/>
          </a:p>
        </p:txBody>
      </p:sp>
      <p:sp>
        <p:nvSpPr>
          <p:cNvPr id="273" name="Google Shape;273;p21"/>
          <p:cNvSpPr txBox="1"/>
          <p:nvPr>
            <p:ph idx="1" type="body"/>
          </p:nvPr>
        </p:nvSpPr>
        <p:spPr>
          <a:xfrm>
            <a:off x="457200" y="13716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data block of 4 columns of 4 bytes is state</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key is expanded to array of words</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has 10/12/14 rounds in which state undergoes: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byte substitution (1 S-box used on every byte)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shift rows (permute bytes between groups/columns)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mix columns (subs using matrix multipy of groups)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add round key (XOR state with key material)</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view as alternating XOR key &amp; scramble data bytes</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initial XOR key material &amp; incomplete last round</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with fast XOR &amp; table lookup 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Rijndael</a:t>
            </a:r>
            <a:endParaRPr/>
          </a:p>
        </p:txBody>
      </p:sp>
      <p:pic>
        <p:nvPicPr>
          <p:cNvPr id="280" name="Google Shape;280;p22"/>
          <p:cNvPicPr preferRelativeResize="0"/>
          <p:nvPr/>
        </p:nvPicPr>
        <p:blipFill rotWithShape="1">
          <a:blip r:embed="rId3">
            <a:alphaModFix amt="70195"/>
          </a:blip>
          <a:srcRect b="0" l="0" r="0" t="0"/>
          <a:stretch/>
        </p:blipFill>
        <p:spPr>
          <a:xfrm>
            <a:off x="2362200" y="1295400"/>
            <a:ext cx="4275137" cy="5265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