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1" name="Google Shape;221;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6 “</a:t>
            </a:r>
            <a:r>
              <a:rPr lang="en-US" sz="1000"/>
              <a:t>Contemporary Symmetric Ciphers</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3" name="Google Shape;2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4" name="Google Shape;284;p1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ECB is not appropriate for any quantity of data, since repetitions can be seen, esp. with graphics, and because the blocks can be shuffled/inserted without affecting the en/decryption of each block. Its main use is to send one or a very few blocks, eg a session encryption key.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0" name="Google Shape;2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1" name="Google Shape;291;p1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overcome the problems of repetitions and order independence in ECB, want some way of making the ciphertext dependent on </a:t>
            </a:r>
            <a:r>
              <a:rPr b="1" lang="en-US"/>
              <a:t>all</a:t>
            </a:r>
            <a:r>
              <a:rPr lang="en-US"/>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all data is available in advance (eg email, FTP, web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7" name="Google Shape;2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6.4 illustrates the Cipher Block Chaining (CBC) Mode.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4" name="Google Shape;3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One issue that arises with block modes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or has exactly the same form as pad+count, then will have to add an extra block, all padding so as to have a count in the last byte. There are other, more esoteric, “ciphertext stealing” modes, which avoid the need for an extra block.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1" name="Google Shape;3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2" name="Google Shape;312;p1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CBC is the block mode generally used. The chaining provides an avalanche effect, which means the encrypted message cannot be changed or rearranged without totally destroying the subsequent data. However there is the issue of ensuring that the IV is either fixed or sent encrypted in ECB mode to stop attacks on 1st block.</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8" name="Google Shape;3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9" name="Google Shape;319;p1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If the data is only available a bit/byte at a time (eg. terminal session, sensor value etc), then must use some other approach to encrypting it, so as not to delay the info. Idea here is to use the block cipher essentially as a </a:t>
            </a:r>
            <a:r>
              <a:rPr b="1" lang="en-US"/>
              <a:t>pseudo-random number</a:t>
            </a:r>
            <a:r>
              <a:rPr lang="en-US"/>
              <a:t> generator (see stream cipher lecture later) and to combine these "random" bits with the message. Note as mentioned before, XOR is an easily inverted operator (just XOR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or CFB-128 mode (depending on the block size of the cipher used eg DES or AES respectively). CFB is the usual choice for quantities of stream oriented data, and for authentication use.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5" name="Google Shape;3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6" name="Google Shape;326;p1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6.5 illustrates the Cipher FeedBack (CFB) Mode.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2" name="Google Shape;3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3" name="Google Shape;333;p1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reliable network transport layer (pretty usual) or use OFB.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9" name="Google Shape;3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0" name="Google Shape;340;p1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6" name="Google Shape;3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7" name="Google Shape;347;p1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6.6 illustrates the Output FeedBack (OFB) Mode.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7" name="Google Shape;2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3" name="Google Shape;35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4" name="Google Shape;354;p2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One advantage of the OFB method is that bit errors in transmission do not propagate. The disadvantage of OFB is that it is more vulnerable to a message stream modification attack than is CFB. </a:t>
            </a:r>
            <a:endParaRPr/>
          </a:p>
          <a:p>
            <a:pPr indent="0" lvl="0" marL="0" rtl="0" algn="l">
              <a:spcBef>
                <a:spcPts val="0"/>
              </a:spcBef>
              <a:spcAft>
                <a:spcPts val="0"/>
              </a:spcAft>
              <a:buSzPts val="1800"/>
              <a:buNone/>
            </a:pPr>
            <a:r>
              <a:rPr lang="en-US"/>
              <a:t>Since OFB is a Vernam cipher variant, the stream should never be used more than once (otherwise the 2 ciphertexts can be combined, cancelling these bits, and leaving a "book" cipher to solve). And sender &amp; receiver need to remain in sync, or all data is lost. Also, research has shown that you should only ever use a full block feedback ie OFB-64/128 mode.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0" name="Google Shape;36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Counter (CTR) mode is a variant of OFB, but which encrypts a counter value (hence name). Although it was proposed many years before, it has only recently been standardized for use with AES along with the other existing 4 modes. It is being used with </a:t>
            </a:r>
            <a:r>
              <a:rPr lang="en-US">
                <a:latin typeface="Arial"/>
                <a:ea typeface="Arial"/>
                <a:cs typeface="Arial"/>
                <a:sym typeface="Arial"/>
              </a:rPr>
              <a:t>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7" name="Google Shape;36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8" name="Google Shape;368;p2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6.7 illustrates the Counter (CTR) Mode.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4" name="Google Shape;3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CTR mode has a number of advantages in parallel h/w &amp; s/w efficiency, can preprocess the output values in advance of needing to encrypt, can get random access to encrypted data blocks, and is simple. But like OFB have issue of not reusing the same key+counter value.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1" name="Google Shape;38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typical stream cipher encrypts plaintext one byte (or bit) at a time, usually by XOR’ing with a pseudo-random keystream. The stream cipher is similar to the one-time pad discussed in Chapter 2. The difference is that a one-time pad uses a genuine random number stream, whereas a stream cipher uses a pseudorandom number stream. But rely on the randomness of </a:t>
            </a:r>
            <a:r>
              <a:rPr b="1" lang="en-US"/>
              <a:t>stream key</a:t>
            </a:r>
            <a:r>
              <a:rPr lang="en-US"/>
              <a:t> completely destroys statistically properties in message</a:t>
            </a:r>
            <a:r>
              <a:rPr lang="en-US" sz="1000"/>
              <a:t>. However, you </a:t>
            </a:r>
            <a:r>
              <a:rPr lang="en-US"/>
              <a:t>must never reuse a stream key since</a:t>
            </a:r>
            <a:r>
              <a:rPr lang="en-US" sz="1000"/>
              <a:t> </a:t>
            </a:r>
            <a:r>
              <a:rPr lang="en-US"/>
              <a:t>otherwise you can recover messages (as with a book cipher).</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8" name="Google Shape;38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6.8 illustrates the general structure of a stream cipher, where  a key is input to a pseudorandom bit generator that produces an apparently random keystream of bits, and which are XOR’d with message to encrypt it, and XOR’d again to decrypt it by the receiver.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5" name="Google Shape;3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[KUMA97] lists the following important design considerations for a stream cipher: </a:t>
            </a:r>
            <a:endParaRPr/>
          </a:p>
          <a:p>
            <a:pPr indent="-114300" lvl="0" marL="228600" rtl="0" algn="l">
              <a:spcBef>
                <a:spcPts val="0"/>
              </a:spcBef>
              <a:spcAft>
                <a:spcPts val="0"/>
              </a:spcAft>
              <a:buSzPts val="1800"/>
              <a:buFont typeface="Arial"/>
              <a:buAutoNum type="arabicPeriod"/>
            </a:pPr>
            <a:r>
              <a:rPr lang="en-US"/>
              <a:t>The encryption sequence should have a large period, the longer the period of repeat the more difficult it will be to do cryptanalysis.</a:t>
            </a:r>
            <a:endParaRPr/>
          </a:p>
          <a:p>
            <a:pPr indent="-114300" lvl="0" marL="228600" rtl="0" algn="l">
              <a:spcBef>
                <a:spcPts val="0"/>
              </a:spcBef>
              <a:spcAft>
                <a:spcPts val="0"/>
              </a:spcAft>
              <a:buSzPts val="1800"/>
              <a:buFont typeface="Arial"/>
              <a:buAutoNum type="arabicPeriod"/>
            </a:pPr>
            <a:r>
              <a:rPr lang="en-US"/>
              <a:t> The keystream should approximate the properties of a true random number stream as close as possible, the more random-appearing the keystream is, the more randomized the ciphertext is, making cryptanalysis more difficult. </a:t>
            </a:r>
            <a:endParaRPr/>
          </a:p>
          <a:p>
            <a:pPr indent="-114300" lvl="0" marL="228600" rtl="0" algn="l">
              <a:spcBef>
                <a:spcPts val="0"/>
              </a:spcBef>
              <a:spcAft>
                <a:spcPts val="0"/>
              </a:spcAft>
              <a:buSzPts val="1800"/>
              <a:buFont typeface="Arial"/>
              <a:buAutoNum type="arabicPeriod"/>
            </a:pPr>
            <a:r>
              <a:rPr lang="en-US"/>
              <a:t> To guard against brute-force attacks, the key needs to be sufficiently long. The same considerations as apply for block ciphers are valid here .Thus, with current technology, a key length of at least 128 bits is desirable.</a:t>
            </a:r>
            <a:endParaRPr/>
          </a:p>
          <a:p>
            <a:pPr indent="0" lvl="0" marL="228600" rtl="0" algn="l">
              <a:spcBef>
                <a:spcPts val="0"/>
              </a:spcBef>
              <a:spcAft>
                <a:spcPts val="0"/>
              </a:spcAft>
              <a:buSzPts val="1800"/>
              <a:buNone/>
            </a:pPr>
            <a:r>
              <a:rPr lang="en-US"/>
              <a:t>With a properly designed pseudorandom number generator, a stream cipher can be as secure as block cipher of comparable key length. The primary advantage of a stream cipher is that stream ciphers are almost always faster and use far less code than do block ciphers.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2" name="Google Shape;40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RC4 is a stream cipher designed in 1987 by Ron Rivest for RSA Security. It is a variable key-size stream cipher with byte-oriented operations. The algorithm is based on the use of a random permutation. </a:t>
            </a:r>
            <a:r>
              <a:rPr lang="en-US">
                <a:latin typeface="Arial"/>
                <a:ea typeface="Arial"/>
                <a:cs typeface="Arial"/>
                <a:sym typeface="Arial"/>
              </a:rPr>
              <a:t>Analysis shows that the period of the cipher is overwhelmingly likely to be greater than 10^100. Eight to sixteen machine operations are required per output byte, and the cipher can be expected to run very quickly in software. RC4 is probably the most widely used stream cipher. It is used in the SSL/TLS secure web protocol, &amp; in the WEP &amp; WPA wireless LAN security protocols. RC4 was kept as a trade secret by RSA Security, but in September 1994 was anonymously posted on the Internet on the Cypherpunks anonymous remailers list. In brief, the RC4 </a:t>
            </a:r>
            <a:r>
              <a:rPr lang="en-US"/>
              <a:t>key is ued to form a random permutation of all 8-bit values, it then uses that permutation to scramble input info processed a byte at a time.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9" name="Google Shape;4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RC4 key schedule initialises the state S to the numbers 0..255, and then walks through each entry in turn, using its current value plus the next byte of key to pick another entry in the array, and swaps their values over. After doing this 256 times, the result is a well and truly shuffled array. The total number of possible states is 256! - a truly enormous number, much larger even than the 2048-bit (256*8) max key allowed can select.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16" name="Google Shape;41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form the stream key for en/decryption (which are identical), RC4 continues to shuffle the permutation array S by continuing to swap each element in turn with some other entry, and using the sum of these two entry values to select another value from the permutation to use as the stream key, which is then XOR’d with the current message byte.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Given the potential vulnerability of DES to a brute-force attack,there has been considerable interest in finding an alternative. One approach is to design a completely new algorithm, of which AES is a prime example. Another alternative, which would preserve the existing investment in software and equipment, is to use multiple encryption with DES and multiple keys. We examine the widely accepted triple DES (3DES) approach.</a:t>
            </a:r>
            <a:r>
              <a:rPr lang="en-US">
                <a:latin typeface="Helvetica Neue"/>
                <a:ea typeface="Helvetica Neue"/>
                <a:cs typeface="Helvetica Neue"/>
                <a:sym typeface="Helvetica Neue"/>
              </a:rPr>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3" name="Google Shape;42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4" name="Google Shape;424;p3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6.9 illustrates the general structure of RC4.</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0" name="Google Shape;43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number of papers have been published analyzing methods of attacking RC4, but none of these approaches is practical against RC4 with a reasonable key length, such as 128 bits.</a:t>
            </a:r>
            <a:endParaRPr/>
          </a:p>
          <a:p>
            <a:pPr indent="0" lvl="0" marL="0" rtl="0" algn="l">
              <a:spcBef>
                <a:spcPts val="0"/>
              </a:spcBef>
              <a:spcAft>
                <a:spcPts val="0"/>
              </a:spcAft>
              <a:buSzPts val="1800"/>
              <a:buFont typeface="Arial"/>
              <a:buNone/>
            </a:pPr>
            <a:r>
              <a:rPr lang="en-US">
                <a:latin typeface="Arial"/>
                <a:ea typeface="Arial"/>
                <a:cs typeface="Arial"/>
                <a:sym typeface="Arial"/>
              </a:rPr>
              <a:t>A more serious problem occurs in its use in the WEP protocol, not with RC4 itself but the way in which keys are generated for use as input to RC4.</a:t>
            </a:r>
            <a:endParaRPr/>
          </a:p>
          <a:p>
            <a:pPr indent="0" lvl="0" marL="0" rtl="0" algn="l">
              <a:spcBef>
                <a:spcPts val="0"/>
              </a:spcBef>
              <a:spcAft>
                <a:spcPts val="0"/>
              </a:spcAft>
              <a:buSzPts val="1800"/>
              <a:buNone/>
            </a:pPr>
            <a:r>
              <a:rPr lang="en-US"/>
              <a:t>Currently RC4 its regarded as quite secure, if used correctly, with a sufficiently large key.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7" name="Google Shape;43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6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1" name="Google Shape;2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simplest form of multiple encryption has two encryption stages and two keys - Double-DES.</a:t>
            </a:r>
            <a:endParaRPr/>
          </a:p>
          <a:p>
            <a:pPr indent="0" lvl="0" marL="0" rtl="0" algn="l">
              <a:spcBef>
                <a:spcPts val="0"/>
              </a:spcBef>
              <a:spcAft>
                <a:spcPts val="0"/>
              </a:spcAft>
              <a:buSzPts val="1800"/>
              <a:buNone/>
            </a:pPr>
            <a:r>
              <a:rPr lang="en-US"/>
              <a:t>Have concern that there might be a single key that is equivalent to using 2 keys as above, not likely but only finally proved in 1992.</a:t>
            </a:r>
            <a:endParaRPr/>
          </a:p>
          <a:p>
            <a:pPr indent="0" lvl="0" marL="0" rtl="0" algn="l">
              <a:spcBef>
                <a:spcPts val="0"/>
              </a:spcBef>
              <a:spcAft>
                <a:spcPts val="0"/>
              </a:spcAft>
              <a:buSzPts val="1800"/>
              <a:buNone/>
            </a:pPr>
            <a:r>
              <a:rPr lang="en-US"/>
              <a:t>More seriously have the “meet-in-the-middle” attack, first described by Diffie in 1977. It is a known plaintext attack (ie have know pair (P,C), and attempts to find by trial-and-error a value X in the “middle” of the double-DES encryption of this pair, and chances of this are much better at O(2^56)  than exhaustive search at O(2^112).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Triple-DES with two keys is a popular alternative to single-DES, but suffers from being 3 times slower to run. The use of encryption &amp; decryption stages are equivalent, but the chosen structure allows for compatibility with single-DES implementations. </a:t>
            </a:r>
            <a:r>
              <a:rPr lang="en-US">
                <a:latin typeface="Arial"/>
                <a:ea typeface="Arial"/>
                <a:cs typeface="Arial"/>
                <a:sym typeface="Arial"/>
              </a:rPr>
              <a:t>3DES with two keys is a relatively popular alternative to DES and has been adopted for use in the key management standards ANS X9.17 and ISO 8732. Currently, there are no practical cryptanalytic attacks on 3DES. Coppersmith notes that the cost of a brute-force key search on 3DES is on the order of 2^112 (=5*10^33) and estimates that the cost of differential cryptanalysis suffers an exponential growth, compared to single DES, exceeding 10^52.</a:t>
            </a: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5" name="Google Shape;2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Have some indications of possible attacks on 2-key Triple-DES, as discussed in Stallings section 6.1. Triple-DES with three keys (168-bits) is now being used in some applications, </a:t>
            </a:r>
            <a:r>
              <a:rPr lang="en-US">
                <a:latin typeface="Arial"/>
                <a:ea typeface="Arial"/>
                <a:cs typeface="Arial"/>
                <a:sym typeface="Arial"/>
              </a:rPr>
              <a:t>including PGP and S/MIME,</a:t>
            </a:r>
            <a:r>
              <a:rPr lang="en-US"/>
              <a:t> for greater security.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2" name="Google Shape;2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3" name="Google Shape;263;p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a:latin typeface="Arial"/>
                <a:ea typeface="Arial"/>
                <a:cs typeface="Arial"/>
                <a:sym typeface="Arial"/>
              </a:rPr>
              <a:t>To apply a block cipher in a variety of applications, four “modes of operation” have been defined by NIST (FIPS 81). The four modes are intended to cover virtually all the possible applications of encryption for which a block cipher could be used. As new applications and requirements have appeared, NIST has expanded the list of recommended modes to five in Special Publication 800-38A. These modes are intended for use with any symmetric block cipher, including triple DES and AES.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9" name="Google Shape;2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0" name="Google Shape;270;p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simplest mode is the electronic codebook (ECB) mode, in which plaintext is handled one block at a time and each block of plaintext is encrypted using the same key. </a:t>
            </a:r>
            <a:r>
              <a:rPr i="1" lang="en-US"/>
              <a:t>ECB is the simplest of the modes, and is used when only a single block of info needs to be sent (eg. a session key encrypted using a master key)</a:t>
            </a:r>
            <a:r>
              <a:rPr lang="en-US"/>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7" name="Google Shape;277;p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6.3 illustrates the Electronic Codebook (ECB) Mode.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82" name="Google Shape;82;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5" name="Shape 205"/>
        <p:cNvGrpSpPr/>
        <p:nvPr/>
      </p:nvGrpSpPr>
      <p:grpSpPr>
        <a:xfrm>
          <a:off x="0" y="0"/>
          <a:ext cx="0" cy="0"/>
          <a:chOff x="0" y="0"/>
          <a:chExt cx="0" cy="0"/>
        </a:xfrm>
      </p:grpSpPr>
      <p:sp>
        <p:nvSpPr>
          <p:cNvPr id="206" name="Google Shape;206;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7" name="Google Shape;207;p12"/>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8" name="Google Shape;208;p12"/>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9" name="Google Shape;209;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sp>
        <p:nvSpPr>
          <p:cNvPr id="213" name="Google Shape;213;p13"/>
          <p:cNvSpPr txBox="1"/>
          <p:nvPr>
            <p:ph type="title"/>
          </p:nvPr>
        </p:nvSpPr>
        <p:spPr>
          <a:xfrm>
            <a:off x="722313" y="4406900"/>
            <a:ext cx="7772400" cy="1362075"/>
          </a:xfrm>
          <a:prstGeom prst="rect">
            <a:avLst/>
          </a:prstGeom>
          <a:noFill/>
          <a:ln>
            <a:noFill/>
          </a:ln>
        </p:spPr>
        <p:txBody>
          <a:bodyPr anchorCtr="1"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4" name="Google Shape;214;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215" name="Google Shape;215;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7" name="Google Shape;157;p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8" name="Google Shape;158;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5"/>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5"/>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4" name="Google Shape;164;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9" name="Google Shape;169;p6"/>
          <p:cNvSpPr txBox="1"/>
          <p:nvPr>
            <p:ph idx="1" type="body"/>
          </p:nvPr>
        </p:nvSpPr>
        <p:spPr>
          <a:xfrm rot="5400000">
            <a:off x="2344737" y="-211138"/>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0" name="Google Shape;170;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7"/>
          <p:cNvSpPr txBox="1"/>
          <p:nvPr>
            <p:ph type="title"/>
          </p:nvPr>
        </p:nvSpPr>
        <p:spPr>
          <a:xfrm>
            <a:off x="1792288" y="4800600"/>
            <a:ext cx="5486400" cy="566738"/>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5" name="Google Shape;175;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560"/>
              <a:buFont typeface="Noto Sans Symbols"/>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2"/>
              </a:buClr>
              <a:buSzPts val="1400"/>
              <a:buFont typeface="Noto Sans Symbols"/>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accent2"/>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folHlink"/>
              </a:buClr>
              <a:buSzPts val="1000"/>
              <a:buFont typeface="Noto Sans Symbols"/>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176" name="Google Shape;176;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77" name="Google Shape;177;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8"/>
          <p:cNvSpPr txBox="1"/>
          <p:nvPr>
            <p:ph type="title"/>
          </p:nvPr>
        </p:nvSpPr>
        <p:spPr>
          <a:xfrm>
            <a:off x="457200" y="273050"/>
            <a:ext cx="3008313" cy="1162050"/>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183" name="Google Shape;183;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84" name="Google Shape;184;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7" name="Shape 187"/>
        <p:cNvGrpSpPr/>
        <p:nvPr/>
      </p:nvGrpSpPr>
      <p:grpSpPr>
        <a:xfrm>
          <a:off x="0" y="0"/>
          <a:ext cx="0" cy="0"/>
          <a:chOff x="0" y="0"/>
          <a:chExt cx="0" cy="0"/>
        </a:xfrm>
      </p:grpSpPr>
      <p:sp>
        <p:nvSpPr>
          <p:cNvPr id="188" name="Google Shape;188;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sp>
        <p:nvSpPr>
          <p:cNvPr id="192" name="Google Shape;192;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3" name="Google Shape;193;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11"/>
          <p:cNvSpPr txBox="1"/>
          <p:nvPr>
            <p:ph type="title"/>
          </p:nvPr>
        </p:nvSpPr>
        <p:spPr>
          <a:xfrm>
            <a:off x="457200" y="274638"/>
            <a:ext cx="8229600" cy="11430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8" name="Google Shape;19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99" name="Google Shape;19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0" name="Google Shape;20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201" name="Google Shape;20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2" name="Google Shape;202;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75" name="Google Shape;75;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76" name="Google Shape;76;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grpSp>
        <p:nvGrpSpPr>
          <p:cNvPr id="86" name="Google Shape;86;p3"/>
          <p:cNvGrpSpPr/>
          <p:nvPr/>
        </p:nvGrpSpPr>
        <p:grpSpPr>
          <a:xfrm>
            <a:off x="3175" y="4267200"/>
            <a:ext cx="9140825" cy="2590800"/>
            <a:chOff x="2" y="2688"/>
            <a:chExt cx="5758" cy="1632"/>
          </a:xfrm>
        </p:grpSpPr>
        <p:sp>
          <p:nvSpPr>
            <p:cNvPr id="87" name="Google Shape;87;p3"/>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8" name="Google Shape;88;p3"/>
            <p:cNvGrpSpPr/>
            <p:nvPr/>
          </p:nvGrpSpPr>
          <p:grpSpPr>
            <a:xfrm>
              <a:off x="1776" y="3024"/>
              <a:ext cx="3929" cy="1290"/>
              <a:chOff x="1776" y="3024"/>
              <a:chExt cx="3929" cy="1290"/>
            </a:xfrm>
          </p:grpSpPr>
          <p:grpSp>
            <p:nvGrpSpPr>
              <p:cNvPr id="89" name="Google Shape;89;p3"/>
              <p:cNvGrpSpPr/>
              <p:nvPr/>
            </p:nvGrpSpPr>
            <p:grpSpPr>
              <a:xfrm>
                <a:off x="2268" y="3934"/>
                <a:ext cx="638" cy="377"/>
                <a:chOff x="2268" y="3934"/>
                <a:chExt cx="638" cy="377"/>
              </a:xfrm>
            </p:grpSpPr>
            <p:sp>
              <p:nvSpPr>
                <p:cNvPr id="90" name="Google Shape;90;p3"/>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3"/>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3"/>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3"/>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3"/>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3"/>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 name="Google Shape;96;p3"/>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7" name="Google Shape;97;p3"/>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98" name="Google Shape;98;p3"/>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9" name="Google Shape;99;p3"/>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0" name="Google Shape;100;p3"/>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3"/>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3"/>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3"/>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 name="Google Shape;104;p3"/>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 name="Google Shape;105;p3"/>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3"/>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3"/>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 name="Google Shape;108;p3"/>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9" name="Google Shape;109;p3"/>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3"/>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3"/>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3"/>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3"/>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3"/>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 name="Google Shape;115;p3"/>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3"/>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3"/>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3"/>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3"/>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3"/>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 name="Google Shape;121;p3"/>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3"/>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3" name="Google Shape;123;p3"/>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4" name="Google Shape;124;p3"/>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 name="Google Shape;125;p3"/>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3"/>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3"/>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 name="Google Shape;128;p3"/>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3"/>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3"/>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3"/>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3"/>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3"/>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3"/>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3"/>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3"/>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3"/>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38" name="Google Shape;138;p3"/>
              <p:cNvGrpSpPr/>
              <p:nvPr/>
            </p:nvGrpSpPr>
            <p:grpSpPr>
              <a:xfrm>
                <a:off x="4546" y="3608"/>
                <a:ext cx="518" cy="319"/>
                <a:chOff x="4546" y="3608"/>
                <a:chExt cx="518" cy="319"/>
              </a:xfrm>
            </p:grpSpPr>
            <p:sp>
              <p:nvSpPr>
                <p:cNvPr id="139" name="Google Shape;139;p3"/>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3"/>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1" name="Google Shape;141;p3"/>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 name="Google Shape;142;p3"/>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 name="Google Shape;143;p3"/>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3"/>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45" name="Google Shape;145;p3"/>
              <p:cNvGrpSpPr/>
              <p:nvPr/>
            </p:nvGrpSpPr>
            <p:grpSpPr>
              <a:xfrm>
                <a:off x="5381" y="3085"/>
                <a:ext cx="227" cy="132"/>
                <a:chOff x="5381" y="3085"/>
                <a:chExt cx="227" cy="132"/>
              </a:xfrm>
            </p:grpSpPr>
            <p:sp>
              <p:nvSpPr>
                <p:cNvPr id="146" name="Google Shape;146;p3"/>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 name="Google Shape;147;p3"/>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3"/>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3"/>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51" name="Google Shape;151;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2" name="Google Shape;152;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3" name="Google Shape;153;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54" name="Google Shape;154;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Arial"/>
              <a:buNone/>
            </a:pPr>
            <a:r>
              <a:rPr b="1" i="0" lang="en-US" sz="5400" u="none">
                <a:solidFill>
                  <a:schemeClr val="lt2"/>
                </a:solidFill>
                <a:latin typeface="Arial"/>
                <a:ea typeface="Arial"/>
                <a:cs typeface="Arial"/>
                <a:sym typeface="Arial"/>
              </a:rPr>
              <a:t>Cryptography and Network Security</a:t>
            </a:r>
            <a:br>
              <a:rPr b="1" i="0" lang="en-US" sz="5400" u="none">
                <a:solidFill>
                  <a:schemeClr val="lt2"/>
                </a:solidFill>
                <a:latin typeface="Arial"/>
                <a:ea typeface="Arial"/>
                <a:cs typeface="Arial"/>
                <a:sym typeface="Arial"/>
              </a:rPr>
            </a:br>
            <a:r>
              <a:rPr b="1" i="0" lang="en-US" sz="5400" u="none">
                <a:solidFill>
                  <a:schemeClr val="lt2"/>
                </a:solidFill>
                <a:latin typeface="Arial"/>
                <a:ea typeface="Arial"/>
                <a:cs typeface="Arial"/>
                <a:sym typeface="Arial"/>
              </a:rPr>
              <a:t>Chapter 6</a:t>
            </a:r>
            <a:endParaRPr/>
          </a:p>
        </p:txBody>
      </p:sp>
      <p:sp>
        <p:nvSpPr>
          <p:cNvPr id="224" name="Google Shape;224;p1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lt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lt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228600" y="277812"/>
            <a:ext cx="86868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Advantages and Limitations of ECB</a:t>
            </a:r>
            <a:endParaRPr/>
          </a:p>
        </p:txBody>
      </p:sp>
      <p:sp>
        <p:nvSpPr>
          <p:cNvPr id="287" name="Google Shape;287;p23"/>
          <p:cNvSpPr txBox="1"/>
          <p:nvPr>
            <p:ph idx="1" type="body"/>
          </p:nvPr>
        </p:nvSpPr>
        <p:spPr>
          <a:xfrm>
            <a:off x="457200" y="1676400"/>
            <a:ext cx="86868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message repetitions may show in ciphertext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if aligned with message block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particularly with data such graphics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or with messages that change very little, which become a code-book analysis problem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weakness is due to the encrypted message blocks being independent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main use is sending a few blocks of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Cipher Block Chaining (CBC) </a:t>
            </a:r>
            <a:endParaRPr/>
          </a:p>
        </p:txBody>
      </p:sp>
      <p:sp>
        <p:nvSpPr>
          <p:cNvPr id="294" name="Google Shape;294;p24"/>
          <p:cNvSpPr txBox="1"/>
          <p:nvPr>
            <p:ph idx="1" type="body"/>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message is broken into blocks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linked together in encryption operation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each previous cipher blocks is chained with current plaintext block, hence name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 Initial Vector (IV) to start process </a:t>
            </a:r>
            <a:endParaRPr/>
          </a:p>
          <a:p>
            <a:pPr indent="-285750" lvl="1" marL="742950" rtl="0" algn="l">
              <a:lnSpc>
                <a:spcPct val="100000"/>
              </a:lnSpc>
              <a:spcBef>
                <a:spcPts val="560"/>
              </a:spcBef>
              <a:spcAft>
                <a:spcPts val="0"/>
              </a:spcAft>
              <a:buSzPts val="1400"/>
              <a:buNone/>
            </a:pPr>
            <a:r>
              <a:rPr b="0" i="0" lang="en-US" sz="2800" u="none">
                <a:solidFill>
                  <a:schemeClr val="lt1"/>
                </a:solidFill>
                <a:latin typeface="Courier New"/>
                <a:ea typeface="Courier New"/>
                <a:cs typeface="Courier New"/>
                <a:sym typeface="Courier New"/>
              </a:rPr>
              <a:t>C</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 = DES</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(P</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 XOR C</a:t>
            </a:r>
            <a:r>
              <a:rPr b="0" baseline="-25000" i="0" lang="en-US" sz="2800" u="none">
                <a:solidFill>
                  <a:schemeClr val="lt1"/>
                </a:solidFill>
                <a:latin typeface="Courier New"/>
                <a:ea typeface="Courier New"/>
                <a:cs typeface="Courier New"/>
                <a:sym typeface="Courier New"/>
              </a:rPr>
              <a:t>i-1</a:t>
            </a:r>
            <a:r>
              <a:rPr b="0" i="0" lang="en-US" sz="2800" u="none">
                <a:solidFill>
                  <a:schemeClr val="lt1"/>
                </a:solidFill>
                <a:latin typeface="Courier New"/>
                <a:ea typeface="Courier New"/>
                <a:cs typeface="Courier New"/>
                <a:sym typeface="Courier New"/>
              </a:rPr>
              <a:t>)</a:t>
            </a:r>
            <a:endParaRPr/>
          </a:p>
          <a:p>
            <a:pPr indent="-285750" lvl="1" marL="742950" rtl="0" algn="l">
              <a:lnSpc>
                <a:spcPct val="100000"/>
              </a:lnSpc>
              <a:spcBef>
                <a:spcPts val="560"/>
              </a:spcBef>
              <a:spcAft>
                <a:spcPts val="0"/>
              </a:spcAft>
              <a:buSzPts val="1400"/>
              <a:buNone/>
            </a:pPr>
            <a:r>
              <a:rPr b="0" i="0" lang="en-US" sz="2800" u="none">
                <a:solidFill>
                  <a:schemeClr val="lt1"/>
                </a:solidFill>
                <a:latin typeface="Courier New"/>
                <a:ea typeface="Courier New"/>
                <a:cs typeface="Courier New"/>
                <a:sym typeface="Courier New"/>
              </a:rPr>
              <a:t>C</a:t>
            </a:r>
            <a:r>
              <a:rPr b="0" baseline="-25000" i="0" lang="en-US" sz="2800" u="none">
                <a:solidFill>
                  <a:schemeClr val="lt1"/>
                </a:solidFill>
                <a:latin typeface="Courier New"/>
                <a:ea typeface="Courier New"/>
                <a:cs typeface="Courier New"/>
                <a:sym typeface="Courier New"/>
              </a:rPr>
              <a:t>-1</a:t>
            </a:r>
            <a:r>
              <a:rPr b="0" i="0" lang="en-US" sz="2800" u="none">
                <a:solidFill>
                  <a:schemeClr val="lt1"/>
                </a:solidFill>
                <a:latin typeface="Courier New"/>
                <a:ea typeface="Courier New"/>
                <a:cs typeface="Courier New"/>
                <a:sym typeface="Courier New"/>
              </a:rPr>
              <a:t> = IV</a:t>
            </a:r>
            <a:r>
              <a:rPr b="0" i="0" lang="en-US" sz="2800" u="none">
                <a:solidFill>
                  <a:schemeClr val="lt1"/>
                </a:solidFill>
                <a:latin typeface="Arial"/>
                <a:ea typeface="Arial"/>
                <a:cs typeface="Arial"/>
                <a:sym typeface="Arial"/>
              </a:rPr>
              <a: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uses: bulk data encryption, authentication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Cipher Block Chaining (CBC)</a:t>
            </a:r>
            <a:endParaRPr/>
          </a:p>
        </p:txBody>
      </p:sp>
      <p:pic>
        <p:nvPicPr>
          <p:cNvPr id="301" name="Google Shape;301;p25"/>
          <p:cNvPicPr preferRelativeResize="0"/>
          <p:nvPr>
            <p:ph idx="1" type="body"/>
          </p:nvPr>
        </p:nvPicPr>
        <p:blipFill rotWithShape="1">
          <a:blip r:embed="rId3">
            <a:alphaModFix/>
          </a:blip>
          <a:srcRect b="0" l="0" r="0" t="0"/>
          <a:stretch/>
        </p:blipFill>
        <p:spPr>
          <a:xfrm>
            <a:off x="1524000" y="2133600"/>
            <a:ext cx="6359525" cy="344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Message Padding</a:t>
            </a:r>
            <a:endParaRPr/>
          </a:p>
        </p:txBody>
      </p:sp>
      <p:sp>
        <p:nvSpPr>
          <p:cNvPr id="308" name="Google Shape;308;p26"/>
          <p:cNvSpPr txBox="1"/>
          <p:nvPr>
            <p:ph idx="1" type="body"/>
          </p:nvPr>
        </p:nvSpPr>
        <p:spPr>
          <a:xfrm>
            <a:off x="457200" y="1676400"/>
            <a:ext cx="8458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at end of message must handle a possible last short block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which is not as large as blocksize of cipher</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pad either with known non-data value (eg nulls)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or pad last block along with count of pad size</a:t>
            </a:r>
            <a:r>
              <a:rPr b="0" i="0" lang="en-US" sz="2400" u="none">
                <a:solidFill>
                  <a:schemeClr val="lt1"/>
                </a:solidFill>
                <a:latin typeface="Arial"/>
                <a:ea typeface="Arial"/>
                <a:cs typeface="Arial"/>
                <a:sym typeface="Arial"/>
              </a:rPr>
              <a:t> </a:t>
            </a:r>
            <a:endParaRPr/>
          </a:p>
          <a:p>
            <a:pPr indent="-228600" lvl="2" marL="1143000" rtl="0" algn="l">
              <a:lnSpc>
                <a:spcPct val="90000"/>
              </a:lnSpc>
              <a:spcBef>
                <a:spcPts val="400"/>
              </a:spcBef>
              <a:spcAft>
                <a:spcPts val="0"/>
              </a:spcAft>
              <a:buClr>
                <a:schemeClr val="accent2"/>
              </a:buClr>
              <a:buSzPts val="2000"/>
              <a:buFont typeface="Arial"/>
              <a:buChar char="•"/>
            </a:pPr>
            <a:r>
              <a:rPr b="0" i="0" lang="en-US" sz="2000" u="none">
                <a:solidFill>
                  <a:schemeClr val="lt1"/>
                </a:solidFill>
                <a:latin typeface="Arial"/>
                <a:ea typeface="Arial"/>
                <a:cs typeface="Arial"/>
                <a:sym typeface="Arial"/>
              </a:rPr>
              <a:t>eg. [ b1 b2 b3 0 0 0 0 5] </a:t>
            </a:r>
            <a:endParaRPr/>
          </a:p>
          <a:p>
            <a:pPr indent="-228600" lvl="2" marL="1143000" rtl="0" algn="l">
              <a:lnSpc>
                <a:spcPct val="90000"/>
              </a:lnSpc>
              <a:spcBef>
                <a:spcPts val="400"/>
              </a:spcBef>
              <a:spcAft>
                <a:spcPts val="0"/>
              </a:spcAft>
              <a:buClr>
                <a:schemeClr val="accent2"/>
              </a:buClr>
              <a:buSzPts val="2000"/>
              <a:buFont typeface="Arial"/>
              <a:buChar char="•"/>
            </a:pPr>
            <a:r>
              <a:rPr b="0" i="0" lang="en-US" sz="2000" u="none">
                <a:solidFill>
                  <a:schemeClr val="lt1"/>
                </a:solidFill>
                <a:latin typeface="Arial"/>
                <a:ea typeface="Arial"/>
                <a:cs typeface="Arial"/>
                <a:sym typeface="Arial"/>
              </a:rPr>
              <a:t>means have 3 data bytes, then 5 bytes pad+count</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this may require an extra entire block over those in message</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there are other, more esoteric modes, which avoid the need for an extra block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Advantages and Limitations of CBC</a:t>
            </a:r>
            <a:endParaRPr/>
          </a:p>
        </p:txBody>
      </p:sp>
      <p:sp>
        <p:nvSpPr>
          <p:cNvPr id="315" name="Google Shape;315;p27"/>
          <p:cNvSpPr txBox="1"/>
          <p:nvPr>
            <p:ph idx="1" type="body"/>
          </p:nvPr>
        </p:nvSpPr>
        <p:spPr>
          <a:xfrm>
            <a:off x="457200" y="1676400"/>
            <a:ext cx="8458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ciphertext block depends on </a:t>
            </a:r>
            <a:r>
              <a:rPr b="1" i="0" lang="en-US" sz="3200" u="none">
                <a:solidFill>
                  <a:schemeClr val="lt1"/>
                </a:solidFill>
                <a:latin typeface="Arial"/>
                <a:ea typeface="Arial"/>
                <a:cs typeface="Arial"/>
                <a:sym typeface="Arial"/>
              </a:rPr>
              <a:t>all</a:t>
            </a:r>
            <a:r>
              <a:rPr b="0" i="0" lang="en-US" sz="3200" u="none">
                <a:solidFill>
                  <a:schemeClr val="lt1"/>
                </a:solidFill>
                <a:latin typeface="Arial"/>
                <a:ea typeface="Arial"/>
                <a:cs typeface="Arial"/>
                <a:sym typeface="Arial"/>
              </a:rPr>
              <a:t> blocks before it</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any change to a block affects all following ciphertext blocks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need </a:t>
            </a:r>
            <a:r>
              <a:rPr b="1" i="0" lang="en-US" sz="3200" u="none">
                <a:solidFill>
                  <a:schemeClr val="lt1"/>
                </a:solidFill>
                <a:latin typeface="Arial"/>
                <a:ea typeface="Arial"/>
                <a:cs typeface="Arial"/>
                <a:sym typeface="Arial"/>
              </a:rPr>
              <a:t>Initialization Vector</a:t>
            </a:r>
            <a:r>
              <a:rPr b="0" i="0" lang="en-US" sz="3200" u="none">
                <a:solidFill>
                  <a:schemeClr val="lt1"/>
                </a:solidFill>
                <a:latin typeface="Arial"/>
                <a:ea typeface="Arial"/>
                <a:cs typeface="Arial"/>
                <a:sym typeface="Arial"/>
              </a:rPr>
              <a:t> (IV)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which must be known to sender &amp; receiver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if sent in clear, attacker can change bits of first block, and change IV to compensate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hence IV must either be a fixed value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or must be sent encrypted in ECB mode before rest of message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Cipher FeedBack (CFB)</a:t>
            </a:r>
            <a:endParaRPr/>
          </a:p>
        </p:txBody>
      </p:sp>
      <p:sp>
        <p:nvSpPr>
          <p:cNvPr id="322" name="Google Shape;322;p2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message is treated as a stream of bits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added to the output of the block cipher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result is feed back for next stage (hence name)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standard allows any number of bit (1,8, 64 or 128 etc) to be feed back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denoted CFB-1, CFB-8, CFB-64, CFB-128 etc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most efficient to use all bits in block (64 or 128)</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C</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 P</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XOR DES</a:t>
            </a:r>
            <a:r>
              <a:rPr b="0" baseline="-25000" i="0" lang="en-US" sz="2400" u="none">
                <a:solidFill>
                  <a:schemeClr val="lt1"/>
                </a:solidFill>
                <a:latin typeface="Courier New"/>
                <a:ea typeface="Courier New"/>
                <a:cs typeface="Courier New"/>
                <a:sym typeface="Courier New"/>
              </a:rPr>
              <a:t>K1</a:t>
            </a:r>
            <a:r>
              <a:rPr b="0" i="0" lang="en-US" sz="2400" u="none">
                <a:solidFill>
                  <a:schemeClr val="lt1"/>
                </a:solidFill>
                <a:latin typeface="Courier New"/>
                <a:ea typeface="Courier New"/>
                <a:cs typeface="Courier New"/>
                <a:sym typeface="Courier New"/>
              </a:rPr>
              <a:t>(C</a:t>
            </a:r>
            <a:r>
              <a:rPr b="0" baseline="-25000" i="0" lang="en-US" sz="2400" u="none">
                <a:solidFill>
                  <a:schemeClr val="lt1"/>
                </a:solidFill>
                <a:latin typeface="Courier New"/>
                <a:ea typeface="Courier New"/>
                <a:cs typeface="Courier New"/>
                <a:sym typeface="Courier New"/>
              </a:rPr>
              <a:t>i-1</a:t>
            </a:r>
            <a:r>
              <a:rPr b="0" i="0" lang="en-US" sz="2400" u="none">
                <a:solidFill>
                  <a:schemeClr val="lt1"/>
                </a:solidFill>
                <a:latin typeface="Courier New"/>
                <a:ea typeface="Courier New"/>
                <a:cs typeface="Courier New"/>
                <a:sym typeface="Courier New"/>
              </a:rPr>
              <a:t>)</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C</a:t>
            </a:r>
            <a:r>
              <a:rPr b="0" baseline="-25000" i="0" lang="en-US" sz="2400" u="none">
                <a:solidFill>
                  <a:schemeClr val="lt1"/>
                </a:solidFill>
                <a:latin typeface="Courier New"/>
                <a:ea typeface="Courier New"/>
                <a:cs typeface="Courier New"/>
                <a:sym typeface="Courier New"/>
              </a:rPr>
              <a:t>-1</a:t>
            </a:r>
            <a:r>
              <a:rPr b="0" i="0" lang="en-US" sz="2400" u="none">
                <a:solidFill>
                  <a:schemeClr val="lt1"/>
                </a:solidFill>
                <a:latin typeface="Courier New"/>
                <a:ea typeface="Courier New"/>
                <a:cs typeface="Courier New"/>
                <a:sym typeface="Courier New"/>
              </a:rPr>
              <a:t> = IV</a:t>
            </a:r>
            <a:r>
              <a:rPr b="0" i="0" lang="en-US" sz="2400" u="none">
                <a:solidFill>
                  <a:schemeClr val="lt1"/>
                </a:solidFill>
                <a:latin typeface="Arial"/>
                <a:ea typeface="Arial"/>
                <a:cs typeface="Arial"/>
                <a:sym typeface="Arial"/>
              </a:rPr>
              <a:t>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uses: stream data encryption, authentication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Cipher FeedBack (CFB)</a:t>
            </a:r>
            <a:endParaRPr/>
          </a:p>
        </p:txBody>
      </p:sp>
      <p:pic>
        <p:nvPicPr>
          <p:cNvPr id="329" name="Google Shape;329;p29"/>
          <p:cNvPicPr preferRelativeResize="0"/>
          <p:nvPr/>
        </p:nvPicPr>
        <p:blipFill rotWithShape="1">
          <a:blip r:embed="rId3">
            <a:alphaModFix/>
          </a:blip>
          <a:srcRect b="0" l="0" r="0" t="0"/>
          <a:stretch/>
        </p:blipFill>
        <p:spPr>
          <a:xfrm>
            <a:off x="1143000" y="1371600"/>
            <a:ext cx="6956425" cy="513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Advantages and Limitations of CFB</a:t>
            </a:r>
            <a:endParaRPr/>
          </a:p>
        </p:txBody>
      </p:sp>
      <p:sp>
        <p:nvSpPr>
          <p:cNvPr id="336" name="Google Shape;336;p3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appropriate when data arrives in bits/bytes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most common stream mode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limitation is need to stall while do block encryption after every n-bits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note that the block cipher is used in </a:t>
            </a:r>
            <a:r>
              <a:rPr b="1" i="0" lang="en-US" sz="3200" u="none">
                <a:solidFill>
                  <a:schemeClr val="lt1"/>
                </a:solidFill>
                <a:latin typeface="Arial"/>
                <a:ea typeface="Arial"/>
                <a:cs typeface="Arial"/>
                <a:sym typeface="Arial"/>
              </a:rPr>
              <a:t>encryption</a:t>
            </a:r>
            <a:r>
              <a:rPr b="0" i="0" lang="en-US" sz="3200" u="none">
                <a:solidFill>
                  <a:schemeClr val="lt1"/>
                </a:solidFill>
                <a:latin typeface="Arial"/>
                <a:ea typeface="Arial"/>
                <a:cs typeface="Arial"/>
                <a:sym typeface="Arial"/>
              </a:rPr>
              <a:t> mode at </a:t>
            </a:r>
            <a:r>
              <a:rPr b="1" i="0" lang="en-US" sz="3200" u="none">
                <a:solidFill>
                  <a:schemeClr val="lt1"/>
                </a:solidFill>
                <a:latin typeface="Arial"/>
                <a:ea typeface="Arial"/>
                <a:cs typeface="Arial"/>
                <a:sym typeface="Arial"/>
              </a:rPr>
              <a:t>both</a:t>
            </a:r>
            <a:r>
              <a:rPr b="0" i="0" lang="en-US" sz="3200" u="none">
                <a:solidFill>
                  <a:schemeClr val="lt1"/>
                </a:solidFill>
                <a:latin typeface="Arial"/>
                <a:ea typeface="Arial"/>
                <a:cs typeface="Arial"/>
                <a:sym typeface="Arial"/>
              </a:rPr>
              <a:t> ends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errors propogate for several blocks after the error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Output FeedBack (OFB)</a:t>
            </a:r>
            <a:endParaRPr/>
          </a:p>
        </p:txBody>
      </p:sp>
      <p:sp>
        <p:nvSpPr>
          <p:cNvPr id="343" name="Google Shape;343;p31"/>
          <p:cNvSpPr txBox="1"/>
          <p:nvPr>
            <p:ph idx="1" type="body"/>
          </p:nvPr>
        </p:nvSpPr>
        <p:spPr>
          <a:xfrm>
            <a:off x="457200" y="1676400"/>
            <a:ext cx="84582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message is treated as a stream of bits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output of cipher is added to message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output is then feed back (hence name)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feedback is independent of message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be computed in advance</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C</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 P</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XOR O</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O</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 DES</a:t>
            </a:r>
            <a:r>
              <a:rPr b="0" baseline="-25000" i="0" lang="en-US" sz="2400" u="none">
                <a:solidFill>
                  <a:schemeClr val="lt1"/>
                </a:solidFill>
                <a:latin typeface="Courier New"/>
                <a:ea typeface="Courier New"/>
                <a:cs typeface="Courier New"/>
                <a:sym typeface="Courier New"/>
              </a:rPr>
              <a:t>K1</a:t>
            </a:r>
            <a:r>
              <a:rPr b="0" i="0" lang="en-US" sz="2400" u="none">
                <a:solidFill>
                  <a:schemeClr val="lt1"/>
                </a:solidFill>
                <a:latin typeface="Courier New"/>
                <a:ea typeface="Courier New"/>
                <a:cs typeface="Courier New"/>
                <a:sym typeface="Courier New"/>
              </a:rPr>
              <a:t>(O</a:t>
            </a:r>
            <a:r>
              <a:rPr b="0" baseline="-25000" i="0" lang="en-US" sz="2400" u="none">
                <a:solidFill>
                  <a:schemeClr val="lt1"/>
                </a:solidFill>
                <a:latin typeface="Courier New"/>
                <a:ea typeface="Courier New"/>
                <a:cs typeface="Courier New"/>
                <a:sym typeface="Courier New"/>
              </a:rPr>
              <a:t>i-1</a:t>
            </a:r>
            <a:r>
              <a:rPr b="0" i="0" lang="en-US" sz="2400" u="none">
                <a:solidFill>
                  <a:schemeClr val="lt1"/>
                </a:solidFill>
                <a:latin typeface="Courier New"/>
                <a:ea typeface="Courier New"/>
                <a:cs typeface="Courier New"/>
                <a:sym typeface="Courier New"/>
              </a:rPr>
              <a:t>)</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O</a:t>
            </a:r>
            <a:r>
              <a:rPr b="0" baseline="-25000" i="0" lang="en-US" sz="2400" u="none">
                <a:solidFill>
                  <a:schemeClr val="lt1"/>
                </a:solidFill>
                <a:latin typeface="Courier New"/>
                <a:ea typeface="Courier New"/>
                <a:cs typeface="Courier New"/>
                <a:sym typeface="Courier New"/>
              </a:rPr>
              <a:t>-1</a:t>
            </a:r>
            <a:r>
              <a:rPr b="0" i="0" lang="en-US" sz="2400" u="none">
                <a:solidFill>
                  <a:schemeClr val="lt1"/>
                </a:solidFill>
                <a:latin typeface="Courier New"/>
                <a:ea typeface="Courier New"/>
                <a:cs typeface="Courier New"/>
                <a:sym typeface="Courier New"/>
              </a:rPr>
              <a:t> = IV</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uses: stream encryption on noisy channels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Output FeedBack (OFB)</a:t>
            </a:r>
            <a:endParaRPr/>
          </a:p>
        </p:txBody>
      </p:sp>
      <p:pic>
        <p:nvPicPr>
          <p:cNvPr id="350" name="Google Shape;350;p32"/>
          <p:cNvPicPr preferRelativeResize="0"/>
          <p:nvPr>
            <p:ph idx="1" type="body"/>
          </p:nvPr>
        </p:nvPicPr>
        <p:blipFill rotWithShape="1">
          <a:blip r:embed="rId3">
            <a:alphaModFix/>
          </a:blip>
          <a:srcRect b="0" l="0" r="0" t="0"/>
          <a:stretch/>
        </p:blipFill>
        <p:spPr>
          <a:xfrm>
            <a:off x="1143000" y="1447800"/>
            <a:ext cx="6888162" cy="5126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468312" y="476250"/>
            <a:ext cx="8229600" cy="11430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Chapter 6 – Contemporary Symmetric Ciphers</a:t>
            </a:r>
            <a:br>
              <a:rPr b="1" i="0" lang="en-US" sz="4000" u="none">
                <a:solidFill>
                  <a:schemeClr val="lt2"/>
                </a:solidFill>
                <a:latin typeface="Arial"/>
                <a:ea typeface="Arial"/>
                <a:cs typeface="Arial"/>
                <a:sym typeface="Arial"/>
              </a:rPr>
            </a:br>
            <a:endParaRPr/>
          </a:p>
        </p:txBody>
      </p:sp>
      <p:sp>
        <p:nvSpPr>
          <p:cNvPr id="231" name="Google Shape;231;p15"/>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None/>
            </a:pPr>
            <a:r>
              <a:rPr b="0" i="1" lang="en-US" sz="3200" u="none">
                <a:solidFill>
                  <a:schemeClr val="lt1"/>
                </a:solidFill>
                <a:latin typeface="Arial"/>
                <a:ea typeface="Arial"/>
                <a:cs typeface="Arial"/>
                <a:sym typeface="Arial"/>
              </a:rPr>
              <a:t>"I am fairly familiar with all the forms of secret writings, and am myself the author of a trifling monograph upon the subject, in which I analyze one hundred and sixty separate ciphers," said Holmes.</a:t>
            </a:r>
            <a:endParaRPr/>
          </a:p>
          <a:p>
            <a:pPr indent="-342900" lvl="0" marL="342900" rtl="0" algn="l">
              <a:lnSpc>
                <a:spcPct val="90000"/>
              </a:lnSpc>
              <a:spcBef>
                <a:spcPts val="640"/>
              </a:spcBef>
              <a:spcAft>
                <a:spcPts val="0"/>
              </a:spcAft>
              <a:buSzPts val="2560"/>
              <a:buNone/>
            </a:pPr>
            <a:r>
              <a:rPr b="1" i="0" lang="en-US" sz="3200" u="none">
                <a:solidFill>
                  <a:schemeClr val="lt1"/>
                </a:solidFill>
                <a:latin typeface="Arial"/>
                <a:ea typeface="Arial"/>
                <a:cs typeface="Arial"/>
                <a:sym typeface="Arial"/>
              </a:rPr>
              <a:t>—</a:t>
            </a:r>
            <a:r>
              <a:rPr b="1" i="1" lang="en-US" sz="3200" u="none">
                <a:solidFill>
                  <a:schemeClr val="lt1"/>
                </a:solidFill>
                <a:latin typeface="Arial"/>
                <a:ea typeface="Arial"/>
                <a:cs typeface="Arial"/>
                <a:sym typeface="Arial"/>
              </a:rPr>
              <a:t>The Adventure of the Dancing Men,   </a:t>
            </a:r>
            <a:r>
              <a:rPr b="1" i="0" lang="en-US" sz="3200" u="none">
                <a:solidFill>
                  <a:schemeClr val="lt1"/>
                </a:solidFill>
                <a:latin typeface="Arial"/>
                <a:ea typeface="Arial"/>
                <a:cs typeface="Arial"/>
                <a:sym typeface="Arial"/>
              </a:rPr>
              <a:t>Sir Arthur Conan Doyle</a:t>
            </a:r>
            <a:endParaRPr b="0" i="0" sz="3200" u="none">
              <a:solidFill>
                <a:schemeClr val="lt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Advantages and Limitations of OFB</a:t>
            </a:r>
            <a:endParaRPr/>
          </a:p>
        </p:txBody>
      </p:sp>
      <p:sp>
        <p:nvSpPr>
          <p:cNvPr id="357" name="Google Shape;357;p3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bit errors do not propagate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more vulnerable to message stream modification</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 variation of a Vernam cipher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hence must </a:t>
            </a:r>
            <a:r>
              <a:rPr b="1" i="0" lang="en-US" sz="2800" u="none">
                <a:solidFill>
                  <a:schemeClr val="lt1"/>
                </a:solidFill>
                <a:latin typeface="Arial"/>
                <a:ea typeface="Arial"/>
                <a:cs typeface="Arial"/>
                <a:sym typeface="Arial"/>
              </a:rPr>
              <a:t>never</a:t>
            </a:r>
            <a:r>
              <a:rPr b="0" i="0" lang="en-US" sz="2800" u="none">
                <a:solidFill>
                  <a:schemeClr val="lt1"/>
                </a:solidFill>
                <a:latin typeface="Arial"/>
                <a:ea typeface="Arial"/>
                <a:cs typeface="Arial"/>
                <a:sym typeface="Arial"/>
              </a:rPr>
              <a:t> reuse the same sequence (key+IV)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sender &amp; receiver must remain in sync</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originally specified with m-bit feedback</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subsequent research has shown that only </a:t>
            </a:r>
            <a:r>
              <a:rPr b="1" i="0" lang="en-US" sz="2800" u="none">
                <a:solidFill>
                  <a:schemeClr val="lt1"/>
                </a:solidFill>
                <a:latin typeface="Arial"/>
                <a:ea typeface="Arial"/>
                <a:cs typeface="Arial"/>
                <a:sym typeface="Arial"/>
              </a:rPr>
              <a:t>full block feedback</a:t>
            </a:r>
            <a:r>
              <a:rPr b="0" i="0" lang="en-US" sz="2800" u="none">
                <a:solidFill>
                  <a:schemeClr val="lt1"/>
                </a:solidFill>
                <a:latin typeface="Arial"/>
                <a:ea typeface="Arial"/>
                <a:cs typeface="Arial"/>
                <a:sym typeface="Arial"/>
              </a:rPr>
              <a:t> (ie CFB-64 or CFB-128) should ever be used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Counter (CTR)</a:t>
            </a:r>
            <a:endParaRPr/>
          </a:p>
        </p:txBody>
      </p:sp>
      <p:sp>
        <p:nvSpPr>
          <p:cNvPr id="364" name="Google Shape;364;p3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“new” mode, though proposed early on</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similar to OFB but encrypts counter value rather than any feedback value</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must have a different key &amp; counter value for every plaintext block (never reused)</a:t>
            </a:r>
            <a:endParaRPr/>
          </a:p>
          <a:p>
            <a:pPr indent="-285750" lvl="1" marL="742950" rtl="0" algn="l">
              <a:lnSpc>
                <a:spcPct val="100000"/>
              </a:lnSpc>
              <a:spcBef>
                <a:spcPts val="560"/>
              </a:spcBef>
              <a:spcAft>
                <a:spcPts val="0"/>
              </a:spcAft>
              <a:buSzPts val="1400"/>
              <a:buNone/>
            </a:pPr>
            <a:r>
              <a:rPr b="0" i="0" lang="en-US" sz="2800" u="none">
                <a:solidFill>
                  <a:schemeClr val="lt1"/>
                </a:solidFill>
                <a:latin typeface="Courier New"/>
                <a:ea typeface="Courier New"/>
                <a:cs typeface="Courier New"/>
                <a:sym typeface="Courier New"/>
              </a:rPr>
              <a:t>C</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 = P</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 XOR O</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 </a:t>
            </a:r>
            <a:endParaRPr/>
          </a:p>
          <a:p>
            <a:pPr indent="-285750" lvl="1" marL="742950" rtl="0" algn="l">
              <a:lnSpc>
                <a:spcPct val="100000"/>
              </a:lnSpc>
              <a:spcBef>
                <a:spcPts val="560"/>
              </a:spcBef>
              <a:spcAft>
                <a:spcPts val="0"/>
              </a:spcAft>
              <a:buSzPts val="1400"/>
              <a:buNone/>
            </a:pPr>
            <a:r>
              <a:rPr b="0" i="0" lang="en-US" sz="2800" u="none">
                <a:solidFill>
                  <a:schemeClr val="lt1"/>
                </a:solidFill>
                <a:latin typeface="Courier New"/>
                <a:ea typeface="Courier New"/>
                <a:cs typeface="Courier New"/>
                <a:sym typeface="Courier New"/>
              </a:rPr>
              <a:t>O</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 = DES</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(i)</a:t>
            </a:r>
            <a:endParaRPr b="0" i="0" sz="2800" u="none">
              <a:solidFill>
                <a:schemeClr val="lt1"/>
              </a:solidFill>
              <a:latin typeface="Arial"/>
              <a:ea typeface="Arial"/>
              <a:cs typeface="Arial"/>
              <a:sym typeface="Arial"/>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uses: high-speed network encryptions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Counter (CTR)</a:t>
            </a:r>
            <a:endParaRPr/>
          </a:p>
        </p:txBody>
      </p:sp>
      <p:pic>
        <p:nvPicPr>
          <p:cNvPr id="371" name="Google Shape;371;p35"/>
          <p:cNvPicPr preferRelativeResize="0"/>
          <p:nvPr>
            <p:ph idx="1" type="body"/>
          </p:nvPr>
        </p:nvPicPr>
        <p:blipFill rotWithShape="1">
          <a:blip r:embed="rId3">
            <a:alphaModFix/>
          </a:blip>
          <a:srcRect b="0" l="0" r="0" t="0"/>
          <a:stretch/>
        </p:blipFill>
        <p:spPr>
          <a:xfrm>
            <a:off x="457200" y="1676400"/>
            <a:ext cx="8229600" cy="445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Advantages and Limitations of CTR</a:t>
            </a:r>
            <a:endParaRPr/>
          </a:p>
        </p:txBody>
      </p:sp>
      <p:sp>
        <p:nvSpPr>
          <p:cNvPr id="378" name="Google Shape;378;p3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efficiency</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can do parallel encryptions in h/w or s/w</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can preprocess in advance of need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good for bursty high speed links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random access to encrypted data blocks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provable security (good as other modes)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but must ensure never reuse key/counter values, otherwise could break (cf OFB)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Stream Ciphers</a:t>
            </a:r>
            <a:endParaRPr/>
          </a:p>
        </p:txBody>
      </p:sp>
      <p:sp>
        <p:nvSpPr>
          <p:cNvPr id="385" name="Google Shape;385;p37"/>
          <p:cNvSpPr txBox="1"/>
          <p:nvPr>
            <p:ph idx="1" type="body"/>
          </p:nvPr>
        </p:nvSpPr>
        <p:spPr>
          <a:xfrm>
            <a:off x="457200" y="1676400"/>
            <a:ext cx="84582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process message bit by bit (as a stream)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a pseudo random </a:t>
            </a:r>
            <a:r>
              <a:rPr b="1" i="0" lang="en-US" sz="3200" u="none">
                <a:solidFill>
                  <a:schemeClr val="lt1"/>
                </a:solidFill>
                <a:latin typeface="Arial"/>
                <a:ea typeface="Arial"/>
                <a:cs typeface="Arial"/>
                <a:sym typeface="Arial"/>
              </a:rPr>
              <a:t>keystream</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combined (XOR) with plaintext bit by bit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randomness of </a:t>
            </a:r>
            <a:r>
              <a:rPr b="1" i="0" lang="en-US" sz="3200" u="none">
                <a:solidFill>
                  <a:schemeClr val="lt1"/>
                </a:solidFill>
                <a:latin typeface="Arial"/>
                <a:ea typeface="Arial"/>
                <a:cs typeface="Arial"/>
                <a:sym typeface="Arial"/>
              </a:rPr>
              <a:t>stream key</a:t>
            </a:r>
            <a:r>
              <a:rPr b="0" i="0" lang="en-US" sz="3200" u="none">
                <a:solidFill>
                  <a:schemeClr val="lt1"/>
                </a:solidFill>
                <a:latin typeface="Arial"/>
                <a:ea typeface="Arial"/>
                <a:cs typeface="Arial"/>
                <a:sym typeface="Arial"/>
              </a:rPr>
              <a:t> completely destroys statistically properties in message</a:t>
            </a:r>
            <a:r>
              <a:rPr b="0" i="0" lang="en-US" sz="2800" u="none">
                <a:solidFill>
                  <a:schemeClr val="lt1"/>
                </a:solidFill>
                <a:latin typeface="Arial"/>
                <a:ea typeface="Arial"/>
                <a:cs typeface="Arial"/>
                <a:sym typeface="Arial"/>
              </a:rPr>
              <a:t>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Courier New"/>
                <a:ea typeface="Courier New"/>
                <a:cs typeface="Courier New"/>
                <a:sym typeface="Courier New"/>
              </a:rPr>
              <a:t>C</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 M</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XOR StreamKey</a:t>
            </a:r>
            <a:r>
              <a:rPr b="0" baseline="-25000" i="0" lang="en-US" sz="2400" u="none">
                <a:solidFill>
                  <a:schemeClr val="lt1"/>
                </a:solidFill>
                <a:latin typeface="Courier New"/>
                <a:ea typeface="Courier New"/>
                <a:cs typeface="Courier New"/>
                <a:sym typeface="Courier New"/>
              </a:rPr>
              <a:t>i</a:t>
            </a:r>
            <a:r>
              <a:rPr b="0" i="0" lang="en-US" sz="2400" u="none">
                <a:solidFill>
                  <a:schemeClr val="lt1"/>
                </a:solidFill>
                <a:latin typeface="Courier New"/>
                <a:ea typeface="Courier New"/>
                <a:cs typeface="Courier New"/>
                <a:sym typeface="Courier New"/>
              </a:rPr>
              <a:t>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but must never reuse stream key</a:t>
            </a:r>
            <a:endParaRPr b="0" i="0" sz="2800" u="none">
              <a:solidFill>
                <a:schemeClr val="lt1"/>
              </a:solidFill>
              <a:latin typeface="Arial"/>
              <a:ea typeface="Arial"/>
              <a:cs typeface="Arial"/>
              <a:sym typeface="Arial"/>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otherwise can recover messages (cf book cipher)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Stream Cipher Structure</a:t>
            </a:r>
            <a:endParaRPr/>
          </a:p>
        </p:txBody>
      </p:sp>
      <p:pic>
        <p:nvPicPr>
          <p:cNvPr id="392" name="Google Shape;392;p38"/>
          <p:cNvPicPr preferRelativeResize="0"/>
          <p:nvPr/>
        </p:nvPicPr>
        <p:blipFill rotWithShape="1">
          <a:blip r:embed="rId3">
            <a:alphaModFix/>
          </a:blip>
          <a:srcRect b="0" l="0" r="0" t="0"/>
          <a:stretch/>
        </p:blipFill>
        <p:spPr>
          <a:xfrm>
            <a:off x="533400" y="1981200"/>
            <a:ext cx="8216900" cy="399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Stream Cipher Properties</a:t>
            </a:r>
            <a:endParaRPr/>
          </a:p>
        </p:txBody>
      </p:sp>
      <p:sp>
        <p:nvSpPr>
          <p:cNvPr id="399" name="Google Shape;399;p3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some design considerations are: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long period with no repetitions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statistically random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depends on large enough key</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large linear complexity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properly designed, can be as secure as a block cipher with same size key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but usually simpler &amp; faster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RC4</a:t>
            </a:r>
            <a:endParaRPr/>
          </a:p>
        </p:txBody>
      </p:sp>
      <p:sp>
        <p:nvSpPr>
          <p:cNvPr id="406" name="Google Shape;406;p4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 proprietary cipher owned by RSA DSI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another Ron Rivest design, simple but effective</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variable key size, byte-oriented stream cipher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widely used (web SSL/TLS, wireless WEP)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key forms random permutation of all 8-bit values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uses that permutation to scramble input info processed a byte at a time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RC4 Key Schedule </a:t>
            </a:r>
            <a:endParaRPr/>
          </a:p>
        </p:txBody>
      </p:sp>
      <p:sp>
        <p:nvSpPr>
          <p:cNvPr id="413" name="Google Shape;413;p4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starts with an array S of numbers: 0..255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 key to well and truly shuffle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 forms </a:t>
            </a:r>
            <a:r>
              <a:rPr b="1" i="0" lang="en-US" sz="3200" u="none">
                <a:solidFill>
                  <a:schemeClr val="lt1"/>
                </a:solidFill>
                <a:latin typeface="Arial"/>
                <a:ea typeface="Arial"/>
                <a:cs typeface="Arial"/>
                <a:sym typeface="Arial"/>
              </a:rPr>
              <a:t>internal state</a:t>
            </a:r>
            <a:r>
              <a:rPr b="0" i="0" lang="en-US" sz="3200" u="none">
                <a:solidFill>
                  <a:schemeClr val="lt1"/>
                </a:solidFill>
                <a:latin typeface="Arial"/>
                <a:ea typeface="Arial"/>
                <a:cs typeface="Arial"/>
                <a:sym typeface="Arial"/>
              </a:rPr>
              <a:t> of the cipher </a:t>
            </a:r>
            <a:endParaRPr b="0" i="0" sz="2800" u="none">
              <a:solidFill>
                <a:schemeClr val="lt1"/>
              </a:solidFill>
              <a:latin typeface="Arial"/>
              <a:ea typeface="Arial"/>
              <a:cs typeface="Arial"/>
              <a:sym typeface="Arial"/>
            </a:endParaRPr>
          </a:p>
          <a:p>
            <a:pPr indent="-285750" lvl="1" marL="742950" rtl="0" algn="l">
              <a:lnSpc>
                <a:spcPct val="90000"/>
              </a:lnSpc>
              <a:spcBef>
                <a:spcPts val="480"/>
              </a:spcBef>
              <a:spcAft>
                <a:spcPts val="0"/>
              </a:spcAft>
              <a:buSzPts val="1200"/>
              <a:buNone/>
            </a:pPr>
            <a:r>
              <a:t/>
            </a:r>
            <a:endParaRPr b="0" i="0" sz="2400" u="none">
              <a:solidFill>
                <a:schemeClr val="lt1"/>
              </a:solidFill>
              <a:latin typeface="Courier New"/>
              <a:ea typeface="Courier New"/>
              <a:cs typeface="Courier New"/>
              <a:sym typeface="Courier New"/>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for i = 0 to 255 do</a:t>
            </a:r>
            <a:endParaRPr/>
          </a:p>
          <a:p>
            <a:pPr indent="-228600" lvl="2" marL="1143000" rtl="0" algn="l">
              <a:lnSpc>
                <a:spcPct val="90000"/>
              </a:lnSpc>
              <a:spcBef>
                <a:spcPts val="480"/>
              </a:spcBef>
              <a:spcAft>
                <a:spcPts val="0"/>
              </a:spcAft>
              <a:buSzPts val="2400"/>
              <a:buFont typeface="Courier New"/>
              <a:buNone/>
            </a:pPr>
            <a:r>
              <a:rPr b="0" i="0" lang="en-US" sz="2400" u="none">
                <a:solidFill>
                  <a:schemeClr val="lt1"/>
                </a:solidFill>
                <a:latin typeface="Courier New"/>
                <a:ea typeface="Courier New"/>
                <a:cs typeface="Courier New"/>
                <a:sym typeface="Courier New"/>
              </a:rPr>
              <a:t>S[i] = i</a:t>
            </a:r>
            <a:endParaRPr/>
          </a:p>
          <a:p>
            <a:pPr indent="-228600" lvl="2" marL="1143000" rtl="0" algn="l">
              <a:lnSpc>
                <a:spcPct val="90000"/>
              </a:lnSpc>
              <a:spcBef>
                <a:spcPts val="480"/>
              </a:spcBef>
              <a:spcAft>
                <a:spcPts val="0"/>
              </a:spcAft>
              <a:buSzPts val="2400"/>
              <a:buFont typeface="Courier New"/>
              <a:buNone/>
            </a:pPr>
            <a:r>
              <a:rPr b="0" i="0" lang="en-US" sz="2400" u="none">
                <a:solidFill>
                  <a:schemeClr val="lt1"/>
                </a:solidFill>
                <a:latin typeface="Courier New"/>
                <a:ea typeface="Courier New"/>
                <a:cs typeface="Courier New"/>
                <a:sym typeface="Courier New"/>
              </a:rPr>
              <a:t>T[i] = K[i mod keylen])</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j = 0</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for i = 0 to 255 do </a:t>
            </a:r>
            <a:endParaRPr/>
          </a:p>
          <a:p>
            <a:pPr indent="-228600" lvl="2" marL="1143000" rtl="0" algn="l">
              <a:lnSpc>
                <a:spcPct val="90000"/>
              </a:lnSpc>
              <a:spcBef>
                <a:spcPts val="480"/>
              </a:spcBef>
              <a:spcAft>
                <a:spcPts val="0"/>
              </a:spcAft>
              <a:buSzPts val="2400"/>
              <a:buFont typeface="Courier New"/>
              <a:buNone/>
            </a:pPr>
            <a:r>
              <a:rPr b="0" i="0" lang="en-US" sz="2400" u="none">
                <a:solidFill>
                  <a:schemeClr val="lt1"/>
                </a:solidFill>
                <a:latin typeface="Courier New"/>
                <a:ea typeface="Courier New"/>
                <a:cs typeface="Courier New"/>
                <a:sym typeface="Courier New"/>
              </a:rPr>
              <a:t>j = (j + S[i] + T[i]) (mod 256) </a:t>
            </a:r>
            <a:endParaRPr/>
          </a:p>
          <a:p>
            <a:pPr indent="-228600" lvl="2" marL="1143000" rtl="0" algn="l">
              <a:lnSpc>
                <a:spcPct val="90000"/>
              </a:lnSpc>
              <a:spcBef>
                <a:spcPts val="480"/>
              </a:spcBef>
              <a:spcAft>
                <a:spcPts val="0"/>
              </a:spcAft>
              <a:buSzPts val="2400"/>
              <a:buFont typeface="Courier New"/>
              <a:buNone/>
            </a:pPr>
            <a:r>
              <a:rPr b="0" i="0" lang="en-US" sz="2400" u="none">
                <a:solidFill>
                  <a:schemeClr val="lt1"/>
                </a:solidFill>
                <a:latin typeface="Courier New"/>
                <a:ea typeface="Courier New"/>
                <a:cs typeface="Courier New"/>
                <a:sym typeface="Courier New"/>
              </a:rPr>
              <a:t>swap (S[i], S[j])</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RC4 Encryption</a:t>
            </a:r>
            <a:endParaRPr/>
          </a:p>
        </p:txBody>
      </p:sp>
      <p:sp>
        <p:nvSpPr>
          <p:cNvPr id="420" name="Google Shape;420;p4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encryption continues shuffling array values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sum of shuffled pair selects "stream key" value from permutation</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XOR S[t] with next byte of message to en/decrypt</a:t>
            </a:r>
            <a:endParaRPr b="0" i="0" sz="2800" u="none">
              <a:solidFill>
                <a:schemeClr val="lt1"/>
              </a:solidFill>
              <a:latin typeface="Arial"/>
              <a:ea typeface="Arial"/>
              <a:cs typeface="Arial"/>
              <a:sym typeface="Arial"/>
            </a:endParaRPr>
          </a:p>
          <a:p>
            <a:pPr indent="-285750" lvl="1" marL="742950" rtl="0" algn="l">
              <a:lnSpc>
                <a:spcPct val="90000"/>
              </a:lnSpc>
              <a:spcBef>
                <a:spcPts val="400"/>
              </a:spcBef>
              <a:spcAft>
                <a:spcPts val="0"/>
              </a:spcAft>
              <a:buSzPts val="1000"/>
              <a:buNone/>
            </a:pPr>
            <a:r>
              <a:rPr b="0" i="0" lang="en-US" sz="2000" u="none">
                <a:solidFill>
                  <a:schemeClr val="lt1"/>
                </a:solidFill>
                <a:latin typeface="Courier New"/>
                <a:ea typeface="Courier New"/>
                <a:cs typeface="Courier New"/>
                <a:sym typeface="Courier New"/>
              </a:rPr>
              <a:t>i = j = 0 </a:t>
            </a:r>
            <a:endParaRPr/>
          </a:p>
          <a:p>
            <a:pPr indent="-285750" lvl="1" marL="742950" rtl="0" algn="l">
              <a:lnSpc>
                <a:spcPct val="90000"/>
              </a:lnSpc>
              <a:spcBef>
                <a:spcPts val="400"/>
              </a:spcBef>
              <a:spcAft>
                <a:spcPts val="0"/>
              </a:spcAft>
              <a:buSzPts val="1000"/>
              <a:buNone/>
            </a:pPr>
            <a:r>
              <a:rPr b="0" i="0" lang="en-US" sz="2000" u="none">
                <a:solidFill>
                  <a:schemeClr val="lt1"/>
                </a:solidFill>
                <a:latin typeface="Courier New"/>
                <a:ea typeface="Courier New"/>
                <a:cs typeface="Courier New"/>
                <a:sym typeface="Courier New"/>
              </a:rPr>
              <a:t>for each message byte M</a:t>
            </a:r>
            <a:r>
              <a:rPr b="0" baseline="-25000" i="0" lang="en-US" sz="2000" u="none">
                <a:solidFill>
                  <a:schemeClr val="lt1"/>
                </a:solidFill>
                <a:latin typeface="Courier New"/>
                <a:ea typeface="Courier New"/>
                <a:cs typeface="Courier New"/>
                <a:sym typeface="Courier New"/>
              </a:rPr>
              <a:t>i</a:t>
            </a:r>
            <a:endParaRPr/>
          </a:p>
          <a:p>
            <a:pPr indent="-228600" lvl="2" marL="1143000" rtl="0" algn="l">
              <a:lnSpc>
                <a:spcPct val="90000"/>
              </a:lnSpc>
              <a:spcBef>
                <a:spcPts val="400"/>
              </a:spcBef>
              <a:spcAft>
                <a:spcPts val="0"/>
              </a:spcAft>
              <a:buSzPts val="2000"/>
              <a:buFont typeface="Courier New"/>
              <a:buNone/>
            </a:pPr>
            <a:r>
              <a:rPr b="0" i="0" lang="en-US" sz="2000" u="none">
                <a:solidFill>
                  <a:schemeClr val="lt1"/>
                </a:solidFill>
                <a:latin typeface="Courier New"/>
                <a:ea typeface="Courier New"/>
                <a:cs typeface="Courier New"/>
                <a:sym typeface="Courier New"/>
              </a:rPr>
              <a:t>i = (i + 1) (mod 256)</a:t>
            </a:r>
            <a:endParaRPr/>
          </a:p>
          <a:p>
            <a:pPr indent="-228600" lvl="2" marL="1143000" rtl="0" algn="l">
              <a:lnSpc>
                <a:spcPct val="90000"/>
              </a:lnSpc>
              <a:spcBef>
                <a:spcPts val="400"/>
              </a:spcBef>
              <a:spcAft>
                <a:spcPts val="0"/>
              </a:spcAft>
              <a:buSzPts val="2000"/>
              <a:buFont typeface="Courier New"/>
              <a:buNone/>
            </a:pPr>
            <a:r>
              <a:rPr b="0" i="0" lang="en-US" sz="2000" u="none">
                <a:solidFill>
                  <a:schemeClr val="lt1"/>
                </a:solidFill>
                <a:latin typeface="Courier New"/>
                <a:ea typeface="Courier New"/>
                <a:cs typeface="Courier New"/>
                <a:sym typeface="Courier New"/>
              </a:rPr>
              <a:t>j = (j + S[i]) (mod 256)</a:t>
            </a:r>
            <a:endParaRPr/>
          </a:p>
          <a:p>
            <a:pPr indent="-228600" lvl="2" marL="1143000" rtl="0" algn="l">
              <a:lnSpc>
                <a:spcPct val="90000"/>
              </a:lnSpc>
              <a:spcBef>
                <a:spcPts val="400"/>
              </a:spcBef>
              <a:spcAft>
                <a:spcPts val="0"/>
              </a:spcAft>
              <a:buSzPts val="2000"/>
              <a:buFont typeface="Courier New"/>
              <a:buNone/>
            </a:pPr>
            <a:r>
              <a:rPr b="0" i="0" lang="en-US" sz="2000" u="none">
                <a:solidFill>
                  <a:schemeClr val="lt1"/>
                </a:solidFill>
                <a:latin typeface="Courier New"/>
                <a:ea typeface="Courier New"/>
                <a:cs typeface="Courier New"/>
                <a:sym typeface="Courier New"/>
              </a:rPr>
              <a:t>swap(S[i], S[j])</a:t>
            </a:r>
            <a:endParaRPr/>
          </a:p>
          <a:p>
            <a:pPr indent="-228600" lvl="2" marL="1143000" rtl="0" algn="l">
              <a:lnSpc>
                <a:spcPct val="90000"/>
              </a:lnSpc>
              <a:spcBef>
                <a:spcPts val="400"/>
              </a:spcBef>
              <a:spcAft>
                <a:spcPts val="0"/>
              </a:spcAft>
              <a:buSzPts val="2000"/>
              <a:buFont typeface="Courier New"/>
              <a:buNone/>
            </a:pPr>
            <a:r>
              <a:rPr b="0" i="0" lang="en-US" sz="2000" u="none">
                <a:solidFill>
                  <a:schemeClr val="lt1"/>
                </a:solidFill>
                <a:latin typeface="Courier New"/>
                <a:ea typeface="Courier New"/>
                <a:cs typeface="Courier New"/>
                <a:sym typeface="Courier New"/>
              </a:rPr>
              <a:t>t = (S[i] + S[j]) (mod 256) </a:t>
            </a:r>
            <a:endParaRPr/>
          </a:p>
          <a:p>
            <a:pPr indent="-228600" lvl="2" marL="1143000" rtl="0" algn="l">
              <a:lnSpc>
                <a:spcPct val="90000"/>
              </a:lnSpc>
              <a:spcBef>
                <a:spcPts val="400"/>
              </a:spcBef>
              <a:spcAft>
                <a:spcPts val="0"/>
              </a:spcAft>
              <a:buSzPts val="2000"/>
              <a:buFont typeface="Courier New"/>
              <a:buNone/>
            </a:pPr>
            <a:r>
              <a:rPr b="0" i="0" lang="en-US" sz="2000" u="none">
                <a:solidFill>
                  <a:schemeClr val="lt1"/>
                </a:solidFill>
                <a:latin typeface="Courier New"/>
                <a:ea typeface="Courier New"/>
                <a:cs typeface="Courier New"/>
                <a:sym typeface="Courier New"/>
              </a:rPr>
              <a:t>C</a:t>
            </a:r>
            <a:r>
              <a:rPr b="0" baseline="-25000" i="0" lang="en-US" sz="2000" u="none">
                <a:solidFill>
                  <a:schemeClr val="lt1"/>
                </a:solidFill>
                <a:latin typeface="Courier New"/>
                <a:ea typeface="Courier New"/>
                <a:cs typeface="Courier New"/>
                <a:sym typeface="Courier New"/>
              </a:rPr>
              <a:t>i</a:t>
            </a:r>
            <a:r>
              <a:rPr b="0" i="0" lang="en-US" sz="2000" u="none">
                <a:solidFill>
                  <a:schemeClr val="lt1"/>
                </a:solidFill>
                <a:latin typeface="Courier New"/>
                <a:ea typeface="Courier New"/>
                <a:cs typeface="Courier New"/>
                <a:sym typeface="Courier New"/>
              </a:rPr>
              <a:t> = M</a:t>
            </a:r>
            <a:r>
              <a:rPr b="0" baseline="-25000" i="0" lang="en-US" sz="2000" u="none">
                <a:solidFill>
                  <a:schemeClr val="lt1"/>
                </a:solidFill>
                <a:latin typeface="Courier New"/>
                <a:ea typeface="Courier New"/>
                <a:cs typeface="Courier New"/>
                <a:sym typeface="Courier New"/>
              </a:rPr>
              <a:t>i</a:t>
            </a:r>
            <a:r>
              <a:rPr b="0" i="0" lang="en-US" sz="2000" u="none">
                <a:solidFill>
                  <a:schemeClr val="lt1"/>
                </a:solidFill>
                <a:latin typeface="Courier New"/>
                <a:ea typeface="Courier New"/>
                <a:cs typeface="Courier New"/>
                <a:sym typeface="Courier New"/>
              </a:rPr>
              <a:t> XOR 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Multiple Encryption &amp; DES</a:t>
            </a:r>
            <a:endParaRPr/>
          </a:p>
        </p:txBody>
      </p:sp>
      <p:sp>
        <p:nvSpPr>
          <p:cNvPr id="238" name="Google Shape;238;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clear a replacement for DES was needed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theoretical attacks that can break it</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demonstrated exhaustive key search attacks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AES is a new cipher alternative</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prior to this alternative was to use multiple encryption with DES implementations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Triple-DES is the chosen form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RC4 Overview</a:t>
            </a:r>
            <a:endParaRPr/>
          </a:p>
        </p:txBody>
      </p:sp>
      <p:pic>
        <p:nvPicPr>
          <p:cNvPr id="427" name="Google Shape;427;p43"/>
          <p:cNvPicPr preferRelativeResize="0"/>
          <p:nvPr/>
        </p:nvPicPr>
        <p:blipFill rotWithShape="1">
          <a:blip r:embed="rId3">
            <a:alphaModFix/>
          </a:blip>
          <a:srcRect b="0" l="0" r="0" t="0"/>
          <a:stretch/>
        </p:blipFill>
        <p:spPr>
          <a:xfrm>
            <a:off x="1143000" y="1371600"/>
            <a:ext cx="7067550" cy="5241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RC4 Security</a:t>
            </a:r>
            <a:endParaRPr/>
          </a:p>
        </p:txBody>
      </p:sp>
      <p:sp>
        <p:nvSpPr>
          <p:cNvPr id="434" name="Google Shape;434;p4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claimed secure against known attacks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have some analyses, none practical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result is very non-linear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since RC4 is a stream cipher, must </a:t>
            </a:r>
            <a:r>
              <a:rPr b="1" i="0" lang="en-US" sz="3200" u="none">
                <a:solidFill>
                  <a:schemeClr val="lt1"/>
                </a:solidFill>
                <a:latin typeface="Arial"/>
                <a:ea typeface="Arial"/>
                <a:cs typeface="Arial"/>
                <a:sym typeface="Arial"/>
              </a:rPr>
              <a:t>never reuse a key</a:t>
            </a:r>
            <a:r>
              <a:rPr b="0" i="0" lang="en-US" sz="3200" u="none">
                <a:solidFill>
                  <a:schemeClr val="lt1"/>
                </a:solidFill>
                <a:latin typeface="Arial"/>
                <a:ea typeface="Arial"/>
                <a:cs typeface="Arial"/>
                <a:sym typeface="Arial"/>
              </a:rPr>
              <a: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a concern with WEP, but due to key handling rather than RC4 itself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Summary</a:t>
            </a:r>
            <a:endParaRPr/>
          </a:p>
        </p:txBody>
      </p:sp>
      <p:sp>
        <p:nvSpPr>
          <p:cNvPr id="441" name="Google Shape;441;p4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Triple-DES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Modes of Operation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ECB, CBC, CFB, OFB, CTR</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stream ciphers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RC4</a:t>
            </a:r>
            <a:endParaRPr/>
          </a:p>
          <a:p>
            <a:pPr indent="-196850" lvl="1" marL="742950" rtl="0" algn="l">
              <a:lnSpc>
                <a:spcPct val="100000"/>
              </a:lnSpc>
              <a:spcBef>
                <a:spcPts val="560"/>
              </a:spcBef>
              <a:spcAft>
                <a:spcPts val="0"/>
              </a:spcAft>
              <a:buClr>
                <a:schemeClr val="lt2"/>
              </a:buClr>
              <a:buSzPts val="1400"/>
              <a:buFont typeface="Noto Sans Symbols"/>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Double-DES?</a:t>
            </a:r>
            <a:endParaRPr/>
          </a:p>
        </p:txBody>
      </p:sp>
      <p:sp>
        <p:nvSpPr>
          <p:cNvPr id="245" name="Google Shape;245;p17"/>
          <p:cNvSpPr txBox="1"/>
          <p:nvPr>
            <p:ph idx="1" type="body"/>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could use 2 DES encrypts on each block</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Courier New"/>
                <a:ea typeface="Courier New"/>
                <a:cs typeface="Courier New"/>
                <a:sym typeface="Courier New"/>
              </a:rPr>
              <a:t>C = E</a:t>
            </a:r>
            <a:r>
              <a:rPr b="0" baseline="-25000" i="0" lang="en-US" sz="2800" u="none">
                <a:solidFill>
                  <a:schemeClr val="lt1"/>
                </a:solidFill>
                <a:latin typeface="Courier New"/>
                <a:ea typeface="Courier New"/>
                <a:cs typeface="Courier New"/>
                <a:sym typeface="Courier New"/>
              </a:rPr>
              <a:t>K2</a:t>
            </a:r>
            <a:r>
              <a:rPr b="0" i="0" lang="en-US" sz="2800" u="none">
                <a:solidFill>
                  <a:schemeClr val="lt1"/>
                </a:solidFill>
                <a:latin typeface="Courier New"/>
                <a:ea typeface="Courier New"/>
                <a:cs typeface="Courier New"/>
                <a:sym typeface="Courier New"/>
              </a:rPr>
              <a:t>(E</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(P))</a:t>
            </a:r>
            <a:endParaRPr b="0" i="0" sz="2800" u="none">
              <a:solidFill>
                <a:schemeClr val="lt1"/>
              </a:solidFill>
              <a:latin typeface="Arial"/>
              <a:ea typeface="Arial"/>
              <a:cs typeface="Arial"/>
              <a:sym typeface="Arial"/>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issue of reduction to single stage</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and have “meet-in-the-middle” attack</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works whenever use a cipher twice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since </a:t>
            </a:r>
            <a:r>
              <a:rPr b="0" i="0" lang="en-US" sz="2800" u="none">
                <a:solidFill>
                  <a:schemeClr val="lt1"/>
                </a:solidFill>
                <a:latin typeface="Courier New"/>
                <a:ea typeface="Courier New"/>
                <a:cs typeface="Courier New"/>
                <a:sym typeface="Courier New"/>
              </a:rPr>
              <a:t>X = E</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(P) = D</a:t>
            </a:r>
            <a:r>
              <a:rPr b="0" baseline="-25000" i="0" lang="en-US" sz="2800" u="none">
                <a:solidFill>
                  <a:schemeClr val="lt1"/>
                </a:solidFill>
                <a:latin typeface="Courier New"/>
                <a:ea typeface="Courier New"/>
                <a:cs typeface="Courier New"/>
                <a:sym typeface="Courier New"/>
              </a:rPr>
              <a:t>K2</a:t>
            </a:r>
            <a:r>
              <a:rPr b="0" i="0" lang="en-US" sz="2800" u="none">
                <a:solidFill>
                  <a:schemeClr val="lt1"/>
                </a:solidFill>
                <a:latin typeface="Courier New"/>
                <a:ea typeface="Courier New"/>
                <a:cs typeface="Courier New"/>
                <a:sym typeface="Courier New"/>
              </a:rPr>
              <a:t>(C)</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attack by encrypting P with all keys and store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then decrypt C with keys and match X value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can show takes </a:t>
            </a:r>
            <a:r>
              <a:rPr b="0" i="0" lang="en-US" sz="2800" u="none">
                <a:solidFill>
                  <a:schemeClr val="lt1"/>
                </a:solidFill>
                <a:latin typeface="Courier New"/>
                <a:ea typeface="Courier New"/>
                <a:cs typeface="Courier New"/>
                <a:sym typeface="Courier New"/>
              </a:rPr>
              <a:t>O(2</a:t>
            </a:r>
            <a:r>
              <a:rPr b="0" baseline="30000" i="0" lang="en-US" sz="2800" u="none">
                <a:solidFill>
                  <a:schemeClr val="lt1"/>
                </a:solidFill>
                <a:latin typeface="Courier New"/>
                <a:ea typeface="Courier New"/>
                <a:cs typeface="Courier New"/>
                <a:sym typeface="Courier New"/>
              </a:rPr>
              <a:t>56</a:t>
            </a:r>
            <a:r>
              <a:rPr b="0" i="0" lang="en-US" sz="2800" u="none">
                <a:solidFill>
                  <a:schemeClr val="lt1"/>
                </a:solidFill>
                <a:latin typeface="Courier New"/>
                <a:ea typeface="Courier New"/>
                <a:cs typeface="Courier New"/>
                <a:sym typeface="Courier New"/>
              </a:rPr>
              <a:t>)</a:t>
            </a:r>
            <a:r>
              <a:rPr b="0" i="0" lang="en-US" sz="2800" u="none">
                <a:solidFill>
                  <a:schemeClr val="lt1"/>
                </a:solidFill>
                <a:latin typeface="Arial"/>
                <a:ea typeface="Arial"/>
                <a:cs typeface="Arial"/>
                <a:sym typeface="Arial"/>
              </a:rPr>
              <a:t> steps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Triple-DES with Two-Keys</a:t>
            </a:r>
            <a:endParaRPr/>
          </a:p>
        </p:txBody>
      </p:sp>
      <p:sp>
        <p:nvSpPr>
          <p:cNvPr id="252" name="Google Shape;252;p18"/>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hence must use 3 encryptions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would seem to need 3 distinct keys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but can use 2 keys with E-D-E sequence</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Courier New"/>
                <a:ea typeface="Courier New"/>
                <a:cs typeface="Courier New"/>
                <a:sym typeface="Courier New"/>
              </a:rPr>
              <a:t>C = E</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(D</a:t>
            </a:r>
            <a:r>
              <a:rPr b="0" baseline="-25000" i="0" lang="en-US" sz="2800" u="none">
                <a:solidFill>
                  <a:schemeClr val="lt1"/>
                </a:solidFill>
                <a:latin typeface="Courier New"/>
                <a:ea typeface="Courier New"/>
                <a:cs typeface="Courier New"/>
                <a:sym typeface="Courier New"/>
              </a:rPr>
              <a:t>K2</a:t>
            </a:r>
            <a:r>
              <a:rPr b="0" i="0" lang="en-US" sz="2800" u="none">
                <a:solidFill>
                  <a:schemeClr val="lt1"/>
                </a:solidFill>
                <a:latin typeface="Courier New"/>
                <a:ea typeface="Courier New"/>
                <a:cs typeface="Courier New"/>
                <a:sym typeface="Courier New"/>
              </a:rPr>
              <a:t>(E</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(P)))</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nb encrypt &amp; decrypt equivalent in security</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if </a:t>
            </a:r>
            <a:r>
              <a:rPr b="0" i="0" lang="en-US" sz="2800" u="none">
                <a:solidFill>
                  <a:schemeClr val="lt1"/>
                </a:solidFill>
                <a:latin typeface="Courier New"/>
                <a:ea typeface="Courier New"/>
                <a:cs typeface="Courier New"/>
                <a:sym typeface="Courier New"/>
              </a:rPr>
              <a:t>K1=K2</a:t>
            </a:r>
            <a:r>
              <a:rPr b="0" i="0" lang="en-US" sz="2800" u="none">
                <a:solidFill>
                  <a:schemeClr val="lt1"/>
                </a:solidFill>
                <a:latin typeface="Arial"/>
                <a:ea typeface="Arial"/>
                <a:cs typeface="Arial"/>
                <a:sym typeface="Arial"/>
              </a:rPr>
              <a:t> then can work with single DES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standardized in ANSI X9.17 &amp; ISO8732</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 current known practical attacks</a:t>
            </a:r>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Triple-DES with Three-Keys</a:t>
            </a:r>
            <a:endParaRPr/>
          </a:p>
        </p:txBody>
      </p:sp>
      <p:sp>
        <p:nvSpPr>
          <p:cNvPr id="259" name="Google Shape;259;p1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although are no practical attacks on two-key Triple-DES have some indications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use Triple-DES with Three-Keys to avoid even these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Courier New"/>
                <a:ea typeface="Courier New"/>
                <a:cs typeface="Courier New"/>
                <a:sym typeface="Courier New"/>
              </a:rPr>
              <a:t>C = E</a:t>
            </a:r>
            <a:r>
              <a:rPr b="0" baseline="-25000" i="0" lang="en-US" sz="2800" u="none">
                <a:solidFill>
                  <a:schemeClr val="lt1"/>
                </a:solidFill>
                <a:latin typeface="Courier New"/>
                <a:ea typeface="Courier New"/>
                <a:cs typeface="Courier New"/>
                <a:sym typeface="Courier New"/>
              </a:rPr>
              <a:t>K3</a:t>
            </a:r>
            <a:r>
              <a:rPr b="0" i="0" lang="en-US" sz="2800" u="none">
                <a:solidFill>
                  <a:schemeClr val="lt1"/>
                </a:solidFill>
                <a:latin typeface="Courier New"/>
                <a:ea typeface="Courier New"/>
                <a:cs typeface="Courier New"/>
                <a:sym typeface="Courier New"/>
              </a:rPr>
              <a:t>(D</a:t>
            </a:r>
            <a:r>
              <a:rPr b="0" baseline="-25000" i="0" lang="en-US" sz="2800" u="none">
                <a:solidFill>
                  <a:schemeClr val="lt1"/>
                </a:solidFill>
                <a:latin typeface="Courier New"/>
                <a:ea typeface="Courier New"/>
                <a:cs typeface="Courier New"/>
                <a:sym typeface="Courier New"/>
              </a:rPr>
              <a:t>K2</a:t>
            </a:r>
            <a:r>
              <a:rPr b="0" i="0" lang="en-US" sz="2800" u="none">
                <a:solidFill>
                  <a:schemeClr val="lt1"/>
                </a:solidFill>
                <a:latin typeface="Courier New"/>
                <a:ea typeface="Courier New"/>
                <a:cs typeface="Courier New"/>
                <a:sym typeface="Courier New"/>
              </a:rPr>
              <a:t>(E</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(P)))</a:t>
            </a:r>
            <a:endParaRPr b="0" i="0" sz="2800" u="none">
              <a:solidFill>
                <a:schemeClr val="lt1"/>
              </a:solidFill>
              <a:latin typeface="Arial"/>
              <a:ea typeface="Arial"/>
              <a:cs typeface="Arial"/>
              <a:sym typeface="Arial"/>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has been adopted by some Internet applications, eg PGP, S/MIME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Modes of Operation</a:t>
            </a:r>
            <a:endParaRPr/>
          </a:p>
        </p:txBody>
      </p:sp>
      <p:sp>
        <p:nvSpPr>
          <p:cNvPr id="266" name="Google Shape;266;p20"/>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block ciphers encrypt fixed size blocks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eg. DES encrypts 64-bit blocks with 56-bit key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need some way to en/decrypt arbitrary amounts of data in practise</a:t>
            </a:r>
            <a:endParaRPr/>
          </a:p>
          <a:p>
            <a:pPr indent="-342900" lvl="0" marL="342900" rtl="0" algn="l">
              <a:lnSpc>
                <a:spcPct val="10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ANSI X3.106-1983 Modes of Use </a:t>
            </a:r>
            <a:r>
              <a:rPr b="0" i="0" lang="en-US" sz="3200" u="none">
                <a:solidFill>
                  <a:schemeClr val="lt1"/>
                </a:solidFill>
                <a:latin typeface="Arial"/>
                <a:ea typeface="Arial"/>
                <a:cs typeface="Arial"/>
                <a:sym typeface="Arial"/>
              </a:rPr>
              <a:t>(now FIPS 81)</a:t>
            </a:r>
            <a:r>
              <a:rPr b="1" i="0" lang="en-US" sz="3200" u="none">
                <a:solidFill>
                  <a:schemeClr val="lt1"/>
                </a:solidFill>
                <a:latin typeface="Arial"/>
                <a:ea typeface="Arial"/>
                <a:cs typeface="Arial"/>
                <a:sym typeface="Arial"/>
              </a:rPr>
              <a:t> </a:t>
            </a:r>
            <a:r>
              <a:rPr b="0" i="0" lang="en-US" sz="3200" u="none">
                <a:solidFill>
                  <a:schemeClr val="lt1"/>
                </a:solidFill>
                <a:latin typeface="Arial"/>
                <a:ea typeface="Arial"/>
                <a:cs typeface="Arial"/>
                <a:sym typeface="Arial"/>
              </a:rPr>
              <a:t>defines 4 possible modes</a:t>
            </a:r>
            <a:endParaRPr b="1" i="0" sz="3200" u="none">
              <a:solidFill>
                <a:schemeClr val="lt1"/>
              </a:solidFill>
              <a:latin typeface="Arial"/>
              <a:ea typeface="Arial"/>
              <a:cs typeface="Arial"/>
              <a:sym typeface="Arial"/>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subsequently 5 defined for AES &amp; DES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a:t>
            </a:r>
            <a:r>
              <a:rPr b="1" i="0" lang="en-US" sz="3200" u="none">
                <a:solidFill>
                  <a:schemeClr val="lt1"/>
                </a:solidFill>
                <a:latin typeface="Arial"/>
                <a:ea typeface="Arial"/>
                <a:cs typeface="Arial"/>
                <a:sym typeface="Arial"/>
              </a:rPr>
              <a:t>block</a:t>
            </a:r>
            <a:r>
              <a:rPr b="0" i="0" lang="en-US" sz="3200" u="none">
                <a:solidFill>
                  <a:schemeClr val="lt1"/>
                </a:solidFill>
                <a:latin typeface="Arial"/>
                <a:ea typeface="Arial"/>
                <a:cs typeface="Arial"/>
                <a:sym typeface="Arial"/>
              </a:rPr>
              <a:t> and </a:t>
            </a:r>
            <a:r>
              <a:rPr b="1" i="0" lang="en-US" sz="3200" u="none">
                <a:solidFill>
                  <a:schemeClr val="lt1"/>
                </a:solidFill>
                <a:latin typeface="Arial"/>
                <a:ea typeface="Arial"/>
                <a:cs typeface="Arial"/>
                <a:sym typeface="Arial"/>
              </a:rPr>
              <a:t>stream</a:t>
            </a:r>
            <a:r>
              <a:rPr b="0" i="0" lang="en-US" sz="3200" u="none">
                <a:solidFill>
                  <a:schemeClr val="lt1"/>
                </a:solidFill>
                <a:latin typeface="Arial"/>
                <a:ea typeface="Arial"/>
                <a:cs typeface="Arial"/>
                <a:sym typeface="Arial"/>
              </a:rPr>
              <a:t> modes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Electronic Codebook Book (ECB)</a:t>
            </a:r>
            <a:endParaRPr/>
          </a:p>
        </p:txBody>
      </p:sp>
      <p:sp>
        <p:nvSpPr>
          <p:cNvPr id="273" name="Google Shape;273;p21"/>
          <p:cNvSpPr txBox="1"/>
          <p:nvPr>
            <p:ph idx="1" type="body"/>
          </p:nvPr>
        </p:nvSpPr>
        <p:spPr>
          <a:xfrm>
            <a:off x="457200" y="1600200"/>
            <a:ext cx="8229600" cy="4852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message is broken into independent blocks which are encrypted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each block is a value which is substituted, like a codebook, hence name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each block is encoded independently of the other blocks </a:t>
            </a:r>
            <a:endParaRPr/>
          </a:p>
          <a:p>
            <a:pPr indent="-285750" lvl="1" marL="742950" rtl="0" algn="l">
              <a:lnSpc>
                <a:spcPct val="100000"/>
              </a:lnSpc>
              <a:spcBef>
                <a:spcPts val="560"/>
              </a:spcBef>
              <a:spcAft>
                <a:spcPts val="0"/>
              </a:spcAft>
              <a:buSzPts val="1400"/>
              <a:buNone/>
            </a:pPr>
            <a:r>
              <a:rPr b="0" i="0" lang="en-US" sz="2800" u="none">
                <a:solidFill>
                  <a:schemeClr val="lt1"/>
                </a:solidFill>
                <a:latin typeface="Courier New"/>
                <a:ea typeface="Courier New"/>
                <a:cs typeface="Courier New"/>
                <a:sym typeface="Courier New"/>
              </a:rPr>
              <a:t>C</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 = DES</a:t>
            </a:r>
            <a:r>
              <a:rPr b="0" baseline="-25000" i="0" lang="en-US" sz="2800" u="none">
                <a:solidFill>
                  <a:schemeClr val="lt1"/>
                </a:solidFill>
                <a:latin typeface="Courier New"/>
                <a:ea typeface="Courier New"/>
                <a:cs typeface="Courier New"/>
                <a:sym typeface="Courier New"/>
              </a:rPr>
              <a:t>K1</a:t>
            </a:r>
            <a:r>
              <a:rPr b="0" i="0" lang="en-US" sz="2800" u="none">
                <a:solidFill>
                  <a:schemeClr val="lt1"/>
                </a:solidFill>
                <a:latin typeface="Courier New"/>
                <a:ea typeface="Courier New"/>
                <a:cs typeface="Courier New"/>
                <a:sym typeface="Courier New"/>
              </a:rPr>
              <a:t>(P</a:t>
            </a:r>
            <a:r>
              <a:rPr b="0" baseline="-25000" i="0" lang="en-US" sz="2800" u="none">
                <a:solidFill>
                  <a:schemeClr val="lt1"/>
                </a:solidFill>
                <a:latin typeface="Courier New"/>
                <a:ea typeface="Courier New"/>
                <a:cs typeface="Courier New"/>
                <a:sym typeface="Courier New"/>
              </a:rPr>
              <a:t>i</a:t>
            </a:r>
            <a:r>
              <a:rPr b="0" i="0" lang="en-US" sz="2800" u="none">
                <a:solidFill>
                  <a:schemeClr val="lt1"/>
                </a:solidFill>
                <a:latin typeface="Courier New"/>
                <a:ea typeface="Courier New"/>
                <a:cs typeface="Courier New"/>
                <a:sym typeface="Courier New"/>
              </a:rPr>
              <a:t>)</a:t>
            </a:r>
            <a:endParaRPr b="0" i="0" sz="2800" u="none">
              <a:solidFill>
                <a:schemeClr val="lt1"/>
              </a:solidFill>
              <a:latin typeface="Arial"/>
              <a:ea typeface="Arial"/>
              <a:cs typeface="Arial"/>
              <a:sym typeface="Arial"/>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uses: secure transmission of single values</a:t>
            </a:r>
            <a:endParaRPr/>
          </a:p>
          <a:p>
            <a:pPr indent="-285750" lvl="1" marL="742950" rtl="0" algn="l">
              <a:lnSpc>
                <a:spcPct val="100000"/>
              </a:lnSpc>
              <a:spcBef>
                <a:spcPts val="560"/>
              </a:spcBef>
              <a:spcAft>
                <a:spcPts val="0"/>
              </a:spcAft>
              <a:buSzPts val="1400"/>
              <a:buNone/>
            </a:pPr>
            <a:r>
              <a:rPr b="0" i="0" lang="en-US" sz="2800" u="none">
                <a:solidFill>
                  <a:schemeClr val="lt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Electronic Codebook Book (ECB)</a:t>
            </a:r>
            <a:endParaRPr/>
          </a:p>
        </p:txBody>
      </p:sp>
      <p:pic>
        <p:nvPicPr>
          <p:cNvPr id="280" name="Google Shape;280;p22"/>
          <p:cNvPicPr preferRelativeResize="0"/>
          <p:nvPr>
            <p:ph idx="1" type="body"/>
          </p:nvPr>
        </p:nvPicPr>
        <p:blipFill rotWithShape="1">
          <a:blip r:embed="rId3">
            <a:alphaModFix/>
          </a:blip>
          <a:srcRect b="0" l="0" r="0" t="0"/>
          <a:stretch/>
        </p:blipFill>
        <p:spPr>
          <a:xfrm>
            <a:off x="1371600" y="1981200"/>
            <a:ext cx="6340475" cy="343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