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7.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11" Type="http://schemas.openxmlformats.org/officeDocument/2006/relationships/slideMaster" Target="slideMasters/slideMaster8.xml"/><Relationship Id="rId33" Type="http://schemas.openxmlformats.org/officeDocument/2006/relationships/slide" Target="slides/slide21.xml"/><Relationship Id="rId10" Type="http://schemas.openxmlformats.org/officeDocument/2006/relationships/slideMaster" Target="slideMasters/slideMaster7.xml"/><Relationship Id="rId32" Type="http://schemas.openxmlformats.org/officeDocument/2006/relationships/slide" Target="slides/slide20.xml"/><Relationship Id="rId13" Type="http://schemas.openxmlformats.org/officeDocument/2006/relationships/slide" Target="slides/slide1.xml"/><Relationship Id="rId35" Type="http://schemas.openxmlformats.org/officeDocument/2006/relationships/slide" Target="slides/slide23.xml"/><Relationship Id="rId12" Type="http://schemas.openxmlformats.org/officeDocument/2006/relationships/notesMaster" Target="notesMasters/notesMaster1.xml"/><Relationship Id="rId34" Type="http://schemas.openxmlformats.org/officeDocument/2006/relationships/slide" Target="slides/slide22.xml"/><Relationship Id="rId15" Type="http://schemas.openxmlformats.org/officeDocument/2006/relationships/slide" Target="slides/slide3.xml"/><Relationship Id="rId37" Type="http://schemas.openxmlformats.org/officeDocument/2006/relationships/slide" Target="slides/slide25.xml"/><Relationship Id="rId14" Type="http://schemas.openxmlformats.org/officeDocument/2006/relationships/slide" Target="slides/slide2.xml"/><Relationship Id="rId36" Type="http://schemas.openxmlformats.org/officeDocument/2006/relationships/slide" Target="slides/slide24.xml"/><Relationship Id="rId17" Type="http://schemas.openxmlformats.org/officeDocument/2006/relationships/slide" Target="slides/slide5.xml"/><Relationship Id="rId16" Type="http://schemas.openxmlformats.org/officeDocument/2006/relationships/slide" Target="slides/slide4.xml"/><Relationship Id="rId38" Type="http://schemas.openxmlformats.org/officeDocument/2006/relationships/slide" Target="slides/slide26.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b="0" i="0" lang="en-US" sz="1200" u="none">
                <a:solidFill>
                  <a:schemeClr val="lt1"/>
                </a:solidFill>
                <a:latin typeface="Arial"/>
                <a:ea typeface="Arial"/>
                <a:cs typeface="Arial"/>
                <a:sym typeface="Arial"/>
              </a:rPr>
              <a:t>‹#›</a:t>
            </a:fld>
            <a:endParaRPr/>
          </a:p>
        </p:txBody>
      </p:sp>
      <p:sp>
        <p:nvSpPr>
          <p:cNvPr id="150" name="Google Shape;1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1" name="Google Shape;151;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7 – “Confidentiality Using Symmetric Encryption</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4" name="Google Shape;2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symmetric encryption to work, the two parties to an exchange must share the same key, and that key must be protected from access by others. This is one of the most critical areas in security systems - on many occasions systems have been broken, not because of a poor encryption algorithm, but because of poor key selection or management. It is </a:t>
            </a:r>
            <a:r>
              <a:rPr b="1" lang="en-US"/>
              <a:t>absolutely critical</a:t>
            </a:r>
            <a:r>
              <a:rPr lang="en-US"/>
              <a:t> to get this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 name="Google Shape;22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strength of any cryptographic system thus depends on the key distribution technique. </a:t>
            </a:r>
            <a:r>
              <a:rPr lang="en-US">
                <a:latin typeface="Arial"/>
                <a:ea typeface="Arial"/>
                <a:cs typeface="Arial"/>
                <a:sym typeface="Arial"/>
              </a:rPr>
              <a:t>For two parties A and B, key distribution can be achieved in a number of ways:</a:t>
            </a:r>
            <a:endParaRPr/>
          </a:p>
          <a:p>
            <a:pPr indent="0" lvl="0" marL="0" rtl="0" algn="l">
              <a:spcBef>
                <a:spcPts val="0"/>
              </a:spcBef>
              <a:spcAft>
                <a:spcPts val="0"/>
              </a:spcAft>
              <a:buSzPts val="1800"/>
              <a:buNone/>
            </a:pPr>
            <a:r>
              <a:rPr lang="en-US"/>
              <a:t>Physical delivery (1 &amp; 2) is simplest - but only applicable when there is personal contact between recipient and key issuer. This is fine for link encryption where devices &amp; keys occur in pairs, but does not scale as number of parties who wish to communicate grows. 3 is mostly based on 1 or 2 occurring first.</a:t>
            </a:r>
            <a:endParaRPr/>
          </a:p>
          <a:p>
            <a:pPr indent="0" lvl="0" marL="0" rtl="0" algn="l">
              <a:spcBef>
                <a:spcPts val="0"/>
              </a:spcBef>
              <a:spcAft>
                <a:spcPts val="0"/>
              </a:spcAft>
              <a:buSzPts val="1800"/>
              <a:buNone/>
            </a:pPr>
            <a:r>
              <a:rPr lang="en-US"/>
              <a:t>A third party, whom all parties trust, can be used as a </a:t>
            </a:r>
            <a:r>
              <a:rPr b="1" lang="en-US"/>
              <a:t>trusted intermediary</a:t>
            </a:r>
            <a:r>
              <a:rPr lang="en-US"/>
              <a:t> to mediate the establishment of secure communications between them (4). Must trust intermediary not to abuse the knowledge of all session keys.  As number of parties grow, some variant of 4 is only practical solution to the huge growth in number of keys potentially needed.</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8" name="Google Shape;2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use of a key distribution center is based on the use of a hierarchy of keys. At a minimum, two levels of keys are used: a session key, used for the duration of a logical connection; and a master key shared by the key distribution center and an end system or user and used to encrypt the session key.</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5" name="Google Shape;2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key distribution concept can be deployed in a number of ways. A typical scenario is illustrated in Stallings Figure 7.9 above, which has a “Key Distribution Center” (KDC) which shares a unique key with each party (user). See text section 7.3 for details of the steps shown in this distribution process.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Briefly note here some of the major issues associated with the use of Key Distribution Centers (KDC’s). </a:t>
            </a:r>
            <a:endParaRPr/>
          </a:p>
          <a:p>
            <a:pPr indent="0" lvl="0" marL="0" rtl="0" algn="l">
              <a:spcBef>
                <a:spcPts val="0"/>
              </a:spcBef>
              <a:spcAft>
                <a:spcPts val="0"/>
              </a:spcAft>
              <a:buSzPts val="1800"/>
              <a:buNone/>
            </a:pPr>
            <a:r>
              <a:rPr lang="en-US"/>
              <a:t>For </a:t>
            </a:r>
            <a:r>
              <a:rPr lang="en-US">
                <a:latin typeface="Arial"/>
                <a:ea typeface="Arial"/>
                <a:cs typeface="Arial"/>
                <a:sym typeface="Arial"/>
              </a:rPr>
              <a:t>very large networks, a hierarchy of KDCs can be established. For communication among entities within the same local domain, the local KDC is responsible for key distribution. If two entities in different domains desire a shared key, then the corresponding local KDCs can communicate through a (hierarchy of) global KDC(s)</a:t>
            </a:r>
            <a:endParaRPr/>
          </a:p>
          <a:p>
            <a:pPr indent="0" lvl="0" marL="0" rtl="0" algn="l">
              <a:spcBef>
                <a:spcPts val="0"/>
              </a:spcBef>
              <a:spcAft>
                <a:spcPts val="0"/>
              </a:spcAft>
              <a:buSzPts val="1800"/>
              <a:buFont typeface="Arial"/>
              <a:buNone/>
            </a:pPr>
            <a:r>
              <a:rPr lang="en-US">
                <a:latin typeface="Arial"/>
                <a:ea typeface="Arial"/>
                <a:cs typeface="Arial"/>
                <a:sym typeface="Arial"/>
              </a:rPr>
              <a:t>To balance security &amp; effort, a new session key should be used for each new connection-oriented session. For a connectionless protocol, a new session key is used for a certain fixed period only or for a certain number of transactions.</a:t>
            </a:r>
            <a:endParaRPr>
              <a:latin typeface="Helvetica Neue"/>
              <a:ea typeface="Helvetica Neue"/>
              <a:cs typeface="Helvetica Neue"/>
              <a:sym typeface="Helvetica Neue"/>
            </a:endParaRPr>
          </a:p>
          <a:p>
            <a:pPr indent="0" lvl="0" marL="0" rtl="0" algn="l">
              <a:spcBef>
                <a:spcPts val="0"/>
              </a:spcBef>
              <a:spcAft>
                <a:spcPts val="0"/>
              </a:spcAft>
              <a:buSzPts val="1800"/>
              <a:buFont typeface="Arial"/>
              <a:buNone/>
            </a:pPr>
            <a:r>
              <a:rPr lang="en-US">
                <a:latin typeface="Arial"/>
                <a:ea typeface="Arial"/>
                <a:cs typeface="Arial"/>
                <a:sym typeface="Arial"/>
              </a:rPr>
              <a:t>An automated key distribution approach provides the flexibility and dynamic characteristics needed to allow a number of terminal users to access a number of hosts and for the hosts to exchange data with each other, provided they trust the system to act on their behalf.</a:t>
            </a:r>
            <a:endParaRPr/>
          </a:p>
          <a:p>
            <a:pPr indent="0" lvl="0" marL="0" rtl="0" algn="l">
              <a:spcBef>
                <a:spcPts val="0"/>
              </a:spcBef>
              <a:spcAft>
                <a:spcPts val="0"/>
              </a:spcAft>
              <a:buSzPts val="1800"/>
              <a:buFont typeface="Arial"/>
              <a:buNone/>
            </a:pPr>
            <a:r>
              <a:rPr lang="en-US">
                <a:latin typeface="Arial"/>
                <a:ea typeface="Arial"/>
                <a:cs typeface="Arial"/>
                <a:sym typeface="Arial"/>
              </a:rPr>
              <a:t>The use of a key distribution center imposes the requirement that the KDC be trusted and be protected from subversion. This requirement can be avoided if key distribution is fully decentralized.</a:t>
            </a:r>
            <a:endParaRPr/>
          </a:p>
          <a:p>
            <a:pPr indent="0" lvl="0" marL="0" rtl="0" algn="l">
              <a:spcBef>
                <a:spcPts val="0"/>
              </a:spcBef>
              <a:spcAft>
                <a:spcPts val="0"/>
              </a:spcAft>
              <a:buSzPts val="1800"/>
              <a:buFont typeface="Arial"/>
              <a:buNone/>
            </a:pPr>
            <a:r>
              <a:rPr lang="en-US">
                <a:latin typeface="Arial"/>
                <a:ea typeface="Arial"/>
                <a:cs typeface="Arial"/>
                <a:sym typeface="Arial"/>
              </a:rPr>
              <a:t>In addition to separating master keys from session keys, may wish to define different types of session keys on the basis of use.</a:t>
            </a:r>
            <a:endParaRPr/>
          </a:p>
          <a:p>
            <a:pPr indent="0" lvl="0" marL="0" rtl="0" algn="l">
              <a:spcBef>
                <a:spcPts val="0"/>
              </a:spcBef>
              <a:spcAft>
                <a:spcPts val="0"/>
              </a:spcAft>
              <a:buSzPts val="1800"/>
              <a:buNone/>
            </a:pPr>
            <a:r>
              <a:rPr lang="en-US"/>
              <a:t>These issues are discussed in more detail in the text Stallings section 7.3.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9" name="Google Shape;2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Random numbers play an important role in the use of encryption for various network security applications. Getting good random numbers is important, but difficult. You don't want someone guessing the key you're using to protect your communications because your "random numbers" weren't (as happened in an early release of Netscape SSL). Need such random values to be both statistically random (with uniform distribution &amp; independent) and also to be unpredictable (so that it is not possible to predict future values having observed previous values).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8" name="Google Shape;2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Cryptographic applications typically make use of deterministic algorithmic techniques for random number generation, producing sequences of numbers that are not statistically random, but if the algorithm is good, the resulting sequences will pass many reasonable tests of randomness. Such numbers are referred to as pseudorandom numbers, created by “</a:t>
            </a:r>
            <a:r>
              <a:rPr lang="en-US" sz="1000"/>
              <a:t>Pseudorandom Number Generators (PRNGs)”.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5" name="Google Shape;2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By far the most widely used technique for pseudorandom number generation is the “</a:t>
            </a:r>
            <a:r>
              <a:rPr lang="en-US" sz="1000"/>
              <a:t>Linear Congruential Generator”,</a:t>
            </a:r>
            <a:r>
              <a:rPr lang="en-US"/>
              <a:t> first proposed by Lehmer. It uses successive values from an iterative equation. Given suitable values of parameters can produce a long random-like sequence, but there are only a small number of such good choices. Note that the sequence, whilst looking random, is highly predictable, and an attacker can reconstruct the sequence knowing only a small number of values. There are some approaches to making this harder to do in practice by modifying the numbers in some way, see text.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7" name="Google Shape;1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2" name="Google Shape;28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cryptographic applications, it makes some sense to take advantage of any block cipher encryption functions available to produce random numbers. Can use the Counter Mode or Output Feedback Mode, typically for session key generation from a master key.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5" name="Google Shape;2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6" name="Google Shape;296;p2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One of the strongest (cryptographically speaking) PRNGs is specified in ANSI X9.17.  It uses date/time &amp; seed inputs and 3 triple-DES encryptions to generate a new seed &amp; random value. See discussion &amp; illustration in Stallings section 7.4 &amp; Figure 7.14 where:</a:t>
            </a:r>
            <a:endParaRPr/>
          </a:p>
          <a:p>
            <a:pPr indent="0" lvl="0" marL="0" rtl="0" algn="l">
              <a:spcBef>
                <a:spcPts val="0"/>
              </a:spcBef>
              <a:spcAft>
                <a:spcPts val="0"/>
              </a:spcAft>
              <a:buSzPts val="1800"/>
              <a:buFont typeface="Arial"/>
              <a:buNone/>
            </a:pPr>
            <a:r>
              <a:rPr lang="en-US">
                <a:latin typeface="Arial"/>
                <a:ea typeface="Arial"/>
                <a:cs typeface="Arial"/>
                <a:sym typeface="Arial"/>
              </a:rPr>
              <a:t>DTi</a:t>
            </a:r>
            <a:r>
              <a:rPr lang="en-US">
                <a:latin typeface="Helvetica Neue"/>
                <a:ea typeface="Helvetica Neue"/>
                <a:cs typeface="Helvetica Neue"/>
                <a:sym typeface="Helvetica Neue"/>
              </a:rPr>
              <a:t> - </a:t>
            </a:r>
            <a:r>
              <a:rPr lang="en-US">
                <a:latin typeface="Arial"/>
                <a:ea typeface="Arial"/>
                <a:cs typeface="Arial"/>
                <a:sym typeface="Arial"/>
              </a:rPr>
              <a:t>Date/time value at the beginning of ith generation stage </a:t>
            </a:r>
            <a:endParaRPr/>
          </a:p>
          <a:p>
            <a:pPr indent="0" lvl="0" marL="0" rtl="0" algn="l">
              <a:spcBef>
                <a:spcPts val="0"/>
              </a:spcBef>
              <a:spcAft>
                <a:spcPts val="0"/>
              </a:spcAft>
              <a:buSzPts val="1800"/>
              <a:buFont typeface="Arial"/>
              <a:buNone/>
            </a:pPr>
            <a:r>
              <a:rPr lang="en-US">
                <a:latin typeface="Arial"/>
                <a:ea typeface="Arial"/>
                <a:cs typeface="Arial"/>
                <a:sym typeface="Arial"/>
              </a:rPr>
              <a:t>Vi  - Seed value at the beginning of ith generation stage</a:t>
            </a:r>
            <a:endParaRPr/>
          </a:p>
          <a:p>
            <a:pPr indent="0" lvl="0" marL="0" rtl="0" algn="l">
              <a:spcBef>
                <a:spcPts val="0"/>
              </a:spcBef>
              <a:spcAft>
                <a:spcPts val="0"/>
              </a:spcAft>
              <a:buSzPts val="1800"/>
              <a:buFont typeface="Arial"/>
              <a:buNone/>
            </a:pPr>
            <a:r>
              <a:rPr lang="en-US">
                <a:latin typeface="Arial"/>
                <a:ea typeface="Arial"/>
                <a:cs typeface="Arial"/>
                <a:sym typeface="Arial"/>
              </a:rPr>
              <a:t>Ri - Pseudorandom number produced by the ith generation stage </a:t>
            </a:r>
            <a:endParaRPr/>
          </a:p>
          <a:p>
            <a:pPr indent="0" lvl="0" marL="0" rtl="0" algn="l">
              <a:spcBef>
                <a:spcPts val="0"/>
              </a:spcBef>
              <a:spcAft>
                <a:spcPts val="0"/>
              </a:spcAft>
              <a:buSzPts val="1800"/>
              <a:buFont typeface="Arial"/>
              <a:buNone/>
            </a:pPr>
            <a:r>
              <a:rPr lang="en-US">
                <a:latin typeface="Arial"/>
                <a:ea typeface="Arial"/>
                <a:cs typeface="Arial"/>
                <a:sym typeface="Arial"/>
              </a:rPr>
              <a:t>K1, K2 - DES keys used for each stage</a:t>
            </a:r>
            <a:endParaRPr/>
          </a:p>
          <a:p>
            <a:pPr indent="0" lvl="0" marL="0" rtl="0" algn="l">
              <a:spcBef>
                <a:spcPts val="0"/>
              </a:spcBef>
              <a:spcAft>
                <a:spcPts val="0"/>
              </a:spcAft>
              <a:buSzPts val="1800"/>
              <a:buFont typeface="Arial"/>
              <a:buNone/>
            </a:pPr>
            <a:r>
              <a:rPr lang="en-US">
                <a:latin typeface="Arial"/>
                <a:ea typeface="Arial"/>
                <a:cs typeface="Arial"/>
                <a:sym typeface="Arial"/>
              </a:rPr>
              <a:t>Then compute successive values as:</a:t>
            </a:r>
            <a:endParaRPr/>
          </a:p>
          <a:p>
            <a:pPr indent="0" lvl="0" marL="0" rtl="0" algn="l">
              <a:spcBef>
                <a:spcPts val="0"/>
              </a:spcBef>
              <a:spcAft>
                <a:spcPts val="0"/>
              </a:spcAft>
              <a:buSzPts val="1800"/>
              <a:buFont typeface="Arial"/>
              <a:buNone/>
            </a:pPr>
            <a:r>
              <a:rPr lang="en-US">
                <a:latin typeface="Arial"/>
                <a:ea typeface="Arial"/>
                <a:cs typeface="Arial"/>
                <a:sym typeface="Arial"/>
              </a:rPr>
              <a:t>Ri</a:t>
            </a:r>
            <a:r>
              <a:rPr lang="en-US">
                <a:latin typeface="Helvetica Neue"/>
                <a:ea typeface="Helvetica Neue"/>
                <a:cs typeface="Helvetica Neue"/>
                <a:sym typeface="Helvetica Neue"/>
              </a:rPr>
              <a:t>     </a:t>
            </a:r>
            <a:r>
              <a:rPr lang="en-US">
                <a:latin typeface="Arial"/>
                <a:ea typeface="Arial"/>
                <a:cs typeface="Arial"/>
                <a:sym typeface="Arial"/>
              </a:rPr>
              <a:t>= EDE</a:t>
            </a:r>
            <a:r>
              <a:rPr lang="en-US">
                <a:latin typeface="Helvetica Neue"/>
                <a:ea typeface="Helvetica Neue"/>
                <a:cs typeface="Helvetica Neue"/>
                <a:sym typeface="Helvetica Neue"/>
              </a:rPr>
              <a:t>(</a:t>
            </a:r>
            <a:r>
              <a:rPr lang="en-US">
                <a:latin typeface="Arial"/>
                <a:ea typeface="Arial"/>
                <a:cs typeface="Arial"/>
                <a:sym typeface="Arial"/>
              </a:rPr>
              <a:t>[K1, K2], [Vi XOR</a:t>
            </a:r>
            <a:r>
              <a:rPr lang="en-US">
                <a:latin typeface="Helvetica Neue"/>
                <a:ea typeface="Helvetica Neue"/>
                <a:cs typeface="Helvetica Neue"/>
                <a:sym typeface="Helvetica Neue"/>
              </a:rPr>
              <a:t> </a:t>
            </a:r>
            <a:r>
              <a:rPr lang="en-US">
                <a:latin typeface="Arial"/>
                <a:ea typeface="Arial"/>
                <a:cs typeface="Arial"/>
                <a:sym typeface="Arial"/>
              </a:rPr>
              <a:t>EDE</a:t>
            </a:r>
            <a:r>
              <a:rPr lang="en-US">
                <a:latin typeface="Helvetica Neue"/>
                <a:ea typeface="Helvetica Neue"/>
                <a:cs typeface="Helvetica Neue"/>
                <a:sym typeface="Helvetica Neue"/>
              </a:rPr>
              <a:t>(</a:t>
            </a:r>
            <a:r>
              <a:rPr lang="en-US">
                <a:latin typeface="Arial"/>
                <a:ea typeface="Arial"/>
                <a:cs typeface="Arial"/>
                <a:sym typeface="Arial"/>
              </a:rPr>
              <a:t>[K1, K2], DTi</a:t>
            </a:r>
            <a:r>
              <a:rPr lang="en-US">
                <a:latin typeface="Helvetica Neue"/>
                <a:ea typeface="Helvetica Neue"/>
                <a:cs typeface="Helvetica Neue"/>
                <a:sym typeface="Helvetica Neue"/>
              </a:rPr>
              <a:t>)</a:t>
            </a:r>
            <a:r>
              <a:rPr lang="en-US">
                <a:latin typeface="Arial"/>
                <a:ea typeface="Arial"/>
                <a:cs typeface="Arial"/>
                <a:sym typeface="Arial"/>
              </a:rPr>
              <a:t>]</a:t>
            </a:r>
            <a:r>
              <a:rPr lang="en-US">
                <a:latin typeface="Helvetica Neue"/>
                <a:ea typeface="Helvetica Neue"/>
                <a:cs typeface="Helvetica Neue"/>
                <a:sym typeface="Helvetica Neue"/>
              </a:rPr>
              <a:t>)</a:t>
            </a:r>
            <a:endParaRPr/>
          </a:p>
          <a:p>
            <a:pPr indent="0" lvl="0" marL="0" rtl="0" algn="l">
              <a:spcBef>
                <a:spcPts val="0"/>
              </a:spcBef>
              <a:spcAft>
                <a:spcPts val="0"/>
              </a:spcAft>
              <a:buSzPts val="1800"/>
              <a:buFont typeface="Arial"/>
              <a:buNone/>
            </a:pPr>
            <a:r>
              <a:rPr lang="en-US">
                <a:latin typeface="Arial"/>
                <a:ea typeface="Arial"/>
                <a:cs typeface="Arial"/>
                <a:sym typeface="Arial"/>
              </a:rPr>
              <a:t>Vi+1 = EDE</a:t>
            </a:r>
            <a:r>
              <a:rPr lang="en-US">
                <a:latin typeface="Helvetica Neue"/>
                <a:ea typeface="Helvetica Neue"/>
                <a:cs typeface="Helvetica Neue"/>
                <a:sym typeface="Helvetica Neue"/>
              </a:rPr>
              <a:t>(</a:t>
            </a:r>
            <a:r>
              <a:rPr lang="en-US">
                <a:latin typeface="Arial"/>
                <a:ea typeface="Arial"/>
                <a:cs typeface="Arial"/>
                <a:sym typeface="Arial"/>
              </a:rPr>
              <a:t>[K1, K2], [Ri  XOR EDE</a:t>
            </a:r>
            <a:r>
              <a:rPr lang="en-US">
                <a:latin typeface="Helvetica Neue"/>
                <a:ea typeface="Helvetica Neue"/>
                <a:cs typeface="Helvetica Neue"/>
                <a:sym typeface="Helvetica Neue"/>
              </a:rPr>
              <a:t>(</a:t>
            </a:r>
            <a:r>
              <a:rPr lang="en-US">
                <a:latin typeface="Arial"/>
                <a:ea typeface="Arial"/>
                <a:cs typeface="Arial"/>
                <a:sym typeface="Arial"/>
              </a:rPr>
              <a:t>[K1, K2], DTi</a:t>
            </a:r>
            <a:r>
              <a:rPr lang="en-US">
                <a:latin typeface="Helvetica Neue"/>
                <a:ea typeface="Helvetica Neue"/>
                <a:cs typeface="Helvetica Neue"/>
                <a:sym typeface="Helvetica Neue"/>
              </a:rPr>
              <a:t>)</a:t>
            </a:r>
            <a:r>
              <a:rPr lang="en-US">
                <a:latin typeface="Arial"/>
                <a:ea typeface="Arial"/>
                <a:cs typeface="Arial"/>
                <a:sym typeface="Arial"/>
              </a:rPr>
              <a:t>]</a:t>
            </a:r>
            <a:r>
              <a:rPr lang="en-US">
                <a:latin typeface="Helvetica Neue"/>
                <a:ea typeface="Helvetica Neue"/>
                <a:cs typeface="Helvetica Neue"/>
                <a:sym typeface="Helvetica Neue"/>
              </a:rPr>
              <a:t>)</a:t>
            </a:r>
            <a:endParaRPr/>
          </a:p>
          <a:p>
            <a:pPr indent="0" lvl="0" marL="0" rtl="0" algn="l">
              <a:spcBef>
                <a:spcPts val="0"/>
              </a:spcBef>
              <a:spcAft>
                <a:spcPts val="0"/>
              </a:spcAft>
              <a:buSzPts val="1800"/>
              <a:buFont typeface="Arial"/>
              <a:buNone/>
            </a:pPr>
            <a:r>
              <a:rPr lang="en-US">
                <a:latin typeface="Arial"/>
                <a:ea typeface="Arial"/>
                <a:cs typeface="Arial"/>
                <a:sym typeface="Arial"/>
              </a:rPr>
              <a:t>Several factors contribute to the cryptographic strength of this method. The technique involves a 112-bit key and three EDE encryptions for a total of nine DES encryptions. The scheme is driven by two pseudorandom inputs, the date and time value, and a seed produced by the generator that is distinct from the pseudo-random number produced by the generator. Thus the amount of material that must be compromised by an opponent is overwhelming.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2" name="Google Shape;30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popular approach to generating secure pseudorandom number is known as the Blum, Blum, Shub (BBS) generator, after its developers [BLUM86]. It has perhaps the strongest public proof of its cryptographic strength of any PRNG. It is based on public key algorithms, and hence is very slow, but has a very high level of security. It is referred to as a cryptographically secure pseudorandom bit generator (CSPRBG), being in practice unpredictable.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9" name="Google Shape;3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true random number generator (TRNG) uses a nondeterministic source to produce randomness. Most operate by measuring unpredictable natural processes, such as pulse detectors of ionizing radiation events, gas discharge tubes, and leaky capacitors. Special hardware is usually needed for this. A true random number generator may produce an output that is biased in some way. Various methods of modifying a bit stream to reduce or eliminate the bias have been developed.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6" name="Google Shape;31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Another alternative is to dip into a published collection of good-quality random numbers (e.g., [RAND55], [TIPP27]). However, these collections provide a very limited source of numbers compared to the potential requirements of a sizable network security application. </a:t>
            </a:r>
            <a:r>
              <a:rPr lang="en-US">
                <a:latin typeface="Arial"/>
                <a:ea typeface="Arial"/>
                <a:cs typeface="Arial"/>
                <a:sym typeface="Arial"/>
              </a:rPr>
              <a:t>Furthermore, although the numbers in these books do indeed exhibit statistical randomness, they are predictable because an opponent who knows that the book is in use can obtain a copy.</a:t>
            </a:r>
            <a:r>
              <a:rPr lang="en-US">
                <a:latin typeface="Helvetica Neue"/>
                <a:ea typeface="Helvetica Neue"/>
                <a:cs typeface="Helvetica Neue"/>
                <a:sym typeface="Helvetica Neue"/>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3" name="Google Shape;3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7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4" name="Google Shape;1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If encryption is to be used to counter attacks on confidentiality, need to decide what to encrypt and where the encryption function should be located. Now examine potential locations of security attacks and then look at the two major approaches to encryption placement: link and end to end.</a:t>
            </a:r>
            <a:endParaRPr/>
          </a:p>
          <a:p>
            <a:pPr indent="0" lvl="0" marL="0" rtl="0" algn="l">
              <a:spcBef>
                <a:spcPts val="0"/>
              </a:spcBef>
              <a:spcAft>
                <a:spcPts val="0"/>
              </a:spcAft>
              <a:buSzPts val="1800"/>
              <a:buNone/>
            </a:pPr>
            <a:r>
              <a:rPr lang="en-US"/>
              <a:t>Have many locations where attacks can occur in a typical scenario (Stallings Figure 7.1), such as when have:</a:t>
            </a:r>
            <a:endParaRPr/>
          </a:p>
          <a:p>
            <a:pPr indent="0" lvl="1" marL="0" rtl="0" algn="l">
              <a:lnSpc>
                <a:spcPct val="80000"/>
              </a:lnSpc>
              <a:spcBef>
                <a:spcPts val="0"/>
              </a:spcBef>
              <a:spcAft>
                <a:spcPts val="0"/>
              </a:spcAft>
              <a:buSzPts val="1800"/>
              <a:buNone/>
            </a:pPr>
            <a:r>
              <a:rPr lang="en-US"/>
              <a:t>+ workstations on LANs access other workstations &amp; servers on LAN</a:t>
            </a:r>
            <a:endParaRPr/>
          </a:p>
          <a:p>
            <a:pPr indent="0" lvl="1" marL="0" rtl="0" algn="l">
              <a:lnSpc>
                <a:spcPct val="80000"/>
              </a:lnSpc>
              <a:spcBef>
                <a:spcPts val="0"/>
              </a:spcBef>
              <a:spcAft>
                <a:spcPts val="0"/>
              </a:spcAft>
              <a:buSzPts val="1800"/>
              <a:buNone/>
            </a:pPr>
            <a:r>
              <a:rPr lang="en-US"/>
              <a:t>+ LANs interconnected using switches/routers</a:t>
            </a:r>
            <a:endParaRPr/>
          </a:p>
          <a:p>
            <a:pPr indent="0" lvl="1" marL="0" rtl="0" algn="l">
              <a:lnSpc>
                <a:spcPct val="80000"/>
              </a:lnSpc>
              <a:spcBef>
                <a:spcPts val="0"/>
              </a:spcBef>
              <a:spcAft>
                <a:spcPts val="0"/>
              </a:spcAft>
              <a:buSzPts val="1800"/>
              <a:buNone/>
            </a:pPr>
            <a:r>
              <a:rPr lang="en-US"/>
              <a:t>+ with external lines or radio/satellite links</a:t>
            </a:r>
            <a:endParaRPr/>
          </a:p>
          <a:p>
            <a:pPr indent="0" lvl="0" marL="0" rtl="0" algn="l">
              <a:lnSpc>
                <a:spcPct val="80000"/>
              </a:lnSpc>
              <a:spcBef>
                <a:spcPts val="0"/>
              </a:spcBef>
              <a:spcAft>
                <a:spcPts val="0"/>
              </a:spcAft>
              <a:buSzPts val="1800"/>
              <a:buNone/>
            </a:pPr>
            <a:r>
              <a:rPr lang="en-US"/>
              <a:t>Consider attacks and placement in this scenario:</a:t>
            </a:r>
            <a:endParaRPr/>
          </a:p>
          <a:p>
            <a:pPr indent="0" lvl="1" marL="0" rtl="0" algn="l">
              <a:lnSpc>
                <a:spcPct val="80000"/>
              </a:lnSpc>
              <a:spcBef>
                <a:spcPts val="0"/>
              </a:spcBef>
              <a:spcAft>
                <a:spcPts val="0"/>
              </a:spcAft>
              <a:buSzPts val="1800"/>
              <a:buNone/>
            </a:pPr>
            <a:r>
              <a:rPr lang="en-US"/>
              <a:t>+ snooping from another workstation</a:t>
            </a:r>
            <a:endParaRPr/>
          </a:p>
          <a:p>
            <a:pPr indent="0" lvl="1" marL="0" rtl="0" algn="l">
              <a:lnSpc>
                <a:spcPct val="80000"/>
              </a:lnSpc>
              <a:spcBef>
                <a:spcPts val="0"/>
              </a:spcBef>
              <a:spcAft>
                <a:spcPts val="0"/>
              </a:spcAft>
              <a:buSzPts val="1800"/>
              <a:buNone/>
            </a:pPr>
            <a:r>
              <a:rPr lang="en-US"/>
              <a:t>+ use dial-in to LAN or server to snoop</a:t>
            </a:r>
            <a:endParaRPr/>
          </a:p>
          <a:p>
            <a:pPr indent="0" lvl="1" marL="0" rtl="0" algn="l">
              <a:lnSpc>
                <a:spcPct val="80000"/>
              </a:lnSpc>
              <a:spcBef>
                <a:spcPts val="0"/>
              </a:spcBef>
              <a:spcAft>
                <a:spcPts val="0"/>
              </a:spcAft>
              <a:buSzPts val="1800"/>
              <a:buNone/>
            </a:pPr>
            <a:r>
              <a:rPr lang="en-US"/>
              <a:t>+ physically tap line in wiring closet</a:t>
            </a:r>
            <a:endParaRPr/>
          </a:p>
          <a:p>
            <a:pPr indent="0" lvl="1" marL="0" rtl="0" algn="l">
              <a:lnSpc>
                <a:spcPct val="80000"/>
              </a:lnSpc>
              <a:spcBef>
                <a:spcPts val="0"/>
              </a:spcBef>
              <a:spcAft>
                <a:spcPts val="0"/>
              </a:spcAft>
              <a:buSzPts val="1800"/>
              <a:buNone/>
            </a:pPr>
            <a:r>
              <a:rPr lang="en-US"/>
              <a:t>+ use external router link to enter &amp; snoop</a:t>
            </a:r>
            <a:endParaRPr/>
          </a:p>
          <a:p>
            <a:pPr indent="0" lvl="1" marL="0" rtl="0" algn="l">
              <a:lnSpc>
                <a:spcPct val="80000"/>
              </a:lnSpc>
              <a:spcBef>
                <a:spcPts val="0"/>
              </a:spcBef>
              <a:spcAft>
                <a:spcPts val="0"/>
              </a:spcAft>
              <a:buSzPts val="1800"/>
              <a:buNone/>
            </a:pPr>
            <a:r>
              <a:rPr lang="en-US"/>
              <a:t>+ monitor and/or modify traffic one external links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2" name="Google Shape;17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There are two fundamental encryption placement alternatives: link encryption and end-to-end encryption. </a:t>
            </a:r>
            <a:endParaRPr/>
          </a:p>
          <a:p>
            <a:pPr indent="0" lvl="0" marL="0" rtl="0" algn="l">
              <a:spcBef>
                <a:spcPts val="0"/>
              </a:spcBef>
              <a:spcAft>
                <a:spcPts val="0"/>
              </a:spcAft>
              <a:buSzPts val="1800"/>
              <a:buNone/>
            </a:pPr>
            <a:r>
              <a:rPr lang="en-US"/>
              <a:t>With link encryption, each vulnerable communications link is equipped on both ends with an encryption device. But all the potential links in a path from source to destination must use link encryption. Each pair of nodes that share a link should share a unique key, with a different key used on each link. Thus, many keys must be provided.</a:t>
            </a:r>
            <a:endParaRPr/>
          </a:p>
          <a:p>
            <a:pPr indent="0" lvl="0" marL="0" rtl="0" algn="l">
              <a:spcBef>
                <a:spcPts val="0"/>
              </a:spcBef>
              <a:spcAft>
                <a:spcPts val="0"/>
              </a:spcAft>
              <a:buSzPts val="1800"/>
              <a:buNone/>
            </a:pPr>
            <a:r>
              <a:rPr lang="en-US"/>
              <a:t>With end-to-end encryption, the encryption process is carried out at the two end systems. Thus end-to-end encryption relieves the end user of concerns about the degree of security of networks and links that support the communication. The user data is secure, but the traffic pattern is not because packet headers are transmitted in the clear.</a:t>
            </a:r>
            <a:endParaRPr/>
          </a:p>
          <a:p>
            <a:pPr indent="0" lvl="0" marL="0" rtl="0" algn="l">
              <a:spcBef>
                <a:spcPts val="0"/>
              </a:spcBef>
              <a:spcAft>
                <a:spcPts val="0"/>
              </a:spcAft>
              <a:buSzPts val="1800"/>
              <a:buNone/>
            </a:pPr>
            <a:r>
              <a:rPr lang="en-US"/>
              <a:t>See Stallings Table 7.1 for more detailed comparison between these alternatives.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9" name="Google Shape;17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0" name="Google Shape;180;p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7.2 contrasts the two encryption placement alternatives, for encryption over a Packet Net.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With end-to-end encryption, user data are secure, but the traffic pattern is not because packet headers are transmitted in the clear. However end-to-end encryption does provide a degree of authentication, since a recipient is assured that any message that it receives comes from the alleged sender, because only that sender shares the relevant key. Such authentication is not inherent in a link encryption scheme. </a:t>
            </a:r>
            <a:r>
              <a:rPr lang="en-US"/>
              <a:t>To achieve greater security, both link and end-to-end encryption are needed, as is shown in Figure 7.2 on the previous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3" name="Google Shape;1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Can place encryption at any of a number of layers in the OSI Reference Model.</a:t>
            </a:r>
            <a:endParaRPr/>
          </a:p>
          <a:p>
            <a:pPr indent="0" lvl="0" marL="0" rtl="0" algn="l">
              <a:spcBef>
                <a:spcPts val="0"/>
              </a:spcBef>
              <a:spcAft>
                <a:spcPts val="0"/>
              </a:spcAft>
              <a:buSzPts val="1800"/>
              <a:buNone/>
            </a:pPr>
            <a:r>
              <a:rPr lang="en-US"/>
              <a:t>Link encryption can occur at either the physical or link layers.</a:t>
            </a:r>
            <a:endParaRPr/>
          </a:p>
          <a:p>
            <a:pPr indent="0" lvl="0" marL="0" rtl="0" algn="l">
              <a:spcBef>
                <a:spcPts val="0"/>
              </a:spcBef>
              <a:spcAft>
                <a:spcPts val="0"/>
              </a:spcAft>
              <a:buSzPts val="1800"/>
              <a:buNone/>
            </a:pPr>
            <a:r>
              <a:rPr lang="en-US"/>
              <a:t>End-to-end encryption could be performed at the network layer (for all processes on a system, perhaps in a Front End Processor), at the Transport layer (now possibly per process), or at the Presentation/Application layer (especially if need security to cross application gateways, but at cost of many more entities to manage).</a:t>
            </a:r>
            <a:endParaRPr/>
          </a:p>
          <a:p>
            <a:pPr indent="0" lvl="0" marL="0" rtl="0" algn="l">
              <a:spcBef>
                <a:spcPts val="0"/>
              </a:spcBef>
              <a:spcAft>
                <a:spcPts val="0"/>
              </a:spcAft>
              <a:buSzPts val="1800"/>
              <a:buNone/>
            </a:pPr>
            <a:r>
              <a:rPr lang="en-US"/>
              <a:t>Can view alternatives noting that as you move up the communications hierarchy, less information is encrypted but it is more secure.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0" name="Google Shape;2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1" name="Google Shape;201;p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7.5 illustrates the relationship between encryption and protocol level, </a:t>
            </a:r>
            <a:r>
              <a:rPr lang="en-US">
                <a:latin typeface="Arial"/>
                <a:ea typeface="Arial"/>
                <a:cs typeface="Arial"/>
                <a:sym typeface="Arial"/>
              </a:rPr>
              <a:t>using the TCP/IP architecture as an example, </a:t>
            </a:r>
            <a:r>
              <a:rPr lang="en-US"/>
              <a:t>showing how much information in a packet is protected.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7" name="Google Shape;2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Some users are concerned with Traffic Analysis, which concerns knowledge about the number and length of messages between nodes which may enable an opponent to determine who is talking to whom, and hence suggest when important information is being exchanged, or to correlate with observed events.</a:t>
            </a:r>
            <a:endParaRPr/>
          </a:p>
          <a:p>
            <a:pPr indent="0" lvl="0" marL="0" rtl="0" algn="l">
              <a:spcBef>
                <a:spcPts val="0"/>
              </a:spcBef>
              <a:spcAft>
                <a:spcPts val="0"/>
              </a:spcAft>
              <a:buSzPts val="1800"/>
              <a:buNone/>
            </a:pPr>
            <a:r>
              <a:rPr lang="en-US"/>
              <a:t>With the use of link encryption, network-layer headers are encrypted, reducing the opportunity for traffic analysis. An effective countermeasure to this attack is traffic padding.</a:t>
            </a:r>
            <a:endParaRPr/>
          </a:p>
          <a:p>
            <a:pPr indent="0" lvl="0" marL="0" rtl="0" algn="l">
              <a:spcBef>
                <a:spcPts val="0"/>
              </a:spcBef>
              <a:spcAft>
                <a:spcPts val="0"/>
              </a:spcAft>
              <a:buSzPts val="1800"/>
              <a:buNone/>
            </a:pPr>
            <a:r>
              <a:rPr lang="en-US"/>
              <a:t>If only end-to-end encryption is employed, then the measures available to the defender are more limited since various protocol headers are visible. Padding of application data &amp; null messages can be used.</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1" name="Google Shape;21;p2"/>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6" name="Shape 126"/>
        <p:cNvGrpSpPr/>
        <p:nvPr/>
      </p:nvGrpSpPr>
      <p:grpSpPr>
        <a:xfrm>
          <a:off x="0" y="0"/>
          <a:ext cx="0" cy="0"/>
          <a:chOff x="0" y="0"/>
          <a:chExt cx="0" cy="0"/>
        </a:xfrm>
      </p:grpSpPr>
      <p:sp>
        <p:nvSpPr>
          <p:cNvPr id="127" name="Google Shape;127;p17"/>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8" name="Google Shape;128;p17"/>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p:nvPr>
            <p:ph idx="2" type="pic"/>
          </p:nvPr>
        </p:nvSpPr>
        <p:spPr>
          <a:xfrm>
            <a:off x="1560576" y="0"/>
            <a:ext cx="7583424" cy="4568952"/>
          </a:xfrm>
          <a:prstGeom prst="rect">
            <a:avLst/>
          </a:prstGeom>
          <a:solidFill>
            <a:srgbClr val="DCE5EE"/>
          </a:solidFill>
          <a:ln>
            <a:noFill/>
          </a:ln>
        </p:spPr>
        <p:txBody>
          <a:bodyPr anchorCtr="0" anchor="t" bIns="45700" lIns="91425" spcFirstLastPara="1" rIns="91425" wrap="square" tIns="45700">
            <a:noAutofit/>
          </a:bodyPr>
          <a:lstStyle>
            <a:lvl1pPr lvl="0" marR="0" rtl="0" algn="l">
              <a:spcBef>
                <a:spcPts val="700"/>
              </a:spcBef>
              <a:spcAft>
                <a:spcPts val="0"/>
              </a:spcAft>
              <a:buClr>
                <a:schemeClr val="accent2"/>
              </a:buClr>
              <a:buSzPts val="1920"/>
              <a:buFont typeface="Noto Sans Symbols"/>
              <a:buNone/>
              <a:defRPr b="0" i="0" sz="3200" u="none" cap="none" strike="noStrike">
                <a:solidFill>
                  <a:schemeClr val="dk1"/>
                </a:solidFill>
                <a:latin typeface="Twentieth Century"/>
                <a:ea typeface="Twentieth Century"/>
                <a:cs typeface="Twentieth Century"/>
                <a:sym typeface="Twentieth Century"/>
              </a:defRPr>
            </a:lvl1pPr>
            <a:lvl2pPr lvl="1"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lvl="2"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lvl="3"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lvl="5"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0" name="Google Shape;130;p17"/>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2" name="Google Shape;132;p17"/>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2" name="Shape 142"/>
        <p:cNvGrpSpPr/>
        <p:nvPr/>
      </p:nvGrpSpPr>
      <p:grpSpPr>
        <a:xfrm>
          <a:off x="0" y="0"/>
          <a:ext cx="0" cy="0"/>
          <a:chOff x="0" y="0"/>
          <a:chExt cx="0" cy="0"/>
        </a:xfrm>
      </p:grpSpPr>
      <p:sp>
        <p:nvSpPr>
          <p:cNvPr id="143" name="Google Shape;143;p19"/>
          <p:cNvSpPr txBox="1"/>
          <p:nvPr>
            <p:ph type="title"/>
          </p:nvPr>
        </p:nvSpPr>
        <p:spPr>
          <a:xfrm rot="5400000">
            <a:off x="4823619" y="2339181"/>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9"/>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5" name="Google Shape;145;p19"/>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9"/>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rot="5400000">
            <a:off x="2426494" y="-213519"/>
            <a:ext cx="4525962"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6"/>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6"/>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6" name="Shape 66"/>
        <p:cNvGrpSpPr/>
        <p:nvPr/>
      </p:nvGrpSpPr>
      <p:grpSpPr>
        <a:xfrm>
          <a:off x="0" y="0"/>
          <a:ext cx="0" cy="0"/>
          <a:chOff x="0" y="0"/>
          <a:chExt cx="0" cy="0"/>
        </a:xfrm>
      </p:grpSpPr>
      <p:sp>
        <p:nvSpPr>
          <p:cNvPr id="67" name="Google Shape;67;p9"/>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9"/>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1"/>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1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13"/>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13"/>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3"/>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3"/>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1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2" name="Shape 112"/>
        <p:cNvGrpSpPr/>
        <p:nvPr/>
      </p:nvGrpSpPr>
      <p:grpSpPr>
        <a:xfrm>
          <a:off x="0" y="0"/>
          <a:ext cx="0" cy="0"/>
          <a:chOff x="0" y="0"/>
          <a:chExt cx="0" cy="0"/>
        </a:xfrm>
      </p:grpSpPr>
      <p:sp>
        <p:nvSpPr>
          <p:cNvPr id="113" name="Google Shape;113;p1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5"/>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1pPr>
            <a:lvl2pPr indent="0" lvl="1"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2pPr>
            <a:lvl3pPr indent="0" lvl="2"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3pPr>
            <a:lvl4pPr indent="0" lvl="3"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4pPr>
            <a:lvl5pPr indent="0" lvl="4"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5pPr>
            <a:lvl6pPr indent="0" lvl="5"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6pPr>
            <a:lvl7pPr indent="0" lvl="6"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7pPr>
            <a:lvl8pPr indent="0" lvl="7"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8pPr>
            <a:lvl9pPr indent="0" lvl="8"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6.xml"/><Relationship Id="rId3"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nvSpPr>
        <p:spPr>
          <a:xfrm>
            <a:off x="0" y="5970587"/>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
          <p:cNvSpPr txBox="1"/>
          <p:nvPr/>
        </p:nvSpPr>
        <p:spPr>
          <a:xfrm>
            <a:off x="-9525" y="6053137"/>
            <a:ext cx="2249487"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 name="Google Shape;12;p1"/>
          <p:cNvSpPr txBox="1"/>
          <p:nvPr/>
        </p:nvSpPr>
        <p:spPr>
          <a:xfrm>
            <a:off x="2359025" y="6043612"/>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 name="Google Shape;13;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5" name="Google Shape;15;p1"/>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1"/>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1"/>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7" name="Google Shape;27;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3"/>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3"/>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8"/>
          <p:cNvSpPr txBox="1"/>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8"/>
          <p:cNvSpPr txBox="1"/>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8"/>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63" name="Google Shape;63;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8"/>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2400"/>
              <a:buFont typeface="Arial"/>
              <a:buNone/>
              <a:defRPr b="1" i="0" sz="2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65" name="Google Shape;65;p8"/>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0"/>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10"/>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0"/>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1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0"/>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78" name="Google Shape;78;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0"/>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80" name="Google Shape;80;p1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2"/>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2"/>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2"/>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2"/>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94" name="Google Shape;94;p1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12"/>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96" name="Google Shape;96;p1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14"/>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9" name="Google Shape;109;p1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1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Google Shape;111;p14"/>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6" name="Shape 116"/>
        <p:cNvGrpSpPr/>
        <p:nvPr/>
      </p:nvGrpSpPr>
      <p:grpSpPr>
        <a:xfrm>
          <a:off x="0" y="0"/>
          <a:ext cx="0" cy="0"/>
          <a:chOff x="0" y="0"/>
          <a:chExt cx="0" cy="0"/>
        </a:xfrm>
      </p:grpSpPr>
      <p:sp>
        <p:nvSpPr>
          <p:cNvPr id="117" name="Google Shape;117;p16"/>
          <p:cNvSpPr txBox="1"/>
          <p:nvPr/>
        </p:nvSpPr>
        <p:spPr>
          <a:xfrm>
            <a:off x="-9525" y="4572000"/>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16"/>
          <p:cNvSpPr txBox="1"/>
          <p:nvPr/>
        </p:nvSpPr>
        <p:spPr>
          <a:xfrm>
            <a:off x="-9525" y="4664075"/>
            <a:ext cx="1463675"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6"/>
          <p:cNvSpPr txBox="1"/>
          <p:nvPr/>
        </p:nvSpPr>
        <p:spPr>
          <a:xfrm>
            <a:off x="1544637" y="4654550"/>
            <a:ext cx="7599362" cy="712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6"/>
          <p:cNvSpPr txBox="1"/>
          <p:nvPr/>
        </p:nvSpPr>
        <p:spPr>
          <a:xfrm>
            <a:off x="1447800" y="0"/>
            <a:ext cx="100012"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p16"/>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3" name="Google Shape;123;p16"/>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Google Shape;124;p16"/>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2800"/>
              <a:buFont typeface="Arial"/>
              <a:buNone/>
              <a:defRPr b="1" i="0" sz="2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125" name="Google Shape;125;p16"/>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8"/>
          <p:cNvSpPr txBox="1"/>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18"/>
          <p:cNvSpPr txBox="1"/>
          <p:nvPr/>
        </p:nvSpPr>
        <p:spPr>
          <a:xfrm>
            <a:off x="6142037"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8"/>
          <p:cNvSpPr txBox="1"/>
          <p:nvPr/>
        </p:nvSpPr>
        <p:spPr>
          <a:xfrm>
            <a:off x="6142037"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8" name="Google Shape;138;p18"/>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9" name="Google Shape;139;p18"/>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0" name="Google Shape;140;p18"/>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1" name="Google Shape;141;p18"/>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ctrTitle"/>
          </p:nvPr>
        </p:nvSpPr>
        <p:spPr>
          <a:xfrm>
            <a:off x="838200" y="457200"/>
            <a:ext cx="7848600" cy="27654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Twentieth Century"/>
              <a:buNone/>
            </a:pPr>
            <a:r>
              <a:rPr b="0" i="0" lang="en-US" sz="4400" u="none">
                <a:solidFill>
                  <a:schemeClr val="lt2"/>
                </a:solidFill>
                <a:latin typeface="Twentieth Century"/>
                <a:ea typeface="Twentieth Century"/>
                <a:cs typeface="Twentieth Century"/>
                <a:sym typeface="Twentieth Century"/>
              </a:rPr>
              <a:t>CRYPTOGRAPHY AND NETWORK SECURITY</a:t>
            </a:r>
            <a:br>
              <a:rPr b="0" i="0" lang="en-US" sz="4400" u="none">
                <a:solidFill>
                  <a:schemeClr val="lt2"/>
                </a:solidFill>
                <a:latin typeface="Twentieth Century"/>
                <a:ea typeface="Twentieth Century"/>
                <a:cs typeface="Twentieth Century"/>
                <a:sym typeface="Twentieth Century"/>
              </a:rPr>
            </a:br>
            <a:r>
              <a:rPr b="0" i="0" lang="en-US" sz="4400" u="none">
                <a:solidFill>
                  <a:schemeClr val="lt2"/>
                </a:solidFill>
                <a:latin typeface="Twentieth Century"/>
                <a:ea typeface="Twentieth Century"/>
                <a:cs typeface="Twentieth Century"/>
                <a:sym typeface="Twentieth Century"/>
              </a:rPr>
              <a:t>CHAPTER 7</a:t>
            </a:r>
            <a:endParaRPr/>
          </a:p>
        </p:txBody>
      </p:sp>
      <p:sp>
        <p:nvSpPr>
          <p:cNvPr id="154" name="Google Shape;154;p20"/>
          <p:cNvSpPr txBox="1"/>
          <p:nvPr>
            <p:ph idx="1" type="subTitle"/>
          </p:nvPr>
        </p:nvSpPr>
        <p:spPr>
          <a:xfrm>
            <a:off x="1371600" y="3657600"/>
            <a:ext cx="6400800" cy="2671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560"/>
              <a:buNone/>
            </a:pPr>
            <a:r>
              <a:rPr b="0" i="0" lang="en-US" sz="2600" u="none">
                <a:solidFill>
                  <a:srgbClr val="FFFFFF"/>
                </a:solidFill>
                <a:latin typeface="Twentieth Century"/>
                <a:ea typeface="Twentieth Century"/>
                <a:cs typeface="Twentieth Century"/>
                <a:sym typeface="Twentieth Century"/>
              </a:rPr>
              <a:t>Fourth Edition</a:t>
            </a:r>
            <a:endParaRPr/>
          </a:p>
          <a:p>
            <a:pPr indent="0" lvl="0" marL="0" rtl="0" algn="l">
              <a:lnSpc>
                <a:spcPct val="100000"/>
              </a:lnSpc>
              <a:spcBef>
                <a:spcPts val="700"/>
              </a:spcBef>
              <a:spcAft>
                <a:spcPts val="0"/>
              </a:spcAft>
              <a:buSzPts val="1560"/>
              <a:buNone/>
            </a:pPr>
            <a:r>
              <a:rPr b="0" i="0" lang="en-US" sz="2600" u="none">
                <a:solidFill>
                  <a:srgbClr val="FFFFFF"/>
                </a:solidFill>
                <a:latin typeface="Twentieth Century"/>
                <a:ea typeface="Twentieth Century"/>
                <a:cs typeface="Twentieth Century"/>
                <a:sym typeface="Twentieth Century"/>
              </a:rPr>
              <a:t>by William Stallings	</a:t>
            </a:r>
            <a:endParaRPr/>
          </a:p>
          <a:p>
            <a:pPr indent="0" lvl="0" marL="0" rtl="0" algn="l">
              <a:lnSpc>
                <a:spcPct val="100000"/>
              </a:lnSpc>
              <a:spcBef>
                <a:spcPts val="700"/>
              </a:spcBef>
              <a:spcAft>
                <a:spcPts val="0"/>
              </a:spcAft>
              <a:buSzPts val="1560"/>
              <a:buNone/>
            </a:pPr>
            <a:r>
              <a:t/>
            </a:r>
            <a:endParaRPr b="0" i="0" sz="2600" u="none">
              <a:solidFill>
                <a:srgbClr val="FFFFFF"/>
              </a:solidFill>
              <a:latin typeface="Twentieth Century"/>
              <a:ea typeface="Twentieth Century"/>
              <a:cs typeface="Twentieth Century"/>
              <a:sym typeface="Twentieth Century"/>
            </a:endParaRPr>
          </a:p>
          <a:p>
            <a:pPr indent="0" lvl="0" marL="0" rtl="0" algn="l">
              <a:lnSpc>
                <a:spcPct val="100000"/>
              </a:lnSpc>
              <a:spcBef>
                <a:spcPts val="700"/>
              </a:spcBef>
              <a:spcAft>
                <a:spcPts val="0"/>
              </a:spcAft>
              <a:buSzPts val="1560"/>
              <a:buNone/>
            </a:pPr>
            <a:r>
              <a:rPr b="0" i="0" lang="en-US" sz="2600" u="none">
                <a:solidFill>
                  <a:srgbClr val="FFFFFF"/>
                </a:solidFill>
                <a:latin typeface="Twentieth Century"/>
                <a:ea typeface="Twentieth Century"/>
                <a:cs typeface="Twentieth Century"/>
                <a:sym typeface="Twentieth Century"/>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Key Distribution</a:t>
            </a:r>
            <a:endParaRPr/>
          </a:p>
        </p:txBody>
      </p:sp>
      <p:sp>
        <p:nvSpPr>
          <p:cNvPr id="218" name="Google Shape;218;p2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symmetric schemes require both parties to share a common secret key</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issue is how to securely distribute this key</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often secure system failure due to a break in the key distribution scheme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Key Distribution</a:t>
            </a:r>
            <a:endParaRPr/>
          </a:p>
        </p:txBody>
      </p:sp>
      <p:sp>
        <p:nvSpPr>
          <p:cNvPr id="225" name="Google Shape;225;p3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given parties A and B have various </a:t>
            </a:r>
            <a:r>
              <a:rPr b="1" i="0" lang="en-US" sz="2900" u="none" cap="none" strike="noStrike">
                <a:solidFill>
                  <a:schemeClr val="dk1"/>
                </a:solidFill>
                <a:latin typeface="Twentieth Century"/>
                <a:ea typeface="Twentieth Century"/>
                <a:cs typeface="Twentieth Century"/>
                <a:sym typeface="Twentieth Century"/>
              </a:rPr>
              <a:t>key distribution</a:t>
            </a:r>
            <a:r>
              <a:rPr b="0" i="0" lang="en-US" sz="2900" u="none" cap="none" strike="noStrike">
                <a:solidFill>
                  <a:schemeClr val="dk1"/>
                </a:solidFill>
                <a:latin typeface="Twentieth Century"/>
                <a:ea typeface="Twentieth Century"/>
                <a:cs typeface="Twentieth Century"/>
                <a:sym typeface="Twentieth Century"/>
              </a:rPr>
              <a:t> alternatives:</a:t>
            </a:r>
            <a:endParaRPr/>
          </a:p>
          <a:p>
            <a:pPr indent="-533400" lvl="1" marL="990600" marR="0" rtl="0" algn="l">
              <a:lnSpc>
                <a:spcPct val="100000"/>
              </a:lnSpc>
              <a:spcBef>
                <a:spcPts val="500"/>
              </a:spcBef>
              <a:spcAft>
                <a:spcPts val="0"/>
              </a:spcAft>
              <a:buClr>
                <a:schemeClr val="accent1"/>
              </a:buClr>
              <a:buSzPts val="1820"/>
              <a:buFont typeface="Noto Sans Symbols"/>
              <a:buAutoNum type="arabicPeriod"/>
            </a:pPr>
            <a:r>
              <a:rPr b="0" i="0" lang="en-US" sz="2600" u="none" cap="none" strike="noStrike">
                <a:solidFill>
                  <a:schemeClr val="dk1"/>
                </a:solidFill>
                <a:latin typeface="Twentieth Century"/>
                <a:ea typeface="Twentieth Century"/>
                <a:cs typeface="Twentieth Century"/>
                <a:sym typeface="Twentieth Century"/>
              </a:rPr>
              <a:t>A can select key and physically deliver to B</a:t>
            </a:r>
            <a:endParaRPr/>
          </a:p>
          <a:p>
            <a:pPr indent="-533400" lvl="1" marL="990600" marR="0" rtl="0" algn="l">
              <a:lnSpc>
                <a:spcPct val="100000"/>
              </a:lnSpc>
              <a:spcBef>
                <a:spcPts val="500"/>
              </a:spcBef>
              <a:spcAft>
                <a:spcPts val="0"/>
              </a:spcAft>
              <a:buClr>
                <a:schemeClr val="accent1"/>
              </a:buClr>
              <a:buSzPts val="1820"/>
              <a:buFont typeface="Noto Sans Symbols"/>
              <a:buAutoNum type="arabicPeriod"/>
            </a:pPr>
            <a:r>
              <a:rPr b="0" i="0" lang="en-US" sz="2600" u="none" cap="none" strike="noStrike">
                <a:solidFill>
                  <a:schemeClr val="dk1"/>
                </a:solidFill>
                <a:latin typeface="Twentieth Century"/>
                <a:ea typeface="Twentieth Century"/>
                <a:cs typeface="Twentieth Century"/>
                <a:sym typeface="Twentieth Century"/>
              </a:rPr>
              <a:t>third party can select &amp; deliver key to A &amp; B</a:t>
            </a:r>
            <a:endParaRPr/>
          </a:p>
          <a:p>
            <a:pPr indent="-533400" lvl="1" marL="990600" marR="0" rtl="0" algn="l">
              <a:lnSpc>
                <a:spcPct val="100000"/>
              </a:lnSpc>
              <a:spcBef>
                <a:spcPts val="500"/>
              </a:spcBef>
              <a:spcAft>
                <a:spcPts val="0"/>
              </a:spcAft>
              <a:buClr>
                <a:schemeClr val="accent1"/>
              </a:buClr>
              <a:buSzPts val="1820"/>
              <a:buFont typeface="Noto Sans Symbols"/>
              <a:buAutoNum type="arabicPeriod"/>
            </a:pPr>
            <a:r>
              <a:rPr b="0" i="0" lang="en-US" sz="2600" u="none" cap="none" strike="noStrike">
                <a:solidFill>
                  <a:schemeClr val="dk1"/>
                </a:solidFill>
                <a:latin typeface="Twentieth Century"/>
                <a:ea typeface="Twentieth Century"/>
                <a:cs typeface="Twentieth Century"/>
                <a:sym typeface="Twentieth Century"/>
              </a:rPr>
              <a:t>if A &amp; B have communicated previously can use previous key to encrypt a new key</a:t>
            </a:r>
            <a:endParaRPr/>
          </a:p>
          <a:p>
            <a:pPr indent="-533400" lvl="1" marL="990600" marR="0" rtl="0" algn="l">
              <a:lnSpc>
                <a:spcPct val="100000"/>
              </a:lnSpc>
              <a:spcBef>
                <a:spcPts val="500"/>
              </a:spcBef>
              <a:spcAft>
                <a:spcPts val="0"/>
              </a:spcAft>
              <a:buClr>
                <a:schemeClr val="accent1"/>
              </a:buClr>
              <a:buSzPts val="1820"/>
              <a:buFont typeface="Noto Sans Symbols"/>
              <a:buAutoNum type="arabicPeriod"/>
            </a:pPr>
            <a:r>
              <a:rPr b="0" i="0" lang="en-US" sz="2600" u="none" cap="none" strike="noStrike">
                <a:solidFill>
                  <a:schemeClr val="dk1"/>
                </a:solidFill>
                <a:latin typeface="Twentieth Century"/>
                <a:ea typeface="Twentieth Century"/>
                <a:cs typeface="Twentieth Century"/>
                <a:sym typeface="Twentieth Century"/>
              </a:rPr>
              <a:t>if A &amp; B have secure communications with a third party C, C can relay key between A &amp; 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Key Hierarchy</a:t>
            </a:r>
            <a:endParaRPr/>
          </a:p>
        </p:txBody>
      </p:sp>
      <p:sp>
        <p:nvSpPr>
          <p:cNvPr id="232" name="Google Shape;232;p3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typically have a hierarchy of keys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session key</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temporary key</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used for encryption of data between users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for one logical session then discarded</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master key</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used to encrypt session keys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shared by user &amp; key distribution center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Key Distribution Scenario</a:t>
            </a:r>
            <a:endParaRPr/>
          </a:p>
        </p:txBody>
      </p:sp>
      <p:pic>
        <p:nvPicPr>
          <p:cNvPr descr=" Ch07. KDC.pdf                                                  00156198  Mnementh                      BEAE7A2F:" id="239" name="Google Shape;239;p32"/>
          <p:cNvPicPr preferRelativeResize="0"/>
          <p:nvPr/>
        </p:nvPicPr>
        <p:blipFill rotWithShape="1">
          <a:blip r:embed="rId3">
            <a:alphaModFix/>
          </a:blip>
          <a:srcRect b="13897" l="0" r="0" t="0"/>
          <a:stretch/>
        </p:blipFill>
        <p:spPr>
          <a:xfrm>
            <a:off x="838200" y="1428750"/>
            <a:ext cx="7539037" cy="501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Key Distribution Issues</a:t>
            </a:r>
            <a:endParaRPr/>
          </a:p>
        </p:txBody>
      </p:sp>
      <p:sp>
        <p:nvSpPr>
          <p:cNvPr id="246" name="Google Shape;246;p3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hierarchies of KDC’s required for large networks, but must trust each other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session key lifetimes should be limited for greater security</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use of automatic key distribution on behalf of users, but must trust system</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use of decentralized key distribution</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controlling key usage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Random Numbers</a:t>
            </a:r>
            <a:endParaRPr/>
          </a:p>
        </p:txBody>
      </p:sp>
      <p:sp>
        <p:nvSpPr>
          <p:cNvPr id="253" name="Google Shape;253;p34"/>
          <p:cNvSpPr txBox="1"/>
          <p:nvPr>
            <p:ph idx="1" type="body"/>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many uses of </a:t>
            </a:r>
            <a:r>
              <a:rPr b="1" i="0" lang="en-US" sz="2800" u="none" cap="none" strike="noStrike">
                <a:solidFill>
                  <a:schemeClr val="dk1"/>
                </a:solidFill>
                <a:latin typeface="Twentieth Century"/>
                <a:ea typeface="Twentieth Century"/>
                <a:cs typeface="Twentieth Century"/>
                <a:sym typeface="Twentieth Century"/>
              </a:rPr>
              <a:t>random numbers</a:t>
            </a:r>
            <a:r>
              <a:rPr b="0" i="0" lang="en-US" sz="2800" u="none" cap="none" strike="noStrike">
                <a:solidFill>
                  <a:schemeClr val="dk1"/>
                </a:solidFill>
                <a:latin typeface="Twentieth Century"/>
                <a:ea typeface="Twentieth Century"/>
                <a:cs typeface="Twentieth Century"/>
                <a:sym typeface="Twentieth Century"/>
              </a:rPr>
              <a:t> in cryptography </a:t>
            </a:r>
            <a:endParaRPr/>
          </a:p>
          <a:p>
            <a:pPr indent="-273048" lvl="1" marL="639762" marR="0" rtl="0" algn="l">
              <a:lnSpc>
                <a:spcPct val="100000"/>
              </a:lnSpc>
              <a:spcBef>
                <a:spcPts val="500"/>
              </a:spcBef>
              <a:spcAft>
                <a:spcPts val="0"/>
              </a:spcAft>
              <a:buClr>
                <a:schemeClr val="accent1"/>
              </a:buClr>
              <a:buSzPts val="196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nonces in authentication protocols to prevent replay</a:t>
            </a:r>
            <a:endParaRPr/>
          </a:p>
          <a:p>
            <a:pPr indent="-273048" lvl="1" marL="639762" marR="0" rtl="0" algn="l">
              <a:lnSpc>
                <a:spcPct val="100000"/>
              </a:lnSpc>
              <a:spcBef>
                <a:spcPts val="500"/>
              </a:spcBef>
              <a:spcAft>
                <a:spcPts val="0"/>
              </a:spcAft>
              <a:buClr>
                <a:schemeClr val="accent1"/>
              </a:buClr>
              <a:buSzPts val="196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session keys</a:t>
            </a:r>
            <a:endParaRPr/>
          </a:p>
          <a:p>
            <a:pPr indent="-273048" lvl="1" marL="639762" marR="0" rtl="0" algn="l">
              <a:lnSpc>
                <a:spcPct val="100000"/>
              </a:lnSpc>
              <a:spcBef>
                <a:spcPts val="500"/>
              </a:spcBef>
              <a:spcAft>
                <a:spcPts val="0"/>
              </a:spcAft>
              <a:buClr>
                <a:schemeClr val="accent1"/>
              </a:buClr>
              <a:buSzPts val="196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public key generation</a:t>
            </a:r>
            <a:endParaRPr/>
          </a:p>
          <a:p>
            <a:pPr indent="-273048" lvl="1" marL="639762" marR="0" rtl="0" algn="l">
              <a:lnSpc>
                <a:spcPct val="100000"/>
              </a:lnSpc>
              <a:spcBef>
                <a:spcPts val="500"/>
              </a:spcBef>
              <a:spcAft>
                <a:spcPts val="0"/>
              </a:spcAft>
              <a:buClr>
                <a:schemeClr val="accent1"/>
              </a:buClr>
              <a:buSzPts val="196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keystream for a one-time pad</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in all cases its critical that these values be </a:t>
            </a:r>
            <a:endParaRPr/>
          </a:p>
          <a:p>
            <a:pPr indent="-273048" lvl="1" marL="639762" marR="0" rtl="0" algn="l">
              <a:lnSpc>
                <a:spcPct val="100000"/>
              </a:lnSpc>
              <a:spcBef>
                <a:spcPts val="500"/>
              </a:spcBef>
              <a:spcAft>
                <a:spcPts val="0"/>
              </a:spcAft>
              <a:buClr>
                <a:schemeClr val="accent1"/>
              </a:buClr>
              <a:buSzPts val="196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statistically random, uniform distribution, independent</a:t>
            </a:r>
            <a:endParaRPr/>
          </a:p>
          <a:p>
            <a:pPr indent="-273048" lvl="1" marL="639762" marR="0" rtl="0" algn="l">
              <a:lnSpc>
                <a:spcPct val="100000"/>
              </a:lnSpc>
              <a:spcBef>
                <a:spcPts val="500"/>
              </a:spcBef>
              <a:spcAft>
                <a:spcPts val="0"/>
              </a:spcAft>
              <a:buClr>
                <a:schemeClr val="accent1"/>
              </a:buClr>
              <a:buSzPts val="196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unpredictability of future values from previous values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400"/>
              <a:buFont typeface="Twentieth Century"/>
              <a:buNone/>
            </a:pPr>
            <a:r>
              <a:t/>
            </a:r>
            <a:endParaRPr sz="4400">
              <a:solidFill>
                <a:schemeClr val="dk2"/>
              </a:solidFill>
              <a:latin typeface="Twentieth Century"/>
              <a:ea typeface="Twentieth Century"/>
              <a:cs typeface="Twentieth Century"/>
              <a:sym typeface="Twentieth Century"/>
            </a:endParaRPr>
          </a:p>
        </p:txBody>
      </p:sp>
      <p:pic>
        <p:nvPicPr>
          <p:cNvPr descr="random num generator.png" id="259" name="Google Shape;259;p35"/>
          <p:cNvPicPr preferRelativeResize="0"/>
          <p:nvPr>
            <p:ph idx="1" type="body"/>
          </p:nvPr>
        </p:nvPicPr>
        <p:blipFill rotWithShape="1">
          <a:blip r:embed="rId3">
            <a:alphaModFix/>
          </a:blip>
          <a:srcRect b="0" l="0" r="0" t="0"/>
          <a:stretch/>
        </p:blipFill>
        <p:spPr>
          <a:xfrm>
            <a:off x="500062" y="1000125"/>
            <a:ext cx="8286750" cy="542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RANDOM NUMBERS</a:t>
            </a:r>
            <a:endParaRPr/>
          </a:p>
        </p:txBody>
      </p:sp>
      <p:sp>
        <p:nvSpPr>
          <p:cNvPr id="265" name="Google Shape;265;p36"/>
          <p:cNvSpPr txBox="1"/>
          <p:nvPr>
            <p:ph idx="1" type="body"/>
          </p:nvPr>
        </p:nvSpPr>
        <p:spPr>
          <a:xfrm>
            <a:off x="612775" y="1500187"/>
            <a:ext cx="8153400" cy="4595812"/>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90000"/>
              </a:lnSpc>
              <a:spcBef>
                <a:spcPts val="0"/>
              </a:spcBef>
              <a:spcAft>
                <a:spcPts val="0"/>
              </a:spcAft>
              <a:buClr>
                <a:schemeClr val="accent2"/>
              </a:buClr>
              <a:buSzPts val="1620"/>
              <a:buFont typeface="Noto Sans Symbols"/>
              <a:buChar char="◻"/>
            </a:pPr>
            <a:r>
              <a:rPr b="0" i="0" lang="en-US" sz="2700" u="none" cap="none" strike="noStrike">
                <a:solidFill>
                  <a:schemeClr val="dk1"/>
                </a:solidFill>
                <a:latin typeface="Twentieth Century"/>
                <a:ea typeface="Twentieth Century"/>
                <a:cs typeface="Twentieth Century"/>
                <a:sym typeface="Twentieth Century"/>
              </a:rPr>
              <a:t>Random numbers are critical in every aspect of cryptography. We need such numbers to encrypt e-mails, to digitally sign documents, for electronic payment systems, and so on.</a:t>
            </a:r>
            <a:endParaRPr/>
          </a:p>
          <a:p>
            <a:pPr indent="-319087" lvl="0" marL="319087" marR="0" rtl="0" algn="l">
              <a:lnSpc>
                <a:spcPct val="90000"/>
              </a:lnSpc>
              <a:spcBef>
                <a:spcPts val="700"/>
              </a:spcBef>
              <a:spcAft>
                <a:spcPts val="0"/>
              </a:spcAft>
              <a:buClr>
                <a:schemeClr val="accent2"/>
              </a:buClr>
              <a:buSzPts val="1620"/>
              <a:buFont typeface="Noto Sans Symbols"/>
              <a:buChar char="◻"/>
            </a:pPr>
            <a:r>
              <a:rPr b="0" i="0" lang="en-US" sz="2700" u="none" cap="none" strike="noStrike">
                <a:solidFill>
                  <a:schemeClr val="dk1"/>
                </a:solidFill>
                <a:latin typeface="Twentieth Century"/>
                <a:ea typeface="Twentieth Century"/>
                <a:cs typeface="Twentieth Century"/>
                <a:sym typeface="Twentieth Century"/>
              </a:rPr>
              <a:t>Unfortunately, true random numbers are very difficult to generate, especially on computers that are typically designed to be deterministic. </a:t>
            </a:r>
            <a:endParaRPr/>
          </a:p>
          <a:p>
            <a:pPr indent="-319087" lvl="0" marL="319087" marR="0" rtl="0" algn="l">
              <a:lnSpc>
                <a:spcPct val="90000"/>
              </a:lnSpc>
              <a:spcBef>
                <a:spcPts val="700"/>
              </a:spcBef>
              <a:spcAft>
                <a:spcPts val="0"/>
              </a:spcAft>
              <a:buClr>
                <a:schemeClr val="accent2"/>
              </a:buClr>
              <a:buSzPts val="1620"/>
              <a:buFont typeface="Noto Sans Symbols"/>
              <a:buChar char="◻"/>
            </a:pPr>
            <a:r>
              <a:rPr b="0" i="0" lang="en-US" sz="2700" u="none" cap="none" strike="noStrike">
                <a:solidFill>
                  <a:schemeClr val="dk1"/>
                </a:solidFill>
                <a:latin typeface="Twentieth Century"/>
                <a:ea typeface="Twentieth Century"/>
                <a:cs typeface="Twentieth Century"/>
                <a:sym typeface="Twentieth Century"/>
              </a:rPr>
              <a:t>This brings us to the concept of pseudo-random numbers, which are numbers generated from some random internal values, and that are very hard for an</a:t>
            </a:r>
            <a:endParaRPr/>
          </a:p>
          <a:p>
            <a:pPr indent="-319087" lvl="0" marL="319087" marR="0" rtl="0" algn="l">
              <a:lnSpc>
                <a:spcPct val="90000"/>
              </a:lnSpc>
              <a:spcBef>
                <a:spcPts val="700"/>
              </a:spcBef>
              <a:spcAft>
                <a:spcPts val="0"/>
              </a:spcAft>
              <a:buClr>
                <a:schemeClr val="accent2"/>
              </a:buClr>
              <a:buSzPts val="1620"/>
              <a:buFont typeface="Noto Sans Symbols"/>
              <a:buNone/>
            </a:pPr>
            <a:r>
              <a:rPr b="0" i="0" lang="en-US" sz="2700" u="none" cap="none" strike="noStrike">
                <a:solidFill>
                  <a:schemeClr val="dk1"/>
                </a:solidFill>
                <a:latin typeface="Twentieth Century"/>
                <a:ea typeface="Twentieth Century"/>
                <a:cs typeface="Twentieth Century"/>
                <a:sym typeface="Twentieth Century"/>
              </a:rPr>
              <a:t>   observer to distinguish from true random numbers.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Twentieth Century"/>
              <a:buNone/>
            </a:pPr>
            <a:r>
              <a:rPr b="0" i="0" lang="en-US" sz="3600" u="none">
                <a:solidFill>
                  <a:schemeClr val="dk2"/>
                </a:solidFill>
                <a:latin typeface="Twentieth Century"/>
                <a:ea typeface="Twentieth Century"/>
                <a:cs typeface="Twentieth Century"/>
                <a:sym typeface="Twentieth Century"/>
              </a:rPr>
              <a:t>Pseudorandom Number Generators (PRNGs)</a:t>
            </a:r>
            <a:endParaRPr/>
          </a:p>
        </p:txBody>
      </p:sp>
      <p:sp>
        <p:nvSpPr>
          <p:cNvPr id="272" name="Google Shape;272;p3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920"/>
              <a:buFont typeface="Noto Sans Symbols"/>
              <a:buChar char="◻"/>
            </a:pPr>
            <a:r>
              <a:rPr b="0" i="0" lang="en-US" sz="3200" u="none" cap="none" strike="noStrike">
                <a:solidFill>
                  <a:schemeClr val="dk1"/>
                </a:solidFill>
                <a:latin typeface="Twentieth Century"/>
                <a:ea typeface="Twentieth Century"/>
                <a:cs typeface="Twentieth Century"/>
                <a:sym typeface="Twentieth Century"/>
              </a:rPr>
              <a:t>often use deterministic algorithmic techniques to create “random numbers”</a:t>
            </a:r>
            <a:endParaRPr/>
          </a:p>
          <a:p>
            <a:pPr indent="-273049" lvl="1" marL="639762" marR="0" rtl="0" algn="l">
              <a:lnSpc>
                <a:spcPct val="100000"/>
              </a:lnSpc>
              <a:spcBef>
                <a:spcPts val="500"/>
              </a:spcBef>
              <a:spcAft>
                <a:spcPts val="0"/>
              </a:spcAft>
              <a:buClr>
                <a:schemeClr val="accent1"/>
              </a:buClr>
              <a:buSzPts val="2240"/>
              <a:buFont typeface="Noto Sans Symbols"/>
              <a:buChar char="🞑"/>
            </a:pPr>
            <a:r>
              <a:rPr b="0" i="0" lang="en-US" sz="3200" u="none" cap="none" strike="noStrike">
                <a:solidFill>
                  <a:schemeClr val="dk1"/>
                </a:solidFill>
                <a:latin typeface="Twentieth Century"/>
                <a:ea typeface="Twentieth Century"/>
                <a:cs typeface="Twentieth Century"/>
                <a:sym typeface="Twentieth Century"/>
              </a:rPr>
              <a:t>although are not truly random</a:t>
            </a:r>
            <a:endParaRPr/>
          </a:p>
          <a:p>
            <a:pPr indent="-273049" lvl="1" marL="639762" marR="0" rtl="0" algn="l">
              <a:lnSpc>
                <a:spcPct val="100000"/>
              </a:lnSpc>
              <a:spcBef>
                <a:spcPts val="500"/>
              </a:spcBef>
              <a:spcAft>
                <a:spcPts val="0"/>
              </a:spcAft>
              <a:buClr>
                <a:schemeClr val="accent1"/>
              </a:buClr>
              <a:buSzPts val="2240"/>
              <a:buFont typeface="Noto Sans Symbols"/>
              <a:buChar char="🞑"/>
            </a:pPr>
            <a:r>
              <a:rPr b="0" i="0" lang="en-US" sz="3200" u="none" cap="none" strike="noStrike">
                <a:solidFill>
                  <a:schemeClr val="dk1"/>
                </a:solidFill>
                <a:latin typeface="Twentieth Century"/>
                <a:ea typeface="Twentieth Century"/>
                <a:cs typeface="Twentieth Century"/>
                <a:sym typeface="Twentieth Century"/>
              </a:rPr>
              <a:t>can pass many tests of “randomness”</a:t>
            </a:r>
            <a:endParaRPr/>
          </a:p>
          <a:p>
            <a:pPr indent="-319087" lvl="0" marL="319087" marR="0" rtl="0" algn="l">
              <a:lnSpc>
                <a:spcPct val="100000"/>
              </a:lnSpc>
              <a:spcBef>
                <a:spcPts val="700"/>
              </a:spcBef>
              <a:spcAft>
                <a:spcPts val="0"/>
              </a:spcAft>
              <a:buClr>
                <a:schemeClr val="accent2"/>
              </a:buClr>
              <a:buSzPts val="1920"/>
              <a:buFont typeface="Noto Sans Symbols"/>
              <a:buChar char="◻"/>
            </a:pPr>
            <a:r>
              <a:rPr b="0" i="0" lang="en-US" sz="3200" u="none" cap="none" strike="noStrike">
                <a:solidFill>
                  <a:schemeClr val="dk1"/>
                </a:solidFill>
                <a:latin typeface="Twentieth Century"/>
                <a:ea typeface="Twentieth Century"/>
                <a:cs typeface="Twentieth Century"/>
                <a:sym typeface="Twentieth Century"/>
              </a:rPr>
              <a:t>known as “pseudorandom numbers”</a:t>
            </a:r>
            <a:endParaRPr/>
          </a:p>
          <a:p>
            <a:pPr indent="-319087" lvl="0" marL="319087" marR="0" rtl="0" algn="l">
              <a:lnSpc>
                <a:spcPct val="100000"/>
              </a:lnSpc>
              <a:spcBef>
                <a:spcPts val="700"/>
              </a:spcBef>
              <a:spcAft>
                <a:spcPts val="0"/>
              </a:spcAft>
              <a:buClr>
                <a:schemeClr val="accent2"/>
              </a:buClr>
              <a:buSzPts val="1920"/>
              <a:buFont typeface="Noto Sans Symbols"/>
              <a:buChar char="◻"/>
            </a:pPr>
            <a:r>
              <a:rPr b="0" i="0" lang="en-US" sz="3200" u="none" cap="none" strike="noStrike">
                <a:solidFill>
                  <a:schemeClr val="dk1"/>
                </a:solidFill>
                <a:latin typeface="Twentieth Century"/>
                <a:ea typeface="Twentieth Century"/>
                <a:cs typeface="Twentieth Century"/>
                <a:sym typeface="Twentieth Century"/>
              </a:rPr>
              <a:t>created by “Pseudorandom Number Generators (PRNGs)”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Twentieth Century"/>
              <a:buNone/>
            </a:pPr>
            <a:r>
              <a:rPr b="0" i="0" lang="en-US" sz="3600" u="none">
                <a:solidFill>
                  <a:schemeClr val="dk2"/>
                </a:solidFill>
                <a:latin typeface="Twentieth Century"/>
                <a:ea typeface="Twentieth Century"/>
                <a:cs typeface="Twentieth Century"/>
                <a:sym typeface="Twentieth Century"/>
              </a:rPr>
              <a:t>Linear Congruential</a:t>
            </a:r>
            <a:br>
              <a:rPr b="0" i="0" lang="en-US" sz="3600" u="none">
                <a:solidFill>
                  <a:schemeClr val="dk2"/>
                </a:solidFill>
                <a:latin typeface="Twentieth Century"/>
                <a:ea typeface="Twentieth Century"/>
                <a:cs typeface="Twentieth Century"/>
                <a:sym typeface="Twentieth Century"/>
              </a:rPr>
            </a:br>
            <a:r>
              <a:rPr b="0" i="0" lang="en-US" sz="3600" u="none">
                <a:solidFill>
                  <a:schemeClr val="dk2"/>
                </a:solidFill>
                <a:latin typeface="Twentieth Century"/>
                <a:ea typeface="Twentieth Century"/>
                <a:cs typeface="Twentieth Century"/>
                <a:sym typeface="Twentieth Century"/>
              </a:rPr>
              <a:t>Generator</a:t>
            </a:r>
            <a:endParaRPr/>
          </a:p>
        </p:txBody>
      </p:sp>
      <p:sp>
        <p:nvSpPr>
          <p:cNvPr id="279" name="Google Shape;279;p3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80000"/>
              </a:lnSpc>
              <a:spcBef>
                <a:spcPts val="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common iterative technique using:</a:t>
            </a:r>
            <a:endParaRPr/>
          </a:p>
          <a:p>
            <a:pPr indent="-273049" lvl="1" marL="639762" marR="0" rtl="0" algn="l">
              <a:lnSpc>
                <a:spcPct val="80000"/>
              </a:lnSpc>
              <a:spcBef>
                <a:spcPts val="500"/>
              </a:spcBef>
              <a:spcAft>
                <a:spcPts val="0"/>
              </a:spcAft>
              <a:buClr>
                <a:schemeClr val="accent1"/>
              </a:buClr>
              <a:buSzPts val="1680"/>
              <a:buFont typeface="Noto Sans Symbols"/>
              <a:buNone/>
            </a:pPr>
            <a:r>
              <a:rPr b="0" i="1" lang="en-US" sz="2400" u="none" cap="none" strike="noStrike">
                <a:solidFill>
                  <a:schemeClr val="dk1"/>
                </a:solidFill>
                <a:latin typeface="Courier New"/>
                <a:ea typeface="Courier New"/>
                <a:cs typeface="Courier New"/>
                <a:sym typeface="Courier New"/>
              </a:rPr>
              <a:t>X</a:t>
            </a:r>
            <a:r>
              <a:rPr b="0" baseline="-25000" i="1" lang="en-US" sz="2400" u="none" cap="none" strike="noStrike">
                <a:solidFill>
                  <a:schemeClr val="dk1"/>
                </a:solidFill>
                <a:latin typeface="Courier New"/>
                <a:ea typeface="Courier New"/>
                <a:cs typeface="Courier New"/>
                <a:sym typeface="Courier New"/>
              </a:rPr>
              <a:t>n</a:t>
            </a:r>
            <a:r>
              <a:rPr b="0" baseline="-25000" i="0" lang="en-US" sz="2400" u="none" cap="none" strike="noStrike">
                <a:solidFill>
                  <a:schemeClr val="dk1"/>
                </a:solidFill>
                <a:latin typeface="Courier New"/>
                <a:ea typeface="Courier New"/>
                <a:cs typeface="Courier New"/>
                <a:sym typeface="Courier New"/>
              </a:rPr>
              <a:t>+1</a:t>
            </a:r>
            <a:r>
              <a:rPr b="0" i="0" lang="en-US" sz="2400" u="none" cap="none" strike="noStrike">
                <a:solidFill>
                  <a:schemeClr val="dk1"/>
                </a:solidFill>
                <a:latin typeface="Courier New"/>
                <a:ea typeface="Courier New"/>
                <a:cs typeface="Courier New"/>
                <a:sym typeface="Courier New"/>
              </a:rPr>
              <a:t> = (</a:t>
            </a:r>
            <a:r>
              <a:rPr b="0" i="1" lang="en-US" sz="2400" u="none" cap="none" strike="noStrike">
                <a:solidFill>
                  <a:schemeClr val="dk1"/>
                </a:solidFill>
                <a:latin typeface="Courier New"/>
                <a:ea typeface="Courier New"/>
                <a:cs typeface="Courier New"/>
                <a:sym typeface="Courier New"/>
              </a:rPr>
              <a:t>aX</a:t>
            </a:r>
            <a:r>
              <a:rPr b="0" baseline="-25000" i="0" lang="en-US" sz="2400" u="none" cap="none" strike="noStrike">
                <a:solidFill>
                  <a:schemeClr val="dk1"/>
                </a:solidFill>
                <a:latin typeface="Courier New"/>
                <a:ea typeface="Courier New"/>
                <a:cs typeface="Courier New"/>
                <a:sym typeface="Courier New"/>
              </a:rPr>
              <a:t>n</a:t>
            </a:r>
            <a:r>
              <a:rPr b="0" i="0" lang="en-US" sz="2400" u="none" cap="none" strike="noStrike">
                <a:solidFill>
                  <a:schemeClr val="dk1"/>
                </a:solidFill>
                <a:latin typeface="Courier New"/>
                <a:ea typeface="Courier New"/>
                <a:cs typeface="Courier New"/>
                <a:sym typeface="Courier New"/>
              </a:rPr>
              <a:t> + </a:t>
            </a:r>
            <a:r>
              <a:rPr b="0" i="1" lang="en-US" sz="2400" u="none" cap="none" strike="noStrike">
                <a:solidFill>
                  <a:schemeClr val="dk1"/>
                </a:solidFill>
                <a:latin typeface="Courier New"/>
                <a:ea typeface="Courier New"/>
                <a:cs typeface="Courier New"/>
                <a:sym typeface="Courier New"/>
              </a:rPr>
              <a:t>c</a:t>
            </a:r>
            <a:r>
              <a:rPr b="0" i="0" lang="en-US" sz="2400" u="none" cap="none" strike="noStrike">
                <a:solidFill>
                  <a:schemeClr val="dk1"/>
                </a:solidFill>
                <a:latin typeface="Courier New"/>
                <a:ea typeface="Courier New"/>
                <a:cs typeface="Courier New"/>
                <a:sym typeface="Courier New"/>
              </a:rPr>
              <a:t>) mod </a:t>
            </a:r>
            <a:r>
              <a:rPr b="0" i="1" lang="en-US" sz="2400" u="none" cap="none" strike="noStrike">
                <a:solidFill>
                  <a:schemeClr val="dk1"/>
                </a:solidFill>
                <a:latin typeface="Courier New"/>
                <a:ea typeface="Courier New"/>
                <a:cs typeface="Courier New"/>
                <a:sym typeface="Courier New"/>
              </a:rPr>
              <a:t>m</a:t>
            </a:r>
            <a:endParaRPr b="0" i="0" sz="2400" u="none" cap="none" strike="noStrike">
              <a:solidFill>
                <a:schemeClr val="dk1"/>
              </a:solidFill>
              <a:latin typeface="Courier New"/>
              <a:ea typeface="Courier New"/>
              <a:cs typeface="Courier New"/>
              <a:sym typeface="Courier New"/>
            </a:endParaRPr>
          </a:p>
          <a:p>
            <a:pPr indent="-319087" lvl="0" marL="319087" marR="0" rtl="0" algn="l">
              <a:lnSpc>
                <a:spcPct val="80000"/>
              </a:lnSpc>
              <a:spcBef>
                <a:spcPts val="70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given suitable values of parameters can produce a long random-like sequence</a:t>
            </a:r>
            <a:endParaRPr/>
          </a:p>
          <a:p>
            <a:pPr indent="-319087" lvl="0" marL="319087" marR="0" rtl="0" algn="l">
              <a:lnSpc>
                <a:spcPct val="80000"/>
              </a:lnSpc>
              <a:spcBef>
                <a:spcPts val="70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suitable criteria to have are:</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function generates a full-period</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generated sequence should appear random</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efficient implementation with 32-bit arithmetic</a:t>
            </a:r>
            <a:endParaRPr/>
          </a:p>
          <a:p>
            <a:pPr indent="-319087" lvl="0" marL="319087" marR="0" rtl="0" algn="l">
              <a:lnSpc>
                <a:spcPct val="80000"/>
              </a:lnSpc>
              <a:spcBef>
                <a:spcPts val="70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note that an attacker can reconstruct sequence given a small number of values</a:t>
            </a:r>
            <a:endParaRPr/>
          </a:p>
          <a:p>
            <a:pPr indent="-319087" lvl="0" marL="319087" marR="0" rtl="0" algn="l">
              <a:lnSpc>
                <a:spcPct val="80000"/>
              </a:lnSpc>
              <a:spcBef>
                <a:spcPts val="700"/>
              </a:spcBef>
              <a:spcAft>
                <a:spcPts val="0"/>
              </a:spcAft>
              <a:buClr>
                <a:schemeClr val="accent2"/>
              </a:buClr>
              <a:buSzPts val="1680"/>
              <a:buFont typeface="Noto Sans Symbols"/>
              <a:buChar char="◻"/>
            </a:pPr>
            <a:r>
              <a:rPr b="0" i="0" lang="en-US" sz="2800" u="none" cap="none" strike="noStrike">
                <a:solidFill>
                  <a:schemeClr val="dk1"/>
                </a:solidFill>
                <a:latin typeface="Twentieth Century"/>
                <a:ea typeface="Twentieth Century"/>
                <a:cs typeface="Twentieth Century"/>
                <a:sym typeface="Twentieth Century"/>
              </a:rPr>
              <a:t>have possibilities for making this harder</a:t>
            </a:r>
            <a:endParaRPr/>
          </a:p>
          <a:p>
            <a:pPr indent="-213360" lvl="0" marL="320040" marR="0" rtl="0" algn="l">
              <a:spcBef>
                <a:spcPts val="700"/>
              </a:spcBef>
              <a:spcAft>
                <a:spcPts val="0"/>
              </a:spcAft>
              <a:buClr>
                <a:schemeClr val="accent2"/>
              </a:buClr>
              <a:buSzPts val="1680"/>
              <a:buFont typeface="Noto Sans Symbols"/>
              <a:buNone/>
            </a:pPr>
            <a:r>
              <a:t/>
            </a:r>
            <a:endParaRPr b="0" i="0" sz="28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68312" y="47625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Twentieth Century"/>
              <a:buNone/>
            </a:pPr>
            <a:r>
              <a:rPr b="0" i="0" lang="en-US" sz="3600" u="none">
                <a:solidFill>
                  <a:schemeClr val="dk2"/>
                </a:solidFill>
                <a:latin typeface="Twentieth Century"/>
                <a:ea typeface="Twentieth Century"/>
                <a:cs typeface="Twentieth Century"/>
                <a:sym typeface="Twentieth Century"/>
              </a:rPr>
              <a:t>Chapter 7 – Confidentiality Using</a:t>
            </a:r>
            <a:br>
              <a:rPr b="0" i="0" lang="en-US" sz="3600" u="none">
                <a:solidFill>
                  <a:schemeClr val="dk2"/>
                </a:solidFill>
                <a:latin typeface="Twentieth Century"/>
                <a:ea typeface="Twentieth Century"/>
                <a:cs typeface="Twentieth Century"/>
                <a:sym typeface="Twentieth Century"/>
              </a:rPr>
            </a:br>
            <a:r>
              <a:rPr b="0" i="0" lang="en-US" sz="3600" u="none">
                <a:solidFill>
                  <a:schemeClr val="dk2"/>
                </a:solidFill>
                <a:latin typeface="Twentieth Century"/>
                <a:ea typeface="Twentieth Century"/>
                <a:cs typeface="Twentieth Century"/>
                <a:sym typeface="Twentieth Century"/>
              </a:rPr>
              <a:t>Symmetric Encryption</a:t>
            </a:r>
            <a:br>
              <a:rPr b="0" i="0" lang="en-US" sz="3600" u="none">
                <a:solidFill>
                  <a:schemeClr val="dk2"/>
                </a:solidFill>
                <a:latin typeface="Twentieth Century"/>
                <a:ea typeface="Twentieth Century"/>
                <a:cs typeface="Twentieth Century"/>
                <a:sym typeface="Twentieth Century"/>
              </a:rPr>
            </a:br>
            <a:endParaRPr/>
          </a:p>
        </p:txBody>
      </p:sp>
      <p:sp>
        <p:nvSpPr>
          <p:cNvPr id="161" name="Google Shape;161;p21"/>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440"/>
              <a:buFont typeface="Noto Sans Symbols"/>
              <a:buNone/>
            </a:pPr>
            <a:r>
              <a:rPr b="0" i="1" lang="en-US" sz="2400" u="none" cap="none" strike="noStrike">
                <a:solidFill>
                  <a:schemeClr val="dk1"/>
                </a:solidFill>
                <a:latin typeface="Twentieth Century"/>
                <a:ea typeface="Twentieth Century"/>
                <a:cs typeface="Twentieth Century"/>
                <a:sym typeface="Twentieth Century"/>
              </a:rPr>
              <a:t>	John wrote the letters of the alphabet under the letters in its first lines and tried it against the message. Immediately he knew that once more he had broken the code. It was extraordinary the feeling of triumph he had. He felt on top of the world. For not only had he done it, had he broken the July code, but he now had the key to every future coded message, since instructions as to the source of the next one must of necessity appear in the current one at the end of each month.</a:t>
            </a:r>
            <a:endParaRPr/>
          </a:p>
          <a:p>
            <a:pPr indent="-273049" lvl="1" marL="639762" marR="0" rtl="0" algn="l">
              <a:lnSpc>
                <a:spcPct val="90000"/>
              </a:lnSpc>
              <a:spcBef>
                <a:spcPts val="500"/>
              </a:spcBef>
              <a:spcAft>
                <a:spcPts val="0"/>
              </a:spcAft>
              <a:buClr>
                <a:schemeClr val="accent1"/>
              </a:buClr>
              <a:buSzPts val="1400"/>
              <a:buFont typeface="Noto Sans Symbols"/>
              <a:buNone/>
            </a:pPr>
            <a:r>
              <a:rPr b="1" i="0" lang="en-US" sz="2000" u="none" cap="none" strike="noStrike">
                <a:solidFill>
                  <a:schemeClr val="dk1"/>
                </a:solidFill>
                <a:latin typeface="Twentieth Century"/>
                <a:ea typeface="Twentieth Century"/>
                <a:cs typeface="Twentieth Century"/>
                <a:sym typeface="Twentieth Century"/>
              </a:rPr>
              <a:t>—</a:t>
            </a:r>
            <a:r>
              <a:rPr b="1" i="1" lang="en-US" sz="2000" u="none" cap="none" strike="noStrike">
                <a:solidFill>
                  <a:schemeClr val="dk1"/>
                </a:solidFill>
                <a:latin typeface="Twentieth Century"/>
                <a:ea typeface="Twentieth Century"/>
                <a:cs typeface="Twentieth Century"/>
                <a:sym typeface="Twentieth Century"/>
              </a:rPr>
              <a:t>Talking to Strange Men, </a:t>
            </a:r>
            <a:r>
              <a:rPr b="1" i="0" lang="en-US" sz="2000" u="none" cap="none" strike="noStrike">
                <a:solidFill>
                  <a:schemeClr val="dk1"/>
                </a:solidFill>
                <a:latin typeface="Twentieth Century"/>
                <a:ea typeface="Twentieth Century"/>
                <a:cs typeface="Twentieth Century"/>
                <a:sym typeface="Twentieth Century"/>
              </a:rPr>
              <a:t>Ruth Rendell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wentieth Century"/>
              <a:buNone/>
            </a:pPr>
            <a:r>
              <a:rPr b="0" i="0" lang="en-US" sz="4000" u="none">
                <a:solidFill>
                  <a:schemeClr val="dk2"/>
                </a:solidFill>
                <a:latin typeface="Twentieth Century"/>
                <a:ea typeface="Twentieth Century"/>
                <a:cs typeface="Twentieth Century"/>
                <a:sym typeface="Twentieth Century"/>
              </a:rPr>
              <a:t>Using Block Ciphers as PRNGs</a:t>
            </a:r>
            <a:endParaRPr/>
          </a:p>
        </p:txBody>
      </p:sp>
      <p:sp>
        <p:nvSpPr>
          <p:cNvPr id="286" name="Google Shape;286;p3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for cryptographic applications, can use a block cipher to generate random numbers</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often for creating session keys from master key</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Counter Mode</a:t>
            </a:r>
            <a:endParaRPr/>
          </a:p>
          <a:p>
            <a:pPr indent="-273049" lvl="1" marL="639762" marR="0" rtl="0" algn="l">
              <a:lnSpc>
                <a:spcPct val="100000"/>
              </a:lnSpc>
              <a:spcBef>
                <a:spcPts val="500"/>
              </a:spcBef>
              <a:spcAft>
                <a:spcPts val="0"/>
              </a:spcAft>
              <a:buClr>
                <a:schemeClr val="accent1"/>
              </a:buClr>
              <a:buSzPts val="1680"/>
              <a:buFont typeface="Noto Sans Symbols"/>
              <a:buNone/>
            </a:pPr>
            <a:r>
              <a:rPr b="0" i="1" lang="en-US" sz="2400" u="none" cap="none" strike="noStrike">
                <a:solidFill>
                  <a:schemeClr val="dk1"/>
                </a:solidFill>
                <a:latin typeface="Courier New"/>
                <a:ea typeface="Courier New"/>
                <a:cs typeface="Courier New"/>
                <a:sym typeface="Courier New"/>
              </a:rPr>
              <a:t>X</a:t>
            </a:r>
            <a:r>
              <a:rPr b="0" baseline="-25000" i="1" lang="en-US" sz="2400" u="none" cap="none" strike="noStrike">
                <a:solidFill>
                  <a:schemeClr val="dk1"/>
                </a:solidFill>
                <a:latin typeface="Courier New"/>
                <a:ea typeface="Courier New"/>
                <a:cs typeface="Courier New"/>
                <a:sym typeface="Courier New"/>
              </a:rPr>
              <a:t>i</a:t>
            </a:r>
            <a:r>
              <a:rPr b="0" i="0" lang="en-US" sz="2400" u="none" cap="none" strike="noStrike">
                <a:solidFill>
                  <a:schemeClr val="dk1"/>
                </a:solidFill>
                <a:latin typeface="Courier New"/>
                <a:ea typeface="Courier New"/>
                <a:cs typeface="Courier New"/>
                <a:sym typeface="Courier New"/>
              </a:rPr>
              <a:t> = E</a:t>
            </a:r>
            <a:r>
              <a:rPr b="0" baseline="-25000" i="1" lang="en-US" sz="2400" u="none" cap="none" strike="noStrike">
                <a:solidFill>
                  <a:schemeClr val="dk1"/>
                </a:solidFill>
                <a:latin typeface="Courier New"/>
                <a:ea typeface="Courier New"/>
                <a:cs typeface="Courier New"/>
                <a:sym typeface="Courier New"/>
              </a:rPr>
              <a:t>Km</a:t>
            </a:r>
            <a:r>
              <a:rPr b="0" i="0" lang="en-US" sz="2400" u="none" cap="none" strike="noStrike">
                <a:solidFill>
                  <a:schemeClr val="dk1"/>
                </a:solidFill>
                <a:latin typeface="Courier New"/>
                <a:ea typeface="Courier New"/>
                <a:cs typeface="Courier New"/>
                <a:sym typeface="Courier New"/>
              </a:rPr>
              <a:t>[i]</a:t>
            </a:r>
            <a:endParaRPr b="0" i="0" sz="2400" u="none" cap="none" strike="noStrik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Output Feedback Mode</a:t>
            </a:r>
            <a:endParaRPr/>
          </a:p>
          <a:p>
            <a:pPr indent="-273049" lvl="1" marL="639762" marR="0" rtl="0" algn="l">
              <a:lnSpc>
                <a:spcPct val="100000"/>
              </a:lnSpc>
              <a:spcBef>
                <a:spcPts val="500"/>
              </a:spcBef>
              <a:spcAft>
                <a:spcPts val="0"/>
              </a:spcAft>
              <a:buClr>
                <a:schemeClr val="accent1"/>
              </a:buClr>
              <a:buSzPts val="1680"/>
              <a:buFont typeface="Noto Sans Symbols"/>
              <a:buNone/>
            </a:pPr>
            <a:r>
              <a:rPr b="0" i="1" lang="en-US" sz="2400" u="none" cap="none" strike="noStrike">
                <a:solidFill>
                  <a:schemeClr val="dk1"/>
                </a:solidFill>
                <a:latin typeface="Courier New"/>
                <a:ea typeface="Courier New"/>
                <a:cs typeface="Courier New"/>
                <a:sym typeface="Courier New"/>
              </a:rPr>
              <a:t>X</a:t>
            </a:r>
            <a:r>
              <a:rPr b="0" baseline="-25000" i="1" lang="en-US" sz="2400" u="none" cap="none" strike="noStrike">
                <a:solidFill>
                  <a:schemeClr val="dk1"/>
                </a:solidFill>
                <a:latin typeface="Courier New"/>
                <a:ea typeface="Courier New"/>
                <a:cs typeface="Courier New"/>
                <a:sym typeface="Courier New"/>
              </a:rPr>
              <a:t>i</a:t>
            </a:r>
            <a:r>
              <a:rPr b="0" i="0" lang="en-US" sz="2400" u="none" cap="none" strike="noStrike">
                <a:solidFill>
                  <a:schemeClr val="dk1"/>
                </a:solidFill>
                <a:latin typeface="Courier New"/>
                <a:ea typeface="Courier New"/>
                <a:cs typeface="Courier New"/>
                <a:sym typeface="Courier New"/>
              </a:rPr>
              <a:t> = E</a:t>
            </a:r>
            <a:r>
              <a:rPr b="0" baseline="-25000" i="1" lang="en-US" sz="2400" u="none" cap="none" strike="noStrike">
                <a:solidFill>
                  <a:schemeClr val="dk1"/>
                </a:solidFill>
                <a:latin typeface="Courier New"/>
                <a:ea typeface="Courier New"/>
                <a:cs typeface="Courier New"/>
                <a:sym typeface="Courier New"/>
              </a:rPr>
              <a:t>Km</a:t>
            </a:r>
            <a:r>
              <a:rPr b="0" i="0" lang="en-US" sz="2400" u="none" cap="none" strike="noStrike">
                <a:solidFill>
                  <a:schemeClr val="dk1"/>
                </a:solidFill>
                <a:latin typeface="Courier New"/>
                <a:ea typeface="Courier New"/>
                <a:cs typeface="Courier New"/>
                <a:sym typeface="Courier New"/>
              </a:rPr>
              <a:t>[</a:t>
            </a:r>
            <a:r>
              <a:rPr b="0" i="1" lang="en-US" sz="2400" u="none" cap="none" strike="noStrike">
                <a:solidFill>
                  <a:schemeClr val="dk1"/>
                </a:solidFill>
                <a:latin typeface="Courier New"/>
                <a:ea typeface="Courier New"/>
                <a:cs typeface="Courier New"/>
                <a:sym typeface="Courier New"/>
              </a:rPr>
              <a:t>X</a:t>
            </a:r>
            <a:r>
              <a:rPr b="0" baseline="-25000" i="1" lang="en-US" sz="2400" u="none" cap="none" strike="noStrike">
                <a:solidFill>
                  <a:schemeClr val="dk1"/>
                </a:solidFill>
                <a:latin typeface="Courier New"/>
                <a:ea typeface="Courier New"/>
                <a:cs typeface="Courier New"/>
                <a:sym typeface="Courier New"/>
              </a:rPr>
              <a:t>i-1</a:t>
            </a: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680"/>
              <a:buFont typeface="Noto Sans Symbols"/>
              <a:buNone/>
            </a:pPr>
            <a:r>
              <a:t/>
            </a:r>
            <a:endParaRPr b="0" i="0" sz="2800" u="none">
              <a:solidFill>
                <a:schemeClr val="dk1"/>
              </a:solidFill>
              <a:latin typeface="Twentieth Century"/>
              <a:ea typeface="Twentieth Century"/>
              <a:cs typeface="Twentieth Century"/>
              <a:sym typeface="Twentieth Century"/>
            </a:endParaRPr>
          </a:p>
          <a:p>
            <a:pPr indent="-213360" lvl="0" marL="320040" marR="0" rtl="0" algn="l">
              <a:spcBef>
                <a:spcPts val="700"/>
              </a:spcBef>
              <a:spcAft>
                <a:spcPts val="0"/>
              </a:spcAft>
              <a:buClr>
                <a:schemeClr val="accent2"/>
              </a:buClr>
              <a:buSzPts val="1680"/>
              <a:buFont typeface="Noto Sans Symbols"/>
              <a:buNone/>
            </a:pPr>
            <a:r>
              <a:t/>
            </a:r>
            <a:endParaRPr b="0" i="0" sz="2800" u="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EXAMPLE</a:t>
            </a:r>
            <a:endParaRPr/>
          </a:p>
        </p:txBody>
      </p:sp>
      <p:sp>
        <p:nvSpPr>
          <p:cNvPr id="292" name="Google Shape;292;p40"/>
          <p:cNvSpPr txBox="1"/>
          <p:nvPr>
            <p:ph idx="1" type="body"/>
          </p:nvPr>
        </p:nvSpPr>
        <p:spPr>
          <a:xfrm>
            <a:off x="428625" y="1357312"/>
            <a:ext cx="8229600" cy="52863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With linear congruential algorithm, a choice of parameters that provides full period does not necessarily provide good randomization. Consider the following 2 generators: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1) Xn+1 = (6Xn) mod 13</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2) Xn+1 = (7Xn) mod 13</a:t>
            </a:r>
            <a:endParaRPr/>
          </a:p>
          <a:p>
            <a:pPr indent="-319087" lvl="0" marL="319087" marR="0" rtl="0" algn="l">
              <a:lnSpc>
                <a:spcPct val="100000"/>
              </a:lnSpc>
              <a:spcBef>
                <a:spcPts val="700"/>
              </a:spcBef>
              <a:spcAft>
                <a:spcPts val="0"/>
              </a:spcAft>
              <a:buClr>
                <a:schemeClr val="accent2"/>
              </a:buClr>
              <a:buSzPts val="1740"/>
              <a:buFont typeface="Noto Sans Symbols"/>
              <a:buNone/>
            </a:pPr>
            <a:r>
              <a:rPr b="0" i="0" lang="en-US" sz="2900" u="none">
                <a:solidFill>
                  <a:schemeClr val="dk1"/>
                </a:solidFill>
                <a:latin typeface="Twentieth Century"/>
                <a:ea typeface="Twentieth Century"/>
                <a:cs typeface="Twentieth Century"/>
                <a:sym typeface="Twentieth Century"/>
              </a:rPr>
              <a:t>Write out the two sequences to show that both are full period. Which one appears more random to you?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ANSI X9.17 PRG</a:t>
            </a:r>
            <a:endParaRPr/>
          </a:p>
        </p:txBody>
      </p:sp>
      <p:pic>
        <p:nvPicPr>
          <p:cNvPr descr="Ch07. ASN X9.17 Keys.pdf                                       00156198  Mnementh                      BEAE7A2F:" id="299" name="Google Shape;299;p41"/>
          <p:cNvPicPr preferRelativeResize="0"/>
          <p:nvPr/>
        </p:nvPicPr>
        <p:blipFill rotWithShape="1">
          <a:blip r:embed="rId3">
            <a:alphaModFix/>
          </a:blip>
          <a:srcRect b="13897" l="0" r="0" t="0"/>
          <a:stretch/>
        </p:blipFill>
        <p:spPr>
          <a:xfrm>
            <a:off x="838200" y="1447800"/>
            <a:ext cx="7539037" cy="501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Blum Blum Shub Generator</a:t>
            </a:r>
            <a:endParaRPr/>
          </a:p>
        </p:txBody>
      </p:sp>
      <p:sp>
        <p:nvSpPr>
          <p:cNvPr id="306" name="Google Shape;306;p4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based on public key algorithms</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use least significant bit from iterative equation:</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Courier New"/>
                <a:ea typeface="Courier New"/>
                <a:cs typeface="Courier New"/>
                <a:sym typeface="Courier New"/>
              </a:rPr>
              <a:t>x</a:t>
            </a:r>
            <a:r>
              <a:rPr b="0" baseline="-25000" i="1" lang="en-US" sz="2400" u="none" cap="none" strike="noStrike">
                <a:solidFill>
                  <a:schemeClr val="dk1"/>
                </a:solidFill>
                <a:latin typeface="Courier New"/>
                <a:ea typeface="Courier New"/>
                <a:cs typeface="Courier New"/>
                <a:sym typeface="Courier New"/>
              </a:rPr>
              <a:t>i</a:t>
            </a:r>
            <a:r>
              <a:rPr b="0" i="0" lang="en-US" sz="2400" u="none" cap="none" strike="noStrike">
                <a:solidFill>
                  <a:schemeClr val="dk1"/>
                </a:solidFill>
                <a:latin typeface="Courier New"/>
                <a:ea typeface="Courier New"/>
                <a:cs typeface="Courier New"/>
                <a:sym typeface="Courier New"/>
              </a:rPr>
              <a:t> = x</a:t>
            </a:r>
            <a:r>
              <a:rPr b="0" baseline="-25000" i="1" lang="en-US" sz="2400" u="none" cap="none" strike="noStrike">
                <a:solidFill>
                  <a:schemeClr val="dk1"/>
                </a:solidFill>
                <a:latin typeface="Courier New"/>
                <a:ea typeface="Courier New"/>
                <a:cs typeface="Courier New"/>
                <a:sym typeface="Courier New"/>
              </a:rPr>
              <a:t>i-1</a:t>
            </a:r>
            <a:r>
              <a:rPr b="0" baseline="30000" i="0" lang="en-US" sz="2400" u="none" cap="none" strike="noStrike">
                <a:solidFill>
                  <a:schemeClr val="dk1"/>
                </a:solidFill>
                <a:latin typeface="Courier New"/>
                <a:ea typeface="Courier New"/>
                <a:cs typeface="Courier New"/>
                <a:sym typeface="Courier New"/>
              </a:rPr>
              <a:t>2</a:t>
            </a:r>
            <a:r>
              <a:rPr b="0" i="0" lang="en-US" sz="2400" u="none" cap="none" strike="noStrike">
                <a:solidFill>
                  <a:schemeClr val="dk1"/>
                </a:solidFill>
                <a:latin typeface="Courier New"/>
                <a:ea typeface="Courier New"/>
                <a:cs typeface="Courier New"/>
                <a:sym typeface="Courier New"/>
              </a:rPr>
              <a:t> mod n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where </a:t>
            </a:r>
            <a:r>
              <a:rPr b="0" i="0" lang="en-US" sz="2400" u="none" cap="none" strike="noStrike">
                <a:solidFill>
                  <a:schemeClr val="dk1"/>
                </a:solidFill>
                <a:latin typeface="Courier New"/>
                <a:ea typeface="Courier New"/>
                <a:cs typeface="Courier New"/>
                <a:sym typeface="Courier New"/>
              </a:rPr>
              <a:t>n=p.q</a:t>
            </a:r>
            <a:r>
              <a:rPr b="0" i="0" lang="en-US" sz="2400" u="none" cap="none" strike="noStrike">
                <a:solidFill>
                  <a:schemeClr val="dk1"/>
                </a:solidFill>
                <a:latin typeface="Twentieth Century"/>
                <a:ea typeface="Twentieth Century"/>
                <a:cs typeface="Twentieth Century"/>
                <a:sym typeface="Twentieth Century"/>
              </a:rPr>
              <a:t>, and primes </a:t>
            </a:r>
            <a:r>
              <a:rPr b="0" i="0" lang="en-US" sz="2400" u="none" cap="none" strike="noStrike">
                <a:solidFill>
                  <a:schemeClr val="dk1"/>
                </a:solidFill>
                <a:latin typeface="Courier New"/>
                <a:ea typeface="Courier New"/>
                <a:cs typeface="Courier New"/>
                <a:sym typeface="Courier New"/>
              </a:rPr>
              <a:t>p,q=3 mod 4</a:t>
            </a:r>
            <a:endParaRPr b="0" i="0" sz="2400" u="none" cap="none" strike="noStrike">
              <a:solidFill>
                <a:schemeClr val="dk1"/>
              </a:solidFill>
              <a:latin typeface="Twentieth Century"/>
              <a:ea typeface="Twentieth Century"/>
              <a:cs typeface="Twentieth Century"/>
              <a:sym typeface="Twentieth Century"/>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unpredictable, passes </a:t>
            </a:r>
            <a:r>
              <a:rPr b="1" i="0" lang="en-US" sz="2800" u="none">
                <a:solidFill>
                  <a:schemeClr val="dk1"/>
                </a:solidFill>
                <a:latin typeface="Twentieth Century"/>
                <a:ea typeface="Twentieth Century"/>
                <a:cs typeface="Twentieth Century"/>
                <a:sym typeface="Twentieth Century"/>
              </a:rPr>
              <a:t>next-bit</a:t>
            </a:r>
            <a:r>
              <a:rPr b="0" i="0" lang="en-US" sz="2800" u="none">
                <a:solidFill>
                  <a:schemeClr val="dk1"/>
                </a:solidFill>
                <a:latin typeface="Twentieth Century"/>
                <a:ea typeface="Twentieth Century"/>
                <a:cs typeface="Twentieth Century"/>
                <a:sym typeface="Twentieth Century"/>
              </a:rPr>
              <a:t> test</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security rests on difficulty of factoring N </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is unpredictable given any run of bits </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slow, since very large numbers must be used</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too slow for cipher use, good for key generation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Natural Random Noise</a:t>
            </a:r>
            <a:endParaRPr/>
          </a:p>
        </p:txBody>
      </p:sp>
      <p:sp>
        <p:nvSpPr>
          <p:cNvPr id="313" name="Google Shape;313;p4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best source is natural randomness in real world </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find a regular but random event and monitor </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do generally need special h/w to do this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eg. radiation counters, radio noise, audio noise, thermal noise in diodes, leaky capacitors, mercury discharge tubes etc </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starting to see such h/w in new CPU's </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problems of </a:t>
            </a:r>
            <a:r>
              <a:rPr b="1" i="0" lang="en-US" sz="2800" u="none">
                <a:solidFill>
                  <a:schemeClr val="dk1"/>
                </a:solidFill>
                <a:latin typeface="Twentieth Century"/>
                <a:ea typeface="Twentieth Century"/>
                <a:cs typeface="Twentieth Century"/>
                <a:sym typeface="Twentieth Century"/>
              </a:rPr>
              <a:t>bias</a:t>
            </a:r>
            <a:r>
              <a:rPr b="0" i="0" lang="en-US" sz="2800" u="none">
                <a:solidFill>
                  <a:schemeClr val="dk1"/>
                </a:solidFill>
                <a:latin typeface="Twentieth Century"/>
                <a:ea typeface="Twentieth Century"/>
                <a:cs typeface="Twentieth Century"/>
                <a:sym typeface="Twentieth Century"/>
              </a:rPr>
              <a:t> or uneven distribution in signal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have to compensate for this when sample and use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best to only use a few noisiest bits from each sample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Published Sources</a:t>
            </a:r>
            <a:endParaRPr/>
          </a:p>
        </p:txBody>
      </p:sp>
      <p:sp>
        <p:nvSpPr>
          <p:cNvPr id="320" name="Google Shape;320;p4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a few published collections of random numbers </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Rand Co, in 1955, published 1 million numbers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generated using an electronic roulette wheel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has been used in some cipher designs cf Khafre </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earlier Tippett in 1927 published a collection </a:t>
            </a:r>
            <a:endParaRPr/>
          </a:p>
          <a:p>
            <a:pPr indent="-319087" lvl="0" marL="319087" marR="0" rtl="0" algn="l">
              <a:lnSpc>
                <a:spcPct val="100000"/>
              </a:lnSpc>
              <a:spcBef>
                <a:spcPts val="700"/>
              </a:spcBef>
              <a:spcAft>
                <a:spcPts val="0"/>
              </a:spcAft>
              <a:buClr>
                <a:schemeClr val="accent2"/>
              </a:buClr>
              <a:buSzPts val="1680"/>
              <a:buFont typeface="Noto Sans Symbols"/>
              <a:buChar char="◻"/>
            </a:pPr>
            <a:r>
              <a:rPr b="0" i="0" lang="en-US" sz="2800" u="none">
                <a:solidFill>
                  <a:schemeClr val="dk1"/>
                </a:solidFill>
                <a:latin typeface="Twentieth Century"/>
                <a:ea typeface="Twentieth Century"/>
                <a:cs typeface="Twentieth Century"/>
                <a:sym typeface="Twentieth Century"/>
              </a:rPr>
              <a:t>issues are that:</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these are limited</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wentieth Century"/>
                <a:ea typeface="Twentieth Century"/>
                <a:cs typeface="Twentieth Century"/>
                <a:sym typeface="Twentieth Century"/>
              </a:rPr>
              <a:t>too well-known for most uses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Summary</a:t>
            </a:r>
            <a:endParaRPr/>
          </a:p>
        </p:txBody>
      </p:sp>
      <p:sp>
        <p:nvSpPr>
          <p:cNvPr id="327" name="Google Shape;327;p4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wentieth Century"/>
                <a:ea typeface="Twentieth Century"/>
                <a:cs typeface="Twentieth Century"/>
                <a:sym typeface="Twentieth Century"/>
              </a:rPr>
              <a:t>have considered:</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use and placement of symmetric encryption to protect confidentiality</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need for good key distribution</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use of trusted third party KDC’s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random number generation issues</a:t>
            </a:r>
            <a:endParaRPr/>
          </a:p>
          <a:p>
            <a:pPr indent="-273049" lvl="1" marL="639762" marR="0" rtl="0" algn="l">
              <a:lnSpc>
                <a:spcPct val="100000"/>
              </a:lnSpc>
              <a:spcBef>
                <a:spcPts val="500"/>
              </a:spcBef>
              <a:spcAft>
                <a:spcPts val="0"/>
              </a:spcAft>
              <a:buClr>
                <a:schemeClr val="accent1"/>
              </a:buClr>
              <a:buSzPts val="1820"/>
              <a:buFont typeface="Noto Sans Symbols"/>
              <a:buNone/>
            </a:pPr>
            <a:r>
              <a:t/>
            </a:r>
            <a:endParaRPr b="0" i="0" sz="2600" u="none" cap="none" strike="noStrike">
              <a:solidFill>
                <a:schemeClr val="dk1"/>
              </a:solidFill>
              <a:latin typeface="Twentieth Century"/>
              <a:ea typeface="Twentieth Century"/>
              <a:cs typeface="Twentieth Century"/>
              <a:sym typeface="Twentieth Century"/>
            </a:endParaRPr>
          </a:p>
          <a:p>
            <a:pPr indent="-220980" lvl="0" marL="320040"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Twentieth Century"/>
              <a:buNone/>
            </a:pPr>
            <a:r>
              <a:rPr b="0" i="0" lang="en-US" sz="3600" u="none">
                <a:solidFill>
                  <a:schemeClr val="dk2"/>
                </a:solidFill>
                <a:latin typeface="Twentieth Century"/>
                <a:ea typeface="Twentieth Century"/>
                <a:cs typeface="Twentieth Century"/>
                <a:sym typeface="Twentieth Century"/>
              </a:rPr>
              <a:t>Confidentiality using Symmetric Encryption</a:t>
            </a:r>
            <a:endParaRPr/>
          </a:p>
        </p:txBody>
      </p:sp>
      <p:sp>
        <p:nvSpPr>
          <p:cNvPr id="168" name="Google Shape;168;p22"/>
          <p:cNvSpPr txBox="1"/>
          <p:nvPr>
            <p:ph idx="1" type="body"/>
          </p:nvPr>
        </p:nvSpPr>
        <p:spPr>
          <a:xfrm>
            <a:off x="457200" y="1676400"/>
            <a:ext cx="8229600" cy="1219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traditionally symmetric encryption is used to provide message confidentiality</a:t>
            </a:r>
            <a:endParaRPr/>
          </a:p>
        </p:txBody>
      </p:sp>
      <p:pic>
        <p:nvPicPr>
          <p:cNvPr descr="Ch07. Points of Vuln#17B518.pdf                                00156198  Mnementh                      BEAE7A2F:" id="169" name="Google Shape;169;p22"/>
          <p:cNvPicPr preferRelativeResize="0"/>
          <p:nvPr/>
        </p:nvPicPr>
        <p:blipFill rotWithShape="1">
          <a:blip r:embed="rId3">
            <a:alphaModFix/>
          </a:blip>
          <a:srcRect b="13897" l="0" r="0" t="0"/>
          <a:stretch/>
        </p:blipFill>
        <p:spPr>
          <a:xfrm>
            <a:off x="2057400" y="2895600"/>
            <a:ext cx="5024437" cy="334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wentieth Century"/>
              <a:buNone/>
            </a:pPr>
            <a:r>
              <a:rPr b="0" i="0" lang="en-US" sz="4000" u="none">
                <a:solidFill>
                  <a:schemeClr val="dk2"/>
                </a:solidFill>
                <a:latin typeface="Twentieth Century"/>
                <a:ea typeface="Twentieth Century"/>
                <a:cs typeface="Twentieth Century"/>
                <a:sym typeface="Twentieth Century"/>
              </a:rPr>
              <a:t>Placement of Encryption</a:t>
            </a:r>
            <a:endParaRPr/>
          </a:p>
        </p:txBody>
      </p:sp>
      <p:sp>
        <p:nvSpPr>
          <p:cNvPr id="176" name="Google Shape;176;p2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have two major placement alternatives</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1" i="0" lang="en-US" sz="2900" u="none" cap="none" strike="noStrike">
                <a:solidFill>
                  <a:schemeClr val="dk1"/>
                </a:solidFill>
                <a:latin typeface="Twentieth Century"/>
                <a:ea typeface="Twentieth Century"/>
                <a:cs typeface="Twentieth Century"/>
                <a:sym typeface="Twentieth Century"/>
              </a:rPr>
              <a:t>link encryption</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encryption occurs independently on every link</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implies must decrypt traffic between links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requires many devices, but paired keys</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1" i="0" lang="en-US" sz="2900" u="none" cap="none" strike="noStrike">
                <a:solidFill>
                  <a:schemeClr val="dk1"/>
                </a:solidFill>
                <a:latin typeface="Twentieth Century"/>
                <a:ea typeface="Twentieth Century"/>
                <a:cs typeface="Twentieth Century"/>
                <a:sym typeface="Twentieth Century"/>
              </a:rPr>
              <a:t>end-to-end encryption</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encryption occurs between original source and final destination</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need devices at each end with shared keys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wentieth Century"/>
              <a:buNone/>
            </a:pPr>
            <a:r>
              <a:rPr b="0" i="0" lang="en-US" sz="4000" u="none">
                <a:solidFill>
                  <a:schemeClr val="dk2"/>
                </a:solidFill>
                <a:latin typeface="Twentieth Century"/>
                <a:ea typeface="Twentieth Century"/>
                <a:cs typeface="Twentieth Century"/>
                <a:sym typeface="Twentieth Century"/>
              </a:rPr>
              <a:t>Placement of Encryption</a:t>
            </a:r>
            <a:endParaRPr/>
          </a:p>
        </p:txBody>
      </p:sp>
      <p:pic>
        <p:nvPicPr>
          <p:cNvPr descr="Ch07. Encrypt-PacketSwitch.pdf                                 00156198  Mnementh                      BEAE7A2F:" id="183" name="Google Shape;183;p24"/>
          <p:cNvPicPr preferRelativeResize="0"/>
          <p:nvPr/>
        </p:nvPicPr>
        <p:blipFill rotWithShape="1">
          <a:blip r:embed="rId3">
            <a:alphaModFix/>
          </a:blip>
          <a:srcRect b="13897" l="0" r="0" t="0"/>
          <a:stretch/>
        </p:blipFill>
        <p:spPr>
          <a:xfrm>
            <a:off x="838200" y="1447800"/>
            <a:ext cx="7539037" cy="5014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wentieth Century"/>
              <a:buNone/>
            </a:pPr>
            <a:r>
              <a:rPr b="0" i="0" lang="en-US" sz="4000" u="none">
                <a:solidFill>
                  <a:schemeClr val="dk2"/>
                </a:solidFill>
                <a:latin typeface="Twentieth Century"/>
                <a:ea typeface="Twentieth Century"/>
                <a:cs typeface="Twentieth Century"/>
                <a:sym typeface="Twentieth Century"/>
              </a:rPr>
              <a:t>Placement of Encryption</a:t>
            </a:r>
            <a:endParaRPr/>
          </a:p>
        </p:txBody>
      </p:sp>
      <p:sp>
        <p:nvSpPr>
          <p:cNvPr id="190" name="Google Shape;190;p2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when using end-to-end encryption must leave headers in clear</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so network can correctly route information</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hence although contents protected, traffic pattern flows are not</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ideally want both at once</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end-to-end protects data contents over entire path and provides authentication</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link protects traffic flows from monitoring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Placement of Encryption</a:t>
            </a:r>
            <a:endParaRPr/>
          </a:p>
        </p:txBody>
      </p:sp>
      <p:sp>
        <p:nvSpPr>
          <p:cNvPr id="197" name="Google Shape;197;p2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can place encryption function at various layers in OSI Reference Model</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link encryption occurs at layers 1 or 2</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end-to-end can occur at layers 3, 4, 6, 7</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as move higher less information is encrypted but it is more secure though more complex with more entities and keys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Encryption vs Protocol Level</a:t>
            </a:r>
            <a:endParaRPr/>
          </a:p>
        </p:txBody>
      </p:sp>
      <p:pic>
        <p:nvPicPr>
          <p:cNvPr descr="Ch07. PDU Encryption.pdf                                       00156198  Mnementh                      BEAE7A2F:" id="204" name="Google Shape;204;p27"/>
          <p:cNvPicPr preferRelativeResize="0"/>
          <p:nvPr/>
        </p:nvPicPr>
        <p:blipFill rotWithShape="1">
          <a:blip r:embed="rId3">
            <a:alphaModFix/>
          </a:blip>
          <a:srcRect b="10738" l="0" r="0" t="0"/>
          <a:stretch/>
        </p:blipFill>
        <p:spPr>
          <a:xfrm>
            <a:off x="2286000" y="1295400"/>
            <a:ext cx="4660900" cy="53832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wentieth Century"/>
              <a:buNone/>
            </a:pPr>
            <a:r>
              <a:rPr b="0" i="0" lang="en-US" sz="4400" u="none">
                <a:solidFill>
                  <a:schemeClr val="dk2"/>
                </a:solidFill>
                <a:latin typeface="Twentieth Century"/>
                <a:ea typeface="Twentieth Century"/>
                <a:cs typeface="Twentieth Century"/>
                <a:sym typeface="Twentieth Century"/>
              </a:rPr>
              <a:t>Traffic Analysis</a:t>
            </a:r>
            <a:endParaRPr/>
          </a:p>
        </p:txBody>
      </p:sp>
      <p:sp>
        <p:nvSpPr>
          <p:cNvPr id="211" name="Google Shape;211;p2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is monitoring of communications flows between parties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useful both in military &amp; commercial spheres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can also be used to create a covert channel</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link encryption obscures header details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but overall traffic volumes in networks and at end-points is still visible</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cap="none" strike="noStrike">
                <a:solidFill>
                  <a:schemeClr val="dk1"/>
                </a:solidFill>
                <a:latin typeface="Twentieth Century"/>
                <a:ea typeface="Twentieth Century"/>
                <a:cs typeface="Twentieth Century"/>
                <a:sym typeface="Twentieth Century"/>
              </a:rPr>
              <a:t>traffic padding can further obscure flows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Twentieth Century"/>
                <a:ea typeface="Twentieth Century"/>
                <a:cs typeface="Twentieth Century"/>
                <a:sym typeface="Twentieth Century"/>
              </a:rPr>
              <a:t>but at cost of continuous traffic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6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