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6"/>
    <p:sldMasterId id="2147483663" r:id="rId7"/>
    <p:sldMasterId id="214748366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</p:sldIdLst>
  <p:sldSz cy="6858000" cx="9144000"/>
  <p:notesSz cx="7010400" cy="9296400"/>
  <p:embeddedFontLst>
    <p:embeddedFont>
      <p:font typeface="Overlock"/>
      <p:regular r:id="rId92"/>
      <p:bold r:id="rId93"/>
      <p:italic r:id="rId94"/>
      <p:boldItalic r:id="rId95"/>
    </p:embeddedFont>
    <p:embeddedFont>
      <p:font typeface="Tahoma"/>
      <p:regular r:id="rId96"/>
      <p:bold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19">
          <p15:clr>
            <a:srgbClr val="000000"/>
          </p15:clr>
        </p15:guide>
        <p15:guide id="2" pos="5759">
          <p15:clr>
            <a:srgbClr val="000000"/>
          </p15:clr>
        </p15:guide>
      </p15:sldGuideLst>
    </p:ext>
    <p:ext uri="{2D200454-40CA-4A62-9FC3-DE9A4176ACB9}">
      <p15:notesGuideLst>
        <p15:guide id="1" orient="horz" pos="2929">
          <p15:clr>
            <a:srgbClr val="000000"/>
          </p15:clr>
        </p15:guide>
        <p15:guide id="2" pos="2209">
          <p15:clr>
            <a:srgbClr val="000000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FCB8C9-74FE-4162-8720-49DB614320E5}">
  <a:tblStyle styleId="{51FCB8C9-74FE-4162-8720-49DB614320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19" orient="horz"/>
        <p:guide pos="575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95" Type="http://schemas.openxmlformats.org/officeDocument/2006/relationships/font" Target="fonts/Overlock-boldItalic.fntdata"/><Relationship Id="rId94" Type="http://schemas.openxmlformats.org/officeDocument/2006/relationships/font" Target="fonts/Overlock-italic.fntdata"/><Relationship Id="rId97" Type="http://schemas.openxmlformats.org/officeDocument/2006/relationships/font" Target="fonts/Tahoma-bold.fntdata"/><Relationship Id="rId96" Type="http://schemas.openxmlformats.org/officeDocument/2006/relationships/font" Target="fonts/Tahoma-regular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91" Type="http://schemas.openxmlformats.org/officeDocument/2006/relationships/slide" Target="slides/slide82.xml"/><Relationship Id="rId90" Type="http://schemas.openxmlformats.org/officeDocument/2006/relationships/slide" Target="slides/slide81.xml"/><Relationship Id="rId93" Type="http://schemas.openxmlformats.org/officeDocument/2006/relationships/font" Target="fonts/Overlock-bold.fntdata"/><Relationship Id="rId92" Type="http://schemas.openxmlformats.org/officeDocument/2006/relationships/font" Target="fonts/Overlock-regular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84" Type="http://schemas.openxmlformats.org/officeDocument/2006/relationships/slide" Target="slides/slide75.xml"/><Relationship Id="rId83" Type="http://schemas.openxmlformats.org/officeDocument/2006/relationships/slide" Target="slides/slide74.xml"/><Relationship Id="rId86" Type="http://schemas.openxmlformats.org/officeDocument/2006/relationships/slide" Target="slides/slide77.xml"/><Relationship Id="rId85" Type="http://schemas.openxmlformats.org/officeDocument/2006/relationships/slide" Target="slides/slide76.xml"/><Relationship Id="rId88" Type="http://schemas.openxmlformats.org/officeDocument/2006/relationships/slide" Target="slides/slide79.xml"/><Relationship Id="rId87" Type="http://schemas.openxmlformats.org/officeDocument/2006/relationships/slide" Target="slides/slide78.xml"/><Relationship Id="rId89" Type="http://schemas.openxmlformats.org/officeDocument/2006/relationships/slide" Target="slides/slide80.xml"/><Relationship Id="rId80" Type="http://schemas.openxmlformats.org/officeDocument/2006/relationships/slide" Target="slides/slide71.xml"/><Relationship Id="rId82" Type="http://schemas.openxmlformats.org/officeDocument/2006/relationships/slide" Target="slides/slide73.xml"/><Relationship Id="rId81" Type="http://schemas.openxmlformats.org/officeDocument/2006/relationships/slide" Target="slides/slide72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slideMaster" Target="slideMasters/slideMaster3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75" Type="http://schemas.openxmlformats.org/officeDocument/2006/relationships/slide" Target="slides/slide66.xml"/><Relationship Id="rId74" Type="http://schemas.openxmlformats.org/officeDocument/2006/relationships/slide" Target="slides/slide65.xml"/><Relationship Id="rId77" Type="http://schemas.openxmlformats.org/officeDocument/2006/relationships/slide" Target="slides/slide68.xml"/><Relationship Id="rId76" Type="http://schemas.openxmlformats.org/officeDocument/2006/relationships/slide" Target="slides/slide67.xml"/><Relationship Id="rId79" Type="http://schemas.openxmlformats.org/officeDocument/2006/relationships/slide" Target="slides/slide70.xml"/><Relationship Id="rId78" Type="http://schemas.openxmlformats.org/officeDocument/2006/relationships/slide" Target="slides/slide69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8" Type="http://schemas.openxmlformats.org/officeDocument/2006/relationships/slide" Target="slides/slide59.xml"/><Relationship Id="rId67" Type="http://schemas.openxmlformats.org/officeDocument/2006/relationships/slide" Target="slides/slide58.xml"/><Relationship Id="rId60" Type="http://schemas.openxmlformats.org/officeDocument/2006/relationships/slide" Target="slides/slide51.xml"/><Relationship Id="rId69" Type="http://schemas.openxmlformats.org/officeDocument/2006/relationships/slide" Target="slides/slide6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9" Type="http://schemas.openxmlformats.org/officeDocument/2006/relationships/slide" Target="slides/slide50.xml"/><Relationship Id="rId58" Type="http://schemas.openxmlformats.org/officeDocument/2006/relationships/slide" Target="slides/slide49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9-08T15:40:31.061">
    <p:pos x="6000" y="0"/>
    <p:text>put this earlier, following the example...
our work is motivated by the analogy...
remove the sentence, make the figure larger.
show only one definition box
-Qiaozhu Mei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" name="Google Shape;104;p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75" spcFirstLastPara="1" rIns="92275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Sacre Coeur in Montmartre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6" name="Google Shape;326;p2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7" name="Google Shape;337;p2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2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7" name="Google Shape;367;p2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6" name="Google Shape;416;p2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2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2" name="Google Shape;472;p2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2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0" name="Google Shape;490;p3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3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8" name="Google Shape;508;p3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3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2" name="Google Shape;532;p3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3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3" name="Google Shape;543;p3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3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2" name="Google Shape;552;p3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3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1" name="Google Shape;561;p3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3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2" name="Google Shape;572;p3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p3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0" name="Google Shape;580;p3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3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8" name="Google Shape;588;p3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3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6" name="Google Shape;596;p3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3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5" name="Google Shape;605;p4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40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3" name="Google Shape;613;p4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4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7" name="Google Shape;627;p4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Google Shape;628;p42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6" name="Google Shape;636;p4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p43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4" name="Google Shape;644;p4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44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6" name="Google Shape;656;p4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45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4" name="Google Shape;664;p4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46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9" name="Google Shape;699;p4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Google Shape;700;p47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0" name="Google Shape;710;p4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48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9" name="Google Shape;719;p4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p49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0" name="Google Shape;730;p5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50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9" name="Google Shape;739;p5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Google Shape;740;p5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7" name="Google Shape;747;p5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8" name="Google Shape;748;p52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5" name="Google Shape;755;p5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6" name="Google Shape;756;p53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4" name="Google Shape;764;p5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5" name="Google Shape;765;p54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2" name="Google Shape;772;p5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3" name="Google Shape;773;p5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0" name="Google Shape;780;p5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1" name="Google Shape;781;p5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0" name="Google Shape;790;p5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Google Shape;791;p57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0" name="Google Shape;800;p5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1" name="Google Shape;801;p58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8" name="Google Shape;808;p5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9" name="Google Shape;809;p59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7" name="Google Shape;817;p6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8" name="Google Shape;818;p6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6" name="Google Shape;826;p6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6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7" name="Google Shape;837;p6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Google Shape;838;p6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7" name="Google Shape;847;p6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8" name="Google Shape;848;p6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Google Shape;856;p6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7" name="Google Shape;877;p6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8" name="Google Shape;878;p6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0" name="Google Shape;920;p6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1" name="Google Shape;921;p6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7" name="Google Shape;927;p6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8" name="Google Shape;958;p6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9" name="Google Shape;959;p6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7" name="Google Shape;967;p6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8" name="Google Shape;968;p6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5" name="Google Shape;975;p7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6" name="Google Shape;976;p7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3" name="Google Shape;983;p7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4" name="Google Shape;984;p7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1" name="Google Shape;991;p7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2" name="Google Shape;992;p7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9" name="Google Shape;999;p7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0" name="Google Shape;1000;p7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7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14" name="Google Shape;1014;p7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5" name="Google Shape;1015;p7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7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2" name="Google Shape;1022;p7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3" name="Google Shape;1023;p7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0" name="Google Shape;1030;p7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1" name="Google Shape;1031;p7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7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8" name="Google Shape;1038;p7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9" name="Google Shape;1039;p7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8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8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0" name="Google Shape;1060;p8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1" name="Google Shape;1061;p8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8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8" name="Google Shape;1068;p8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9" name="Google Shape;1069;p8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810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6482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810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6482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810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48200" y="1371600"/>
            <a:ext cx="4114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4648200" y="4000500"/>
            <a:ext cx="4114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 rot="5400000">
            <a:off x="4667250" y="2381250"/>
            <a:ext cx="6096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 rot="5400000">
            <a:off x="400050" y="361950"/>
            <a:ext cx="60960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 rot="5400000">
            <a:off x="2019300" y="-266700"/>
            <a:ext cx="51054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82" name="Google Shape;82;p1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3" name="Google Shape;83;p16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16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5" name="Google Shape;85;p1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6" name="Google Shape;86;p16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16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8" name="Google Shape;88;p16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1" name="Google Shape;91;p16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www.broad.mit.edu/tools/data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0.jpg"/><Relationship Id="rId4" Type="http://schemas.openxmlformats.org/officeDocument/2006/relationships/image" Target="../media/image2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comments" Target="../comments/comment1.xml"/><Relationship Id="rId4" Type="http://schemas.openxmlformats.org/officeDocument/2006/relationships/image" Target="../media/image26.png"/><Relationship Id="rId5" Type="http://schemas.openxmlformats.org/officeDocument/2006/relationships/image" Target="../media/image3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533400" y="152400"/>
            <a:ext cx="807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lock"/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Mining: </a:t>
            </a:r>
            <a:b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Concepts and Techniques</a:t>
            </a: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(3</a:t>
            </a:r>
            <a:r>
              <a:rPr b="0" baseline="3000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rd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ed.)</a:t>
            </a: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 Chapter 7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—</a:t>
            </a:r>
            <a:endParaRPr/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304800" y="44196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Jiawei Han, Micheline Kamber, and Jian Pei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Illinois at Urbana-Champaign &amp;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Simon Fraser University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©2010 Han, Kamber &amp; Pei. 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7 : Advanced Frequent Pattern Mining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Mining: A Road Map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 in Multi-Level, Multi-Dimensional Space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Multi-Level Association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Multi-Dimensional Association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Quantitative Association Rules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Rare Patterns and Negative Patterns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Frequent Pattern Mining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High-Dimensional Data and Colossal Patterns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Application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 rot="-2040000">
            <a:off x="8323262" y="1743075"/>
            <a:ext cx="381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27"/>
          <p:cNvSpPr/>
          <p:nvPr/>
        </p:nvSpPr>
        <p:spPr>
          <a:xfrm rot="-2040000">
            <a:off x="6548437" y="3097212"/>
            <a:ext cx="284162" cy="34607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685800" y="2286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Quantitative Associations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572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Techniques can be categorized by how numerical attributes, such as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age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salary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treated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discretization based on predefined concept hierarchies (data cube methods)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discretization based on data distribution (quantitative rules, e.g., Agrawal &amp; Srikant@SIGMOD96) 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Clustering: Distance-based association (e.g., Yang &amp; Miller@SIGMOD97) </a:t>
            </a:r>
            <a:endParaRPr/>
          </a:p>
          <a:p>
            <a:pPr indent="-533400" lvl="1" marL="9906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dimensional clustering then association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Deviation: (such as Aumann and Lindell@KDD99)</a:t>
            </a:r>
            <a:endParaRPr/>
          </a:p>
          <a:p>
            <a:pPr indent="-4572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Sex = female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=&gt;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Wage: mean=$7/hr (overall mean = $9)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Static Discretization of Quantitative Attributes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04800" y="1371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Discretized prior to mining using concept hierarchy.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Numeric values are replaced by ranges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relational database, finding all frequent k-predicate sets will require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+1 table scans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cube is well suited for mining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cells of an n-dimensional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cuboid correspond to the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predicate sets</a:t>
            </a:r>
            <a:endParaRPr b="0" i="0" sz="2000" u="none" cap="none" strike="noStrike">
              <a:solidFill>
                <a:srgbClr val="0033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from data cubes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much faster</a:t>
            </a:r>
            <a:endParaRPr/>
          </a:p>
        </p:txBody>
      </p:sp>
      <p:grpSp>
        <p:nvGrpSpPr>
          <p:cNvPr id="220" name="Google Shape;220;p29"/>
          <p:cNvGrpSpPr/>
          <p:nvPr/>
        </p:nvGrpSpPr>
        <p:grpSpPr>
          <a:xfrm>
            <a:off x="4610100" y="3429000"/>
            <a:ext cx="4229100" cy="3094037"/>
            <a:chOff x="2904" y="2160"/>
            <a:chExt cx="2664" cy="1949"/>
          </a:xfrm>
        </p:grpSpPr>
        <p:cxnSp>
          <p:nvCxnSpPr>
            <p:cNvPr id="221" name="Google Shape;221;p29"/>
            <p:cNvCxnSpPr/>
            <p:nvPr/>
          </p:nvCxnSpPr>
          <p:spPr>
            <a:xfrm flipH="1" rot="10800000">
              <a:off x="4356" y="3408"/>
              <a:ext cx="672" cy="48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29"/>
            <p:cNvCxnSpPr/>
            <p:nvPr/>
          </p:nvCxnSpPr>
          <p:spPr>
            <a:xfrm rot="10800000">
              <a:off x="4376" y="3384"/>
              <a:ext cx="1" cy="528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3" name="Google Shape;223;p29"/>
            <p:cNvSpPr/>
            <p:nvPr/>
          </p:nvSpPr>
          <p:spPr>
            <a:xfrm>
              <a:off x="3712" y="3432"/>
              <a:ext cx="664" cy="480"/>
            </a:xfrm>
            <a:custGeom>
              <a:rect b="b" l="l" r="r" t="t"/>
              <a:pathLst>
                <a:path extrusionOk="0" h="480" w="664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848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" name="Google Shape;224;p29"/>
            <p:cNvSpPr txBox="1"/>
            <p:nvPr/>
          </p:nvSpPr>
          <p:spPr>
            <a:xfrm>
              <a:off x="4032" y="2688"/>
              <a:ext cx="57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(income)</a:t>
              </a:r>
              <a:endParaRPr/>
            </a:p>
          </p:txBody>
        </p:sp>
        <p:cxnSp>
          <p:nvCxnSpPr>
            <p:cNvPr id="225" name="Google Shape;225;p29"/>
            <p:cNvCxnSpPr/>
            <p:nvPr/>
          </p:nvCxnSpPr>
          <p:spPr>
            <a:xfrm>
              <a:off x="3704" y="2808"/>
              <a:ext cx="1" cy="624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29"/>
            <p:cNvCxnSpPr/>
            <p:nvPr/>
          </p:nvCxnSpPr>
          <p:spPr>
            <a:xfrm>
              <a:off x="3704" y="2808"/>
              <a:ext cx="672" cy="576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29"/>
            <p:cNvCxnSpPr/>
            <p:nvPr/>
          </p:nvCxnSpPr>
          <p:spPr>
            <a:xfrm>
              <a:off x="5048" y="2856"/>
              <a:ext cx="1" cy="576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29"/>
            <p:cNvCxnSpPr/>
            <p:nvPr/>
          </p:nvCxnSpPr>
          <p:spPr>
            <a:xfrm>
              <a:off x="4376" y="2808"/>
              <a:ext cx="672" cy="624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29"/>
            <p:cNvCxnSpPr/>
            <p:nvPr/>
          </p:nvCxnSpPr>
          <p:spPr>
            <a:xfrm rot="10800000">
              <a:off x="4424" y="2376"/>
              <a:ext cx="624" cy="48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29"/>
            <p:cNvCxnSpPr/>
            <p:nvPr/>
          </p:nvCxnSpPr>
          <p:spPr>
            <a:xfrm flipH="1" rot="10800000">
              <a:off x="3704" y="2376"/>
              <a:ext cx="720" cy="432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29"/>
            <p:cNvCxnSpPr/>
            <p:nvPr/>
          </p:nvCxnSpPr>
          <p:spPr>
            <a:xfrm flipH="1">
              <a:off x="4376" y="2376"/>
              <a:ext cx="48" cy="432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2" name="Google Shape;232;p29"/>
            <p:cNvSpPr txBox="1"/>
            <p:nvPr/>
          </p:nvSpPr>
          <p:spPr>
            <a:xfrm>
              <a:off x="3370" y="2688"/>
              <a:ext cx="29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(age)</a:t>
              </a:r>
              <a:endParaRPr/>
            </a:p>
          </p:txBody>
        </p:sp>
        <p:sp>
          <p:nvSpPr>
            <p:cNvPr id="233" name="Google Shape;233;p29"/>
            <p:cNvSpPr txBox="1"/>
            <p:nvPr/>
          </p:nvSpPr>
          <p:spPr>
            <a:xfrm>
              <a:off x="4328" y="2160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</a:t>
              </a:r>
              <a:endParaRPr/>
            </a:p>
          </p:txBody>
        </p:sp>
        <p:cxnSp>
          <p:nvCxnSpPr>
            <p:cNvPr id="234" name="Google Shape;234;p29"/>
            <p:cNvCxnSpPr/>
            <p:nvPr/>
          </p:nvCxnSpPr>
          <p:spPr>
            <a:xfrm flipH="1" rot="10800000">
              <a:off x="3704" y="2808"/>
              <a:ext cx="672" cy="624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29"/>
            <p:cNvCxnSpPr/>
            <p:nvPr/>
          </p:nvCxnSpPr>
          <p:spPr>
            <a:xfrm flipH="1" rot="10800000">
              <a:off x="4376" y="2856"/>
              <a:ext cx="672" cy="528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6" name="Google Shape;236;p29"/>
            <p:cNvSpPr txBox="1"/>
            <p:nvPr/>
          </p:nvSpPr>
          <p:spPr>
            <a:xfrm>
              <a:off x="5008" y="2688"/>
              <a:ext cx="36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(buys)</a:t>
              </a:r>
              <a:endParaRPr/>
            </a:p>
          </p:txBody>
        </p:sp>
        <p:sp>
          <p:nvSpPr>
            <p:cNvPr id="237" name="Google Shape;237;p29"/>
            <p:cNvSpPr txBox="1"/>
            <p:nvPr/>
          </p:nvSpPr>
          <p:spPr>
            <a:xfrm>
              <a:off x="2904" y="3360"/>
              <a:ext cx="7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(age, income)</a:t>
              </a:r>
              <a:endParaRPr/>
            </a:p>
          </p:txBody>
        </p:sp>
        <p:sp>
          <p:nvSpPr>
            <p:cNvPr id="238" name="Google Shape;238;p29"/>
            <p:cNvSpPr txBox="1"/>
            <p:nvPr/>
          </p:nvSpPr>
          <p:spPr>
            <a:xfrm>
              <a:off x="4060" y="3360"/>
              <a:ext cx="60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(age,buys)</a:t>
              </a:r>
              <a:endParaRPr/>
            </a:p>
          </p:txBody>
        </p:sp>
        <p:sp>
          <p:nvSpPr>
            <p:cNvPr id="239" name="Google Shape;239;p29"/>
            <p:cNvSpPr txBox="1"/>
            <p:nvPr/>
          </p:nvSpPr>
          <p:spPr>
            <a:xfrm>
              <a:off x="4740" y="3360"/>
              <a:ext cx="82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(income,buys)</a:t>
              </a:r>
              <a:endParaRPr/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3784" y="3936"/>
              <a:ext cx="106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(age,income,buys)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7" name="Google Shape;247;p30"/>
          <p:cNvSpPr txBox="1"/>
          <p:nvPr>
            <p:ph type="title"/>
          </p:nvPr>
        </p:nvSpPr>
        <p:spPr>
          <a:xfrm>
            <a:off x="-76200" y="76200"/>
            <a:ext cx="9296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Quantitative Association Rules Based on Statistical Inference Theory [Aumann and Lindell@DMKD’03]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Finding extraordinary and therefore interesting phenomena, e.g.,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(Sex = female)  =&gt; Wage: mean=$7/hr (overall mean = $9)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LHS: a subset of the population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RHS: an extraordinary behavior of this subset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rule is accepted only if a statistical test (e.g., Z-test) confirms the inference with high confidence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Subrule: highlights the extraordinary behavior of a subset of the pop. of the super rule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(Sex = female) ^ (South = yes) =&gt; mean wage = $6.3/hr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forms of rules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Categorical =&gt; quantitative rules, or Quantitative =&gt; quantitative rules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Education in [14-18] (yrs) =&gt; mean wage = $11.64/hr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Open problem: Efficient methods for LHS containing two or more quantitative attributes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7 : Advanced Frequent Pattern Mining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Mining: A Road Map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 in Multi-Level, Multi-Dimensional Space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Multi-Level Association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Multi-Dimensional Association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Quantitative Association Rules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Rare Patterns and Negative Patterns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Frequent Pattern Mining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High-Dimensional Data and Colossal Patterns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Application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 rot="-2040000">
            <a:off x="8323262" y="1743075"/>
            <a:ext cx="381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31"/>
          <p:cNvSpPr/>
          <p:nvPr/>
        </p:nvSpPr>
        <p:spPr>
          <a:xfrm rot="-2040000">
            <a:off x="7462837" y="3554412"/>
            <a:ext cx="284162" cy="34607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Negative and Rare Patterns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304800" y="12954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Rare patterns: Very low support but interesting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buying Rolex watches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Mining: Setting individual-based or special group-based support threshold for valuable items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Negative patterns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it is unlikely that one buys Ford Expedition (an SUV car) and Toyota Prius (a hybrid car) together, Ford Expedition and Toyota Prius are likely negatively correlated patterns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Negatively correlated patterns that are infrequent tend to be more interesting than those that are frequent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3" name="Google Shape;273;p33"/>
          <p:cNvSpPr txBox="1"/>
          <p:nvPr>
            <p:ph idx="4294967295" type="title"/>
          </p:nvPr>
        </p:nvSpPr>
        <p:spPr>
          <a:xfrm>
            <a:off x="152400" y="381000"/>
            <a:ext cx="899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Defining Negative Correlated Patterns (I)</a:t>
            </a:r>
            <a:endParaRPr/>
          </a:p>
        </p:txBody>
      </p:sp>
      <p:sp>
        <p:nvSpPr>
          <p:cNvPr id="274" name="Google Shape;274;p33"/>
          <p:cNvSpPr txBox="1"/>
          <p:nvPr>
            <p:ph idx="4294967295" type="body"/>
          </p:nvPr>
        </p:nvSpPr>
        <p:spPr>
          <a:xfrm>
            <a:off x="304800" y="1295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Definition 1 (support-based)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itemsets X and Y are both frequent but rarely occur together, i.e., </a:t>
            </a:r>
            <a:endParaRPr/>
          </a:p>
          <a:p>
            <a:pPr indent="-228600" lvl="3" marL="1600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sup(X U Y) &lt; sup (X) * sup(Y)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X and Y are negatively correlated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Problem: A store sold two needle 100 packages A and B, only one transaction containing both A and B.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there are in total 200 transactions, we have </a:t>
            </a:r>
            <a:endParaRPr/>
          </a:p>
          <a:p>
            <a:pPr indent="-228600" lvl="2" marL="1143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s(A U B) = 0.005, s(A) * s(B) = 0.25, s(A U B) &lt; s(A) * s(B)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there are 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transactions, we have</a:t>
            </a:r>
            <a:endParaRPr/>
          </a:p>
          <a:p>
            <a:pPr indent="-228600" lvl="2" marL="1143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s(A U B) = 1/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s(A) * s(B) = 1/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*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1/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s(A U B) &gt; s(A) * s(B)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is the problem? —Null transactions, i.e., the support-based definition is not null-invariant!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1" name="Google Shape;281;p34"/>
          <p:cNvSpPr txBox="1"/>
          <p:nvPr>
            <p:ph idx="4294967295" type="title"/>
          </p:nvPr>
        </p:nvSpPr>
        <p:spPr>
          <a:xfrm>
            <a:off x="152400" y="381000"/>
            <a:ext cx="899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Defining Negative Correlated Patterns (II)</a:t>
            </a:r>
            <a:endParaRPr/>
          </a:p>
        </p:txBody>
      </p:sp>
      <p:sp>
        <p:nvSpPr>
          <p:cNvPr id="282" name="Google Shape;282;p34"/>
          <p:cNvSpPr txBox="1"/>
          <p:nvPr>
            <p:ph idx="4294967295" type="body"/>
          </p:nvPr>
        </p:nvSpPr>
        <p:spPr>
          <a:xfrm>
            <a:off x="304800" y="1295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Definition 2 (negative itemset-based)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is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negative itemset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(1) X = Ā U B, where B is a set of positive items, and Ā is a set of negative items, |Ā|≥ 1, and (2) s(X) ≥ μ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Itemsets X is negatively correlated,  if</a:t>
            </a:r>
            <a:endParaRPr/>
          </a:p>
          <a:p>
            <a:pPr indent="-228600" lvl="3" marL="16002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definition suffers a similar null-invariant problem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Definition 3 (Kulzynski measure-based)  If itemsets X and Y are frequent, but (P(X|Y) + P(Y|X))/2 &lt; є, where є is a negative pattern threshold, then X and Y are negatively correlated.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For the same needle package problem, when no matter there are 200 or 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transactions, if є = 0.01, we have</a:t>
            </a:r>
            <a:endParaRPr/>
          </a:p>
          <a:p>
            <a:pPr indent="-228600" lvl="2" marL="1143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(P(A|B) + P(B|A))/2 = (0.01 + 0.01)/2 &lt; є</a:t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946400"/>
            <a:ext cx="7694612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7 : Advanced Frequent Pattern Mining</a:t>
            </a:r>
            <a:endParaRPr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Mining: A Road Map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 in Multi-Level, Multi-Dimensional Space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Frequent Pattern Mining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High-Dimensional Data and Colossal Patterns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Application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292" name="Google Shape;292;p35"/>
          <p:cNvSpPr/>
          <p:nvPr/>
        </p:nvSpPr>
        <p:spPr>
          <a:xfrm rot="-2040000">
            <a:off x="6723062" y="2733675"/>
            <a:ext cx="381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9" name="Google Shape;299;p36"/>
          <p:cNvSpPr txBox="1"/>
          <p:nvPr>
            <p:ph type="title"/>
          </p:nvPr>
        </p:nvSpPr>
        <p:spPr>
          <a:xfrm>
            <a:off x="304800" y="304800"/>
            <a:ext cx="86312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Constraint-based (Query-Directed) Mining</a:t>
            </a:r>
            <a:endParaRPr/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81000" y="1447800"/>
            <a:ext cx="8382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Finding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all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patterns in a database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autonomously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 — unrealistic!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patterns could be too many but not focused!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should be an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interactive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directs what to be mined using a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mining query language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(or a graphical user interface)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mining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flexibility: provides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constraints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 what to be mined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Optimization: explores such constraints for efficient mining —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constraint-based mining: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constraint-pushing, similar to push selection first in DB query processing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still find all the answers satisfying constraints, not finding some answers in “heuristic search”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MG_4153"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7150"/>
            <a:ext cx="9144000" cy="685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7" name="Google Shape;307;p37"/>
          <p:cNvSpPr txBox="1"/>
          <p:nvPr>
            <p:ph type="title"/>
          </p:nvPr>
        </p:nvSpPr>
        <p:spPr>
          <a:xfrm>
            <a:off x="704850" y="422275"/>
            <a:ext cx="7797800" cy="568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Constraints in Data Mining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457200" y="13716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Knowledge type constraint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classification, association,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Data constraint</a:t>
            </a: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— using SQL-like queries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product pairs sold together in stores in </a:t>
            </a:r>
            <a:r>
              <a:rPr b="0" i="0" lang="en-US" sz="24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Chicago this year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Dimension/level constraint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relevance to </a:t>
            </a:r>
            <a:r>
              <a:rPr b="0" i="0" lang="en-US" sz="24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region, price, brand, customer category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Rule (or pattern) constraint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small sales (price &lt; $10) triggers big sales (sum &gt; $200)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Interestingness constraint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strong rules: min_support ≥ 3%, min_confidence ≥  60%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Meta-Rule Guided Mining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Meta-rule can be in the rule form with partially instantiated predicates and constants 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(X, Y) ^ 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(X, W) =&gt; buys(X, “iPad”)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resulting rule derived can be</a:t>
            </a:r>
            <a:endParaRPr/>
          </a:p>
          <a:p>
            <a:pPr indent="0" lvl="4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age(X, “15-25”) ^ profession(X, “student”) =&gt; buys(X, “iPad”)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general, it can be in the form of </a:t>
            </a:r>
            <a:endParaRPr/>
          </a:p>
          <a:p>
            <a:pPr indent="0" lvl="4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^ 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^ … ^ 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=&gt; Q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^ Q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^ … ^ Q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to find meta-rules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frequent (l+r) predicates (based on min-support threshold)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constants deeply when possible into the mining process (see the remaining discussions on constraint-push techniques)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confidence, correlation, and other measures when possible</a:t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2" name="Google Shape;322;p39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Constraint-Based Frequent Pattern Mining</a:t>
            </a:r>
            <a:endParaRPr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381000" y="12192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space pruning constraints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Anti-monotonic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If constraint c is violated, its further mining can be terminated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Monotonic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If c is satisfied, no need to check c again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Succinct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c must be satisfied, so one can start with the data sets satisfying 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Convertible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c is not monotonic nor anti-monotonic, but it can be converted into it if items in the transaction can be properly ordered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space pruning constraint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succinct: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space can be pruned at the initial pattern mining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anti-monotonic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If a transaction t does not satisfy c, t can be pruned from its further mining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0" name="Google Shape;330;p40"/>
          <p:cNvSpPr txBox="1"/>
          <p:nvPr>
            <p:ph type="title"/>
          </p:nvPr>
        </p:nvSpPr>
        <p:spPr>
          <a:xfrm>
            <a:off x="-152400" y="381000"/>
            <a:ext cx="94488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Pattern Space Pruning with Anti-Monotonicity Constraints</a:t>
            </a:r>
            <a:endParaRPr/>
          </a:p>
        </p:txBody>
      </p:sp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304800" y="1524000"/>
            <a:ext cx="6096000" cy="4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constraint C is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anti-monotone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the super pattern satisfies C, all of its sub-patterns do so too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other words,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anti-monotonicity: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an itemset S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violates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constraint, so does any of its superset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1.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sum(S.price)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≤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anti-monotone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2.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range(S.profit) ≤ 15 is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anti-monotone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Itemset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violates C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does every superset of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3.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sum(S.Price)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≥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not anti-monotone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4.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count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anti-monotone: core property used in Apriori</a:t>
            </a:r>
            <a:endParaRPr/>
          </a:p>
        </p:txBody>
      </p:sp>
      <p:graphicFrame>
        <p:nvGraphicFramePr>
          <p:cNvPr id="332" name="Google Shape;332;p40"/>
          <p:cNvGraphicFramePr/>
          <p:nvPr/>
        </p:nvGraphicFramePr>
        <p:xfrm>
          <a:off x="64770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663575"/>
                <a:gridCol w="180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Transaction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c, d, f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f, g, h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d, e, f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c, e, f, g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0"/>
          <p:cNvSpPr txBox="1"/>
          <p:nvPr/>
        </p:nvSpPr>
        <p:spPr>
          <a:xfrm>
            <a:off x="6629400" y="1219200"/>
            <a:ext cx="22971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TDB (min_sup=2)</a:t>
            </a:r>
            <a:endParaRPr/>
          </a:p>
        </p:txBody>
      </p:sp>
      <p:graphicFrame>
        <p:nvGraphicFramePr>
          <p:cNvPr id="334" name="Google Shape;334;p40"/>
          <p:cNvGraphicFramePr/>
          <p:nvPr/>
        </p:nvGraphicFramePr>
        <p:xfrm>
          <a:off x="70104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876300"/>
                <a:gridCol w="8763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Profit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1" name="Google Shape;341;p41"/>
          <p:cNvSpPr txBox="1"/>
          <p:nvPr>
            <p:ph type="title"/>
          </p:nvPr>
        </p:nvSpPr>
        <p:spPr>
          <a:xfrm>
            <a:off x="-152400" y="304800"/>
            <a:ext cx="944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Pattern Space Pruning with Monotonicity Constraints</a:t>
            </a:r>
            <a:endParaRPr/>
          </a:p>
        </p:txBody>
      </p:sp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304800" y="1600200"/>
            <a:ext cx="5943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constraint C is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monotone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the pattern satisfies C, we do not need to check C in subsequent mining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Alternatively, monotonicity: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an itemset S </a:t>
            </a: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satisfies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constraint, so does any of its superset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1.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sum(S.Price)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≥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monotone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2.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min(S.Price)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≤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 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monotone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3. C: range(S.profit) ≥ 15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Itemset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satisfies C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does every superset of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</a:t>
            </a:r>
            <a:endParaRPr/>
          </a:p>
        </p:txBody>
      </p:sp>
      <p:graphicFrame>
        <p:nvGraphicFramePr>
          <p:cNvPr id="343" name="Google Shape;343;p41"/>
          <p:cNvGraphicFramePr/>
          <p:nvPr/>
        </p:nvGraphicFramePr>
        <p:xfrm>
          <a:off x="6477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744525"/>
                <a:gridCol w="1770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Transaction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c, d,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f, g, 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d, e,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c, e, f, 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4" name="Google Shape;344;p41"/>
          <p:cNvSpPr txBox="1"/>
          <p:nvPr/>
        </p:nvSpPr>
        <p:spPr>
          <a:xfrm>
            <a:off x="6705600" y="1203325"/>
            <a:ext cx="20685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TDB (min_sup=2)</a:t>
            </a:r>
            <a:endParaRPr/>
          </a:p>
        </p:txBody>
      </p:sp>
      <p:graphicFrame>
        <p:nvGraphicFramePr>
          <p:cNvPr id="345" name="Google Shape;345;p41"/>
          <p:cNvGraphicFramePr/>
          <p:nvPr/>
        </p:nvGraphicFramePr>
        <p:xfrm>
          <a:off x="70866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723900"/>
                <a:gridCol w="8763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Profit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2" name="Google Shape;352;p42"/>
          <p:cNvSpPr txBox="1"/>
          <p:nvPr>
            <p:ph type="title"/>
          </p:nvPr>
        </p:nvSpPr>
        <p:spPr>
          <a:xfrm>
            <a:off x="-76200" y="228600"/>
            <a:ext cx="929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Space Pruning with Data Anti-monotonicity</a:t>
            </a:r>
            <a:endParaRPr/>
          </a:p>
        </p:txBody>
      </p:sp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228600" y="1524000"/>
            <a:ext cx="6324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constraint c is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anti-monotone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for a pattern p cannot satisfy a transaction t under c, p’s superset cannot satisfy t under c either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 for data anti-monotone is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recursive data reduction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1.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sum(S.Price)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≥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data anti-monotone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2.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min(S.Price)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≤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 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data anti-monotone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3. C: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range(S.profit) ≥ 25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data anti-monotone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Itemset {b, c}’s projected DB: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T10’: {d, f, h},  T20’: {d, f, g, h}, T30’: {d, f, g}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C cannot satisfy T10’, T10’ can be pruned</a:t>
            </a:r>
            <a:endParaRPr/>
          </a:p>
        </p:txBody>
      </p:sp>
      <p:graphicFrame>
        <p:nvGraphicFramePr>
          <p:cNvPr id="354" name="Google Shape;354;p42"/>
          <p:cNvGraphicFramePr/>
          <p:nvPr/>
        </p:nvGraphicFramePr>
        <p:xfrm>
          <a:off x="6477000" y="16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744525"/>
                <a:gridCol w="1770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Transaction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c, d, f, 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f, g, 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f, 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c, e, f, 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42"/>
          <p:cNvSpPr txBox="1"/>
          <p:nvPr/>
        </p:nvSpPr>
        <p:spPr>
          <a:xfrm>
            <a:off x="6705600" y="1203325"/>
            <a:ext cx="20685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TDB (min_sup=2)</a:t>
            </a:r>
            <a:endParaRPr/>
          </a:p>
        </p:txBody>
      </p:sp>
      <p:graphicFrame>
        <p:nvGraphicFramePr>
          <p:cNvPr id="356" name="Google Shape;356;p42"/>
          <p:cNvGraphicFramePr/>
          <p:nvPr/>
        </p:nvGraphicFramePr>
        <p:xfrm>
          <a:off x="70866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723900"/>
                <a:gridCol w="8763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Profit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3" name="Google Shape;363;p43"/>
          <p:cNvSpPr txBox="1"/>
          <p:nvPr>
            <p:ph type="title"/>
          </p:nvPr>
        </p:nvSpPr>
        <p:spPr>
          <a:xfrm>
            <a:off x="0" y="457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Pattern Space Pruning with Succinctness</a:t>
            </a:r>
            <a:endParaRPr/>
          </a:p>
        </p:txBody>
      </p:sp>
      <p:sp>
        <p:nvSpPr>
          <p:cNvPr id="364" name="Google Shape;364;p43"/>
          <p:cNvSpPr txBox="1"/>
          <p:nvPr>
            <p:ph idx="1" type="body"/>
          </p:nvPr>
        </p:nvSpPr>
        <p:spPr>
          <a:xfrm>
            <a:off x="457200" y="14478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Succinctness: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set of items satisfying a succinctness constraint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then any set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satisfying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based on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, i.e.,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contains a subset belonging to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Idea: Without looking at the transaction database, whether an itemset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satisfies constraint C can be determined based on the selection of items 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S.Price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≤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succinct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S.Price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≥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not succinct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Optimization: If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succinct,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pre-counting pushable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1" name="Google Shape;371;p44"/>
          <p:cNvSpPr txBox="1"/>
          <p:nvPr>
            <p:ph type="title"/>
          </p:nvPr>
        </p:nvSpPr>
        <p:spPr>
          <a:xfrm>
            <a:off x="0" y="381000"/>
            <a:ext cx="899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Algorithm: Apriori + Constraint </a:t>
            </a:r>
            <a:endParaRPr/>
          </a:p>
        </p:txBody>
      </p:sp>
      <p:pic>
        <p:nvPicPr>
          <p:cNvPr id="372" name="Google Shape;37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1795462"/>
            <a:ext cx="1814512" cy="162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4"/>
          <p:cNvSpPr txBox="1"/>
          <p:nvPr/>
        </p:nvSpPr>
        <p:spPr>
          <a:xfrm>
            <a:off x="255587" y="1389062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D</a:t>
            </a:r>
            <a:endParaRPr/>
          </a:p>
        </p:txBody>
      </p:sp>
      <p:pic>
        <p:nvPicPr>
          <p:cNvPr id="374" name="Google Shape;37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2312" y="1468437"/>
            <a:ext cx="1824037" cy="194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4850" y="1560512"/>
            <a:ext cx="2046287" cy="166211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4"/>
          <p:cNvSpPr txBox="1"/>
          <p:nvPr/>
        </p:nvSpPr>
        <p:spPr>
          <a:xfrm>
            <a:off x="2181225" y="2273300"/>
            <a:ext cx="107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D</a:t>
            </a:r>
            <a:endParaRPr/>
          </a:p>
        </p:txBody>
      </p:sp>
      <p:cxnSp>
        <p:nvCxnSpPr>
          <p:cNvPr id="377" name="Google Shape;377;p44"/>
          <p:cNvCxnSpPr/>
          <p:nvPr/>
        </p:nvCxnSpPr>
        <p:spPr>
          <a:xfrm>
            <a:off x="2297112" y="2719387"/>
            <a:ext cx="8318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8" name="Google Shape;378;p44"/>
          <p:cNvSpPr txBox="1"/>
          <p:nvPr/>
        </p:nvSpPr>
        <p:spPr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79" name="Google Shape;379;p44"/>
          <p:cNvSpPr txBox="1"/>
          <p:nvPr/>
        </p:nvSpPr>
        <p:spPr>
          <a:xfrm>
            <a:off x="5346700" y="1563687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pic>
        <p:nvPicPr>
          <p:cNvPr id="380" name="Google Shape;380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0350" y="3381375"/>
            <a:ext cx="11207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00400" y="3492500"/>
            <a:ext cx="17367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2800" y="3756025"/>
            <a:ext cx="1717675" cy="180181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4"/>
          <p:cNvSpPr txBox="1"/>
          <p:nvPr/>
        </p:nvSpPr>
        <p:spPr>
          <a:xfrm>
            <a:off x="301625" y="3729037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4" name="Google Shape;384;p44"/>
          <p:cNvSpPr txBox="1"/>
          <p:nvPr/>
        </p:nvSpPr>
        <p:spPr>
          <a:xfrm>
            <a:off x="2728912" y="333216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6016625" y="338296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386" name="Google Shape;386;p44"/>
          <p:cNvCxnSpPr/>
          <p:nvPr/>
        </p:nvCxnSpPr>
        <p:spPr>
          <a:xfrm rot="10800000">
            <a:off x="5127625" y="4252912"/>
            <a:ext cx="11207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7" name="Google Shape;387;p44"/>
          <p:cNvSpPr txBox="1"/>
          <p:nvPr/>
        </p:nvSpPr>
        <p:spPr>
          <a:xfrm>
            <a:off x="5148262" y="3751262"/>
            <a:ext cx="107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D</a:t>
            </a:r>
            <a:endParaRPr/>
          </a:p>
        </p:txBody>
      </p:sp>
      <p:sp>
        <p:nvSpPr>
          <p:cNvPr id="388" name="Google Shape;388;p44"/>
          <p:cNvSpPr/>
          <p:nvPr/>
        </p:nvSpPr>
        <p:spPr>
          <a:xfrm>
            <a:off x="7861300" y="3070225"/>
            <a:ext cx="627062" cy="85566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9" name="Google Shape;389;p44"/>
          <p:cNvCxnSpPr/>
          <p:nvPr/>
        </p:nvCxnSpPr>
        <p:spPr>
          <a:xfrm>
            <a:off x="2535237" y="6299200"/>
            <a:ext cx="16922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0" name="Google Shape;390;p44"/>
          <p:cNvSpPr txBox="1"/>
          <p:nvPr/>
        </p:nvSpPr>
        <p:spPr>
          <a:xfrm>
            <a:off x="698500" y="580231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91" name="Google Shape;391;p44"/>
          <p:cNvSpPr txBox="1"/>
          <p:nvPr/>
        </p:nvSpPr>
        <p:spPr>
          <a:xfrm>
            <a:off x="4114800" y="5791200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pic>
        <p:nvPicPr>
          <p:cNvPr id="392" name="Google Shape;392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6812" y="5845175"/>
            <a:ext cx="1125537" cy="77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4"/>
          <p:cNvSpPr txBox="1"/>
          <p:nvPr/>
        </p:nvSpPr>
        <p:spPr>
          <a:xfrm>
            <a:off x="2732087" y="5881687"/>
            <a:ext cx="107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D</a:t>
            </a:r>
            <a:endParaRPr/>
          </a:p>
        </p:txBody>
      </p:sp>
      <p:pic>
        <p:nvPicPr>
          <p:cNvPr id="394" name="Google Shape;394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68825" y="5835650"/>
            <a:ext cx="1754187" cy="81121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/>
          <p:nvPr/>
        </p:nvSpPr>
        <p:spPr>
          <a:xfrm>
            <a:off x="201612" y="4846637"/>
            <a:ext cx="441325" cy="124936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96" name="Google Shape;396;p44"/>
          <p:cNvCxnSpPr/>
          <p:nvPr/>
        </p:nvCxnSpPr>
        <p:spPr>
          <a:xfrm>
            <a:off x="5181600" y="2438400"/>
            <a:ext cx="5270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7" name="Google Shape;397;p44"/>
          <p:cNvCxnSpPr/>
          <p:nvPr/>
        </p:nvCxnSpPr>
        <p:spPr>
          <a:xfrm rot="10800000">
            <a:off x="2667000" y="46482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6705600" y="5867400"/>
            <a:ext cx="2438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Constraint: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Sum{S.price} &lt; 5</a:t>
            </a:r>
            <a:endParaRPr/>
          </a:p>
        </p:txBody>
      </p:sp>
      <p:grpSp>
        <p:nvGrpSpPr>
          <p:cNvPr id="399" name="Google Shape;399;p44"/>
          <p:cNvGrpSpPr/>
          <p:nvPr/>
        </p:nvGrpSpPr>
        <p:grpSpPr>
          <a:xfrm>
            <a:off x="6096000" y="2971800"/>
            <a:ext cx="1524000" cy="152400"/>
            <a:chOff x="2160" y="2016"/>
            <a:chExt cx="960" cy="96"/>
          </a:xfrm>
        </p:grpSpPr>
        <p:cxnSp>
          <p:nvCxnSpPr>
            <p:cNvPr id="400" name="Google Shape;400;p44"/>
            <p:cNvCxnSpPr/>
            <p:nvPr/>
          </p:nvCxnSpPr>
          <p:spPr>
            <a:xfrm>
              <a:off x="2160" y="2016"/>
              <a:ext cx="96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/>
            <p:nvPr/>
          </p:nvCxnSpPr>
          <p:spPr>
            <a:xfrm flipH="1" rot="10800000">
              <a:off x="2160" y="2016"/>
              <a:ext cx="96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02" name="Google Shape;402;p44"/>
          <p:cNvGrpSpPr/>
          <p:nvPr/>
        </p:nvGrpSpPr>
        <p:grpSpPr>
          <a:xfrm>
            <a:off x="914400" y="4572000"/>
            <a:ext cx="1524000" cy="152400"/>
            <a:chOff x="2160" y="2016"/>
            <a:chExt cx="960" cy="96"/>
          </a:xfrm>
        </p:grpSpPr>
        <p:cxnSp>
          <p:nvCxnSpPr>
            <p:cNvPr id="403" name="Google Shape;403;p44"/>
            <p:cNvCxnSpPr/>
            <p:nvPr/>
          </p:nvCxnSpPr>
          <p:spPr>
            <a:xfrm>
              <a:off x="2160" y="2016"/>
              <a:ext cx="96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4" name="Google Shape;404;p44"/>
            <p:cNvCxnSpPr/>
            <p:nvPr/>
          </p:nvCxnSpPr>
          <p:spPr>
            <a:xfrm flipH="1" rot="10800000">
              <a:off x="2160" y="2016"/>
              <a:ext cx="96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05" name="Google Shape;405;p44"/>
          <p:cNvGrpSpPr/>
          <p:nvPr/>
        </p:nvGrpSpPr>
        <p:grpSpPr>
          <a:xfrm>
            <a:off x="914400" y="4953000"/>
            <a:ext cx="1524000" cy="152400"/>
            <a:chOff x="2160" y="2016"/>
            <a:chExt cx="960" cy="96"/>
          </a:xfrm>
        </p:grpSpPr>
        <p:cxnSp>
          <p:nvCxnSpPr>
            <p:cNvPr id="406" name="Google Shape;406;p44"/>
            <p:cNvCxnSpPr/>
            <p:nvPr/>
          </p:nvCxnSpPr>
          <p:spPr>
            <a:xfrm>
              <a:off x="2160" y="2016"/>
              <a:ext cx="96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7" name="Google Shape;407;p44"/>
            <p:cNvCxnSpPr/>
            <p:nvPr/>
          </p:nvCxnSpPr>
          <p:spPr>
            <a:xfrm flipH="1" rot="10800000">
              <a:off x="2160" y="2016"/>
              <a:ext cx="96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08" name="Google Shape;408;p44"/>
          <p:cNvGrpSpPr/>
          <p:nvPr/>
        </p:nvGrpSpPr>
        <p:grpSpPr>
          <a:xfrm>
            <a:off x="914400" y="5257800"/>
            <a:ext cx="1524000" cy="152400"/>
            <a:chOff x="2160" y="2016"/>
            <a:chExt cx="960" cy="96"/>
          </a:xfrm>
        </p:grpSpPr>
        <p:cxnSp>
          <p:nvCxnSpPr>
            <p:cNvPr id="409" name="Google Shape;409;p44"/>
            <p:cNvCxnSpPr/>
            <p:nvPr/>
          </p:nvCxnSpPr>
          <p:spPr>
            <a:xfrm>
              <a:off x="2160" y="2016"/>
              <a:ext cx="96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44"/>
            <p:cNvCxnSpPr/>
            <p:nvPr/>
          </p:nvCxnSpPr>
          <p:spPr>
            <a:xfrm flipH="1" rot="10800000">
              <a:off x="2160" y="2016"/>
              <a:ext cx="96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11" name="Google Shape;411;p44"/>
          <p:cNvGrpSpPr/>
          <p:nvPr/>
        </p:nvGrpSpPr>
        <p:grpSpPr>
          <a:xfrm>
            <a:off x="4648200" y="6400800"/>
            <a:ext cx="1524000" cy="152400"/>
            <a:chOff x="2160" y="2016"/>
            <a:chExt cx="960" cy="96"/>
          </a:xfrm>
        </p:grpSpPr>
        <p:cxnSp>
          <p:nvCxnSpPr>
            <p:cNvPr id="412" name="Google Shape;412;p44"/>
            <p:cNvCxnSpPr/>
            <p:nvPr/>
          </p:nvCxnSpPr>
          <p:spPr>
            <a:xfrm>
              <a:off x="2160" y="2016"/>
              <a:ext cx="96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44"/>
            <p:cNvCxnSpPr/>
            <p:nvPr/>
          </p:nvCxnSpPr>
          <p:spPr>
            <a:xfrm flipH="1" rot="10800000">
              <a:off x="2160" y="2016"/>
              <a:ext cx="96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0" name="Google Shape;420;p45"/>
          <p:cNvSpPr txBox="1"/>
          <p:nvPr>
            <p:ph type="title"/>
          </p:nvPr>
        </p:nvSpPr>
        <p:spPr>
          <a:xfrm>
            <a:off x="0" y="152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Constrained Apriori : Push a Succinct Constraint Deep</a:t>
            </a: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pic>
        <p:nvPicPr>
          <p:cNvPr id="421" name="Google Shape;4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1795462"/>
            <a:ext cx="1814512" cy="162083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5"/>
          <p:cNvSpPr txBox="1"/>
          <p:nvPr/>
        </p:nvSpPr>
        <p:spPr>
          <a:xfrm>
            <a:off x="255587" y="1389062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D</a:t>
            </a:r>
            <a:endParaRPr/>
          </a:p>
        </p:txBody>
      </p:sp>
      <p:pic>
        <p:nvPicPr>
          <p:cNvPr id="423" name="Google Shape;4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2312" y="1468437"/>
            <a:ext cx="1824037" cy="194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4850" y="1560512"/>
            <a:ext cx="2046287" cy="166211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5"/>
          <p:cNvSpPr txBox="1"/>
          <p:nvPr/>
        </p:nvSpPr>
        <p:spPr>
          <a:xfrm>
            <a:off x="2181225" y="2273300"/>
            <a:ext cx="107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D</a:t>
            </a:r>
            <a:endParaRPr/>
          </a:p>
        </p:txBody>
      </p:sp>
      <p:cxnSp>
        <p:nvCxnSpPr>
          <p:cNvPr id="426" name="Google Shape;426;p45"/>
          <p:cNvCxnSpPr/>
          <p:nvPr/>
        </p:nvCxnSpPr>
        <p:spPr>
          <a:xfrm>
            <a:off x="2297112" y="2719387"/>
            <a:ext cx="8318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7" name="Google Shape;427;p45"/>
          <p:cNvSpPr txBox="1"/>
          <p:nvPr/>
        </p:nvSpPr>
        <p:spPr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28" name="Google Shape;428;p45"/>
          <p:cNvSpPr txBox="1"/>
          <p:nvPr/>
        </p:nvSpPr>
        <p:spPr>
          <a:xfrm>
            <a:off x="5346700" y="1563687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pic>
        <p:nvPicPr>
          <p:cNvPr id="429" name="Google Shape;42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9400" y="3352800"/>
            <a:ext cx="11207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00400" y="3492500"/>
            <a:ext cx="17367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2800" y="3756025"/>
            <a:ext cx="1717675" cy="1801812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5"/>
          <p:cNvSpPr txBox="1"/>
          <p:nvPr/>
        </p:nvSpPr>
        <p:spPr>
          <a:xfrm>
            <a:off x="301625" y="3729037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33" name="Google Shape;433;p45"/>
          <p:cNvSpPr txBox="1"/>
          <p:nvPr/>
        </p:nvSpPr>
        <p:spPr>
          <a:xfrm>
            <a:off x="2728912" y="333216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34" name="Google Shape;434;p45"/>
          <p:cNvSpPr txBox="1"/>
          <p:nvPr/>
        </p:nvSpPr>
        <p:spPr>
          <a:xfrm>
            <a:off x="6016625" y="338296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435" name="Google Shape;435;p45"/>
          <p:cNvCxnSpPr/>
          <p:nvPr/>
        </p:nvCxnSpPr>
        <p:spPr>
          <a:xfrm rot="10800000">
            <a:off x="5127625" y="4252912"/>
            <a:ext cx="11207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6" name="Google Shape;436;p45"/>
          <p:cNvSpPr txBox="1"/>
          <p:nvPr/>
        </p:nvSpPr>
        <p:spPr>
          <a:xfrm>
            <a:off x="5148262" y="3751262"/>
            <a:ext cx="107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D</a:t>
            </a:r>
            <a:endParaRPr/>
          </a:p>
        </p:txBody>
      </p:sp>
      <p:sp>
        <p:nvSpPr>
          <p:cNvPr id="437" name="Google Shape;437;p45"/>
          <p:cNvSpPr/>
          <p:nvPr/>
        </p:nvSpPr>
        <p:spPr>
          <a:xfrm>
            <a:off x="7861300" y="3070225"/>
            <a:ext cx="627062" cy="85566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38" name="Google Shape;438;p45"/>
          <p:cNvCxnSpPr/>
          <p:nvPr/>
        </p:nvCxnSpPr>
        <p:spPr>
          <a:xfrm>
            <a:off x="2535237" y="6299200"/>
            <a:ext cx="16922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9" name="Google Shape;439;p45"/>
          <p:cNvSpPr txBox="1"/>
          <p:nvPr/>
        </p:nvSpPr>
        <p:spPr>
          <a:xfrm>
            <a:off x="698500" y="580231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40" name="Google Shape;440;p45"/>
          <p:cNvSpPr txBox="1"/>
          <p:nvPr/>
        </p:nvSpPr>
        <p:spPr>
          <a:xfrm>
            <a:off x="4114800" y="5791200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pic>
        <p:nvPicPr>
          <p:cNvPr id="441" name="Google Shape;441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6812" y="5845175"/>
            <a:ext cx="1125537" cy="77628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5"/>
          <p:cNvSpPr txBox="1"/>
          <p:nvPr/>
        </p:nvSpPr>
        <p:spPr>
          <a:xfrm>
            <a:off x="2732087" y="5881687"/>
            <a:ext cx="107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D</a:t>
            </a:r>
            <a:endParaRPr/>
          </a:p>
        </p:txBody>
      </p:sp>
      <p:pic>
        <p:nvPicPr>
          <p:cNvPr id="443" name="Google Shape;443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68825" y="5835650"/>
            <a:ext cx="1754187" cy="811212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5"/>
          <p:cNvSpPr/>
          <p:nvPr/>
        </p:nvSpPr>
        <p:spPr>
          <a:xfrm>
            <a:off x="201612" y="4846637"/>
            <a:ext cx="441325" cy="124936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45" name="Google Shape;445;p45"/>
          <p:cNvCxnSpPr/>
          <p:nvPr/>
        </p:nvCxnSpPr>
        <p:spPr>
          <a:xfrm>
            <a:off x="5181600" y="2438400"/>
            <a:ext cx="5270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6" name="Google Shape;446;p45"/>
          <p:cNvCxnSpPr/>
          <p:nvPr/>
        </p:nvCxnSpPr>
        <p:spPr>
          <a:xfrm rot="10800000">
            <a:off x="2667000" y="46482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47" name="Google Shape;447;p45"/>
          <p:cNvSpPr txBox="1"/>
          <p:nvPr/>
        </p:nvSpPr>
        <p:spPr>
          <a:xfrm>
            <a:off x="6705600" y="5867400"/>
            <a:ext cx="2438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Constraint: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min{S.price } &lt;= 1</a:t>
            </a:r>
            <a:endParaRPr/>
          </a:p>
        </p:txBody>
      </p:sp>
      <p:cxnSp>
        <p:nvCxnSpPr>
          <p:cNvPr id="448" name="Google Shape;448;p45"/>
          <p:cNvCxnSpPr/>
          <p:nvPr/>
        </p:nvCxnSpPr>
        <p:spPr>
          <a:xfrm>
            <a:off x="3276600" y="5562600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45"/>
          <p:cNvCxnSpPr/>
          <p:nvPr/>
        </p:nvCxnSpPr>
        <p:spPr>
          <a:xfrm>
            <a:off x="3276600" y="5257800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0" name="Google Shape;450;p45"/>
          <p:cNvCxnSpPr/>
          <p:nvPr/>
        </p:nvCxnSpPr>
        <p:spPr>
          <a:xfrm>
            <a:off x="3276600" y="4953000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45"/>
          <p:cNvCxnSpPr/>
          <p:nvPr/>
        </p:nvCxnSpPr>
        <p:spPr>
          <a:xfrm>
            <a:off x="838200" y="4648200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45"/>
          <p:cNvCxnSpPr/>
          <p:nvPr/>
        </p:nvCxnSpPr>
        <p:spPr>
          <a:xfrm>
            <a:off x="838200" y="5029200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45"/>
          <p:cNvCxnSpPr/>
          <p:nvPr/>
        </p:nvCxnSpPr>
        <p:spPr>
          <a:xfrm>
            <a:off x="838200" y="5334000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45"/>
          <p:cNvCxnSpPr/>
          <p:nvPr/>
        </p:nvCxnSpPr>
        <p:spPr>
          <a:xfrm>
            <a:off x="4648200" y="6400800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45"/>
          <p:cNvCxnSpPr/>
          <p:nvPr/>
        </p:nvCxnSpPr>
        <p:spPr>
          <a:xfrm>
            <a:off x="1371600" y="6477000"/>
            <a:ext cx="758825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56" name="Google Shape;456;p45"/>
          <p:cNvGrpSpPr/>
          <p:nvPr/>
        </p:nvGrpSpPr>
        <p:grpSpPr>
          <a:xfrm>
            <a:off x="6781800" y="4800600"/>
            <a:ext cx="762000" cy="152400"/>
            <a:chOff x="4272" y="3024"/>
            <a:chExt cx="480" cy="96"/>
          </a:xfrm>
        </p:grpSpPr>
        <p:cxnSp>
          <p:nvCxnSpPr>
            <p:cNvPr id="457" name="Google Shape;457;p45"/>
            <p:cNvCxnSpPr/>
            <p:nvPr/>
          </p:nvCxnSpPr>
          <p:spPr>
            <a:xfrm>
              <a:off x="4272" y="3024"/>
              <a:ext cx="48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45"/>
            <p:cNvCxnSpPr/>
            <p:nvPr/>
          </p:nvCxnSpPr>
          <p:spPr>
            <a:xfrm flipH="1" rot="10800000">
              <a:off x="4272" y="3024"/>
              <a:ext cx="48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59" name="Google Shape;459;p45"/>
          <p:cNvGrpSpPr/>
          <p:nvPr/>
        </p:nvGrpSpPr>
        <p:grpSpPr>
          <a:xfrm>
            <a:off x="6781800" y="5105400"/>
            <a:ext cx="762000" cy="152400"/>
            <a:chOff x="4272" y="3024"/>
            <a:chExt cx="480" cy="96"/>
          </a:xfrm>
        </p:grpSpPr>
        <p:cxnSp>
          <p:nvCxnSpPr>
            <p:cNvPr id="460" name="Google Shape;460;p45"/>
            <p:cNvCxnSpPr/>
            <p:nvPr/>
          </p:nvCxnSpPr>
          <p:spPr>
            <a:xfrm>
              <a:off x="4272" y="3024"/>
              <a:ext cx="48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45"/>
            <p:cNvCxnSpPr/>
            <p:nvPr/>
          </p:nvCxnSpPr>
          <p:spPr>
            <a:xfrm flipH="1" rot="10800000">
              <a:off x="4272" y="3024"/>
              <a:ext cx="48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2" name="Google Shape;462;p45"/>
          <p:cNvGrpSpPr/>
          <p:nvPr/>
        </p:nvGrpSpPr>
        <p:grpSpPr>
          <a:xfrm>
            <a:off x="6781800" y="5486400"/>
            <a:ext cx="762000" cy="152400"/>
            <a:chOff x="4272" y="3024"/>
            <a:chExt cx="480" cy="96"/>
          </a:xfrm>
        </p:grpSpPr>
        <p:cxnSp>
          <p:nvCxnSpPr>
            <p:cNvPr id="463" name="Google Shape;463;p45"/>
            <p:cNvCxnSpPr/>
            <p:nvPr/>
          </p:nvCxnSpPr>
          <p:spPr>
            <a:xfrm>
              <a:off x="4272" y="3024"/>
              <a:ext cx="48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45"/>
            <p:cNvCxnSpPr/>
            <p:nvPr/>
          </p:nvCxnSpPr>
          <p:spPr>
            <a:xfrm flipH="1" rot="10800000">
              <a:off x="4272" y="3024"/>
              <a:ext cx="480" cy="96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65" name="Google Shape;465;p45"/>
          <p:cNvSpPr txBox="1"/>
          <p:nvPr/>
        </p:nvSpPr>
        <p:spPr>
          <a:xfrm>
            <a:off x="6705600" y="4724400"/>
            <a:ext cx="914400" cy="9144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45"/>
          <p:cNvSpPr txBox="1"/>
          <p:nvPr/>
        </p:nvSpPr>
        <p:spPr>
          <a:xfrm>
            <a:off x="7848600" y="4267200"/>
            <a:ext cx="1143000" cy="4572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Google Shape;467;p45"/>
          <p:cNvSpPr txBox="1"/>
          <p:nvPr/>
        </p:nvSpPr>
        <p:spPr>
          <a:xfrm>
            <a:off x="7831137" y="4267200"/>
            <a:ext cx="1312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not immediately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to be used</a:t>
            </a:r>
            <a:endParaRPr/>
          </a:p>
        </p:txBody>
      </p:sp>
      <p:cxnSp>
        <p:nvCxnSpPr>
          <p:cNvPr id="468" name="Google Shape;468;p45"/>
          <p:cNvCxnSpPr/>
          <p:nvPr/>
        </p:nvCxnSpPr>
        <p:spPr>
          <a:xfrm flipH="1">
            <a:off x="7620000" y="4724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9" name="Google Shape;469;p45"/>
          <p:cNvSpPr txBox="1"/>
          <p:nvPr/>
        </p:nvSpPr>
        <p:spPr>
          <a:xfrm>
            <a:off x="3200400" y="4800600"/>
            <a:ext cx="1676400" cy="9144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6" name="Google Shape;476;p46"/>
          <p:cNvSpPr txBox="1"/>
          <p:nvPr>
            <p:ph type="title"/>
          </p:nvPr>
        </p:nvSpPr>
        <p:spPr>
          <a:xfrm>
            <a:off x="0" y="152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Constrained FP-Growth: Push a Succinct Constraint Deep</a:t>
            </a: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477" name="Google Shape;477;p46"/>
          <p:cNvSpPr txBox="1"/>
          <p:nvPr/>
        </p:nvSpPr>
        <p:spPr>
          <a:xfrm>
            <a:off x="6705600" y="5867400"/>
            <a:ext cx="2438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Constraint: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min{S.price } &lt;= 1</a:t>
            </a:r>
            <a:endParaRPr/>
          </a:p>
        </p:txBody>
      </p:sp>
      <p:pic>
        <p:nvPicPr>
          <p:cNvPr id="478" name="Google Shape;4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1795462"/>
            <a:ext cx="1814512" cy="162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1676400"/>
            <a:ext cx="1819275" cy="188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46"/>
          <p:cNvCxnSpPr/>
          <p:nvPr/>
        </p:nvCxnSpPr>
        <p:spPr>
          <a:xfrm>
            <a:off x="2209800" y="25146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1" name="Google Shape;481;p46"/>
          <p:cNvSpPr txBox="1"/>
          <p:nvPr/>
        </p:nvSpPr>
        <p:spPr>
          <a:xfrm>
            <a:off x="2209800" y="2590800"/>
            <a:ext cx="11001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infrequent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 1</a:t>
            </a:r>
            <a:endParaRPr/>
          </a:p>
        </p:txBody>
      </p:sp>
      <p:sp>
        <p:nvSpPr>
          <p:cNvPr id="482" name="Google Shape;482;p46"/>
          <p:cNvSpPr/>
          <p:nvPr/>
        </p:nvSpPr>
        <p:spPr>
          <a:xfrm>
            <a:off x="6019800" y="1676400"/>
            <a:ext cx="1752600" cy="1752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FP-Tree</a:t>
            </a:r>
            <a:endParaRPr/>
          </a:p>
        </p:txBody>
      </p:sp>
      <p:cxnSp>
        <p:nvCxnSpPr>
          <p:cNvPr id="483" name="Google Shape;483;p46"/>
          <p:cNvCxnSpPr/>
          <p:nvPr/>
        </p:nvCxnSpPr>
        <p:spPr>
          <a:xfrm>
            <a:off x="5257800" y="25146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484" name="Google Shape;48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075" y="4843462"/>
            <a:ext cx="18002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6"/>
          <p:cNvSpPr txBox="1"/>
          <p:nvPr/>
        </p:nvSpPr>
        <p:spPr>
          <a:xfrm>
            <a:off x="152400" y="4191000"/>
            <a:ext cx="2203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1-Projected DB</a:t>
            </a:r>
            <a:endParaRPr/>
          </a:p>
        </p:txBody>
      </p:sp>
      <p:sp>
        <p:nvSpPr>
          <p:cNvPr id="486" name="Google Shape;486;p46"/>
          <p:cNvSpPr txBox="1"/>
          <p:nvPr/>
        </p:nvSpPr>
        <p:spPr>
          <a:xfrm>
            <a:off x="3124200" y="5029200"/>
            <a:ext cx="4498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Need to project on 2, 3, or 5</a:t>
            </a:r>
            <a:endParaRPr/>
          </a:p>
        </p:txBody>
      </p:sp>
      <p:sp>
        <p:nvSpPr>
          <p:cNvPr id="487" name="Google Shape;487;p46"/>
          <p:cNvSpPr/>
          <p:nvPr/>
        </p:nvSpPr>
        <p:spPr>
          <a:xfrm>
            <a:off x="1295400" y="3505200"/>
            <a:ext cx="5943600" cy="685800"/>
          </a:xfrm>
          <a:custGeom>
            <a:rect b="b" l="l" r="r" t="t"/>
            <a:pathLst>
              <a:path extrusionOk="0" h="432" w="3744">
                <a:moveTo>
                  <a:pt x="3744" y="0"/>
                </a:moveTo>
                <a:cubicBezTo>
                  <a:pt x="3316" y="124"/>
                  <a:pt x="2888" y="248"/>
                  <a:pt x="2400" y="288"/>
                </a:cubicBezTo>
                <a:cubicBezTo>
                  <a:pt x="1912" y="328"/>
                  <a:pt x="1216" y="216"/>
                  <a:pt x="816" y="240"/>
                </a:cubicBezTo>
                <a:cubicBezTo>
                  <a:pt x="416" y="264"/>
                  <a:pt x="208" y="348"/>
                  <a:pt x="0" y="43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7 : Advanced Frequent Pattern Mining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Mining: A Road Map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 in Multi-Level, Multi-Dimensional Space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Frequent Pattern Mining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High-Dimensional Data and Colossal Patterns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Application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-2040000">
            <a:off x="4894262" y="1308100"/>
            <a:ext cx="381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4" name="Google Shape;494;p47"/>
          <p:cNvSpPr txBox="1"/>
          <p:nvPr>
            <p:ph type="title"/>
          </p:nvPr>
        </p:nvSpPr>
        <p:spPr>
          <a:xfrm>
            <a:off x="914400" y="152400"/>
            <a:ext cx="7543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Constrained FP-Growth: Push a Data Anti-monotonic Constraint Deep</a:t>
            </a: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495" name="Google Shape;495;p47"/>
          <p:cNvSpPr txBox="1"/>
          <p:nvPr/>
        </p:nvSpPr>
        <p:spPr>
          <a:xfrm>
            <a:off x="6705600" y="5867400"/>
            <a:ext cx="2438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Constraint: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min{S.price } &lt;= 1</a:t>
            </a:r>
            <a:endParaRPr/>
          </a:p>
        </p:txBody>
      </p:sp>
      <p:pic>
        <p:nvPicPr>
          <p:cNvPr id="496" name="Google Shape;4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808162"/>
            <a:ext cx="1814512" cy="162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1676400"/>
            <a:ext cx="1800225" cy="113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47"/>
          <p:cNvCxnSpPr/>
          <p:nvPr/>
        </p:nvCxnSpPr>
        <p:spPr>
          <a:xfrm>
            <a:off x="2209800" y="25146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9" name="Google Shape;499;p47"/>
          <p:cNvSpPr/>
          <p:nvPr/>
        </p:nvSpPr>
        <p:spPr>
          <a:xfrm>
            <a:off x="6019800" y="1676400"/>
            <a:ext cx="1752600" cy="1752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FP-Tree</a:t>
            </a:r>
            <a:endParaRPr/>
          </a:p>
        </p:txBody>
      </p:sp>
      <p:cxnSp>
        <p:nvCxnSpPr>
          <p:cNvPr id="500" name="Google Shape;500;p47"/>
          <p:cNvCxnSpPr/>
          <p:nvPr/>
        </p:nvCxnSpPr>
        <p:spPr>
          <a:xfrm>
            <a:off x="5257800" y="25146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1" name="Google Shape;501;p47"/>
          <p:cNvSpPr txBox="1"/>
          <p:nvPr/>
        </p:nvSpPr>
        <p:spPr>
          <a:xfrm>
            <a:off x="152400" y="4191000"/>
            <a:ext cx="386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branch, we are done</a:t>
            </a:r>
            <a:endParaRPr/>
          </a:p>
        </p:txBody>
      </p:sp>
      <p:sp>
        <p:nvSpPr>
          <p:cNvPr id="502" name="Google Shape;502;p47"/>
          <p:cNvSpPr/>
          <p:nvPr/>
        </p:nvSpPr>
        <p:spPr>
          <a:xfrm>
            <a:off x="1295400" y="3505200"/>
            <a:ext cx="5943600" cy="685800"/>
          </a:xfrm>
          <a:custGeom>
            <a:rect b="b" l="l" r="r" t="t"/>
            <a:pathLst>
              <a:path extrusionOk="0" h="432" w="3744">
                <a:moveTo>
                  <a:pt x="3744" y="0"/>
                </a:moveTo>
                <a:cubicBezTo>
                  <a:pt x="3316" y="124"/>
                  <a:pt x="2888" y="248"/>
                  <a:pt x="2400" y="288"/>
                </a:cubicBezTo>
                <a:cubicBezTo>
                  <a:pt x="1912" y="328"/>
                  <a:pt x="1216" y="216"/>
                  <a:pt x="816" y="240"/>
                </a:cubicBezTo>
                <a:cubicBezTo>
                  <a:pt x="416" y="264"/>
                  <a:pt x="208" y="348"/>
                  <a:pt x="0" y="43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03" name="Google Shape;503;p47"/>
          <p:cNvCxnSpPr/>
          <p:nvPr/>
        </p:nvCxnSpPr>
        <p:spPr>
          <a:xfrm>
            <a:off x="152400" y="2590800"/>
            <a:ext cx="21336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4" name="Google Shape;504;p47"/>
          <p:cNvCxnSpPr/>
          <p:nvPr/>
        </p:nvCxnSpPr>
        <p:spPr>
          <a:xfrm>
            <a:off x="152400" y="3276600"/>
            <a:ext cx="21336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5" name="Google Shape;505;p47"/>
          <p:cNvSpPr txBox="1"/>
          <p:nvPr/>
        </p:nvSpPr>
        <p:spPr>
          <a:xfrm>
            <a:off x="152400" y="1371600"/>
            <a:ext cx="20558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 from data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2" name="Google Shape;512;p48"/>
          <p:cNvSpPr txBox="1"/>
          <p:nvPr>
            <p:ph type="title"/>
          </p:nvPr>
        </p:nvSpPr>
        <p:spPr>
          <a:xfrm>
            <a:off x="228600" y="152400"/>
            <a:ext cx="6096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1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Constrained FP-Growth: Push a Data Anti-monotonic Constraint Deep</a:t>
            </a:r>
            <a:endParaRPr/>
          </a:p>
        </p:txBody>
      </p:sp>
      <p:sp>
        <p:nvSpPr>
          <p:cNvPr id="513" name="Google Shape;513;p48"/>
          <p:cNvSpPr txBox="1"/>
          <p:nvPr/>
        </p:nvSpPr>
        <p:spPr>
          <a:xfrm>
            <a:off x="6096000" y="5486400"/>
            <a:ext cx="2819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Constraint: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range{S.price } &gt; 25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min_sup &gt;= 2</a:t>
            </a: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4572000" y="1447800"/>
            <a:ext cx="1752600" cy="1752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FP-Tree</a:t>
            </a:r>
            <a:endParaRPr/>
          </a:p>
        </p:txBody>
      </p:sp>
      <p:graphicFrame>
        <p:nvGraphicFramePr>
          <p:cNvPr id="515" name="Google Shape;515;p48"/>
          <p:cNvGraphicFramePr/>
          <p:nvPr/>
        </p:nvGraphicFramePr>
        <p:xfrm>
          <a:off x="625475" y="3700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663575"/>
                <a:gridCol w="18018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Transaction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 c, d, f, h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c, d, f, g, h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c, d, f, g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6" name="Google Shape;516;p48"/>
          <p:cNvSpPr txBox="1"/>
          <p:nvPr/>
        </p:nvSpPr>
        <p:spPr>
          <a:xfrm>
            <a:off x="381000" y="3276600"/>
            <a:ext cx="2216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B-Projected DB</a:t>
            </a:r>
            <a:endParaRPr/>
          </a:p>
        </p:txBody>
      </p:sp>
      <p:sp>
        <p:nvSpPr>
          <p:cNvPr id="517" name="Google Shape;517;p48"/>
          <p:cNvSpPr/>
          <p:nvPr/>
        </p:nvSpPr>
        <p:spPr>
          <a:xfrm>
            <a:off x="4953000" y="3886200"/>
            <a:ext cx="1143000" cy="1143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FP-Tree</a:t>
            </a:r>
            <a:endParaRPr/>
          </a:p>
        </p:txBody>
      </p:sp>
      <p:graphicFrame>
        <p:nvGraphicFramePr>
          <p:cNvPr id="518" name="Google Shape;518;p48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685800"/>
                <a:gridCol w="160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Transaction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c, d, f, 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f, g, 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f, 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e, f, 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9" name="Google Shape;519;p48"/>
          <p:cNvGraphicFramePr/>
          <p:nvPr/>
        </p:nvGraphicFramePr>
        <p:xfrm>
          <a:off x="6627812" y="13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744525"/>
                <a:gridCol w="1770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Transaction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c, d, f, 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f, g, 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f, 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e, f, 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0" name="Google Shape;520;p48"/>
          <p:cNvGraphicFramePr/>
          <p:nvPr/>
        </p:nvGraphicFramePr>
        <p:xfrm>
          <a:off x="7162800" y="2154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723900"/>
                <a:gridCol w="8763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Profit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1" name="Google Shape;521;p48"/>
          <p:cNvCxnSpPr/>
          <p:nvPr/>
        </p:nvCxnSpPr>
        <p:spPr>
          <a:xfrm>
            <a:off x="533400" y="4191000"/>
            <a:ext cx="26670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2" name="Google Shape;522;p48"/>
          <p:cNvSpPr/>
          <p:nvPr/>
        </p:nvSpPr>
        <p:spPr>
          <a:xfrm>
            <a:off x="3657600" y="3276600"/>
            <a:ext cx="1371600" cy="914400"/>
          </a:xfrm>
          <a:prstGeom prst="wedgeRoundRectCallout">
            <a:avLst>
              <a:gd fmla="val -7200" name="adj1"/>
              <a:gd fmla="val 19800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Recursive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Pruning</a:t>
            </a:r>
            <a:endParaRPr/>
          </a:p>
        </p:txBody>
      </p:sp>
      <p:cxnSp>
        <p:nvCxnSpPr>
          <p:cNvPr id="523" name="Google Shape;523;p48"/>
          <p:cNvCxnSpPr/>
          <p:nvPr/>
        </p:nvCxnSpPr>
        <p:spPr>
          <a:xfrm>
            <a:off x="3200400" y="22860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4" name="Google Shape;524;p48"/>
          <p:cNvCxnSpPr/>
          <p:nvPr/>
        </p:nvCxnSpPr>
        <p:spPr>
          <a:xfrm>
            <a:off x="3276600" y="44196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5" name="Google Shape;525;p48"/>
          <p:cNvCxnSpPr/>
          <p:nvPr/>
        </p:nvCxnSpPr>
        <p:spPr>
          <a:xfrm flipH="1">
            <a:off x="3352800" y="2667000"/>
            <a:ext cx="1219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6" name="Google Shape;526;p48"/>
          <p:cNvCxnSpPr/>
          <p:nvPr/>
        </p:nvCxnSpPr>
        <p:spPr>
          <a:xfrm flipH="1">
            <a:off x="3352800" y="4724400"/>
            <a:ext cx="1371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7" name="Google Shape;527;p48"/>
          <p:cNvSpPr txBox="1"/>
          <p:nvPr/>
        </p:nvSpPr>
        <p:spPr>
          <a:xfrm>
            <a:off x="533400" y="5410200"/>
            <a:ext cx="29718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branch: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bcdfg: 2</a:t>
            </a:r>
            <a:endParaRPr/>
          </a:p>
        </p:txBody>
      </p:sp>
      <p:cxnSp>
        <p:nvCxnSpPr>
          <p:cNvPr id="528" name="Google Shape;528;p48"/>
          <p:cNvCxnSpPr/>
          <p:nvPr/>
        </p:nvCxnSpPr>
        <p:spPr>
          <a:xfrm>
            <a:off x="2590800" y="4419600"/>
            <a:ext cx="228600" cy="2286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9" name="Google Shape;529;p48"/>
          <p:cNvSpPr txBox="1"/>
          <p:nvPr/>
        </p:nvSpPr>
        <p:spPr>
          <a:xfrm>
            <a:off x="914400" y="5334000"/>
            <a:ext cx="2286000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6" name="Google Shape;536;p4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Convertible Constraints: Ordering Data in Transactions</a:t>
            </a:r>
            <a:endParaRPr/>
          </a:p>
        </p:txBody>
      </p:sp>
      <p:sp>
        <p:nvSpPr>
          <p:cNvPr id="537" name="Google Shape;537;p49"/>
          <p:cNvSpPr txBox="1"/>
          <p:nvPr>
            <p:ph idx="1" type="body"/>
          </p:nvPr>
        </p:nvSpPr>
        <p:spPr>
          <a:xfrm>
            <a:off x="381000" y="1600200"/>
            <a:ext cx="6019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Convert tough constraints into anti-monotone or monotone by properly ordering items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Examine C: avg(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.profit)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≥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25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 items in value-descending order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a, f, g, d, b, h, c, 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an itemset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afb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violates C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does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afbh, afb*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becomes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anti-monotone!</a:t>
            </a:r>
            <a:endParaRPr/>
          </a:p>
        </p:txBody>
      </p:sp>
      <p:graphicFrame>
        <p:nvGraphicFramePr>
          <p:cNvPr id="538" name="Google Shape;538;p49"/>
          <p:cNvGraphicFramePr/>
          <p:nvPr/>
        </p:nvGraphicFramePr>
        <p:xfrm>
          <a:off x="6477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722300"/>
                <a:gridCol w="1716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Transaction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c, d,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f, g, 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d, e,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c, e, f, 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9" name="Google Shape;539;p49"/>
          <p:cNvSpPr txBox="1"/>
          <p:nvPr/>
        </p:nvSpPr>
        <p:spPr>
          <a:xfrm>
            <a:off x="6477000" y="1219200"/>
            <a:ext cx="24495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TDB (min_sup=2)</a:t>
            </a:r>
            <a:endParaRPr/>
          </a:p>
        </p:txBody>
      </p:sp>
      <p:graphicFrame>
        <p:nvGraphicFramePr>
          <p:cNvPr id="540" name="Google Shape;540;p49"/>
          <p:cNvGraphicFramePr/>
          <p:nvPr/>
        </p:nvGraphicFramePr>
        <p:xfrm>
          <a:off x="65532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1243000"/>
                <a:gridCol w="966775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Profit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7" name="Google Shape;547;p50"/>
          <p:cNvSpPr txBox="1"/>
          <p:nvPr>
            <p:ph type="title"/>
          </p:nvPr>
        </p:nvSpPr>
        <p:spPr>
          <a:xfrm>
            <a:off x="609600" y="4572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Strongly Convertible Constraints</a:t>
            </a:r>
            <a:endParaRPr/>
          </a:p>
        </p:txBody>
      </p:sp>
      <p:sp>
        <p:nvSpPr>
          <p:cNvPr id="548" name="Google Shape;548;p50"/>
          <p:cNvSpPr txBox="1"/>
          <p:nvPr>
            <p:ph idx="1" type="body"/>
          </p:nvPr>
        </p:nvSpPr>
        <p:spPr>
          <a:xfrm>
            <a:off x="304800" y="1676400"/>
            <a:ext cx="6934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avg(X)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≥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25 is convertible anti-monotone w.r.t. item </a:t>
            </a:r>
            <a:r>
              <a:rPr b="0" i="0" lang="en-US" sz="24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value descending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order R: &lt;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a, f, g,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d, b, h, c, 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an itemset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violates a constraint C, so does every itemset with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af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prefix, such as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afd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avg(X)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≥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25 is convertible monotone w.r.t. item </a:t>
            </a:r>
            <a:r>
              <a:rPr b="0" i="0" lang="en-US" sz="24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value ascending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order R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&lt;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e, c, h, b, d, g, f, 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an itemset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satisfies a constraint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so does itemsets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having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 a prefix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avg(X)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≥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25 is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strongly convertible</a:t>
            </a:r>
            <a:endParaRPr/>
          </a:p>
        </p:txBody>
      </p:sp>
      <p:graphicFrame>
        <p:nvGraphicFramePr>
          <p:cNvPr id="549" name="Google Shape;549;p50"/>
          <p:cNvGraphicFramePr/>
          <p:nvPr/>
        </p:nvGraphicFramePr>
        <p:xfrm>
          <a:off x="73914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762000"/>
                <a:gridCol w="9144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Profit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6" name="Google Shape;556;p51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Can Apriori Handle Convertible Constraints?</a:t>
            </a:r>
            <a:endParaRPr/>
          </a:p>
        </p:txBody>
      </p:sp>
      <p:sp>
        <p:nvSpPr>
          <p:cNvPr id="557" name="Google Shape;557;p51"/>
          <p:cNvSpPr txBox="1"/>
          <p:nvPr>
            <p:ph idx="1" type="body"/>
          </p:nvPr>
        </p:nvSpPr>
        <p:spPr>
          <a:xfrm>
            <a:off x="152400" y="1524000"/>
            <a:ext cx="716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convertible, not monotone nor anti-monotone nor succinct constraint cannot be pushed deep into the an Apriori mining algorithm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Within the level wise framework, no direct pruning based on the constraint can be made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Itemset df violates constraint C: avg(X) &gt;= 25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adf satisfies C, Apriori needs df to assemble adf, df cannot be pruned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it can be pushed into frequent-pattern growth framework!</a:t>
            </a:r>
            <a:endParaRPr/>
          </a:p>
        </p:txBody>
      </p:sp>
      <p:graphicFrame>
        <p:nvGraphicFramePr>
          <p:cNvPr id="558" name="Google Shape;558;p51"/>
          <p:cNvGraphicFramePr/>
          <p:nvPr/>
        </p:nvGraphicFramePr>
        <p:xfrm>
          <a:off x="73152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838200"/>
                <a:gridCol w="8382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5" name="Google Shape;565;p52"/>
          <p:cNvSpPr txBox="1"/>
          <p:nvPr>
            <p:ph type="title"/>
          </p:nvPr>
        </p:nvSpPr>
        <p:spPr>
          <a:xfrm>
            <a:off x="-457200" y="381000"/>
            <a:ext cx="10134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Pattern Space Pruning w. Convertible Constraints</a:t>
            </a:r>
            <a:endParaRPr/>
          </a:p>
        </p:txBody>
      </p:sp>
      <p:sp>
        <p:nvSpPr>
          <p:cNvPr id="566" name="Google Shape;566;p52"/>
          <p:cNvSpPr txBox="1"/>
          <p:nvPr>
            <p:ph idx="1" type="body"/>
          </p:nvPr>
        </p:nvSpPr>
        <p:spPr>
          <a:xfrm>
            <a:off x="304800" y="1371600"/>
            <a:ext cx="6705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C: avg(X) &gt;= 25, min_sup=2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 items in every transaction in value descending order R: &lt;a, f, g, d, b, h, c, e&gt;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is convertible anti-monotone w.r.t. 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TDB once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 infrequent items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 h is dropped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Itemsets a and f are good,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Projection-based mining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Imposing an appropriate order on item projection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tough constraints can be converted into (anti)-monotone</a:t>
            </a:r>
            <a:endParaRPr/>
          </a:p>
        </p:txBody>
      </p:sp>
      <p:graphicFrame>
        <p:nvGraphicFramePr>
          <p:cNvPr id="567" name="Google Shape;567;p52"/>
          <p:cNvGraphicFramePr/>
          <p:nvPr/>
        </p:nvGraphicFramePr>
        <p:xfrm>
          <a:off x="6945312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609600"/>
                <a:gridCol w="14478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Transaction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f, d, b,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f, g, d, b,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a, f, d, c, 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f, g, h, c, 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8" name="Google Shape;568;p52"/>
          <p:cNvSpPr txBox="1"/>
          <p:nvPr/>
        </p:nvSpPr>
        <p:spPr>
          <a:xfrm>
            <a:off x="6934200" y="4419600"/>
            <a:ext cx="20685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TDB (min_sup=2)</a:t>
            </a:r>
            <a:endParaRPr/>
          </a:p>
        </p:txBody>
      </p:sp>
      <p:graphicFrame>
        <p:nvGraphicFramePr>
          <p:cNvPr id="569" name="Google Shape;569;p52"/>
          <p:cNvGraphicFramePr/>
          <p:nvPr/>
        </p:nvGraphicFramePr>
        <p:xfrm>
          <a:off x="73914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723900"/>
                <a:gridCol w="8763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6" name="Google Shape;576;p53"/>
          <p:cNvSpPr txBox="1"/>
          <p:nvPr>
            <p:ph type="title"/>
          </p:nvPr>
        </p:nvSpPr>
        <p:spPr>
          <a:xfrm>
            <a:off x="461962" y="381000"/>
            <a:ext cx="79962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Handling Multiple Constraints</a:t>
            </a:r>
            <a:endParaRPr/>
          </a:p>
        </p:txBody>
      </p:sp>
      <p:sp>
        <p:nvSpPr>
          <p:cNvPr id="577" name="Google Shape;577;p53"/>
          <p:cNvSpPr txBox="1"/>
          <p:nvPr>
            <p:ph idx="1" type="body"/>
          </p:nvPr>
        </p:nvSpPr>
        <p:spPr>
          <a:xfrm>
            <a:off x="533400" y="1524000"/>
            <a:ext cx="8005762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constraints may require different or even conflicting item-ordering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there exists an order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s.t. both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convertible w.r.t.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R,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there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no conflict between the two convertible constraints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there exists conflict on order of items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Try to satisfy one constraint first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using the order for the other constraint to mine frequent itemsets in the corresponding projected database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4" name="Google Shape;584;p54"/>
          <p:cNvSpPr txBox="1"/>
          <p:nvPr>
            <p:ph type="title"/>
          </p:nvPr>
        </p:nvSpPr>
        <p:spPr>
          <a:xfrm>
            <a:off x="838200" y="304800"/>
            <a:ext cx="7335837" cy="593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What Constraints Are Convertible?</a:t>
            </a:r>
            <a:endParaRPr/>
          </a:p>
        </p:txBody>
      </p:sp>
      <p:graphicFrame>
        <p:nvGraphicFramePr>
          <p:cNvPr id="585" name="Google Shape;585;p54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4343400"/>
                <a:gridCol w="1600200"/>
                <a:gridCol w="1295400"/>
                <a:gridCol w="1219200"/>
              </a:tblGrid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Constraint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Convertible anti-monotone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Convertible monotone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Strongly convertible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avg(S)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≤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,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≥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v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median(S)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≤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,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≥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v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sum(S)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≤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v (items could be of any value, v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≥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0)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sum(S)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≤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v (items could be of any value, v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≤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0)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sum(S)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≥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v (items could be of any value, v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≥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0)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sum(S)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≥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v (items could be of any value, v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≤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0)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……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2" name="Google Shape;592;p55"/>
          <p:cNvSpPr txBox="1"/>
          <p:nvPr>
            <p:ph type="title"/>
          </p:nvPr>
        </p:nvSpPr>
        <p:spPr>
          <a:xfrm>
            <a:off x="381000" y="2286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Constraint-Based Mining — A General Picture</a:t>
            </a:r>
            <a:endParaRPr/>
          </a:p>
        </p:txBody>
      </p:sp>
      <p:graphicFrame>
        <p:nvGraphicFramePr>
          <p:cNvPr id="593" name="Google Shape;593;p55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2606675"/>
                <a:gridCol w="1736725"/>
                <a:gridCol w="2011350"/>
                <a:gridCol w="187482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Constraint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Anti-monotone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Monotone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Succinct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 ∈ 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 ⊇ 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 ⊆ 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min(S) ≤ 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min(S) ≥ 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max(S) ≤ 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max(S) ≥ 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count(S) ≤ 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weakly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count(S) ≥ 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weakly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sum(S) ≤ v ( a  ∈  S, a ≥ 0 )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sum(S) ≥ v ( a  ∈  S, a ≥ 0 )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range(S) ≤ 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range(S) ≥ 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avg(S) θ v, θ ∈ { =,  ≤,  ≥ 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convertible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convertible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support(S) ≥  ξ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support(S) ≤ ξ  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0" name="Google Shape;600;p56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7 : Advanced Frequent Pattern Mining</a:t>
            </a:r>
            <a:endParaRPr/>
          </a:p>
        </p:txBody>
      </p:sp>
      <p:sp>
        <p:nvSpPr>
          <p:cNvPr id="601" name="Google Shape;601;p56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Mining: A Road Map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 in Multi-Level, Multi-Dimensional Space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Frequent Pattern Mining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High-Dimensional Data and Colossal Patterns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Application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602" name="Google Shape;602;p56"/>
          <p:cNvSpPr/>
          <p:nvPr/>
        </p:nvSpPr>
        <p:spPr>
          <a:xfrm rot="-2040000">
            <a:off x="8112125" y="3278187"/>
            <a:ext cx="381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 rot="-5400000">
            <a:off x="-3048000" y="3124200"/>
            <a:ext cx="678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Research on Pattern Mining: A Road Map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-76200"/>
            <a:ext cx="8534400" cy="6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9" name="Google Shape;609;p57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Colossal Frequent Patterns</a:t>
            </a:r>
            <a:endParaRPr/>
          </a:p>
        </p:txBody>
      </p:sp>
      <p:sp>
        <p:nvSpPr>
          <p:cNvPr id="610" name="Google Shape;610;p57"/>
          <p:cNvSpPr txBox="1"/>
          <p:nvPr>
            <p:ph idx="1" type="body"/>
          </p:nvPr>
        </p:nvSpPr>
        <p:spPr>
          <a:xfrm>
            <a:off x="3048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 Zhu, X. Yan, J. Han, P. S. Yu, and H. Cheng, “Mining Colossal Frequent Patterns by Core Pattern Fusion”, ICDE'07.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many algorithms, but can we mine large (i.e., colossal) patterns? ― such as just size around 50 to 100?  Unfortunately, not!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not? ― the curse of “downward closure” of frequent patterns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“downward closure” property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sub-pattern of a frequent pattern is frequent.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Example.  If (a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frequent, then 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(a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…, (a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… are all frequent!  There are about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frequent itemsets!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matter using breadth-first search (e.g., Apriori) or depth-first search (FPgrowth), we have to examine so many patterns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the downward closure property leads to explosion!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7" name="Google Shape;617;p58"/>
          <p:cNvSpPr txBox="1"/>
          <p:nvPr/>
        </p:nvSpPr>
        <p:spPr>
          <a:xfrm>
            <a:off x="4724400" y="1295400"/>
            <a:ext cx="434340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Closed/maximal patterns may partially alleviate the problem but not really solve it: We often need to mine scattered large patterns!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minimum support threshold σ=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       frequent patterns of size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is closed and maximal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patterns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the answer set is exponential to n</a:t>
            </a:r>
            <a:endParaRPr/>
          </a:p>
        </p:txBody>
      </p:sp>
      <p:sp>
        <p:nvSpPr>
          <p:cNvPr id="618" name="Google Shape;618;p58"/>
          <p:cNvSpPr txBox="1"/>
          <p:nvPr>
            <p:ph type="title"/>
          </p:nvPr>
        </p:nvSpPr>
        <p:spPr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Colossal Patterns: A Motivating Example</a:t>
            </a:r>
            <a:endParaRPr/>
          </a:p>
        </p:txBody>
      </p:sp>
      <p:sp>
        <p:nvSpPr>
          <p:cNvPr id="619" name="Google Shape;619;p58"/>
          <p:cNvSpPr txBox="1"/>
          <p:nvPr>
            <p:ph idx="1" type="body"/>
          </p:nvPr>
        </p:nvSpPr>
        <p:spPr>
          <a:xfrm>
            <a:off x="304800" y="16764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T1 = 1 2 3 4 ….. 39 40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T2 = 1 2 3 4 ….. 39 40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    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         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              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T40=1 2 3 4 ….. 39 40</a:t>
            </a:r>
            <a:endParaRPr/>
          </a:p>
          <a:p>
            <a:pPr indent="-274320" lvl="0" marL="342900" rtl="0" algn="l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0" name="Google Shape;620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5350" y="3286125"/>
            <a:ext cx="3937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58"/>
          <p:cNvSpPr txBox="1"/>
          <p:nvPr/>
        </p:nvSpPr>
        <p:spPr>
          <a:xfrm>
            <a:off x="457200" y="4419600"/>
            <a:ext cx="2743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2 3 4 ….. 39 40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 3 4 ….. 39 40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  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       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            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 2 3 4 ……  39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2" name="Google Shape;622;p5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4572000"/>
            <a:ext cx="2133600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8"/>
          <p:cNvSpPr txBox="1"/>
          <p:nvPr/>
        </p:nvSpPr>
        <p:spPr>
          <a:xfrm>
            <a:off x="0" y="3946525"/>
            <a:ext cx="518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delete the items on the diagonal</a:t>
            </a:r>
            <a:endParaRPr/>
          </a:p>
        </p:txBody>
      </p:sp>
      <p:sp>
        <p:nvSpPr>
          <p:cNvPr id="624" name="Google Shape;624;p58"/>
          <p:cNvSpPr txBox="1"/>
          <p:nvPr/>
        </p:nvSpPr>
        <p:spPr>
          <a:xfrm>
            <a:off x="0" y="1279525"/>
            <a:ext cx="518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make a set of 40 transactions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1" name="Google Shape;631;p59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Colossal Pattern Set: Small but Interesting</a:t>
            </a:r>
            <a:endParaRPr/>
          </a:p>
        </p:txBody>
      </p:sp>
      <p:sp>
        <p:nvSpPr>
          <p:cNvPr id="632" name="Google Shape;632;p59"/>
          <p:cNvSpPr txBox="1"/>
          <p:nvPr>
            <p:ph idx="1" type="body"/>
          </p:nvPr>
        </p:nvSpPr>
        <p:spPr>
          <a:xfrm>
            <a:off x="228600" y="1371600"/>
            <a:ext cx="3886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often the case that only a small number of patterns are colossal, i.e., of large size</a:t>
            </a:r>
            <a:endParaRPr/>
          </a:p>
          <a:p>
            <a:pPr indent="-251459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Colossal patterns are usually attached with greater importance than those of small pattern sizes</a:t>
            </a:r>
            <a:endParaRPr/>
          </a:p>
        </p:txBody>
      </p:sp>
      <p:pic>
        <p:nvPicPr>
          <p:cNvPr descr="patdistribution" id="633" name="Google Shape;633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1958975"/>
            <a:ext cx="5029200" cy="32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0" name="Google Shape;640;p60"/>
          <p:cNvSpPr txBox="1"/>
          <p:nvPr>
            <p:ph type="title"/>
          </p:nvPr>
        </p:nvSpPr>
        <p:spPr>
          <a:xfrm>
            <a:off x="0" y="152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Colossal Patterns: Motivation and Philosophy</a:t>
            </a:r>
            <a:endParaRPr/>
          </a:p>
        </p:txBody>
      </p:sp>
      <p:sp>
        <p:nvSpPr>
          <p:cNvPr id="641" name="Google Shape;641;p60"/>
          <p:cNvSpPr txBox="1"/>
          <p:nvPr>
            <p:ph idx="1" type="body"/>
          </p:nvPr>
        </p:nvSpPr>
        <p:spPr>
          <a:xfrm>
            <a:off x="3810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Motivation: Many real-world tasks need mining colossal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Micro-array analysis in bioinformatics (when support is low)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Biological sequence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Biological/sociological/information graph pattern mining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hope for completeness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mining of mid-sized patterns is explosive in size, there is no hope to find colossal patterns efficiently by insisting “complete set” mining philosophy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Jumping out of the swamp of the mid-sized results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we may develop is a philosophy that may jump out of the swamp of mid-sized results that are explosive in size and jump to reach colossal patterns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Striving for mining almost complete colossal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 is to develop a mechanism that may quickly reach colossal patterns and discover most of them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8" name="Google Shape;648;p61"/>
          <p:cNvSpPr txBox="1"/>
          <p:nvPr/>
        </p:nvSpPr>
        <p:spPr>
          <a:xfrm>
            <a:off x="3276600" y="1295400"/>
            <a:ext cx="5334000" cy="283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min-support threshold σ=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there are         closed/maximal frequent patterns of size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there is only one with size greater than 20,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colossal):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α= {41,42,…,79} of size 39</a:t>
            </a:r>
            <a:endParaRPr/>
          </a:p>
        </p:txBody>
      </p:sp>
      <p:sp>
        <p:nvSpPr>
          <p:cNvPr id="649" name="Google Shape;649;p61"/>
          <p:cNvSpPr txBox="1"/>
          <p:nvPr>
            <p:ph type="title"/>
          </p:nvPr>
        </p:nvSpPr>
        <p:spPr>
          <a:xfrm>
            <a:off x="0" y="304800"/>
            <a:ext cx="899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1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Alas, A Show of Colossal Pattern Mining!</a:t>
            </a:r>
            <a:endParaRPr/>
          </a:p>
        </p:txBody>
      </p:sp>
      <p:pic>
        <p:nvPicPr>
          <p:cNvPr id="650" name="Google Shape;650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752600"/>
            <a:ext cx="762000" cy="601662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1"/>
          <p:cNvSpPr txBox="1"/>
          <p:nvPr/>
        </p:nvSpPr>
        <p:spPr>
          <a:xfrm>
            <a:off x="381000" y="1676400"/>
            <a:ext cx="2743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2 3 4 …..  39 40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 3 4 …..  39 40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  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       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            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 2 3 4 ……   39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2" name="Google Shape;652;p61"/>
          <p:cNvSpPr txBox="1"/>
          <p:nvPr/>
        </p:nvSpPr>
        <p:spPr>
          <a:xfrm>
            <a:off x="381000" y="3886200"/>
            <a:ext cx="327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41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41 42 43 ….. 79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42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41 42 43 ….. 79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   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60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41 42 43  …  79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3" name="Google Shape;653;p61"/>
          <p:cNvSpPr txBox="1"/>
          <p:nvPr/>
        </p:nvSpPr>
        <p:spPr>
          <a:xfrm>
            <a:off x="3276600" y="4343400"/>
            <a:ext cx="5562600" cy="210978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existing fastest mining algorithms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FPClose, LCM) fail to complete running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algorithm outputs this colossal pattern in seconds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60" name="Google Shape;660;p62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Methodology of Pattern-Fusion Strategy</a:t>
            </a:r>
            <a:endParaRPr/>
          </a:p>
        </p:txBody>
      </p:sp>
      <p:sp>
        <p:nvSpPr>
          <p:cNvPr id="661" name="Google Shape;661;p62"/>
          <p:cNvSpPr txBox="1"/>
          <p:nvPr>
            <p:ph idx="1" type="body"/>
          </p:nvPr>
        </p:nvSpPr>
        <p:spPr>
          <a:xfrm>
            <a:off x="457200" y="1295400"/>
            <a:ext cx="8153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Pattern-Fusion traverses the tree in a bounded-breadth way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pushes down a frontier of a bounded-size candidate pool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a fixed number of patterns in the current candidate pool will be used as the starting nodes to go down in the pattern tree ― thus avoids the exponential search space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Pattern-Fusion identifies “shortcuts” whenever possible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 growth is not performed by single-item addition but by leaps and bounded: agglomeration of multiple patterns in the pool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shortcuts will direct the search down the tree much more rapidly towards the colossal patterns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68" name="Google Shape;668;p63"/>
          <p:cNvSpPr/>
          <p:nvPr/>
        </p:nvSpPr>
        <p:spPr>
          <a:xfrm>
            <a:off x="5486400" y="2057400"/>
            <a:ext cx="3200400" cy="32004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63"/>
          <p:cNvSpPr txBox="1"/>
          <p:nvPr>
            <p:ph type="title"/>
          </p:nvPr>
        </p:nvSpPr>
        <p:spPr>
          <a:xfrm>
            <a:off x="-76200" y="228600"/>
            <a:ext cx="9220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1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Observation: Colossal Patterns and Core Patterns</a:t>
            </a:r>
            <a:endParaRPr/>
          </a:p>
        </p:txBody>
      </p:sp>
      <p:sp>
        <p:nvSpPr>
          <p:cNvPr id="670" name="Google Shape;670;p63"/>
          <p:cNvSpPr txBox="1"/>
          <p:nvPr/>
        </p:nvSpPr>
        <p:spPr>
          <a:xfrm>
            <a:off x="990600" y="2286000"/>
            <a:ext cx="3200400" cy="22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1" name="Google Shape;671;p63"/>
          <p:cNvSpPr txBox="1"/>
          <p:nvPr/>
        </p:nvSpPr>
        <p:spPr>
          <a:xfrm>
            <a:off x="1447800" y="1905000"/>
            <a:ext cx="2667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colossal pattern α</a:t>
            </a:r>
            <a:endParaRPr/>
          </a:p>
        </p:txBody>
      </p:sp>
      <p:sp>
        <p:nvSpPr>
          <p:cNvPr id="672" name="Google Shape;672;p63"/>
          <p:cNvSpPr txBox="1"/>
          <p:nvPr/>
        </p:nvSpPr>
        <p:spPr>
          <a:xfrm>
            <a:off x="6858000" y="21336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73" name="Google Shape;673;p63"/>
          <p:cNvSpPr/>
          <p:nvPr/>
        </p:nvSpPr>
        <p:spPr>
          <a:xfrm>
            <a:off x="6781800" y="3505200"/>
            <a:ext cx="533400" cy="533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sp>
        <p:nvSpPr>
          <p:cNvPr id="674" name="Google Shape;674;p63"/>
          <p:cNvSpPr txBox="1"/>
          <p:nvPr/>
        </p:nvSpPr>
        <p:spPr>
          <a:xfrm>
            <a:off x="1219200" y="2286000"/>
            <a:ext cx="762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5" name="Google Shape;675;p63"/>
          <p:cNvSpPr txBox="1"/>
          <p:nvPr/>
        </p:nvSpPr>
        <p:spPr>
          <a:xfrm>
            <a:off x="990600" y="2743200"/>
            <a:ext cx="3200400" cy="22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76" name="Google Shape;676;p63"/>
          <p:cNvGrpSpPr/>
          <p:nvPr/>
        </p:nvGrpSpPr>
        <p:grpSpPr>
          <a:xfrm>
            <a:off x="1219200" y="2667000"/>
            <a:ext cx="3657600" cy="366712"/>
            <a:chOff x="768" y="1680"/>
            <a:chExt cx="2304" cy="231"/>
          </a:xfrm>
        </p:grpSpPr>
        <p:sp>
          <p:nvSpPr>
            <p:cNvPr id="677" name="Google Shape;677;p63"/>
            <p:cNvSpPr txBox="1"/>
            <p:nvPr/>
          </p:nvSpPr>
          <p:spPr>
            <a:xfrm>
              <a:off x="768" y="1728"/>
              <a:ext cx="48" cy="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8" name="Google Shape;678;p63"/>
            <p:cNvSpPr txBox="1"/>
            <p:nvPr/>
          </p:nvSpPr>
          <p:spPr>
            <a:xfrm>
              <a:off x="2688" y="1680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679" name="Google Shape;679;p63"/>
          <p:cNvSpPr txBox="1"/>
          <p:nvPr/>
        </p:nvSpPr>
        <p:spPr>
          <a:xfrm>
            <a:off x="5638800" y="1690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Database D</a:t>
            </a:r>
            <a:endParaRPr/>
          </a:p>
        </p:txBody>
      </p:sp>
      <p:sp>
        <p:nvSpPr>
          <p:cNvPr id="680" name="Google Shape;680;p63"/>
          <p:cNvSpPr/>
          <p:nvPr/>
        </p:nvSpPr>
        <p:spPr>
          <a:xfrm>
            <a:off x="6705600" y="3276600"/>
            <a:ext cx="762000" cy="838200"/>
          </a:xfrm>
          <a:prstGeom prst="ellipse">
            <a:avLst/>
          </a:prstGeom>
          <a:solidFill>
            <a:schemeClr val="accent1">
              <a:alpha val="2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α1</a:t>
            </a:r>
            <a:endParaRPr/>
          </a:p>
        </p:txBody>
      </p:sp>
      <p:sp>
        <p:nvSpPr>
          <p:cNvPr id="681" name="Google Shape;681;p63"/>
          <p:cNvSpPr/>
          <p:nvPr/>
        </p:nvSpPr>
        <p:spPr>
          <a:xfrm>
            <a:off x="6705600" y="3505200"/>
            <a:ext cx="685800" cy="990600"/>
          </a:xfrm>
          <a:prstGeom prst="ellipse">
            <a:avLst/>
          </a:prstGeom>
          <a:solidFill>
            <a:schemeClr val="accent1">
              <a:alpha val="2862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α2</a:t>
            </a:r>
            <a:endParaRPr/>
          </a:p>
        </p:txBody>
      </p:sp>
      <p:sp>
        <p:nvSpPr>
          <p:cNvPr id="682" name="Google Shape;682;p63"/>
          <p:cNvSpPr txBox="1"/>
          <p:nvPr/>
        </p:nvSpPr>
        <p:spPr>
          <a:xfrm>
            <a:off x="990600" y="3200400"/>
            <a:ext cx="3200400" cy="22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63"/>
          <p:cNvSpPr txBox="1"/>
          <p:nvPr/>
        </p:nvSpPr>
        <p:spPr>
          <a:xfrm>
            <a:off x="3581400" y="3200400"/>
            <a:ext cx="762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63"/>
          <p:cNvSpPr txBox="1"/>
          <p:nvPr/>
        </p:nvSpPr>
        <p:spPr>
          <a:xfrm>
            <a:off x="4267200" y="31242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85" name="Google Shape;685;p63"/>
          <p:cNvSpPr txBox="1"/>
          <p:nvPr/>
        </p:nvSpPr>
        <p:spPr>
          <a:xfrm>
            <a:off x="3581400" y="2286000"/>
            <a:ext cx="762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6" name="Google Shape;686;p63"/>
          <p:cNvSpPr txBox="1"/>
          <p:nvPr/>
        </p:nvSpPr>
        <p:spPr>
          <a:xfrm>
            <a:off x="4267200" y="2224087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sp>
        <p:nvSpPr>
          <p:cNvPr id="687" name="Google Shape;687;p63"/>
          <p:cNvSpPr txBox="1"/>
          <p:nvPr/>
        </p:nvSpPr>
        <p:spPr>
          <a:xfrm rot="5400000">
            <a:off x="2204243" y="3880644"/>
            <a:ext cx="1066800" cy="46831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88" name="Google Shape;688;p63"/>
          <p:cNvCxnSpPr/>
          <p:nvPr/>
        </p:nvCxnSpPr>
        <p:spPr>
          <a:xfrm>
            <a:off x="2667000" y="3733800"/>
            <a:ext cx="0" cy="838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9" name="Google Shape;689;p63"/>
          <p:cNvSpPr txBox="1"/>
          <p:nvPr/>
        </p:nvSpPr>
        <p:spPr>
          <a:xfrm>
            <a:off x="609600" y="2209800"/>
            <a:ext cx="990600" cy="3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63"/>
          <p:cNvSpPr txBox="1"/>
          <p:nvPr/>
        </p:nvSpPr>
        <p:spPr>
          <a:xfrm>
            <a:off x="990600" y="4800600"/>
            <a:ext cx="3200400" cy="22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63"/>
          <p:cNvSpPr txBox="1"/>
          <p:nvPr/>
        </p:nvSpPr>
        <p:spPr>
          <a:xfrm>
            <a:off x="609600" y="4724400"/>
            <a:ext cx="990600" cy="3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2" name="Google Shape;692;p63"/>
          <p:cNvSpPr txBox="1"/>
          <p:nvPr/>
        </p:nvSpPr>
        <p:spPr>
          <a:xfrm>
            <a:off x="4267200" y="47244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693" name="Google Shape;693;p63"/>
          <p:cNvSpPr/>
          <p:nvPr/>
        </p:nvSpPr>
        <p:spPr>
          <a:xfrm>
            <a:off x="6248400" y="2759075"/>
            <a:ext cx="1676400" cy="1600200"/>
          </a:xfrm>
          <a:prstGeom prst="ellipse">
            <a:avLst/>
          </a:prstGeom>
          <a:solidFill>
            <a:schemeClr val="accent1">
              <a:alpha val="2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63"/>
          <p:cNvSpPr txBox="1"/>
          <p:nvPr/>
        </p:nvSpPr>
        <p:spPr>
          <a:xfrm>
            <a:off x="6705600" y="2743200"/>
            <a:ext cx="838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α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695" name="Google Shape;695;p63"/>
          <p:cNvSpPr txBox="1"/>
          <p:nvPr/>
        </p:nvSpPr>
        <p:spPr>
          <a:xfrm>
            <a:off x="4267200" y="2887662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6" name="Google Shape;696;p63"/>
          <p:cNvSpPr txBox="1"/>
          <p:nvPr/>
        </p:nvSpPr>
        <p:spPr>
          <a:xfrm>
            <a:off x="533400" y="5454650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Subpatterns α</a:t>
            </a:r>
            <a:r>
              <a:rPr b="1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α</a:t>
            </a:r>
            <a:r>
              <a:rPr b="1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tightly around the colossal pattern α by sharing a similar support.  We call such subpatterns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patterns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α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03" name="Google Shape;703;p64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Robustness of Colossal Patterns</a:t>
            </a:r>
            <a:endParaRPr/>
          </a:p>
        </p:txBody>
      </p:sp>
      <p:sp>
        <p:nvSpPr>
          <p:cNvPr id="704" name="Google Shape;704;p64"/>
          <p:cNvSpPr txBox="1"/>
          <p:nvPr>
            <p:ph idx="1" type="body"/>
          </p:nvPr>
        </p:nvSpPr>
        <p:spPr>
          <a:xfrm>
            <a:off x="533400" y="12954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Patterns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Intuitively, for a frequent pattern α, a subpattern β is a τ-core pattern of α if β shares a similar support set with α, i.e.,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τ is called the core ratio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Robustness of Colossal Patterns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 colossal pattern is robust in the sense that it tends to have much more core patterns than small patterns</a:t>
            </a:r>
            <a:endParaRPr/>
          </a:p>
        </p:txBody>
      </p:sp>
      <p:grpSp>
        <p:nvGrpSpPr>
          <p:cNvPr id="705" name="Google Shape;705;p64"/>
          <p:cNvGrpSpPr/>
          <p:nvPr/>
        </p:nvGrpSpPr>
        <p:grpSpPr>
          <a:xfrm>
            <a:off x="2819400" y="2743200"/>
            <a:ext cx="3124200" cy="838200"/>
            <a:chOff x="1564" y="1931"/>
            <a:chExt cx="2053" cy="699"/>
          </a:xfrm>
        </p:grpSpPr>
        <p:pic>
          <p:nvPicPr>
            <p:cNvPr id="706" name="Google Shape;706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4" y="1931"/>
              <a:ext cx="1026" cy="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7" name="Google Shape;707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5" y="2094"/>
              <a:ext cx="782" cy="2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14" name="Google Shape;714;p6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Example: Core Patterns</a:t>
            </a:r>
            <a:endParaRPr/>
          </a:p>
        </p:txBody>
      </p:sp>
      <p:sp>
        <p:nvSpPr>
          <p:cNvPr id="715" name="Google Shape;715;p65"/>
          <p:cNvSpPr txBox="1"/>
          <p:nvPr>
            <p:ph idx="1" type="body"/>
          </p:nvPr>
        </p:nvSpPr>
        <p:spPr>
          <a:xfrm>
            <a:off x="228600" y="1219200"/>
            <a:ext cx="868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colossal pattern has far more core patterns than a small-sized pattern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colossal pattern has far more core descendants of a smaller size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random draw from a complete set of pattern of size c would more likely to pick a core descendant of a colossal pattern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colossal pattern can be generated by merging a set of core patterns</a:t>
            </a:r>
            <a:endParaRPr/>
          </a:p>
        </p:txBody>
      </p:sp>
      <p:graphicFrame>
        <p:nvGraphicFramePr>
          <p:cNvPr id="716" name="Google Shape;716;p65"/>
          <p:cNvGraphicFramePr/>
          <p:nvPr/>
        </p:nvGraphicFramePr>
        <p:xfrm>
          <a:off x="152400" y="31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2286000"/>
                <a:gridCol w="6477000"/>
              </a:tblGrid>
              <a:tr h="4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Transaction (# of Ts)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Core Patterns (</a:t>
                      </a: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τ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 0</a:t>
                      </a: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(abe) (100)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(abe), (ab), (be), (ae), (e)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(bcf) (100)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(bcf), (bc), (bf)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(acf) (100)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(acf), (ac), (af)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(abcef) (100)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(ab), (ac), (af), (ae), (bc), (bf), (be) (ce), (fe), (e), (abc), (abf), (abe), (ace), (acf), (afe), (bcf), (bce), (bfe), (cfe), (abcf), (abce), (bcfe), (acfe), (abfe), (abcef)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23" name="Google Shape;723;p66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Robustness of Colossal Patterns</a:t>
            </a:r>
            <a:endParaRPr/>
          </a:p>
        </p:txBody>
      </p:sp>
      <p:sp>
        <p:nvSpPr>
          <p:cNvPr id="724" name="Google Shape;724;p66"/>
          <p:cNvSpPr txBox="1"/>
          <p:nvPr>
            <p:ph idx="1" type="body"/>
          </p:nvPr>
        </p:nvSpPr>
        <p:spPr>
          <a:xfrm>
            <a:off x="3810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(d,τ)-robustness: A pattern α is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(d, τ)-robust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maximum number of items that can be removed from α for the resulting pattern to remain a τ-core pattern of α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(d,τ)-robust pattern α, it has             core patterns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colossal patterns tend to have a large number of core patterns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 distance: For patterns α and β, the pattern distance of α and β is defined to be</a:t>
            </a:r>
            <a:endParaRPr/>
          </a:p>
          <a:p>
            <a:pPr indent="-2667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two patterns α and β are both core patterns of a same pattern, they would be bounded by a “ball” of a radius specified by their core ratio τ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we identify one core pattern, we will be able to find all the other core patterns by a bounding ball of radius r(τ)</a:t>
            </a:r>
            <a:endParaRPr/>
          </a:p>
        </p:txBody>
      </p:sp>
      <p:pic>
        <p:nvPicPr>
          <p:cNvPr id="725" name="Google Shape;725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438400"/>
            <a:ext cx="838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6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3581400"/>
            <a:ext cx="2895600" cy="95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5105400"/>
            <a:ext cx="4419600" cy="7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7 : Advanced Frequent Pattern Mining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Mining: A Road Map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 in Multi-Level, Multi-Dimensional Space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Multi-Level Association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Multi-Dimensional Association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Quantitative Association Rules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Rare Patterns and Negative Patterns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Frequent Pattern Mining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High-Dimensional Data and Colossal Patterns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Application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 rot="-2040000">
            <a:off x="8323262" y="1743075"/>
            <a:ext cx="381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22"/>
          <p:cNvSpPr/>
          <p:nvPr/>
        </p:nvSpPr>
        <p:spPr>
          <a:xfrm rot="-2040000">
            <a:off x="5634037" y="2271712"/>
            <a:ext cx="284162" cy="34607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34" name="Google Shape;734;p67"/>
          <p:cNvSpPr txBox="1"/>
          <p:nvPr>
            <p:ph type="title"/>
          </p:nvPr>
        </p:nvSpPr>
        <p:spPr>
          <a:xfrm>
            <a:off x="-76200" y="304800"/>
            <a:ext cx="929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Colossal Patterns Correspond to Dense Balls</a:t>
            </a:r>
            <a:endParaRPr/>
          </a:p>
        </p:txBody>
      </p:sp>
      <p:sp>
        <p:nvSpPr>
          <p:cNvPr id="735" name="Google Shape;735;p67"/>
          <p:cNvSpPr txBox="1"/>
          <p:nvPr>
            <p:ph idx="1" type="body"/>
          </p:nvPr>
        </p:nvSpPr>
        <p:spPr>
          <a:xfrm>
            <a:off x="228600" y="1524000"/>
            <a:ext cx="4800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Due to their robustness, colossal patterns correspond to dense balls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Ω( 2^d) in population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random draw in the pattern space will hit somewhere in the ball with high probability</a:t>
            </a:r>
            <a:endParaRPr/>
          </a:p>
        </p:txBody>
      </p:sp>
      <p:pic>
        <p:nvPicPr>
          <p:cNvPr descr="patternspace" id="736" name="Google Shape;736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905000"/>
            <a:ext cx="3733800" cy="243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43" name="Google Shape;743;p68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Idea of Pattern-Fusion Algorithm</a:t>
            </a:r>
            <a:endParaRPr/>
          </a:p>
        </p:txBody>
      </p:sp>
      <p:sp>
        <p:nvSpPr>
          <p:cNvPr id="744" name="Google Shape;744;p68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a complete set of frequent patterns up to a small size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Randomly pick a pattern β, and β has a high probability to be a core-descendant of some colossal pattern α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Identify all α’s descendants in this complete set, and merge all of them ― This would generate a much larger core-descendant of α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same fashion, we select K patterns.  This set of larger core-descendants will be the candidate pool for the next iteration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51" name="Google Shape;751;p69"/>
          <p:cNvSpPr txBox="1"/>
          <p:nvPr>
            <p:ph type="title"/>
          </p:nvPr>
        </p:nvSpPr>
        <p:spPr>
          <a:xfrm>
            <a:off x="381000" y="304800"/>
            <a:ext cx="82502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Pattern-Fusion: The Algorithm</a:t>
            </a:r>
            <a:endParaRPr/>
          </a:p>
        </p:txBody>
      </p:sp>
      <p:sp>
        <p:nvSpPr>
          <p:cNvPr id="752" name="Google Shape;752;p69"/>
          <p:cNvSpPr txBox="1"/>
          <p:nvPr>
            <p:ph idx="1" type="body"/>
          </p:nvPr>
        </p:nvSpPr>
        <p:spPr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Initialization (Initial pool): Use an existing algorithm to mine all frequent patterns up to a small size, e.g., 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Iteration (Iterative Pattern Fusion):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each iteration, k seed patterns are randomly picked from the current pattern pool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seed pattern thus picked, we find all the patterns within a bounding ball centered at the seed pattern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these patterns found are fused together to generate a set of super-patterns.  All the super-patterns thus generated form a new pool for the next iteration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Termination: when the current pool contains no more than K patterns at the beginning of an iteration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treemodel" id="759" name="Google Shape;759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206625"/>
            <a:ext cx="4038600" cy="24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70"/>
          <p:cNvSpPr txBox="1"/>
          <p:nvPr>
            <p:ph type="title"/>
          </p:nvPr>
        </p:nvSpPr>
        <p:spPr>
          <a:xfrm>
            <a:off x="381000" y="304800"/>
            <a:ext cx="82502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Why Is Pattern-Fusion Efficient?</a:t>
            </a:r>
            <a:endParaRPr/>
          </a:p>
        </p:txBody>
      </p:sp>
      <p:sp>
        <p:nvSpPr>
          <p:cNvPr id="761" name="Google Shape;761;p70"/>
          <p:cNvSpPr txBox="1"/>
          <p:nvPr>
            <p:ph idx="1" type="body"/>
          </p:nvPr>
        </p:nvSpPr>
        <p:spPr>
          <a:xfrm>
            <a:off x="381000" y="1295400"/>
            <a:ext cx="464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bounded-breadth pattern tree traversal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avoids explosion in mining mid-sized ones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Randomness comes to help to stay on the right path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Ability to identify “short-cuts” and take “leaps”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fuse small patterns together in one step to generate new patterns of significant sizes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Efficiency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68" name="Google Shape;768;p71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Pattern-Fusion Leads to Good Approximation</a:t>
            </a:r>
            <a:endParaRPr/>
          </a:p>
        </p:txBody>
      </p:sp>
      <p:sp>
        <p:nvSpPr>
          <p:cNvPr id="769" name="Google Shape;769;p71"/>
          <p:cNvSpPr txBox="1"/>
          <p:nvPr>
            <p:ph idx="1" type="body"/>
          </p:nvPr>
        </p:nvSpPr>
        <p:spPr>
          <a:xfrm>
            <a:off x="3810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Gearing toward colossal patterns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larger the pattern, the greater the chance it will be generated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Catching outliers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more distinct the pattern, the greater the chance it will be generated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76" name="Google Shape;776;p72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Experimental Setting</a:t>
            </a:r>
            <a:endParaRPr/>
          </a:p>
        </p:txBody>
      </p:sp>
      <p:sp>
        <p:nvSpPr>
          <p:cNvPr id="777" name="Google Shape;777;p72"/>
          <p:cNvSpPr txBox="1"/>
          <p:nvPr>
            <p:ph idx="1" type="body"/>
          </p:nvPr>
        </p:nvSpPr>
        <p:spPr>
          <a:xfrm>
            <a:off x="228600" y="13716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Synthetic data set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Diag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 n x (n-1) table where i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row has integers from 1 to n except i.  Each row is taken as an itemset. min_support is n/2.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 data set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Replace: A program trace data set collected from the “replace” program, widely used in software engineering research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ALL: A popular gene expression data set, a clinical data on ALL-AML leukemia (</a:t>
            </a:r>
            <a:r>
              <a:rPr b="0" i="0" lang="en-US" sz="2000" u="sng">
                <a:solidFill>
                  <a:schemeClr val="hlink"/>
                </a:solidFill>
                <a:hlinkClick r:id="rId3"/>
              </a:rPr>
              <a:t>www.broad.mit.edu/tools/data.html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item is a column, representing the activitiy level of gene/protein in the same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pattern would reveal important correlation between gene expression patterns and disease outcomes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784" name="Google Shape;78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4114800"/>
            <a:ext cx="5257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1143000"/>
            <a:ext cx="5105400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3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Experiment Results on Diag</a:t>
            </a:r>
            <a:r>
              <a:rPr b="0" baseline="-2500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</a:t>
            </a:r>
            <a:endParaRPr/>
          </a:p>
        </p:txBody>
      </p:sp>
      <p:sp>
        <p:nvSpPr>
          <p:cNvPr id="787" name="Google Shape;787;p73"/>
          <p:cNvSpPr txBox="1"/>
          <p:nvPr>
            <p:ph idx="1" type="body"/>
          </p:nvPr>
        </p:nvSpPr>
        <p:spPr>
          <a:xfrm>
            <a:off x="152400" y="1295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LCM run time increases exponentially with pattern size 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Pattern-Fusion finishes efficiently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approximation error of Pattern-Fusion (with min-sup 20) in comparison with the complete set) is rather close to uniform sampling (which randomly picks K patterns from the complete answer set)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allruntime" id="794" name="Google Shape;794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854325"/>
            <a:ext cx="5257800" cy="39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74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Experimental Results on ALL</a:t>
            </a:r>
            <a:endParaRPr/>
          </a:p>
        </p:txBody>
      </p:sp>
      <p:sp>
        <p:nvSpPr>
          <p:cNvPr id="796" name="Google Shape;796;p74"/>
          <p:cNvSpPr txBox="1"/>
          <p:nvPr>
            <p:ph idx="1" type="body"/>
          </p:nvPr>
        </p:nvSpPr>
        <p:spPr>
          <a:xfrm>
            <a:off x="381000" y="12192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ALL: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popular gene expression data set with 38 transactions, each with 866 columns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1736 items in total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table shows a high frequency threshold of 30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table" id="797" name="Google Shape;797;p7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895600"/>
            <a:ext cx="4424362" cy="34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04" name="Google Shape;804;p7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Experimental Results on REPLACE</a:t>
            </a:r>
            <a:endParaRPr/>
          </a:p>
        </p:txBody>
      </p:sp>
      <p:sp>
        <p:nvSpPr>
          <p:cNvPr id="805" name="Google Shape;805;p75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REPLACE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program trace data set, recording 4395 calls and transitions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data set contains 4395 transactions with 57 items in total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support threshold of 0.03, the largest patterns are of size 44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are all discovered by Pattern-Fusion with different settings of K and τ, when started with an initial pool of 20948 patterns of size &lt;=3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Maperror" id="812" name="Google Shape;812;p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885950"/>
            <a:ext cx="5029200" cy="3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76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Experimental Results on REPLACE</a:t>
            </a:r>
            <a:endParaRPr/>
          </a:p>
        </p:txBody>
      </p:sp>
      <p:sp>
        <p:nvSpPr>
          <p:cNvPr id="814" name="Google Shape;814;p76"/>
          <p:cNvSpPr txBox="1"/>
          <p:nvPr>
            <p:ph idx="1" type="body"/>
          </p:nvPr>
        </p:nvSpPr>
        <p:spPr>
          <a:xfrm>
            <a:off x="228600" y="1295400"/>
            <a:ext cx="411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Approximation error when compared with the complete mining result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Example.  Out of the total 98 patterns of size &gt;=42, when K=100, Pattern-Fusion returns 80 of them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good approximation to the colossal patterns in the sense that any pattern in the complete set is on average at most 0.17 items away from one of these 80 patterns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687387" y="381000"/>
            <a:ext cx="78454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Multiple-Level Association Rules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1371600"/>
            <a:ext cx="8382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 often form hierarchies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Flexible support settings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 at the lower level are expected to have lower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of </a:t>
            </a:r>
            <a:r>
              <a:rPr b="0" i="1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shared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multi-level mining (Agrawal &amp; Srikant@VLB’95, Han &amp; Fu@VLDB’95)</a:t>
            </a:r>
            <a:endParaRPr/>
          </a:p>
        </p:txBody>
      </p:sp>
      <p:grpSp>
        <p:nvGrpSpPr>
          <p:cNvPr id="155" name="Google Shape;155;p23"/>
          <p:cNvGrpSpPr/>
          <p:nvPr/>
        </p:nvGrpSpPr>
        <p:grpSpPr>
          <a:xfrm>
            <a:off x="838200" y="3962400"/>
            <a:ext cx="7253287" cy="2249487"/>
            <a:chOff x="384" y="1392"/>
            <a:chExt cx="4569" cy="1230"/>
          </a:xfrm>
        </p:grpSpPr>
        <p:sp>
          <p:nvSpPr>
            <p:cNvPr id="156" name="Google Shape;156;p23"/>
            <p:cNvSpPr txBox="1"/>
            <p:nvPr/>
          </p:nvSpPr>
          <p:spPr>
            <a:xfrm>
              <a:off x="384" y="1392"/>
              <a:ext cx="15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uniform support</a:t>
              </a:r>
              <a:endParaRPr/>
            </a:p>
          </p:txBody>
        </p:sp>
        <p:sp>
          <p:nvSpPr>
            <p:cNvPr id="157" name="Google Shape;157;p23"/>
            <p:cNvSpPr txBox="1"/>
            <p:nvPr/>
          </p:nvSpPr>
          <p:spPr>
            <a:xfrm>
              <a:off x="2112" y="1776"/>
              <a:ext cx="1200" cy="31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Milk</a:t>
              </a:r>
              <a:endParaRPr/>
            </a:p>
            <a:p>
              <a:pPr indent="0" lvl="0" marL="0" marR="0" rtl="0" algn="ctr">
                <a:lnSpc>
                  <a:spcPct val="6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[support = 10%]</a:t>
              </a:r>
              <a:endParaRPr/>
            </a:p>
          </p:txBody>
        </p:sp>
        <p:sp>
          <p:nvSpPr>
            <p:cNvPr id="158" name="Google Shape;158;p23"/>
            <p:cNvSpPr txBox="1"/>
            <p:nvPr/>
          </p:nvSpPr>
          <p:spPr>
            <a:xfrm>
              <a:off x="1536" y="2304"/>
              <a:ext cx="1152" cy="31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2% Milk </a:t>
              </a:r>
              <a:endParaRPr/>
            </a:p>
            <a:p>
              <a:pPr indent="0" lvl="0" marL="0" marR="0" rtl="0" algn="ctr">
                <a:lnSpc>
                  <a:spcPct val="6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[support = 6%]</a:t>
              </a:r>
              <a:endParaRPr/>
            </a:p>
          </p:txBody>
        </p:sp>
        <p:sp>
          <p:nvSpPr>
            <p:cNvPr id="159" name="Google Shape;159;p23"/>
            <p:cNvSpPr txBox="1"/>
            <p:nvPr/>
          </p:nvSpPr>
          <p:spPr>
            <a:xfrm>
              <a:off x="2784" y="2304"/>
              <a:ext cx="1104" cy="31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Skim Milk </a:t>
              </a:r>
              <a:endParaRPr/>
            </a:p>
            <a:p>
              <a:pPr indent="0" lvl="0" marL="0" marR="0" rtl="0" algn="ctr">
                <a:lnSpc>
                  <a:spcPct val="6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[support = 4%]</a:t>
              </a:r>
              <a:endParaRPr/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528" y="1680"/>
              <a:ext cx="915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Level 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min_sup = 5%</a:t>
              </a:r>
              <a:endParaRPr/>
            </a:p>
          </p:txBody>
        </p:sp>
        <p:sp>
          <p:nvSpPr>
            <p:cNvPr id="161" name="Google Shape;161;p23"/>
            <p:cNvSpPr txBox="1"/>
            <p:nvPr/>
          </p:nvSpPr>
          <p:spPr>
            <a:xfrm>
              <a:off x="528" y="2304"/>
              <a:ext cx="915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Level 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min_sup = 5%</a:t>
              </a:r>
              <a:endParaRPr/>
            </a:p>
          </p:txBody>
        </p:sp>
        <p:sp>
          <p:nvSpPr>
            <p:cNvPr id="162" name="Google Shape;162;p23"/>
            <p:cNvSpPr txBox="1"/>
            <p:nvPr/>
          </p:nvSpPr>
          <p:spPr>
            <a:xfrm>
              <a:off x="3984" y="1762"/>
              <a:ext cx="915" cy="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Level 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min_sup = 5%</a:t>
              </a:r>
              <a:endParaRPr/>
            </a:p>
          </p:txBody>
        </p:sp>
        <p:sp>
          <p:nvSpPr>
            <p:cNvPr id="163" name="Google Shape;163;p23"/>
            <p:cNvSpPr txBox="1"/>
            <p:nvPr/>
          </p:nvSpPr>
          <p:spPr>
            <a:xfrm>
              <a:off x="4032" y="2290"/>
              <a:ext cx="915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Level 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min_sup = 3%</a:t>
              </a:r>
              <a:endParaRPr/>
            </a:p>
          </p:txBody>
        </p:sp>
        <p:sp>
          <p:nvSpPr>
            <p:cNvPr id="164" name="Google Shape;164;p23"/>
            <p:cNvSpPr txBox="1"/>
            <p:nvPr/>
          </p:nvSpPr>
          <p:spPr>
            <a:xfrm>
              <a:off x="3456" y="1392"/>
              <a:ext cx="149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reduced support</a:t>
              </a:r>
              <a:endParaRPr/>
            </a:p>
          </p:txBody>
        </p:sp>
        <p:cxnSp>
          <p:nvCxnSpPr>
            <p:cNvPr id="165" name="Google Shape;165;p23"/>
            <p:cNvCxnSpPr/>
            <p:nvPr/>
          </p:nvCxnSpPr>
          <p:spPr>
            <a:xfrm flipH="1">
              <a:off x="2112" y="2135"/>
              <a:ext cx="600" cy="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6" name="Google Shape;166;p23"/>
            <p:cNvCxnSpPr/>
            <p:nvPr/>
          </p:nvCxnSpPr>
          <p:spPr>
            <a:xfrm>
              <a:off x="2712" y="2135"/>
              <a:ext cx="624" cy="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1" name="Google Shape;821;p77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7 : Advanced Frequent Pattern Mining</a:t>
            </a:r>
            <a:endParaRPr/>
          </a:p>
        </p:txBody>
      </p:sp>
      <p:sp>
        <p:nvSpPr>
          <p:cNvPr id="822" name="Google Shape;822;p77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Mining: A Road Map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 in Multi-Level, Multi-Dimensional Space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Frequent Pattern Mining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High-Dimensional Data and Colossal Patterns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Application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823" name="Google Shape;823;p77"/>
          <p:cNvSpPr/>
          <p:nvPr/>
        </p:nvSpPr>
        <p:spPr>
          <a:xfrm rot="-2040000">
            <a:off x="7256462" y="4029075"/>
            <a:ext cx="381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30" name="Google Shape;830;p78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Compressed Patterns: </a:t>
            </a: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δ-clustering </a:t>
            </a:r>
            <a:endParaRPr/>
          </a:p>
        </p:txBody>
      </p:sp>
      <p:sp>
        <p:nvSpPr>
          <p:cNvPr id="831" name="Google Shape;831;p78"/>
          <p:cNvSpPr txBox="1"/>
          <p:nvPr>
            <p:ph idx="1" type="body"/>
          </p:nvPr>
        </p:nvSpPr>
        <p:spPr>
          <a:xfrm>
            <a:off x="381000" y="1371600"/>
            <a:ext cx="5105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compressed patterns?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too many, but less meaningful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distance measure</a:t>
            </a:r>
            <a:endParaRPr/>
          </a:p>
          <a:p>
            <a:pPr indent="-2019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9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δ-clustering: For each pattern P, find all patterns which can be expressed by P and their distance to P are within δ (δ-cover)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patterns in the cluster can be represented by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Xin et al., “Mining Compressed Frequent-Pattern Sets”, VLDB’05</a:t>
            </a:r>
            <a:endParaRPr/>
          </a:p>
        </p:txBody>
      </p:sp>
      <p:graphicFrame>
        <p:nvGraphicFramePr>
          <p:cNvPr id="832" name="Google Shape;832;p78"/>
          <p:cNvGraphicFramePr/>
          <p:nvPr/>
        </p:nvGraphicFramePr>
        <p:xfrm>
          <a:off x="56388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477825"/>
                <a:gridCol w="1727200"/>
                <a:gridCol w="995350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Item-Sets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Support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{38,16,18,12}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205227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rgbClr val="0066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rgbClr val="0066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{38,16,18,12,17}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rgbClr val="0066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205211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rgbClr val="0066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rgbClr val="0066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{39,38,16,18,12,17}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rgbClr val="0066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101758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rgbClr val="0066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rgbClr val="0066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{39,16,18,12,17}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rgbClr val="0066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161563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{39,16,18,12}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161576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3" name="Google Shape;833;p78"/>
          <p:cNvSpPr txBox="1"/>
          <p:nvPr/>
        </p:nvSpPr>
        <p:spPr>
          <a:xfrm>
            <a:off x="5334000" y="3429000"/>
            <a:ext cx="3886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Closed frequent pattern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Report P1, P2, P3, P4, P5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Emphasize too much on support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compression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Max-pattern, P3: info loss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desirable output: P2, P3, P4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34" name="Google Shape;83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667000"/>
            <a:ext cx="39624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41" name="Google Shape;841;p79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Redundancy-Award Top-k Patterns</a:t>
            </a:r>
            <a:endParaRPr/>
          </a:p>
        </p:txBody>
      </p:sp>
      <p:sp>
        <p:nvSpPr>
          <p:cNvPr id="842" name="Google Shape;842;p79"/>
          <p:cNvSpPr txBox="1"/>
          <p:nvPr>
            <p:ph idx="1" type="body"/>
          </p:nvPr>
        </p:nvSpPr>
        <p:spPr>
          <a:xfrm>
            <a:off x="304800" y="1371600"/>
            <a:ext cx="678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redundancy-aware top-k patterns?</a:t>
            </a:r>
            <a:endParaRPr/>
          </a:p>
        </p:txBody>
      </p:sp>
      <p:pic>
        <p:nvPicPr>
          <p:cNvPr id="843" name="Google Shape;84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081212"/>
            <a:ext cx="5334000" cy="4338637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79"/>
          <p:cNvSpPr txBox="1"/>
          <p:nvPr/>
        </p:nvSpPr>
        <p:spPr>
          <a:xfrm>
            <a:off x="304800" y="1905000"/>
            <a:ext cx="3733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Desired patterns: high significance &amp; low redundancy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Propose the MMS (Maximal Marginal Significance) for measuring the combined significance of a pattern set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Xin et al., Extracting Redundancy-Aware Top-K Patterns, KDD’06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51" name="Google Shape;851;p80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7 : Advanced Frequent Pattern Mining</a:t>
            </a:r>
            <a:endParaRPr/>
          </a:p>
        </p:txBody>
      </p:sp>
      <p:sp>
        <p:nvSpPr>
          <p:cNvPr id="852" name="Google Shape;852;p80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Mining: A Road Map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 in Multi-Level, Multi-Dimensional Space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Frequent Pattern Mining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High-Dimensional Data and Colossal Patterns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Application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853" name="Google Shape;853;p80"/>
          <p:cNvSpPr/>
          <p:nvPr/>
        </p:nvSpPr>
        <p:spPr>
          <a:xfrm rot="-2040000">
            <a:off x="5732462" y="4886325"/>
            <a:ext cx="381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1"/>
          <p:cNvSpPr txBox="1"/>
          <p:nvPr/>
        </p:nvSpPr>
        <p:spPr>
          <a:xfrm>
            <a:off x="533400" y="1981200"/>
            <a:ext cx="2286000" cy="457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9" name="Google Shape;859;p81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verlock"/>
              <a:buNone/>
            </a:pPr>
            <a:r>
              <a:rPr b="0" i="0" lang="en-US" sz="40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860" name="Google Shape;860;p81"/>
          <p:cNvSpPr txBox="1"/>
          <p:nvPr>
            <p:ph idx="1" type="body"/>
          </p:nvPr>
        </p:nvSpPr>
        <p:spPr>
          <a:xfrm>
            <a:off x="4114800" y="1714500"/>
            <a:ext cx="4495800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they all make sense?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they mean?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they useful?</a:t>
            </a:r>
            <a:endParaRPr/>
          </a:p>
        </p:txBody>
      </p:sp>
      <p:sp>
        <p:nvSpPr>
          <p:cNvPr id="861" name="Google Shape;861;p81"/>
          <p:cNvSpPr/>
          <p:nvPr/>
        </p:nvSpPr>
        <p:spPr>
          <a:xfrm>
            <a:off x="609600" y="2057400"/>
            <a:ext cx="9906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diaper</a:t>
            </a:r>
            <a:endParaRPr/>
          </a:p>
        </p:txBody>
      </p:sp>
      <p:sp>
        <p:nvSpPr>
          <p:cNvPr id="862" name="Google Shape;862;p81"/>
          <p:cNvSpPr/>
          <p:nvPr/>
        </p:nvSpPr>
        <p:spPr>
          <a:xfrm>
            <a:off x="1752600" y="2057400"/>
            <a:ext cx="9906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beer</a:t>
            </a:r>
            <a:endParaRPr/>
          </a:p>
        </p:txBody>
      </p:sp>
      <p:sp>
        <p:nvSpPr>
          <p:cNvPr id="863" name="Google Shape;863;p81"/>
          <p:cNvSpPr txBox="1"/>
          <p:nvPr/>
        </p:nvSpPr>
        <p:spPr>
          <a:xfrm>
            <a:off x="381000" y="3124200"/>
            <a:ext cx="32861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female sterile (2) tekele</a:t>
            </a:r>
            <a:endParaRPr/>
          </a:p>
        </p:txBody>
      </p:sp>
      <p:pic>
        <p:nvPicPr>
          <p:cNvPr descr="caffeine" id="864" name="Google Shape;864;p81"/>
          <p:cNvPicPr preferRelativeResize="0"/>
          <p:nvPr/>
        </p:nvPicPr>
        <p:blipFill rotWithShape="1">
          <a:blip r:embed="rId3">
            <a:alphaModFix/>
          </a:blip>
          <a:srcRect b="26164" l="0" r="20711" t="19225"/>
          <a:stretch/>
        </p:blipFill>
        <p:spPr>
          <a:xfrm>
            <a:off x="762000" y="4065587"/>
            <a:ext cx="1243012" cy="811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5" name="Google Shape;865;p81"/>
          <p:cNvCxnSpPr/>
          <p:nvPr/>
        </p:nvCxnSpPr>
        <p:spPr>
          <a:xfrm>
            <a:off x="2819400" y="2286000"/>
            <a:ext cx="1143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6" name="Google Shape;866;p81"/>
          <p:cNvCxnSpPr/>
          <p:nvPr/>
        </p:nvCxnSpPr>
        <p:spPr>
          <a:xfrm flipH="1" rot="10800000">
            <a:off x="2438400" y="2819400"/>
            <a:ext cx="1447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7" name="Google Shape;867;p81"/>
          <p:cNvCxnSpPr/>
          <p:nvPr/>
        </p:nvCxnSpPr>
        <p:spPr>
          <a:xfrm flipH="1" rot="10800000">
            <a:off x="2286000" y="2971800"/>
            <a:ext cx="16764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8" name="Google Shape;868;p81"/>
          <p:cNvSpPr txBox="1"/>
          <p:nvPr/>
        </p:nvSpPr>
        <p:spPr>
          <a:xfrm>
            <a:off x="1382712" y="5791200"/>
            <a:ext cx="7456487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Annotate patterns with semantic information</a:t>
            </a:r>
            <a:endParaRPr/>
          </a:p>
        </p:txBody>
      </p:sp>
      <p:sp>
        <p:nvSpPr>
          <p:cNvPr id="869" name="Google Shape;869;p81"/>
          <p:cNvSpPr txBox="1"/>
          <p:nvPr/>
        </p:nvSpPr>
        <p:spPr>
          <a:xfrm>
            <a:off x="4114800" y="3657600"/>
            <a:ext cx="4648200" cy="4000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morphological info. and simple statistics</a:t>
            </a:r>
            <a:endParaRPr/>
          </a:p>
        </p:txBody>
      </p:sp>
      <p:sp>
        <p:nvSpPr>
          <p:cNvPr id="870" name="Google Shape;870;p81"/>
          <p:cNvSpPr txBox="1"/>
          <p:nvPr/>
        </p:nvSpPr>
        <p:spPr>
          <a:xfrm>
            <a:off x="5105400" y="4495800"/>
            <a:ext cx="2743200" cy="366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Semantic Information</a:t>
            </a:r>
            <a:endParaRPr/>
          </a:p>
        </p:txBody>
      </p:sp>
      <p:sp>
        <p:nvSpPr>
          <p:cNvPr id="871" name="Google Shape;871;p81"/>
          <p:cNvSpPr/>
          <p:nvPr/>
        </p:nvSpPr>
        <p:spPr>
          <a:xfrm>
            <a:off x="6172200" y="4143375"/>
            <a:ext cx="3810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2" name="Google Shape;872;p81"/>
          <p:cNvSpPr/>
          <p:nvPr/>
        </p:nvSpPr>
        <p:spPr>
          <a:xfrm>
            <a:off x="6248400" y="5334000"/>
            <a:ext cx="3810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3" name="Google Shape;873;p81"/>
          <p:cNvSpPr txBox="1"/>
          <p:nvPr/>
        </p:nvSpPr>
        <p:spPr>
          <a:xfrm>
            <a:off x="1828800" y="4953000"/>
            <a:ext cx="7239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all frequent patterns are useful, only meaningful ones …</a:t>
            </a:r>
            <a:endParaRPr/>
          </a:p>
        </p:txBody>
      </p:sp>
      <p:sp>
        <p:nvSpPr>
          <p:cNvPr id="874" name="Google Shape;874;p81"/>
          <p:cNvSpPr txBox="1"/>
          <p:nvPr/>
        </p:nvSpPr>
        <p:spPr>
          <a:xfrm>
            <a:off x="228600" y="22860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Understand and Interpret Patterns?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82"/>
          <p:cNvGrpSpPr/>
          <p:nvPr/>
        </p:nvGrpSpPr>
        <p:grpSpPr>
          <a:xfrm>
            <a:off x="533400" y="1447800"/>
            <a:ext cx="7924800" cy="4419600"/>
            <a:chOff x="336" y="912"/>
            <a:chExt cx="4992" cy="2784"/>
          </a:xfrm>
        </p:grpSpPr>
        <p:pic>
          <p:nvPicPr>
            <p:cNvPr id="881" name="Google Shape;881;p82"/>
            <p:cNvPicPr preferRelativeResize="0"/>
            <p:nvPr/>
          </p:nvPicPr>
          <p:blipFill rotWithShape="1">
            <a:blip r:embed="rId4">
              <a:alphaModFix/>
            </a:blip>
            <a:srcRect b="46874" l="28906" r="0" t="13572"/>
            <a:stretch/>
          </p:blipFill>
          <p:spPr>
            <a:xfrm>
              <a:off x="336" y="912"/>
              <a:ext cx="4992" cy="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" name="Google Shape;882;p82"/>
            <p:cNvPicPr preferRelativeResize="0"/>
            <p:nvPr/>
          </p:nvPicPr>
          <p:blipFill rotWithShape="1">
            <a:blip r:embed="rId4">
              <a:alphaModFix/>
            </a:blip>
            <a:srcRect b="17707" l="28906" r="0" t="68750"/>
            <a:stretch/>
          </p:blipFill>
          <p:spPr>
            <a:xfrm>
              <a:off x="336" y="2986"/>
              <a:ext cx="4992" cy="7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3" name="Google Shape;883;p82"/>
            <p:cNvSpPr txBox="1"/>
            <p:nvPr/>
          </p:nvSpPr>
          <p:spPr>
            <a:xfrm>
              <a:off x="1536" y="1008"/>
              <a:ext cx="2880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Word: “pattern” – from Merriam-Webster</a:t>
              </a:r>
              <a:endParaRPr/>
            </a:p>
          </p:txBody>
        </p:sp>
      </p:grpSp>
      <p:sp>
        <p:nvSpPr>
          <p:cNvPr id="884" name="Google Shape;884;p82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verlock"/>
              <a:buNone/>
            </a:pPr>
            <a:r>
              <a:rPr b="0" i="0" lang="en-US" sz="40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 Dictionary Analogy</a:t>
            </a:r>
            <a:endParaRPr/>
          </a:p>
        </p:txBody>
      </p:sp>
      <p:grpSp>
        <p:nvGrpSpPr>
          <p:cNvPr id="885" name="Google Shape;885;p82"/>
          <p:cNvGrpSpPr/>
          <p:nvPr/>
        </p:nvGrpSpPr>
        <p:grpSpPr>
          <a:xfrm>
            <a:off x="457200" y="2133600"/>
            <a:ext cx="8229600" cy="657225"/>
            <a:chOff x="288" y="1344"/>
            <a:chExt cx="5184" cy="414"/>
          </a:xfrm>
        </p:grpSpPr>
        <p:sp>
          <p:nvSpPr>
            <p:cNvPr id="886" name="Google Shape;886;p82"/>
            <p:cNvSpPr txBox="1"/>
            <p:nvPr/>
          </p:nvSpPr>
          <p:spPr>
            <a:xfrm>
              <a:off x="4128" y="1344"/>
              <a:ext cx="1344" cy="2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Non-semantic info.</a:t>
              </a:r>
              <a:endParaRPr/>
            </a:p>
          </p:txBody>
        </p:sp>
        <p:sp>
          <p:nvSpPr>
            <p:cNvPr id="887" name="Google Shape;887;p82"/>
            <p:cNvSpPr/>
            <p:nvPr/>
          </p:nvSpPr>
          <p:spPr>
            <a:xfrm>
              <a:off x="288" y="1518"/>
              <a:ext cx="1824" cy="24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888" name="Google Shape;888;p82"/>
            <p:cNvCxnSpPr/>
            <p:nvPr/>
          </p:nvCxnSpPr>
          <p:spPr>
            <a:xfrm flipH="1" rot="10800000">
              <a:off x="2121" y="1472"/>
              <a:ext cx="2007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89" name="Google Shape;889;p82"/>
          <p:cNvGrpSpPr/>
          <p:nvPr/>
        </p:nvGrpSpPr>
        <p:grpSpPr>
          <a:xfrm>
            <a:off x="838200" y="3629025"/>
            <a:ext cx="7924800" cy="1720850"/>
            <a:chOff x="528" y="2286"/>
            <a:chExt cx="4992" cy="1084"/>
          </a:xfrm>
        </p:grpSpPr>
        <p:sp>
          <p:nvSpPr>
            <p:cNvPr id="890" name="Google Shape;890;p82"/>
            <p:cNvSpPr/>
            <p:nvPr/>
          </p:nvSpPr>
          <p:spPr>
            <a:xfrm>
              <a:off x="3609" y="2286"/>
              <a:ext cx="864" cy="144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1" name="Google Shape;891;p82"/>
            <p:cNvSpPr/>
            <p:nvPr/>
          </p:nvSpPr>
          <p:spPr>
            <a:xfrm>
              <a:off x="2400" y="2823"/>
              <a:ext cx="912" cy="144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2" name="Google Shape;892;p82"/>
            <p:cNvSpPr/>
            <p:nvPr/>
          </p:nvSpPr>
          <p:spPr>
            <a:xfrm>
              <a:off x="1440" y="3072"/>
              <a:ext cx="1344" cy="192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3" name="Google Shape;893;p82"/>
            <p:cNvSpPr/>
            <p:nvPr/>
          </p:nvSpPr>
          <p:spPr>
            <a:xfrm>
              <a:off x="528" y="2400"/>
              <a:ext cx="528" cy="124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4" name="Google Shape;894;p82"/>
            <p:cNvSpPr txBox="1"/>
            <p:nvPr/>
          </p:nvSpPr>
          <p:spPr>
            <a:xfrm>
              <a:off x="4176" y="2688"/>
              <a:ext cx="1344" cy="2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Examples of Usage</a:t>
              </a:r>
              <a:endParaRPr/>
            </a:p>
          </p:txBody>
        </p:sp>
        <p:cxnSp>
          <p:nvCxnSpPr>
            <p:cNvPr id="895" name="Google Shape;895;p82"/>
            <p:cNvCxnSpPr/>
            <p:nvPr/>
          </p:nvCxnSpPr>
          <p:spPr>
            <a:xfrm flipH="1">
              <a:off x="4176" y="2358"/>
              <a:ext cx="306" cy="4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6" name="Google Shape;896;p82"/>
            <p:cNvCxnSpPr/>
            <p:nvPr/>
          </p:nvCxnSpPr>
          <p:spPr>
            <a:xfrm>
              <a:off x="1065" y="2462"/>
              <a:ext cx="3111" cy="3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7" name="Google Shape;897;p82"/>
            <p:cNvCxnSpPr/>
            <p:nvPr/>
          </p:nvCxnSpPr>
          <p:spPr>
            <a:xfrm flipH="1" rot="10800000">
              <a:off x="2793" y="2833"/>
              <a:ext cx="1383" cy="3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8" name="Google Shape;898;p82"/>
            <p:cNvCxnSpPr/>
            <p:nvPr/>
          </p:nvCxnSpPr>
          <p:spPr>
            <a:xfrm flipH="1" rot="10800000">
              <a:off x="3178" y="2833"/>
              <a:ext cx="998" cy="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99" name="Google Shape;899;p82"/>
            <p:cNvSpPr/>
            <p:nvPr/>
          </p:nvSpPr>
          <p:spPr>
            <a:xfrm>
              <a:off x="2496" y="3216"/>
              <a:ext cx="1104" cy="154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900" name="Google Shape;900;p82"/>
            <p:cNvCxnSpPr/>
            <p:nvPr/>
          </p:nvCxnSpPr>
          <p:spPr>
            <a:xfrm flipH="1" rot="10800000">
              <a:off x="3609" y="2833"/>
              <a:ext cx="567" cy="4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01" name="Google Shape;901;p82"/>
          <p:cNvGrpSpPr/>
          <p:nvPr/>
        </p:nvGrpSpPr>
        <p:grpSpPr>
          <a:xfrm>
            <a:off x="914400" y="2819400"/>
            <a:ext cx="7924800" cy="1219200"/>
            <a:chOff x="576" y="1776"/>
            <a:chExt cx="4992" cy="768"/>
          </a:xfrm>
        </p:grpSpPr>
        <p:sp>
          <p:nvSpPr>
            <p:cNvPr id="902" name="Google Shape;902;p82"/>
            <p:cNvSpPr txBox="1"/>
            <p:nvPr/>
          </p:nvSpPr>
          <p:spPr>
            <a:xfrm>
              <a:off x="4032" y="1776"/>
              <a:ext cx="1536" cy="3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Definitions indicating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semantics</a:t>
              </a:r>
              <a:endParaRPr/>
            </a:p>
          </p:txBody>
        </p:sp>
        <p:cxnSp>
          <p:nvCxnSpPr>
            <p:cNvPr id="903" name="Google Shape;903;p82"/>
            <p:cNvCxnSpPr/>
            <p:nvPr/>
          </p:nvCxnSpPr>
          <p:spPr>
            <a:xfrm flipH="1" rot="10800000">
              <a:off x="3225" y="1957"/>
              <a:ext cx="807" cy="3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04" name="Google Shape;904;p82"/>
            <p:cNvSpPr txBox="1"/>
            <p:nvPr/>
          </p:nvSpPr>
          <p:spPr>
            <a:xfrm>
              <a:off x="576" y="2160"/>
              <a:ext cx="2640" cy="384"/>
            </a:xfrm>
            <a:prstGeom prst="rect">
              <a:avLst/>
            </a:prstGeom>
            <a:noFill/>
            <a:ln cap="flat" cmpd="sng" w="28575">
              <a:solidFill>
                <a:srgbClr val="8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905" name="Google Shape;905;p82"/>
          <p:cNvPicPr preferRelativeResize="0"/>
          <p:nvPr/>
        </p:nvPicPr>
        <p:blipFill rotWithShape="1">
          <a:blip r:embed="rId5">
            <a:alphaModFix/>
          </a:blip>
          <a:srcRect b="47915" l="31250" r="8592" t="17709"/>
          <a:stretch/>
        </p:blipFill>
        <p:spPr>
          <a:xfrm>
            <a:off x="1828800" y="3505200"/>
            <a:ext cx="7010400" cy="2725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6" name="Google Shape;906;p82"/>
          <p:cNvGrpSpPr/>
          <p:nvPr/>
        </p:nvGrpSpPr>
        <p:grpSpPr>
          <a:xfrm>
            <a:off x="228600" y="4478337"/>
            <a:ext cx="8467725" cy="457200"/>
            <a:chOff x="144" y="2821"/>
            <a:chExt cx="5334" cy="288"/>
          </a:xfrm>
        </p:grpSpPr>
        <p:sp>
          <p:nvSpPr>
            <p:cNvPr id="907" name="Google Shape;907;p82"/>
            <p:cNvSpPr/>
            <p:nvPr/>
          </p:nvSpPr>
          <p:spPr>
            <a:xfrm>
              <a:off x="1830" y="2821"/>
              <a:ext cx="3648" cy="24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08" name="Google Shape;908;p82"/>
            <p:cNvSpPr txBox="1"/>
            <p:nvPr/>
          </p:nvSpPr>
          <p:spPr>
            <a:xfrm>
              <a:off x="144" y="2892"/>
              <a:ext cx="1248" cy="2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Synonyms</a:t>
              </a:r>
              <a:endParaRPr/>
            </a:p>
          </p:txBody>
        </p:sp>
        <p:cxnSp>
          <p:nvCxnSpPr>
            <p:cNvPr id="909" name="Google Shape;909;p82"/>
            <p:cNvCxnSpPr/>
            <p:nvPr/>
          </p:nvCxnSpPr>
          <p:spPr>
            <a:xfrm flipH="1" rot="10800000">
              <a:off x="1392" y="2945"/>
              <a:ext cx="429" cy="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10" name="Google Shape;910;p82"/>
          <p:cNvGrpSpPr/>
          <p:nvPr/>
        </p:nvGrpSpPr>
        <p:grpSpPr>
          <a:xfrm>
            <a:off x="381000" y="4859337"/>
            <a:ext cx="5500687" cy="1266825"/>
            <a:chOff x="240" y="3061"/>
            <a:chExt cx="3465" cy="798"/>
          </a:xfrm>
        </p:grpSpPr>
        <p:sp>
          <p:nvSpPr>
            <p:cNvPr id="911" name="Google Shape;911;p82"/>
            <p:cNvSpPr/>
            <p:nvPr/>
          </p:nvSpPr>
          <p:spPr>
            <a:xfrm>
              <a:off x="2064" y="3061"/>
              <a:ext cx="480" cy="192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2" name="Google Shape;912;p82"/>
            <p:cNvSpPr/>
            <p:nvPr/>
          </p:nvSpPr>
          <p:spPr>
            <a:xfrm>
              <a:off x="2745" y="3728"/>
              <a:ext cx="960" cy="131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3" name="Google Shape;913;p82"/>
            <p:cNvSpPr/>
            <p:nvPr/>
          </p:nvSpPr>
          <p:spPr>
            <a:xfrm>
              <a:off x="2064" y="3397"/>
              <a:ext cx="624" cy="144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4" name="Google Shape;914;p82"/>
            <p:cNvSpPr txBox="1"/>
            <p:nvPr/>
          </p:nvSpPr>
          <p:spPr>
            <a:xfrm>
              <a:off x="240" y="3529"/>
              <a:ext cx="1248" cy="2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Related Words</a:t>
              </a:r>
              <a:endParaRPr/>
            </a:p>
          </p:txBody>
        </p:sp>
        <p:cxnSp>
          <p:nvCxnSpPr>
            <p:cNvPr id="915" name="Google Shape;915;p82"/>
            <p:cNvCxnSpPr/>
            <p:nvPr/>
          </p:nvCxnSpPr>
          <p:spPr>
            <a:xfrm flipH="1" rot="10800000">
              <a:off x="1488" y="3157"/>
              <a:ext cx="567" cy="4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6" name="Google Shape;916;p82"/>
            <p:cNvCxnSpPr/>
            <p:nvPr/>
          </p:nvCxnSpPr>
          <p:spPr>
            <a:xfrm flipH="1">
              <a:off x="1488" y="3469"/>
              <a:ext cx="567" cy="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7" name="Google Shape;917;p82"/>
            <p:cNvCxnSpPr/>
            <p:nvPr/>
          </p:nvCxnSpPr>
          <p:spPr>
            <a:xfrm>
              <a:off x="1488" y="3638"/>
              <a:ext cx="1248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3"/>
          <p:cNvSpPr txBox="1"/>
          <p:nvPr>
            <p:ph type="title"/>
          </p:nvPr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verlock"/>
              <a:buNone/>
            </a:pPr>
            <a:r>
              <a:rPr b="0" i="0" lang="en-US" sz="40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Semantic Analysis with Context Models</a:t>
            </a:r>
            <a:endParaRPr/>
          </a:p>
        </p:txBody>
      </p:sp>
      <p:sp>
        <p:nvSpPr>
          <p:cNvPr id="924" name="Google Shape;924;p83"/>
          <p:cNvSpPr txBox="1"/>
          <p:nvPr>
            <p:ph idx="1" type="body"/>
          </p:nvPr>
        </p:nvSpPr>
        <p:spPr>
          <a:xfrm>
            <a:off x="457200" y="1646237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Task1: Model the context of a frequent pattern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760"/>
              <a:buNone/>
            </a:pP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Context Model…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Task2: Extract strongest context indicators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Task3: Extract representative transactions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Task4: Extract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semantically similar patterns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4"/>
          <p:cNvSpPr txBox="1"/>
          <p:nvPr>
            <p:ph type="title"/>
          </p:nvPr>
        </p:nvSpPr>
        <p:spPr>
          <a:xfrm>
            <a:off x="0" y="228600"/>
            <a:ext cx="9372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Annotating DBLP Co-authorship &amp; Title Pattern</a:t>
            </a:r>
            <a:endParaRPr/>
          </a:p>
        </p:txBody>
      </p:sp>
      <p:sp>
        <p:nvSpPr>
          <p:cNvPr id="930" name="Google Shape;930;p84"/>
          <p:cNvSpPr txBox="1"/>
          <p:nvPr/>
        </p:nvSpPr>
        <p:spPr>
          <a:xfrm>
            <a:off x="2286000" y="1752600"/>
            <a:ext cx="25908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CC0099"/>
                </a:solidFill>
                <a:latin typeface="Tahoma"/>
                <a:ea typeface="Tahoma"/>
                <a:cs typeface="Tahoma"/>
                <a:sym typeface="Tahoma"/>
              </a:rPr>
              <a:t>Substructure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Similarity </a:t>
            </a:r>
            <a:r>
              <a:rPr b="1" i="0" lang="en-US" sz="1200" u="none">
                <a:solidFill>
                  <a:srgbClr val="CC0099"/>
                </a:solidFill>
                <a:latin typeface="Tahoma"/>
                <a:ea typeface="Tahoma"/>
                <a:cs typeface="Tahoma"/>
                <a:sym typeface="Tahoma"/>
              </a:rPr>
              <a:t>Search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Graph Databases </a:t>
            </a:r>
            <a:endParaRPr/>
          </a:p>
        </p:txBody>
      </p:sp>
      <p:sp>
        <p:nvSpPr>
          <p:cNvPr id="931" name="Google Shape;931;p84"/>
          <p:cNvSpPr txBox="1"/>
          <p:nvPr/>
        </p:nvSpPr>
        <p:spPr>
          <a:xfrm>
            <a:off x="609600" y="1752600"/>
            <a:ext cx="16764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X.Yan</a:t>
            </a: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P. Yu, </a:t>
            </a: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J. Han</a:t>
            </a:r>
            <a:endParaRPr/>
          </a:p>
        </p:txBody>
      </p:sp>
      <p:sp>
        <p:nvSpPr>
          <p:cNvPr id="932" name="Google Shape;932;p84"/>
          <p:cNvSpPr txBox="1"/>
          <p:nvPr/>
        </p:nvSpPr>
        <p:spPr>
          <a:xfrm>
            <a:off x="2286000" y="2286000"/>
            <a:ext cx="2590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933" name="Google Shape;933;p84"/>
          <p:cNvSpPr txBox="1"/>
          <p:nvPr/>
        </p:nvSpPr>
        <p:spPr>
          <a:xfrm>
            <a:off x="609600" y="2286000"/>
            <a:ext cx="16764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934" name="Google Shape;934;p84"/>
          <p:cNvSpPr txBox="1"/>
          <p:nvPr/>
        </p:nvSpPr>
        <p:spPr>
          <a:xfrm>
            <a:off x="2286000" y="2590800"/>
            <a:ext cx="2590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935" name="Google Shape;935;p84"/>
          <p:cNvSpPr txBox="1"/>
          <p:nvPr/>
        </p:nvSpPr>
        <p:spPr>
          <a:xfrm>
            <a:off x="609600" y="2590800"/>
            <a:ext cx="16764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936" name="Google Shape;936;p84"/>
          <p:cNvSpPr txBox="1"/>
          <p:nvPr/>
        </p:nvSpPr>
        <p:spPr>
          <a:xfrm>
            <a:off x="609600" y="1143000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Database:</a:t>
            </a:r>
            <a:endParaRPr/>
          </a:p>
        </p:txBody>
      </p:sp>
      <p:sp>
        <p:nvSpPr>
          <p:cNvPr id="937" name="Google Shape;937;p84"/>
          <p:cNvSpPr txBox="1"/>
          <p:nvPr/>
        </p:nvSpPr>
        <p:spPr>
          <a:xfrm>
            <a:off x="2286000" y="1447800"/>
            <a:ext cx="25908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Title</a:t>
            </a:r>
            <a:endParaRPr/>
          </a:p>
        </p:txBody>
      </p:sp>
      <p:sp>
        <p:nvSpPr>
          <p:cNvPr id="938" name="Google Shape;938;p84"/>
          <p:cNvSpPr txBox="1"/>
          <p:nvPr/>
        </p:nvSpPr>
        <p:spPr>
          <a:xfrm>
            <a:off x="609600" y="1447800"/>
            <a:ext cx="16764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Authors</a:t>
            </a:r>
            <a:endParaRPr/>
          </a:p>
        </p:txBody>
      </p:sp>
      <p:sp>
        <p:nvSpPr>
          <p:cNvPr id="939" name="Google Shape;939;p84"/>
          <p:cNvSpPr txBox="1"/>
          <p:nvPr/>
        </p:nvSpPr>
        <p:spPr>
          <a:xfrm>
            <a:off x="6019800" y="12192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 Patterns</a:t>
            </a:r>
            <a:endParaRPr/>
          </a:p>
        </p:txBody>
      </p:sp>
      <p:grpSp>
        <p:nvGrpSpPr>
          <p:cNvPr id="940" name="Google Shape;940;p84"/>
          <p:cNvGrpSpPr/>
          <p:nvPr/>
        </p:nvGrpSpPr>
        <p:grpSpPr>
          <a:xfrm>
            <a:off x="2286000" y="1676400"/>
            <a:ext cx="6477000" cy="762000"/>
            <a:chOff x="1440" y="1440"/>
            <a:chExt cx="4080" cy="480"/>
          </a:xfrm>
        </p:grpSpPr>
        <p:sp>
          <p:nvSpPr>
            <p:cNvPr id="941" name="Google Shape;941;p84"/>
            <p:cNvSpPr txBox="1"/>
            <p:nvPr/>
          </p:nvSpPr>
          <p:spPr>
            <a:xfrm>
              <a:off x="3504" y="1440"/>
              <a:ext cx="2016" cy="212"/>
            </a:xfrm>
            <a:prstGeom prst="rect">
              <a:avLst/>
            </a:prstGeom>
            <a:solidFill>
              <a:srgbClr val="D1D1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b="1" baseline="-2500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:   { x_yan, j_han }</a:t>
              </a:r>
              <a:endParaRPr/>
            </a:p>
          </p:txBody>
        </p:sp>
        <p:cxnSp>
          <p:nvCxnSpPr>
            <p:cNvPr id="942" name="Google Shape;942;p84"/>
            <p:cNvCxnSpPr/>
            <p:nvPr/>
          </p:nvCxnSpPr>
          <p:spPr>
            <a:xfrm flipH="1" rot="10800000">
              <a:off x="1440" y="1440"/>
              <a:ext cx="3072" cy="216"/>
            </a:xfrm>
            <a:prstGeom prst="curvedConnector4">
              <a:avLst>
                <a:gd fmla="val -46841" name="adj1"/>
                <a:gd fmla="val 588429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43" name="Google Shape;943;p84"/>
            <p:cNvSpPr txBox="1"/>
            <p:nvPr/>
          </p:nvSpPr>
          <p:spPr>
            <a:xfrm>
              <a:off x="3936" y="1708"/>
              <a:ext cx="1104" cy="2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Frequent Itemset</a:t>
              </a:r>
              <a:endParaRPr/>
            </a:p>
          </p:txBody>
        </p:sp>
      </p:grpSp>
      <p:sp>
        <p:nvSpPr>
          <p:cNvPr id="944" name="Google Shape;944;p84"/>
          <p:cNvSpPr txBox="1"/>
          <p:nvPr/>
        </p:nvSpPr>
        <p:spPr>
          <a:xfrm>
            <a:off x="5562600" y="2482850"/>
            <a:ext cx="3200400" cy="33655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1" baseline="-25000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 “substructure search”</a:t>
            </a:r>
            <a:endParaRPr/>
          </a:p>
        </p:txBody>
      </p:sp>
      <p:cxnSp>
        <p:nvCxnSpPr>
          <p:cNvPr id="945" name="Google Shape;945;p84"/>
          <p:cNvCxnSpPr/>
          <p:nvPr/>
        </p:nvCxnSpPr>
        <p:spPr>
          <a:xfrm>
            <a:off x="4876800" y="2019300"/>
            <a:ext cx="685800" cy="631800"/>
          </a:xfrm>
          <a:prstGeom prst="curvedConnector3">
            <a:avLst>
              <a:gd fmla="val 108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946" name="Google Shape;946;p84"/>
          <p:cNvGraphicFramePr/>
          <p:nvPr/>
        </p:nvGraphicFramePr>
        <p:xfrm>
          <a:off x="6096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838200"/>
                <a:gridCol w="25908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Pattern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 x_yan, j_han}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 = 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{p_yu}, graph pattern, 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gSpan: graph-base……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SSPs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 j_wang }, {j_han, p_yu}, 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7" name="Google Shape;947;p84"/>
          <p:cNvSpPr txBox="1"/>
          <p:nvPr/>
        </p:nvSpPr>
        <p:spPr>
          <a:xfrm>
            <a:off x="533400" y="2895600"/>
            <a:ext cx="2743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Semantic Annotations</a:t>
            </a:r>
            <a:endParaRPr/>
          </a:p>
        </p:txBody>
      </p:sp>
      <p:cxnSp>
        <p:nvCxnSpPr>
          <p:cNvPr id="948" name="Google Shape;948;p84"/>
          <p:cNvCxnSpPr/>
          <p:nvPr/>
        </p:nvCxnSpPr>
        <p:spPr>
          <a:xfrm rot="10800000">
            <a:off x="4038599" y="4038525"/>
            <a:ext cx="2743200" cy="858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949" name="Google Shape;949;p84"/>
          <p:cNvGrpSpPr/>
          <p:nvPr/>
        </p:nvGrpSpPr>
        <p:grpSpPr>
          <a:xfrm>
            <a:off x="4114800" y="3124200"/>
            <a:ext cx="5029200" cy="1219200"/>
            <a:chOff x="2592" y="2640"/>
            <a:chExt cx="3168" cy="768"/>
          </a:xfrm>
        </p:grpSpPr>
        <p:sp>
          <p:nvSpPr>
            <p:cNvPr id="950" name="Google Shape;950;p84"/>
            <p:cNvSpPr txBox="1"/>
            <p:nvPr/>
          </p:nvSpPr>
          <p:spPr>
            <a:xfrm>
              <a:off x="3648" y="2688"/>
              <a:ext cx="11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Context Units</a:t>
              </a:r>
              <a:endParaRPr/>
            </a:p>
          </p:txBody>
        </p:sp>
        <p:sp>
          <p:nvSpPr>
            <p:cNvPr id="951" name="Google Shape;951;p84"/>
            <p:cNvSpPr txBox="1"/>
            <p:nvPr/>
          </p:nvSpPr>
          <p:spPr>
            <a:xfrm>
              <a:off x="2640" y="2976"/>
              <a:ext cx="3120" cy="3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b="1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  { </a:t>
              </a:r>
              <a:r>
                <a:rPr b="1" i="0" lang="en-US" sz="14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p_yu, j_han</a:t>
              </a:r>
              <a:r>
                <a:rPr b="1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},  { </a:t>
              </a:r>
              <a:r>
                <a:rPr b="1" i="0" lang="en-US" sz="14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d_xin</a:t>
              </a:r>
              <a:r>
                <a:rPr b="1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}, … , “</a:t>
              </a:r>
              <a:r>
                <a:rPr b="1" i="0" lang="en-US" sz="1400" u="none">
                  <a:solidFill>
                    <a:srgbClr val="CC0099"/>
                  </a:solidFill>
                  <a:latin typeface="Tahoma"/>
                  <a:ea typeface="Tahoma"/>
                  <a:cs typeface="Tahoma"/>
                  <a:sym typeface="Tahoma"/>
                </a:rPr>
                <a:t>graph pattern”</a:t>
              </a:r>
              <a:r>
                <a:rPr b="1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, </a:t>
              </a:r>
              <a:br>
                <a:rPr b="1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1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 “</a:t>
              </a:r>
              <a:r>
                <a:rPr b="1" i="0" lang="en-US" sz="1400" u="none">
                  <a:solidFill>
                    <a:srgbClr val="CC0099"/>
                  </a:solidFill>
                  <a:latin typeface="Tahoma"/>
                  <a:ea typeface="Tahoma"/>
                  <a:cs typeface="Tahoma"/>
                  <a:sym typeface="Tahoma"/>
                </a:rPr>
                <a:t>substructure similarity”</a:t>
              </a:r>
              <a:r>
                <a:rPr b="1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, … &gt;</a:t>
              </a:r>
              <a:endParaRPr/>
            </a:p>
          </p:txBody>
        </p:sp>
        <p:sp>
          <p:nvSpPr>
            <p:cNvPr id="952" name="Google Shape;952;p84"/>
            <p:cNvSpPr txBox="1"/>
            <p:nvPr/>
          </p:nvSpPr>
          <p:spPr>
            <a:xfrm>
              <a:off x="2592" y="2640"/>
              <a:ext cx="3072" cy="768"/>
            </a:xfrm>
            <a:prstGeom prst="rect">
              <a:avLst/>
            </a:prstGeom>
            <a:noFill/>
            <a:ln cap="flat" cmpd="sng" w="1905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53" name="Google Shape;953;p84"/>
          <p:cNvSpPr txBox="1"/>
          <p:nvPr/>
        </p:nvSpPr>
        <p:spPr>
          <a:xfrm>
            <a:off x="152400" y="4800600"/>
            <a:ext cx="3883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Pattern = {xifeng_yan, jiawei_han} </a:t>
            </a:r>
            <a:endParaRPr/>
          </a:p>
        </p:txBody>
      </p:sp>
      <p:sp>
        <p:nvSpPr>
          <p:cNvPr id="954" name="Google Shape;954;p84"/>
          <p:cNvSpPr txBox="1"/>
          <p:nvPr/>
        </p:nvSpPr>
        <p:spPr>
          <a:xfrm>
            <a:off x="4495800" y="4800600"/>
            <a:ext cx="2270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Annotation Results:</a:t>
            </a:r>
            <a:endParaRPr/>
          </a:p>
        </p:txBody>
      </p:sp>
      <p:graphicFrame>
        <p:nvGraphicFramePr>
          <p:cNvPr id="955" name="Google Shape;955;p84"/>
          <p:cNvGraphicFramePr/>
          <p:nvPr/>
        </p:nvGraphicFramePr>
        <p:xfrm>
          <a:off x="152400" y="5205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{51FCB8C9-74FE-4162-8720-49DB614320E5}</a:tableStyleId>
              </a:tblPr>
              <a:tblGrid>
                <a:gridCol w="2133600"/>
                <a:gridCol w="6705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 Indicator (CI)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graph; </a:t>
                      </a:r>
                      <a:r>
                        <a:rPr b="0" i="0" lang="en-US" sz="16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{philip_yu};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mine close; graph pattern; sequential pattern; 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Representative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Transactions (Trans)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gSpan: graph-base substructure pattern mining;</a:t>
                      </a:r>
                      <a:b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mining close relational graph connect constraint; 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Semantically Similar Patterns (SSP)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{jiawei_han, philip_yu}; {jian_pei, jiawei_han}; {jiong_yang, philip_yu, wei_wang};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8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2" name="Google Shape;962;p85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7 : Advanced Frequent Pattern Mining</a:t>
            </a:r>
            <a:endParaRPr/>
          </a:p>
        </p:txBody>
      </p:sp>
      <p:sp>
        <p:nvSpPr>
          <p:cNvPr id="963" name="Google Shape;963;p85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Mining: A Road Map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 in Multi-Level, Multi-Dimensional Space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Frequent Pattern Mining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High-Dimensional Data and Colossal Patterns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Application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964" name="Google Shape;964;p85"/>
          <p:cNvSpPr/>
          <p:nvPr/>
        </p:nvSpPr>
        <p:spPr>
          <a:xfrm rot="1620000">
            <a:off x="2286000" y="5943600"/>
            <a:ext cx="381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71" name="Google Shape;971;p86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verlock"/>
              <a:buNone/>
            </a:pPr>
            <a:r>
              <a:rPr b="0" i="0" lang="en-US" sz="40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Summary</a:t>
            </a:r>
            <a:endParaRPr/>
          </a:p>
        </p:txBody>
      </p:sp>
      <p:sp>
        <p:nvSpPr>
          <p:cNvPr id="972" name="Google Shape;972;p86"/>
          <p:cNvSpPr txBox="1"/>
          <p:nvPr>
            <p:ph idx="1" type="body"/>
          </p:nvPr>
        </p:nvSpPr>
        <p:spPr>
          <a:xfrm>
            <a:off x="457200" y="12192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Roadmap: Many aspects &amp; extensions on pattern mining </a:t>
            </a:r>
            <a:endParaRPr/>
          </a:p>
          <a:p>
            <a:pPr indent="-45720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patterns in multi-level, multi dimensional space</a:t>
            </a:r>
            <a:endParaRPr/>
          </a:p>
          <a:p>
            <a:pPr indent="-45720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rare and negative patterns</a:t>
            </a:r>
            <a:endParaRPr/>
          </a:p>
          <a:p>
            <a:pPr indent="-45720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pattern mining</a:t>
            </a:r>
            <a:endParaRPr/>
          </a:p>
          <a:p>
            <a:pPr indent="-45720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Specialized methods for mining high-dimensional data and colossal patterns</a:t>
            </a:r>
            <a:endParaRPr/>
          </a:p>
          <a:p>
            <a:pPr indent="-45720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understanding: Semantic annotation of frequent patterns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381000" y="1524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Multi-level Association: Flexible Support and Redundancy filtering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81000" y="1371600"/>
            <a:ext cx="8305800" cy="481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Flexible min-support thresholds: Some items are more valuable but less frequent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non-uniform, group-based min-support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{diamond, watch, camera}: 0.05%; {bread, milk}: 5%; …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Redundancy Filtering: Some rules may be redundant due to “ancestor” relationships between items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milk ⇒ wheat bread  [support = 8%, confidence = 70%]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2% milk ⇒ wheat bread [support = 2%, confidence = 72%]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first rule is an ancestor of the second rule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rule is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redundant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its support is close to the “expected” value, based on the rule’s ancestor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79" name="Google Shape;979;p87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Ref: Mining Multi-Level and Quantitative Rules</a:t>
            </a:r>
            <a:endParaRPr/>
          </a:p>
        </p:txBody>
      </p:sp>
      <p:sp>
        <p:nvSpPr>
          <p:cNvPr id="980" name="Google Shape;980;p87"/>
          <p:cNvSpPr txBox="1"/>
          <p:nvPr>
            <p:ph idx="1" type="body"/>
          </p:nvPr>
        </p:nvSpPr>
        <p:spPr>
          <a:xfrm>
            <a:off x="304800" y="13716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 Aumann and Y. Lindell.  A Statistical Theory for Quantitative Association Rules, KDD'99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Fukuda, Y. Morimoto, S. Morishita, and T. Tokuyama. Data mining using two-dimensional optimized association rules: Scheme, algorithms, and visualization. SIGMOD'96.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Han and Y. Fu. Discovery of multiple-level association rules from large databases. VLDB'95.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R.J. Miller and Y. Yang.  Association rules over interval data.  SIGMOD'97.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Srikant and R. Agrawal. Mining generalized association rules. VLDB'95.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Srikant and R. Agrawal. Mining quantitative association rules in large relational tables. SIGMOD'96.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Wang, Y. He, and J. Han. Mining frequent itemsets using support constraints.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VLDB'00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Yoda, T. Fukuda, Y. Morimoto, S. Morishita, and T. Tokuyama. Computing optimized rectilinear regions for association rules. KDD'97.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87" name="Google Shape;987;p88"/>
          <p:cNvSpPr txBox="1"/>
          <p:nvPr>
            <p:ph type="title"/>
          </p:nvPr>
        </p:nvSpPr>
        <p:spPr>
          <a:xfrm>
            <a:off x="0" y="2286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Ref: Mining Other Kinds of Rules</a:t>
            </a:r>
            <a:endParaRPr/>
          </a:p>
        </p:txBody>
      </p:sp>
      <p:sp>
        <p:nvSpPr>
          <p:cNvPr id="988" name="Google Shape;988;p88"/>
          <p:cNvSpPr txBox="1"/>
          <p:nvPr>
            <p:ph idx="1" type="body"/>
          </p:nvPr>
        </p:nvSpPr>
        <p:spPr>
          <a:xfrm>
            <a:off x="304800" y="12954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Korn, A. Labrinidis, Y. Kotidis, and C. Faloutsos.  Ratio rules: A new paradigm for fast, quantifiable data mining. VLDB'98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 Huhtala, J. Kärkkäinen, P. Porkka, H. Toivonen. Efficient Discovery of Functional and Approximate Dependencies Using Partitions. ICDE’98.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V. Jagadish, J. Madar, and R. Ng. Semantic Compression and Pattern Extraction with Fascicles.  VLDB'99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Lent, A. Swami, and J. Widom.  Clustering association rules. ICDE'97.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Meo, G. Psaila, and S. Ceri.  A new SQL-like operator for mining association rules. VLDB'96.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Savasere, E. Omiecinski, and S. Navathe.  Mining for strong negative associations in a large database of customer transactions. ICDE'98.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Tsur, J. D. Ullman, S. Abitboul, C. Clifton, R. Motwani, and S. Nestorov.   Query flocks: A generalization of association-rule mining. SIGMOD'98.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95" name="Google Shape;995;p89"/>
          <p:cNvSpPr txBox="1"/>
          <p:nvPr>
            <p:ph type="title"/>
          </p:nvPr>
        </p:nvSpPr>
        <p:spPr>
          <a:xfrm>
            <a:off x="0" y="3810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Ref: Constraint-Based Pattern Mining</a:t>
            </a:r>
            <a:endParaRPr/>
          </a:p>
        </p:txBody>
      </p:sp>
      <p:sp>
        <p:nvSpPr>
          <p:cNvPr id="996" name="Google Shape;996;p89"/>
          <p:cNvSpPr txBox="1"/>
          <p:nvPr>
            <p:ph idx="1" type="body"/>
          </p:nvPr>
        </p:nvSpPr>
        <p:spPr>
          <a:xfrm>
            <a:off x="381000" y="13716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Srikant, Q. Vu, and R. Agrawal. Mining association rules with item constraints.  KDD'97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Ng, L.V.S. Lakshmanan, J. Han &amp; A. Pang. Exploratory mining and pruning optimizations of constrained association rules. SIGMOD’98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Grahne, L. Lakshmanan, and X. Wang.  Efficient mining of constrained correlated sets. ICDE'00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Pei, J. Han, and L. V. S. Lakshmanan.  Mining Frequent Itemsets with Convertible Constraints. ICDE'01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Pei, J. Han, and W. Wang, Mining Sequential Patterns with Constraints in Large Databases, CIKM'02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Bonchi, F. Giannotti, A. Mazzanti, and D. Pedreschi. ExAnte: Anticipated Data Reduction in Constrained Pattern Mining, PKDD'03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Zhu, X. Yan, J. Han, and P. S. Yu, “gPrune: A Constraint Pushing Framework for Graph Pattern Mining”, PAKDD'07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9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03" name="Google Shape;1003;p90"/>
          <p:cNvSpPr txBox="1"/>
          <p:nvPr>
            <p:ph type="title"/>
          </p:nvPr>
        </p:nvSpPr>
        <p:spPr>
          <a:xfrm>
            <a:off x="609600" y="3048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Ref: Mining Sequential Patterns</a:t>
            </a:r>
            <a:endParaRPr/>
          </a:p>
        </p:txBody>
      </p:sp>
      <p:sp>
        <p:nvSpPr>
          <p:cNvPr id="1004" name="Google Shape;1004;p90"/>
          <p:cNvSpPr txBox="1"/>
          <p:nvPr>
            <p:ph idx="1" type="body"/>
          </p:nvPr>
        </p:nvSpPr>
        <p:spPr>
          <a:xfrm>
            <a:off x="3048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Ji, J. Bailey, and G. Dong. Mining minimal distinguishing subsequence patterns with gap constraints. ICDM'05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Mannila, H Toivonen, and A. I. Verkamo. Discovery of frequent episodes in event sequences. DAMI:97.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Pei, J. Han, H. Pinto, Q. Chen, U. Dayal, and M.-C. Hsu.  PrefixSpan: Mining Sequential Patterns Efficiently by Prefix-Projected Pattern Growth.  ICDE'01.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Srikant and R. Agrawal. Mining sequential patterns: Generalizations and performance improvements. EDBT’96.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Yan, J. Han, and R. Afshar.  CloSpan: Mining Closed Sequential Patterns in Large Datasets.  SDM'03.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Zaki. SPADE: An Efficient Algorithm for Mining Frequent Sequences. Machine Learning:01.</a:t>
            </a:r>
            <a:endParaRPr/>
          </a:p>
          <a:p>
            <a:pPr indent="-2667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1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Graph and Structured Patterns</a:t>
            </a:r>
            <a:endParaRPr/>
          </a:p>
        </p:txBody>
      </p:sp>
      <p:sp>
        <p:nvSpPr>
          <p:cNvPr id="1010" name="Google Shape;1010;p91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Inokuchi, T. Washio, and H. Motoda. An apriori-based algorithm for mining frequent substructures from graph data.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PKDD'00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Kuramochi and G. Karypis.  Frequent Subgraph Discovery.  ICDM'01.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Yan and J. Han. gSpan: Graph-based substructure pattern mining. ICDM'02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Yan and J. Han.  CloseGraph: Mining Closed Frequent Graph Patterns.  KDD'03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Yan, P. S. Yu, and J. Han. Graph indexing based on discriminative frequent structure analysis.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ACM TODS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30:960–993, 2005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Yan, F. Zhu, P. S. Yu, and J. Han. Feature-based substructure similarity search.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ACM Trans. Database Systems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31:1418–1453, 2006</a:t>
            </a:r>
            <a:endParaRPr/>
          </a:p>
        </p:txBody>
      </p:sp>
      <p:sp>
        <p:nvSpPr>
          <p:cNvPr id="1011" name="Google Shape;1011;p91"/>
          <p:cNvSpPr txBox="1"/>
          <p:nvPr/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9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18" name="Google Shape;1018;p92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Ref: Mining Spatial, Spatiotemporal, Multimedia Data</a:t>
            </a:r>
            <a:endParaRPr/>
          </a:p>
        </p:txBody>
      </p:sp>
      <p:sp>
        <p:nvSpPr>
          <p:cNvPr id="1019" name="Google Shape;1019;p92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Cao, N. Mamoulis, and D. W. Cheung. Mining frequent spatiotemporal sequential patterns. ICDM'05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Gunopulos and I. Tsoukatos.  Efficient Mining of Spatiotemporal Patterns.   SSTD'01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Koperski and J. Han, Discovery of Spatial Association Rules in Geographic Information Databases,  SSD’95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Xiong, S. Shekhar, Y. Huang, V. Kumar, X. Ma, and J. S. Yoo. A framework for discovering co-location patterns in data sets with extended spatial objects.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SDM'04 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Yuan, Y. Wu, and M. Yang. Discovery of collocation patterns: From visual words to visual phrases.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CVPR'07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 R. Zaiane, J. Han, and H. Zhu, Mining Recurrent Items in Multimedia with Progressive Resolution Refinement.  ICDE'00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9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26" name="Google Shape;1026;p93"/>
          <p:cNvSpPr txBox="1"/>
          <p:nvPr>
            <p:ph type="title"/>
          </p:nvPr>
        </p:nvSpPr>
        <p:spPr>
          <a:xfrm>
            <a:off x="152400" y="4572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Ref: Mining Frequent Patterns in Time-Series Data</a:t>
            </a:r>
            <a:endParaRPr/>
          </a:p>
        </p:txBody>
      </p:sp>
      <p:sp>
        <p:nvSpPr>
          <p:cNvPr id="1027" name="Google Shape;1027;p93"/>
          <p:cNvSpPr txBox="1"/>
          <p:nvPr>
            <p:ph idx="1" type="body"/>
          </p:nvPr>
        </p:nvSpPr>
        <p:spPr>
          <a:xfrm>
            <a:off x="2286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Ozden, S. Ramaswamy, and A. Silberschatz. Cyclic association rules. ICDE'98.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Han, G. Dong and Y. Yin, Efficient Mining of Partial Periodic Patterns in Time Series Database, ICDE'99.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Shieh and E. Keogh. iSAX: Indexing and mining terabyte sized time series.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KDD'08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B.-K. Yi, N. Sidiropoulos, T. Johnson, H. V. Jagadish, C. Faloutsos, and A. Biliris. Online Data Mining for Co-Evolving Time Sequences. ICDE'00.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Wang, J. Yang, R. Muntz. TAR: Temporal Association Rules on Evolving Numerical Attributes. ICDE’01.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Yang, W. Wang, P. S. Yu. Mining Asynchronous Periodic Patterns in Time Series Data. TKDE’03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 Ye and E. Keogh. Time series shapelets: A new primitive for data mining. 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KDD'09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9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34" name="Google Shape;1034;p94"/>
          <p:cNvSpPr txBox="1"/>
          <p:nvPr>
            <p:ph type="title"/>
          </p:nvPr>
        </p:nvSpPr>
        <p:spPr>
          <a:xfrm>
            <a:off x="685800" y="381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Ref: FP for Classification and Clustering</a:t>
            </a:r>
            <a:endParaRPr/>
          </a:p>
        </p:txBody>
      </p:sp>
      <p:sp>
        <p:nvSpPr>
          <p:cNvPr id="1035" name="Google Shape;1035;p94"/>
          <p:cNvSpPr txBox="1"/>
          <p:nvPr>
            <p:ph idx="1" type="body"/>
          </p:nvPr>
        </p:nvSpPr>
        <p:spPr>
          <a:xfrm>
            <a:off x="381000" y="13716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533400" lvl="0" marL="533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Dong and J. Li. Efficient mining of emerging patterns: Discovering trends and differences.  KDD'99.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Liu, W. Hsu, Y. Ma. Integrating Classification and Association Rule Mining.  KDD’98.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Li, J. Han, and J. Pei.  CMAR: Accurate and Efficient Classification Based on Multiple Class-Association Rules.  ICDM'01.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Wang, W. Wang, J. Yang, and P.S. Yu.  Clustering by pattern similarity in large data sets.  SIGMOD’ 02. 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Yang and W. Wang.  CLUSEQ: efficient and effective sequence clustering. ICDE’03. 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Yin and J. Han. CPAR: Classification based on Predictive Association Rules.  SDM'03.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Cheng, X. Yan, J. Han, and C.-W. Hsu, Discriminative Frequent Pattern Analysis for Effective Classification”, ICDE'07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9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42" name="Google Shape;1042;p95"/>
          <p:cNvSpPr txBox="1"/>
          <p:nvPr>
            <p:ph type="title"/>
          </p:nvPr>
        </p:nvSpPr>
        <p:spPr>
          <a:xfrm>
            <a:off x="685800" y="381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Ref:  Privacy-Preserving FP Mining</a:t>
            </a:r>
            <a:endParaRPr/>
          </a:p>
        </p:txBody>
      </p:sp>
      <p:sp>
        <p:nvSpPr>
          <p:cNvPr id="1043" name="Google Shape;1043;p95"/>
          <p:cNvSpPr txBox="1"/>
          <p:nvPr>
            <p:ph idx="1" type="body"/>
          </p:nvPr>
        </p:nvSpPr>
        <p:spPr>
          <a:xfrm>
            <a:off x="228600" y="13716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533400" lvl="0" marL="533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Evfimievski, R. Srikant, R. Agrawal, J. Gehrke.  Privacy Preserving Mining of Association Rules.  KDD’02.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Evfimievski, J. Gehrke, and R. Srikant.  Limiting Privacy Breaches in Privacy Preserving Data Mining.  PODS’03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Vaidya and C. Clifton.  Privacy Preserving Association Rule Mining in Vertically Partitioned Data.  KDD’02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6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Compressed Patterns</a:t>
            </a:r>
            <a:endParaRPr/>
          </a:p>
        </p:txBody>
      </p:sp>
      <p:sp>
        <p:nvSpPr>
          <p:cNvPr id="1049" name="Google Shape;1049;p96"/>
          <p:cNvSpPr txBox="1"/>
          <p:nvPr>
            <p:ph idx="1" type="body"/>
          </p:nvPr>
        </p:nvSpPr>
        <p:spPr>
          <a:xfrm>
            <a:off x="3810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Xin, H. Cheng, X. Yan, and J. Han. Extracting redundancy-aware top-k patterns.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KDD'06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Xin, J. Han, X. Yan, and H. Cheng. Mining compressed frequent-pattern sets.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VLDB'05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Yan, H. Cheng, J. Han, and D. Xin. Summarizing itemset patterns: A profile-based approach.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KDD'05</a:t>
            </a:r>
            <a:endParaRPr/>
          </a:p>
        </p:txBody>
      </p:sp>
      <p:sp>
        <p:nvSpPr>
          <p:cNvPr id="1050" name="Google Shape;1050;p96"/>
          <p:cNvSpPr txBox="1"/>
          <p:nvPr/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7 : Advanced Frequent Pattern Mining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Mining: A Road Map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Mining in Multi-Level, Multi-Dimensional Space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Multi-Level Association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Multi-Dimensional Association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Quantitative Association Rules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Rare Patterns and Negative Patterns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Frequent Pattern Mining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High-Dimensional Data and Colossal Patterns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Compressed or Approximate Patterns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Exploration and Application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 rot="-2040000">
            <a:off x="8323262" y="1743075"/>
            <a:ext cx="381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25"/>
          <p:cNvSpPr/>
          <p:nvPr/>
        </p:nvSpPr>
        <p:spPr>
          <a:xfrm rot="-2040000">
            <a:off x="6548437" y="2717800"/>
            <a:ext cx="284162" cy="34607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97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Colossal Patterns</a:t>
            </a:r>
            <a:endParaRPr/>
          </a:p>
        </p:txBody>
      </p:sp>
      <p:sp>
        <p:nvSpPr>
          <p:cNvPr id="1056" name="Google Shape;1056;p9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Zhu, X. Yan, J. Han, P. S. Yu, and H. Cheng. Mining colossal frequent patterns by core pattern fusion. ICDE'07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Zhu, Q. Qu, D. Lo, X. Yan, J. Han. P. S. Yu, Mining Top-K Large Structural Patterns in a Massive Network. VLDB’11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057" name="Google Shape;1057;p97"/>
          <p:cNvSpPr txBox="1"/>
          <p:nvPr/>
        </p:nvSpPr>
        <p:spPr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9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64" name="Google Shape;1064;p98"/>
          <p:cNvSpPr txBox="1"/>
          <p:nvPr>
            <p:ph type="title"/>
          </p:nvPr>
        </p:nvSpPr>
        <p:spPr>
          <a:xfrm>
            <a:off x="685800" y="381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Ref: FP Mining from Data </a:t>
            </a: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Streams</a:t>
            </a:r>
            <a:endParaRPr/>
          </a:p>
        </p:txBody>
      </p:sp>
      <p:sp>
        <p:nvSpPr>
          <p:cNvPr id="1065" name="Google Shape;1065;p98"/>
          <p:cNvSpPr txBox="1"/>
          <p:nvPr>
            <p:ph idx="1" type="body"/>
          </p:nvPr>
        </p:nvSpPr>
        <p:spPr>
          <a:xfrm>
            <a:off x="228600" y="13716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533400" lvl="0" marL="533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 Chen, G. Dong, J. Han, B. W. Wah, and J. Wang.  Multi-Dimensional Regression Analysis of Time-Series Data Streams.  VLDB'02.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M. Karp, C. H. Papadimitriou, and S. Shenker. A simple algorithm for finding frequent elements in streams and bags.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2003.</a:t>
            </a:r>
            <a:endParaRPr/>
          </a:p>
          <a:p>
            <a:pPr indent="-533400" lvl="0" marL="533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Manku and R. Motwani.   Approximate Frequency Counts over Data Streams.  VLDB’02.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Metwally, D. Agrawal, and A. El Abbadi. Efficient computation of frequent and top-k elements in data streams.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ICDT'05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9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72" name="Google Shape;1072;p99"/>
          <p:cNvSpPr txBox="1"/>
          <p:nvPr>
            <p:ph type="title"/>
          </p:nvPr>
        </p:nvSpPr>
        <p:spPr>
          <a:xfrm>
            <a:off x="685800" y="381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Ref: Freq. Pattern Mining Applications</a:t>
            </a:r>
            <a:endParaRPr/>
          </a:p>
        </p:txBody>
      </p:sp>
      <p:sp>
        <p:nvSpPr>
          <p:cNvPr id="1073" name="Google Shape;1073;p99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Dasu, T. Johnson, S. Muthukrishnan, and V. Shkapenyuk. Mining Database Structure; or How to Build a Data Quality Browser. SIGMOD'02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Khan, H. Le, H. Ahmadi, T. Abdelzaher, and J. Han. DustMiner: Troubleshooting interactive complexity bugs in sensor networks., SenSys'08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Z. Li, S. Lu, S. Myagmar, and Y. Zhou. CP-Miner: A tool for finding copy-paste and related bugs in operating system code. In Proc. 2004 Symp. Operating Systems Design and Implementation (OSDI'04)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Z. Li and Y. Zhou. PR-Miner: Automatically extracting implicit programming rules and detecting violations in large software code. </a:t>
            </a:r>
            <a:r>
              <a:rPr b="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FSE'05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Lo, H. Cheng, J. Han, S. Khoo, and C. Sun. Classification of software behaviors for failure detection: A discriminative pattern mining approach. </a:t>
            </a:r>
            <a:r>
              <a:rPr b="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KDD'09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Q. Mei, D. Xin, H. Cheng, J. Han, and C. Zhai. Semantic annotation of frequent patterns. </a:t>
            </a:r>
            <a:r>
              <a:rPr b="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ACM TKDD, 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2007.</a:t>
            </a:r>
            <a:endParaRPr b="0" i="1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Wang, S. Zhou, J. Han.  Profit Mining: From Patterns to Actions. EDBT’02.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914400" y="381000"/>
            <a:ext cx="75644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Multi-Dimensional Association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048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Single-dimensional rules: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buys(X, “milk”) ⇒ buys(X, “bread”)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Multi-dimensional rules: ≥ 2 dimensions or predicates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Inter-dimension assoc. rules (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repeated predicates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age(X,”19-25”) ∧ occupation(X,“student”) ⇒ buys(X, “coke”)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hybrid-dimension assoc. rules (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repeated predicates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age(X,”19-25”) ∧  buys(X, “popcorn”) ⇒ buys(X, “coke”)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Categorical Attributes: finite number of possible values, no ordering among values—data cube approach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Quantitative Attributes: Numeric, implicit ordering among values—discretization, clustering, and gradient approaches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81000" y="3886200"/>
            <a:ext cx="8382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