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embeddedFontLst>
    <p:embeddedFont>
      <p:font typeface="Helvetica Neue"/>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96E655-1F31-4E4E-B665-7C70593825BB}">
  <a:tblStyle styleId="{B196E655-1F31-4E4E-B665-7C70593825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6.xml"/><Relationship Id="rId44" Type="http://schemas.openxmlformats.org/officeDocument/2006/relationships/font" Target="fonts/HelveticaNeue-boldItalic.fntdata"/><Relationship Id="rId21" Type="http://schemas.openxmlformats.org/officeDocument/2006/relationships/slide" Target="slides/slide15.xml"/><Relationship Id="rId43" Type="http://schemas.openxmlformats.org/officeDocument/2006/relationships/font" Target="fonts/HelveticaNeue-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7" name="Google Shape;87;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a:t>
            </a:r>
            <a:r>
              <a:rPr lang="en-US" sz="1000"/>
              <a:t>9 – “Public Key Cryptography and RSA</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Public-key systems are characterized by the use of a cryptographic type of algorithm with two keys. Depending on the application, the sender uses either the sender’s private key or the receiver’s public key, or both, to perform some type of cryptographic function. In broad terms, we can classify the use of public-key cryptosystems into the three categories:</a:t>
            </a:r>
            <a:endParaRPr/>
          </a:p>
          <a:p>
            <a:pPr indent="0" lvl="0" marL="0" rtl="0" algn="l">
              <a:spcBef>
                <a:spcPts val="0"/>
              </a:spcBef>
              <a:spcAft>
                <a:spcPts val="0"/>
              </a:spcAft>
              <a:buSzPts val="1800"/>
              <a:buFont typeface="Times"/>
              <a:buNone/>
            </a:pPr>
            <a:r>
              <a:rPr lang="en-US">
                <a:latin typeface="Times"/>
                <a:ea typeface="Times"/>
                <a:cs typeface="Times"/>
                <a:sym typeface="Times"/>
              </a:rPr>
              <a:t>•</a:t>
            </a:r>
            <a:r>
              <a:rPr lang="en-US">
                <a:latin typeface="Helvetica Neue"/>
                <a:ea typeface="Helvetica Neue"/>
                <a:cs typeface="Helvetica Neue"/>
                <a:sym typeface="Helvetica Neue"/>
              </a:rPr>
              <a:t> </a:t>
            </a:r>
            <a:r>
              <a:rPr lang="en-US">
                <a:latin typeface="Times"/>
                <a:ea typeface="Times"/>
                <a:cs typeface="Times"/>
                <a:sym typeface="Times"/>
              </a:rPr>
              <a:t>Encryption/decryption:</a:t>
            </a:r>
            <a:r>
              <a:rPr lang="en-US">
                <a:latin typeface="Helvetica Neue"/>
                <a:ea typeface="Helvetica Neue"/>
                <a:cs typeface="Helvetica Neue"/>
                <a:sym typeface="Helvetica Neue"/>
              </a:rPr>
              <a:t> </a:t>
            </a:r>
            <a:r>
              <a:rPr lang="en-US">
                <a:latin typeface="Times"/>
                <a:ea typeface="Times"/>
                <a:cs typeface="Times"/>
                <a:sym typeface="Times"/>
              </a:rPr>
              <a:t>The sender encrypts a message with the recipient’s public key. </a:t>
            </a:r>
            <a:endParaRPr/>
          </a:p>
          <a:p>
            <a:pPr indent="0" lvl="0" marL="0" rtl="0" algn="l">
              <a:spcBef>
                <a:spcPts val="0"/>
              </a:spcBef>
              <a:spcAft>
                <a:spcPts val="0"/>
              </a:spcAft>
              <a:buSzPts val="1800"/>
              <a:buFont typeface="Times"/>
              <a:buNone/>
            </a:pPr>
            <a:r>
              <a:rPr lang="en-US">
                <a:latin typeface="Times"/>
                <a:ea typeface="Times"/>
                <a:cs typeface="Times"/>
                <a:sym typeface="Times"/>
              </a:rPr>
              <a:t>•</a:t>
            </a:r>
            <a:r>
              <a:rPr lang="en-US">
                <a:latin typeface="Helvetica Neue"/>
                <a:ea typeface="Helvetica Neue"/>
                <a:cs typeface="Helvetica Neue"/>
                <a:sym typeface="Helvetica Neue"/>
              </a:rPr>
              <a:t> </a:t>
            </a:r>
            <a:r>
              <a:rPr lang="en-US">
                <a:latin typeface="Times"/>
                <a:ea typeface="Times"/>
                <a:cs typeface="Times"/>
                <a:sym typeface="Times"/>
              </a:rPr>
              <a:t>Digital signature:</a:t>
            </a:r>
            <a:r>
              <a:rPr lang="en-US">
                <a:latin typeface="Helvetica Neue"/>
                <a:ea typeface="Helvetica Neue"/>
                <a:cs typeface="Helvetica Neue"/>
                <a:sym typeface="Helvetica Neue"/>
              </a:rPr>
              <a:t> </a:t>
            </a:r>
            <a:r>
              <a:rPr lang="en-US">
                <a:latin typeface="Times"/>
                <a:ea typeface="Times"/>
                <a:cs typeface="Times"/>
                <a:sym typeface="Times"/>
              </a:rPr>
              <a:t>The sender “signs”a message with its private key, either to the whole message or to a small block of data that is a function of the message. </a:t>
            </a:r>
            <a:endParaRPr/>
          </a:p>
          <a:p>
            <a:pPr indent="0" lvl="0" marL="0" rtl="0" algn="l">
              <a:spcBef>
                <a:spcPts val="0"/>
              </a:spcBef>
              <a:spcAft>
                <a:spcPts val="0"/>
              </a:spcAft>
              <a:buSzPts val="1800"/>
              <a:buFont typeface="Times"/>
              <a:buNone/>
            </a:pPr>
            <a:r>
              <a:rPr lang="en-US">
                <a:latin typeface="Times"/>
                <a:ea typeface="Times"/>
                <a:cs typeface="Times"/>
                <a:sym typeface="Times"/>
              </a:rPr>
              <a:t>•</a:t>
            </a:r>
            <a:r>
              <a:rPr lang="en-US">
                <a:latin typeface="Helvetica Neue"/>
                <a:ea typeface="Helvetica Neue"/>
                <a:cs typeface="Helvetica Neue"/>
                <a:sym typeface="Helvetica Neue"/>
              </a:rPr>
              <a:t> </a:t>
            </a:r>
            <a:r>
              <a:rPr lang="en-US">
                <a:latin typeface="Times"/>
                <a:ea typeface="Times"/>
                <a:cs typeface="Times"/>
                <a:sym typeface="Times"/>
              </a:rPr>
              <a:t>Key exchange: Two sides cooperate to exchange a session key. Several different approaches are possible, involving the private key(s) of one or both parties.</a:t>
            </a:r>
            <a:endParaRPr/>
          </a:p>
          <a:p>
            <a:pPr indent="0" lvl="0" marL="0" rtl="0" algn="l">
              <a:spcBef>
                <a:spcPts val="0"/>
              </a:spcBef>
              <a:spcAft>
                <a:spcPts val="0"/>
              </a:spcAft>
              <a:buSzPts val="1800"/>
              <a:buFont typeface="Times"/>
              <a:buNone/>
            </a:pPr>
            <a:r>
              <a:rPr lang="en-US">
                <a:latin typeface="Times"/>
                <a:ea typeface="Times"/>
                <a:cs typeface="Times"/>
                <a:sym typeface="Times"/>
              </a:rPr>
              <a:t>Some algorithms are suitable for all three applications, whereas others can be used only for one or two of these applications.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Public key schemes are no more or less secure than private key schemes - in both cases the size of the key determines the security. 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RSA is the best known, and by far the most widely used general public key encryption algorithm, and was first published by Rivest, Shamir &amp; Adleman of MIT in 1978 [RIVE78]. </a:t>
            </a:r>
            <a:r>
              <a:rPr lang="en-US">
                <a:latin typeface="Times"/>
                <a:ea typeface="Times"/>
                <a:cs typeface="Times"/>
                <a:sym typeface="Times"/>
              </a:rPr>
              <a:t>Since that time RSA has reigned supreme as the most widely accepted and implemented general-purpose approach to public-key encryption. It is </a:t>
            </a:r>
            <a:r>
              <a:rPr lang="en-US"/>
              <a:t>based on exponentiation in a finite (Galois) field over integers modulo a prime, using large integers (eg. 1024 bits). Its security is due to the cost of factoring large numbers.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70" name="Google Shape;1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RSA key setup is done once (rarely) when a user establishes (or replaces) their public key, using the steps as shown. The exponent e is usually fairly small, just must be relatively prime to ø(n). Need to compute its inverse mod ø(n) to find d. It is critically important that the factors p &amp; q of the modulus n are kept secret, since if they become known, the system can be broken. Note that different users will have different moduli 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actual RSA encryption and decryption computations are each simply a single exponentiation mod (n). Note that the message must be smaller than the modulus. The “magic” is in the choice of the exponents which makes the system work.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Can show that RSA works as a direct consequence of Euler’s Theorem, so that raising a number to power e then d (or vica versa) results in the original number!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Opening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39" name="Google Shape;2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Here walk through example RSA key generation using “trivial” sized numbers.</a:t>
            </a:r>
            <a:endParaRPr/>
          </a:p>
          <a:p>
            <a:pPr indent="0" lvl="0" marL="0" rtl="0" algn="l">
              <a:spcBef>
                <a:spcPts val="0"/>
              </a:spcBef>
              <a:spcAft>
                <a:spcPts val="0"/>
              </a:spcAft>
              <a:buSzPts val="1800"/>
              <a:buNone/>
            </a:pPr>
            <a:r>
              <a:rPr lang="en-US"/>
              <a:t>Selecting primes requires the use of a primality test.</a:t>
            </a:r>
            <a:endParaRPr/>
          </a:p>
          <a:p>
            <a:pPr indent="0" lvl="0" marL="0" rtl="0" algn="l">
              <a:spcBef>
                <a:spcPts val="0"/>
              </a:spcBef>
              <a:spcAft>
                <a:spcPts val="0"/>
              </a:spcAft>
              <a:buSzPts val="1800"/>
              <a:buNone/>
            </a:pPr>
            <a:r>
              <a:rPr lang="en-US"/>
              <a:t>Finding d as inverse of e mod </a:t>
            </a:r>
            <a:r>
              <a:rPr lang="en-US">
                <a:latin typeface="Courier New"/>
                <a:ea typeface="Courier New"/>
                <a:cs typeface="Courier New"/>
                <a:sym typeface="Courier New"/>
              </a:rPr>
              <a:t>ø(</a:t>
            </a:r>
            <a:r>
              <a:rPr i="1" lang="en-US">
                <a:latin typeface="Courier New"/>
                <a:ea typeface="Courier New"/>
                <a:cs typeface="Courier New"/>
                <a:sym typeface="Courier New"/>
              </a:rPr>
              <a:t>n</a:t>
            </a:r>
            <a:r>
              <a:rPr lang="en-US">
                <a:latin typeface="Courier New"/>
                <a:ea typeface="Courier New"/>
                <a:cs typeface="Courier New"/>
                <a:sym typeface="Courier New"/>
              </a:rPr>
              <a:t>) requires use of Euclid’s Inverse algorithm (see Ch4)</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46" name="Google Shape;2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Then show that the encryption and decryption operations are simple exponentiations mod 187.</a:t>
            </a:r>
            <a:endParaRPr/>
          </a:p>
          <a:p>
            <a:pPr indent="0" lvl="0" marL="0" rtl="0" algn="l">
              <a:spcBef>
                <a:spcPts val="0"/>
              </a:spcBef>
              <a:spcAft>
                <a:spcPts val="0"/>
              </a:spcAft>
              <a:buSzPts val="1800"/>
              <a:buNone/>
            </a:pPr>
            <a:r>
              <a:rPr lang="en-US"/>
              <a:t>Rather than having to laborious repeatedly multiply, can use the "square and multiply" algorithm with modulo reductions to implement all exponentiations quickly and efficiently (see next).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10081"/>
              </a:buClr>
              <a:buSzPts val="1800"/>
              <a:buFont typeface="Times"/>
              <a:buNone/>
            </a:pPr>
            <a:r>
              <a:rPr lang="en-US">
                <a:solidFill>
                  <a:srgbClr val="810081"/>
                </a:solidFill>
                <a:latin typeface="Times"/>
                <a:ea typeface="Times"/>
                <a:cs typeface="Times"/>
                <a:sym typeface="Times"/>
              </a:rPr>
              <a:t>To perform the modular exponentiations, you can use the “Square and Multiply Algorithm”, a fast, efficient algorithm for doing exponentiation.</a:t>
            </a:r>
            <a:endParaRPr/>
          </a:p>
          <a:p>
            <a:pPr indent="0" lvl="0" marL="0" rtl="0" algn="l">
              <a:spcBef>
                <a:spcPts val="0"/>
              </a:spcBef>
              <a:spcAft>
                <a:spcPts val="0"/>
              </a:spcAft>
              <a:buClr>
                <a:srgbClr val="810081"/>
              </a:buClr>
              <a:buSzPts val="1800"/>
              <a:buFont typeface="Times"/>
              <a:buNone/>
            </a:pPr>
            <a:r>
              <a:rPr lang="en-US">
                <a:solidFill>
                  <a:srgbClr val="810081"/>
                </a:solidFill>
                <a:latin typeface="Times"/>
                <a:ea typeface="Times"/>
                <a:cs typeface="Times"/>
                <a:sym typeface="Times"/>
              </a:rPr>
              <a:t>The idea is to repeatedly square the base, and multiply in the ones that are needed to compute the result, as found by examining the binary representation of the exponent.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60" name="Google Shape;2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State here one version of the </a:t>
            </a:r>
            <a:r>
              <a:rPr lang="en-US">
                <a:solidFill>
                  <a:srgbClr val="810081"/>
                </a:solidFill>
                <a:latin typeface="Times"/>
                <a:ea typeface="Times"/>
                <a:cs typeface="Times"/>
                <a:sym typeface="Times"/>
              </a:rPr>
              <a:t>“Square and Multiply Algorithm”, from Stallings Figure 9.7.</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67" name="Google Shape;26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8" name="Google Shape;268;p2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To speed up the operation of the RSA algorithm using the public key, can choose to use a small value of e (but not too small, since its then vulnerable to attack).</a:t>
            </a:r>
            <a:endParaRPr/>
          </a:p>
          <a:p>
            <a:pPr indent="0" lvl="0" marL="0" rtl="0" algn="l">
              <a:spcBef>
                <a:spcPts val="0"/>
              </a:spcBef>
              <a:spcAft>
                <a:spcPts val="0"/>
              </a:spcAft>
              <a:buSzPts val="1800"/>
              <a:buFont typeface="Times"/>
              <a:buNone/>
            </a:pPr>
            <a:r>
              <a:rPr lang="en-US">
                <a:latin typeface="Times"/>
                <a:ea typeface="Times"/>
                <a:cs typeface="Times"/>
                <a:sym typeface="Times"/>
              </a:rPr>
              <a:t>Must then ensure any p or q chosen are relatively prime to the fixed e (and reject and find another if not), for system to work.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74" name="Google Shape;27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5" name="Google Shape;275;p2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To speed up the operation of the RSA algorithm using the private key, can use </a:t>
            </a:r>
            <a:r>
              <a:rPr lang="en-US"/>
              <a:t>the Chinese Remainder Theorem (CRT) to compute mod p &amp; q separately, and then combine results to get the desired answer. This is approx 4 times faster than calculating “C^d mod n” directly. Note that only the owner of the private key details (who knows the values of p &amp; q) can do this, but of course that’s exactly where help is needed, since if e is small then d will be likely be large!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81" name="Google Shape;28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Before the application of the public-key cryptosystem, each participant must generate a pair of keys, which requires finding primes and computing inverses.</a:t>
            </a:r>
            <a:r>
              <a:rPr lang="en-US"/>
              <a:t> Both the prime generation and the derivation of a suitable pair of inverse exponents may involve trying a number of alternatives. Typically make random guesses for a possible p or q, and check using a probabalistic primality test whether the guessed number is indeed prime. If not, try again. Note that the prime number theorem shows that the average number of guesses needed is not too large. Then compute decryption exponent d using Euclid’s Inverse Algorithm, which is quite efficient.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So far all the cryptosystems discussed, from earliest history to modern times, have been private/secret/single key (symmetric) systems. </a:t>
            </a:r>
            <a:endParaRPr/>
          </a:p>
          <a:p>
            <a:pPr indent="0" lvl="0" marL="0" rtl="0" algn="l">
              <a:spcBef>
                <a:spcPts val="0"/>
              </a:spcBef>
              <a:spcAft>
                <a:spcPts val="0"/>
              </a:spcAft>
              <a:buSzPts val="1800"/>
              <a:buNone/>
            </a:pPr>
            <a:r>
              <a:rPr lang="en-US"/>
              <a:t>All classical, and modern block and stream ciphers are of this form, and still rely on the fundamental building blocks of substitution and permutation (transposition).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88" name="Google Shape;2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Note some possible </a:t>
            </a:r>
            <a:r>
              <a:rPr lang="en-US">
                <a:latin typeface="Times"/>
                <a:ea typeface="Times"/>
                <a:cs typeface="Times"/>
                <a:sym typeface="Times"/>
              </a:rPr>
              <a:t>possible approaches to attacking the RSA algorithm, as shown.</a:t>
            </a:r>
            <a:endParaRPr/>
          </a:p>
          <a:p>
            <a:pPr indent="0" lvl="0" marL="0" rtl="0" algn="l">
              <a:spcBef>
                <a:spcPts val="0"/>
              </a:spcBef>
              <a:spcAft>
                <a:spcPts val="0"/>
              </a:spcAft>
              <a:buSzPts val="1800"/>
              <a:buFont typeface="Times"/>
              <a:buNone/>
            </a:pPr>
            <a:r>
              <a:rPr lang="en-US">
                <a:latin typeface="Times"/>
                <a:ea typeface="Times"/>
                <a:cs typeface="Times"/>
                <a:sym typeface="Times"/>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endParaRPr/>
          </a:p>
          <a:p>
            <a:pPr indent="0" lvl="0" marL="0" rtl="0" algn="l">
              <a:spcBef>
                <a:spcPts val="0"/>
              </a:spcBef>
              <a:spcAft>
                <a:spcPts val="0"/>
              </a:spcAft>
              <a:buSzPts val="1800"/>
              <a:buFont typeface="Times"/>
              <a:buNone/>
            </a:pPr>
            <a:r>
              <a:rPr lang="en-US">
                <a:latin typeface="Times"/>
                <a:ea typeface="Times"/>
                <a:cs typeface="Times"/>
                <a:sym typeface="Times"/>
              </a:rPr>
              <a:t>Will now review the other possible types of attacks.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95" name="Google Shape;29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We can identify three approaches to attacking RSA mathematically, as shown. Mathematicians </a:t>
            </a:r>
            <a:r>
              <a:rPr lang="en-US"/>
              <a:t>currently believe all equivalent to factoring.</a:t>
            </a:r>
            <a:endParaRPr/>
          </a:p>
          <a:p>
            <a:pPr indent="0" lvl="0" marL="0" rtl="0" algn="l">
              <a:spcBef>
                <a:spcPts val="0"/>
              </a:spcBef>
              <a:spcAft>
                <a:spcPts val="0"/>
              </a:spcAft>
              <a:buSzPts val="1800"/>
              <a:buNone/>
            </a:pPr>
            <a:r>
              <a:rPr lang="en-US"/>
              <a:t>See Stallings Table 9.4 for progress in factoring, where see slow improvements over the years, with the biggest improvements coming from improved algorithms.</a:t>
            </a:r>
            <a:endParaRPr/>
          </a:p>
          <a:p>
            <a:pPr indent="0" lvl="0" marL="0" rtl="0" algn="l">
              <a:spcBef>
                <a:spcPts val="0"/>
              </a:spcBef>
              <a:spcAft>
                <a:spcPts val="0"/>
              </a:spcAft>
              <a:buSzPts val="1800"/>
              <a:buNone/>
            </a:pPr>
            <a:r>
              <a:rPr lang="en-US"/>
              <a:t>The best current algorithm is the “Lattice Sieve” (LS), which replaced the “Generalized Number Field Sieve” (GNFS), which replaced the “Quadratic Sieve”(QS). </a:t>
            </a:r>
            <a:endParaRPr/>
          </a:p>
          <a:p>
            <a:pPr indent="0" lvl="0" marL="0" rtl="0" algn="l">
              <a:spcBef>
                <a:spcPts val="0"/>
              </a:spcBef>
              <a:spcAft>
                <a:spcPts val="0"/>
              </a:spcAft>
              <a:buSzPts val="1800"/>
              <a:buNone/>
            </a:pPr>
            <a:r>
              <a:rPr lang="en-US"/>
              <a:t>Have to assume computers will continue to get faster, and that better factoring algorithms may yet be found.</a:t>
            </a:r>
            <a:endParaRPr/>
          </a:p>
          <a:p>
            <a:pPr indent="0" lvl="0" marL="0" rtl="0" algn="l">
              <a:spcBef>
                <a:spcPts val="0"/>
              </a:spcBef>
              <a:spcAft>
                <a:spcPts val="0"/>
              </a:spcAft>
              <a:buSzPts val="1800"/>
              <a:buNone/>
            </a:pPr>
            <a:r>
              <a:rPr lang="en-US"/>
              <a:t>Numbers of size 1024-2048 bits look reasonable at present, provided the factors meet other constraints.</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02" name="Google Shape;30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Had a new category of attacks developed by Paul Kocher in mid-1990’s, based on </a:t>
            </a:r>
            <a:r>
              <a:rPr lang="en-US">
                <a:latin typeface="Times"/>
                <a:ea typeface="Times"/>
                <a:cs typeface="Times"/>
                <a:sym typeface="Times"/>
              </a:rPr>
              <a:t>observing how long it takes to compute the cryptographic operations. Timing attacks are applicable not just to RSA, but to other public-key cryptography systems. This attack is alarming for two reasons: It comes from a completely unexpected direction and it is a ciphertextonly attack. A timing attack is somewhat analogous to a burglar guessing the combination of a safe by observing how long it takes for someone to turn the dial from number to number.</a:t>
            </a:r>
            <a:endParaRPr/>
          </a:p>
          <a:p>
            <a:pPr indent="0" lvl="0" marL="0" rtl="0" algn="l">
              <a:spcBef>
                <a:spcPts val="0"/>
              </a:spcBef>
              <a:spcAft>
                <a:spcPts val="0"/>
              </a:spcAft>
              <a:buSzPts val="1800"/>
              <a:buFont typeface="Times"/>
              <a:buNone/>
            </a:pPr>
            <a:r>
              <a:rPr lang="en-US">
                <a:latin typeface="Times"/>
                <a:ea typeface="Times"/>
                <a:cs typeface="Times"/>
                <a:sym typeface="Times"/>
              </a:rPr>
              <a:t>Although the timing attack is a serious threat, there are simple countermeasures that can be used, including </a:t>
            </a:r>
            <a:r>
              <a:rPr lang="en-US"/>
              <a:t>using constant exponentiation time algorithms, adding random delays, or using blind values in calculations.</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09" name="Google Shape;3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The RSA algorithm is vulnerable to a chosen ciphertext attack (CCA). CCA is defined as an attack in which adversary chooses a number of ciphertexts and is then given the corresponding plaintexts, decrypted with the target’s private key. The adversary exploits properties of RSA and selects blocks of data that, when processed using the target’s private key, yield information needed for cryptanalysis. Can counter simple attacks with random pad of plaintext. More sophisticated variants need to modify the plaintext using a procedure known as optimal asymmetric encryption padding (OAEP).</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16" name="Google Shape;31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9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Will now discuss the radically different </a:t>
            </a:r>
            <a:r>
              <a:rPr b="1" lang="en-US"/>
              <a:t>public key</a:t>
            </a:r>
            <a:r>
              <a:rPr lang="en-US"/>
              <a:t> systems, in which </a:t>
            </a:r>
            <a:r>
              <a:rPr b="1" lang="en-US"/>
              <a:t>two keys</a:t>
            </a:r>
            <a:r>
              <a:rPr lang="en-US"/>
              <a:t> are used. </a:t>
            </a:r>
            <a:r>
              <a:rPr lang="en-US">
                <a:latin typeface="Times"/>
                <a:ea typeface="Times"/>
                <a:cs typeface="Times"/>
                <a:sym typeface="Times"/>
              </a:rPr>
              <a:t>The development of public-key cryptography is the greatest and perhaps the only true revolution in the entire history of cryptography. It is asymmetric, involving the use of two separate keys, in contrast to symmetric encryption,which uses only one key. </a:t>
            </a:r>
            <a:r>
              <a:rPr lang="en-US"/>
              <a:t>Anyone knowing the public key can encrypt messages or verify signatures, but </a:t>
            </a:r>
            <a:r>
              <a:rPr b="1" lang="en-US"/>
              <a:t>cannot</a:t>
            </a:r>
            <a:r>
              <a:rPr lang="en-US"/>
              <a:t> decrypt messages or create signatures, counter-intuitive though this may seem. 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The concept of public-key cryptography evolved from an attempt to attack two of the most difficult problems associated with symmetric encryption: key distribution and digital signatures. </a:t>
            </a:r>
            <a:r>
              <a:rPr lang="en-US"/>
              <a:t>The idea of public key schemes, and the first practical scheme, which was for key distribution only, was published in 1977 by Diffie &amp; Hellman. The concept had been previously described in a classified report in 1970 by James Ellis (UK CESG) - and subsequently declassified [ELLI99]. Its interesting to note that they discovered RSA first, then Diffie-Hellman, opposite to the order of public discovery! There is also a claim that the NSA knew of the concept in the mid-60’s [SIMM93].</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Emphasize here the radical difference with Public-Key Cryptography is the use of two related keys but with very different roles and abilities. Anyone knowing the public key can encrypt messages or verify signatures, but </a:t>
            </a:r>
            <a:r>
              <a:rPr b="1" lang="en-US"/>
              <a:t>cannot</a:t>
            </a:r>
            <a:r>
              <a:rPr lang="en-US"/>
              <a:t> decrypt messages or create signatures, all thanks to some clever use of number theory.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9.1a “Public-Key Cryptography”, shows that a</a:t>
            </a:r>
            <a:r>
              <a:rPr lang="en-US">
                <a:latin typeface="Times"/>
                <a:ea typeface="Times"/>
                <a:cs typeface="Times"/>
                <a:sym typeface="Times"/>
              </a:rPr>
              <a:t> public-key encryption scheme has six ingredients: plaintext, encryption algorithm, public &amp; private keys, ciphertext &amp; decryption algorithm.</a:t>
            </a:r>
            <a:endParaRPr/>
          </a:p>
          <a:p>
            <a:pPr indent="0" lvl="0" marL="0" rtl="0" algn="l">
              <a:spcBef>
                <a:spcPts val="0"/>
              </a:spcBef>
              <a:spcAft>
                <a:spcPts val="0"/>
              </a:spcAft>
              <a:buSzPts val="1800"/>
              <a:buNone/>
            </a:pPr>
            <a:r>
              <a:rPr lang="en-US"/>
              <a:t>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b="1" lang="en-US"/>
              <a:t>unlocked box</a:t>
            </a:r>
            <a:r>
              <a:rPr lang="en-US"/>
              <a:t> (their public key) to the sender, who puts the message in the box and locks it (easy - and having locked it cannot get at the message), and sends the locked box to the receiver who can unlock it (also easy), having the (private) key. An attacker would have to pick the lock on the box (hard).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Asymmetric algorithms rely on one key for encryption and a different but related key for decryption. These algorithms have the following important characteristic:  that it is computationally infeasible to determine the decryption key given only knowledge of the cryptographic algorithm and the encryption key. That is</a:t>
            </a:r>
            <a:r>
              <a:rPr lang="en-US"/>
              <a:t> public key schemes utilise problems that are easy (P type) one way but hard (NP type) the other way, eg exponentiation vs logs, multiplication vs factoring.  </a:t>
            </a:r>
            <a:r>
              <a:rPr lang="en-US">
                <a:latin typeface="Times"/>
                <a:ea typeface="Times"/>
                <a:cs typeface="Times"/>
                <a:sym typeface="Times"/>
              </a:rPr>
              <a:t>In addition, some algorithms, such as RSA, are </a:t>
            </a:r>
            <a:r>
              <a:rPr lang="en-US"/>
              <a:t>also able to use either key as public &amp; other private.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9.4 “Public-Key Cryptosystems: Secrecy and Authentication” illustrates </a:t>
            </a:r>
            <a:r>
              <a:rPr lang="en-US">
                <a:latin typeface="Times"/>
                <a:ea typeface="Times"/>
                <a:cs typeface="Times"/>
                <a:sym typeface="Times"/>
              </a:rPr>
              <a:t>the essential elements of a public-key encryption scheme.</a:t>
            </a:r>
            <a:endParaRPr/>
          </a:p>
          <a:p>
            <a:pPr indent="0" lvl="0" marL="0" rtl="0" algn="l">
              <a:spcBef>
                <a:spcPts val="0"/>
              </a:spcBef>
              <a:spcAft>
                <a:spcPts val="0"/>
              </a:spcAft>
              <a:buSzPts val="1800"/>
              <a:buNone/>
            </a:pPr>
            <a:r>
              <a:rPr lang="en-US"/>
              <a:t>Note that public-key schemes can be used for either secrecy or authentication, or both (as shown here).</a:t>
            </a:r>
            <a:endParaRPr/>
          </a:p>
          <a:p>
            <a:pPr indent="0" lvl="0" marL="0" rtl="0" algn="l">
              <a:spcBef>
                <a:spcPts val="0"/>
              </a:spcBef>
              <a:spcAft>
                <a:spcPts val="0"/>
              </a:spcAft>
              <a:buSzPts val="1800"/>
              <a:buNone/>
            </a:pPr>
            <a:r>
              <a:rPr lang="en-US"/>
              <a:t>In this case, separate key pairs are used for each of these purposes. The receiver owns and creates secrecy keys, sender owns and creates authentication keys.</a:t>
            </a:r>
            <a:endParaRPr/>
          </a:p>
          <a:p>
            <a:pPr indent="0" lvl="0" marL="0" rtl="0" algn="l">
              <a:spcBef>
                <a:spcPts val="0"/>
              </a:spcBef>
              <a:spcAft>
                <a:spcPts val="0"/>
              </a:spcAft>
              <a:buSzPts val="1800"/>
              <a:buNone/>
            </a:pPr>
            <a:r>
              <a:rPr lang="en-US"/>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838200" y="457200"/>
            <a:ext cx="7848600" cy="276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Cryptography and Network Security</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Chapter 9</a:t>
            </a:r>
            <a:endParaRPr/>
          </a:p>
        </p:txBody>
      </p:sp>
      <p:sp>
        <p:nvSpPr>
          <p:cNvPr id="90" name="Google Shape;90;p13"/>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98989"/>
              </a:buClr>
              <a:buSzPts val="3200"/>
              <a:buNone/>
            </a:pPr>
            <a:r>
              <a:rPr b="0" i="0" lang="en-US" sz="3200" u="none">
                <a:solidFill>
                  <a:srgbClr val="898989"/>
                </a:solidFill>
                <a:latin typeface="Calibri"/>
                <a:ea typeface="Calibri"/>
                <a:cs typeface="Calibri"/>
                <a:sym typeface="Calibri"/>
              </a:rPr>
              <a:t>Fourth Edition</a:t>
            </a:r>
            <a:endParaRPr/>
          </a:p>
          <a:p>
            <a:pPr indent="0" lvl="0" marL="0" rtl="0" algn="ctr">
              <a:lnSpc>
                <a:spcPct val="100000"/>
              </a:lnSpc>
              <a:spcBef>
                <a:spcPts val="640"/>
              </a:spcBef>
              <a:spcAft>
                <a:spcPts val="0"/>
              </a:spcAft>
              <a:buClr>
                <a:srgbClr val="898989"/>
              </a:buClr>
              <a:buSzPts val="3200"/>
              <a:buNone/>
            </a:pPr>
            <a:r>
              <a:rPr b="0" i="0" lang="en-US" sz="3200" u="none">
                <a:solidFill>
                  <a:srgbClr val="898989"/>
                </a:solidFill>
                <a:latin typeface="Calibri"/>
                <a:ea typeface="Calibri"/>
                <a:cs typeface="Calibri"/>
                <a:sym typeface="Calibri"/>
              </a:rPr>
              <a:t>by William Stallings	</a:t>
            </a:r>
            <a:endParaRPr/>
          </a:p>
          <a:p>
            <a:pPr indent="0" lvl="0" marL="0" rtl="0" algn="ctr">
              <a:lnSpc>
                <a:spcPct val="100000"/>
              </a:lnSpc>
              <a:spcBef>
                <a:spcPts val="640"/>
              </a:spcBef>
              <a:spcAft>
                <a:spcPts val="0"/>
              </a:spcAft>
              <a:buClr>
                <a:srgbClr val="888888"/>
              </a:buClr>
              <a:buSzPts val="3200"/>
              <a:buNone/>
            </a:pPr>
            <a:r>
              <a:t/>
            </a:r>
            <a:endParaRPr b="0" i="0" sz="3200" u="none">
              <a:solidFill>
                <a:srgbClr val="898989"/>
              </a:solidFill>
              <a:latin typeface="Calibri"/>
              <a:ea typeface="Calibri"/>
              <a:cs typeface="Calibri"/>
              <a:sym typeface="Calibri"/>
            </a:endParaRPr>
          </a:p>
          <a:p>
            <a:pPr indent="0" lvl="0" marL="0" rtl="0" algn="ctr">
              <a:lnSpc>
                <a:spcPct val="100000"/>
              </a:lnSpc>
              <a:spcBef>
                <a:spcPts val="640"/>
              </a:spcBef>
              <a:spcAft>
                <a:spcPts val="0"/>
              </a:spcAft>
              <a:buClr>
                <a:srgbClr val="898989"/>
              </a:buClr>
              <a:buSzPts val="3200"/>
              <a:buNone/>
            </a:pPr>
            <a:r>
              <a:rPr b="0" i="0" lang="en-US" sz="3200" u="none">
                <a:solidFill>
                  <a:srgbClr val="898989"/>
                </a:solidFill>
                <a:latin typeface="Calibri"/>
                <a:ea typeface="Calibri"/>
                <a:cs typeface="Calibri"/>
                <a:sym typeface="Calibri"/>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Public-Key Applications</a:t>
            </a:r>
            <a:endParaRPr/>
          </a:p>
        </p:txBody>
      </p:sp>
      <p:sp>
        <p:nvSpPr>
          <p:cNvPr id="153" name="Google Shape;153;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can classify uses into 3 categories:</a:t>
            </a:r>
            <a:endParaRPr/>
          </a:p>
          <a:p>
            <a:pPr indent="-285750" lvl="1" marL="742950" marR="0" rtl="0" algn="l">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encryption/decryption</a:t>
            </a:r>
            <a:r>
              <a:rPr b="0" i="0" lang="en-US" sz="2800" u="none" cap="none" strike="noStrike">
                <a:solidFill>
                  <a:schemeClr val="dk1"/>
                </a:solidFill>
                <a:latin typeface="Calibri"/>
                <a:ea typeface="Calibri"/>
                <a:cs typeface="Calibri"/>
                <a:sym typeface="Calibri"/>
              </a:rPr>
              <a:t> (provide secrecy)</a:t>
            </a:r>
            <a:endParaRPr/>
          </a:p>
          <a:p>
            <a:pPr indent="-285750" lvl="1" marL="742950" marR="0" rtl="0" algn="l">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digital signatures</a:t>
            </a:r>
            <a:r>
              <a:rPr b="0" i="0" lang="en-US" sz="2800" u="none" cap="none" strike="noStrike">
                <a:solidFill>
                  <a:schemeClr val="dk1"/>
                </a:solidFill>
                <a:latin typeface="Calibri"/>
                <a:ea typeface="Calibri"/>
                <a:cs typeface="Calibri"/>
                <a:sym typeface="Calibri"/>
              </a:rPr>
              <a:t> (provide authentication)</a:t>
            </a:r>
            <a:endParaRPr/>
          </a:p>
          <a:p>
            <a:pPr indent="-285750" lvl="1" marL="742950" marR="0" rtl="0" algn="l">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key exchange</a:t>
            </a:r>
            <a:r>
              <a:rPr b="0" i="0" lang="en-US" sz="2800" u="none" cap="none" strike="noStrike">
                <a:solidFill>
                  <a:schemeClr val="dk1"/>
                </a:solidFill>
                <a:latin typeface="Calibri"/>
                <a:ea typeface="Calibri"/>
                <a:cs typeface="Calibri"/>
                <a:sym typeface="Calibri"/>
              </a:rPr>
              <a:t> (of session keys)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some algorithms are suitable for all uses, others are specific to one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152400" y="277812"/>
            <a:ext cx="8839200" cy="11398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Security of Public Key Schemes</a:t>
            </a:r>
            <a:endParaRPr/>
          </a:p>
        </p:txBody>
      </p:sp>
      <p:sp>
        <p:nvSpPr>
          <p:cNvPr id="160" name="Google Shape;160;p23"/>
          <p:cNvSpPr txBox="1"/>
          <p:nvPr>
            <p:ph idx="1" type="body"/>
          </p:nvPr>
        </p:nvSpPr>
        <p:spPr>
          <a:xfrm>
            <a:off x="468312" y="1412875"/>
            <a:ext cx="8229600" cy="5040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like private key schemes brute force </a:t>
            </a:r>
            <a:r>
              <a:rPr b="1" i="0" lang="en-US" sz="2800" u="none">
                <a:solidFill>
                  <a:schemeClr val="dk1"/>
                </a:solidFill>
                <a:latin typeface="Calibri"/>
                <a:ea typeface="Calibri"/>
                <a:cs typeface="Calibri"/>
                <a:sym typeface="Calibri"/>
              </a:rPr>
              <a:t>exhaustive search</a:t>
            </a:r>
            <a:r>
              <a:rPr b="0" i="0" lang="en-US" sz="2800" u="none">
                <a:solidFill>
                  <a:schemeClr val="dk1"/>
                </a:solidFill>
                <a:latin typeface="Calibri"/>
                <a:ea typeface="Calibri"/>
                <a:cs typeface="Calibri"/>
                <a:sym typeface="Calibri"/>
              </a:rPr>
              <a:t> attack is always theoretically possible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but keys used are too large (&gt;512bits)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security relies on a </a:t>
            </a:r>
            <a:r>
              <a:rPr b="1" i="0" lang="en-US" sz="2800" u="none">
                <a:solidFill>
                  <a:schemeClr val="dk1"/>
                </a:solidFill>
                <a:latin typeface="Calibri"/>
                <a:ea typeface="Calibri"/>
                <a:cs typeface="Calibri"/>
                <a:sym typeface="Calibri"/>
              </a:rPr>
              <a:t>large enough</a:t>
            </a:r>
            <a:r>
              <a:rPr b="0" i="0" lang="en-US" sz="2800" u="none">
                <a:solidFill>
                  <a:schemeClr val="dk1"/>
                </a:solidFill>
                <a:latin typeface="Calibri"/>
                <a:ea typeface="Calibri"/>
                <a:cs typeface="Calibri"/>
                <a:sym typeface="Calibri"/>
              </a:rPr>
              <a:t> difference in difficulty between </a:t>
            </a:r>
            <a:r>
              <a:rPr b="1" i="0" lang="en-US" sz="2800" u="none">
                <a:solidFill>
                  <a:schemeClr val="dk1"/>
                </a:solidFill>
                <a:latin typeface="Calibri"/>
                <a:ea typeface="Calibri"/>
                <a:cs typeface="Calibri"/>
                <a:sym typeface="Calibri"/>
              </a:rPr>
              <a:t>easy</a:t>
            </a:r>
            <a:r>
              <a:rPr b="0" i="0" lang="en-US" sz="2800" u="none">
                <a:solidFill>
                  <a:schemeClr val="dk1"/>
                </a:solidFill>
                <a:latin typeface="Calibri"/>
                <a:ea typeface="Calibri"/>
                <a:cs typeface="Calibri"/>
                <a:sym typeface="Calibri"/>
              </a:rPr>
              <a:t> (en/decrypt) and </a:t>
            </a:r>
            <a:r>
              <a:rPr b="1" i="0" lang="en-US" sz="2800" u="none">
                <a:solidFill>
                  <a:schemeClr val="dk1"/>
                </a:solidFill>
                <a:latin typeface="Calibri"/>
                <a:ea typeface="Calibri"/>
                <a:cs typeface="Calibri"/>
                <a:sym typeface="Calibri"/>
              </a:rPr>
              <a:t>hard</a:t>
            </a:r>
            <a:r>
              <a:rPr b="0" i="0" lang="en-US" sz="2800" u="none">
                <a:solidFill>
                  <a:schemeClr val="dk1"/>
                </a:solidFill>
                <a:latin typeface="Calibri"/>
                <a:ea typeface="Calibri"/>
                <a:cs typeface="Calibri"/>
                <a:sym typeface="Calibri"/>
              </a:rPr>
              <a:t> (cryptanalyse) problems</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more generally the </a:t>
            </a:r>
            <a:r>
              <a:rPr b="1" i="0" lang="en-US" sz="2800" u="none">
                <a:solidFill>
                  <a:schemeClr val="dk1"/>
                </a:solidFill>
                <a:latin typeface="Calibri"/>
                <a:ea typeface="Calibri"/>
                <a:cs typeface="Calibri"/>
                <a:sym typeface="Calibri"/>
              </a:rPr>
              <a:t>hard</a:t>
            </a:r>
            <a:r>
              <a:rPr b="0" i="0" lang="en-US" sz="2800" u="none">
                <a:solidFill>
                  <a:schemeClr val="dk1"/>
                </a:solidFill>
                <a:latin typeface="Calibri"/>
                <a:ea typeface="Calibri"/>
                <a:cs typeface="Calibri"/>
                <a:sym typeface="Calibri"/>
              </a:rPr>
              <a:t> problem is known, but is made hard enough to be impractical to break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requires the use of </a:t>
            </a:r>
            <a:r>
              <a:rPr b="1" i="0" lang="en-US" sz="2800" u="none">
                <a:solidFill>
                  <a:schemeClr val="dk1"/>
                </a:solidFill>
                <a:latin typeface="Calibri"/>
                <a:ea typeface="Calibri"/>
                <a:cs typeface="Calibri"/>
                <a:sym typeface="Calibri"/>
              </a:rPr>
              <a:t>very large numbers</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hence is </a:t>
            </a:r>
            <a:r>
              <a:rPr b="1" i="0" lang="en-US" sz="2800" u="none">
                <a:solidFill>
                  <a:schemeClr val="dk1"/>
                </a:solidFill>
                <a:latin typeface="Calibri"/>
                <a:ea typeface="Calibri"/>
                <a:cs typeface="Calibri"/>
                <a:sym typeface="Calibri"/>
              </a:rPr>
              <a:t>slow</a:t>
            </a:r>
            <a:r>
              <a:rPr b="0" i="0" lang="en-US" sz="2800" u="none">
                <a:solidFill>
                  <a:schemeClr val="dk1"/>
                </a:solidFill>
                <a:latin typeface="Calibri"/>
                <a:ea typeface="Calibri"/>
                <a:cs typeface="Calibri"/>
                <a:sym typeface="Calibri"/>
              </a:rPr>
              <a:t> compared to private key schemes</a:t>
            </a:r>
            <a:r>
              <a:rPr b="0" i="0" lang="en-US" sz="2400" u="none">
                <a:solidFill>
                  <a:schemeClr val="dk1"/>
                </a:solidFill>
                <a:latin typeface="Calibri"/>
                <a:ea typeface="Calibri"/>
                <a:cs typeface="Calibri"/>
                <a:sym typeface="Calibri"/>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RSA</a:t>
            </a:r>
            <a:endParaRPr/>
          </a:p>
        </p:txBody>
      </p:sp>
      <p:sp>
        <p:nvSpPr>
          <p:cNvPr id="167" name="Google Shape;167;p24"/>
          <p:cNvSpPr txBox="1"/>
          <p:nvPr>
            <p:ph idx="1" type="body"/>
          </p:nvPr>
        </p:nvSpPr>
        <p:spPr>
          <a:xfrm>
            <a:off x="457200" y="1676400"/>
            <a:ext cx="84582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by Rivest, Shamir &amp; Adleman of MIT in 1977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best known &amp; widely used public-key scheme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based on exponentiation in a finite (Galois) field over integers modulo a prime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nb. exponentiation takes O((log n)</a:t>
            </a:r>
            <a:r>
              <a:rPr b="0" baseline="30000" i="0" lang="en-US" sz="2400" u="none" cap="none" strike="noStrike">
                <a:solidFill>
                  <a:schemeClr val="dk1"/>
                </a:solidFill>
                <a:latin typeface="Calibri"/>
                <a:ea typeface="Calibri"/>
                <a:cs typeface="Calibri"/>
                <a:sym typeface="Calibri"/>
              </a:rPr>
              <a:t>3</a:t>
            </a:r>
            <a:r>
              <a:rPr b="0" i="0" lang="en-US" sz="2400" u="none" cap="none" strike="noStrike">
                <a:solidFill>
                  <a:schemeClr val="dk1"/>
                </a:solidFill>
                <a:latin typeface="Calibri"/>
                <a:ea typeface="Calibri"/>
                <a:cs typeface="Calibri"/>
                <a:sym typeface="Calibri"/>
              </a:rPr>
              <a:t>) operations (easy)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uses large integers (eg. 1024 bits)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security due to cost of factoring large numbers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nb. factorization takes O(e </a:t>
            </a:r>
            <a:r>
              <a:rPr b="0" baseline="30000" i="0" lang="en-US" sz="2400" u="none" cap="none" strike="noStrike">
                <a:solidFill>
                  <a:schemeClr val="dk1"/>
                </a:solidFill>
                <a:latin typeface="Calibri"/>
                <a:ea typeface="Calibri"/>
                <a:cs typeface="Calibri"/>
                <a:sym typeface="Calibri"/>
              </a:rPr>
              <a:t>log n log log n</a:t>
            </a:r>
            <a:r>
              <a:rPr b="0" i="0" lang="en-US" sz="2400" u="none" cap="none" strike="noStrike">
                <a:solidFill>
                  <a:schemeClr val="dk1"/>
                </a:solidFill>
                <a:latin typeface="Calibri"/>
                <a:ea typeface="Calibri"/>
                <a:cs typeface="Calibri"/>
                <a:sym typeface="Calibri"/>
              </a:rPr>
              <a:t>) operations (hard)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RSA Key Setup</a:t>
            </a:r>
            <a:endParaRPr/>
          </a:p>
        </p:txBody>
      </p:sp>
      <p:sp>
        <p:nvSpPr>
          <p:cNvPr id="174" name="Google Shape;174;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each user generates a public/private key pair by: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selecting two large primes at random - </a:t>
            </a:r>
            <a:r>
              <a:rPr b="0" i="0" lang="en-US" sz="2800" u="none">
                <a:solidFill>
                  <a:schemeClr val="dk1"/>
                </a:solidFill>
                <a:latin typeface="Courier New"/>
                <a:ea typeface="Courier New"/>
                <a:cs typeface="Courier New"/>
                <a:sym typeface="Courier New"/>
              </a:rPr>
              <a:t>p, q</a:t>
            </a:r>
            <a:r>
              <a:rPr b="0" i="0" lang="en-US" sz="2800" u="none">
                <a:solidFill>
                  <a:schemeClr val="dk1"/>
                </a:solidFill>
                <a:latin typeface="Calibri"/>
                <a:ea typeface="Calibri"/>
                <a:cs typeface="Calibri"/>
                <a:sym typeface="Calibri"/>
              </a:rPr>
              <a:t>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computing their system modulus </a:t>
            </a:r>
            <a:r>
              <a:rPr b="0" i="0" lang="en-US" sz="2800" u="none">
                <a:solidFill>
                  <a:schemeClr val="dk1"/>
                </a:solidFill>
                <a:latin typeface="Courier New"/>
                <a:ea typeface="Courier New"/>
                <a:cs typeface="Courier New"/>
                <a:sym typeface="Courier New"/>
              </a:rPr>
              <a:t>n=p.q</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note </a:t>
            </a:r>
            <a:r>
              <a:rPr b="0" i="0" lang="en-US" sz="2400" u="none" cap="none" strike="noStrike">
                <a:solidFill>
                  <a:schemeClr val="dk1"/>
                </a:solidFill>
                <a:latin typeface="Courier New"/>
                <a:ea typeface="Courier New"/>
                <a:cs typeface="Courier New"/>
                <a:sym typeface="Courier New"/>
              </a:rPr>
              <a:t>ø(n)=(p-1)(q-1)</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selecting at random the encryption key </a:t>
            </a:r>
            <a:r>
              <a:rPr b="0" i="0" lang="en-US" sz="2800" u="none">
                <a:solidFill>
                  <a:schemeClr val="dk1"/>
                </a:solidFill>
                <a:latin typeface="Courier New"/>
                <a:ea typeface="Courier New"/>
                <a:cs typeface="Courier New"/>
                <a:sym typeface="Courier New"/>
              </a:rPr>
              <a:t>e</a:t>
            </a:r>
            <a:endParaRPr/>
          </a:p>
          <a:p>
            <a:pPr indent="-228600" lvl="2" marL="11430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where 1&lt;</a:t>
            </a:r>
            <a:r>
              <a:rPr b="0" i="0" lang="en-US" sz="2000" u="none" cap="none" strike="noStrike">
                <a:solidFill>
                  <a:schemeClr val="dk1"/>
                </a:solidFill>
                <a:latin typeface="Courier New"/>
                <a:ea typeface="Courier New"/>
                <a:cs typeface="Courier New"/>
                <a:sym typeface="Courier New"/>
              </a:rPr>
              <a:t>e&lt;ø(n), gcd(e,ø(n))=1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solve following equation to find decryption key </a:t>
            </a:r>
            <a:r>
              <a:rPr b="0" i="0" lang="en-US" sz="2800" u="none">
                <a:solidFill>
                  <a:schemeClr val="dk1"/>
                </a:solidFill>
                <a:latin typeface="Courier New"/>
                <a:ea typeface="Courier New"/>
                <a:cs typeface="Courier New"/>
                <a:sym typeface="Courier New"/>
              </a:rPr>
              <a:t>d</a:t>
            </a:r>
            <a:r>
              <a:rPr b="0" i="0" lang="en-US" sz="2800" u="none">
                <a:solidFill>
                  <a:schemeClr val="dk1"/>
                </a:solidFill>
                <a:latin typeface="Calibri"/>
                <a:ea typeface="Calibri"/>
                <a:cs typeface="Calibri"/>
                <a:sym typeface="Calibri"/>
              </a:rPr>
              <a:t> </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e.d=1 mod ø(n) and 0≤d≤n</a:t>
            </a:r>
            <a:r>
              <a:rPr b="0" i="0" lang="en-US" sz="2400" u="none" cap="none" strike="noStrike">
                <a:solidFill>
                  <a:schemeClr val="dk1"/>
                </a:solidFill>
                <a:latin typeface="Calibri"/>
                <a:ea typeface="Calibri"/>
                <a:cs typeface="Calibri"/>
                <a:sym typeface="Calibri"/>
              </a:rPr>
              <a:t>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publish their public encryption key: PU={e,n}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keep secret private decryption key: PR={d,n}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RSA Use</a:t>
            </a:r>
            <a:endParaRPr/>
          </a:p>
        </p:txBody>
      </p:sp>
      <p:sp>
        <p:nvSpPr>
          <p:cNvPr id="181" name="Google Shape;181;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encrypt a message M the sender: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obtains </a:t>
            </a:r>
            <a:r>
              <a:rPr b="1" i="0" lang="en-US" sz="2800" u="none" cap="none" strike="noStrike">
                <a:solidFill>
                  <a:schemeClr val="dk1"/>
                </a:solidFill>
                <a:latin typeface="Calibri"/>
                <a:ea typeface="Calibri"/>
                <a:cs typeface="Calibri"/>
                <a:sym typeface="Calibri"/>
              </a:rPr>
              <a:t>public key</a:t>
            </a:r>
            <a:r>
              <a:rPr b="0" i="0" lang="en-US" sz="2800" u="none" cap="none" strike="noStrike">
                <a:solidFill>
                  <a:schemeClr val="dk1"/>
                </a:solidFill>
                <a:latin typeface="Calibri"/>
                <a:ea typeface="Calibri"/>
                <a:cs typeface="Calibri"/>
                <a:sym typeface="Calibri"/>
              </a:rPr>
              <a:t> of recipient </a:t>
            </a:r>
            <a:r>
              <a:rPr b="0" i="0" lang="en-US" sz="2800" u="none" cap="none" strike="noStrike">
                <a:solidFill>
                  <a:schemeClr val="dk1"/>
                </a:solidFill>
                <a:latin typeface="Courier New"/>
                <a:ea typeface="Courier New"/>
                <a:cs typeface="Courier New"/>
                <a:sym typeface="Courier New"/>
              </a:rPr>
              <a:t>PU={e,n}</a:t>
            </a:r>
            <a:r>
              <a:rPr b="0" i="0" lang="en-US" sz="2800" u="none" cap="none" strike="noStrike">
                <a:solidFill>
                  <a:schemeClr val="dk1"/>
                </a:solidFill>
                <a:latin typeface="Calibri"/>
                <a:ea typeface="Calibri"/>
                <a:cs typeface="Calibri"/>
                <a:sym typeface="Calibri"/>
              </a:rPr>
              <a:t>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computes: </a:t>
            </a:r>
            <a:r>
              <a:rPr b="0" i="0" lang="en-US" sz="2800" u="none" cap="none" strike="noStrike">
                <a:solidFill>
                  <a:schemeClr val="dk1"/>
                </a:solidFill>
                <a:latin typeface="Courier New"/>
                <a:ea typeface="Courier New"/>
                <a:cs typeface="Courier New"/>
                <a:sym typeface="Courier New"/>
              </a:rPr>
              <a:t>C = M</a:t>
            </a:r>
            <a:r>
              <a:rPr b="0" baseline="30000" i="0" lang="en-US" sz="2800" u="none" cap="none" strike="noStrike">
                <a:solidFill>
                  <a:schemeClr val="dk1"/>
                </a:solidFill>
                <a:latin typeface="Courier New"/>
                <a:ea typeface="Courier New"/>
                <a:cs typeface="Courier New"/>
                <a:sym typeface="Courier New"/>
              </a:rPr>
              <a:t>e</a:t>
            </a:r>
            <a:r>
              <a:rPr b="0" i="0" lang="en-US" sz="2800" u="none" cap="none" strike="noStrike">
                <a:solidFill>
                  <a:schemeClr val="dk1"/>
                </a:solidFill>
                <a:latin typeface="Courier New"/>
                <a:ea typeface="Courier New"/>
                <a:cs typeface="Courier New"/>
                <a:sym typeface="Courier New"/>
              </a:rPr>
              <a:t> mod n</a:t>
            </a:r>
            <a:r>
              <a:rPr b="0" i="0" lang="en-US" sz="2800" u="none" cap="none" strike="noStrike">
                <a:solidFill>
                  <a:schemeClr val="dk1"/>
                </a:solidFill>
                <a:latin typeface="Calibri"/>
                <a:ea typeface="Calibri"/>
                <a:cs typeface="Calibri"/>
                <a:sym typeface="Calibri"/>
              </a:rPr>
              <a:t>, where </a:t>
            </a:r>
            <a:r>
              <a:rPr b="0" i="0" lang="en-US" sz="2800" u="none" cap="none" strike="noStrike">
                <a:solidFill>
                  <a:schemeClr val="dk1"/>
                </a:solidFill>
                <a:latin typeface="Courier New"/>
                <a:ea typeface="Courier New"/>
                <a:cs typeface="Courier New"/>
                <a:sym typeface="Courier New"/>
              </a:rPr>
              <a:t>0≤M&lt;n</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decrypt the ciphertext C the owner: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uses their private key </a:t>
            </a:r>
            <a:r>
              <a:rPr b="0" i="0" lang="en-US" sz="2800" u="none" cap="none" strike="noStrike">
                <a:solidFill>
                  <a:schemeClr val="dk1"/>
                </a:solidFill>
                <a:latin typeface="Courier New"/>
                <a:ea typeface="Courier New"/>
                <a:cs typeface="Courier New"/>
                <a:sym typeface="Courier New"/>
              </a:rPr>
              <a:t>PR={d,n}</a:t>
            </a:r>
            <a:r>
              <a:rPr b="0" i="0" lang="en-US" sz="2800" u="none" cap="none" strike="noStrike">
                <a:solidFill>
                  <a:schemeClr val="dk1"/>
                </a:solidFill>
                <a:latin typeface="Calibri"/>
                <a:ea typeface="Calibri"/>
                <a:cs typeface="Calibri"/>
                <a:sym typeface="Calibri"/>
              </a:rPr>
              <a:t>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computes: </a:t>
            </a:r>
            <a:r>
              <a:rPr b="0" i="0" lang="en-US" sz="2800" u="none" cap="none" strike="noStrike">
                <a:solidFill>
                  <a:schemeClr val="dk1"/>
                </a:solidFill>
                <a:latin typeface="Courier New"/>
                <a:ea typeface="Courier New"/>
                <a:cs typeface="Courier New"/>
                <a:sym typeface="Courier New"/>
              </a:rPr>
              <a:t>M = C</a:t>
            </a:r>
            <a:r>
              <a:rPr b="0" baseline="30000" i="0" lang="en-US" sz="2800" u="none" cap="none" strike="noStrike">
                <a:solidFill>
                  <a:schemeClr val="dk1"/>
                </a:solidFill>
                <a:latin typeface="Courier New"/>
                <a:ea typeface="Courier New"/>
                <a:cs typeface="Courier New"/>
                <a:sym typeface="Courier New"/>
              </a:rPr>
              <a:t>d</a:t>
            </a:r>
            <a:r>
              <a:rPr b="0" i="0" lang="en-US" sz="2800" u="none" cap="none" strike="noStrike">
                <a:solidFill>
                  <a:schemeClr val="dk1"/>
                </a:solidFill>
                <a:latin typeface="Courier New"/>
                <a:ea typeface="Courier New"/>
                <a:cs typeface="Courier New"/>
                <a:sym typeface="Courier New"/>
              </a:rPr>
              <a:t> mod n</a:t>
            </a:r>
            <a:r>
              <a:rPr b="0" i="0" lang="en-US" sz="2800" u="none" cap="none" strike="noStrik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note that the message M must be smaller than the modulus n (block if needed)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Why RSA Works</a:t>
            </a:r>
            <a:endParaRPr/>
          </a:p>
        </p:txBody>
      </p:sp>
      <p:sp>
        <p:nvSpPr>
          <p:cNvPr id="188" name="Google Shape;188;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because of Euler's Theorem:</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a</a:t>
            </a:r>
            <a:r>
              <a:rPr b="0" baseline="30000" i="0" lang="en-US" sz="2400" u="none" cap="none" strike="noStrike">
                <a:solidFill>
                  <a:schemeClr val="dk1"/>
                </a:solidFill>
                <a:latin typeface="Courier New"/>
                <a:ea typeface="Courier New"/>
                <a:cs typeface="Courier New"/>
                <a:sym typeface="Courier New"/>
              </a:rPr>
              <a:t>ø(n)</a:t>
            </a:r>
            <a:r>
              <a:rPr b="0" i="0" lang="en-US" sz="2400" u="none" cap="none" strike="noStrike">
                <a:solidFill>
                  <a:schemeClr val="dk1"/>
                </a:solidFill>
                <a:latin typeface="Courier New"/>
                <a:ea typeface="Courier New"/>
                <a:cs typeface="Courier New"/>
                <a:sym typeface="Courier New"/>
              </a:rPr>
              <a:t>mod n = 1 </a:t>
            </a:r>
            <a:r>
              <a:rPr b="0" i="0" lang="en-US" sz="2400" u="none" cap="none" strike="noStrike">
                <a:solidFill>
                  <a:schemeClr val="dk1"/>
                </a:solidFill>
                <a:latin typeface="Calibri"/>
                <a:ea typeface="Calibri"/>
                <a:cs typeface="Calibri"/>
                <a:sym typeface="Calibri"/>
              </a:rPr>
              <a:t>where </a:t>
            </a:r>
            <a:r>
              <a:rPr b="0" i="0" lang="en-US" sz="2400" u="none" cap="none" strike="noStrike">
                <a:solidFill>
                  <a:schemeClr val="dk1"/>
                </a:solidFill>
                <a:latin typeface="Courier New"/>
                <a:ea typeface="Courier New"/>
                <a:cs typeface="Courier New"/>
                <a:sym typeface="Courier New"/>
              </a:rPr>
              <a:t>gcd(a,n)=1</a:t>
            </a:r>
            <a:endParaRPr b="0" i="0" sz="2400" u="none" cap="none" strike="noStrik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RSA have:</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n=p.q</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ø(n)=(p-1)(q-1)</a:t>
            </a:r>
            <a:r>
              <a:rPr b="0" i="0" lang="en-US" sz="2400" u="none" cap="none" strike="noStrike">
                <a:solidFill>
                  <a:schemeClr val="dk1"/>
                </a:solidFill>
                <a:latin typeface="Calibri"/>
                <a:ea typeface="Calibri"/>
                <a:cs typeface="Calibri"/>
                <a:sym typeface="Calibri"/>
              </a:rPr>
              <a:t> </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carefully chose </a:t>
            </a:r>
            <a:r>
              <a:rPr b="0" i="0" lang="en-US" sz="2400" u="none" cap="none" strike="noStrike">
                <a:solidFill>
                  <a:schemeClr val="dk1"/>
                </a:solidFill>
                <a:latin typeface="Courier New"/>
                <a:ea typeface="Courier New"/>
                <a:cs typeface="Courier New"/>
                <a:sym typeface="Courier New"/>
              </a:rPr>
              <a:t>e</a:t>
            </a:r>
            <a:r>
              <a:rPr b="0" i="0" lang="en-US" sz="2400" u="none" cap="none" strike="noStrike">
                <a:solidFill>
                  <a:schemeClr val="dk1"/>
                </a:solidFill>
                <a:latin typeface="Calibri"/>
                <a:ea typeface="Calibri"/>
                <a:cs typeface="Calibri"/>
                <a:sym typeface="Calibri"/>
              </a:rPr>
              <a:t> &amp; </a:t>
            </a:r>
            <a:r>
              <a:rPr b="0" i="0" lang="en-US" sz="2400" u="none" cap="none" strike="noStrike">
                <a:solidFill>
                  <a:schemeClr val="dk1"/>
                </a:solidFill>
                <a:latin typeface="Courier New"/>
                <a:ea typeface="Courier New"/>
                <a:cs typeface="Courier New"/>
                <a:sym typeface="Courier New"/>
              </a:rPr>
              <a:t>d</a:t>
            </a:r>
            <a:r>
              <a:rPr b="0" i="0" lang="en-US" sz="2400" u="none" cap="none" strike="noStrike">
                <a:solidFill>
                  <a:schemeClr val="dk1"/>
                </a:solidFill>
                <a:latin typeface="Calibri"/>
                <a:ea typeface="Calibri"/>
                <a:cs typeface="Calibri"/>
                <a:sym typeface="Calibri"/>
              </a:rPr>
              <a:t> to be inverses </a:t>
            </a:r>
            <a:r>
              <a:rPr b="0" i="0" lang="en-US" sz="2400" u="none" cap="none" strike="noStrike">
                <a:solidFill>
                  <a:schemeClr val="dk1"/>
                </a:solidFill>
                <a:latin typeface="Courier New"/>
                <a:ea typeface="Courier New"/>
                <a:cs typeface="Courier New"/>
                <a:sym typeface="Courier New"/>
              </a:rPr>
              <a:t>mod ø(n)</a:t>
            </a:r>
            <a:r>
              <a:rPr b="0" i="0" lang="en-US" sz="2400" u="none" cap="none" strike="noStrike">
                <a:solidFill>
                  <a:schemeClr val="dk1"/>
                </a:solidFill>
                <a:latin typeface="Calibri"/>
                <a:ea typeface="Calibri"/>
                <a:cs typeface="Calibri"/>
                <a:sym typeface="Calibri"/>
              </a:rPr>
              <a:t> </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hence </a:t>
            </a:r>
            <a:r>
              <a:rPr b="0" i="0" lang="en-US" sz="2400" u="none" cap="none" strike="noStrike">
                <a:solidFill>
                  <a:schemeClr val="dk1"/>
                </a:solidFill>
                <a:latin typeface="Courier New"/>
                <a:ea typeface="Courier New"/>
                <a:cs typeface="Courier New"/>
                <a:sym typeface="Courier New"/>
              </a:rPr>
              <a:t>e.d=1+k.ø(n)</a:t>
            </a:r>
            <a:r>
              <a:rPr b="0" i="0" lang="en-US" sz="2400" u="none" cap="none" strike="noStrike">
                <a:solidFill>
                  <a:schemeClr val="dk1"/>
                </a:solidFill>
                <a:latin typeface="Calibri"/>
                <a:ea typeface="Calibri"/>
                <a:cs typeface="Calibri"/>
                <a:sym typeface="Calibri"/>
              </a:rPr>
              <a:t> for some </a:t>
            </a:r>
            <a:r>
              <a:rPr b="0" i="0" lang="en-US" sz="2400" u="none" cap="none" strike="noStrike">
                <a:solidFill>
                  <a:schemeClr val="dk1"/>
                </a:solidFill>
                <a:latin typeface="Courier New"/>
                <a:ea typeface="Courier New"/>
                <a:cs typeface="Courier New"/>
                <a:sym typeface="Courier New"/>
              </a:rPr>
              <a:t>k</a:t>
            </a:r>
            <a:endParaRPr b="0" i="0" sz="2400" u="none" cap="none" strike="noStrik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hence :</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	</a:t>
            </a:r>
            <a:r>
              <a:rPr b="0" i="0" lang="en-US" sz="2800" u="none">
                <a:solidFill>
                  <a:schemeClr val="dk1"/>
                </a:solidFill>
                <a:latin typeface="Courier New"/>
                <a:ea typeface="Courier New"/>
                <a:cs typeface="Courier New"/>
                <a:sym typeface="Courier New"/>
              </a:rPr>
              <a:t>C</a:t>
            </a:r>
            <a:r>
              <a:rPr b="0" baseline="30000" i="0" lang="en-US" sz="2800" u="none">
                <a:solidFill>
                  <a:schemeClr val="dk1"/>
                </a:solidFill>
                <a:latin typeface="Courier New"/>
                <a:ea typeface="Courier New"/>
                <a:cs typeface="Courier New"/>
                <a:sym typeface="Courier New"/>
              </a:rPr>
              <a:t>d</a:t>
            </a:r>
            <a:r>
              <a:rPr b="0" i="0" lang="en-US" sz="2800" u="none">
                <a:solidFill>
                  <a:schemeClr val="dk1"/>
                </a:solidFill>
                <a:latin typeface="Courier New"/>
                <a:ea typeface="Courier New"/>
                <a:cs typeface="Courier New"/>
                <a:sym typeface="Courier New"/>
              </a:rPr>
              <a:t> = M</a:t>
            </a:r>
            <a:r>
              <a:rPr b="0" baseline="30000" i="0" lang="en-US" sz="2800" u="none">
                <a:solidFill>
                  <a:schemeClr val="dk1"/>
                </a:solidFill>
                <a:latin typeface="Courier New"/>
                <a:ea typeface="Courier New"/>
                <a:cs typeface="Courier New"/>
                <a:sym typeface="Courier New"/>
              </a:rPr>
              <a:t>e.d </a:t>
            </a:r>
            <a:r>
              <a:rPr b="0" i="0" lang="en-US" sz="2800" u="none">
                <a:solidFill>
                  <a:schemeClr val="dk1"/>
                </a:solidFill>
                <a:latin typeface="Courier New"/>
                <a:ea typeface="Courier New"/>
                <a:cs typeface="Courier New"/>
                <a:sym typeface="Courier New"/>
              </a:rPr>
              <a:t>= M</a:t>
            </a:r>
            <a:r>
              <a:rPr b="0" baseline="30000" i="0" lang="en-US" sz="2800" u="none">
                <a:solidFill>
                  <a:schemeClr val="dk1"/>
                </a:solidFill>
                <a:latin typeface="Courier New"/>
                <a:ea typeface="Courier New"/>
                <a:cs typeface="Courier New"/>
                <a:sym typeface="Courier New"/>
              </a:rPr>
              <a:t>1+k.ø(n)</a:t>
            </a:r>
            <a:r>
              <a:rPr b="0" i="0" lang="en-US" sz="2800" u="none">
                <a:solidFill>
                  <a:schemeClr val="dk1"/>
                </a:solidFill>
                <a:latin typeface="Courier New"/>
                <a:ea typeface="Courier New"/>
                <a:cs typeface="Courier New"/>
                <a:sym typeface="Courier New"/>
              </a:rPr>
              <a:t> = M</a:t>
            </a:r>
            <a:r>
              <a:rPr b="0" baseline="30000" i="0" lang="en-US" sz="2800" u="none">
                <a:solidFill>
                  <a:schemeClr val="dk1"/>
                </a:solidFill>
                <a:latin typeface="Courier New"/>
                <a:ea typeface="Courier New"/>
                <a:cs typeface="Courier New"/>
                <a:sym typeface="Courier New"/>
              </a:rPr>
              <a:t>1</a:t>
            </a:r>
            <a:r>
              <a:rPr b="0" i="0" lang="en-US" sz="2800" u="none">
                <a:solidFill>
                  <a:schemeClr val="dk1"/>
                </a:solidFill>
                <a:latin typeface="Courier New"/>
                <a:ea typeface="Courier New"/>
                <a:cs typeface="Courier New"/>
                <a:sym typeface="Courier New"/>
              </a:rPr>
              <a:t>.(M</a:t>
            </a:r>
            <a:r>
              <a:rPr b="0" baseline="30000" i="0" lang="en-US" sz="2800" u="none">
                <a:solidFill>
                  <a:schemeClr val="dk1"/>
                </a:solidFill>
                <a:latin typeface="Courier New"/>
                <a:ea typeface="Courier New"/>
                <a:cs typeface="Courier New"/>
                <a:sym typeface="Courier New"/>
              </a:rPr>
              <a:t>ø(n)</a:t>
            </a:r>
            <a:r>
              <a:rPr b="0" i="0" lang="en-US" sz="2800" u="none">
                <a:solidFill>
                  <a:schemeClr val="dk1"/>
                </a:solidFill>
                <a:latin typeface="Courier New"/>
                <a:ea typeface="Courier New"/>
                <a:cs typeface="Courier New"/>
                <a:sym typeface="Courier New"/>
              </a:rPr>
              <a:t>)</a:t>
            </a:r>
            <a:r>
              <a:rPr b="0" baseline="30000" i="0" lang="en-US" sz="2800" u="none">
                <a:solidFill>
                  <a:schemeClr val="dk1"/>
                </a:solidFill>
                <a:latin typeface="Courier New"/>
                <a:ea typeface="Courier New"/>
                <a:cs typeface="Courier New"/>
                <a:sym typeface="Courier New"/>
              </a:rPr>
              <a:t>k</a:t>
            </a:r>
            <a:r>
              <a:rPr b="0" i="0" lang="en-US" sz="2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560"/>
              </a:spcBef>
              <a:spcAft>
                <a:spcPts val="0"/>
              </a:spcAft>
              <a:buClr>
                <a:schemeClr val="dk1"/>
              </a:buClr>
              <a:buSzPts val="2800"/>
              <a:buFont typeface="Arial"/>
              <a:buNone/>
            </a:pPr>
            <a:r>
              <a:rPr b="0" i="0" lang="en-US" sz="2800" u="none">
                <a:solidFill>
                  <a:schemeClr val="dk1"/>
                </a:solidFill>
                <a:latin typeface="Courier New"/>
                <a:ea typeface="Courier New"/>
                <a:cs typeface="Courier New"/>
                <a:sym typeface="Courier New"/>
              </a:rPr>
              <a:t>		  = M</a:t>
            </a:r>
            <a:r>
              <a:rPr b="0" baseline="30000" i="0" lang="en-US" sz="2800" u="none">
                <a:solidFill>
                  <a:schemeClr val="dk1"/>
                </a:solidFill>
                <a:latin typeface="Courier New"/>
                <a:ea typeface="Courier New"/>
                <a:cs typeface="Courier New"/>
                <a:sym typeface="Courier New"/>
              </a:rPr>
              <a:t>1</a:t>
            </a:r>
            <a:r>
              <a:rPr b="0" i="0" lang="en-US" sz="2800" u="none">
                <a:solidFill>
                  <a:schemeClr val="dk1"/>
                </a:solidFill>
                <a:latin typeface="Courier New"/>
                <a:ea typeface="Courier New"/>
                <a:cs typeface="Courier New"/>
                <a:sym typeface="Courier New"/>
              </a:rPr>
              <a:t>.(1)</a:t>
            </a:r>
            <a:r>
              <a:rPr b="0" baseline="30000" i="0" lang="en-US" sz="2800" u="none">
                <a:solidFill>
                  <a:schemeClr val="dk1"/>
                </a:solidFill>
                <a:latin typeface="Courier New"/>
                <a:ea typeface="Courier New"/>
                <a:cs typeface="Courier New"/>
                <a:sym typeface="Courier New"/>
              </a:rPr>
              <a:t>k</a:t>
            </a:r>
            <a:r>
              <a:rPr b="0" i="0" lang="en-US" sz="2800" u="none">
                <a:solidFill>
                  <a:schemeClr val="dk1"/>
                </a:solidFill>
                <a:latin typeface="Courier New"/>
                <a:ea typeface="Courier New"/>
                <a:cs typeface="Courier New"/>
                <a:sym typeface="Courier New"/>
              </a:rPr>
              <a:t> = M</a:t>
            </a:r>
            <a:r>
              <a:rPr b="0" baseline="30000" i="0" lang="en-US" sz="2800" u="none">
                <a:solidFill>
                  <a:schemeClr val="dk1"/>
                </a:solidFill>
                <a:latin typeface="Courier New"/>
                <a:ea typeface="Courier New"/>
                <a:cs typeface="Courier New"/>
                <a:sym typeface="Courier New"/>
              </a:rPr>
              <a:t>1</a:t>
            </a:r>
            <a:r>
              <a:rPr b="0" i="0" lang="en-US" sz="2800" u="none">
                <a:solidFill>
                  <a:schemeClr val="dk1"/>
                </a:solidFill>
                <a:latin typeface="Courier New"/>
                <a:ea typeface="Courier New"/>
                <a:cs typeface="Courier New"/>
                <a:sym typeface="Courier New"/>
              </a:rPr>
              <a:t> = M mod n</a:t>
            </a:r>
            <a:r>
              <a:rPr b="0" i="0" lang="en-US" sz="2800" u="none">
                <a:solidFill>
                  <a:schemeClr val="dk1"/>
                </a:solidFill>
                <a:latin typeface="Calibri"/>
                <a:ea typeface="Calibri"/>
                <a:cs typeface="Calibri"/>
                <a:sym typeface="Calibri"/>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457200" y="163512"/>
            <a:ext cx="8229600" cy="5619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RSA Cont</a:t>
            </a:r>
            <a:endParaRPr/>
          </a:p>
        </p:txBody>
      </p:sp>
      <p:sp>
        <p:nvSpPr>
          <p:cNvPr id="194" name="Google Shape;194;p28"/>
          <p:cNvSpPr txBox="1"/>
          <p:nvPr>
            <p:ph idx="1" type="body"/>
          </p:nvPr>
        </p:nvSpPr>
        <p:spPr>
          <a:xfrm>
            <a:off x="457200" y="692150"/>
            <a:ext cx="8229600" cy="6021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RSA Used for 3 purpose:</a:t>
            </a:r>
            <a:endParaRPr/>
          </a:p>
          <a:p>
            <a:pPr indent="-342900" lvl="0" marL="342900" marR="0" rtl="0" algn="l">
              <a:lnSpc>
                <a:spcPct val="100000"/>
              </a:lnSpc>
              <a:spcBef>
                <a:spcPts val="42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1) Key generation 2) Key exchange 3)Encryption/ decryption</a:t>
            </a:r>
            <a:endParaRPr/>
          </a:p>
          <a:p>
            <a:pPr indent="-342900" lvl="0" marL="342900" marR="0" rtl="0" algn="l">
              <a:lnSpc>
                <a:spcPct val="100000"/>
              </a:lnSpc>
              <a:spcBef>
                <a:spcPts val="420"/>
              </a:spcBef>
              <a:spcAft>
                <a:spcPts val="0"/>
              </a:spcAft>
              <a:buClr>
                <a:schemeClr val="dk1"/>
              </a:buClr>
              <a:buSzPts val="2100"/>
              <a:buFont typeface="Arial"/>
              <a:buChar char="•"/>
            </a:pPr>
            <a:r>
              <a:rPr b="1" i="0" lang="en-US" sz="2100" u="sng">
                <a:solidFill>
                  <a:schemeClr val="dk1"/>
                </a:solidFill>
                <a:latin typeface="Calibri"/>
                <a:ea typeface="Calibri"/>
                <a:cs typeface="Calibri"/>
                <a:sym typeface="Calibri"/>
              </a:rPr>
              <a:t>RSA for key generation</a:t>
            </a:r>
            <a:endParaRPr/>
          </a:p>
          <a:p>
            <a:pPr indent="-342900" lvl="0" marL="342900" marR="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Take 2 prime numbers p and q: p=7, q=11</a:t>
            </a:r>
            <a:endParaRPr/>
          </a:p>
          <a:p>
            <a:pPr indent="-342900" lvl="0" marL="342900" marR="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Compute n = p x q = 11 x 7 = 77</a:t>
            </a:r>
            <a:endParaRPr/>
          </a:p>
          <a:p>
            <a:pPr indent="-342900" lvl="0" marL="342900" marR="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Compute ø(n)=(p-1)x(q-1) = (7-1)x(11-1) = 60</a:t>
            </a:r>
            <a:endParaRPr/>
          </a:p>
          <a:p>
            <a:pPr indent="-342900" lvl="0" marL="342900" marR="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Select  e such that it is relatively prime to ø(n) and  1&lt;e&lt; ø; gcd(e, ø(n)) =1</a:t>
            </a:r>
            <a:endParaRPr/>
          </a:p>
          <a:p>
            <a:pPr indent="-342900" lvl="0" marL="342900" marR="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60 = 2 x 3 x 3 x 5 🡪 it is not present in table of 2,3 or 5</a:t>
            </a:r>
            <a:endParaRPr/>
          </a:p>
          <a:p>
            <a:pPr indent="-342900" lvl="0" marL="342900" marR="0" rtl="0" algn="l">
              <a:lnSpc>
                <a:spcPct val="100000"/>
              </a:lnSpc>
              <a:spcBef>
                <a:spcPts val="42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e = 13 </a:t>
            </a:r>
            <a:endParaRPr/>
          </a:p>
          <a:p>
            <a:pPr indent="-342900" lvl="0" marL="342900" marR="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Find </a:t>
            </a:r>
            <a:r>
              <a:rPr b="1" i="0" lang="en-US" sz="2100" u="none">
                <a:solidFill>
                  <a:schemeClr val="dk1"/>
                </a:solidFill>
                <a:latin typeface="Calibri"/>
                <a:ea typeface="Calibri"/>
                <a:cs typeface="Calibri"/>
                <a:sym typeface="Calibri"/>
              </a:rPr>
              <a:t>d</a:t>
            </a:r>
            <a:r>
              <a:rPr b="0" i="0" lang="en-US" sz="2100" u="none">
                <a:solidFill>
                  <a:schemeClr val="dk1"/>
                </a:solidFill>
                <a:latin typeface="Calibri"/>
                <a:ea typeface="Calibri"/>
                <a:cs typeface="Calibri"/>
                <a:sym typeface="Calibri"/>
              </a:rPr>
              <a:t> ( d is private )</a:t>
            </a:r>
            <a:endParaRPr/>
          </a:p>
          <a:p>
            <a:pPr indent="-342900" lvl="0" marL="342900" marR="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 x e = 1 mod ø   .......................................(1)</a:t>
            </a:r>
            <a:endParaRPr/>
          </a:p>
          <a:p>
            <a:pPr indent="-342900" lvl="0" marL="342900" marR="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 = e^-1( 1 mod ø )</a:t>
            </a:r>
            <a:endParaRPr/>
          </a:p>
          <a:p>
            <a:pPr indent="-342900" lvl="0" marL="342900" marR="0" rtl="0" algn="l">
              <a:lnSpc>
                <a:spcPct val="100000"/>
              </a:lnSpc>
              <a:spcBef>
                <a:spcPts val="42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Condition for d:</a:t>
            </a:r>
            <a:endParaRPr b="0" i="0" sz="2100" u="none">
              <a:solidFill>
                <a:schemeClr val="dk1"/>
              </a:solidFill>
              <a:latin typeface="Calibri"/>
              <a:ea typeface="Calibri"/>
              <a:cs typeface="Calibri"/>
              <a:sym typeface="Calibri"/>
            </a:endParaRPr>
          </a:p>
          <a:p>
            <a:pPr indent="-342900" lvl="0" marL="342900" marR="0" rtl="0" algn="l">
              <a:lnSpc>
                <a:spcPct val="100000"/>
              </a:lnSpc>
              <a:spcBef>
                <a:spcPts val="42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If d&gt;</a:t>
            </a:r>
            <a:r>
              <a:rPr b="0" i="0" lang="en-US" sz="2100" u="none">
                <a:solidFill>
                  <a:schemeClr val="dk1"/>
                </a:solidFill>
                <a:latin typeface="Calibri"/>
                <a:ea typeface="Calibri"/>
                <a:cs typeface="Calibri"/>
                <a:sym typeface="Calibri"/>
              </a:rPr>
              <a:t> ø , then d = d mod ø</a:t>
            </a:r>
            <a:endParaRPr/>
          </a:p>
          <a:p>
            <a:pPr indent="-342900" lvl="0" marL="342900" marR="0" rtl="0" algn="l">
              <a:lnSpc>
                <a:spcPct val="100000"/>
              </a:lnSpc>
              <a:spcBef>
                <a:spcPts val="42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If d is –ve , then d = d+</a:t>
            </a:r>
            <a:r>
              <a:rPr b="0" i="0" lang="en-US" sz="2100" u="none">
                <a:solidFill>
                  <a:schemeClr val="dk1"/>
                </a:solidFill>
                <a:latin typeface="Calibri"/>
                <a:ea typeface="Calibri"/>
                <a:cs typeface="Calibri"/>
                <a:sym typeface="Calibri"/>
              </a:rPr>
              <a:t> ø</a:t>
            </a:r>
            <a:endParaRPr/>
          </a:p>
          <a:p>
            <a:pPr indent="-209550" lvl="0" marL="342900" marR="0" rtl="0" algn="l">
              <a:spcBef>
                <a:spcPts val="42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476250" y="7937"/>
            <a:ext cx="8229600" cy="9223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sng">
                <a:solidFill>
                  <a:srgbClr val="FF0000"/>
                </a:solidFill>
                <a:latin typeface="Calibri"/>
                <a:ea typeface="Calibri"/>
                <a:cs typeface="Calibri"/>
                <a:sym typeface="Calibri"/>
              </a:rPr>
              <a:t>Extended Euclid’s algorithm</a:t>
            </a:r>
            <a:endParaRPr/>
          </a:p>
        </p:txBody>
      </p:sp>
      <p:graphicFrame>
        <p:nvGraphicFramePr>
          <p:cNvPr id="200" name="Google Shape;200;p29"/>
          <p:cNvGraphicFramePr/>
          <p:nvPr/>
        </p:nvGraphicFramePr>
        <p:xfrm>
          <a:off x="323850" y="2420937"/>
          <a:ext cx="3000000" cy="3000000"/>
        </p:xfrm>
        <a:graphic>
          <a:graphicData uri="http://schemas.openxmlformats.org/drawingml/2006/table">
            <a:tbl>
              <a:tblPr>
                <a:noFill/>
                <a:tableStyleId>{B196E655-1F31-4E4E-B665-7C70593825BB}</a:tableStyleId>
              </a:tblPr>
              <a:tblGrid>
                <a:gridCol w="1573200"/>
                <a:gridCol w="1465250"/>
                <a:gridCol w="1747825"/>
                <a:gridCol w="1695450"/>
                <a:gridCol w="1725600"/>
              </a:tblGrid>
              <a:tr h="385750">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row</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a</a:t>
                      </a:r>
                      <a:r>
                        <a:rPr b="1" baseline="-25000" i="0" lang="en-US" sz="2200" u="none" cap="none" strike="noStrike">
                          <a:solidFill>
                            <a:srgbClr val="FFFFFF"/>
                          </a:solidFill>
                          <a:latin typeface="Calibri"/>
                          <a:ea typeface="Calibri"/>
                          <a:cs typeface="Calibri"/>
                          <a:sym typeface="Calibri"/>
                        </a:rPr>
                        <a:t>i</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b</a:t>
                      </a:r>
                      <a:r>
                        <a:rPr b="1" baseline="-25000" i="0" lang="en-US" sz="2200" u="none" cap="none" strike="noStrike">
                          <a:solidFill>
                            <a:srgbClr val="FFFFFF"/>
                          </a:solidFill>
                          <a:latin typeface="Calibri"/>
                          <a:ea typeface="Calibri"/>
                          <a:cs typeface="Calibri"/>
                          <a:sym typeface="Calibri"/>
                        </a:rPr>
                        <a:t>i</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d</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k</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85750">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0</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60 (ø)   </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771525">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2</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0</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13(e public)</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(d1/d2) 60/13 = 4 </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85750">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3</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-4</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8</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84175">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4</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5</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5</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85750">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5</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2</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-9</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3</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85750">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6</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-3</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14</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2</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157275">
                <a:tc>
                  <a:txBody>
                    <a:bodyPr/>
                    <a:lstStyle/>
                    <a:p>
                      <a:pPr indent="0" lvl="0" marL="457200" marR="0" rtl="0" algn="just">
                        <a:lnSpc>
                          <a:spcPct val="115000"/>
                        </a:lnSpc>
                        <a:spcBef>
                          <a:spcPts val="0"/>
                        </a:spcBef>
                        <a:spcAft>
                          <a:spcPts val="0"/>
                        </a:spcAft>
                        <a:buClr>
                          <a:srgbClr val="FFFFFF"/>
                        </a:buClr>
                        <a:buSzPts val="2200"/>
                        <a:buFont typeface="Calibri"/>
                        <a:buNone/>
                      </a:pPr>
                      <a:r>
                        <a:rPr b="1" i="0" lang="en-US" sz="2200" u="none" cap="none" strike="noStrike">
                          <a:solidFill>
                            <a:srgbClr val="FFFFFF"/>
                          </a:solidFill>
                          <a:latin typeface="Calibri"/>
                          <a:ea typeface="Calibri"/>
                          <a:cs typeface="Calibri"/>
                          <a:sym typeface="Calibri"/>
                        </a:rPr>
                        <a:t>7</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5</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FF0000"/>
                        </a:buClr>
                        <a:buSzPts val="2200"/>
                        <a:buFont typeface="Calibri"/>
                        <a:buNone/>
                      </a:pPr>
                      <a:r>
                        <a:rPr b="1" i="0" lang="en-US" sz="2200" u="none" cap="none" strike="noStrike">
                          <a:solidFill>
                            <a:srgbClr val="FF0000"/>
                          </a:solidFill>
                          <a:latin typeface="Calibri"/>
                          <a:ea typeface="Calibri"/>
                          <a:cs typeface="Calibri"/>
                          <a:sym typeface="Calibri"/>
                        </a:rPr>
                        <a:t>-23 (private key)</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FF0000"/>
                        </a:buClr>
                        <a:buSzPts val="2200"/>
                        <a:buFont typeface="Calibri"/>
                        <a:buNone/>
                      </a:pPr>
                      <a:r>
                        <a:rPr b="1" i="0" lang="en-US" sz="2200" u="none" cap="none" strike="noStrike">
                          <a:solidFill>
                            <a:srgbClr val="FF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457200" marR="0" rtl="0" algn="just">
                        <a:lnSpc>
                          <a:spcPct val="115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1</a:t>
                      </a:r>
                      <a:endParaRPr/>
                    </a:p>
                  </a:txBody>
                  <a:tcPr marT="0" marB="0" marR="59025" marL="590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01" name="Google Shape;201;p29"/>
          <p:cNvSpPr txBox="1"/>
          <p:nvPr/>
        </p:nvSpPr>
        <p:spPr>
          <a:xfrm>
            <a:off x="458787" y="858837"/>
            <a:ext cx="7643812" cy="1938337"/>
          </a:xfrm>
          <a:prstGeom prst="rect">
            <a:avLst/>
          </a:prstGeom>
          <a:noFill/>
          <a:ln>
            <a:noFill/>
          </a:ln>
        </p:spPr>
        <p:txBody>
          <a:bodyPr anchorCtr="0" anchor="ctr" bIns="45700" lIns="91425" spcFirstLastPara="1" rIns="91425" wrap="square" tIns="45700">
            <a:spAutoFit/>
          </a:bodyPr>
          <a:lstStyle/>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compute d using </a:t>
            </a:r>
            <a:r>
              <a:rPr b="0" i="0" lang="en-US" sz="2400" u="sng" cap="none" strike="noStrike">
                <a:solidFill>
                  <a:srgbClr val="FF0000"/>
                </a:solidFill>
                <a:latin typeface="Calibri"/>
                <a:ea typeface="Calibri"/>
                <a:cs typeface="Calibri"/>
                <a:sym typeface="Calibri"/>
              </a:rPr>
              <a:t>Extended Euclid’s algorithm</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The equation is </a:t>
            </a:r>
            <a:r>
              <a:rPr b="0" i="0" lang="en-US" sz="2400" u="sng" cap="none" strike="noStrike">
                <a:solidFill>
                  <a:schemeClr val="dk1"/>
                </a:solidFill>
                <a:latin typeface="Calibri"/>
                <a:ea typeface="Calibri"/>
                <a:cs typeface="Calibri"/>
                <a:sym typeface="Calibri"/>
              </a:rPr>
              <a:t>ax + by = gcd(a,b).................(2)</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Where a = ø , b= 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60x + 13y = gcd(60,13) = 1</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sng">
                <a:solidFill>
                  <a:srgbClr val="FF0000"/>
                </a:solidFill>
                <a:latin typeface="Calibri"/>
                <a:ea typeface="Calibri"/>
                <a:cs typeface="Calibri"/>
                <a:sym typeface="Calibri"/>
              </a:rPr>
              <a:t>Extended Euclid’s algorithm cont.</a:t>
            </a:r>
            <a:endParaRPr/>
          </a:p>
        </p:txBody>
      </p:sp>
      <p:sp>
        <p:nvSpPr>
          <p:cNvPr id="207" name="Google Shape;207;p30"/>
          <p:cNvSpPr txBox="1"/>
          <p:nvPr>
            <p:ph idx="1" type="body"/>
          </p:nvPr>
        </p:nvSpPr>
        <p:spPr>
          <a:xfrm>
            <a:off x="441325" y="1417637"/>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a3 = a1 – a2 x k2 = 1 – 0 x 4 = 1</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b3 = b1 – b2 x k2 =  0 – 1 x 4 = -4</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d3 = d1 – d2 x k2 = 60 – 13 x 4 = 8</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k3 = d2 / d3 = 13 / 8 = 1</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Solve till d = 1 🡪 corresponding value of b is private key “d”</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Condition for d:</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If d&gt;</a:t>
            </a:r>
            <a:r>
              <a:rPr b="0" i="0" lang="en-US" sz="3200" u="none">
                <a:solidFill>
                  <a:schemeClr val="dk1"/>
                </a:solidFill>
                <a:latin typeface="Calibri"/>
                <a:ea typeface="Calibri"/>
                <a:cs typeface="Calibri"/>
                <a:sym typeface="Calibri"/>
              </a:rPr>
              <a:t> ø , then d = d mod ø</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If d is –ve , then d = d+</a:t>
            </a:r>
            <a:r>
              <a:rPr b="0" i="0" lang="en-US" sz="3200" u="none">
                <a:solidFill>
                  <a:schemeClr val="dk1"/>
                </a:solidFill>
                <a:latin typeface="Calibri"/>
                <a:ea typeface="Calibri"/>
                <a:cs typeface="Calibri"/>
                <a:sym typeface="Calibri"/>
              </a:rPr>
              <a:t> ø</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RSA cont.</a:t>
            </a:r>
            <a:endParaRPr/>
          </a:p>
        </p:txBody>
      </p:sp>
      <p:sp>
        <p:nvSpPr>
          <p:cNvPr id="213" name="Google Shape;213;p31"/>
          <p:cNvSpPr txBox="1"/>
          <p:nvPr>
            <p:ph idx="1" type="body"/>
          </p:nvPr>
        </p:nvSpPr>
        <p:spPr>
          <a:xfrm>
            <a:off x="457200" y="1600200"/>
            <a:ext cx="8229600" cy="4924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3) RSA Encryption/ Decryption</a:t>
            </a:r>
            <a:endParaRPr/>
          </a:p>
          <a:p>
            <a:pPr indent="-165100" lvl="0" marL="0" marR="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public key: 13(e), 77(n)</a:t>
            </a:r>
            <a:endParaRPr/>
          </a:p>
          <a:p>
            <a:pPr indent="-165100" lvl="0" marL="0" marR="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private key: 37(d) , 77(n)</a:t>
            </a:r>
            <a:endParaRPr/>
          </a:p>
          <a:p>
            <a:pPr indent="-165100" lvl="0" marL="0" marR="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plain text </a:t>
            </a:r>
            <a:r>
              <a:rPr b="1" i="0" lang="en-US" sz="2600" u="none">
                <a:solidFill>
                  <a:schemeClr val="dk1"/>
                </a:solidFill>
                <a:latin typeface="Calibri"/>
                <a:ea typeface="Calibri"/>
                <a:cs typeface="Calibri"/>
                <a:sym typeface="Calibri"/>
              </a:rPr>
              <a:t>M: 8</a:t>
            </a:r>
            <a:endParaRPr/>
          </a:p>
          <a:p>
            <a:pPr indent="0" lvl="0" marL="0" marR="0" rtl="0" algn="l">
              <a:lnSpc>
                <a:spcPct val="100000"/>
              </a:lnSpc>
              <a:spcBef>
                <a:spcPts val="520"/>
              </a:spcBef>
              <a:spcAft>
                <a:spcPts val="0"/>
              </a:spcAft>
              <a:buClr>
                <a:schemeClr val="dk1"/>
              </a:buClr>
              <a:buSzPts val="2600"/>
              <a:buFont typeface="Arial"/>
              <a:buNone/>
            </a:pPr>
            <a:r>
              <a:rPr b="1" i="0" lang="en-US" sz="2600" u="none">
                <a:solidFill>
                  <a:schemeClr val="dk1"/>
                </a:solidFill>
                <a:latin typeface="Calibri"/>
                <a:ea typeface="Calibri"/>
                <a:cs typeface="Calibri"/>
                <a:sym typeface="Calibri"/>
              </a:rPr>
              <a:t>Encryption</a:t>
            </a:r>
            <a:endParaRPr b="0" i="0" sz="2600" u="none">
              <a:solidFill>
                <a:schemeClr val="dk1"/>
              </a:solidFill>
              <a:latin typeface="Calibri"/>
              <a:ea typeface="Calibri"/>
              <a:cs typeface="Calibri"/>
              <a:sym typeface="Calibri"/>
            </a:endParaRPr>
          </a:p>
          <a:p>
            <a:pPr indent="-165100" lvl="0" marL="0" marR="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cipher text C = M ^ e (mod n )</a:t>
            </a:r>
            <a:endParaRPr/>
          </a:p>
          <a:p>
            <a:pPr indent="-165100" lvl="0" marL="0" marR="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 = 8^13 mod 77 🡺</a:t>
            </a:r>
            <a:endParaRPr b="0" i="0" sz="2600" u="none">
              <a:solidFill>
                <a:schemeClr val="dk1"/>
              </a:solidFill>
              <a:latin typeface="Calibri"/>
              <a:ea typeface="Calibri"/>
              <a:cs typeface="Calibri"/>
              <a:sym typeface="Calibri"/>
            </a:endParaRPr>
          </a:p>
          <a:p>
            <a:pPr indent="0" lvl="0" marL="0" marR="0" rtl="0" algn="l">
              <a:lnSpc>
                <a:spcPct val="100000"/>
              </a:lnSpc>
              <a:spcBef>
                <a:spcPts val="520"/>
              </a:spcBef>
              <a:spcAft>
                <a:spcPts val="0"/>
              </a:spcAft>
              <a:buClr>
                <a:schemeClr val="dk1"/>
              </a:buClr>
              <a:buSzPts val="2600"/>
              <a:buFont typeface="Arial"/>
              <a:buNone/>
            </a:pPr>
            <a:r>
              <a:rPr b="1" i="0" lang="en-US" sz="2600" u="none">
                <a:solidFill>
                  <a:schemeClr val="dk1"/>
                </a:solidFill>
                <a:latin typeface="Calibri"/>
                <a:ea typeface="Calibri"/>
                <a:cs typeface="Calibri"/>
                <a:sym typeface="Calibri"/>
              </a:rPr>
              <a:t>Decryption:</a:t>
            </a:r>
            <a:endParaRPr/>
          </a:p>
          <a:p>
            <a:pPr indent="-165100" lvl="0" marL="0" marR="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M = C^d (mod n ) 🡺 C ^ 37 mod 77 🡺 </a:t>
            </a:r>
            <a:endParaRPr/>
          </a:p>
          <a:p>
            <a:pPr indent="-165100" lvl="0" marL="0" marR="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Public key , msg 🡪 private key , C</a:t>
            </a:r>
            <a:endParaRPr/>
          </a:p>
          <a:p>
            <a:pPr indent="0" lvl="0" marL="0" marR="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177800" lvl="0" marL="342900" marR="0" rtl="0" algn="l">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68312" y="62071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Chapter 9 – Public Key Cryptography and RSA</a:t>
            </a:r>
            <a:br>
              <a:rPr b="0" i="0" lang="en-US" sz="3600" u="none">
                <a:solidFill>
                  <a:schemeClr val="dk1"/>
                </a:solidFill>
                <a:latin typeface="Calibri"/>
                <a:ea typeface="Calibri"/>
                <a:cs typeface="Calibri"/>
                <a:sym typeface="Calibri"/>
              </a:rPr>
            </a:br>
            <a:endParaRPr/>
          </a:p>
        </p:txBody>
      </p:sp>
      <p:sp>
        <p:nvSpPr>
          <p:cNvPr id="97" name="Google Shape;97;p14"/>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1" lang="en-US" sz="2800" u="none" cap="none" strike="noStrike">
                <a:solidFill>
                  <a:schemeClr val="dk1"/>
                </a:solidFill>
                <a:latin typeface="Calibri"/>
                <a:ea typeface="Calibri"/>
                <a:cs typeface="Calibri"/>
                <a:sym typeface="Calibri"/>
              </a:rPr>
              <a:t>Every Egyptian received two names, which were known respectively as the true name and the good name, or the great name and the little name; and while the good or little name was made public, the true or great name appears to have been carefully concealed.</a:t>
            </a:r>
            <a:endParaRPr/>
          </a:p>
          <a:p>
            <a:pPr indent="-342900" lvl="0" marL="342900" marR="0" rtl="0" algn="l">
              <a:lnSpc>
                <a:spcPct val="100000"/>
              </a:lnSpc>
              <a:spcBef>
                <a:spcPts val="56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a:t>
            </a:r>
            <a:r>
              <a:rPr b="1" i="1" lang="en-US" sz="2800" u="none" cap="none" strike="noStrike">
                <a:solidFill>
                  <a:schemeClr val="dk1"/>
                </a:solidFill>
                <a:latin typeface="Calibri"/>
                <a:ea typeface="Calibri"/>
                <a:cs typeface="Calibri"/>
                <a:sym typeface="Calibri"/>
              </a:rPr>
              <a:t>The Golden Bough, </a:t>
            </a:r>
            <a:r>
              <a:rPr b="1" i="0" lang="en-US" sz="2800" u="none" cap="none" strike="noStrike">
                <a:solidFill>
                  <a:schemeClr val="dk1"/>
                </a:solidFill>
                <a:latin typeface="Calibri"/>
                <a:ea typeface="Calibri"/>
                <a:cs typeface="Calibri"/>
                <a:sym typeface="Calibri"/>
              </a:rPr>
              <a:t>Sir James George Frazer</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476250" y="18891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000"/>
              <a:buFont typeface="Calibri"/>
              <a:buNone/>
            </a:pPr>
            <a:r>
              <a:rPr b="1" i="0" lang="en-US" sz="3000" u="sng">
                <a:solidFill>
                  <a:srgbClr val="FF0000"/>
                </a:solidFill>
                <a:latin typeface="Calibri"/>
                <a:ea typeface="Calibri"/>
                <a:cs typeface="Calibri"/>
                <a:sym typeface="Calibri"/>
              </a:rPr>
              <a:t>Fast Modular Exponentiation Algorithm</a:t>
            </a:r>
            <a:br>
              <a:rPr b="0" i="0" lang="en-US" sz="3000" u="none">
                <a:solidFill>
                  <a:srgbClr val="FF0000"/>
                </a:solidFill>
                <a:latin typeface="Calibri"/>
                <a:ea typeface="Calibri"/>
                <a:cs typeface="Calibri"/>
                <a:sym typeface="Calibri"/>
              </a:rPr>
            </a:br>
            <a:r>
              <a:rPr b="1" i="0" lang="en-US" sz="3000" u="none">
                <a:solidFill>
                  <a:srgbClr val="FF0000"/>
                </a:solidFill>
                <a:latin typeface="Calibri"/>
                <a:ea typeface="Calibri"/>
                <a:cs typeface="Calibri"/>
                <a:sym typeface="Calibri"/>
              </a:rPr>
              <a:t>Algorithm to compute </a:t>
            </a:r>
            <a:r>
              <a:rPr b="1" i="0" lang="en-US" sz="3000" u="sng">
                <a:solidFill>
                  <a:srgbClr val="FF0000"/>
                </a:solidFill>
                <a:latin typeface="Calibri"/>
                <a:ea typeface="Calibri"/>
                <a:cs typeface="Calibri"/>
                <a:sym typeface="Calibri"/>
              </a:rPr>
              <a:t>a</a:t>
            </a:r>
            <a:r>
              <a:rPr b="1" baseline="30000" i="0" lang="en-US" sz="3000" u="sng">
                <a:solidFill>
                  <a:srgbClr val="FF0000"/>
                </a:solidFill>
                <a:latin typeface="Calibri"/>
                <a:ea typeface="Calibri"/>
                <a:cs typeface="Calibri"/>
                <a:sym typeface="Calibri"/>
              </a:rPr>
              <a:t>b </a:t>
            </a:r>
            <a:r>
              <a:rPr b="1" i="0" lang="en-US" sz="3000" u="sng">
                <a:solidFill>
                  <a:srgbClr val="FF0000"/>
                </a:solidFill>
                <a:latin typeface="Calibri"/>
                <a:ea typeface="Calibri"/>
                <a:cs typeface="Calibri"/>
                <a:sym typeface="Calibri"/>
              </a:rPr>
              <a:t>mod n</a:t>
            </a:r>
            <a:endParaRPr/>
          </a:p>
        </p:txBody>
      </p:sp>
      <p:sp>
        <p:nvSpPr>
          <p:cNvPr id="219" name="Google Shape;219;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c🡨 0; d🡨 1</a:t>
            </a:r>
            <a:endParaRPr b="0" i="0" sz="2800" u="non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for I 🡨 k down to 0</a:t>
            </a:r>
            <a:endParaRPr b="0" i="0" sz="2800" u="non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	do c 🡨 2*c</a:t>
            </a:r>
            <a:endParaRPr b="0" i="0" sz="2800" u="non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	  d 🡨 (d x d) mod n</a:t>
            </a:r>
            <a:endParaRPr b="0" i="0" sz="2800" u="non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	          if b</a:t>
            </a:r>
            <a:r>
              <a:rPr b="1" baseline="-25000" i="0" lang="en-US" sz="2800" u="none">
                <a:solidFill>
                  <a:schemeClr val="dk1"/>
                </a:solidFill>
                <a:latin typeface="Calibri"/>
                <a:ea typeface="Calibri"/>
                <a:cs typeface="Calibri"/>
                <a:sym typeface="Calibri"/>
              </a:rPr>
              <a:t>i</a:t>
            </a:r>
            <a:r>
              <a:rPr b="1" i="0" lang="en-US" sz="2800" u="none">
                <a:solidFill>
                  <a:schemeClr val="dk1"/>
                </a:solidFill>
                <a:latin typeface="Calibri"/>
                <a:ea typeface="Calibri"/>
                <a:cs typeface="Calibri"/>
                <a:sym typeface="Calibri"/>
              </a:rPr>
              <a:t> = 1 //  true</a:t>
            </a:r>
            <a:endParaRPr b="0" i="0" sz="2800" u="non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	                then c🡨 c+1 </a:t>
            </a:r>
            <a:endParaRPr b="0" i="0" sz="2800" u="non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                 	     d 🡨 (d x a) mod n </a:t>
            </a:r>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return d</a:t>
            </a:r>
            <a:endParaRPr b="0"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76250" y="18891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000"/>
              <a:buFont typeface="Calibri"/>
              <a:buNone/>
            </a:pPr>
            <a:r>
              <a:rPr b="1" i="0" lang="en-US" sz="3000" u="sng">
                <a:solidFill>
                  <a:srgbClr val="FF0000"/>
                </a:solidFill>
                <a:latin typeface="Calibri"/>
                <a:ea typeface="Calibri"/>
                <a:cs typeface="Calibri"/>
                <a:sym typeface="Calibri"/>
              </a:rPr>
              <a:t>Fast Modular Exponentiation Algorithm</a:t>
            </a:r>
            <a:br>
              <a:rPr b="0" i="0" lang="en-US" sz="3000" u="none">
                <a:solidFill>
                  <a:srgbClr val="FF0000"/>
                </a:solidFill>
                <a:latin typeface="Calibri"/>
                <a:ea typeface="Calibri"/>
                <a:cs typeface="Calibri"/>
                <a:sym typeface="Calibri"/>
              </a:rPr>
            </a:br>
            <a:r>
              <a:rPr b="1" i="0" lang="en-US" sz="3000" u="none">
                <a:solidFill>
                  <a:srgbClr val="FF0000"/>
                </a:solidFill>
                <a:latin typeface="Calibri"/>
                <a:ea typeface="Calibri"/>
                <a:cs typeface="Calibri"/>
                <a:sym typeface="Calibri"/>
              </a:rPr>
              <a:t>Algorithm to compute </a:t>
            </a:r>
            <a:r>
              <a:rPr b="1" i="0" lang="en-US" sz="3000" u="sng">
                <a:solidFill>
                  <a:srgbClr val="FF0000"/>
                </a:solidFill>
                <a:latin typeface="Calibri"/>
                <a:ea typeface="Calibri"/>
                <a:cs typeface="Calibri"/>
                <a:sym typeface="Calibri"/>
              </a:rPr>
              <a:t>a</a:t>
            </a:r>
            <a:r>
              <a:rPr b="1" baseline="30000" i="0" lang="en-US" sz="3000" u="sng">
                <a:solidFill>
                  <a:srgbClr val="FF0000"/>
                </a:solidFill>
                <a:latin typeface="Calibri"/>
                <a:ea typeface="Calibri"/>
                <a:cs typeface="Calibri"/>
                <a:sym typeface="Calibri"/>
              </a:rPr>
              <a:t>b </a:t>
            </a:r>
            <a:r>
              <a:rPr b="1" i="0" lang="en-US" sz="3000" u="sng">
                <a:solidFill>
                  <a:srgbClr val="FF0000"/>
                </a:solidFill>
                <a:latin typeface="Calibri"/>
                <a:ea typeface="Calibri"/>
                <a:cs typeface="Calibri"/>
                <a:sym typeface="Calibri"/>
              </a:rPr>
              <a:t>mod n</a:t>
            </a:r>
            <a:r>
              <a:rPr b="1" i="0" lang="en-US" sz="3000" u="none">
                <a:solidFill>
                  <a:srgbClr val="FF0000"/>
                </a:solidFill>
                <a:latin typeface="Calibri"/>
                <a:ea typeface="Calibri"/>
                <a:cs typeface="Calibri"/>
                <a:sym typeface="Calibri"/>
              </a:rPr>
              <a:t> cont.</a:t>
            </a:r>
            <a:endParaRPr/>
          </a:p>
        </p:txBody>
      </p:sp>
      <p:sp>
        <p:nvSpPr>
          <p:cNvPr id="225" name="Google Shape;225;p33"/>
          <p:cNvSpPr txBox="1"/>
          <p:nvPr>
            <p:ph idx="1" type="body"/>
          </p:nvPr>
        </p:nvSpPr>
        <p:spPr>
          <a:xfrm>
            <a:off x="250825" y="1455737"/>
            <a:ext cx="8893175" cy="540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Calibri"/>
                <a:ea typeface="Calibri"/>
                <a:cs typeface="Calibri"/>
                <a:sym typeface="Calibri"/>
              </a:rPr>
              <a:t>Ex: a=7, b=560, n = 561</a:t>
            </a:r>
            <a:endParaRPr b="0" i="0" sz="2600" u="none">
              <a:solidFill>
                <a:schemeClr val="dk1"/>
              </a:solidFill>
              <a:latin typeface="Calibri"/>
              <a:ea typeface="Calibri"/>
              <a:cs typeface="Calibri"/>
              <a:sym typeface="Calibri"/>
            </a:endParaRPr>
          </a:p>
          <a:p>
            <a:pPr indent="0" lvl="0" marL="0" marR="0" rtl="0" algn="l">
              <a:lnSpc>
                <a:spcPct val="100000"/>
              </a:lnSpc>
              <a:spcBef>
                <a:spcPts val="520"/>
              </a:spcBef>
              <a:spcAft>
                <a:spcPts val="0"/>
              </a:spcAft>
              <a:buClr>
                <a:schemeClr val="dk1"/>
              </a:buClr>
              <a:buSzPts val="2600"/>
              <a:buFont typeface="Arial"/>
              <a:buNone/>
            </a:pPr>
            <a:r>
              <a:rPr b="1" i="0" lang="en-US" sz="2600" u="none">
                <a:solidFill>
                  <a:schemeClr val="dk1"/>
                </a:solidFill>
                <a:latin typeface="Calibri"/>
                <a:ea typeface="Calibri"/>
                <a:cs typeface="Calibri"/>
                <a:sym typeface="Calibri"/>
              </a:rPr>
              <a:t>Compute: 7</a:t>
            </a:r>
            <a:r>
              <a:rPr b="1" baseline="30000" i="0" lang="en-US" sz="2600" u="none">
                <a:solidFill>
                  <a:schemeClr val="dk1"/>
                </a:solidFill>
                <a:latin typeface="Calibri"/>
                <a:ea typeface="Calibri"/>
                <a:cs typeface="Calibri"/>
                <a:sym typeface="Calibri"/>
              </a:rPr>
              <a:t>560</a:t>
            </a:r>
            <a:r>
              <a:rPr b="1" i="0" lang="en-US" sz="2600" u="none">
                <a:solidFill>
                  <a:schemeClr val="dk1"/>
                </a:solidFill>
                <a:latin typeface="Calibri"/>
                <a:ea typeface="Calibri"/>
                <a:cs typeface="Calibri"/>
                <a:sym typeface="Calibri"/>
              </a:rPr>
              <a:t> mod 561 = ?</a:t>
            </a:r>
            <a:endParaRPr b="0" i="0" sz="2600" u="none">
              <a:solidFill>
                <a:schemeClr val="dk1"/>
              </a:solidFill>
              <a:latin typeface="Calibri"/>
              <a:ea typeface="Calibri"/>
              <a:cs typeface="Calibri"/>
              <a:sym typeface="Calibri"/>
            </a:endParaRPr>
          </a:p>
          <a:p>
            <a:pPr indent="-165100" lvl="0" marL="0" marR="0" rtl="0" algn="l">
              <a:lnSpc>
                <a:spcPct val="100000"/>
              </a:lnSpc>
              <a:spcBef>
                <a:spcPts val="52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Compute binary of b = 560 =1000 110000</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graphicFrame>
        <p:nvGraphicFramePr>
          <p:cNvPr id="226" name="Google Shape;226;p33"/>
          <p:cNvGraphicFramePr/>
          <p:nvPr/>
        </p:nvGraphicFramePr>
        <p:xfrm>
          <a:off x="250825" y="3141662"/>
          <a:ext cx="3000000" cy="3000000"/>
        </p:xfrm>
        <a:graphic>
          <a:graphicData uri="http://schemas.openxmlformats.org/drawingml/2006/table">
            <a:tbl>
              <a:tblPr>
                <a:noFill/>
                <a:tableStyleId>{B196E655-1F31-4E4E-B665-7C70593825BB}</a:tableStyleId>
              </a:tblPr>
              <a:tblGrid>
                <a:gridCol w="777875"/>
                <a:gridCol w="785800"/>
                <a:gridCol w="787400"/>
                <a:gridCol w="787400"/>
                <a:gridCol w="788975"/>
                <a:gridCol w="788975"/>
                <a:gridCol w="788975"/>
                <a:gridCol w="788975"/>
                <a:gridCol w="787400"/>
                <a:gridCol w="788975"/>
                <a:gridCol w="771525"/>
              </a:tblGrid>
              <a:tr h="647700">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9</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8</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6</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5</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4</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3</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2</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7700">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b</a:t>
                      </a:r>
                      <a:r>
                        <a:rPr b="1" baseline="-25000" i="0" lang="en-US" sz="2400" u="none" cap="none" strike="noStrike">
                          <a:solidFill>
                            <a:srgbClr val="FFFFFF"/>
                          </a:solidFill>
                          <a:latin typeface="Calibri"/>
                          <a:ea typeface="Calibri"/>
                          <a:cs typeface="Calibri"/>
                          <a:sym typeface="Calibri"/>
                        </a:rPr>
                        <a:t>i</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647700">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C</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2</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4</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8</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35</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70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140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280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560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647700">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49</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157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526</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160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241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298</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166</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67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27" name="Google Shape;227;p33"/>
          <p:cNvSpPr txBox="1"/>
          <p:nvPr/>
        </p:nvSpPr>
        <p:spPr>
          <a:xfrm>
            <a:off x="2195512" y="6165850"/>
            <a:ext cx="3313112"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7</a:t>
            </a:r>
            <a:r>
              <a:rPr b="1" baseline="30000" i="0" lang="en-US" sz="2600" u="none">
                <a:solidFill>
                  <a:srgbClr val="FF0000"/>
                </a:solidFill>
                <a:latin typeface="Arial"/>
                <a:ea typeface="Arial"/>
                <a:cs typeface="Arial"/>
                <a:sym typeface="Arial"/>
              </a:rPr>
              <a:t>560</a:t>
            </a:r>
            <a:r>
              <a:rPr b="1" i="0" lang="en-US" sz="2600" u="none">
                <a:solidFill>
                  <a:srgbClr val="FF0000"/>
                </a:solidFill>
                <a:latin typeface="Arial"/>
                <a:ea typeface="Arial"/>
                <a:cs typeface="Arial"/>
                <a:sym typeface="Arial"/>
              </a:rPr>
              <a:t> mod 561 =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476250" y="18891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000"/>
              <a:buFont typeface="Calibri"/>
              <a:buNone/>
            </a:pPr>
            <a:r>
              <a:rPr b="1" i="0" lang="en-US" sz="3000" u="sng">
                <a:solidFill>
                  <a:srgbClr val="FF0000"/>
                </a:solidFill>
                <a:latin typeface="Calibri"/>
                <a:ea typeface="Calibri"/>
                <a:cs typeface="Calibri"/>
                <a:sym typeface="Calibri"/>
              </a:rPr>
              <a:t>Fast Modular Exponentiation Algorithm</a:t>
            </a:r>
            <a:br>
              <a:rPr b="0" i="0" lang="en-US" sz="3000" u="none">
                <a:solidFill>
                  <a:srgbClr val="FF0000"/>
                </a:solidFill>
                <a:latin typeface="Calibri"/>
                <a:ea typeface="Calibri"/>
                <a:cs typeface="Calibri"/>
                <a:sym typeface="Calibri"/>
              </a:rPr>
            </a:br>
            <a:r>
              <a:rPr b="1" i="0" lang="en-US" sz="3000" u="none">
                <a:solidFill>
                  <a:srgbClr val="FF0000"/>
                </a:solidFill>
                <a:latin typeface="Calibri"/>
                <a:ea typeface="Calibri"/>
                <a:cs typeface="Calibri"/>
                <a:sym typeface="Calibri"/>
              </a:rPr>
              <a:t>Algorithm to compute </a:t>
            </a:r>
            <a:r>
              <a:rPr b="1" i="0" lang="en-US" sz="3000" u="sng">
                <a:solidFill>
                  <a:srgbClr val="FF0000"/>
                </a:solidFill>
                <a:latin typeface="Calibri"/>
                <a:ea typeface="Calibri"/>
                <a:cs typeface="Calibri"/>
                <a:sym typeface="Calibri"/>
              </a:rPr>
              <a:t>a</a:t>
            </a:r>
            <a:r>
              <a:rPr b="1" baseline="30000" i="0" lang="en-US" sz="3000" u="sng">
                <a:solidFill>
                  <a:srgbClr val="FF0000"/>
                </a:solidFill>
                <a:latin typeface="Calibri"/>
                <a:ea typeface="Calibri"/>
                <a:cs typeface="Calibri"/>
                <a:sym typeface="Calibri"/>
              </a:rPr>
              <a:t>b </a:t>
            </a:r>
            <a:r>
              <a:rPr b="1" i="0" lang="en-US" sz="3000" u="sng">
                <a:solidFill>
                  <a:srgbClr val="FF0000"/>
                </a:solidFill>
                <a:latin typeface="Calibri"/>
                <a:ea typeface="Calibri"/>
                <a:cs typeface="Calibri"/>
                <a:sym typeface="Calibri"/>
              </a:rPr>
              <a:t>mod n</a:t>
            </a:r>
            <a:r>
              <a:rPr b="1" i="0" lang="en-US" sz="3000" u="none">
                <a:solidFill>
                  <a:srgbClr val="FF0000"/>
                </a:solidFill>
                <a:latin typeface="Calibri"/>
                <a:ea typeface="Calibri"/>
                <a:cs typeface="Calibri"/>
                <a:sym typeface="Calibri"/>
              </a:rPr>
              <a:t> cont.</a:t>
            </a:r>
            <a:endParaRPr/>
          </a:p>
        </p:txBody>
      </p:sp>
      <p:sp>
        <p:nvSpPr>
          <p:cNvPr id="233" name="Google Shape;233;p34"/>
          <p:cNvSpPr txBox="1"/>
          <p:nvPr>
            <p:ph idx="1" type="body"/>
          </p:nvPr>
        </p:nvSpPr>
        <p:spPr>
          <a:xfrm>
            <a:off x="250825" y="1455737"/>
            <a:ext cx="8893175" cy="540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if</a:t>
            </a:r>
            <a:endParaRPr/>
          </a:p>
        </p:txBody>
      </p:sp>
      <p:graphicFrame>
        <p:nvGraphicFramePr>
          <p:cNvPr id="234" name="Google Shape;234;p34"/>
          <p:cNvGraphicFramePr/>
          <p:nvPr/>
        </p:nvGraphicFramePr>
        <p:xfrm>
          <a:off x="242887" y="1460500"/>
          <a:ext cx="3000000" cy="3000000"/>
        </p:xfrm>
        <a:graphic>
          <a:graphicData uri="http://schemas.openxmlformats.org/drawingml/2006/table">
            <a:tbl>
              <a:tblPr>
                <a:noFill/>
                <a:tableStyleId>{B196E655-1F31-4E4E-B665-7C70593825BB}</a:tableStyleId>
              </a:tblPr>
              <a:tblGrid>
                <a:gridCol w="776275"/>
                <a:gridCol w="787400"/>
                <a:gridCol w="785800"/>
                <a:gridCol w="788975"/>
                <a:gridCol w="787400"/>
                <a:gridCol w="788975"/>
                <a:gridCol w="788975"/>
                <a:gridCol w="788975"/>
                <a:gridCol w="787400"/>
                <a:gridCol w="788975"/>
                <a:gridCol w="771525"/>
              </a:tblGrid>
              <a:tr h="647700">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i</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9</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8</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6</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5</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4</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3</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2</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7700">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b</a:t>
                      </a:r>
                      <a:r>
                        <a:rPr b="1" baseline="-25000" i="0" lang="en-US" sz="2400" u="none" cap="none" strike="noStrike">
                          <a:solidFill>
                            <a:srgbClr val="FFFFFF"/>
                          </a:solidFill>
                          <a:latin typeface="Calibri"/>
                          <a:ea typeface="Calibri"/>
                          <a:cs typeface="Calibri"/>
                          <a:sym typeface="Calibri"/>
                        </a:rPr>
                        <a:t>i</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647700">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C</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2</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4</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8</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35</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70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140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280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560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649275">
                <a:tc>
                  <a:txBody>
                    <a:bodyPr/>
                    <a:lstStyle/>
                    <a:p>
                      <a:pPr indent="0" lvl="0" marL="0" marR="0" rtl="0" algn="ctr">
                        <a:lnSpc>
                          <a:spcPct val="115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49</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157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526</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160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241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298</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166</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67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15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35" name="Google Shape;235;p34"/>
          <p:cNvSpPr txBox="1"/>
          <p:nvPr/>
        </p:nvSpPr>
        <p:spPr>
          <a:xfrm>
            <a:off x="6156325" y="4703762"/>
            <a:ext cx="3311525"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7</a:t>
            </a:r>
            <a:r>
              <a:rPr b="1" baseline="30000" i="0" lang="en-US" sz="2600" u="none">
                <a:solidFill>
                  <a:srgbClr val="FF0000"/>
                </a:solidFill>
                <a:latin typeface="Arial"/>
                <a:ea typeface="Arial"/>
                <a:cs typeface="Arial"/>
                <a:sym typeface="Arial"/>
              </a:rPr>
              <a:t>560</a:t>
            </a:r>
            <a:r>
              <a:rPr b="1" i="0" lang="en-US" sz="2600" u="none">
                <a:solidFill>
                  <a:srgbClr val="FF0000"/>
                </a:solidFill>
                <a:latin typeface="Arial"/>
                <a:ea typeface="Arial"/>
                <a:cs typeface="Arial"/>
                <a:sym typeface="Arial"/>
              </a:rPr>
              <a:t> mod 561 = 1</a:t>
            </a:r>
            <a:endParaRPr/>
          </a:p>
        </p:txBody>
      </p:sp>
      <p:sp>
        <p:nvSpPr>
          <p:cNvPr id="236" name="Google Shape;236;p34"/>
          <p:cNvSpPr txBox="1"/>
          <p:nvPr/>
        </p:nvSpPr>
        <p:spPr>
          <a:xfrm>
            <a:off x="447675" y="4225925"/>
            <a:ext cx="8229600" cy="1939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If bi = 0</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Then perform (d * d)mod n</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If bi = 1</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Then perform 1)  d =  d * d)mod n</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2) d = (d*a) mod 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RSA Example - Key Setup</a:t>
            </a:r>
            <a:endParaRPr/>
          </a:p>
        </p:txBody>
      </p:sp>
      <p:sp>
        <p:nvSpPr>
          <p:cNvPr id="243" name="Google Shape;243;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dk1"/>
              </a:buClr>
              <a:buSzPts val="2800"/>
              <a:buFont typeface="Arial"/>
              <a:buAutoNum type="arabicPeriod"/>
            </a:pPr>
            <a:r>
              <a:rPr b="0" i="0" lang="en-US" sz="2800" u="none">
                <a:solidFill>
                  <a:schemeClr val="dk1"/>
                </a:solidFill>
                <a:latin typeface="Calibri"/>
                <a:ea typeface="Calibri"/>
                <a:cs typeface="Calibri"/>
                <a:sym typeface="Calibri"/>
              </a:rPr>
              <a:t>Select primes: </a:t>
            </a:r>
            <a:r>
              <a:rPr b="0" i="1" lang="en-US" sz="2800" u="none">
                <a:solidFill>
                  <a:schemeClr val="dk1"/>
                </a:solidFill>
                <a:latin typeface="Courier New"/>
                <a:ea typeface="Courier New"/>
                <a:cs typeface="Courier New"/>
                <a:sym typeface="Courier New"/>
              </a:rPr>
              <a:t>p</a:t>
            </a:r>
            <a:r>
              <a:rPr b="0" i="0" lang="en-US" sz="2800" u="none">
                <a:solidFill>
                  <a:schemeClr val="dk1"/>
                </a:solidFill>
                <a:latin typeface="Courier New"/>
                <a:ea typeface="Courier New"/>
                <a:cs typeface="Courier New"/>
                <a:sym typeface="Courier New"/>
              </a:rPr>
              <a:t>=17 &amp; </a:t>
            </a:r>
            <a:r>
              <a:rPr b="0" i="1" lang="en-US" sz="2800" u="none">
                <a:solidFill>
                  <a:schemeClr val="dk1"/>
                </a:solidFill>
                <a:latin typeface="Courier New"/>
                <a:ea typeface="Courier New"/>
                <a:cs typeface="Courier New"/>
                <a:sym typeface="Courier New"/>
              </a:rPr>
              <a:t>q</a:t>
            </a:r>
            <a:r>
              <a:rPr b="0" i="0" lang="en-US" sz="2800" u="none">
                <a:solidFill>
                  <a:schemeClr val="dk1"/>
                </a:solidFill>
                <a:latin typeface="Courier New"/>
                <a:ea typeface="Courier New"/>
                <a:cs typeface="Courier New"/>
                <a:sym typeface="Courier New"/>
              </a:rPr>
              <a:t>=11</a:t>
            </a:r>
            <a:endParaRPr/>
          </a:p>
          <a:p>
            <a:pPr indent="-609600" lvl="0" marL="609600" marR="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Calibri"/>
                <a:ea typeface="Calibri"/>
                <a:cs typeface="Calibri"/>
                <a:sym typeface="Calibri"/>
              </a:rPr>
              <a:t>Compute</a:t>
            </a:r>
            <a:r>
              <a:rPr b="0" i="0" lang="en-US" sz="2800" u="none">
                <a:solidFill>
                  <a:schemeClr val="dk1"/>
                </a:solidFill>
                <a:latin typeface="Courier New"/>
                <a:ea typeface="Courier New"/>
                <a:cs typeface="Courier New"/>
                <a:sym typeface="Courier New"/>
              </a:rPr>
              <a:t> </a:t>
            </a:r>
            <a:r>
              <a:rPr b="0" i="1" lang="en-US" sz="2800" u="none">
                <a:solidFill>
                  <a:schemeClr val="dk1"/>
                </a:solidFill>
                <a:latin typeface="Courier New"/>
                <a:ea typeface="Courier New"/>
                <a:cs typeface="Courier New"/>
                <a:sym typeface="Courier New"/>
              </a:rPr>
              <a:t>n </a:t>
            </a:r>
            <a:r>
              <a:rPr b="0" i="0" lang="en-US" sz="2800" u="none">
                <a:solidFill>
                  <a:schemeClr val="dk1"/>
                </a:solidFill>
                <a:latin typeface="Courier New"/>
                <a:ea typeface="Courier New"/>
                <a:cs typeface="Courier New"/>
                <a:sym typeface="Courier New"/>
              </a:rPr>
              <a:t>= </a:t>
            </a:r>
            <a:r>
              <a:rPr b="0" i="1" lang="en-US" sz="2800" u="none">
                <a:solidFill>
                  <a:schemeClr val="dk1"/>
                </a:solidFill>
                <a:latin typeface="Courier New"/>
                <a:ea typeface="Courier New"/>
                <a:cs typeface="Courier New"/>
                <a:sym typeface="Courier New"/>
              </a:rPr>
              <a:t>pq </a:t>
            </a:r>
            <a:r>
              <a:rPr b="0" i="0" lang="en-US" sz="2800" u="none">
                <a:solidFill>
                  <a:schemeClr val="dk1"/>
                </a:solidFill>
                <a:latin typeface="Courier New"/>
                <a:ea typeface="Courier New"/>
                <a:cs typeface="Courier New"/>
                <a:sym typeface="Courier New"/>
              </a:rPr>
              <a:t>=17 x 11=187</a:t>
            </a:r>
            <a:endParaRPr/>
          </a:p>
          <a:p>
            <a:pPr indent="-609600" lvl="0" marL="609600" marR="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Calibri"/>
                <a:ea typeface="Calibri"/>
                <a:cs typeface="Calibri"/>
                <a:sym typeface="Calibri"/>
              </a:rPr>
              <a:t>Compute</a:t>
            </a:r>
            <a:r>
              <a:rPr b="0" i="0" lang="en-US" sz="2800" u="none">
                <a:solidFill>
                  <a:schemeClr val="dk1"/>
                </a:solidFill>
                <a:latin typeface="Courier New"/>
                <a:ea typeface="Courier New"/>
                <a:cs typeface="Courier New"/>
                <a:sym typeface="Courier New"/>
              </a:rPr>
              <a:t> ø(</a:t>
            </a:r>
            <a:r>
              <a:rPr b="0" i="1" lang="en-US" sz="2800" u="none">
                <a:solidFill>
                  <a:schemeClr val="dk1"/>
                </a:solidFill>
                <a:latin typeface="Courier New"/>
                <a:ea typeface="Courier New"/>
                <a:cs typeface="Courier New"/>
                <a:sym typeface="Courier New"/>
              </a:rPr>
              <a:t>n</a:t>
            </a:r>
            <a:r>
              <a:rPr b="0" i="0" lang="en-US" sz="2800" u="none">
                <a:solidFill>
                  <a:schemeClr val="dk1"/>
                </a:solidFill>
                <a:latin typeface="Courier New"/>
                <a:ea typeface="Courier New"/>
                <a:cs typeface="Courier New"/>
                <a:sym typeface="Courier New"/>
              </a:rPr>
              <a:t>)=(</a:t>
            </a:r>
            <a:r>
              <a:rPr b="0" i="1" lang="en-US" sz="2800" u="none">
                <a:solidFill>
                  <a:schemeClr val="dk1"/>
                </a:solidFill>
                <a:latin typeface="Courier New"/>
                <a:ea typeface="Courier New"/>
                <a:cs typeface="Courier New"/>
                <a:sym typeface="Courier New"/>
              </a:rPr>
              <a:t>p–</a:t>
            </a:r>
            <a:r>
              <a:rPr b="0" i="0" lang="en-US" sz="2800" u="none">
                <a:solidFill>
                  <a:schemeClr val="dk1"/>
                </a:solidFill>
                <a:latin typeface="Courier New"/>
                <a:ea typeface="Courier New"/>
                <a:cs typeface="Courier New"/>
                <a:sym typeface="Courier New"/>
              </a:rPr>
              <a:t>1)(</a:t>
            </a:r>
            <a:r>
              <a:rPr b="0" i="1" lang="en-US" sz="2800" u="none">
                <a:solidFill>
                  <a:schemeClr val="dk1"/>
                </a:solidFill>
                <a:latin typeface="Courier New"/>
                <a:ea typeface="Courier New"/>
                <a:cs typeface="Courier New"/>
                <a:sym typeface="Courier New"/>
              </a:rPr>
              <a:t>q-</a:t>
            </a:r>
            <a:r>
              <a:rPr b="0" i="0" lang="en-US" sz="2800" u="none">
                <a:solidFill>
                  <a:schemeClr val="dk1"/>
                </a:solidFill>
                <a:latin typeface="Courier New"/>
                <a:ea typeface="Courier New"/>
                <a:cs typeface="Courier New"/>
                <a:sym typeface="Courier New"/>
              </a:rPr>
              <a:t>1)=16 x 10=160</a:t>
            </a:r>
            <a:endParaRPr/>
          </a:p>
          <a:p>
            <a:pPr indent="-609600" lvl="0" marL="609600" marR="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Calibri"/>
                <a:ea typeface="Calibri"/>
                <a:cs typeface="Calibri"/>
                <a:sym typeface="Calibri"/>
              </a:rPr>
              <a:t>Select </a:t>
            </a:r>
            <a:r>
              <a:rPr b="0" i="0" lang="en-US" sz="2800" u="none">
                <a:solidFill>
                  <a:schemeClr val="dk1"/>
                </a:solidFill>
                <a:latin typeface="Courier New"/>
                <a:ea typeface="Courier New"/>
                <a:cs typeface="Courier New"/>
                <a:sym typeface="Courier New"/>
              </a:rPr>
              <a:t>e</a:t>
            </a:r>
            <a:r>
              <a:rPr b="0" i="0" lang="en-US" sz="2800" u="none">
                <a:solidFill>
                  <a:schemeClr val="dk1"/>
                </a:solidFill>
                <a:latin typeface="Calibri"/>
                <a:ea typeface="Calibri"/>
                <a:cs typeface="Calibri"/>
                <a:sym typeface="Calibri"/>
              </a:rPr>
              <a:t>:</a:t>
            </a:r>
            <a:r>
              <a:rPr b="0" i="1" lang="en-US" sz="2800" u="none">
                <a:solidFill>
                  <a:schemeClr val="dk1"/>
                </a:solidFill>
                <a:latin typeface="Calibri"/>
                <a:ea typeface="Calibri"/>
                <a:cs typeface="Calibri"/>
                <a:sym typeface="Calibri"/>
              </a:rPr>
              <a:t> </a:t>
            </a:r>
            <a:r>
              <a:rPr b="0" i="0" lang="en-US" sz="2800" u="none">
                <a:solidFill>
                  <a:schemeClr val="dk1"/>
                </a:solidFill>
                <a:latin typeface="Courier New"/>
                <a:ea typeface="Courier New"/>
                <a:cs typeface="Courier New"/>
                <a:sym typeface="Courier New"/>
              </a:rPr>
              <a:t>gcd(e,160)=1; </a:t>
            </a:r>
            <a:r>
              <a:rPr b="0" i="0" lang="en-US" sz="2800" u="none">
                <a:solidFill>
                  <a:schemeClr val="dk1"/>
                </a:solidFill>
                <a:latin typeface="Calibri"/>
                <a:ea typeface="Calibri"/>
                <a:cs typeface="Calibri"/>
                <a:sym typeface="Calibri"/>
              </a:rPr>
              <a:t>choose </a:t>
            </a:r>
            <a:r>
              <a:rPr b="0" i="1" lang="en-US" sz="2800" u="none">
                <a:solidFill>
                  <a:schemeClr val="dk1"/>
                </a:solidFill>
                <a:latin typeface="Courier New"/>
                <a:ea typeface="Courier New"/>
                <a:cs typeface="Courier New"/>
                <a:sym typeface="Courier New"/>
              </a:rPr>
              <a:t>e</a:t>
            </a:r>
            <a:r>
              <a:rPr b="0" i="0" lang="en-US" sz="2800" u="none">
                <a:solidFill>
                  <a:schemeClr val="dk1"/>
                </a:solidFill>
                <a:latin typeface="Courier New"/>
                <a:ea typeface="Courier New"/>
                <a:cs typeface="Courier New"/>
                <a:sym typeface="Courier New"/>
              </a:rPr>
              <a:t>=7</a:t>
            </a:r>
            <a:endParaRPr/>
          </a:p>
          <a:p>
            <a:pPr indent="-609600" lvl="0" marL="609600" marR="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Calibri"/>
                <a:ea typeface="Calibri"/>
                <a:cs typeface="Calibri"/>
                <a:sym typeface="Calibri"/>
              </a:rPr>
              <a:t>Determine </a:t>
            </a:r>
            <a:r>
              <a:rPr b="0" i="0" lang="en-US" sz="2800" u="none">
                <a:solidFill>
                  <a:schemeClr val="dk1"/>
                </a:solidFill>
                <a:latin typeface="Courier New"/>
                <a:ea typeface="Courier New"/>
                <a:cs typeface="Courier New"/>
                <a:sym typeface="Courier New"/>
              </a:rPr>
              <a:t>d</a:t>
            </a:r>
            <a:r>
              <a:rPr b="0" i="0" lang="en-US" sz="2800" u="none">
                <a:solidFill>
                  <a:schemeClr val="dk1"/>
                </a:solidFill>
                <a:latin typeface="Calibri"/>
                <a:ea typeface="Calibri"/>
                <a:cs typeface="Calibri"/>
                <a:sym typeface="Calibri"/>
              </a:rPr>
              <a:t>:</a:t>
            </a:r>
            <a:r>
              <a:rPr b="0" i="1" lang="en-US" sz="2800" u="none">
                <a:solidFill>
                  <a:schemeClr val="dk1"/>
                </a:solidFill>
                <a:latin typeface="Calibri"/>
                <a:ea typeface="Calibri"/>
                <a:cs typeface="Calibri"/>
                <a:sym typeface="Calibri"/>
              </a:rPr>
              <a:t> </a:t>
            </a:r>
            <a:r>
              <a:rPr b="0" i="1" lang="en-US" sz="2800" u="none">
                <a:solidFill>
                  <a:schemeClr val="dk1"/>
                </a:solidFill>
                <a:latin typeface="Courier New"/>
                <a:ea typeface="Courier New"/>
                <a:cs typeface="Courier New"/>
                <a:sym typeface="Courier New"/>
              </a:rPr>
              <a:t>de=</a:t>
            </a:r>
            <a:r>
              <a:rPr b="0" i="0" lang="en-US" sz="2800" u="none">
                <a:solidFill>
                  <a:schemeClr val="dk1"/>
                </a:solidFill>
                <a:latin typeface="Courier New"/>
                <a:ea typeface="Courier New"/>
                <a:cs typeface="Courier New"/>
                <a:sym typeface="Courier New"/>
              </a:rPr>
              <a:t>1 mod 160</a:t>
            </a:r>
            <a:r>
              <a:rPr b="0" i="0" lang="en-US" sz="2800" u="none">
                <a:solidFill>
                  <a:schemeClr val="dk1"/>
                </a:solidFill>
                <a:latin typeface="Calibri"/>
                <a:ea typeface="Calibri"/>
                <a:cs typeface="Calibri"/>
                <a:sym typeface="Calibri"/>
              </a:rPr>
              <a:t> and </a:t>
            </a:r>
            <a:r>
              <a:rPr b="0" i="1" lang="en-US" sz="2800" u="none">
                <a:solidFill>
                  <a:schemeClr val="dk1"/>
                </a:solidFill>
                <a:latin typeface="Courier New"/>
                <a:ea typeface="Courier New"/>
                <a:cs typeface="Courier New"/>
                <a:sym typeface="Courier New"/>
              </a:rPr>
              <a:t>d </a:t>
            </a:r>
            <a:r>
              <a:rPr b="0" i="0" lang="en-US" sz="2800" u="none">
                <a:solidFill>
                  <a:schemeClr val="dk1"/>
                </a:solidFill>
                <a:latin typeface="Courier New"/>
                <a:ea typeface="Courier New"/>
                <a:cs typeface="Courier New"/>
                <a:sym typeface="Courier New"/>
              </a:rPr>
              <a:t>&lt; 160</a:t>
            </a:r>
            <a:r>
              <a:rPr b="0" i="0" lang="en-US" sz="2800" u="none">
                <a:solidFill>
                  <a:schemeClr val="dk1"/>
                </a:solidFill>
                <a:latin typeface="Calibri"/>
                <a:ea typeface="Calibri"/>
                <a:cs typeface="Calibri"/>
                <a:sym typeface="Calibri"/>
              </a:rPr>
              <a:t> Value is </a:t>
            </a:r>
            <a:r>
              <a:rPr b="0" i="0" lang="en-US" sz="2800" u="none">
                <a:solidFill>
                  <a:schemeClr val="dk1"/>
                </a:solidFill>
                <a:latin typeface="Courier New"/>
                <a:ea typeface="Courier New"/>
                <a:cs typeface="Courier New"/>
                <a:sym typeface="Courier New"/>
              </a:rPr>
              <a:t>d=23</a:t>
            </a:r>
            <a:r>
              <a:rPr b="0" i="0" lang="en-US" sz="2800" u="none">
                <a:solidFill>
                  <a:schemeClr val="dk1"/>
                </a:solidFill>
                <a:latin typeface="Calibri"/>
                <a:ea typeface="Calibri"/>
                <a:cs typeface="Calibri"/>
                <a:sym typeface="Calibri"/>
              </a:rPr>
              <a:t> since </a:t>
            </a:r>
            <a:r>
              <a:rPr b="0" i="0" lang="en-US" sz="2800" u="none">
                <a:solidFill>
                  <a:schemeClr val="dk1"/>
                </a:solidFill>
                <a:latin typeface="Courier New"/>
                <a:ea typeface="Courier New"/>
                <a:cs typeface="Courier New"/>
                <a:sym typeface="Courier New"/>
              </a:rPr>
              <a:t>23x7=161= 10x160+1</a:t>
            </a:r>
            <a:endParaRPr/>
          </a:p>
          <a:p>
            <a:pPr indent="-609600" lvl="0" marL="609600" marR="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Calibri"/>
                <a:ea typeface="Calibri"/>
                <a:cs typeface="Calibri"/>
                <a:sym typeface="Calibri"/>
              </a:rPr>
              <a:t>Publish public key </a:t>
            </a:r>
            <a:r>
              <a:rPr b="0" i="0" lang="en-US" sz="2800" u="none">
                <a:solidFill>
                  <a:schemeClr val="dk1"/>
                </a:solidFill>
                <a:latin typeface="Courier New"/>
                <a:ea typeface="Courier New"/>
                <a:cs typeface="Courier New"/>
                <a:sym typeface="Courier New"/>
              </a:rPr>
              <a:t>PU={7,187}</a:t>
            </a:r>
            <a:endParaRPr/>
          </a:p>
          <a:p>
            <a:pPr indent="-609600" lvl="0" marL="609600" marR="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Calibri"/>
                <a:ea typeface="Calibri"/>
                <a:cs typeface="Calibri"/>
                <a:sym typeface="Calibri"/>
              </a:rPr>
              <a:t>Keep secret private key </a:t>
            </a:r>
            <a:r>
              <a:rPr b="0" i="0" lang="en-US" sz="2800" u="none">
                <a:solidFill>
                  <a:schemeClr val="dk1"/>
                </a:solidFill>
                <a:latin typeface="Courier New"/>
                <a:ea typeface="Courier New"/>
                <a:cs typeface="Courier New"/>
                <a:sym typeface="Courier New"/>
              </a:rPr>
              <a:t>PR={23,187}</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RSA Example - En/Decryption</a:t>
            </a:r>
            <a:endParaRPr/>
          </a:p>
        </p:txBody>
      </p:sp>
      <p:sp>
        <p:nvSpPr>
          <p:cNvPr id="250" name="Google Shape;250;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sample RSA encryption/decryption is: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given message </a:t>
            </a:r>
            <a:r>
              <a:rPr b="0" i="0" lang="en-US" sz="3200" u="none">
                <a:solidFill>
                  <a:schemeClr val="dk1"/>
                </a:solidFill>
                <a:latin typeface="Courier New"/>
                <a:ea typeface="Courier New"/>
                <a:cs typeface="Courier New"/>
                <a:sym typeface="Courier New"/>
              </a:rPr>
              <a:t>M = 88</a:t>
            </a:r>
            <a:r>
              <a:rPr b="0" i="0" lang="en-US" sz="3200" u="none">
                <a:solidFill>
                  <a:schemeClr val="dk1"/>
                </a:solidFill>
                <a:latin typeface="Calibri"/>
                <a:ea typeface="Calibri"/>
                <a:cs typeface="Calibri"/>
                <a:sym typeface="Calibri"/>
              </a:rPr>
              <a:t> (nb. </a:t>
            </a:r>
            <a:r>
              <a:rPr b="0" i="0" lang="en-US" sz="3200" u="none">
                <a:solidFill>
                  <a:schemeClr val="dk1"/>
                </a:solidFill>
                <a:latin typeface="Courier New"/>
                <a:ea typeface="Courier New"/>
                <a:cs typeface="Courier New"/>
                <a:sym typeface="Courier New"/>
              </a:rPr>
              <a:t>88&lt;187</a:t>
            </a: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encryption:</a:t>
            </a:r>
            <a:endParaRPr/>
          </a:p>
          <a:p>
            <a:pPr indent="-285750" lvl="1" marL="74295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ourier New"/>
                <a:ea typeface="Courier New"/>
                <a:cs typeface="Courier New"/>
                <a:sym typeface="Courier New"/>
              </a:rPr>
              <a:t>C = 88</a:t>
            </a:r>
            <a:r>
              <a:rPr b="0" baseline="30000" i="0" lang="en-US" sz="2800" u="none" cap="none" strike="noStrike">
                <a:solidFill>
                  <a:schemeClr val="dk1"/>
                </a:solidFill>
                <a:latin typeface="Courier New"/>
                <a:ea typeface="Courier New"/>
                <a:cs typeface="Courier New"/>
                <a:sym typeface="Courier New"/>
              </a:rPr>
              <a:t>7</a:t>
            </a:r>
            <a:r>
              <a:rPr b="0" i="0" lang="en-US" sz="2800" u="none" cap="none" strike="noStrike">
                <a:solidFill>
                  <a:schemeClr val="dk1"/>
                </a:solidFill>
                <a:latin typeface="Courier New"/>
                <a:ea typeface="Courier New"/>
                <a:cs typeface="Courier New"/>
                <a:sym typeface="Courier New"/>
              </a:rPr>
              <a:t> mod 187 = 11</a:t>
            </a:r>
            <a:r>
              <a:rPr b="0" i="0" lang="en-US" sz="2800" u="none" cap="none" strike="noStrik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decryption:</a:t>
            </a:r>
            <a:endParaRPr/>
          </a:p>
          <a:p>
            <a:pPr indent="-285750" lvl="1" marL="74295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ourier New"/>
                <a:ea typeface="Courier New"/>
                <a:cs typeface="Courier New"/>
                <a:sym typeface="Courier New"/>
              </a:rPr>
              <a:t>M = 11</a:t>
            </a:r>
            <a:r>
              <a:rPr b="0" baseline="30000" i="0" lang="en-US" sz="2800" u="none" cap="none" strike="noStrike">
                <a:solidFill>
                  <a:schemeClr val="dk1"/>
                </a:solidFill>
                <a:latin typeface="Courier New"/>
                <a:ea typeface="Courier New"/>
                <a:cs typeface="Courier New"/>
                <a:sym typeface="Courier New"/>
              </a:rPr>
              <a:t>23</a:t>
            </a:r>
            <a:r>
              <a:rPr b="0" i="0" lang="en-US" sz="2800" u="none" cap="none" strike="noStrike">
                <a:solidFill>
                  <a:schemeClr val="dk1"/>
                </a:solidFill>
                <a:latin typeface="Courier New"/>
                <a:ea typeface="Courier New"/>
                <a:cs typeface="Courier New"/>
                <a:sym typeface="Courier New"/>
              </a:rPr>
              <a:t> mod 187 = 88</a:t>
            </a:r>
            <a:r>
              <a:rPr b="0" i="0" lang="en-US" sz="28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Exponentiation</a:t>
            </a:r>
            <a:endParaRPr/>
          </a:p>
        </p:txBody>
      </p:sp>
      <p:sp>
        <p:nvSpPr>
          <p:cNvPr id="257" name="Google Shape;257;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can use the Square and Multiply Algorithm</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fast, efficient algorithm for exponentiation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concept is based on repeatedly squaring base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and multiplying in the ones that are needed to compute the result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look at binary representation of exponent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only takes O(log</a:t>
            </a:r>
            <a:r>
              <a:rPr b="0" baseline="-25000" i="0" lang="en-US" sz="2800" u="none">
                <a:solidFill>
                  <a:schemeClr val="dk1"/>
                </a:solidFill>
                <a:latin typeface="Calibri"/>
                <a:ea typeface="Calibri"/>
                <a:cs typeface="Calibri"/>
                <a:sym typeface="Calibri"/>
              </a:rPr>
              <a:t>2</a:t>
            </a:r>
            <a:r>
              <a:rPr b="0" i="0" lang="en-US" sz="2800" u="none">
                <a:solidFill>
                  <a:schemeClr val="dk1"/>
                </a:solidFill>
                <a:latin typeface="Calibri"/>
                <a:ea typeface="Calibri"/>
                <a:cs typeface="Calibri"/>
                <a:sym typeface="Calibri"/>
              </a:rPr>
              <a:t> n) multiples for number n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a:t>
            </a:r>
            <a:r>
              <a:rPr b="0" i="0" lang="en-US" sz="2400" u="none" cap="none" strike="noStrike">
                <a:solidFill>
                  <a:schemeClr val="dk1"/>
                </a:solidFill>
                <a:latin typeface="Courier New"/>
                <a:ea typeface="Courier New"/>
                <a:cs typeface="Courier New"/>
                <a:sym typeface="Courier New"/>
              </a:rPr>
              <a:t>7</a:t>
            </a:r>
            <a:r>
              <a:rPr b="0" baseline="30000" i="0" lang="en-US" sz="2400" u="none" cap="none" strike="noStrike">
                <a:solidFill>
                  <a:schemeClr val="dk1"/>
                </a:solidFill>
                <a:latin typeface="Courier New"/>
                <a:ea typeface="Courier New"/>
                <a:cs typeface="Courier New"/>
                <a:sym typeface="Courier New"/>
              </a:rPr>
              <a:t>5</a:t>
            </a:r>
            <a:r>
              <a:rPr b="0" i="0" lang="en-US" sz="2400" u="none" cap="none" strike="noStrike">
                <a:solidFill>
                  <a:schemeClr val="dk1"/>
                </a:solidFill>
                <a:latin typeface="Courier New"/>
                <a:ea typeface="Courier New"/>
                <a:cs typeface="Courier New"/>
                <a:sym typeface="Courier New"/>
              </a:rPr>
              <a:t> = 7</a:t>
            </a:r>
            <a:r>
              <a:rPr b="0" baseline="30000" i="0" lang="en-US" sz="2400" u="none" cap="none" strike="noStrike">
                <a:solidFill>
                  <a:schemeClr val="dk1"/>
                </a:solidFill>
                <a:latin typeface="Courier New"/>
                <a:ea typeface="Courier New"/>
                <a:cs typeface="Courier New"/>
                <a:sym typeface="Courier New"/>
              </a:rPr>
              <a:t>4</a:t>
            </a:r>
            <a:r>
              <a:rPr b="0" i="0" lang="en-US" sz="2400" u="none" cap="none" strike="noStrike">
                <a:solidFill>
                  <a:schemeClr val="dk1"/>
                </a:solidFill>
                <a:latin typeface="Courier New"/>
                <a:ea typeface="Courier New"/>
                <a:cs typeface="Courier New"/>
                <a:sym typeface="Courier New"/>
              </a:rPr>
              <a:t>.7</a:t>
            </a:r>
            <a:r>
              <a:rPr b="0" baseline="30000" i="0" lang="en-US" sz="2400" u="none" cap="none" strike="noStrike">
                <a:solidFill>
                  <a:schemeClr val="dk1"/>
                </a:solidFill>
                <a:latin typeface="Courier New"/>
                <a:ea typeface="Courier New"/>
                <a:cs typeface="Courier New"/>
                <a:sym typeface="Courier New"/>
              </a:rPr>
              <a:t>1</a:t>
            </a:r>
            <a:r>
              <a:rPr b="0" i="0" lang="en-US" sz="2400" u="none" cap="none" strike="noStrike">
                <a:solidFill>
                  <a:schemeClr val="dk1"/>
                </a:solidFill>
                <a:latin typeface="Courier New"/>
                <a:ea typeface="Courier New"/>
                <a:cs typeface="Courier New"/>
                <a:sym typeface="Courier New"/>
              </a:rPr>
              <a:t> = 3.7 = 10 mod 11</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a:t>
            </a:r>
            <a:r>
              <a:rPr b="0" i="0" lang="en-US" sz="2400" u="none" cap="none" strike="noStrike">
                <a:solidFill>
                  <a:schemeClr val="dk1"/>
                </a:solidFill>
                <a:latin typeface="Courier New"/>
                <a:ea typeface="Courier New"/>
                <a:cs typeface="Courier New"/>
                <a:sym typeface="Courier New"/>
              </a:rPr>
              <a:t>3</a:t>
            </a:r>
            <a:r>
              <a:rPr b="0" baseline="30000" i="0" lang="en-US" sz="2400" u="none" cap="none" strike="noStrike">
                <a:solidFill>
                  <a:schemeClr val="dk1"/>
                </a:solidFill>
                <a:latin typeface="Courier New"/>
                <a:ea typeface="Courier New"/>
                <a:cs typeface="Courier New"/>
                <a:sym typeface="Courier New"/>
              </a:rPr>
              <a:t>129</a:t>
            </a:r>
            <a:r>
              <a:rPr b="0" i="0" lang="en-US" sz="2400" u="none" cap="none" strike="noStrike">
                <a:solidFill>
                  <a:schemeClr val="dk1"/>
                </a:solidFill>
                <a:latin typeface="Courier New"/>
                <a:ea typeface="Courier New"/>
                <a:cs typeface="Courier New"/>
                <a:sym typeface="Courier New"/>
              </a:rPr>
              <a:t> = 3</a:t>
            </a:r>
            <a:r>
              <a:rPr b="0" baseline="30000" i="0" lang="en-US" sz="2400" u="none" cap="none" strike="noStrike">
                <a:solidFill>
                  <a:schemeClr val="dk1"/>
                </a:solidFill>
                <a:latin typeface="Courier New"/>
                <a:ea typeface="Courier New"/>
                <a:cs typeface="Courier New"/>
                <a:sym typeface="Courier New"/>
              </a:rPr>
              <a:t>128</a:t>
            </a:r>
            <a:r>
              <a:rPr b="0" i="0" lang="en-US" sz="2400" u="none" cap="none" strike="noStrike">
                <a:solidFill>
                  <a:schemeClr val="dk1"/>
                </a:solidFill>
                <a:latin typeface="Courier New"/>
                <a:ea typeface="Courier New"/>
                <a:cs typeface="Courier New"/>
                <a:sym typeface="Courier New"/>
              </a:rPr>
              <a:t>.3</a:t>
            </a:r>
            <a:r>
              <a:rPr b="0" baseline="30000" i="0" lang="en-US" sz="2400" u="none" cap="none" strike="noStrike">
                <a:solidFill>
                  <a:schemeClr val="dk1"/>
                </a:solidFill>
                <a:latin typeface="Courier New"/>
                <a:ea typeface="Courier New"/>
                <a:cs typeface="Courier New"/>
                <a:sym typeface="Courier New"/>
              </a:rPr>
              <a:t>1</a:t>
            </a:r>
            <a:r>
              <a:rPr b="0" i="0" lang="en-US" sz="2400" u="none" cap="none" strike="noStrike">
                <a:solidFill>
                  <a:schemeClr val="dk1"/>
                </a:solidFill>
                <a:latin typeface="Courier New"/>
                <a:ea typeface="Courier New"/>
                <a:cs typeface="Courier New"/>
                <a:sym typeface="Courier New"/>
              </a:rPr>
              <a:t> = 5.3 = 4 mod 11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Exponentiation</a:t>
            </a:r>
            <a:endParaRPr/>
          </a:p>
        </p:txBody>
      </p:sp>
      <p:sp>
        <p:nvSpPr>
          <p:cNvPr id="264" name="Google Shape;264;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None/>
            </a:pPr>
            <a:r>
              <a:rPr b="0" i="0" lang="en-US" sz="3200" u="none">
                <a:solidFill>
                  <a:schemeClr val="dk1"/>
                </a:solidFill>
                <a:latin typeface="Courier"/>
                <a:ea typeface="Courier"/>
                <a:cs typeface="Courier"/>
                <a:sym typeface="Courier"/>
              </a:rPr>
              <a:t>c = 0; f = 1</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ourier"/>
                <a:ea typeface="Courier"/>
                <a:cs typeface="Courier"/>
                <a:sym typeface="Courier"/>
              </a:rPr>
              <a:t>for i = k downto 0 </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ourier"/>
                <a:ea typeface="Courier"/>
                <a:cs typeface="Courier"/>
                <a:sym typeface="Courier"/>
              </a:rPr>
              <a:t>    do c = 2 x c</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ourier"/>
                <a:ea typeface="Courier"/>
                <a:cs typeface="Courier"/>
                <a:sym typeface="Courier"/>
              </a:rPr>
              <a:t>       f = (f x f) mod n</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ourier"/>
                <a:ea typeface="Courier"/>
                <a:cs typeface="Courier"/>
                <a:sym typeface="Courier"/>
              </a:rPr>
              <a:t>    if b</a:t>
            </a:r>
            <a:r>
              <a:rPr b="0" baseline="-25000" i="0" lang="en-US" sz="3200" u="none">
                <a:solidFill>
                  <a:schemeClr val="dk1"/>
                </a:solidFill>
                <a:latin typeface="Courier"/>
                <a:ea typeface="Courier"/>
                <a:cs typeface="Courier"/>
                <a:sym typeface="Courier"/>
              </a:rPr>
              <a:t>i</a:t>
            </a:r>
            <a:r>
              <a:rPr b="0" i="0" lang="en-US" sz="3200" u="none">
                <a:solidFill>
                  <a:schemeClr val="dk1"/>
                </a:solidFill>
                <a:latin typeface="Courier"/>
                <a:ea typeface="Courier"/>
                <a:cs typeface="Courier"/>
                <a:sym typeface="Courier"/>
              </a:rPr>
              <a:t> == 1</a:t>
            </a:r>
            <a:r>
              <a:rPr b="0" i="0" lang="en-US" sz="3200" u="none">
                <a:solidFill>
                  <a:schemeClr val="dk1"/>
                </a:solidFill>
                <a:latin typeface="Helvetica Neue"/>
                <a:ea typeface="Helvetica Neue"/>
                <a:cs typeface="Helvetica Neue"/>
                <a:sym typeface="Helvetica Neue"/>
              </a:rPr>
              <a:t> </a:t>
            </a:r>
            <a:r>
              <a:rPr b="0" i="0" lang="en-US" sz="3200" u="none">
                <a:solidFill>
                  <a:schemeClr val="dk1"/>
                </a:solidFill>
                <a:latin typeface="Courier"/>
                <a:ea typeface="Courier"/>
                <a:cs typeface="Courier"/>
                <a:sym typeface="Courier"/>
              </a:rPr>
              <a:t>then </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ourier"/>
                <a:ea typeface="Courier"/>
                <a:cs typeface="Courier"/>
                <a:sym typeface="Courier"/>
              </a:rPr>
              <a:t>       c = c + 1</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Helvetica Neue"/>
                <a:ea typeface="Helvetica Neue"/>
                <a:cs typeface="Helvetica Neue"/>
                <a:sym typeface="Helvetica Neue"/>
              </a:rPr>
              <a:t>               </a:t>
            </a:r>
            <a:r>
              <a:rPr b="0" i="0" lang="en-US" sz="3200" u="none">
                <a:solidFill>
                  <a:schemeClr val="dk1"/>
                </a:solidFill>
                <a:latin typeface="Courier"/>
                <a:ea typeface="Courier"/>
                <a:cs typeface="Courier"/>
                <a:sym typeface="Courier"/>
              </a:rPr>
              <a:t>f = (f x a) mod n </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Helvetica Neue"/>
                <a:ea typeface="Helvetica Neue"/>
                <a:cs typeface="Helvetica Neue"/>
                <a:sym typeface="Helvetica Neue"/>
              </a:rPr>
              <a:t> </a:t>
            </a:r>
            <a:r>
              <a:rPr b="0" i="0" lang="en-US" sz="3200" u="none">
                <a:solidFill>
                  <a:schemeClr val="dk1"/>
                </a:solidFill>
                <a:latin typeface="Courier"/>
                <a:ea typeface="Courier"/>
                <a:cs typeface="Courier"/>
                <a:sym typeface="Courier"/>
              </a:rPr>
              <a:t>return f</a:t>
            </a:r>
            <a:r>
              <a:rPr b="0" i="0" lang="en-US" sz="32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Efficient Encryption</a:t>
            </a:r>
            <a:endParaRPr/>
          </a:p>
        </p:txBody>
      </p:sp>
      <p:sp>
        <p:nvSpPr>
          <p:cNvPr id="271" name="Google Shape;271;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encryption uses exponentiation to power e</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hence if e small, this will be faster</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often choose e=65537 (2</a:t>
            </a:r>
            <a:r>
              <a:rPr b="0" baseline="30000" i="0" lang="en-US" sz="2800" u="none" cap="none" strike="noStrike">
                <a:solidFill>
                  <a:schemeClr val="dk1"/>
                </a:solidFill>
                <a:latin typeface="Calibri"/>
                <a:ea typeface="Calibri"/>
                <a:cs typeface="Calibri"/>
                <a:sym typeface="Calibri"/>
              </a:rPr>
              <a:t>16</a:t>
            </a:r>
            <a:r>
              <a:rPr b="0" i="0" lang="en-US" sz="2800" u="none" cap="none" strike="noStrike">
                <a:solidFill>
                  <a:schemeClr val="dk1"/>
                </a:solidFill>
                <a:latin typeface="Calibri"/>
                <a:ea typeface="Calibri"/>
                <a:cs typeface="Calibri"/>
                <a:sym typeface="Calibri"/>
              </a:rPr>
              <a:t>-1)</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also see choices of e=3 or e=17</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but if e too small (eg e=3) can attack</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using Chinese remainder theorem &amp; 3 messages with different modulii</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e fixed must ensure </a:t>
            </a:r>
            <a:r>
              <a:rPr b="0" i="0" lang="en-US" sz="3200" u="none">
                <a:solidFill>
                  <a:schemeClr val="dk1"/>
                </a:solidFill>
                <a:latin typeface="Courier New"/>
                <a:ea typeface="Courier New"/>
                <a:cs typeface="Courier New"/>
                <a:sym typeface="Courier New"/>
              </a:rPr>
              <a:t>gcd(e,ø(n))=1</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ie reject any p or q not relatively prime to 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Efficient Decryption</a:t>
            </a:r>
            <a:endParaRPr/>
          </a:p>
        </p:txBody>
      </p:sp>
      <p:sp>
        <p:nvSpPr>
          <p:cNvPr id="278" name="Google Shape;278;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decryption uses exponentiation to power d</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is likely large, insecure if not</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can use the Chinese Remainder Theorem (CRT) to compute mod p &amp; q separately. then combine to get desired answer</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approx 4 times faster than doing directly</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only owner of private key who knows values of p &amp; q can use this technique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RSA Key Generation</a:t>
            </a:r>
            <a:endParaRPr/>
          </a:p>
        </p:txBody>
      </p:sp>
      <p:sp>
        <p:nvSpPr>
          <p:cNvPr id="285" name="Google Shape;285;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users of RSA must:</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determine two primes at random - </a:t>
            </a:r>
            <a:r>
              <a:rPr b="0" i="0" lang="en-US" sz="2800" u="none" cap="none" strike="noStrike">
                <a:solidFill>
                  <a:schemeClr val="dk1"/>
                </a:solidFill>
                <a:latin typeface="Courier New"/>
                <a:ea typeface="Courier New"/>
                <a:cs typeface="Courier New"/>
                <a:sym typeface="Courier New"/>
              </a:rPr>
              <a:t>p, q</a:t>
            </a:r>
            <a:r>
              <a:rPr b="0" i="0" lang="en-US" sz="2800" u="none" cap="none" strike="noStrike">
                <a:solidFill>
                  <a:schemeClr val="dk1"/>
                </a:solidFill>
                <a:latin typeface="Calibri"/>
                <a:ea typeface="Calibri"/>
                <a:cs typeface="Calibri"/>
                <a:sym typeface="Calibri"/>
              </a:rPr>
              <a:t> </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select either </a:t>
            </a:r>
            <a:r>
              <a:rPr b="0" i="0" lang="en-US" sz="2800" u="none" cap="none" strike="noStrike">
                <a:solidFill>
                  <a:schemeClr val="dk1"/>
                </a:solidFill>
                <a:latin typeface="Courier New"/>
                <a:ea typeface="Courier New"/>
                <a:cs typeface="Courier New"/>
                <a:sym typeface="Courier New"/>
              </a:rPr>
              <a:t>e</a:t>
            </a:r>
            <a:r>
              <a:rPr b="0" i="0" lang="en-US" sz="2800" u="none" cap="none" strike="noStrike">
                <a:solidFill>
                  <a:schemeClr val="dk1"/>
                </a:solidFill>
                <a:latin typeface="Calibri"/>
                <a:ea typeface="Calibri"/>
                <a:cs typeface="Calibri"/>
                <a:sym typeface="Calibri"/>
              </a:rPr>
              <a:t> or </a:t>
            </a:r>
            <a:r>
              <a:rPr b="0" i="0" lang="en-US" sz="2800" u="none" cap="none" strike="noStrike">
                <a:solidFill>
                  <a:schemeClr val="dk1"/>
                </a:solidFill>
                <a:latin typeface="Courier New"/>
                <a:ea typeface="Courier New"/>
                <a:cs typeface="Courier New"/>
                <a:sym typeface="Courier New"/>
              </a:rPr>
              <a:t>d</a:t>
            </a:r>
            <a:r>
              <a:rPr b="0" i="0" lang="en-US" sz="2800" u="none" cap="none" strike="noStrike">
                <a:solidFill>
                  <a:schemeClr val="dk1"/>
                </a:solidFill>
                <a:latin typeface="Calibri"/>
                <a:ea typeface="Calibri"/>
                <a:cs typeface="Calibri"/>
                <a:sym typeface="Calibri"/>
              </a:rPr>
              <a:t> and compute the other</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primes </a:t>
            </a:r>
            <a:r>
              <a:rPr b="0" i="0" lang="en-US" sz="3200" u="none">
                <a:solidFill>
                  <a:schemeClr val="dk1"/>
                </a:solidFill>
                <a:latin typeface="Courier New"/>
                <a:ea typeface="Courier New"/>
                <a:cs typeface="Courier New"/>
                <a:sym typeface="Courier New"/>
              </a:rPr>
              <a:t>p,q</a:t>
            </a:r>
            <a:r>
              <a:rPr b="0" i="0" lang="en-US" sz="3200" u="none">
                <a:solidFill>
                  <a:schemeClr val="dk1"/>
                </a:solidFill>
                <a:latin typeface="Calibri"/>
                <a:ea typeface="Calibri"/>
                <a:cs typeface="Calibri"/>
                <a:sym typeface="Calibri"/>
              </a:rPr>
              <a:t> must not be easily derived from modulus </a:t>
            </a:r>
            <a:r>
              <a:rPr b="0" i="0" lang="en-US" sz="3200" u="none">
                <a:solidFill>
                  <a:schemeClr val="dk1"/>
                </a:solidFill>
                <a:latin typeface="Courier New"/>
                <a:ea typeface="Courier New"/>
                <a:cs typeface="Courier New"/>
                <a:sym typeface="Courier New"/>
              </a:rPr>
              <a:t>n=p.q</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means must be sufficiently large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typically guess and use probabilistic test</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exponents </a:t>
            </a:r>
            <a:r>
              <a:rPr b="0" i="0" lang="en-US" sz="3200" u="none">
                <a:solidFill>
                  <a:schemeClr val="dk1"/>
                </a:solidFill>
                <a:latin typeface="Courier New"/>
                <a:ea typeface="Courier New"/>
                <a:cs typeface="Courier New"/>
                <a:sym typeface="Courier New"/>
              </a:rPr>
              <a:t>e</a:t>
            </a:r>
            <a:r>
              <a:rPr b="0" i="0" lang="en-US" sz="3200" u="none">
                <a:solidFill>
                  <a:schemeClr val="dk1"/>
                </a:solidFill>
                <a:latin typeface="Calibri"/>
                <a:ea typeface="Calibri"/>
                <a:cs typeface="Calibri"/>
                <a:sym typeface="Calibri"/>
              </a:rPr>
              <a:t>, </a:t>
            </a:r>
            <a:r>
              <a:rPr b="0" i="0" lang="en-US" sz="3200" u="none">
                <a:solidFill>
                  <a:schemeClr val="dk1"/>
                </a:solidFill>
                <a:latin typeface="Courier New"/>
                <a:ea typeface="Courier New"/>
                <a:cs typeface="Courier New"/>
                <a:sym typeface="Courier New"/>
              </a:rPr>
              <a:t>d</a:t>
            </a:r>
            <a:r>
              <a:rPr b="0" i="0" lang="en-US" sz="3200" u="none">
                <a:solidFill>
                  <a:schemeClr val="dk1"/>
                </a:solidFill>
                <a:latin typeface="Calibri"/>
                <a:ea typeface="Calibri"/>
                <a:cs typeface="Calibri"/>
                <a:sym typeface="Calibri"/>
              </a:rPr>
              <a:t>  are inverses, so use Inverse algorithm to compute the other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Private-Key Cryptography</a:t>
            </a:r>
            <a:endParaRPr/>
          </a:p>
        </p:txBody>
      </p:sp>
      <p:sp>
        <p:nvSpPr>
          <p:cNvPr id="104" name="Google Shape;104;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traditional </a:t>
            </a:r>
            <a:r>
              <a:rPr b="1" i="0" lang="en-US" sz="3200" u="none">
                <a:solidFill>
                  <a:schemeClr val="dk1"/>
                </a:solidFill>
                <a:latin typeface="Calibri"/>
                <a:ea typeface="Calibri"/>
                <a:cs typeface="Calibri"/>
                <a:sym typeface="Calibri"/>
              </a:rPr>
              <a:t>private/secret/single key</a:t>
            </a:r>
            <a:r>
              <a:rPr b="0" i="0" lang="en-US" sz="3200" u="none">
                <a:solidFill>
                  <a:schemeClr val="dk1"/>
                </a:solidFill>
                <a:latin typeface="Calibri"/>
                <a:ea typeface="Calibri"/>
                <a:cs typeface="Calibri"/>
                <a:sym typeface="Calibri"/>
              </a:rPr>
              <a:t> cryptography uses </a:t>
            </a:r>
            <a:r>
              <a:rPr b="1" i="0" lang="en-US" sz="3200" u="none">
                <a:solidFill>
                  <a:schemeClr val="dk1"/>
                </a:solidFill>
                <a:latin typeface="Calibri"/>
                <a:ea typeface="Calibri"/>
                <a:cs typeface="Calibri"/>
                <a:sym typeface="Calibri"/>
              </a:rPr>
              <a:t>one</a:t>
            </a:r>
            <a:r>
              <a:rPr b="0" i="0" lang="en-US" sz="3200" u="none">
                <a:solidFill>
                  <a:schemeClr val="dk1"/>
                </a:solidFill>
                <a:latin typeface="Calibri"/>
                <a:ea typeface="Calibri"/>
                <a:cs typeface="Calibri"/>
                <a:sym typeface="Calibri"/>
              </a:rPr>
              <a:t> key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shared by both sender and receiver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this key is disclosed communications are compromised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also is </a:t>
            </a:r>
            <a:r>
              <a:rPr b="1" i="0" lang="en-US" sz="3200" u="none">
                <a:solidFill>
                  <a:schemeClr val="dk1"/>
                </a:solidFill>
                <a:latin typeface="Calibri"/>
                <a:ea typeface="Calibri"/>
                <a:cs typeface="Calibri"/>
                <a:sym typeface="Calibri"/>
              </a:rPr>
              <a:t>symmetric</a:t>
            </a:r>
            <a:r>
              <a:rPr b="0" i="0" lang="en-US" sz="3200" u="none">
                <a:solidFill>
                  <a:schemeClr val="dk1"/>
                </a:solidFill>
                <a:latin typeface="Calibri"/>
                <a:ea typeface="Calibri"/>
                <a:cs typeface="Calibri"/>
                <a:sym typeface="Calibri"/>
              </a:rPr>
              <a:t>, parties are equal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hence does not protect sender from receiver forging a message &amp; claiming is sent by sender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RSA Security</a:t>
            </a:r>
            <a:endParaRPr/>
          </a:p>
        </p:txBody>
      </p:sp>
      <p:sp>
        <p:nvSpPr>
          <p:cNvPr id="292" name="Google Shape;292;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possible approaches to attacking RSA are: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brute force key search (infeasible given size of numbers)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mathematical attacks (based on difficulty of computing ø(n), by factoring modulus 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timing attacks (on running of decryption)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chosen ciphertext attacks (given properties of RSA)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Factoring Problem</a:t>
            </a:r>
            <a:endParaRPr/>
          </a:p>
        </p:txBody>
      </p:sp>
      <p:sp>
        <p:nvSpPr>
          <p:cNvPr id="299" name="Google Shape;299;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mathematical approach takes 3 forms: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factor </a:t>
            </a:r>
            <a:r>
              <a:rPr b="0" i="0" lang="en-US" sz="2400" u="none" cap="none" strike="noStrike">
                <a:solidFill>
                  <a:schemeClr val="dk1"/>
                </a:solidFill>
                <a:latin typeface="Courier New"/>
                <a:ea typeface="Courier New"/>
                <a:cs typeface="Courier New"/>
                <a:sym typeface="Courier New"/>
              </a:rPr>
              <a:t>n=p.q</a:t>
            </a:r>
            <a:r>
              <a:rPr b="0" i="0" lang="en-US" sz="2400" u="none" cap="none" strike="noStrike">
                <a:solidFill>
                  <a:schemeClr val="dk1"/>
                </a:solidFill>
                <a:latin typeface="Calibri"/>
                <a:ea typeface="Calibri"/>
                <a:cs typeface="Calibri"/>
                <a:sym typeface="Calibri"/>
              </a:rPr>
              <a:t>, hence compute </a:t>
            </a:r>
            <a:r>
              <a:rPr b="0" i="0" lang="en-US" sz="2400" u="none" cap="none" strike="noStrike">
                <a:solidFill>
                  <a:schemeClr val="dk1"/>
                </a:solidFill>
                <a:latin typeface="Courier New"/>
                <a:ea typeface="Courier New"/>
                <a:cs typeface="Courier New"/>
                <a:sym typeface="Courier New"/>
              </a:rPr>
              <a:t>ø(n)</a:t>
            </a:r>
            <a:r>
              <a:rPr b="0" i="0" lang="en-US" sz="2400" u="none" cap="none" strike="noStrike">
                <a:solidFill>
                  <a:schemeClr val="dk1"/>
                </a:solidFill>
                <a:latin typeface="Calibri"/>
                <a:ea typeface="Calibri"/>
                <a:cs typeface="Calibri"/>
                <a:sym typeface="Calibri"/>
              </a:rPr>
              <a:t> and then d</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determine </a:t>
            </a:r>
            <a:r>
              <a:rPr b="0" i="0" lang="en-US" sz="2400" u="none" cap="none" strike="noStrike">
                <a:solidFill>
                  <a:schemeClr val="dk1"/>
                </a:solidFill>
                <a:latin typeface="Courier New"/>
                <a:ea typeface="Courier New"/>
                <a:cs typeface="Courier New"/>
                <a:sym typeface="Courier New"/>
              </a:rPr>
              <a:t>ø(n)</a:t>
            </a:r>
            <a:r>
              <a:rPr b="0" i="0" lang="en-US" sz="2400" u="none" cap="none" strike="noStrike">
                <a:solidFill>
                  <a:schemeClr val="dk1"/>
                </a:solidFill>
                <a:latin typeface="Calibri"/>
                <a:ea typeface="Calibri"/>
                <a:cs typeface="Calibri"/>
                <a:sym typeface="Calibri"/>
              </a:rPr>
              <a:t> directly and compute d</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find d directly</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currently believe all equivalent to factoring</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have seen slow improvements over the years </a:t>
            </a:r>
            <a:endParaRPr/>
          </a:p>
          <a:p>
            <a:pPr indent="-228600" lvl="2" marL="11430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as of May-05 best is 200 decimal digits (663) bit with LS </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biggest improvement comes from improved algorithm</a:t>
            </a:r>
            <a:endParaRPr/>
          </a:p>
          <a:p>
            <a:pPr indent="-228600" lvl="2" marL="11430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cf QS to GHFS to LS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currently assume 1024-2048 bit RSA is secure</a:t>
            </a:r>
            <a:endParaRPr/>
          </a:p>
          <a:p>
            <a:pPr indent="-228600" lvl="2" marL="11430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ensure p, q of similar size and matching other constraints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Timing Attacks</a:t>
            </a:r>
            <a:endParaRPr/>
          </a:p>
        </p:txBody>
      </p:sp>
      <p:sp>
        <p:nvSpPr>
          <p:cNvPr id="306" name="Google Shape;306;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developed by Paul Kocher in mid-1990’s</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exploit timing variations in operations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multiplying by small vs large number </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or IF's varying which instructions executed</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infer operand size based on time taken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RSA exploits time taken in exponentiation</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countermeasures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 constant exponentiation time</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add random delays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blind values used in calculations</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Chosen Ciphertext Attacks</a:t>
            </a:r>
            <a:endParaRPr/>
          </a:p>
        </p:txBody>
      </p:sp>
      <p:sp>
        <p:nvSpPr>
          <p:cNvPr id="313" name="Google Shape;313;p45"/>
          <p:cNvSpPr txBox="1"/>
          <p:nvPr>
            <p:ph idx="1" type="body"/>
          </p:nvPr>
        </p:nvSpPr>
        <p:spPr>
          <a:xfrm>
            <a:off x="457200" y="16764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3200"/>
              <a:buFont typeface="Arial"/>
              <a:buChar char="•"/>
            </a:pPr>
            <a:r>
              <a:rPr b="0" i="0" lang="en-US" sz="3200" u="none">
                <a:solidFill>
                  <a:schemeClr val="dk1"/>
                </a:solidFill>
                <a:latin typeface="Times"/>
                <a:ea typeface="Times"/>
                <a:cs typeface="Times"/>
                <a:sym typeface="Times"/>
              </a:rPr>
              <a:t>RSA is vulnerable to a Chosen Ciphertext Attack (CCA)</a:t>
            </a:r>
            <a:endParaRPr/>
          </a:p>
          <a:p>
            <a:pPr indent="-342900" lvl="0" marL="342900" marR="0" rtl="0" algn="l">
              <a:lnSpc>
                <a:spcPct val="90000"/>
              </a:lnSpc>
              <a:spcBef>
                <a:spcPts val="0"/>
              </a:spcBef>
              <a:spcAft>
                <a:spcPts val="0"/>
              </a:spcAft>
              <a:buClr>
                <a:schemeClr val="lt1"/>
              </a:buClr>
              <a:buSzPts val="3200"/>
              <a:buFont typeface="Arial"/>
              <a:buChar char="•"/>
            </a:pPr>
            <a:r>
              <a:rPr b="0" i="0" lang="en-US" sz="3200" u="none">
                <a:solidFill>
                  <a:schemeClr val="dk1"/>
                </a:solidFill>
                <a:latin typeface="Times"/>
                <a:ea typeface="Times"/>
                <a:cs typeface="Times"/>
                <a:sym typeface="Times"/>
              </a:rPr>
              <a:t>attackers chooses ciphertexts &amp; gets decrypted plaintext back</a:t>
            </a:r>
            <a:endParaRPr/>
          </a:p>
          <a:p>
            <a:pPr indent="-342900" lvl="0" marL="342900" marR="0" rtl="0" algn="l">
              <a:lnSpc>
                <a:spcPct val="90000"/>
              </a:lnSpc>
              <a:spcBef>
                <a:spcPts val="0"/>
              </a:spcBef>
              <a:spcAft>
                <a:spcPts val="0"/>
              </a:spcAft>
              <a:buClr>
                <a:schemeClr val="lt1"/>
              </a:buClr>
              <a:buSzPts val="3200"/>
              <a:buFont typeface="Arial"/>
              <a:buChar char="•"/>
            </a:pPr>
            <a:r>
              <a:rPr b="0" i="0" lang="en-US" sz="3200" u="none">
                <a:solidFill>
                  <a:schemeClr val="dk1"/>
                </a:solidFill>
                <a:latin typeface="Times"/>
                <a:ea typeface="Times"/>
                <a:cs typeface="Times"/>
                <a:sym typeface="Times"/>
              </a:rPr>
              <a:t>choose ciphertext to exploit properties of RSA to provide info to help cryptanalysis</a:t>
            </a:r>
            <a:endParaRPr/>
          </a:p>
          <a:p>
            <a:pPr indent="-342900" lvl="0" marL="342900" marR="0" rtl="0" algn="l">
              <a:lnSpc>
                <a:spcPct val="90000"/>
              </a:lnSpc>
              <a:spcBef>
                <a:spcPts val="0"/>
              </a:spcBef>
              <a:spcAft>
                <a:spcPts val="0"/>
              </a:spcAft>
              <a:buClr>
                <a:schemeClr val="lt1"/>
              </a:buClr>
              <a:buSzPts val="3200"/>
              <a:buFont typeface="Arial"/>
              <a:buChar char="•"/>
            </a:pPr>
            <a:r>
              <a:rPr b="0" i="0" lang="en-US" sz="3200" u="none">
                <a:solidFill>
                  <a:schemeClr val="dk1"/>
                </a:solidFill>
                <a:latin typeface="Times"/>
                <a:ea typeface="Times"/>
                <a:cs typeface="Times"/>
                <a:sym typeface="Times"/>
              </a:rPr>
              <a:t>can counter with random pad of plaintext</a:t>
            </a:r>
            <a:endParaRPr/>
          </a:p>
          <a:p>
            <a:pPr indent="-342900" lvl="0" marL="342900" marR="0" rtl="0" algn="l">
              <a:lnSpc>
                <a:spcPct val="90000"/>
              </a:lnSpc>
              <a:spcBef>
                <a:spcPts val="0"/>
              </a:spcBef>
              <a:spcAft>
                <a:spcPts val="0"/>
              </a:spcAft>
              <a:buClr>
                <a:schemeClr val="lt1"/>
              </a:buClr>
              <a:buSzPts val="3200"/>
              <a:buFont typeface="Arial"/>
              <a:buChar char="•"/>
            </a:pPr>
            <a:r>
              <a:rPr b="0" i="0" lang="en-US" sz="3200" u="none">
                <a:solidFill>
                  <a:schemeClr val="dk1"/>
                </a:solidFill>
                <a:latin typeface="Times"/>
                <a:ea typeface="Times"/>
                <a:cs typeface="Times"/>
                <a:sym typeface="Times"/>
              </a:rPr>
              <a:t>or use Optimal Asymmetric Encryption Padding (OASP)</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Times"/>
              <a:ea typeface="Times"/>
              <a:cs typeface="Times"/>
              <a:sym typeface="Time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Summary</a:t>
            </a:r>
            <a:endParaRPr/>
          </a:p>
        </p:txBody>
      </p:sp>
      <p:sp>
        <p:nvSpPr>
          <p:cNvPr id="320" name="Google Shape;320;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have considered: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principles of public-key cryptography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RSA algorithm, implementation, security</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Public-Key Cryptography</a:t>
            </a:r>
            <a:endParaRPr/>
          </a:p>
        </p:txBody>
      </p:sp>
      <p:sp>
        <p:nvSpPr>
          <p:cNvPr id="111" name="Google Shape;111;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probably most significant advance in the 3000 year history of cryptography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uses </a:t>
            </a:r>
            <a:r>
              <a:rPr b="1" i="0" lang="en-US" sz="3200" u="none">
                <a:solidFill>
                  <a:schemeClr val="dk1"/>
                </a:solidFill>
                <a:latin typeface="Calibri"/>
                <a:ea typeface="Calibri"/>
                <a:cs typeface="Calibri"/>
                <a:sym typeface="Calibri"/>
              </a:rPr>
              <a:t>two</a:t>
            </a:r>
            <a:r>
              <a:rPr b="0" i="0" lang="en-US" sz="3200" u="none">
                <a:solidFill>
                  <a:schemeClr val="dk1"/>
                </a:solidFill>
                <a:latin typeface="Calibri"/>
                <a:ea typeface="Calibri"/>
                <a:cs typeface="Calibri"/>
                <a:sym typeface="Calibri"/>
              </a:rPr>
              <a:t> keys – a public &amp; a private key</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asymmetric</a:t>
            </a:r>
            <a:r>
              <a:rPr b="0" i="0" lang="en-US" sz="3200" u="none">
                <a:solidFill>
                  <a:schemeClr val="dk1"/>
                </a:solidFill>
                <a:latin typeface="Calibri"/>
                <a:ea typeface="Calibri"/>
                <a:cs typeface="Calibri"/>
                <a:sym typeface="Calibri"/>
              </a:rPr>
              <a:t> since parties are </a:t>
            </a:r>
            <a:r>
              <a:rPr b="1" i="0" lang="en-US" sz="3200" u="none">
                <a:solidFill>
                  <a:schemeClr val="dk1"/>
                </a:solidFill>
                <a:latin typeface="Calibri"/>
                <a:ea typeface="Calibri"/>
                <a:cs typeface="Calibri"/>
                <a:sym typeface="Calibri"/>
              </a:rPr>
              <a:t>not</a:t>
            </a:r>
            <a:r>
              <a:rPr b="0" i="0" lang="en-US" sz="3200" u="none">
                <a:solidFill>
                  <a:schemeClr val="dk1"/>
                </a:solidFill>
                <a:latin typeface="Calibri"/>
                <a:ea typeface="Calibri"/>
                <a:cs typeface="Calibri"/>
                <a:sym typeface="Calibri"/>
              </a:rPr>
              <a:t> equal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uses clever application of number theoretic concepts to function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complements </a:t>
            </a:r>
            <a:r>
              <a:rPr b="1" i="0" lang="en-US" sz="3200" u="none">
                <a:solidFill>
                  <a:schemeClr val="dk1"/>
                </a:solidFill>
                <a:latin typeface="Calibri"/>
                <a:ea typeface="Calibri"/>
                <a:cs typeface="Calibri"/>
                <a:sym typeface="Calibri"/>
              </a:rPr>
              <a:t>rather than</a:t>
            </a:r>
            <a:r>
              <a:rPr b="0" i="0" lang="en-US" sz="3200" u="none">
                <a:solidFill>
                  <a:schemeClr val="dk1"/>
                </a:solidFill>
                <a:latin typeface="Calibri"/>
                <a:ea typeface="Calibri"/>
                <a:cs typeface="Calibri"/>
                <a:sym typeface="Calibri"/>
              </a:rPr>
              <a:t> replaces private key crypto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Why Public-Key Cryptography?</a:t>
            </a:r>
            <a:endParaRPr/>
          </a:p>
        </p:txBody>
      </p:sp>
      <p:sp>
        <p:nvSpPr>
          <p:cNvPr id="118" name="Google Shape;118;p17"/>
          <p:cNvSpPr txBox="1"/>
          <p:nvPr>
            <p:ph idx="1" type="body"/>
          </p:nvPr>
        </p:nvSpPr>
        <p:spPr>
          <a:xfrm>
            <a:off x="457200" y="17526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developed to address two key issues:</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key distribution</a:t>
            </a:r>
            <a:r>
              <a:rPr b="0" i="0" lang="en-US" sz="2800" u="none" cap="none" strike="noStrike">
                <a:solidFill>
                  <a:schemeClr val="dk1"/>
                </a:solidFill>
                <a:latin typeface="Calibri"/>
                <a:ea typeface="Calibri"/>
                <a:cs typeface="Calibri"/>
                <a:sym typeface="Calibri"/>
              </a:rPr>
              <a:t> – how to have secure communications in general without having to trust a KDC with your key</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digital signatures</a:t>
            </a:r>
            <a:r>
              <a:rPr b="0" i="0" lang="en-US" sz="2800" u="none" cap="none" strike="noStrike">
                <a:solidFill>
                  <a:schemeClr val="dk1"/>
                </a:solidFill>
                <a:latin typeface="Calibri"/>
                <a:ea typeface="Calibri"/>
                <a:cs typeface="Calibri"/>
                <a:sym typeface="Calibri"/>
              </a:rPr>
              <a:t> – how to verify a message comes intact from the claimed sender</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public invention due to Whitfield Diffie &amp; Martin Hellman at Stanford Uni in 1976</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known earlier in classified community</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Public-Key Cryptography</a:t>
            </a:r>
            <a:endParaRPr/>
          </a:p>
        </p:txBody>
      </p:sp>
      <p:sp>
        <p:nvSpPr>
          <p:cNvPr id="125" name="Google Shape;125;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public-key/two-key/asymmetric</a:t>
            </a:r>
            <a:r>
              <a:rPr b="0" i="0" lang="en-US" sz="2800" u="none">
                <a:solidFill>
                  <a:schemeClr val="dk1"/>
                </a:solidFill>
                <a:latin typeface="Calibri"/>
                <a:ea typeface="Calibri"/>
                <a:cs typeface="Calibri"/>
                <a:sym typeface="Calibri"/>
              </a:rPr>
              <a:t> cryptography involves the use of </a:t>
            </a:r>
            <a:r>
              <a:rPr b="1" i="0" lang="en-US" sz="2800" u="none">
                <a:solidFill>
                  <a:schemeClr val="dk1"/>
                </a:solidFill>
                <a:latin typeface="Calibri"/>
                <a:ea typeface="Calibri"/>
                <a:cs typeface="Calibri"/>
                <a:sym typeface="Calibri"/>
              </a:rPr>
              <a:t>two</a:t>
            </a:r>
            <a:r>
              <a:rPr b="0" i="0" lang="en-US" sz="2800" u="none">
                <a:solidFill>
                  <a:schemeClr val="dk1"/>
                </a:solidFill>
                <a:latin typeface="Calibri"/>
                <a:ea typeface="Calibri"/>
                <a:cs typeface="Calibri"/>
                <a:sym typeface="Calibri"/>
              </a:rPr>
              <a:t> keys: </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a:t>
            </a:r>
            <a:r>
              <a:rPr b="1" i="0" lang="en-US" sz="2400" u="none" cap="none" strike="noStrike">
                <a:solidFill>
                  <a:schemeClr val="dk1"/>
                </a:solidFill>
                <a:latin typeface="Calibri"/>
                <a:ea typeface="Calibri"/>
                <a:cs typeface="Calibri"/>
                <a:sym typeface="Calibri"/>
              </a:rPr>
              <a:t>public-key</a:t>
            </a:r>
            <a:r>
              <a:rPr b="0" i="0" lang="en-US" sz="2400" u="none" cap="none" strike="noStrike">
                <a:solidFill>
                  <a:schemeClr val="dk1"/>
                </a:solidFill>
                <a:latin typeface="Calibri"/>
                <a:ea typeface="Calibri"/>
                <a:cs typeface="Calibri"/>
                <a:sym typeface="Calibri"/>
              </a:rPr>
              <a:t>, which may be known by anybody, and can be used to </a:t>
            </a:r>
            <a:r>
              <a:rPr b="1" i="0" lang="en-US" sz="2400" u="none" cap="none" strike="noStrike">
                <a:solidFill>
                  <a:schemeClr val="dk1"/>
                </a:solidFill>
                <a:latin typeface="Calibri"/>
                <a:ea typeface="Calibri"/>
                <a:cs typeface="Calibri"/>
                <a:sym typeface="Calibri"/>
              </a:rPr>
              <a:t>encrypt messages</a:t>
            </a:r>
            <a:r>
              <a:rPr b="0" i="0" lang="en-US" sz="2400" u="none" cap="none" strike="noStrike">
                <a:solidFill>
                  <a:schemeClr val="dk1"/>
                </a:solidFill>
                <a:latin typeface="Calibri"/>
                <a:ea typeface="Calibri"/>
                <a:cs typeface="Calibri"/>
                <a:sym typeface="Calibri"/>
              </a:rPr>
              <a:t>, and </a:t>
            </a:r>
            <a:r>
              <a:rPr b="1" i="0" lang="en-US" sz="2400" u="none" cap="none" strike="noStrike">
                <a:solidFill>
                  <a:schemeClr val="dk1"/>
                </a:solidFill>
                <a:latin typeface="Calibri"/>
                <a:ea typeface="Calibri"/>
                <a:cs typeface="Calibri"/>
                <a:sym typeface="Calibri"/>
              </a:rPr>
              <a:t>verify signatures</a:t>
            </a:r>
            <a:r>
              <a:rPr b="0" i="0" lang="en-US" sz="2400" u="none" cap="none" strike="noStrike">
                <a:solidFill>
                  <a:schemeClr val="dk1"/>
                </a:solidFill>
                <a:latin typeface="Calibri"/>
                <a:ea typeface="Calibri"/>
                <a:cs typeface="Calibri"/>
                <a:sym typeface="Calibri"/>
              </a:rPr>
              <a:t> </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a:t>
            </a:r>
            <a:r>
              <a:rPr b="1" i="0" lang="en-US" sz="2400" u="none" cap="none" strike="noStrike">
                <a:solidFill>
                  <a:schemeClr val="dk1"/>
                </a:solidFill>
                <a:latin typeface="Calibri"/>
                <a:ea typeface="Calibri"/>
                <a:cs typeface="Calibri"/>
                <a:sym typeface="Calibri"/>
              </a:rPr>
              <a:t>private-key</a:t>
            </a:r>
            <a:r>
              <a:rPr b="0" i="0" lang="en-US" sz="2400" u="none" cap="none" strike="noStrike">
                <a:solidFill>
                  <a:schemeClr val="dk1"/>
                </a:solidFill>
                <a:latin typeface="Calibri"/>
                <a:ea typeface="Calibri"/>
                <a:cs typeface="Calibri"/>
                <a:sym typeface="Calibri"/>
              </a:rPr>
              <a:t>, known only to the recipient, used to </a:t>
            </a:r>
            <a:r>
              <a:rPr b="1" i="0" lang="en-US" sz="2400" u="none" cap="none" strike="noStrike">
                <a:solidFill>
                  <a:schemeClr val="dk1"/>
                </a:solidFill>
                <a:latin typeface="Calibri"/>
                <a:ea typeface="Calibri"/>
                <a:cs typeface="Calibri"/>
                <a:sym typeface="Calibri"/>
              </a:rPr>
              <a:t>decrypt messages</a:t>
            </a:r>
            <a:r>
              <a:rPr b="0" i="0" lang="en-US" sz="2400" u="none" cap="none" strike="noStrike">
                <a:solidFill>
                  <a:schemeClr val="dk1"/>
                </a:solidFill>
                <a:latin typeface="Calibri"/>
                <a:ea typeface="Calibri"/>
                <a:cs typeface="Calibri"/>
                <a:sym typeface="Calibri"/>
              </a:rPr>
              <a:t>, and </a:t>
            </a:r>
            <a:r>
              <a:rPr b="1" i="0" lang="en-US" sz="2400" u="none" cap="none" strike="noStrike">
                <a:solidFill>
                  <a:schemeClr val="dk1"/>
                </a:solidFill>
                <a:latin typeface="Calibri"/>
                <a:ea typeface="Calibri"/>
                <a:cs typeface="Calibri"/>
                <a:sym typeface="Calibri"/>
              </a:rPr>
              <a:t>sign</a:t>
            </a:r>
            <a:r>
              <a:rPr b="0" i="0" lang="en-US" sz="2400" u="none" cap="none" strike="noStrike">
                <a:solidFill>
                  <a:schemeClr val="dk1"/>
                </a:solidFill>
                <a:latin typeface="Calibri"/>
                <a:ea typeface="Calibri"/>
                <a:cs typeface="Calibri"/>
                <a:sym typeface="Calibri"/>
              </a:rPr>
              <a:t> (create)</a:t>
            </a:r>
            <a:r>
              <a:rPr b="1" i="0" lang="en-US" sz="2400" u="none" cap="none" strike="noStrike">
                <a:solidFill>
                  <a:schemeClr val="dk1"/>
                </a:solidFill>
                <a:latin typeface="Calibri"/>
                <a:ea typeface="Calibri"/>
                <a:cs typeface="Calibri"/>
                <a:sym typeface="Calibri"/>
              </a:rPr>
              <a:t> signatures</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is </a:t>
            </a:r>
            <a:r>
              <a:rPr b="1" i="0" lang="en-US" sz="2800" u="none">
                <a:solidFill>
                  <a:schemeClr val="dk1"/>
                </a:solidFill>
                <a:latin typeface="Calibri"/>
                <a:ea typeface="Calibri"/>
                <a:cs typeface="Calibri"/>
                <a:sym typeface="Calibri"/>
              </a:rPr>
              <a:t>asymmetric</a:t>
            </a:r>
            <a:r>
              <a:rPr b="0" i="0" lang="en-US" sz="2800" u="none">
                <a:solidFill>
                  <a:schemeClr val="dk1"/>
                </a:solidFill>
                <a:latin typeface="Calibri"/>
                <a:ea typeface="Calibri"/>
                <a:cs typeface="Calibri"/>
                <a:sym typeface="Calibri"/>
              </a:rPr>
              <a:t> because</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those who encrypt messages or verify signatures </a:t>
            </a:r>
            <a:r>
              <a:rPr b="1" i="0" lang="en-US" sz="2400" u="none" cap="none" strike="noStrike">
                <a:solidFill>
                  <a:schemeClr val="dk1"/>
                </a:solidFill>
                <a:latin typeface="Calibri"/>
                <a:ea typeface="Calibri"/>
                <a:cs typeface="Calibri"/>
                <a:sym typeface="Calibri"/>
              </a:rPr>
              <a:t>cannot</a:t>
            </a:r>
            <a:r>
              <a:rPr b="0" i="0" lang="en-US" sz="2400" u="none" cap="none" strike="noStrike">
                <a:solidFill>
                  <a:schemeClr val="dk1"/>
                </a:solidFill>
                <a:latin typeface="Calibri"/>
                <a:ea typeface="Calibri"/>
                <a:cs typeface="Calibri"/>
                <a:sym typeface="Calibri"/>
              </a:rPr>
              <a:t> decrypt messages or create signatures</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Public-Key Cryptography</a:t>
            </a:r>
            <a:endParaRPr/>
          </a:p>
        </p:txBody>
      </p:sp>
      <p:pic>
        <p:nvPicPr>
          <p:cNvPr descr="Z-PK_Cryptography.pdf                                          00156198  Mnementh                      BEAE7A2F:" id="132" name="Google Shape;132;p19"/>
          <p:cNvPicPr preferRelativeResize="0"/>
          <p:nvPr/>
        </p:nvPicPr>
        <p:blipFill rotWithShape="1">
          <a:blip r:embed="rId3">
            <a:alphaModFix/>
          </a:blip>
          <a:srcRect b="53692" l="0" r="0" t="3579"/>
          <a:stretch/>
        </p:blipFill>
        <p:spPr>
          <a:xfrm>
            <a:off x="762000" y="1884362"/>
            <a:ext cx="7769225" cy="429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Public-Key Characteristics</a:t>
            </a:r>
            <a:endParaRPr/>
          </a:p>
        </p:txBody>
      </p:sp>
      <p:sp>
        <p:nvSpPr>
          <p:cNvPr id="139" name="Google Shape;139;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Public-Key algorithms rely on two keys where: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is computationally infeasible to find decryption key knowing only algorithm &amp; encryption key</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is computationally easy to en/decrypt messages when the relevant (en/decrypt) key is known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either of the two related keys can be used for encryption, with the other used for decryption (for some algorithms)</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Public-Key Cryptosystems</a:t>
            </a:r>
            <a:endParaRPr/>
          </a:p>
        </p:txBody>
      </p:sp>
      <p:pic>
        <p:nvPicPr>
          <p:cNvPr descr="PK_Dual_Model.pdf                                              00156198  Mnementh                      BEAE7A2F:" id="146" name="Google Shape;146;p21"/>
          <p:cNvPicPr preferRelativeResize="0"/>
          <p:nvPr/>
        </p:nvPicPr>
        <p:blipFill rotWithShape="1">
          <a:blip r:embed="rId3">
            <a:alphaModFix/>
          </a:blip>
          <a:srcRect b="18528" l="0" r="0" t="13897"/>
          <a:stretch/>
        </p:blipFill>
        <p:spPr>
          <a:xfrm>
            <a:off x="533400" y="1905000"/>
            <a:ext cx="8043862" cy="42021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