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6858000" cx="9144000"/>
  <p:notesSz cx="6858000" cy="9144000"/>
  <p:embeddedFontLst>
    <p:embeddedFont>
      <p:font typeface="Helvetica Neue"/>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D94D8F5-1FDC-416B-95FE-B555EA30CD31}">
  <a:tblStyle styleId="{FD94D8F5-1FDC-416B-95FE-B555EA30CD31}"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HelveticaNeue-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HelveticaNeue-regular.fntdata"/><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HelveticaNeue-italic.fntdata"/><Relationship Id="rId16" Type="http://schemas.openxmlformats.org/officeDocument/2006/relationships/slide" Target="slides/slide10.xml"/><Relationship Id="rId38" Type="http://schemas.openxmlformats.org/officeDocument/2006/relationships/font" Target="fonts/HelveticaNeue-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57" name="Google Shape;157;p1: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Lecture slides by Lawrie Brown for “Cryptography and Network Security”, 4/e, by William Stallings, Chapter </a:t>
            </a:r>
            <a:r>
              <a:rPr lang="en-US" sz="1000"/>
              <a:t>10 – “Key Management; Other Public Key Cryptosystems</a:t>
            </a:r>
            <a:r>
              <a:rPr lang="en-US"/>
              <a:t>”.</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11" name="Google Shape;211;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Stallings Figure 10.4 “Public-Key Certificates” illustrates such a scheme. See text for details of steps in protocol.</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17" name="Google Shape;217;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Font typeface="Times"/>
              <a:buNone/>
            </a:pPr>
            <a:r>
              <a:rPr lang="en-US">
                <a:latin typeface="Times"/>
                <a:ea typeface="Times"/>
                <a:cs typeface="Times"/>
                <a:sym typeface="Times"/>
              </a:rPr>
              <a:t>Once public keys have been distributed or have become accessible, secure communication that thwarts eavesdropping, tampering, or both, is possible. However, few users will wish to make exclusive use of public-key encryption for communication because of the relatively slow data rates that can be achieved. Accordingly, public-key encryption provides for the distribution of secret keys to be used for conventional encryption.</a:t>
            </a:r>
            <a:r>
              <a:rPr lang="en-US">
                <a:latin typeface="Helvetica Neue"/>
                <a:ea typeface="Helvetica Neue"/>
                <a:cs typeface="Helvetica Neue"/>
                <a:sym typeface="Helvetica Neue"/>
              </a:rPr>
              <a:t>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23" name="Google Shape;223;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Font typeface="Times"/>
              <a:buNone/>
            </a:pPr>
            <a:r>
              <a:rPr lang="en-US">
                <a:latin typeface="Times"/>
                <a:ea typeface="Times"/>
                <a:cs typeface="Times"/>
                <a:sym typeface="Times"/>
              </a:rPr>
              <a:t>An extremely simple scheme was put forward by Merkle [MERK79]. But it is insecure against an adversary who can intercept messages and then either relay the intercepted message or substitute another message. Such an attack is known as a man-in-the-middle attack</a:t>
            </a:r>
            <a:r>
              <a:rPr lang="en-US">
                <a:latin typeface="Helvetica Neue"/>
                <a:ea typeface="Helvetica Neue"/>
                <a:cs typeface="Helvetica Neue"/>
                <a:sym typeface="Helvetica Neue"/>
              </a:rPr>
              <a:t> </a:t>
            </a:r>
            <a:r>
              <a:rPr lang="en-US">
                <a:latin typeface="Times"/>
                <a:ea typeface="Times"/>
                <a:cs typeface="Times"/>
                <a:sym typeface="Times"/>
              </a:rPr>
              <a:t>[RIVE84].</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29" name="Google Shape;229;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Stallings Figure 10.6 “</a:t>
            </a:r>
            <a:r>
              <a:rPr lang="en-US" sz="1000"/>
              <a:t>Public-Key Distribution of Secret Keys” illustrates such an exchange</a:t>
            </a:r>
            <a:r>
              <a:rPr lang="en-US"/>
              <a:t>. See text for details of steps in protocol. Note that these steps correspond to final 3 of Figure 10.3, hence can get both secret key exchange and authentication in a single protocol.</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36" name="Google Shape;236;p14: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SzPts val="1800"/>
              <a:buFont typeface="Times"/>
              <a:buNone/>
            </a:pPr>
            <a:r>
              <a:rPr lang="en-US">
                <a:latin typeface="Times"/>
                <a:ea typeface="Times"/>
                <a:cs typeface="Times"/>
                <a:sym typeface="Times"/>
              </a:rPr>
              <a:t>Yet another way to use public-key encryption to distribute secret keys is a hybrid approach in use on IBM mainframes [LE93]. This scheme retains the use of a key distribution center (KDC) that shares a secret master key with each user and distributes secret session keys encrypted with the master key. A public key scheme is used to distribute the master keys. The addition of a public-key layer provides a secure, efficient means of distributing master keys. This is an advantage in a configuration in which a single KDC serves a widely distributed set of users.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42" name="Google Shape;242;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The idea of public key schemes, and the first practical scheme, which was for key distribution only, was published in 1977 by Diffie &amp; Hellman. The concept had been previously described in a classified report in 1970 by </a:t>
            </a:r>
            <a:r>
              <a:rPr lang="en-US">
                <a:latin typeface="Times"/>
                <a:ea typeface="Times"/>
                <a:cs typeface="Times"/>
                <a:sym typeface="Times"/>
              </a:rPr>
              <a:t>Williamson</a:t>
            </a:r>
            <a:r>
              <a:rPr lang="en-US"/>
              <a:t> (UK CESG) - and subsequently declassified in 1987, see</a:t>
            </a:r>
            <a:r>
              <a:rPr lang="en-US">
                <a:latin typeface="Times"/>
                <a:ea typeface="Times"/>
                <a:cs typeface="Times"/>
                <a:sym typeface="Times"/>
              </a:rPr>
              <a:t> [ELLI99].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48" name="Google Shape;248;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Font typeface="Times"/>
              <a:buNone/>
            </a:pPr>
            <a:r>
              <a:rPr lang="en-US">
                <a:latin typeface="Times"/>
                <a:ea typeface="Times"/>
                <a:cs typeface="Times"/>
                <a:sym typeface="Times"/>
              </a:rPr>
              <a:t>The purpose of the algorithm is to enable two users to securely exchange a key that can then be used for subsequent encryption of messages. The algorithm itself is limited to the exchange of secret values, which depends on the value of the public/private keys of the participants. The Diffie-Hellman algorithm uses </a:t>
            </a:r>
            <a:r>
              <a:rPr lang="en-US"/>
              <a:t>exponentiation in a finite (Galois) field (modulo a prime or a polynomial), and </a:t>
            </a:r>
            <a:r>
              <a:rPr lang="en-US">
                <a:latin typeface="Times"/>
                <a:ea typeface="Times"/>
                <a:cs typeface="Times"/>
                <a:sym typeface="Times"/>
              </a:rPr>
              <a:t>depends for its effectiveness on the difficulty of computing discrete logarithms.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54" name="Google Shape;254;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Font typeface="Times"/>
              <a:buNone/>
            </a:pPr>
            <a:r>
              <a:rPr lang="en-US">
                <a:latin typeface="Times"/>
                <a:ea typeface="Times"/>
                <a:cs typeface="Times"/>
                <a:sym typeface="Times"/>
              </a:rPr>
              <a:t>In the Diffie-Hellman key exchange algorithm, there are two publicly known numbers: a prime number q and an integer a that is a primitive root of q. </a:t>
            </a:r>
            <a:r>
              <a:rPr lang="en-US"/>
              <a:t>The prime q and primitive root a can be common to all using some instance of the D-H scheme. Note that the primitive root a is a number whose powers successively generate all the elements mod q. Users Alice and Bob choose random secrets x's, and then "protect" them using exponentiation to create their public y's. For an attacker monitoring the exchange of the y's to recover either of the x's, they'd need to solve the discrete logarithm problem, which is hard.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60" name="Google Shape;260;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The actual key exchange for either party consists of raising the others "public key' to power of their private key. The resulting number (or as much of as is necessary) is used as the key for a block cipher or other private key scheme. For an attacker to obtain the same value they need at least one of the secret numbers, which means solving a discrete log, which is computationally infeasible given large enough numbers. Note that if Alice and Bob subsequently communicate, they will have the </a:t>
            </a:r>
            <a:r>
              <a:rPr b="1" lang="en-US"/>
              <a:t>same</a:t>
            </a:r>
            <a:r>
              <a:rPr lang="en-US"/>
              <a:t> key as before, unless they choose new public-keys.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66" name="Google Shape;266;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Font typeface="Times"/>
              <a:buNone/>
            </a:pPr>
            <a:r>
              <a:rPr lang="en-US">
                <a:latin typeface="Times"/>
                <a:ea typeface="Times"/>
                <a:cs typeface="Times"/>
                <a:sym typeface="Times"/>
              </a:rPr>
              <a:t>Here is an example of Diffie-Hellman from the text.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63" name="Google Shape;163;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Opening quote.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72" name="Google Shape;272;p20: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SzPts val="1800"/>
              <a:buFont typeface="Times"/>
              <a:buNone/>
            </a:pPr>
            <a:r>
              <a:rPr lang="en-US">
                <a:latin typeface="Times"/>
                <a:ea typeface="Times"/>
                <a:cs typeface="Times"/>
                <a:sym typeface="Times"/>
              </a:rPr>
              <a:t>Detail a couple of possible </a:t>
            </a:r>
            <a:r>
              <a:rPr lang="en-US"/>
              <a:t>Key Exchange Protocols based on Diffie-Hellman. Note that these are vulnerable to a meet-in-the-Middle Attack, and that authentication of the keys is needed.</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78" name="Google Shape;278;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Font typeface="Times"/>
              <a:buNone/>
            </a:pPr>
            <a:r>
              <a:rPr lang="en-US">
                <a:latin typeface="Times"/>
                <a:ea typeface="Times"/>
                <a:cs typeface="Times"/>
                <a:sym typeface="Times"/>
              </a:rPr>
              <a:t>A major issue with the use of Public-Key Cryptography, is the size of numbers used, and hence keys being stored. Recently, an alternate approach has emerged, elliptic curve cryptography (ECC), which performs the computations using elliptic curve arithmetic instead of </a:t>
            </a:r>
            <a:r>
              <a:rPr lang="en-US"/>
              <a:t>integer or polynomial arithmetic.</a:t>
            </a:r>
            <a:r>
              <a:rPr lang="en-US">
                <a:latin typeface="Times"/>
                <a:ea typeface="Times"/>
                <a:cs typeface="Times"/>
                <a:sym typeface="Times"/>
              </a:rPr>
              <a:t> Already, ECC is showing up in standardization efforts, including the IEEE P1363 Standard for Public-Key Cryptography.</a:t>
            </a:r>
            <a:r>
              <a:rPr lang="en-US">
                <a:latin typeface="Helvetica Neue"/>
                <a:ea typeface="Helvetica Neue"/>
                <a:cs typeface="Helvetica Neue"/>
                <a:sym typeface="Helvetica Neue"/>
              </a:rPr>
              <a:t> </a:t>
            </a:r>
            <a:r>
              <a:rPr lang="en-US">
                <a:latin typeface="Times"/>
                <a:ea typeface="Times"/>
                <a:cs typeface="Times"/>
                <a:sym typeface="Times"/>
              </a:rPr>
              <a:t>Although the theory of ECC has been around for some time, it is only recently that products have begun to appear and that there has been sustained cryptanalytic interest in probing for weaknesses. Accordingly, the confidence level in ECC is not yet as high as that in RSA.</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84" name="Google Shape;284;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First consider elliptic curves using real number values. See text for detailed rules of addition and relation to zero point O. Can derive an algebraic interpretation of addition, based on computing gradient of tangent and then solving for intersection with curve. There is also an </a:t>
            </a:r>
            <a:r>
              <a:rPr lang="en-US">
                <a:latin typeface="Times"/>
                <a:ea typeface="Times"/>
                <a:cs typeface="Times"/>
                <a:sym typeface="Times"/>
              </a:rPr>
              <a:t>algebraic description of additions over elliptic curves, see text.</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90" name="Google Shape;290;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Stallings Figure 10.9b “Example of Elliptic Curves”,  illustrates the geometric interpretation of elliptic curve addition.</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96" name="Google Shape;296;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Font typeface="Times"/>
              <a:buNone/>
            </a:pPr>
            <a:r>
              <a:rPr lang="en-US">
                <a:latin typeface="Times"/>
                <a:ea typeface="Times"/>
                <a:cs typeface="Times"/>
                <a:sym typeface="Times"/>
              </a:rPr>
              <a:t>Elliptic curve cryptography makes use of elliptic curves in which the variables and coefficients are all restricted to elements of a finite field. Two families of elliptic curves are used in cryptographic applications: prime curves over Z</a:t>
            </a:r>
            <a:r>
              <a:rPr baseline="-25000" lang="en-US">
                <a:latin typeface="Times"/>
                <a:ea typeface="Times"/>
                <a:cs typeface="Times"/>
                <a:sym typeface="Times"/>
              </a:rPr>
              <a:t>p</a:t>
            </a:r>
            <a:r>
              <a:rPr lang="en-US">
                <a:latin typeface="Times"/>
                <a:ea typeface="Times"/>
                <a:cs typeface="Times"/>
                <a:sym typeface="Times"/>
              </a:rPr>
              <a:t> (best for software use), and binary curves over GF(2</a:t>
            </a:r>
            <a:r>
              <a:rPr baseline="30000" lang="en-US">
                <a:latin typeface="Times"/>
                <a:ea typeface="Times"/>
                <a:cs typeface="Times"/>
                <a:sym typeface="Times"/>
              </a:rPr>
              <a:t>m</a:t>
            </a:r>
            <a:r>
              <a:rPr lang="en-US">
                <a:latin typeface="Times"/>
                <a:ea typeface="Times"/>
                <a:cs typeface="Times"/>
                <a:sym typeface="Times"/>
              </a:rPr>
              <a:t>) (best for hardware use).</a:t>
            </a:r>
            <a:endParaRPr/>
          </a:p>
          <a:p>
            <a:pPr indent="0" lvl="0" marL="0" rtl="0" algn="l">
              <a:spcBef>
                <a:spcPts val="0"/>
              </a:spcBef>
              <a:spcAft>
                <a:spcPts val="0"/>
              </a:spcAft>
              <a:buSzPts val="1800"/>
              <a:buNone/>
            </a:pPr>
            <a:r>
              <a:rPr lang="en-US"/>
              <a:t>There is no obvious geometric interpretation of elliptic curve arithmetic over finite fields. The algebraic interpretation used for elliptic curve arithmetic over does readily carry over. See text for detailed discussion.</a:t>
            </a:r>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02" name="Google Shape;302;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Elliptic Curve Cryptography uses addition as an analog of modulo multiply, and repeated addition as an analog of modulo exponentiation. The “hard” problem is the elliptic curve logarithm problem.</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08" name="Google Shape;308;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Illustrate here the elliptic curve analog of Diffie-Hellman key exchange, which is a close analogy given elliptic curve multiplication equates to modulo exponentiation.</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14" name="Google Shape;314;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Font typeface="Times"/>
              <a:buNone/>
            </a:pPr>
            <a:r>
              <a:rPr lang="en-US">
                <a:latin typeface="Times"/>
                <a:ea typeface="Times"/>
                <a:cs typeface="Times"/>
                <a:sym typeface="Times"/>
              </a:rPr>
              <a:t>Several approaches to encryption/decryption using elliptic curves have been analyzed in the literature. </a:t>
            </a:r>
            <a:r>
              <a:rPr lang="en-US"/>
              <a:t>This one is an analog of the ElGamal public-key encryption algorithm. The sender must first encode any message M as a point on the elliptic curve P</a:t>
            </a:r>
            <a:r>
              <a:rPr baseline="-25000" lang="en-US"/>
              <a:t>m</a:t>
            </a:r>
            <a:r>
              <a:rPr lang="en-US"/>
              <a:t> (</a:t>
            </a:r>
            <a:r>
              <a:rPr lang="en-US">
                <a:latin typeface="Times"/>
                <a:ea typeface="Times"/>
                <a:cs typeface="Times"/>
                <a:sym typeface="Times"/>
              </a:rPr>
              <a:t>there are relatively straightforward techniques for this). </a:t>
            </a:r>
            <a:r>
              <a:rPr lang="en-US"/>
              <a:t>Note that the ciphertext is a pair of points on the elliptic curve. The sender masks the message using random k, but also sends along a “clue” allowing the receiver who know the private-key to recover k and hence the message. </a:t>
            </a:r>
            <a:r>
              <a:rPr lang="en-US">
                <a:latin typeface="Times"/>
                <a:ea typeface="Times"/>
                <a:cs typeface="Times"/>
                <a:sym typeface="Times"/>
              </a:rPr>
              <a:t>For an attacker to recover the message, the attacker would have to compute k given G and kG, which is assumed hard.</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20" name="Google Shape;320;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Font typeface="Times"/>
              <a:buNone/>
            </a:pPr>
            <a:r>
              <a:rPr lang="en-US">
                <a:latin typeface="Times"/>
                <a:ea typeface="Times"/>
                <a:cs typeface="Times"/>
                <a:sym typeface="Times"/>
              </a:rPr>
              <a:t>The security of ECC depends on how difficult it is to determine k given kP and P. This is referred to as the elliptic curve logarithm problem. The fastest known technique for taking the elliptic curve logarithm is known as the Pollard rho method. </a:t>
            </a:r>
            <a:r>
              <a:rPr lang="en-US"/>
              <a:t>Compared to factoring integers or polynomials, can use much smaller numbers for equivalent levels of security.</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26" name="Google Shape;326;p29: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Stallings Table </a:t>
            </a:r>
            <a:r>
              <a:rPr b="1" lang="en-US">
                <a:latin typeface="Times"/>
                <a:ea typeface="Times"/>
                <a:cs typeface="Times"/>
                <a:sym typeface="Times"/>
              </a:rPr>
              <a:t>10.3 - “ Comparable Key Sizes in Terms of Computational Effort for Cryptanalysis” illustrates the relative key sizes needed for security.</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69" name="Google Shape;169;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Font typeface="Times"/>
              <a:buNone/>
            </a:pPr>
            <a:r>
              <a:rPr lang="en-US">
                <a:latin typeface="Times"/>
                <a:ea typeface="Times"/>
                <a:cs typeface="Times"/>
                <a:sym typeface="Times"/>
              </a:rPr>
              <a:t>One of the major roles of public-key encryption has been to address the problem of key distribution, with two distinct aspects: the distribution of public keys, and the use of public-key encryption to distribute secret keys.</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32" name="Google Shape;332;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Chapter 10 summary.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75" name="Google Shape;175;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Font typeface="Times"/>
              <a:buNone/>
            </a:pPr>
            <a:r>
              <a:rPr lang="en-US">
                <a:latin typeface="Times"/>
                <a:ea typeface="Times"/>
                <a:cs typeface="Times"/>
                <a:sym typeface="Times"/>
              </a:rPr>
              <a:t>Several techniques have been proposed for the distribution of public keys, which can mostly be grouped into the categories shown.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81" name="Google Shape;181;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Font typeface="Times"/>
              <a:buNone/>
            </a:pPr>
            <a:r>
              <a:rPr lang="en-US">
                <a:latin typeface="Times"/>
                <a:ea typeface="Times"/>
                <a:cs typeface="Times"/>
                <a:sym typeface="Times"/>
              </a:rPr>
              <a:t>The point of public-key encryption is that the public key is public, hence any participant can send his or her public key to any other participant, or broadcast the key to the community at large. Its </a:t>
            </a:r>
            <a:r>
              <a:rPr lang="en-US"/>
              <a:t>major weakness is forgery, anyone can create a key claiming to be someone else and broadcast it, and until the forgery is discovered they can masquerade as the claimed user.</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87" name="Google Shape;187;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Font typeface="Times"/>
              <a:buNone/>
            </a:pPr>
            <a:r>
              <a:rPr lang="en-US">
                <a:latin typeface="Times"/>
                <a:ea typeface="Times"/>
                <a:cs typeface="Times"/>
                <a:sym typeface="Times"/>
              </a:rPr>
              <a:t>A greater degree of security can be achieved by maintaining a publicly available dynamic directory of public keys. Maintenance and distribution of the public directory would have to be the responsibility of some trusted entity or organization. This scheme is clearly more secure than individual public announcements but still has vulnerabilities </a:t>
            </a:r>
            <a:r>
              <a:rPr lang="en-US"/>
              <a:t>to tampering or forgery</a:t>
            </a:r>
            <a:r>
              <a:rPr lang="en-US">
                <a:latin typeface="Times"/>
                <a:ea typeface="Times"/>
                <a:cs typeface="Times"/>
                <a:sym typeface="Times"/>
              </a:rPr>
              <a: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93" name="Google Shape;193;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Font typeface="Times"/>
              <a:buNone/>
            </a:pPr>
            <a:r>
              <a:rPr lang="en-US">
                <a:latin typeface="Times"/>
                <a:ea typeface="Times"/>
                <a:cs typeface="Times"/>
                <a:sym typeface="Times"/>
              </a:rPr>
              <a:t>Stronger security for public-key distribution can be achieved by providing tighter control over the distribution of public keys from the directory. It </a:t>
            </a:r>
            <a:r>
              <a:rPr lang="en-US"/>
              <a:t>requires users to know the public key for the directory, and that they interact with directory in real-time to obtain any desired public key securely. Note that </a:t>
            </a:r>
            <a:r>
              <a:rPr lang="en-US">
                <a:latin typeface="Times"/>
                <a:ea typeface="Times"/>
                <a:cs typeface="Times"/>
                <a:sym typeface="Times"/>
              </a:rPr>
              <a:t>a total of seven messages are required, as shown next.</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99" name="Google Shape;199;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Stallings Figure 10.3 “Public-Key Authority” </a:t>
            </a:r>
            <a:r>
              <a:rPr lang="en-US">
                <a:latin typeface="Times"/>
                <a:ea typeface="Times"/>
                <a:cs typeface="Times"/>
                <a:sym typeface="Times"/>
              </a:rPr>
              <a:t>illustrates a typical protocol interaction</a:t>
            </a:r>
            <a:r>
              <a:rPr lang="en-US"/>
              <a:t>. See text for details of steps in protocol.</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05" name="Google Shape;205;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Font typeface="Times"/>
              <a:buNone/>
            </a:pPr>
            <a:r>
              <a:rPr lang="en-US">
                <a:latin typeface="Times"/>
                <a:ea typeface="Times"/>
                <a:cs typeface="Times"/>
                <a:sym typeface="Times"/>
              </a:rPr>
              <a:t>An further improvement is to use</a:t>
            </a:r>
            <a:r>
              <a:rPr lang="en-US">
                <a:latin typeface="Helvetica Neue"/>
                <a:ea typeface="Helvetica Neue"/>
                <a:cs typeface="Helvetica Neue"/>
                <a:sym typeface="Helvetica Neue"/>
              </a:rPr>
              <a:t> </a:t>
            </a:r>
            <a:r>
              <a:rPr lang="en-US">
                <a:latin typeface="Times"/>
                <a:ea typeface="Times"/>
                <a:cs typeface="Times"/>
                <a:sym typeface="Times"/>
              </a:rPr>
              <a:t>certificates, which can be used to exchange keys without contacting a public-key authority, in a way that is as reliable as if the keys were obtained directly from a public-key authority. A </a:t>
            </a:r>
            <a:r>
              <a:rPr lang="en-US"/>
              <a:t>certificate binds an </a:t>
            </a:r>
            <a:r>
              <a:rPr b="1" lang="en-US"/>
              <a:t>identity</a:t>
            </a:r>
            <a:r>
              <a:rPr lang="en-US"/>
              <a:t> to </a:t>
            </a:r>
            <a:r>
              <a:rPr b="1" lang="en-US"/>
              <a:t>public key</a:t>
            </a:r>
            <a:r>
              <a:rPr lang="en-US"/>
              <a:t>, with all contents </a:t>
            </a:r>
            <a:r>
              <a:rPr b="1" lang="en-US"/>
              <a:t>signed</a:t>
            </a:r>
            <a:r>
              <a:rPr lang="en-US"/>
              <a:t> by a trusted Public-Key or Certificate Authority (CA). This can be verified by anyone who knows the public-key authorities public-key.</a:t>
            </a:r>
            <a:endParaRPr/>
          </a:p>
          <a:p>
            <a:pPr indent="0" lvl="0" marL="0" rtl="0" algn="l">
              <a:spcBef>
                <a:spcPts val="0"/>
              </a:spcBef>
              <a:spcAft>
                <a:spcPts val="0"/>
              </a:spcAft>
              <a:buSzPts val="1800"/>
              <a:buFont typeface="Times"/>
              <a:buNone/>
            </a:pPr>
            <a:r>
              <a:rPr lang="en-US">
                <a:latin typeface="Times"/>
                <a:ea typeface="Times"/>
                <a:cs typeface="Times"/>
                <a:sym typeface="Times"/>
              </a:rPr>
              <a:t>One scheme has become universally accepted for formatting public-key certificates: the X.509 standard. X.509 certificates are used in most network security applications, including IP security, secure sockets layer (SSL), secure electronic transactions (SET), and S/MIME. Will discuss it in much more detail later.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1"/>
        </a:solidFill>
      </p:bgPr>
    </p:bg>
    <p:spTree>
      <p:nvGrpSpPr>
        <p:cNvPr id="79" name="Shape 79"/>
        <p:cNvGrpSpPr/>
        <p:nvPr/>
      </p:nvGrpSpPr>
      <p:grpSpPr>
        <a:xfrm>
          <a:off x="0" y="0"/>
          <a:ext cx="0" cy="0"/>
          <a:chOff x="0" y="0"/>
          <a:chExt cx="0" cy="0"/>
        </a:xfrm>
      </p:grpSpPr>
      <p:grpSp>
        <p:nvGrpSpPr>
          <p:cNvPr id="80" name="Google Shape;80;p2"/>
          <p:cNvGrpSpPr/>
          <p:nvPr/>
        </p:nvGrpSpPr>
        <p:grpSpPr>
          <a:xfrm>
            <a:off x="3175" y="4267200"/>
            <a:ext cx="9140825" cy="2590800"/>
            <a:chOff x="2" y="2688"/>
            <a:chExt cx="5758" cy="1632"/>
          </a:xfrm>
        </p:grpSpPr>
        <p:sp>
          <p:nvSpPr>
            <p:cNvPr id="81" name="Google Shape;81;p2"/>
            <p:cNvSpPr/>
            <p:nvPr/>
          </p:nvSpPr>
          <p:spPr>
            <a:xfrm>
              <a:off x="2" y="2688"/>
              <a:ext cx="5758" cy="1632"/>
            </a:xfrm>
            <a:custGeom>
              <a:rect b="b" l="l" r="r" t="t"/>
              <a:pathLst>
                <a:path extrusionOk="0" h="4316" w="5740">
                  <a:moveTo>
                    <a:pt x="5740" y="4316"/>
                  </a:moveTo>
                  <a:lnTo>
                    <a:pt x="0" y="4316"/>
                  </a:lnTo>
                  <a:lnTo>
                    <a:pt x="0" y="0"/>
                  </a:lnTo>
                  <a:lnTo>
                    <a:pt x="5740" y="0"/>
                  </a:lnTo>
                  <a:lnTo>
                    <a:pt x="5740" y="4316"/>
                  </a:lnTo>
                  <a:lnTo>
                    <a:pt x="5740" y="4316"/>
                  </a:lnTo>
                  <a:close/>
                </a:path>
              </a:pathLst>
            </a:custGeom>
            <a:gradFill>
              <a:gsLst>
                <a:gs pos="0">
                  <a:schemeClr val="lt1"/>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82" name="Google Shape;82;p2"/>
            <p:cNvGrpSpPr/>
            <p:nvPr/>
          </p:nvGrpSpPr>
          <p:grpSpPr>
            <a:xfrm>
              <a:off x="1776" y="3024"/>
              <a:ext cx="3929" cy="1290"/>
              <a:chOff x="1776" y="3024"/>
              <a:chExt cx="3929" cy="1290"/>
            </a:xfrm>
          </p:grpSpPr>
          <p:grpSp>
            <p:nvGrpSpPr>
              <p:cNvPr id="83" name="Google Shape;83;p2"/>
              <p:cNvGrpSpPr/>
              <p:nvPr/>
            </p:nvGrpSpPr>
            <p:grpSpPr>
              <a:xfrm>
                <a:off x="2268" y="3934"/>
                <a:ext cx="638" cy="377"/>
                <a:chOff x="2268" y="3934"/>
                <a:chExt cx="638" cy="377"/>
              </a:xfrm>
            </p:grpSpPr>
            <p:sp>
              <p:nvSpPr>
                <p:cNvPr id="84" name="Google Shape;84;p2"/>
                <p:cNvSpPr/>
                <p:nvPr/>
              </p:nvSpPr>
              <p:spPr>
                <a:xfrm>
                  <a:off x="2268" y="3934"/>
                  <a:ext cx="638" cy="377"/>
                </a:xfrm>
                <a:prstGeom prst="ellipse">
                  <a:avLst/>
                </a:prstGeom>
                <a:gradFill>
                  <a:gsLst>
                    <a:gs pos="0">
                      <a:schemeClr val="accent1"/>
                    </a:gs>
                    <a:gs pos="100000">
                      <a:srgbClr val="9060F0"/>
                    </a:gs>
                  </a:gsLst>
                  <a:lin ang="135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5" name="Google Shape;85;p2"/>
                <p:cNvSpPr/>
                <p:nvPr/>
              </p:nvSpPr>
              <p:spPr>
                <a:xfrm>
                  <a:off x="2314" y="3958"/>
                  <a:ext cx="543" cy="332"/>
                </a:xfrm>
                <a:prstGeom prst="ellipse">
                  <a:avLst/>
                </a:prstGeom>
                <a:gradFill>
                  <a:gsLst>
                    <a:gs pos="0">
                      <a:srgbClr val="9060F0"/>
                    </a:gs>
                    <a:gs pos="100000">
                      <a:schemeClr val="accent1"/>
                    </a:gs>
                  </a:gsLst>
                  <a:lin ang="135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6" name="Google Shape;86;p2"/>
                <p:cNvSpPr/>
                <p:nvPr/>
              </p:nvSpPr>
              <p:spPr>
                <a:xfrm>
                  <a:off x="2341" y="3979"/>
                  <a:ext cx="501" cy="299"/>
                </a:xfrm>
                <a:prstGeom prst="ellipse">
                  <a:avLst/>
                </a:prstGeom>
                <a:gradFill>
                  <a:gsLst>
                    <a:gs pos="0">
                      <a:schemeClr val="accent1"/>
                    </a:gs>
                    <a:gs pos="100000">
                      <a:srgbClr val="9261F4"/>
                    </a:gs>
                  </a:gsLst>
                  <a:lin ang="135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7" name="Google Shape;87;p2"/>
                <p:cNvSpPr/>
                <p:nvPr/>
              </p:nvSpPr>
              <p:spPr>
                <a:xfrm>
                  <a:off x="2368" y="3997"/>
                  <a:ext cx="444" cy="258"/>
                </a:xfrm>
                <a:prstGeom prst="ellipse">
                  <a:avLst/>
                </a:prstGeom>
                <a:gradFill>
                  <a:gsLst>
                    <a:gs pos="0">
                      <a:srgbClr val="9060F0"/>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8" name="Google Shape;88;p2"/>
                <p:cNvSpPr/>
                <p:nvPr/>
              </p:nvSpPr>
              <p:spPr>
                <a:xfrm>
                  <a:off x="2385" y="4005"/>
                  <a:ext cx="413" cy="240"/>
                </a:xfrm>
                <a:prstGeom prst="ellipse">
                  <a:avLst/>
                </a:prstGeom>
                <a:gradFill>
                  <a:gsLst>
                    <a:gs pos="0">
                      <a:srgbClr val="9463F8"/>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9" name="Google Shape;89;p2"/>
                <p:cNvSpPr/>
                <p:nvPr/>
              </p:nvSpPr>
              <p:spPr>
                <a:xfrm>
                  <a:off x="2437" y="4026"/>
                  <a:ext cx="306" cy="192"/>
                </a:xfrm>
                <a:prstGeom prst="ellipse">
                  <a:avLst/>
                </a:prstGeom>
                <a:gradFill>
                  <a:gsLst>
                    <a:gs pos="0">
                      <a:srgbClr val="9060F0"/>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0" name="Google Shape;90;p2"/>
                <p:cNvSpPr/>
                <p:nvPr/>
              </p:nvSpPr>
              <p:spPr>
                <a:xfrm>
                  <a:off x="2476" y="4056"/>
                  <a:ext cx="227" cy="135"/>
                </a:xfrm>
                <a:prstGeom prst="ellipse">
                  <a:avLst/>
                </a:prstGeom>
                <a:gradFill>
                  <a:gsLst>
                    <a:gs pos="0">
                      <a:srgbClr val="9261F4"/>
                    </a:gs>
                    <a:gs pos="100000">
                      <a:schemeClr val="accent1"/>
                    </a:gs>
                  </a:gsLst>
                  <a:lin ang="135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1" name="Google Shape;91;p2"/>
                <p:cNvSpPr/>
                <p:nvPr/>
              </p:nvSpPr>
              <p:spPr>
                <a:xfrm>
                  <a:off x="2542" y="4097"/>
                  <a:ext cx="90" cy="60"/>
                </a:xfrm>
                <a:prstGeom prst="ellipse">
                  <a:avLst/>
                </a:prstGeom>
                <a:gradFill>
                  <a:gsLst>
                    <a:gs pos="0">
                      <a:srgbClr val="9261F4"/>
                    </a:gs>
                    <a:gs pos="100000">
                      <a:schemeClr val="accent1"/>
                    </a:gs>
                  </a:gsLst>
                  <a:lin ang="108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92" name="Google Shape;92;p2"/>
              <p:cNvSpPr/>
              <p:nvPr/>
            </p:nvSpPr>
            <p:spPr>
              <a:xfrm>
                <a:off x="3686" y="3810"/>
                <a:ext cx="532" cy="327"/>
              </a:xfrm>
              <a:prstGeom prst="ellipse">
                <a:avLst/>
              </a:prstGeom>
              <a:gradFill>
                <a:gsLst>
                  <a:gs pos="0">
                    <a:schemeClr val="accent1"/>
                  </a:gs>
                  <a:gs pos="100000">
                    <a:srgbClr val="9261F4"/>
                  </a:gs>
                </a:gsLst>
                <a:path path="circle">
                  <a:fillToRect b="50%" l="50%" r="50%" t="50%"/>
                </a:path>
                <a:tileRect/>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3" name="Google Shape;93;p2"/>
              <p:cNvSpPr/>
              <p:nvPr/>
            </p:nvSpPr>
            <p:spPr>
              <a:xfrm>
                <a:off x="3726" y="3840"/>
                <a:ext cx="452" cy="275"/>
              </a:xfrm>
              <a:prstGeom prst="ellipse">
                <a:avLst/>
              </a:prstGeom>
              <a:gradFill>
                <a:gsLst>
                  <a:gs pos="0">
                    <a:srgbClr val="9261F4"/>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4" name="Google Shape;94;p2"/>
              <p:cNvSpPr/>
              <p:nvPr/>
            </p:nvSpPr>
            <p:spPr>
              <a:xfrm>
                <a:off x="3782" y="3872"/>
                <a:ext cx="344" cy="207"/>
              </a:xfrm>
              <a:prstGeom prst="ellipse">
                <a:avLst/>
              </a:prstGeom>
              <a:gradFill>
                <a:gsLst>
                  <a:gs pos="0">
                    <a:schemeClr val="accent1"/>
                  </a:gs>
                  <a:gs pos="100000">
                    <a:srgbClr val="9463F8"/>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5" name="Google Shape;95;p2"/>
              <p:cNvSpPr/>
              <p:nvPr/>
            </p:nvSpPr>
            <p:spPr>
              <a:xfrm>
                <a:off x="3822" y="3896"/>
                <a:ext cx="262" cy="159"/>
              </a:xfrm>
              <a:prstGeom prst="ellipse">
                <a:avLst/>
              </a:prstGeom>
              <a:gradFill>
                <a:gsLst>
                  <a:gs pos="0">
                    <a:srgbClr val="9664FB"/>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6" name="Google Shape;96;p2"/>
              <p:cNvSpPr/>
              <p:nvPr/>
            </p:nvSpPr>
            <p:spPr>
              <a:xfrm>
                <a:off x="3856" y="3922"/>
                <a:ext cx="192" cy="107"/>
              </a:xfrm>
              <a:prstGeom prst="ellipse">
                <a:avLst/>
              </a:prstGeom>
              <a:gradFill>
                <a:gsLst>
                  <a:gs pos="0">
                    <a:schemeClr val="accent1"/>
                  </a:gs>
                  <a:gs pos="100000">
                    <a:srgbClr val="9463F8"/>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7" name="Google Shape;97;p2"/>
              <p:cNvSpPr/>
              <p:nvPr/>
            </p:nvSpPr>
            <p:spPr>
              <a:xfrm>
                <a:off x="3575" y="3715"/>
                <a:ext cx="383" cy="161"/>
              </a:xfrm>
              <a:custGeom>
                <a:rect b="b" l="l" r="r" t="t"/>
                <a:pathLst>
                  <a:path extrusionOk="0" h="161" w="382">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a:gsLst>
                  <a:gs pos="0">
                    <a:srgbClr val="9463F8"/>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8" name="Google Shape;98;p2"/>
              <p:cNvSpPr/>
              <p:nvPr/>
            </p:nvSpPr>
            <p:spPr>
              <a:xfrm>
                <a:off x="3695" y="4170"/>
                <a:ext cx="444" cy="66"/>
              </a:xfrm>
              <a:custGeom>
                <a:rect b="b" l="l" r="r" t="t"/>
                <a:pathLst>
                  <a:path extrusionOk="0" h="66" w="443">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a:gsLst>
                  <a:gs pos="0">
                    <a:schemeClr val="accent1"/>
                  </a:gs>
                  <a:gs pos="100000">
                    <a:srgbClr val="8D5EEC"/>
                  </a:gs>
                </a:gsLst>
                <a:lin ang="81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9" name="Google Shape;99;p2"/>
              <p:cNvSpPr/>
              <p:nvPr/>
            </p:nvSpPr>
            <p:spPr>
              <a:xfrm>
                <a:off x="3527" y="3906"/>
                <a:ext cx="89" cy="216"/>
              </a:xfrm>
              <a:custGeom>
                <a:rect b="b" l="l" r="r" t="t"/>
                <a:pathLst>
                  <a:path extrusionOk="0" h="216" w="89">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0" name="Google Shape;100;p2"/>
              <p:cNvSpPr/>
              <p:nvPr/>
            </p:nvSpPr>
            <p:spPr>
              <a:xfrm>
                <a:off x="3569" y="3745"/>
                <a:ext cx="750" cy="461"/>
              </a:xfrm>
              <a:custGeom>
                <a:rect b="b" l="l" r="r" t="t"/>
                <a:pathLst>
                  <a:path extrusionOk="0" h="461" w="747">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a:gsLst>
                  <a:gs pos="0">
                    <a:srgbClr val="9261F4"/>
                  </a:gs>
                  <a:gs pos="100000">
                    <a:schemeClr val="accent1"/>
                  </a:gs>
                </a:gsLst>
                <a:path path="circle">
                  <a:fillToRect b="50%" l="50%" r="50%" t="50%"/>
                </a:path>
                <a:tileRect/>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1" name="Google Shape;101;p2"/>
              <p:cNvSpPr/>
              <p:nvPr/>
            </p:nvSpPr>
            <p:spPr>
              <a:xfrm>
                <a:off x="4037" y="3721"/>
                <a:ext cx="96" cy="30"/>
              </a:xfrm>
              <a:custGeom>
                <a:rect b="b" l="l" r="r" t="t"/>
                <a:pathLst>
                  <a:path extrusionOk="0" h="30" w="96">
                    <a:moveTo>
                      <a:pt x="0" y="0"/>
                    </a:moveTo>
                    <a:lnTo>
                      <a:pt x="0" y="12"/>
                    </a:lnTo>
                    <a:lnTo>
                      <a:pt x="48" y="18"/>
                    </a:lnTo>
                    <a:lnTo>
                      <a:pt x="96" y="30"/>
                    </a:lnTo>
                    <a:lnTo>
                      <a:pt x="96" y="24"/>
                    </a:lnTo>
                    <a:lnTo>
                      <a:pt x="96" y="18"/>
                    </a:lnTo>
                    <a:lnTo>
                      <a:pt x="48" y="12"/>
                    </a:lnTo>
                    <a:lnTo>
                      <a:pt x="0" y="0"/>
                    </a:lnTo>
                    <a:lnTo>
                      <a:pt x="0" y="0"/>
                    </a:lnTo>
                    <a:close/>
                  </a:path>
                </a:pathLst>
              </a:custGeom>
              <a:gradFill>
                <a:gsLst>
                  <a:gs pos="0">
                    <a:srgbClr val="9060F0"/>
                  </a:gs>
                  <a:gs pos="100000">
                    <a:schemeClr val="accent1"/>
                  </a:gs>
                </a:gsLst>
                <a:lin ang="108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2" name="Google Shape;102;p2"/>
              <p:cNvSpPr/>
              <p:nvPr/>
            </p:nvSpPr>
            <p:spPr>
              <a:xfrm>
                <a:off x="4175" y="4050"/>
                <a:ext cx="180" cy="132"/>
              </a:xfrm>
              <a:custGeom>
                <a:rect b="b" l="l" r="r" t="t"/>
                <a:pathLst>
                  <a:path extrusionOk="0" h="132" w="179">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a:gsLst>
                  <a:gs pos="0">
                    <a:srgbClr val="9060F0"/>
                  </a:gs>
                  <a:gs pos="100000">
                    <a:schemeClr val="accent1"/>
                  </a:gs>
                </a:gsLst>
                <a:lin ang="81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3" name="Google Shape;103;p2"/>
              <p:cNvSpPr/>
              <p:nvPr/>
            </p:nvSpPr>
            <p:spPr>
              <a:xfrm>
                <a:off x="2585" y="3822"/>
                <a:ext cx="449" cy="186"/>
              </a:xfrm>
              <a:custGeom>
                <a:rect b="b" l="l" r="r" t="t"/>
                <a:pathLst>
                  <a:path extrusionOk="0" h="186" w="448">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a:gsLst>
                  <a:gs pos="0">
                    <a:srgbClr val="9261F4"/>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4" name="Google Shape;104;p2"/>
              <p:cNvSpPr/>
              <p:nvPr/>
            </p:nvSpPr>
            <p:spPr>
              <a:xfrm>
                <a:off x="2142" y="3852"/>
                <a:ext cx="892" cy="462"/>
              </a:xfrm>
              <a:custGeom>
                <a:rect b="b" l="l" r="r" t="t"/>
                <a:pathLst>
                  <a:path extrusionOk="0" h="462" w="890">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a:gsLst>
                  <a:gs pos="0">
                    <a:srgbClr val="8D5EEC"/>
                  </a:gs>
                  <a:gs pos="100000">
                    <a:schemeClr val="accent1"/>
                  </a:gs>
                </a:gsLst>
                <a:lin ang="135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5" name="Google Shape;105;p2"/>
              <p:cNvSpPr/>
              <p:nvPr/>
            </p:nvSpPr>
            <p:spPr>
              <a:xfrm>
                <a:off x="2082" y="3828"/>
                <a:ext cx="407" cy="486"/>
              </a:xfrm>
              <a:custGeom>
                <a:rect b="b" l="l" r="r" t="t"/>
                <a:pathLst>
                  <a:path extrusionOk="0" h="486" w="40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a:gsLst>
                  <a:gs pos="0">
                    <a:srgbClr val="9261F4"/>
                  </a:gs>
                  <a:gs pos="100000">
                    <a:schemeClr val="accent1"/>
                  </a:gs>
                </a:gsLst>
                <a:lin ang="108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6" name="Google Shape;106;p2"/>
              <p:cNvSpPr/>
              <p:nvPr/>
            </p:nvSpPr>
            <p:spPr>
              <a:xfrm>
                <a:off x="2987" y="4044"/>
                <a:ext cx="108" cy="252"/>
              </a:xfrm>
              <a:custGeom>
                <a:rect b="b" l="l" r="r" t="t"/>
                <a:pathLst>
                  <a:path extrusionOk="0" h="252" w="107">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a:gsLst>
                  <a:gs pos="0">
                    <a:schemeClr val="accent1"/>
                  </a:gs>
                  <a:gs pos="100000">
                    <a:srgbClr val="8B5DE8"/>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7" name="Google Shape;107;p2"/>
              <p:cNvSpPr/>
              <p:nvPr/>
            </p:nvSpPr>
            <p:spPr>
              <a:xfrm>
                <a:off x="2068" y="3685"/>
                <a:ext cx="835" cy="150"/>
              </a:xfrm>
              <a:custGeom>
                <a:rect b="b" l="l" r="r" t="t"/>
                <a:pathLst>
                  <a:path extrusionOk="0" h="150" w="835">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8" name="Google Shape;108;p2"/>
              <p:cNvSpPr/>
              <p:nvPr/>
            </p:nvSpPr>
            <p:spPr>
              <a:xfrm>
                <a:off x="1867" y="3853"/>
                <a:ext cx="171" cy="461"/>
              </a:xfrm>
              <a:custGeom>
                <a:rect b="b" l="l" r="r" t="t"/>
                <a:pathLst>
                  <a:path extrusionOk="0" h="461" w="17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9" name="Google Shape;109;p2"/>
              <p:cNvSpPr/>
              <p:nvPr/>
            </p:nvSpPr>
            <p:spPr>
              <a:xfrm>
                <a:off x="2951" y="3751"/>
                <a:ext cx="360" cy="563"/>
              </a:xfrm>
              <a:custGeom>
                <a:rect b="b" l="l" r="r" t="t"/>
                <a:pathLst>
                  <a:path extrusionOk="0" h="563" w="360">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0" name="Google Shape;110;p2"/>
              <p:cNvSpPr/>
              <p:nvPr/>
            </p:nvSpPr>
            <p:spPr>
              <a:xfrm>
                <a:off x="2318" y="3631"/>
                <a:ext cx="1078" cy="425"/>
              </a:xfrm>
              <a:custGeom>
                <a:rect b="b" l="l" r="r" t="t"/>
                <a:pathLst>
                  <a:path extrusionOk="0" h="425" w="1078">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1" name="Google Shape;111;p2"/>
              <p:cNvSpPr/>
              <p:nvPr/>
            </p:nvSpPr>
            <p:spPr>
              <a:xfrm>
                <a:off x="3304" y="4080"/>
                <a:ext cx="98" cy="234"/>
              </a:xfrm>
              <a:custGeom>
                <a:rect b="b" l="l" r="r" t="t"/>
                <a:pathLst>
                  <a:path extrusionOk="0" h="234" w="98">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2" name="Google Shape;112;p2"/>
              <p:cNvSpPr/>
              <p:nvPr/>
            </p:nvSpPr>
            <p:spPr>
              <a:xfrm>
                <a:off x="1776" y="3673"/>
                <a:ext cx="481" cy="641"/>
              </a:xfrm>
              <a:custGeom>
                <a:rect b="b" l="l" r="r" t="t"/>
                <a:pathLst>
                  <a:path extrusionOk="0" h="641" w="48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3" name="Google Shape;113;p2"/>
              <p:cNvSpPr/>
              <p:nvPr/>
            </p:nvSpPr>
            <p:spPr>
              <a:xfrm>
                <a:off x="4200" y="3402"/>
                <a:ext cx="1201" cy="731"/>
              </a:xfrm>
              <a:custGeom>
                <a:rect b="b" l="l" r="r" t="t"/>
                <a:pathLst>
                  <a:path extrusionOk="0" h="731" w="120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a:gsLst>
                  <a:gs pos="0">
                    <a:srgbClr val="9D6F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4" name="Google Shape;114;p2"/>
              <p:cNvSpPr/>
              <p:nvPr/>
            </p:nvSpPr>
            <p:spPr>
              <a:xfrm>
                <a:off x="4128" y="3366"/>
                <a:ext cx="544" cy="737"/>
              </a:xfrm>
              <a:custGeom>
                <a:rect b="b" l="l" r="r" t="t"/>
                <a:pathLst>
                  <a:path extrusionOk="0" h="737" w="544">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a:gsLst>
                  <a:gs pos="0">
                    <a:srgbClr val="9D6F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5" name="Google Shape;115;p2"/>
              <p:cNvSpPr/>
              <p:nvPr/>
            </p:nvSpPr>
            <p:spPr>
              <a:xfrm>
                <a:off x="4792" y="3360"/>
                <a:ext cx="609" cy="252"/>
              </a:xfrm>
              <a:custGeom>
                <a:rect b="b" l="l" r="r" t="t"/>
                <a:pathLst>
                  <a:path extrusionOk="0" h="252" w="609">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a:gsLst>
                  <a:gs pos="0">
                    <a:srgbClr val="A176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6" name="Google Shape;116;p2"/>
              <p:cNvSpPr/>
              <p:nvPr/>
            </p:nvSpPr>
            <p:spPr>
              <a:xfrm>
                <a:off x="5246" y="4007"/>
                <a:ext cx="72" cy="54"/>
              </a:xfrm>
              <a:custGeom>
                <a:rect b="b" l="l" r="r" t="t"/>
                <a:pathLst>
                  <a:path extrusionOk="0" h="54" w="72">
                    <a:moveTo>
                      <a:pt x="72" y="0"/>
                    </a:moveTo>
                    <a:lnTo>
                      <a:pt x="36" y="30"/>
                    </a:lnTo>
                    <a:lnTo>
                      <a:pt x="0" y="54"/>
                    </a:lnTo>
                    <a:lnTo>
                      <a:pt x="36" y="54"/>
                    </a:lnTo>
                    <a:lnTo>
                      <a:pt x="54" y="42"/>
                    </a:lnTo>
                    <a:lnTo>
                      <a:pt x="72" y="24"/>
                    </a:lnTo>
                    <a:lnTo>
                      <a:pt x="72" y="24"/>
                    </a:lnTo>
                    <a:lnTo>
                      <a:pt x="72" y="0"/>
                    </a:lnTo>
                    <a:lnTo>
                      <a:pt x="72" y="0"/>
                    </a:lnTo>
                    <a:close/>
                  </a:path>
                </a:pathLst>
              </a:custGeom>
              <a:gradFill>
                <a:gsLst>
                  <a:gs pos="0">
                    <a:schemeClr val="accent1"/>
                  </a:gs>
                  <a:gs pos="100000">
                    <a:srgbClr val="9463F8"/>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7" name="Google Shape;117;p2"/>
              <p:cNvSpPr/>
              <p:nvPr/>
            </p:nvSpPr>
            <p:spPr>
              <a:xfrm>
                <a:off x="4505" y="4073"/>
                <a:ext cx="705" cy="108"/>
              </a:xfrm>
              <a:custGeom>
                <a:rect b="b" l="l" r="r" t="t"/>
                <a:pathLst>
                  <a:path extrusionOk="0" h="108" w="705">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a:gsLst>
                  <a:gs pos="0">
                    <a:schemeClr val="accent1"/>
                  </a:gs>
                  <a:gs pos="100000">
                    <a:srgbClr val="9463F8"/>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8" name="Google Shape;118;p2"/>
              <p:cNvSpPr/>
              <p:nvPr/>
            </p:nvSpPr>
            <p:spPr>
              <a:xfrm>
                <a:off x="5336" y="3654"/>
                <a:ext cx="143" cy="341"/>
              </a:xfrm>
              <a:custGeom>
                <a:rect b="b" l="l" r="r" t="t"/>
                <a:pathLst>
                  <a:path extrusionOk="0" h="341" w="143">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a:gsLst>
                  <a:gs pos="0">
                    <a:schemeClr val="accent1"/>
                  </a:gs>
                  <a:gs pos="100000">
                    <a:srgbClr val="9463F8"/>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9" name="Google Shape;119;p2"/>
              <p:cNvSpPr/>
              <p:nvPr/>
            </p:nvSpPr>
            <p:spPr>
              <a:xfrm>
                <a:off x="5061" y="3624"/>
                <a:ext cx="83" cy="90"/>
              </a:xfrm>
              <a:custGeom>
                <a:rect b="b" l="l" r="r" t="t"/>
                <a:pathLst>
                  <a:path extrusionOk="0" h="90" w="83">
                    <a:moveTo>
                      <a:pt x="59" y="90"/>
                    </a:moveTo>
                    <a:lnTo>
                      <a:pt x="83" y="84"/>
                    </a:lnTo>
                    <a:lnTo>
                      <a:pt x="71" y="60"/>
                    </a:lnTo>
                    <a:lnTo>
                      <a:pt x="53" y="42"/>
                    </a:lnTo>
                    <a:lnTo>
                      <a:pt x="6" y="0"/>
                    </a:lnTo>
                    <a:lnTo>
                      <a:pt x="0" y="18"/>
                    </a:lnTo>
                    <a:lnTo>
                      <a:pt x="35" y="48"/>
                    </a:lnTo>
                    <a:lnTo>
                      <a:pt x="59" y="90"/>
                    </a:lnTo>
                    <a:lnTo>
                      <a:pt x="59" y="90"/>
                    </a:lnTo>
                    <a:close/>
                  </a:path>
                </a:pathLst>
              </a:custGeom>
              <a:gradFill>
                <a:gsLst>
                  <a:gs pos="0">
                    <a:schemeClr val="accent1"/>
                  </a:gs>
                  <a:gs pos="100000">
                    <a:srgbClr val="9463F8"/>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0" name="Google Shape;120;p2"/>
              <p:cNvSpPr/>
              <p:nvPr/>
            </p:nvSpPr>
            <p:spPr>
              <a:xfrm>
                <a:off x="4445" y="3552"/>
                <a:ext cx="717" cy="431"/>
              </a:xfrm>
              <a:custGeom>
                <a:rect b="b" l="l" r="r" t="t"/>
                <a:pathLst>
                  <a:path extrusionOk="0" h="431" w="717">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a:gsLst>
                  <a:gs pos="0">
                    <a:schemeClr val="accent1"/>
                  </a:gs>
                  <a:gs pos="100000">
                    <a:srgbClr val="9664FB"/>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1" name="Google Shape;121;p2"/>
              <p:cNvSpPr/>
              <p:nvPr/>
            </p:nvSpPr>
            <p:spPr>
              <a:xfrm>
                <a:off x="4349" y="3510"/>
                <a:ext cx="909" cy="533"/>
              </a:xfrm>
              <a:custGeom>
                <a:rect b="b" l="l" r="r" t="t"/>
                <a:pathLst>
                  <a:path extrusionOk="0" h="533" w="909">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a:gsLst>
                  <a:gs pos="0">
                    <a:schemeClr val="accent1"/>
                  </a:gs>
                  <a:gs pos="100000">
                    <a:srgbClr val="9D6FFF"/>
                  </a:gs>
                </a:gsLst>
                <a:lin ang="108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2" name="Google Shape;122;p2"/>
              <p:cNvSpPr/>
              <p:nvPr/>
            </p:nvSpPr>
            <p:spPr>
              <a:xfrm>
                <a:off x="4564" y="3492"/>
                <a:ext cx="365" cy="66"/>
              </a:xfrm>
              <a:custGeom>
                <a:rect b="b" l="l" r="r" t="t"/>
                <a:pathLst>
                  <a:path extrusionOk="0" h="66" w="365">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a:gsLst>
                  <a:gs pos="0">
                    <a:srgbClr val="9D6F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3" name="Google Shape;123;p2"/>
              <p:cNvSpPr/>
              <p:nvPr/>
            </p:nvSpPr>
            <p:spPr>
              <a:xfrm>
                <a:off x="4463" y="3558"/>
                <a:ext cx="66" cy="48"/>
              </a:xfrm>
              <a:custGeom>
                <a:rect b="b" l="l" r="r" t="t"/>
                <a:pathLst>
                  <a:path extrusionOk="0" h="48" w="66">
                    <a:moveTo>
                      <a:pt x="66" y="18"/>
                    </a:moveTo>
                    <a:lnTo>
                      <a:pt x="48" y="0"/>
                    </a:lnTo>
                    <a:lnTo>
                      <a:pt x="24" y="12"/>
                    </a:lnTo>
                    <a:lnTo>
                      <a:pt x="0" y="30"/>
                    </a:lnTo>
                    <a:lnTo>
                      <a:pt x="12" y="48"/>
                    </a:lnTo>
                    <a:lnTo>
                      <a:pt x="42" y="30"/>
                    </a:lnTo>
                    <a:lnTo>
                      <a:pt x="66" y="18"/>
                    </a:lnTo>
                    <a:lnTo>
                      <a:pt x="66" y="18"/>
                    </a:lnTo>
                    <a:close/>
                  </a:path>
                </a:pathLst>
              </a:custGeom>
              <a:gradFill>
                <a:gsLst>
                  <a:gs pos="0">
                    <a:srgbClr val="9D6F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4" name="Google Shape;124;p2"/>
              <p:cNvSpPr/>
              <p:nvPr/>
            </p:nvSpPr>
            <p:spPr>
              <a:xfrm>
                <a:off x="5280" y="3186"/>
                <a:ext cx="383" cy="96"/>
              </a:xfrm>
              <a:custGeom>
                <a:rect b="b" l="l" r="r" t="t"/>
                <a:pathLst>
                  <a:path extrusionOk="0" h="96" w="382">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a:gsLst>
                  <a:gs pos="0">
                    <a:schemeClr val="accent1"/>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5" name="Google Shape;125;p2"/>
              <p:cNvSpPr/>
              <p:nvPr/>
            </p:nvSpPr>
            <p:spPr>
              <a:xfrm>
                <a:off x="5315" y="3024"/>
                <a:ext cx="258" cy="54"/>
              </a:xfrm>
              <a:custGeom>
                <a:rect b="b" l="l" r="r" t="t"/>
                <a:pathLst>
                  <a:path extrusionOk="0" h="54" w="258">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a:gsLst>
                  <a:gs pos="0">
                    <a:schemeClr val="accent1"/>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6" name="Google Shape;126;p2"/>
              <p:cNvSpPr/>
              <p:nvPr/>
            </p:nvSpPr>
            <p:spPr>
              <a:xfrm>
                <a:off x="5645" y="3066"/>
                <a:ext cx="60" cy="156"/>
              </a:xfrm>
              <a:custGeom>
                <a:rect b="b" l="l" r="r" t="t"/>
                <a:pathLst>
                  <a:path extrusionOk="0" h="156" w="60">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a:gsLst>
                  <a:gs pos="0">
                    <a:schemeClr val="accent1"/>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7" name="Google Shape;127;p2"/>
              <p:cNvSpPr/>
              <p:nvPr/>
            </p:nvSpPr>
            <p:spPr>
              <a:xfrm>
                <a:off x="5375" y="3246"/>
                <a:ext cx="192" cy="18"/>
              </a:xfrm>
              <a:custGeom>
                <a:rect b="b" l="l" r="r" t="t"/>
                <a:pathLst>
                  <a:path extrusionOk="0" h="18" w="192">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a:gsLst>
                  <a:gs pos="0">
                    <a:schemeClr val="accent1"/>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8" name="Google Shape;128;p2"/>
              <p:cNvSpPr/>
              <p:nvPr/>
            </p:nvSpPr>
            <p:spPr>
              <a:xfrm>
                <a:off x="5304" y="3042"/>
                <a:ext cx="161" cy="186"/>
              </a:xfrm>
              <a:custGeom>
                <a:rect b="b" l="l" r="r" t="t"/>
                <a:pathLst>
                  <a:path extrusionOk="0" h="186" w="161">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a:gsLst>
                  <a:gs pos="0">
                    <a:schemeClr val="lt1"/>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9" name="Google Shape;129;p2"/>
              <p:cNvSpPr/>
              <p:nvPr/>
            </p:nvSpPr>
            <p:spPr>
              <a:xfrm>
                <a:off x="5489" y="3042"/>
                <a:ext cx="186" cy="210"/>
              </a:xfrm>
              <a:custGeom>
                <a:rect b="b" l="l" r="r" t="t"/>
                <a:pathLst>
                  <a:path extrusionOk="0" h="210" w="185">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a:gsLst>
                  <a:gs pos="0">
                    <a:schemeClr val="lt1"/>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0" name="Google Shape;130;p2"/>
              <p:cNvSpPr/>
              <p:nvPr/>
            </p:nvSpPr>
            <p:spPr>
              <a:xfrm>
                <a:off x="5345" y="3058"/>
                <a:ext cx="299" cy="186"/>
              </a:xfrm>
              <a:custGeom>
                <a:rect b="b" l="l" r="r" t="t"/>
                <a:pathLst>
                  <a:path extrusionOk="0" h="186" w="299">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a:gsLst>
                  <a:gs pos="0">
                    <a:schemeClr val="accent1"/>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1" name="Google Shape;131;p2"/>
              <p:cNvSpPr/>
              <p:nvPr/>
            </p:nvSpPr>
            <p:spPr>
              <a:xfrm>
                <a:off x="3910" y="3948"/>
                <a:ext cx="84" cy="53"/>
              </a:xfrm>
              <a:prstGeom prst="ellipse">
                <a:avLst/>
              </a:prstGeom>
              <a:gradFill>
                <a:gsLst>
                  <a:gs pos="0">
                    <a:srgbClr val="9463F8"/>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132" name="Google Shape;132;p2"/>
              <p:cNvGrpSpPr/>
              <p:nvPr/>
            </p:nvGrpSpPr>
            <p:grpSpPr>
              <a:xfrm>
                <a:off x="4546" y="3608"/>
                <a:ext cx="518" cy="319"/>
                <a:chOff x="4546" y="3608"/>
                <a:chExt cx="518" cy="319"/>
              </a:xfrm>
            </p:grpSpPr>
            <p:sp>
              <p:nvSpPr>
                <p:cNvPr id="133" name="Google Shape;133;p2"/>
                <p:cNvSpPr/>
                <p:nvPr/>
              </p:nvSpPr>
              <p:spPr>
                <a:xfrm>
                  <a:off x="4546" y="3608"/>
                  <a:ext cx="518" cy="319"/>
                </a:xfrm>
                <a:prstGeom prst="ellipse">
                  <a:avLst/>
                </a:prstGeom>
                <a:gradFill>
                  <a:gsLst>
                    <a:gs pos="0">
                      <a:schemeClr val="accent1"/>
                    </a:gs>
                    <a:gs pos="100000">
                      <a:srgbClr val="9463F8"/>
                    </a:gs>
                  </a:gsLst>
                  <a:lin ang="108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4" name="Google Shape;134;p2"/>
                <p:cNvSpPr/>
                <p:nvPr/>
              </p:nvSpPr>
              <p:spPr>
                <a:xfrm>
                  <a:off x="4578" y="3630"/>
                  <a:ext cx="446" cy="271"/>
                </a:xfrm>
                <a:prstGeom prst="ellipse">
                  <a:avLst/>
                </a:prstGeom>
                <a:gradFill>
                  <a:gsLst>
                    <a:gs pos="0">
                      <a:srgbClr val="9D6F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5" name="Google Shape;135;p2"/>
                <p:cNvSpPr/>
                <p:nvPr/>
              </p:nvSpPr>
              <p:spPr>
                <a:xfrm>
                  <a:off x="4610" y="3650"/>
                  <a:ext cx="386" cy="233"/>
                </a:xfrm>
                <a:prstGeom prst="ellipse">
                  <a:avLst/>
                </a:prstGeom>
                <a:gradFill>
                  <a:gsLst>
                    <a:gs pos="0">
                      <a:schemeClr val="accent1"/>
                    </a:gs>
                    <a:gs pos="100000">
                      <a:srgbClr val="9463F8"/>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6" name="Google Shape;136;p2"/>
                <p:cNvSpPr/>
                <p:nvPr/>
              </p:nvSpPr>
              <p:spPr>
                <a:xfrm>
                  <a:off x="4654" y="3678"/>
                  <a:ext cx="298" cy="177"/>
                </a:xfrm>
                <a:prstGeom prst="ellipse">
                  <a:avLst/>
                </a:prstGeom>
                <a:gradFill>
                  <a:gsLst>
                    <a:gs pos="0">
                      <a:srgbClr val="9463F8"/>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7" name="Google Shape;137;p2"/>
                <p:cNvSpPr/>
                <p:nvPr/>
              </p:nvSpPr>
              <p:spPr>
                <a:xfrm>
                  <a:off x="4690" y="3698"/>
                  <a:ext cx="222" cy="139"/>
                </a:xfrm>
                <a:prstGeom prst="ellipse">
                  <a:avLst/>
                </a:prstGeom>
                <a:gradFill>
                  <a:gsLst>
                    <a:gs pos="0">
                      <a:schemeClr val="accent1"/>
                    </a:gs>
                    <a:gs pos="100000">
                      <a:srgbClr val="9463F8"/>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8" name="Google Shape;138;p2"/>
                <p:cNvSpPr/>
                <p:nvPr/>
              </p:nvSpPr>
              <p:spPr>
                <a:xfrm>
                  <a:off x="4738" y="3728"/>
                  <a:ext cx="126" cy="81"/>
                </a:xfrm>
                <a:prstGeom prst="ellipse">
                  <a:avLst/>
                </a:prstGeom>
                <a:gradFill>
                  <a:gsLst>
                    <a:gs pos="0">
                      <a:srgbClr val="9664FB"/>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139" name="Google Shape;139;p2"/>
              <p:cNvGrpSpPr/>
              <p:nvPr/>
            </p:nvGrpSpPr>
            <p:grpSpPr>
              <a:xfrm>
                <a:off x="5381" y="3085"/>
                <a:ext cx="227" cy="132"/>
                <a:chOff x="5381" y="3085"/>
                <a:chExt cx="227" cy="132"/>
              </a:xfrm>
            </p:grpSpPr>
            <p:sp>
              <p:nvSpPr>
                <p:cNvPr id="140" name="Google Shape;140;p2"/>
                <p:cNvSpPr/>
                <p:nvPr/>
              </p:nvSpPr>
              <p:spPr>
                <a:xfrm>
                  <a:off x="5381" y="3085"/>
                  <a:ext cx="227" cy="132"/>
                </a:xfrm>
                <a:prstGeom prst="ellipse">
                  <a:avLst/>
                </a:prstGeom>
                <a:gradFill>
                  <a:gsLst>
                    <a:gs pos="0">
                      <a:schemeClr val="lt1"/>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1" name="Google Shape;141;p2"/>
                <p:cNvSpPr/>
                <p:nvPr/>
              </p:nvSpPr>
              <p:spPr>
                <a:xfrm>
                  <a:off x="5403" y="3099"/>
                  <a:ext cx="182" cy="102"/>
                </a:xfrm>
                <a:prstGeom prst="ellipse">
                  <a:avLst/>
                </a:prstGeom>
                <a:gradFill>
                  <a:gsLst>
                    <a:gs pos="0">
                      <a:schemeClr val="accent1"/>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2" name="Google Shape;142;p2"/>
                <p:cNvSpPr/>
                <p:nvPr/>
              </p:nvSpPr>
              <p:spPr>
                <a:xfrm>
                  <a:off x="5431" y="3109"/>
                  <a:ext cx="125" cy="82"/>
                </a:xfrm>
                <a:prstGeom prst="ellipse">
                  <a:avLst/>
                </a:prstGeom>
                <a:gradFill>
                  <a:gsLst>
                    <a:gs pos="0">
                      <a:schemeClr val="lt1"/>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3" name="Google Shape;143;p2"/>
                <p:cNvSpPr/>
                <p:nvPr/>
              </p:nvSpPr>
              <p:spPr>
                <a:xfrm>
                  <a:off x="5458" y="3125"/>
                  <a:ext cx="73" cy="47"/>
                </a:xfrm>
                <a:prstGeom prst="ellipse">
                  <a:avLst/>
                </a:prstGeom>
                <a:gradFill>
                  <a:gsLst>
                    <a:gs pos="0">
                      <a:schemeClr val="accent1"/>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grpSp>
      <p:sp>
        <p:nvSpPr>
          <p:cNvPr id="144" name="Google Shape;144;p2"/>
          <p:cNvSpPr txBox="1"/>
          <p:nvPr>
            <p:ph type="ctrTitle"/>
          </p:nvPr>
        </p:nvSpPr>
        <p:spPr>
          <a:xfrm>
            <a:off x="685800" y="1692275"/>
            <a:ext cx="7772400" cy="1736725"/>
          </a:xfrm>
          <a:prstGeom prst="rect">
            <a:avLst/>
          </a:prstGeom>
          <a:noFill/>
          <a:ln>
            <a:noFill/>
          </a:ln>
        </p:spPr>
        <p:txBody>
          <a:bodyPr anchorCtr="1" anchor="b"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45" name="Google Shape;145;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360"/>
              </a:spcBef>
              <a:spcAft>
                <a:spcPts val="0"/>
              </a:spcAft>
              <a:buSzPts val="1440"/>
              <a:buChar char="⮚"/>
              <a:defRPr/>
            </a:lvl1pPr>
            <a:lvl2pPr lvl="1" algn="l">
              <a:lnSpc>
                <a:spcPct val="100000"/>
              </a:lnSpc>
              <a:spcBef>
                <a:spcPts val="360"/>
              </a:spcBef>
              <a:spcAft>
                <a:spcPts val="0"/>
              </a:spcAft>
              <a:buSzPts val="9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9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SzPts val="1800"/>
              <a:buChar char="•"/>
              <a:defRPr/>
            </a:lvl6pPr>
            <a:lvl7pPr lvl="6" algn="l">
              <a:lnSpc>
                <a:spcPct val="100000"/>
              </a:lnSpc>
              <a:spcBef>
                <a:spcPts val="360"/>
              </a:spcBef>
              <a:spcAft>
                <a:spcPts val="0"/>
              </a:spcAft>
              <a:buSzPts val="1800"/>
              <a:buChar char="•"/>
              <a:defRPr/>
            </a:lvl7pPr>
            <a:lvl8pPr lvl="7" algn="l">
              <a:lnSpc>
                <a:spcPct val="100000"/>
              </a:lnSpc>
              <a:spcBef>
                <a:spcPts val="360"/>
              </a:spcBef>
              <a:spcAft>
                <a:spcPts val="0"/>
              </a:spcAft>
              <a:buSzPts val="1800"/>
              <a:buChar char="•"/>
              <a:defRPr/>
            </a:lvl8pPr>
            <a:lvl9pPr lvl="8" algn="l">
              <a:lnSpc>
                <a:spcPct val="100000"/>
              </a:lnSpc>
              <a:spcBef>
                <a:spcPts val="360"/>
              </a:spcBef>
              <a:spcAft>
                <a:spcPts val="0"/>
              </a:spcAft>
              <a:buSzPts val="1800"/>
              <a:buChar char="•"/>
              <a:defRPr/>
            </a:lvl9pPr>
          </a:lstStyle>
          <a:p/>
        </p:txBody>
      </p:sp>
      <p:sp>
        <p:nvSpPr>
          <p:cNvPr id="146" name="Google Shape;146;p2"/>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7" name="Google Shape;147;p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8" name="Google Shape;148;p2"/>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149" name="Shape 149"/>
        <p:cNvGrpSpPr/>
        <p:nvPr/>
      </p:nvGrpSpPr>
      <p:grpSpPr>
        <a:xfrm>
          <a:off x="0" y="0"/>
          <a:ext cx="0" cy="0"/>
          <a:chOff x="0" y="0"/>
          <a:chExt cx="0" cy="0"/>
        </a:xfrm>
      </p:grpSpPr>
      <p:sp>
        <p:nvSpPr>
          <p:cNvPr id="150" name="Google Shape;150;p3"/>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51" name="Google Shape;151;p3"/>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360"/>
              </a:spcBef>
              <a:spcAft>
                <a:spcPts val="0"/>
              </a:spcAft>
              <a:buSzPts val="1440"/>
              <a:buChar char="⮚"/>
              <a:defRPr/>
            </a:lvl1pPr>
            <a:lvl2pPr indent="-285750" lvl="1" marL="914400" algn="l">
              <a:lnSpc>
                <a:spcPct val="100000"/>
              </a:lnSpc>
              <a:spcBef>
                <a:spcPts val="360"/>
              </a:spcBef>
              <a:spcAft>
                <a:spcPts val="0"/>
              </a:spcAft>
              <a:buSzPts val="900"/>
              <a:buChar char="●"/>
              <a:defRPr/>
            </a:lvl2pPr>
            <a:lvl3pPr indent="-342900" lvl="2" marL="1371600" algn="l">
              <a:lnSpc>
                <a:spcPct val="100000"/>
              </a:lnSpc>
              <a:spcBef>
                <a:spcPts val="360"/>
              </a:spcBef>
              <a:spcAft>
                <a:spcPts val="0"/>
              </a:spcAft>
              <a:buSzPts val="1800"/>
              <a:buChar char="•"/>
              <a:defRPr/>
            </a:lvl3pPr>
            <a:lvl4pPr indent="-285750" lvl="3" marL="1828800" algn="l">
              <a:lnSpc>
                <a:spcPct val="100000"/>
              </a:lnSpc>
              <a:spcBef>
                <a:spcPts val="360"/>
              </a:spcBef>
              <a:spcAft>
                <a:spcPts val="0"/>
              </a:spcAft>
              <a:buSzPts val="9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152" name="Google Shape;152;p3"/>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3" name="Google Shape;153;p3"/>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4" name="Google Shape;154;p3"/>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algn="r">
              <a:lnSpc>
                <a:spcPct val="100000"/>
              </a:lnSpc>
              <a:spcBef>
                <a:spcPts val="0"/>
              </a:spcBef>
              <a:spcAft>
                <a:spcPts val="0"/>
              </a:spcAft>
              <a:buNone/>
              <a:defRPr sz="1000"/>
            </a:lvl1pPr>
            <a:lvl2pPr indent="0" lvl="1" marL="0" algn="r">
              <a:lnSpc>
                <a:spcPct val="100000"/>
              </a:lnSpc>
              <a:spcBef>
                <a:spcPts val="0"/>
              </a:spcBef>
              <a:spcAft>
                <a:spcPts val="0"/>
              </a:spcAft>
              <a:buNone/>
              <a:defRPr sz="1000"/>
            </a:lvl2pPr>
            <a:lvl3pPr indent="0" lvl="2" marL="0" algn="r">
              <a:lnSpc>
                <a:spcPct val="100000"/>
              </a:lnSpc>
              <a:spcBef>
                <a:spcPts val="0"/>
              </a:spcBef>
              <a:spcAft>
                <a:spcPts val="0"/>
              </a:spcAft>
              <a:buNone/>
              <a:defRPr sz="1000"/>
            </a:lvl3pPr>
            <a:lvl4pPr indent="0" lvl="3" marL="0" algn="r">
              <a:lnSpc>
                <a:spcPct val="100000"/>
              </a:lnSpc>
              <a:spcBef>
                <a:spcPts val="0"/>
              </a:spcBef>
              <a:spcAft>
                <a:spcPts val="0"/>
              </a:spcAft>
              <a:buNone/>
              <a:defRPr sz="1000"/>
            </a:lvl4pPr>
            <a:lvl5pPr indent="0" lvl="4" marL="0" algn="r">
              <a:lnSpc>
                <a:spcPct val="100000"/>
              </a:lnSpc>
              <a:spcBef>
                <a:spcPts val="0"/>
              </a:spcBef>
              <a:spcAft>
                <a:spcPts val="0"/>
              </a:spcAft>
              <a:buNone/>
              <a:defRPr sz="1000"/>
            </a:lvl5pPr>
            <a:lvl6pPr indent="0" lvl="5" marL="0" algn="r">
              <a:lnSpc>
                <a:spcPct val="100000"/>
              </a:lnSpc>
              <a:spcBef>
                <a:spcPts val="0"/>
              </a:spcBef>
              <a:spcAft>
                <a:spcPts val="0"/>
              </a:spcAft>
              <a:buNone/>
              <a:defRPr sz="1000"/>
            </a:lvl6pPr>
            <a:lvl7pPr indent="0" lvl="6" marL="0" algn="r">
              <a:lnSpc>
                <a:spcPct val="100000"/>
              </a:lnSpc>
              <a:spcBef>
                <a:spcPts val="0"/>
              </a:spcBef>
              <a:spcAft>
                <a:spcPts val="0"/>
              </a:spcAft>
              <a:buNone/>
              <a:defRPr sz="1000"/>
            </a:lvl7pPr>
            <a:lvl8pPr indent="0" lvl="7" marL="0" algn="r">
              <a:lnSpc>
                <a:spcPct val="100000"/>
              </a:lnSpc>
              <a:spcBef>
                <a:spcPts val="0"/>
              </a:spcBef>
              <a:spcAft>
                <a:spcPts val="0"/>
              </a:spcAft>
              <a:buNone/>
              <a:defRPr sz="1000"/>
            </a:lvl8pPr>
            <a:lvl9pPr indent="0" lvl="8" marL="0" algn="r">
              <a:lnSpc>
                <a:spcPct val="100000"/>
              </a:lnSpc>
              <a:spcBef>
                <a:spcPts val="0"/>
              </a:spcBef>
              <a:spcAft>
                <a:spcPts val="0"/>
              </a:spcAft>
              <a:buNone/>
              <a:defRPr sz="10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1"/>
          <p:cNvGrpSpPr/>
          <p:nvPr/>
        </p:nvGrpSpPr>
        <p:grpSpPr>
          <a:xfrm>
            <a:off x="3175" y="4267200"/>
            <a:ext cx="9140825" cy="2590800"/>
            <a:chOff x="2" y="2688"/>
            <a:chExt cx="5758" cy="1632"/>
          </a:xfrm>
        </p:grpSpPr>
        <p:sp>
          <p:nvSpPr>
            <p:cNvPr id="11" name="Google Shape;11;p1"/>
            <p:cNvSpPr/>
            <p:nvPr/>
          </p:nvSpPr>
          <p:spPr>
            <a:xfrm>
              <a:off x="2" y="2688"/>
              <a:ext cx="5758" cy="1632"/>
            </a:xfrm>
            <a:custGeom>
              <a:rect b="b" l="l" r="r" t="t"/>
              <a:pathLst>
                <a:path extrusionOk="0" h="4316" w="5740">
                  <a:moveTo>
                    <a:pt x="5740" y="4316"/>
                  </a:moveTo>
                  <a:lnTo>
                    <a:pt x="0" y="4316"/>
                  </a:lnTo>
                  <a:lnTo>
                    <a:pt x="0" y="0"/>
                  </a:lnTo>
                  <a:lnTo>
                    <a:pt x="5740" y="0"/>
                  </a:lnTo>
                  <a:lnTo>
                    <a:pt x="5740" y="4316"/>
                  </a:lnTo>
                  <a:lnTo>
                    <a:pt x="5740" y="4316"/>
                  </a:lnTo>
                  <a:close/>
                </a:path>
              </a:pathLst>
            </a:custGeom>
            <a:gradFill>
              <a:gsLst>
                <a:gs pos="0">
                  <a:schemeClr val="lt1"/>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12" name="Google Shape;12;p1"/>
            <p:cNvGrpSpPr/>
            <p:nvPr/>
          </p:nvGrpSpPr>
          <p:grpSpPr>
            <a:xfrm>
              <a:off x="1776" y="3024"/>
              <a:ext cx="3929" cy="1290"/>
              <a:chOff x="1776" y="3024"/>
              <a:chExt cx="3929" cy="1290"/>
            </a:xfrm>
          </p:grpSpPr>
          <p:grpSp>
            <p:nvGrpSpPr>
              <p:cNvPr id="13" name="Google Shape;13;p1"/>
              <p:cNvGrpSpPr/>
              <p:nvPr/>
            </p:nvGrpSpPr>
            <p:grpSpPr>
              <a:xfrm>
                <a:off x="2268" y="3934"/>
                <a:ext cx="638" cy="377"/>
                <a:chOff x="2268" y="3934"/>
                <a:chExt cx="638" cy="377"/>
              </a:xfrm>
            </p:grpSpPr>
            <p:sp>
              <p:nvSpPr>
                <p:cNvPr id="14" name="Google Shape;14;p1"/>
                <p:cNvSpPr/>
                <p:nvPr/>
              </p:nvSpPr>
              <p:spPr>
                <a:xfrm>
                  <a:off x="2268" y="3934"/>
                  <a:ext cx="638" cy="377"/>
                </a:xfrm>
                <a:prstGeom prst="ellipse">
                  <a:avLst/>
                </a:prstGeom>
                <a:gradFill>
                  <a:gsLst>
                    <a:gs pos="0">
                      <a:schemeClr val="accent1"/>
                    </a:gs>
                    <a:gs pos="100000">
                      <a:srgbClr val="9060F0"/>
                    </a:gs>
                  </a:gsLst>
                  <a:lin ang="135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 name="Google Shape;15;p1"/>
                <p:cNvSpPr/>
                <p:nvPr/>
              </p:nvSpPr>
              <p:spPr>
                <a:xfrm>
                  <a:off x="2314" y="3958"/>
                  <a:ext cx="543" cy="332"/>
                </a:xfrm>
                <a:prstGeom prst="ellipse">
                  <a:avLst/>
                </a:prstGeom>
                <a:gradFill>
                  <a:gsLst>
                    <a:gs pos="0">
                      <a:srgbClr val="9060F0"/>
                    </a:gs>
                    <a:gs pos="100000">
                      <a:schemeClr val="accent1"/>
                    </a:gs>
                  </a:gsLst>
                  <a:lin ang="135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 name="Google Shape;16;p1"/>
                <p:cNvSpPr/>
                <p:nvPr/>
              </p:nvSpPr>
              <p:spPr>
                <a:xfrm>
                  <a:off x="2341" y="3979"/>
                  <a:ext cx="501" cy="299"/>
                </a:xfrm>
                <a:prstGeom prst="ellipse">
                  <a:avLst/>
                </a:prstGeom>
                <a:gradFill>
                  <a:gsLst>
                    <a:gs pos="0">
                      <a:schemeClr val="accent1"/>
                    </a:gs>
                    <a:gs pos="100000">
                      <a:srgbClr val="9261F4"/>
                    </a:gs>
                  </a:gsLst>
                  <a:lin ang="135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 name="Google Shape;17;p1"/>
                <p:cNvSpPr/>
                <p:nvPr/>
              </p:nvSpPr>
              <p:spPr>
                <a:xfrm>
                  <a:off x="2368" y="3997"/>
                  <a:ext cx="444" cy="258"/>
                </a:xfrm>
                <a:prstGeom prst="ellipse">
                  <a:avLst/>
                </a:prstGeom>
                <a:gradFill>
                  <a:gsLst>
                    <a:gs pos="0">
                      <a:srgbClr val="9060F0"/>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 name="Google Shape;18;p1"/>
                <p:cNvSpPr/>
                <p:nvPr/>
              </p:nvSpPr>
              <p:spPr>
                <a:xfrm>
                  <a:off x="2385" y="4005"/>
                  <a:ext cx="413" cy="240"/>
                </a:xfrm>
                <a:prstGeom prst="ellipse">
                  <a:avLst/>
                </a:prstGeom>
                <a:gradFill>
                  <a:gsLst>
                    <a:gs pos="0">
                      <a:srgbClr val="9463F8"/>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 name="Google Shape;19;p1"/>
                <p:cNvSpPr/>
                <p:nvPr/>
              </p:nvSpPr>
              <p:spPr>
                <a:xfrm>
                  <a:off x="2437" y="4026"/>
                  <a:ext cx="306" cy="192"/>
                </a:xfrm>
                <a:prstGeom prst="ellipse">
                  <a:avLst/>
                </a:prstGeom>
                <a:gradFill>
                  <a:gsLst>
                    <a:gs pos="0">
                      <a:srgbClr val="9060F0"/>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 name="Google Shape;20;p1"/>
                <p:cNvSpPr/>
                <p:nvPr/>
              </p:nvSpPr>
              <p:spPr>
                <a:xfrm>
                  <a:off x="2476" y="4056"/>
                  <a:ext cx="227" cy="135"/>
                </a:xfrm>
                <a:prstGeom prst="ellipse">
                  <a:avLst/>
                </a:prstGeom>
                <a:gradFill>
                  <a:gsLst>
                    <a:gs pos="0">
                      <a:srgbClr val="9261F4"/>
                    </a:gs>
                    <a:gs pos="100000">
                      <a:schemeClr val="accent1"/>
                    </a:gs>
                  </a:gsLst>
                  <a:lin ang="135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 name="Google Shape;21;p1"/>
                <p:cNvSpPr/>
                <p:nvPr/>
              </p:nvSpPr>
              <p:spPr>
                <a:xfrm>
                  <a:off x="2542" y="4097"/>
                  <a:ext cx="90" cy="60"/>
                </a:xfrm>
                <a:prstGeom prst="ellipse">
                  <a:avLst/>
                </a:prstGeom>
                <a:gradFill>
                  <a:gsLst>
                    <a:gs pos="0">
                      <a:srgbClr val="9261F4"/>
                    </a:gs>
                    <a:gs pos="100000">
                      <a:schemeClr val="accent1"/>
                    </a:gs>
                  </a:gsLst>
                  <a:lin ang="108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22" name="Google Shape;22;p1"/>
              <p:cNvSpPr/>
              <p:nvPr/>
            </p:nvSpPr>
            <p:spPr>
              <a:xfrm>
                <a:off x="3686" y="3810"/>
                <a:ext cx="532" cy="327"/>
              </a:xfrm>
              <a:prstGeom prst="ellipse">
                <a:avLst/>
              </a:prstGeom>
              <a:gradFill>
                <a:gsLst>
                  <a:gs pos="0">
                    <a:schemeClr val="accent1"/>
                  </a:gs>
                  <a:gs pos="100000">
                    <a:srgbClr val="9261F4"/>
                  </a:gs>
                </a:gsLst>
                <a:path path="circle">
                  <a:fillToRect b="50%" l="50%" r="50%" t="50%"/>
                </a:path>
                <a:tileRect/>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 name="Google Shape;23;p1"/>
              <p:cNvSpPr/>
              <p:nvPr/>
            </p:nvSpPr>
            <p:spPr>
              <a:xfrm>
                <a:off x="3726" y="3840"/>
                <a:ext cx="452" cy="275"/>
              </a:xfrm>
              <a:prstGeom prst="ellipse">
                <a:avLst/>
              </a:prstGeom>
              <a:gradFill>
                <a:gsLst>
                  <a:gs pos="0">
                    <a:srgbClr val="9261F4"/>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4" name="Google Shape;24;p1"/>
              <p:cNvSpPr/>
              <p:nvPr/>
            </p:nvSpPr>
            <p:spPr>
              <a:xfrm>
                <a:off x="3782" y="3872"/>
                <a:ext cx="344" cy="207"/>
              </a:xfrm>
              <a:prstGeom prst="ellipse">
                <a:avLst/>
              </a:prstGeom>
              <a:gradFill>
                <a:gsLst>
                  <a:gs pos="0">
                    <a:schemeClr val="accent1"/>
                  </a:gs>
                  <a:gs pos="100000">
                    <a:srgbClr val="9463F8"/>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 name="Google Shape;25;p1"/>
              <p:cNvSpPr/>
              <p:nvPr/>
            </p:nvSpPr>
            <p:spPr>
              <a:xfrm>
                <a:off x="3822" y="3896"/>
                <a:ext cx="262" cy="159"/>
              </a:xfrm>
              <a:prstGeom prst="ellipse">
                <a:avLst/>
              </a:prstGeom>
              <a:gradFill>
                <a:gsLst>
                  <a:gs pos="0">
                    <a:srgbClr val="9664FB"/>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 name="Google Shape;26;p1"/>
              <p:cNvSpPr/>
              <p:nvPr/>
            </p:nvSpPr>
            <p:spPr>
              <a:xfrm>
                <a:off x="3856" y="3922"/>
                <a:ext cx="192" cy="107"/>
              </a:xfrm>
              <a:prstGeom prst="ellipse">
                <a:avLst/>
              </a:prstGeom>
              <a:gradFill>
                <a:gsLst>
                  <a:gs pos="0">
                    <a:schemeClr val="accent1"/>
                  </a:gs>
                  <a:gs pos="100000">
                    <a:srgbClr val="9463F8"/>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 name="Google Shape;27;p1"/>
              <p:cNvSpPr/>
              <p:nvPr/>
            </p:nvSpPr>
            <p:spPr>
              <a:xfrm>
                <a:off x="3575" y="3715"/>
                <a:ext cx="383" cy="161"/>
              </a:xfrm>
              <a:custGeom>
                <a:rect b="b" l="l" r="r" t="t"/>
                <a:pathLst>
                  <a:path extrusionOk="0" h="161" w="382">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a:gsLst>
                  <a:gs pos="0">
                    <a:srgbClr val="9463F8"/>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 name="Google Shape;28;p1"/>
              <p:cNvSpPr/>
              <p:nvPr/>
            </p:nvSpPr>
            <p:spPr>
              <a:xfrm>
                <a:off x="3695" y="4170"/>
                <a:ext cx="444" cy="66"/>
              </a:xfrm>
              <a:custGeom>
                <a:rect b="b" l="l" r="r" t="t"/>
                <a:pathLst>
                  <a:path extrusionOk="0" h="66" w="443">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a:gsLst>
                  <a:gs pos="0">
                    <a:schemeClr val="accent1"/>
                  </a:gs>
                  <a:gs pos="100000">
                    <a:srgbClr val="8D5EEC"/>
                  </a:gs>
                </a:gsLst>
                <a:lin ang="81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9" name="Google Shape;29;p1"/>
              <p:cNvSpPr/>
              <p:nvPr/>
            </p:nvSpPr>
            <p:spPr>
              <a:xfrm>
                <a:off x="3527" y="3906"/>
                <a:ext cx="89" cy="216"/>
              </a:xfrm>
              <a:custGeom>
                <a:rect b="b" l="l" r="r" t="t"/>
                <a:pathLst>
                  <a:path extrusionOk="0" h="216" w="89">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0" name="Google Shape;30;p1"/>
              <p:cNvSpPr/>
              <p:nvPr/>
            </p:nvSpPr>
            <p:spPr>
              <a:xfrm>
                <a:off x="3569" y="3745"/>
                <a:ext cx="750" cy="461"/>
              </a:xfrm>
              <a:custGeom>
                <a:rect b="b" l="l" r="r" t="t"/>
                <a:pathLst>
                  <a:path extrusionOk="0" h="461" w="747">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a:gsLst>
                  <a:gs pos="0">
                    <a:srgbClr val="9261F4"/>
                  </a:gs>
                  <a:gs pos="100000">
                    <a:schemeClr val="accent1"/>
                  </a:gs>
                </a:gsLst>
                <a:path path="circle">
                  <a:fillToRect b="50%" l="50%" r="50%" t="50%"/>
                </a:path>
                <a:tileRect/>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1" name="Google Shape;31;p1"/>
              <p:cNvSpPr/>
              <p:nvPr/>
            </p:nvSpPr>
            <p:spPr>
              <a:xfrm>
                <a:off x="4037" y="3721"/>
                <a:ext cx="96" cy="30"/>
              </a:xfrm>
              <a:custGeom>
                <a:rect b="b" l="l" r="r" t="t"/>
                <a:pathLst>
                  <a:path extrusionOk="0" h="30" w="96">
                    <a:moveTo>
                      <a:pt x="0" y="0"/>
                    </a:moveTo>
                    <a:lnTo>
                      <a:pt x="0" y="12"/>
                    </a:lnTo>
                    <a:lnTo>
                      <a:pt x="48" y="18"/>
                    </a:lnTo>
                    <a:lnTo>
                      <a:pt x="96" y="30"/>
                    </a:lnTo>
                    <a:lnTo>
                      <a:pt x="96" y="24"/>
                    </a:lnTo>
                    <a:lnTo>
                      <a:pt x="96" y="18"/>
                    </a:lnTo>
                    <a:lnTo>
                      <a:pt x="48" y="12"/>
                    </a:lnTo>
                    <a:lnTo>
                      <a:pt x="0" y="0"/>
                    </a:lnTo>
                    <a:lnTo>
                      <a:pt x="0" y="0"/>
                    </a:lnTo>
                    <a:close/>
                  </a:path>
                </a:pathLst>
              </a:custGeom>
              <a:gradFill>
                <a:gsLst>
                  <a:gs pos="0">
                    <a:srgbClr val="9060F0"/>
                  </a:gs>
                  <a:gs pos="100000">
                    <a:schemeClr val="accent1"/>
                  </a:gs>
                </a:gsLst>
                <a:lin ang="108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2" name="Google Shape;32;p1"/>
              <p:cNvSpPr/>
              <p:nvPr/>
            </p:nvSpPr>
            <p:spPr>
              <a:xfrm>
                <a:off x="4175" y="4050"/>
                <a:ext cx="180" cy="132"/>
              </a:xfrm>
              <a:custGeom>
                <a:rect b="b" l="l" r="r" t="t"/>
                <a:pathLst>
                  <a:path extrusionOk="0" h="132" w="179">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a:gsLst>
                  <a:gs pos="0">
                    <a:srgbClr val="9060F0"/>
                  </a:gs>
                  <a:gs pos="100000">
                    <a:schemeClr val="accent1"/>
                  </a:gs>
                </a:gsLst>
                <a:lin ang="81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3" name="Google Shape;33;p1"/>
              <p:cNvSpPr/>
              <p:nvPr/>
            </p:nvSpPr>
            <p:spPr>
              <a:xfrm>
                <a:off x="2585" y="3822"/>
                <a:ext cx="449" cy="186"/>
              </a:xfrm>
              <a:custGeom>
                <a:rect b="b" l="l" r="r" t="t"/>
                <a:pathLst>
                  <a:path extrusionOk="0" h="186" w="448">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a:gsLst>
                  <a:gs pos="0">
                    <a:srgbClr val="9261F4"/>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4" name="Google Shape;34;p1"/>
              <p:cNvSpPr/>
              <p:nvPr/>
            </p:nvSpPr>
            <p:spPr>
              <a:xfrm>
                <a:off x="2142" y="3852"/>
                <a:ext cx="892" cy="462"/>
              </a:xfrm>
              <a:custGeom>
                <a:rect b="b" l="l" r="r" t="t"/>
                <a:pathLst>
                  <a:path extrusionOk="0" h="462" w="890">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a:gsLst>
                  <a:gs pos="0">
                    <a:srgbClr val="8D5EEC"/>
                  </a:gs>
                  <a:gs pos="100000">
                    <a:schemeClr val="accent1"/>
                  </a:gs>
                </a:gsLst>
                <a:lin ang="135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5" name="Google Shape;35;p1"/>
              <p:cNvSpPr/>
              <p:nvPr/>
            </p:nvSpPr>
            <p:spPr>
              <a:xfrm>
                <a:off x="2082" y="3828"/>
                <a:ext cx="407" cy="486"/>
              </a:xfrm>
              <a:custGeom>
                <a:rect b="b" l="l" r="r" t="t"/>
                <a:pathLst>
                  <a:path extrusionOk="0" h="486" w="40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a:gsLst>
                  <a:gs pos="0">
                    <a:srgbClr val="9261F4"/>
                  </a:gs>
                  <a:gs pos="100000">
                    <a:schemeClr val="accent1"/>
                  </a:gs>
                </a:gsLst>
                <a:lin ang="108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6" name="Google Shape;36;p1"/>
              <p:cNvSpPr/>
              <p:nvPr/>
            </p:nvSpPr>
            <p:spPr>
              <a:xfrm>
                <a:off x="2987" y="4044"/>
                <a:ext cx="108" cy="252"/>
              </a:xfrm>
              <a:custGeom>
                <a:rect b="b" l="l" r="r" t="t"/>
                <a:pathLst>
                  <a:path extrusionOk="0" h="252" w="107">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a:gsLst>
                  <a:gs pos="0">
                    <a:schemeClr val="accent1"/>
                  </a:gs>
                  <a:gs pos="100000">
                    <a:srgbClr val="8B5DE8"/>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7" name="Google Shape;37;p1"/>
              <p:cNvSpPr/>
              <p:nvPr/>
            </p:nvSpPr>
            <p:spPr>
              <a:xfrm>
                <a:off x="2068" y="3685"/>
                <a:ext cx="835" cy="150"/>
              </a:xfrm>
              <a:custGeom>
                <a:rect b="b" l="l" r="r" t="t"/>
                <a:pathLst>
                  <a:path extrusionOk="0" h="150" w="835">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8" name="Google Shape;38;p1"/>
              <p:cNvSpPr/>
              <p:nvPr/>
            </p:nvSpPr>
            <p:spPr>
              <a:xfrm>
                <a:off x="1867" y="3853"/>
                <a:ext cx="171" cy="461"/>
              </a:xfrm>
              <a:custGeom>
                <a:rect b="b" l="l" r="r" t="t"/>
                <a:pathLst>
                  <a:path extrusionOk="0" h="461" w="17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9" name="Google Shape;39;p1"/>
              <p:cNvSpPr/>
              <p:nvPr/>
            </p:nvSpPr>
            <p:spPr>
              <a:xfrm>
                <a:off x="2951" y="3751"/>
                <a:ext cx="360" cy="563"/>
              </a:xfrm>
              <a:custGeom>
                <a:rect b="b" l="l" r="r" t="t"/>
                <a:pathLst>
                  <a:path extrusionOk="0" h="563" w="360">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0" name="Google Shape;40;p1"/>
              <p:cNvSpPr/>
              <p:nvPr/>
            </p:nvSpPr>
            <p:spPr>
              <a:xfrm>
                <a:off x="2318" y="3631"/>
                <a:ext cx="1078" cy="425"/>
              </a:xfrm>
              <a:custGeom>
                <a:rect b="b" l="l" r="r" t="t"/>
                <a:pathLst>
                  <a:path extrusionOk="0" h="425" w="1078">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1" name="Google Shape;41;p1"/>
              <p:cNvSpPr/>
              <p:nvPr/>
            </p:nvSpPr>
            <p:spPr>
              <a:xfrm>
                <a:off x="3304" y="4080"/>
                <a:ext cx="98" cy="234"/>
              </a:xfrm>
              <a:custGeom>
                <a:rect b="b" l="l" r="r" t="t"/>
                <a:pathLst>
                  <a:path extrusionOk="0" h="234" w="98">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2" name="Google Shape;42;p1"/>
              <p:cNvSpPr/>
              <p:nvPr/>
            </p:nvSpPr>
            <p:spPr>
              <a:xfrm>
                <a:off x="1776" y="3673"/>
                <a:ext cx="481" cy="641"/>
              </a:xfrm>
              <a:custGeom>
                <a:rect b="b" l="l" r="r" t="t"/>
                <a:pathLst>
                  <a:path extrusionOk="0" h="641" w="48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3" name="Google Shape;43;p1"/>
              <p:cNvSpPr/>
              <p:nvPr/>
            </p:nvSpPr>
            <p:spPr>
              <a:xfrm>
                <a:off x="4200" y="3402"/>
                <a:ext cx="1201" cy="731"/>
              </a:xfrm>
              <a:custGeom>
                <a:rect b="b" l="l" r="r" t="t"/>
                <a:pathLst>
                  <a:path extrusionOk="0" h="731" w="120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a:gsLst>
                  <a:gs pos="0">
                    <a:srgbClr val="9D6F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4" name="Google Shape;44;p1"/>
              <p:cNvSpPr/>
              <p:nvPr/>
            </p:nvSpPr>
            <p:spPr>
              <a:xfrm>
                <a:off x="4128" y="3366"/>
                <a:ext cx="544" cy="737"/>
              </a:xfrm>
              <a:custGeom>
                <a:rect b="b" l="l" r="r" t="t"/>
                <a:pathLst>
                  <a:path extrusionOk="0" h="737" w="544">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a:gsLst>
                  <a:gs pos="0">
                    <a:srgbClr val="9D6F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5" name="Google Shape;45;p1"/>
              <p:cNvSpPr/>
              <p:nvPr/>
            </p:nvSpPr>
            <p:spPr>
              <a:xfrm>
                <a:off x="4792" y="3360"/>
                <a:ext cx="609" cy="252"/>
              </a:xfrm>
              <a:custGeom>
                <a:rect b="b" l="l" r="r" t="t"/>
                <a:pathLst>
                  <a:path extrusionOk="0" h="252" w="609">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a:gsLst>
                  <a:gs pos="0">
                    <a:srgbClr val="A176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6" name="Google Shape;46;p1"/>
              <p:cNvSpPr/>
              <p:nvPr/>
            </p:nvSpPr>
            <p:spPr>
              <a:xfrm>
                <a:off x="5246" y="4007"/>
                <a:ext cx="72" cy="54"/>
              </a:xfrm>
              <a:custGeom>
                <a:rect b="b" l="l" r="r" t="t"/>
                <a:pathLst>
                  <a:path extrusionOk="0" h="54" w="72">
                    <a:moveTo>
                      <a:pt x="72" y="0"/>
                    </a:moveTo>
                    <a:lnTo>
                      <a:pt x="36" y="30"/>
                    </a:lnTo>
                    <a:lnTo>
                      <a:pt x="0" y="54"/>
                    </a:lnTo>
                    <a:lnTo>
                      <a:pt x="36" y="54"/>
                    </a:lnTo>
                    <a:lnTo>
                      <a:pt x="54" y="42"/>
                    </a:lnTo>
                    <a:lnTo>
                      <a:pt x="72" y="24"/>
                    </a:lnTo>
                    <a:lnTo>
                      <a:pt x="72" y="24"/>
                    </a:lnTo>
                    <a:lnTo>
                      <a:pt x="72" y="0"/>
                    </a:lnTo>
                    <a:lnTo>
                      <a:pt x="72" y="0"/>
                    </a:lnTo>
                    <a:close/>
                  </a:path>
                </a:pathLst>
              </a:custGeom>
              <a:gradFill>
                <a:gsLst>
                  <a:gs pos="0">
                    <a:schemeClr val="accent1"/>
                  </a:gs>
                  <a:gs pos="100000">
                    <a:srgbClr val="9463F8"/>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7" name="Google Shape;47;p1"/>
              <p:cNvSpPr/>
              <p:nvPr/>
            </p:nvSpPr>
            <p:spPr>
              <a:xfrm>
                <a:off x="4505" y="4073"/>
                <a:ext cx="705" cy="108"/>
              </a:xfrm>
              <a:custGeom>
                <a:rect b="b" l="l" r="r" t="t"/>
                <a:pathLst>
                  <a:path extrusionOk="0" h="108" w="705">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a:gsLst>
                  <a:gs pos="0">
                    <a:schemeClr val="accent1"/>
                  </a:gs>
                  <a:gs pos="100000">
                    <a:srgbClr val="9463F8"/>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8" name="Google Shape;48;p1"/>
              <p:cNvSpPr/>
              <p:nvPr/>
            </p:nvSpPr>
            <p:spPr>
              <a:xfrm>
                <a:off x="5336" y="3654"/>
                <a:ext cx="143" cy="341"/>
              </a:xfrm>
              <a:custGeom>
                <a:rect b="b" l="l" r="r" t="t"/>
                <a:pathLst>
                  <a:path extrusionOk="0" h="341" w="143">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a:gsLst>
                  <a:gs pos="0">
                    <a:schemeClr val="accent1"/>
                  </a:gs>
                  <a:gs pos="100000">
                    <a:srgbClr val="9463F8"/>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9" name="Google Shape;49;p1"/>
              <p:cNvSpPr/>
              <p:nvPr/>
            </p:nvSpPr>
            <p:spPr>
              <a:xfrm>
                <a:off x="5061" y="3624"/>
                <a:ext cx="83" cy="90"/>
              </a:xfrm>
              <a:custGeom>
                <a:rect b="b" l="l" r="r" t="t"/>
                <a:pathLst>
                  <a:path extrusionOk="0" h="90" w="83">
                    <a:moveTo>
                      <a:pt x="59" y="90"/>
                    </a:moveTo>
                    <a:lnTo>
                      <a:pt x="83" y="84"/>
                    </a:lnTo>
                    <a:lnTo>
                      <a:pt x="71" y="60"/>
                    </a:lnTo>
                    <a:lnTo>
                      <a:pt x="53" y="42"/>
                    </a:lnTo>
                    <a:lnTo>
                      <a:pt x="6" y="0"/>
                    </a:lnTo>
                    <a:lnTo>
                      <a:pt x="0" y="18"/>
                    </a:lnTo>
                    <a:lnTo>
                      <a:pt x="35" y="48"/>
                    </a:lnTo>
                    <a:lnTo>
                      <a:pt x="59" y="90"/>
                    </a:lnTo>
                    <a:lnTo>
                      <a:pt x="59" y="90"/>
                    </a:lnTo>
                    <a:close/>
                  </a:path>
                </a:pathLst>
              </a:custGeom>
              <a:gradFill>
                <a:gsLst>
                  <a:gs pos="0">
                    <a:schemeClr val="accent1"/>
                  </a:gs>
                  <a:gs pos="100000">
                    <a:srgbClr val="9463F8"/>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0" name="Google Shape;50;p1"/>
              <p:cNvSpPr/>
              <p:nvPr/>
            </p:nvSpPr>
            <p:spPr>
              <a:xfrm>
                <a:off x="4445" y="3552"/>
                <a:ext cx="717" cy="431"/>
              </a:xfrm>
              <a:custGeom>
                <a:rect b="b" l="l" r="r" t="t"/>
                <a:pathLst>
                  <a:path extrusionOk="0" h="431" w="717">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a:gsLst>
                  <a:gs pos="0">
                    <a:schemeClr val="accent1"/>
                  </a:gs>
                  <a:gs pos="100000">
                    <a:srgbClr val="9664FB"/>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1" name="Google Shape;51;p1"/>
              <p:cNvSpPr/>
              <p:nvPr/>
            </p:nvSpPr>
            <p:spPr>
              <a:xfrm>
                <a:off x="4349" y="3510"/>
                <a:ext cx="909" cy="533"/>
              </a:xfrm>
              <a:custGeom>
                <a:rect b="b" l="l" r="r" t="t"/>
                <a:pathLst>
                  <a:path extrusionOk="0" h="533" w="909">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a:gsLst>
                  <a:gs pos="0">
                    <a:schemeClr val="accent1"/>
                  </a:gs>
                  <a:gs pos="100000">
                    <a:srgbClr val="9D6FFF"/>
                  </a:gs>
                </a:gsLst>
                <a:lin ang="108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2" name="Google Shape;52;p1"/>
              <p:cNvSpPr/>
              <p:nvPr/>
            </p:nvSpPr>
            <p:spPr>
              <a:xfrm>
                <a:off x="4564" y="3492"/>
                <a:ext cx="365" cy="66"/>
              </a:xfrm>
              <a:custGeom>
                <a:rect b="b" l="l" r="r" t="t"/>
                <a:pathLst>
                  <a:path extrusionOk="0" h="66" w="365">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a:gsLst>
                  <a:gs pos="0">
                    <a:srgbClr val="9D6F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3" name="Google Shape;53;p1"/>
              <p:cNvSpPr/>
              <p:nvPr/>
            </p:nvSpPr>
            <p:spPr>
              <a:xfrm>
                <a:off x="4463" y="3558"/>
                <a:ext cx="66" cy="48"/>
              </a:xfrm>
              <a:custGeom>
                <a:rect b="b" l="l" r="r" t="t"/>
                <a:pathLst>
                  <a:path extrusionOk="0" h="48" w="66">
                    <a:moveTo>
                      <a:pt x="66" y="18"/>
                    </a:moveTo>
                    <a:lnTo>
                      <a:pt x="48" y="0"/>
                    </a:lnTo>
                    <a:lnTo>
                      <a:pt x="24" y="12"/>
                    </a:lnTo>
                    <a:lnTo>
                      <a:pt x="0" y="30"/>
                    </a:lnTo>
                    <a:lnTo>
                      <a:pt x="12" y="48"/>
                    </a:lnTo>
                    <a:lnTo>
                      <a:pt x="42" y="30"/>
                    </a:lnTo>
                    <a:lnTo>
                      <a:pt x="66" y="18"/>
                    </a:lnTo>
                    <a:lnTo>
                      <a:pt x="66" y="18"/>
                    </a:lnTo>
                    <a:close/>
                  </a:path>
                </a:pathLst>
              </a:custGeom>
              <a:gradFill>
                <a:gsLst>
                  <a:gs pos="0">
                    <a:srgbClr val="9D6F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4" name="Google Shape;54;p1"/>
              <p:cNvSpPr/>
              <p:nvPr/>
            </p:nvSpPr>
            <p:spPr>
              <a:xfrm>
                <a:off x="5280" y="3186"/>
                <a:ext cx="383" cy="96"/>
              </a:xfrm>
              <a:custGeom>
                <a:rect b="b" l="l" r="r" t="t"/>
                <a:pathLst>
                  <a:path extrusionOk="0" h="96" w="382">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a:gsLst>
                  <a:gs pos="0">
                    <a:schemeClr val="accent1"/>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5" name="Google Shape;55;p1"/>
              <p:cNvSpPr/>
              <p:nvPr/>
            </p:nvSpPr>
            <p:spPr>
              <a:xfrm>
                <a:off x="5315" y="3024"/>
                <a:ext cx="258" cy="54"/>
              </a:xfrm>
              <a:custGeom>
                <a:rect b="b" l="l" r="r" t="t"/>
                <a:pathLst>
                  <a:path extrusionOk="0" h="54" w="258">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a:gsLst>
                  <a:gs pos="0">
                    <a:schemeClr val="accent1"/>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6" name="Google Shape;56;p1"/>
              <p:cNvSpPr/>
              <p:nvPr/>
            </p:nvSpPr>
            <p:spPr>
              <a:xfrm>
                <a:off x="5645" y="3066"/>
                <a:ext cx="60" cy="156"/>
              </a:xfrm>
              <a:custGeom>
                <a:rect b="b" l="l" r="r" t="t"/>
                <a:pathLst>
                  <a:path extrusionOk="0" h="156" w="60">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a:gsLst>
                  <a:gs pos="0">
                    <a:schemeClr val="accent1"/>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7" name="Google Shape;57;p1"/>
              <p:cNvSpPr/>
              <p:nvPr/>
            </p:nvSpPr>
            <p:spPr>
              <a:xfrm>
                <a:off x="5375" y="3246"/>
                <a:ext cx="192" cy="18"/>
              </a:xfrm>
              <a:custGeom>
                <a:rect b="b" l="l" r="r" t="t"/>
                <a:pathLst>
                  <a:path extrusionOk="0" h="18" w="192">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a:gsLst>
                  <a:gs pos="0">
                    <a:schemeClr val="accent1"/>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8" name="Google Shape;58;p1"/>
              <p:cNvSpPr/>
              <p:nvPr/>
            </p:nvSpPr>
            <p:spPr>
              <a:xfrm>
                <a:off x="5304" y="3042"/>
                <a:ext cx="161" cy="186"/>
              </a:xfrm>
              <a:custGeom>
                <a:rect b="b" l="l" r="r" t="t"/>
                <a:pathLst>
                  <a:path extrusionOk="0" h="186" w="161">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a:gsLst>
                  <a:gs pos="0">
                    <a:schemeClr val="lt1"/>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9" name="Google Shape;59;p1"/>
              <p:cNvSpPr/>
              <p:nvPr/>
            </p:nvSpPr>
            <p:spPr>
              <a:xfrm>
                <a:off x="5489" y="3042"/>
                <a:ext cx="186" cy="210"/>
              </a:xfrm>
              <a:custGeom>
                <a:rect b="b" l="l" r="r" t="t"/>
                <a:pathLst>
                  <a:path extrusionOk="0" h="210" w="185">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a:gsLst>
                  <a:gs pos="0">
                    <a:schemeClr val="lt1"/>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0" name="Google Shape;60;p1"/>
              <p:cNvSpPr/>
              <p:nvPr/>
            </p:nvSpPr>
            <p:spPr>
              <a:xfrm>
                <a:off x="5345" y="3058"/>
                <a:ext cx="299" cy="186"/>
              </a:xfrm>
              <a:custGeom>
                <a:rect b="b" l="l" r="r" t="t"/>
                <a:pathLst>
                  <a:path extrusionOk="0" h="186" w="299">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a:gsLst>
                  <a:gs pos="0">
                    <a:schemeClr val="accent1"/>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1" name="Google Shape;61;p1"/>
              <p:cNvSpPr/>
              <p:nvPr/>
            </p:nvSpPr>
            <p:spPr>
              <a:xfrm>
                <a:off x="3910" y="3948"/>
                <a:ext cx="84" cy="53"/>
              </a:xfrm>
              <a:prstGeom prst="ellipse">
                <a:avLst/>
              </a:prstGeom>
              <a:gradFill>
                <a:gsLst>
                  <a:gs pos="0">
                    <a:srgbClr val="9463F8"/>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62" name="Google Shape;62;p1"/>
              <p:cNvGrpSpPr/>
              <p:nvPr/>
            </p:nvGrpSpPr>
            <p:grpSpPr>
              <a:xfrm>
                <a:off x="4546" y="3608"/>
                <a:ext cx="518" cy="319"/>
                <a:chOff x="4546" y="3608"/>
                <a:chExt cx="518" cy="319"/>
              </a:xfrm>
            </p:grpSpPr>
            <p:sp>
              <p:nvSpPr>
                <p:cNvPr id="63" name="Google Shape;63;p1"/>
                <p:cNvSpPr/>
                <p:nvPr/>
              </p:nvSpPr>
              <p:spPr>
                <a:xfrm>
                  <a:off x="4546" y="3608"/>
                  <a:ext cx="518" cy="319"/>
                </a:xfrm>
                <a:prstGeom prst="ellipse">
                  <a:avLst/>
                </a:prstGeom>
                <a:gradFill>
                  <a:gsLst>
                    <a:gs pos="0">
                      <a:schemeClr val="accent1"/>
                    </a:gs>
                    <a:gs pos="100000">
                      <a:srgbClr val="9463F8"/>
                    </a:gs>
                  </a:gsLst>
                  <a:lin ang="108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4" name="Google Shape;64;p1"/>
                <p:cNvSpPr/>
                <p:nvPr/>
              </p:nvSpPr>
              <p:spPr>
                <a:xfrm>
                  <a:off x="4578" y="3630"/>
                  <a:ext cx="446" cy="271"/>
                </a:xfrm>
                <a:prstGeom prst="ellipse">
                  <a:avLst/>
                </a:prstGeom>
                <a:gradFill>
                  <a:gsLst>
                    <a:gs pos="0">
                      <a:srgbClr val="9D6F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5" name="Google Shape;65;p1"/>
                <p:cNvSpPr/>
                <p:nvPr/>
              </p:nvSpPr>
              <p:spPr>
                <a:xfrm>
                  <a:off x="4610" y="3650"/>
                  <a:ext cx="386" cy="233"/>
                </a:xfrm>
                <a:prstGeom prst="ellipse">
                  <a:avLst/>
                </a:prstGeom>
                <a:gradFill>
                  <a:gsLst>
                    <a:gs pos="0">
                      <a:schemeClr val="accent1"/>
                    </a:gs>
                    <a:gs pos="100000">
                      <a:srgbClr val="9463F8"/>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6" name="Google Shape;66;p1"/>
                <p:cNvSpPr/>
                <p:nvPr/>
              </p:nvSpPr>
              <p:spPr>
                <a:xfrm>
                  <a:off x="4654" y="3678"/>
                  <a:ext cx="298" cy="177"/>
                </a:xfrm>
                <a:prstGeom prst="ellipse">
                  <a:avLst/>
                </a:prstGeom>
                <a:gradFill>
                  <a:gsLst>
                    <a:gs pos="0">
                      <a:srgbClr val="9463F8"/>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7" name="Google Shape;67;p1"/>
                <p:cNvSpPr/>
                <p:nvPr/>
              </p:nvSpPr>
              <p:spPr>
                <a:xfrm>
                  <a:off x="4690" y="3698"/>
                  <a:ext cx="222" cy="139"/>
                </a:xfrm>
                <a:prstGeom prst="ellipse">
                  <a:avLst/>
                </a:prstGeom>
                <a:gradFill>
                  <a:gsLst>
                    <a:gs pos="0">
                      <a:schemeClr val="accent1"/>
                    </a:gs>
                    <a:gs pos="100000">
                      <a:srgbClr val="9463F8"/>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8" name="Google Shape;68;p1"/>
                <p:cNvSpPr/>
                <p:nvPr/>
              </p:nvSpPr>
              <p:spPr>
                <a:xfrm>
                  <a:off x="4738" y="3728"/>
                  <a:ext cx="126" cy="81"/>
                </a:xfrm>
                <a:prstGeom prst="ellipse">
                  <a:avLst/>
                </a:prstGeom>
                <a:gradFill>
                  <a:gsLst>
                    <a:gs pos="0">
                      <a:srgbClr val="9664FB"/>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69" name="Google Shape;69;p1"/>
              <p:cNvGrpSpPr/>
              <p:nvPr/>
            </p:nvGrpSpPr>
            <p:grpSpPr>
              <a:xfrm>
                <a:off x="5381" y="3085"/>
                <a:ext cx="227" cy="132"/>
                <a:chOff x="5381" y="3085"/>
                <a:chExt cx="227" cy="132"/>
              </a:xfrm>
            </p:grpSpPr>
            <p:sp>
              <p:nvSpPr>
                <p:cNvPr id="70" name="Google Shape;70;p1"/>
                <p:cNvSpPr/>
                <p:nvPr/>
              </p:nvSpPr>
              <p:spPr>
                <a:xfrm>
                  <a:off x="5381" y="3085"/>
                  <a:ext cx="227" cy="132"/>
                </a:xfrm>
                <a:prstGeom prst="ellipse">
                  <a:avLst/>
                </a:prstGeom>
                <a:gradFill>
                  <a:gsLst>
                    <a:gs pos="0">
                      <a:schemeClr val="lt1"/>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1" name="Google Shape;71;p1"/>
                <p:cNvSpPr/>
                <p:nvPr/>
              </p:nvSpPr>
              <p:spPr>
                <a:xfrm>
                  <a:off x="5403" y="3099"/>
                  <a:ext cx="182" cy="102"/>
                </a:xfrm>
                <a:prstGeom prst="ellipse">
                  <a:avLst/>
                </a:prstGeom>
                <a:gradFill>
                  <a:gsLst>
                    <a:gs pos="0">
                      <a:schemeClr val="accent1"/>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2" name="Google Shape;72;p1"/>
                <p:cNvSpPr/>
                <p:nvPr/>
              </p:nvSpPr>
              <p:spPr>
                <a:xfrm>
                  <a:off x="5431" y="3109"/>
                  <a:ext cx="125" cy="82"/>
                </a:xfrm>
                <a:prstGeom prst="ellipse">
                  <a:avLst/>
                </a:prstGeom>
                <a:gradFill>
                  <a:gsLst>
                    <a:gs pos="0">
                      <a:schemeClr val="lt1"/>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3" name="Google Shape;73;p1"/>
                <p:cNvSpPr/>
                <p:nvPr/>
              </p:nvSpPr>
              <p:spPr>
                <a:xfrm>
                  <a:off x="5458" y="3125"/>
                  <a:ext cx="73" cy="47"/>
                </a:xfrm>
                <a:prstGeom prst="ellipse">
                  <a:avLst/>
                </a:prstGeom>
                <a:gradFill>
                  <a:gsLst>
                    <a:gs pos="0">
                      <a:schemeClr val="accent1"/>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grpSp>
      <p:sp>
        <p:nvSpPr>
          <p:cNvPr id="74" name="Google Shape;74;p1"/>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lvl1pPr lvl="0" marR="0" rtl="0" algn="ctr">
              <a:lnSpc>
                <a:spcPct val="100000"/>
              </a:lnSpc>
              <a:spcBef>
                <a:spcPts val="0"/>
              </a:spcBef>
              <a:spcAft>
                <a:spcPts val="0"/>
              </a:spcAft>
              <a:buSzPts val="1400"/>
              <a:buNone/>
              <a:defRPr b="1" i="0" sz="44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SzPts val="1400"/>
              <a:buNone/>
              <a:defRPr b="1" i="0" sz="44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SzPts val="1400"/>
              <a:buNone/>
              <a:defRPr b="1" i="0" sz="44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SzPts val="1400"/>
              <a:buNone/>
              <a:defRPr b="1" i="0" sz="44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SzPts val="1400"/>
              <a:buNone/>
              <a:defRPr b="1" i="0" sz="44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SzPts val="1400"/>
              <a:buNone/>
              <a:defRPr b="1" i="0" sz="44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SzPts val="1400"/>
              <a:buNone/>
              <a:defRPr b="1" i="0" sz="44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SzPts val="1400"/>
              <a:buNone/>
              <a:defRPr b="1" i="0" sz="44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SzPts val="1400"/>
              <a:buNone/>
              <a:defRPr b="1" i="0" sz="4400" u="none" cap="none" strike="noStrike">
                <a:solidFill>
                  <a:schemeClr val="dk2"/>
                </a:solidFill>
                <a:latin typeface="Arial"/>
                <a:ea typeface="Arial"/>
                <a:cs typeface="Arial"/>
                <a:sym typeface="Arial"/>
              </a:defRPr>
            </a:lvl9pPr>
          </a:lstStyle>
          <a:p/>
        </p:txBody>
      </p:sp>
      <p:sp>
        <p:nvSpPr>
          <p:cNvPr id="75" name="Google Shape;75;p1"/>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0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6" name="Google Shape;76;p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SzPts val="1400"/>
              <a:buNone/>
              <a:defRPr b="0" i="0" sz="10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7" name="Google Shape;77;p1"/>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
        <p:nvSpPr>
          <p:cNvPr id="78" name="Google Shape;78;p1"/>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lvl1pPr indent="-391160" lvl="0" marL="457200" marR="0" rtl="0" algn="l">
              <a:lnSpc>
                <a:spcPct val="100000"/>
              </a:lnSpc>
              <a:spcBef>
                <a:spcPts val="640"/>
              </a:spcBef>
              <a:spcAft>
                <a:spcPts val="0"/>
              </a:spcAft>
              <a:buClr>
                <a:schemeClr val="hlink"/>
              </a:buClr>
              <a:buSzPts val="2560"/>
              <a:buFont typeface="Noto Sans Symbols"/>
              <a:buChar char="⮚"/>
              <a:defRPr b="0" i="0" sz="3200" u="none" cap="none" strike="noStrike">
                <a:solidFill>
                  <a:schemeClr val="dk1"/>
                </a:solidFill>
                <a:latin typeface="Arial"/>
                <a:ea typeface="Arial"/>
                <a:cs typeface="Arial"/>
                <a:sym typeface="Arial"/>
              </a:defRPr>
            </a:lvl1pPr>
            <a:lvl2pPr indent="-317500" lvl="1" marL="914400" marR="0" rtl="0" algn="l">
              <a:lnSpc>
                <a:spcPct val="100000"/>
              </a:lnSpc>
              <a:spcBef>
                <a:spcPts val="560"/>
              </a:spcBef>
              <a:spcAft>
                <a:spcPts val="0"/>
              </a:spcAft>
              <a:buClr>
                <a:schemeClr val="dk2"/>
              </a:buClr>
              <a:buSzPts val="1400"/>
              <a:buFont typeface="Noto Sans Symbols"/>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accent2"/>
              </a:buClr>
              <a:buSzPts val="2400"/>
              <a:buFont typeface="Arial"/>
              <a:buChar char="•"/>
              <a:defRPr b="0" i="0" sz="2400" u="none" cap="none" strike="noStrike">
                <a:solidFill>
                  <a:schemeClr val="dk1"/>
                </a:solidFill>
                <a:latin typeface="Arial"/>
                <a:ea typeface="Arial"/>
                <a:cs typeface="Arial"/>
                <a:sym typeface="Arial"/>
              </a:defRPr>
            </a:lvl3pPr>
            <a:lvl4pPr indent="-292100" lvl="3" marL="1828800" marR="0" rtl="0" algn="l">
              <a:lnSpc>
                <a:spcPct val="100000"/>
              </a:lnSpc>
              <a:spcBef>
                <a:spcPts val="400"/>
              </a:spcBef>
              <a:spcAft>
                <a:spcPts val="0"/>
              </a:spcAft>
              <a:buClr>
                <a:schemeClr val="folHlink"/>
              </a:buClr>
              <a:buSzPts val="10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hlink"/>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hlink"/>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hlink"/>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hlink"/>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hlink"/>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8" name="Shape 158"/>
        <p:cNvGrpSpPr/>
        <p:nvPr/>
      </p:nvGrpSpPr>
      <p:grpSpPr>
        <a:xfrm>
          <a:off x="0" y="0"/>
          <a:ext cx="0" cy="0"/>
          <a:chOff x="0" y="0"/>
          <a:chExt cx="0" cy="0"/>
        </a:xfrm>
      </p:grpSpPr>
      <p:sp>
        <p:nvSpPr>
          <p:cNvPr id="159" name="Google Shape;159;p4"/>
          <p:cNvSpPr txBox="1"/>
          <p:nvPr>
            <p:ph type="ctrTitle"/>
          </p:nvPr>
        </p:nvSpPr>
        <p:spPr>
          <a:xfrm>
            <a:off x="838200" y="457200"/>
            <a:ext cx="7848600" cy="2765425"/>
          </a:xfrm>
          <a:prstGeom prst="rect">
            <a:avLst/>
          </a:prstGeom>
          <a:noFill/>
          <a:ln>
            <a:noFill/>
          </a:ln>
        </p:spPr>
        <p:txBody>
          <a:bodyPr anchorCtr="1"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5400"/>
              <a:buFont typeface="Arial"/>
              <a:buNone/>
            </a:pPr>
            <a:r>
              <a:rPr b="1" i="0" lang="en-US" sz="5400" u="none">
                <a:solidFill>
                  <a:schemeClr val="dk2"/>
                </a:solidFill>
                <a:latin typeface="Arial"/>
                <a:ea typeface="Arial"/>
                <a:cs typeface="Arial"/>
                <a:sym typeface="Arial"/>
              </a:rPr>
              <a:t>Cryptography and Network Security</a:t>
            </a:r>
            <a:br>
              <a:rPr b="1" i="0" lang="en-US" sz="5400" u="none">
                <a:solidFill>
                  <a:schemeClr val="dk2"/>
                </a:solidFill>
                <a:latin typeface="Arial"/>
                <a:ea typeface="Arial"/>
                <a:cs typeface="Arial"/>
                <a:sym typeface="Arial"/>
              </a:rPr>
            </a:br>
            <a:r>
              <a:rPr b="1" i="0" lang="en-US" sz="5400" u="none">
                <a:solidFill>
                  <a:schemeClr val="dk2"/>
                </a:solidFill>
                <a:latin typeface="Arial"/>
                <a:ea typeface="Arial"/>
                <a:cs typeface="Arial"/>
                <a:sym typeface="Arial"/>
              </a:rPr>
              <a:t>Chapter 10</a:t>
            </a:r>
            <a:endParaRPr/>
          </a:p>
        </p:txBody>
      </p:sp>
      <p:sp>
        <p:nvSpPr>
          <p:cNvPr id="160" name="Google Shape;160;p4"/>
          <p:cNvSpPr txBox="1"/>
          <p:nvPr>
            <p:ph idx="1" type="subTitle"/>
          </p:nvPr>
        </p:nvSpPr>
        <p:spPr>
          <a:xfrm>
            <a:off x="1371600" y="3657600"/>
            <a:ext cx="6400800" cy="2671762"/>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2560"/>
              <a:buNone/>
            </a:pPr>
            <a:r>
              <a:rPr b="0" i="0" lang="en-US" sz="3200" u="none">
                <a:solidFill>
                  <a:schemeClr val="dk1"/>
                </a:solidFill>
                <a:latin typeface="Arial"/>
                <a:ea typeface="Arial"/>
                <a:cs typeface="Arial"/>
                <a:sym typeface="Arial"/>
              </a:rPr>
              <a:t>Fourth Edition</a:t>
            </a:r>
            <a:endParaRPr/>
          </a:p>
          <a:p>
            <a:pPr indent="0" lvl="0" marL="0" rtl="0" algn="ctr">
              <a:lnSpc>
                <a:spcPct val="100000"/>
              </a:lnSpc>
              <a:spcBef>
                <a:spcPts val="640"/>
              </a:spcBef>
              <a:spcAft>
                <a:spcPts val="0"/>
              </a:spcAft>
              <a:buSzPts val="2560"/>
              <a:buNone/>
            </a:pPr>
            <a:r>
              <a:rPr b="0" i="0" lang="en-US" sz="3200" u="none">
                <a:solidFill>
                  <a:schemeClr val="dk1"/>
                </a:solidFill>
                <a:latin typeface="Arial"/>
                <a:ea typeface="Arial"/>
                <a:cs typeface="Arial"/>
                <a:sym typeface="Arial"/>
              </a:rPr>
              <a:t>by William Stallings	</a:t>
            </a:r>
            <a:endParaRPr/>
          </a:p>
          <a:p>
            <a:pPr indent="0" lvl="0" marL="0" rtl="0" algn="ctr">
              <a:lnSpc>
                <a:spcPct val="100000"/>
              </a:lnSpc>
              <a:spcBef>
                <a:spcPts val="640"/>
              </a:spcBef>
              <a:spcAft>
                <a:spcPts val="0"/>
              </a:spcAft>
              <a:buSzPts val="2560"/>
              <a:buNone/>
            </a:pPr>
            <a:r>
              <a:t/>
            </a:r>
            <a:endParaRPr b="0" i="0" sz="3200" u="none">
              <a:solidFill>
                <a:schemeClr val="dk1"/>
              </a:solidFill>
              <a:latin typeface="Arial"/>
              <a:ea typeface="Arial"/>
              <a:cs typeface="Arial"/>
              <a:sym typeface="Arial"/>
            </a:endParaRPr>
          </a:p>
          <a:p>
            <a:pPr indent="0" lvl="0" marL="0" rtl="0" algn="ctr">
              <a:lnSpc>
                <a:spcPct val="100000"/>
              </a:lnSpc>
              <a:spcBef>
                <a:spcPts val="640"/>
              </a:spcBef>
              <a:spcAft>
                <a:spcPts val="0"/>
              </a:spcAft>
              <a:buSzPts val="2560"/>
              <a:buNone/>
            </a:pPr>
            <a:r>
              <a:rPr b="0" i="0" lang="en-US" sz="3200" u="none">
                <a:solidFill>
                  <a:schemeClr val="dk1"/>
                </a:solidFill>
                <a:latin typeface="Arial"/>
                <a:ea typeface="Arial"/>
                <a:cs typeface="Arial"/>
                <a:sym typeface="Arial"/>
              </a:rPr>
              <a:t>Lecture slides by Lawrie Brown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2" name="Shape 212"/>
        <p:cNvGrpSpPr/>
        <p:nvPr/>
      </p:nvGrpSpPr>
      <p:grpSpPr>
        <a:xfrm>
          <a:off x="0" y="0"/>
          <a:ext cx="0" cy="0"/>
          <a:chOff x="0" y="0"/>
          <a:chExt cx="0" cy="0"/>
        </a:xfrm>
      </p:grpSpPr>
      <p:sp>
        <p:nvSpPr>
          <p:cNvPr id="213" name="Google Shape;213;p13"/>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1" i="0" lang="en-US" sz="4400" u="none">
                <a:solidFill>
                  <a:schemeClr val="dk2"/>
                </a:solidFill>
                <a:latin typeface="Arial"/>
                <a:ea typeface="Arial"/>
                <a:cs typeface="Arial"/>
                <a:sym typeface="Arial"/>
              </a:rPr>
              <a:t>Public-Key Certificates</a:t>
            </a:r>
            <a:endParaRPr/>
          </a:p>
        </p:txBody>
      </p:sp>
      <p:pic>
        <p:nvPicPr>
          <p:cNvPr id="214" name="Google Shape;214;p13"/>
          <p:cNvPicPr preferRelativeResize="0"/>
          <p:nvPr/>
        </p:nvPicPr>
        <p:blipFill rotWithShape="1">
          <a:blip r:embed="rId3">
            <a:alphaModFix amt="69999"/>
          </a:blip>
          <a:srcRect b="18527" l="0" r="0" t="4632"/>
          <a:stretch/>
        </p:blipFill>
        <p:spPr>
          <a:xfrm>
            <a:off x="1219200" y="1905000"/>
            <a:ext cx="6635750" cy="3940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8" name="Shape 218"/>
        <p:cNvGrpSpPr/>
        <p:nvPr/>
      </p:nvGrpSpPr>
      <p:grpSpPr>
        <a:xfrm>
          <a:off x="0" y="0"/>
          <a:ext cx="0" cy="0"/>
          <a:chOff x="0" y="0"/>
          <a:chExt cx="0" cy="0"/>
        </a:xfrm>
      </p:grpSpPr>
      <p:sp>
        <p:nvSpPr>
          <p:cNvPr id="219" name="Google Shape;219;p14"/>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Arial"/>
              <a:buNone/>
            </a:pPr>
            <a:r>
              <a:rPr b="1" i="0" lang="en-US" sz="4000" u="none">
                <a:solidFill>
                  <a:schemeClr val="dk2"/>
                </a:solidFill>
                <a:latin typeface="Arial"/>
                <a:ea typeface="Arial"/>
                <a:cs typeface="Arial"/>
                <a:sym typeface="Arial"/>
              </a:rPr>
              <a:t>Public-Key Distribution of Secret Keys</a:t>
            </a:r>
            <a:endParaRPr/>
          </a:p>
        </p:txBody>
      </p:sp>
      <p:sp>
        <p:nvSpPr>
          <p:cNvPr id="220" name="Google Shape;220;p14"/>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use previous methods to obtain public-key</a:t>
            </a:r>
            <a:endParaRPr/>
          </a:p>
          <a:p>
            <a:pPr indent="-342900" lvl="0" marL="342900" marR="0" rtl="0" algn="l">
              <a:lnSpc>
                <a:spcPct val="90000"/>
              </a:lnSpc>
              <a:spcBef>
                <a:spcPts val="64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can use for secrecy or authentication</a:t>
            </a:r>
            <a:endParaRPr/>
          </a:p>
          <a:p>
            <a:pPr indent="-342900" lvl="0" marL="342900" marR="0" rtl="0" algn="l">
              <a:lnSpc>
                <a:spcPct val="90000"/>
              </a:lnSpc>
              <a:spcBef>
                <a:spcPts val="64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but public-key algorithms are slow</a:t>
            </a:r>
            <a:endParaRPr/>
          </a:p>
          <a:p>
            <a:pPr indent="-342900" lvl="0" marL="342900" marR="0" rtl="0" algn="l">
              <a:lnSpc>
                <a:spcPct val="90000"/>
              </a:lnSpc>
              <a:spcBef>
                <a:spcPts val="64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so usually want to use private-key encryption to protect message contents</a:t>
            </a:r>
            <a:endParaRPr/>
          </a:p>
          <a:p>
            <a:pPr indent="-342900" lvl="0" marL="342900" marR="0" rtl="0" algn="l">
              <a:lnSpc>
                <a:spcPct val="90000"/>
              </a:lnSpc>
              <a:spcBef>
                <a:spcPts val="64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hence need a session key</a:t>
            </a:r>
            <a:endParaRPr/>
          </a:p>
          <a:p>
            <a:pPr indent="-342900" lvl="0" marL="342900" marR="0" rtl="0" algn="l">
              <a:lnSpc>
                <a:spcPct val="90000"/>
              </a:lnSpc>
              <a:spcBef>
                <a:spcPts val="64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have several alternatives for negotiating a suitable session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4" name="Shape 224"/>
        <p:cNvGrpSpPr/>
        <p:nvPr/>
      </p:nvGrpSpPr>
      <p:grpSpPr>
        <a:xfrm>
          <a:off x="0" y="0"/>
          <a:ext cx="0" cy="0"/>
          <a:chOff x="0" y="0"/>
          <a:chExt cx="0" cy="0"/>
        </a:xfrm>
      </p:grpSpPr>
      <p:sp>
        <p:nvSpPr>
          <p:cNvPr id="225" name="Google Shape;225;p15"/>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1" i="0" lang="en-US" sz="4400" u="none">
                <a:solidFill>
                  <a:schemeClr val="dk2"/>
                </a:solidFill>
                <a:latin typeface="Arial"/>
                <a:ea typeface="Arial"/>
                <a:cs typeface="Arial"/>
                <a:sym typeface="Arial"/>
              </a:rPr>
              <a:t>Simple Secret Key Distribution</a:t>
            </a:r>
            <a:endParaRPr/>
          </a:p>
        </p:txBody>
      </p:sp>
      <p:sp>
        <p:nvSpPr>
          <p:cNvPr id="226" name="Google Shape;226;p15"/>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proposed by Merkle in 1979</a:t>
            </a:r>
            <a:endParaRPr/>
          </a:p>
          <a:p>
            <a:pPr indent="-285750" lvl="1" marL="742950" marR="0" rtl="0" algn="l">
              <a:lnSpc>
                <a:spcPct val="100000"/>
              </a:lnSpc>
              <a:spcBef>
                <a:spcPts val="560"/>
              </a:spcBef>
              <a:spcAft>
                <a:spcPts val="0"/>
              </a:spcAft>
              <a:buClr>
                <a:schemeClr val="dk2"/>
              </a:buClr>
              <a:buSzPts val="1400"/>
              <a:buFont typeface="Noto Sans Symbols"/>
              <a:buChar char="●"/>
            </a:pPr>
            <a:r>
              <a:rPr b="0" i="0" lang="en-US" sz="2800" u="none" cap="none" strike="noStrike">
                <a:solidFill>
                  <a:schemeClr val="dk1"/>
                </a:solidFill>
                <a:latin typeface="Arial"/>
                <a:ea typeface="Arial"/>
                <a:cs typeface="Arial"/>
                <a:sym typeface="Arial"/>
              </a:rPr>
              <a:t>A generates a new temporary public key pair</a:t>
            </a:r>
            <a:endParaRPr/>
          </a:p>
          <a:p>
            <a:pPr indent="-285750" lvl="1" marL="742950" marR="0" rtl="0" algn="l">
              <a:lnSpc>
                <a:spcPct val="100000"/>
              </a:lnSpc>
              <a:spcBef>
                <a:spcPts val="560"/>
              </a:spcBef>
              <a:spcAft>
                <a:spcPts val="0"/>
              </a:spcAft>
              <a:buClr>
                <a:schemeClr val="dk2"/>
              </a:buClr>
              <a:buSzPts val="1400"/>
              <a:buFont typeface="Noto Sans Symbols"/>
              <a:buChar char="●"/>
            </a:pPr>
            <a:r>
              <a:rPr b="0" i="0" lang="en-US" sz="2800" u="none" cap="none" strike="noStrike">
                <a:solidFill>
                  <a:schemeClr val="dk1"/>
                </a:solidFill>
                <a:latin typeface="Arial"/>
                <a:ea typeface="Arial"/>
                <a:cs typeface="Arial"/>
                <a:sym typeface="Arial"/>
              </a:rPr>
              <a:t>A sends B the public key and their identity</a:t>
            </a:r>
            <a:endParaRPr/>
          </a:p>
          <a:p>
            <a:pPr indent="-285750" lvl="1" marL="742950" marR="0" rtl="0" algn="l">
              <a:lnSpc>
                <a:spcPct val="100000"/>
              </a:lnSpc>
              <a:spcBef>
                <a:spcPts val="560"/>
              </a:spcBef>
              <a:spcAft>
                <a:spcPts val="0"/>
              </a:spcAft>
              <a:buClr>
                <a:schemeClr val="dk2"/>
              </a:buClr>
              <a:buSzPts val="1400"/>
              <a:buFont typeface="Noto Sans Symbols"/>
              <a:buChar char="●"/>
            </a:pPr>
            <a:r>
              <a:rPr b="0" i="0" lang="en-US" sz="2800" u="none" cap="none" strike="noStrike">
                <a:solidFill>
                  <a:schemeClr val="dk1"/>
                </a:solidFill>
                <a:latin typeface="Arial"/>
                <a:ea typeface="Arial"/>
                <a:cs typeface="Arial"/>
                <a:sym typeface="Arial"/>
              </a:rPr>
              <a:t>B generates a session key K sends it to A encrypted using the supplied public key</a:t>
            </a:r>
            <a:endParaRPr/>
          </a:p>
          <a:p>
            <a:pPr indent="-285750" lvl="1" marL="742950" marR="0" rtl="0" algn="l">
              <a:lnSpc>
                <a:spcPct val="100000"/>
              </a:lnSpc>
              <a:spcBef>
                <a:spcPts val="560"/>
              </a:spcBef>
              <a:spcAft>
                <a:spcPts val="0"/>
              </a:spcAft>
              <a:buClr>
                <a:schemeClr val="dk2"/>
              </a:buClr>
              <a:buSzPts val="1400"/>
              <a:buFont typeface="Noto Sans Symbols"/>
              <a:buChar char="●"/>
            </a:pPr>
            <a:r>
              <a:rPr b="0" i="0" lang="en-US" sz="2800" u="none" cap="none" strike="noStrike">
                <a:solidFill>
                  <a:schemeClr val="dk1"/>
                </a:solidFill>
                <a:latin typeface="Arial"/>
                <a:ea typeface="Arial"/>
                <a:cs typeface="Arial"/>
                <a:sym typeface="Arial"/>
              </a:rPr>
              <a:t>A decrypts the session key and both use</a:t>
            </a:r>
            <a:endParaRPr/>
          </a:p>
          <a:p>
            <a:pPr indent="-342900" lvl="0" marL="342900" marR="0" rtl="0" algn="l">
              <a:lnSpc>
                <a:spcPct val="100000"/>
              </a:lnSpc>
              <a:spcBef>
                <a:spcPts val="64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problem is that an opponent can intercept and impersonate both halves of protocol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0" name="Shape 230"/>
        <p:cNvGrpSpPr/>
        <p:nvPr/>
      </p:nvGrpSpPr>
      <p:grpSpPr>
        <a:xfrm>
          <a:off x="0" y="0"/>
          <a:ext cx="0" cy="0"/>
          <a:chOff x="0" y="0"/>
          <a:chExt cx="0" cy="0"/>
        </a:xfrm>
      </p:grpSpPr>
      <p:sp>
        <p:nvSpPr>
          <p:cNvPr id="231" name="Google Shape;231;p16"/>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Arial"/>
              <a:buNone/>
            </a:pPr>
            <a:r>
              <a:rPr b="1" i="0" lang="en-US" sz="4000" u="none">
                <a:solidFill>
                  <a:schemeClr val="dk2"/>
                </a:solidFill>
                <a:latin typeface="Arial"/>
                <a:ea typeface="Arial"/>
                <a:cs typeface="Arial"/>
                <a:sym typeface="Arial"/>
              </a:rPr>
              <a:t>Public-Key Distribution of Secret Keys</a:t>
            </a:r>
            <a:endParaRPr/>
          </a:p>
        </p:txBody>
      </p:sp>
      <p:sp>
        <p:nvSpPr>
          <p:cNvPr id="232" name="Google Shape;232;p16"/>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if have securely exchanged public-keys:</a:t>
            </a:r>
            <a:endParaRPr/>
          </a:p>
        </p:txBody>
      </p:sp>
      <p:pic>
        <p:nvPicPr>
          <p:cNvPr id="233" name="Google Shape;233;p16"/>
          <p:cNvPicPr preferRelativeResize="0"/>
          <p:nvPr/>
        </p:nvPicPr>
        <p:blipFill rotWithShape="1">
          <a:blip r:embed="rId3">
            <a:alphaModFix amt="69999"/>
          </a:blip>
          <a:srcRect b="27793" l="0" r="0" t="9265"/>
          <a:stretch/>
        </p:blipFill>
        <p:spPr>
          <a:xfrm>
            <a:off x="1295400" y="2895600"/>
            <a:ext cx="6635750" cy="322738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7" name="Shape 237"/>
        <p:cNvGrpSpPr/>
        <p:nvPr/>
      </p:nvGrpSpPr>
      <p:grpSpPr>
        <a:xfrm>
          <a:off x="0" y="0"/>
          <a:ext cx="0" cy="0"/>
          <a:chOff x="0" y="0"/>
          <a:chExt cx="0" cy="0"/>
        </a:xfrm>
      </p:grpSpPr>
      <p:sp>
        <p:nvSpPr>
          <p:cNvPr id="238" name="Google Shape;238;p17"/>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1" i="0" lang="en-US" sz="4400" u="none">
                <a:solidFill>
                  <a:schemeClr val="dk2"/>
                </a:solidFill>
                <a:latin typeface="Arial"/>
                <a:ea typeface="Arial"/>
                <a:cs typeface="Arial"/>
                <a:sym typeface="Arial"/>
              </a:rPr>
              <a:t>Hybrid Key Distribution</a:t>
            </a:r>
            <a:endParaRPr/>
          </a:p>
        </p:txBody>
      </p:sp>
      <p:sp>
        <p:nvSpPr>
          <p:cNvPr id="239" name="Google Shape;239;p17"/>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retain use of private-key KDC</a:t>
            </a:r>
            <a:endParaRPr/>
          </a:p>
          <a:p>
            <a:pPr indent="-342900" lvl="0" marL="342900" marR="0" rtl="0" algn="l">
              <a:lnSpc>
                <a:spcPct val="100000"/>
              </a:lnSpc>
              <a:spcBef>
                <a:spcPts val="64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shares secret master key with each user</a:t>
            </a:r>
            <a:endParaRPr/>
          </a:p>
          <a:p>
            <a:pPr indent="-342900" lvl="0" marL="342900" marR="0" rtl="0" algn="l">
              <a:lnSpc>
                <a:spcPct val="100000"/>
              </a:lnSpc>
              <a:spcBef>
                <a:spcPts val="64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distributes session key using master key</a:t>
            </a:r>
            <a:endParaRPr/>
          </a:p>
          <a:p>
            <a:pPr indent="-342900" lvl="0" marL="342900" marR="0" rtl="0" algn="l">
              <a:lnSpc>
                <a:spcPct val="100000"/>
              </a:lnSpc>
              <a:spcBef>
                <a:spcPts val="64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public-key used to distribute master keys</a:t>
            </a:r>
            <a:endParaRPr/>
          </a:p>
          <a:p>
            <a:pPr indent="-285750" lvl="1" marL="742950" marR="0" rtl="0" algn="l">
              <a:lnSpc>
                <a:spcPct val="100000"/>
              </a:lnSpc>
              <a:spcBef>
                <a:spcPts val="560"/>
              </a:spcBef>
              <a:spcAft>
                <a:spcPts val="0"/>
              </a:spcAft>
              <a:buClr>
                <a:schemeClr val="dk2"/>
              </a:buClr>
              <a:buSzPts val="1400"/>
              <a:buFont typeface="Noto Sans Symbols"/>
              <a:buChar char="●"/>
            </a:pPr>
            <a:r>
              <a:rPr b="0" i="0" lang="en-US" sz="2800" u="none" cap="none" strike="noStrike">
                <a:solidFill>
                  <a:schemeClr val="dk1"/>
                </a:solidFill>
                <a:latin typeface="Arial"/>
                <a:ea typeface="Arial"/>
                <a:cs typeface="Arial"/>
                <a:sym typeface="Arial"/>
              </a:rPr>
              <a:t>especially useful with widely distributed users</a:t>
            </a:r>
            <a:endParaRPr/>
          </a:p>
          <a:p>
            <a:pPr indent="-342900" lvl="0" marL="342900" marR="0" rtl="0" algn="l">
              <a:lnSpc>
                <a:spcPct val="100000"/>
              </a:lnSpc>
              <a:spcBef>
                <a:spcPts val="64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rationale</a:t>
            </a:r>
            <a:endParaRPr/>
          </a:p>
          <a:p>
            <a:pPr indent="-285750" lvl="1" marL="742950" marR="0" rtl="0" algn="l">
              <a:lnSpc>
                <a:spcPct val="100000"/>
              </a:lnSpc>
              <a:spcBef>
                <a:spcPts val="560"/>
              </a:spcBef>
              <a:spcAft>
                <a:spcPts val="0"/>
              </a:spcAft>
              <a:buClr>
                <a:schemeClr val="dk2"/>
              </a:buClr>
              <a:buSzPts val="1400"/>
              <a:buFont typeface="Noto Sans Symbols"/>
              <a:buChar char="●"/>
            </a:pPr>
            <a:r>
              <a:rPr b="0" i="0" lang="en-US" sz="2800" u="none" cap="none" strike="noStrike">
                <a:solidFill>
                  <a:schemeClr val="dk1"/>
                </a:solidFill>
                <a:latin typeface="Arial"/>
                <a:ea typeface="Arial"/>
                <a:cs typeface="Arial"/>
                <a:sym typeface="Arial"/>
              </a:rPr>
              <a:t>performance</a:t>
            </a:r>
            <a:endParaRPr/>
          </a:p>
          <a:p>
            <a:pPr indent="-285750" lvl="1" marL="742950" marR="0" rtl="0" algn="l">
              <a:lnSpc>
                <a:spcPct val="100000"/>
              </a:lnSpc>
              <a:spcBef>
                <a:spcPts val="560"/>
              </a:spcBef>
              <a:spcAft>
                <a:spcPts val="0"/>
              </a:spcAft>
              <a:buClr>
                <a:schemeClr val="dk2"/>
              </a:buClr>
              <a:buSzPts val="1400"/>
              <a:buFont typeface="Noto Sans Symbols"/>
              <a:buChar char="●"/>
            </a:pPr>
            <a:r>
              <a:rPr b="0" i="0" lang="en-US" sz="2800" u="none" cap="none" strike="noStrike">
                <a:solidFill>
                  <a:schemeClr val="dk1"/>
                </a:solidFill>
                <a:latin typeface="Arial"/>
                <a:ea typeface="Arial"/>
                <a:cs typeface="Arial"/>
                <a:sym typeface="Arial"/>
              </a:rPr>
              <a:t>backward compatibility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3" name="Shape 243"/>
        <p:cNvGrpSpPr/>
        <p:nvPr/>
      </p:nvGrpSpPr>
      <p:grpSpPr>
        <a:xfrm>
          <a:off x="0" y="0"/>
          <a:ext cx="0" cy="0"/>
          <a:chOff x="0" y="0"/>
          <a:chExt cx="0" cy="0"/>
        </a:xfrm>
      </p:grpSpPr>
      <p:sp>
        <p:nvSpPr>
          <p:cNvPr id="244" name="Google Shape;244;p18"/>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1" i="0" lang="en-US" sz="4400" u="none">
                <a:solidFill>
                  <a:schemeClr val="dk2"/>
                </a:solidFill>
                <a:latin typeface="Arial"/>
                <a:ea typeface="Arial"/>
                <a:cs typeface="Arial"/>
                <a:sym typeface="Arial"/>
              </a:rPr>
              <a:t>Diffie-Hellman Key Exchange</a:t>
            </a:r>
            <a:endParaRPr/>
          </a:p>
        </p:txBody>
      </p:sp>
      <p:sp>
        <p:nvSpPr>
          <p:cNvPr id="245" name="Google Shape;245;p18"/>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first public-key type scheme proposed </a:t>
            </a:r>
            <a:endParaRPr/>
          </a:p>
          <a:p>
            <a:pPr indent="-342900" lvl="0" marL="342900" marR="0" rtl="0" algn="l">
              <a:lnSpc>
                <a:spcPct val="100000"/>
              </a:lnSpc>
              <a:spcBef>
                <a:spcPts val="64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by Diffie &amp; Hellman in 1976 along with the exposition of public key concepts</a:t>
            </a:r>
            <a:endParaRPr/>
          </a:p>
          <a:p>
            <a:pPr indent="-285750" lvl="1" marL="742950" marR="0" rtl="0" algn="l">
              <a:lnSpc>
                <a:spcPct val="100000"/>
              </a:lnSpc>
              <a:spcBef>
                <a:spcPts val="560"/>
              </a:spcBef>
              <a:spcAft>
                <a:spcPts val="0"/>
              </a:spcAft>
              <a:buClr>
                <a:schemeClr val="dk2"/>
              </a:buClr>
              <a:buSzPts val="1400"/>
              <a:buFont typeface="Noto Sans Symbols"/>
              <a:buChar char="●"/>
            </a:pPr>
            <a:r>
              <a:rPr b="0" i="0" lang="en-US" sz="2800" u="none" cap="none" strike="noStrike">
                <a:solidFill>
                  <a:schemeClr val="dk1"/>
                </a:solidFill>
                <a:latin typeface="Arial"/>
                <a:ea typeface="Arial"/>
                <a:cs typeface="Arial"/>
                <a:sym typeface="Arial"/>
              </a:rPr>
              <a:t>note: now know that </a:t>
            </a:r>
            <a:r>
              <a:rPr b="0" i="0" lang="en-US" sz="2800" u="none" cap="none" strike="noStrike">
                <a:solidFill>
                  <a:schemeClr val="dk1"/>
                </a:solidFill>
                <a:latin typeface="Times"/>
                <a:ea typeface="Times"/>
                <a:cs typeface="Times"/>
                <a:sym typeface="Times"/>
              </a:rPr>
              <a:t>Williamson</a:t>
            </a:r>
            <a:r>
              <a:rPr b="0" i="0" lang="en-US" sz="2800" u="none" cap="none" strike="noStrike">
                <a:solidFill>
                  <a:schemeClr val="dk1"/>
                </a:solidFill>
                <a:latin typeface="Arial"/>
                <a:ea typeface="Arial"/>
                <a:cs typeface="Arial"/>
                <a:sym typeface="Arial"/>
              </a:rPr>
              <a:t> (UK CESG) secretly proposed the concept in 1970 </a:t>
            </a:r>
            <a:endParaRPr/>
          </a:p>
          <a:p>
            <a:pPr indent="-342900" lvl="0" marL="342900" marR="0" rtl="0" algn="l">
              <a:lnSpc>
                <a:spcPct val="100000"/>
              </a:lnSpc>
              <a:spcBef>
                <a:spcPts val="64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is a practical method for public exchange of a secret key</a:t>
            </a:r>
            <a:endParaRPr/>
          </a:p>
          <a:p>
            <a:pPr indent="-342900" lvl="0" marL="342900" marR="0" rtl="0" algn="l">
              <a:lnSpc>
                <a:spcPct val="100000"/>
              </a:lnSpc>
              <a:spcBef>
                <a:spcPts val="64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used in a number of commercial products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9" name="Shape 249"/>
        <p:cNvGrpSpPr/>
        <p:nvPr/>
      </p:nvGrpSpPr>
      <p:grpSpPr>
        <a:xfrm>
          <a:off x="0" y="0"/>
          <a:ext cx="0" cy="0"/>
          <a:chOff x="0" y="0"/>
          <a:chExt cx="0" cy="0"/>
        </a:xfrm>
      </p:grpSpPr>
      <p:sp>
        <p:nvSpPr>
          <p:cNvPr id="250" name="Google Shape;250;p19"/>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1" i="0" lang="en-US" sz="4400" u="none">
                <a:solidFill>
                  <a:schemeClr val="dk2"/>
                </a:solidFill>
                <a:latin typeface="Arial"/>
                <a:ea typeface="Arial"/>
                <a:cs typeface="Arial"/>
                <a:sym typeface="Arial"/>
              </a:rPr>
              <a:t>Diffie-Hellman Key Exchange</a:t>
            </a:r>
            <a:endParaRPr/>
          </a:p>
        </p:txBody>
      </p:sp>
      <p:sp>
        <p:nvSpPr>
          <p:cNvPr id="251" name="Google Shape;251;p19"/>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hlink"/>
              </a:buClr>
              <a:buSzPts val="2240"/>
              <a:buFont typeface="Noto Sans Symbols"/>
              <a:buChar char="⮚"/>
            </a:pPr>
            <a:r>
              <a:rPr b="0" i="0" lang="en-US" sz="2800" u="none">
                <a:solidFill>
                  <a:schemeClr val="dk1"/>
                </a:solidFill>
                <a:latin typeface="Arial"/>
                <a:ea typeface="Arial"/>
                <a:cs typeface="Arial"/>
                <a:sym typeface="Arial"/>
              </a:rPr>
              <a:t>a public-key distribution scheme </a:t>
            </a:r>
            <a:endParaRPr/>
          </a:p>
          <a:p>
            <a:pPr indent="-285750" lvl="1" marL="742950" marR="0" rtl="0" algn="l">
              <a:lnSpc>
                <a:spcPct val="90000"/>
              </a:lnSpc>
              <a:spcBef>
                <a:spcPts val="480"/>
              </a:spcBef>
              <a:spcAft>
                <a:spcPts val="0"/>
              </a:spcAft>
              <a:buClr>
                <a:schemeClr val="dk2"/>
              </a:buClr>
              <a:buSzPts val="1200"/>
              <a:buFont typeface="Noto Sans Symbols"/>
              <a:buChar char="●"/>
            </a:pPr>
            <a:r>
              <a:rPr b="0" i="0" lang="en-US" sz="2400" u="none" cap="none" strike="noStrike">
                <a:solidFill>
                  <a:schemeClr val="dk1"/>
                </a:solidFill>
                <a:latin typeface="Arial"/>
                <a:ea typeface="Arial"/>
                <a:cs typeface="Arial"/>
                <a:sym typeface="Arial"/>
              </a:rPr>
              <a:t>cannot be used to exchange an arbitrary message </a:t>
            </a:r>
            <a:endParaRPr/>
          </a:p>
          <a:p>
            <a:pPr indent="-285750" lvl="1" marL="742950" marR="0" rtl="0" algn="l">
              <a:lnSpc>
                <a:spcPct val="90000"/>
              </a:lnSpc>
              <a:spcBef>
                <a:spcPts val="480"/>
              </a:spcBef>
              <a:spcAft>
                <a:spcPts val="0"/>
              </a:spcAft>
              <a:buClr>
                <a:schemeClr val="dk2"/>
              </a:buClr>
              <a:buSzPts val="1200"/>
              <a:buFont typeface="Noto Sans Symbols"/>
              <a:buChar char="●"/>
            </a:pPr>
            <a:r>
              <a:rPr b="0" i="0" lang="en-US" sz="2400" u="none" cap="none" strike="noStrike">
                <a:solidFill>
                  <a:schemeClr val="dk1"/>
                </a:solidFill>
                <a:latin typeface="Arial"/>
                <a:ea typeface="Arial"/>
                <a:cs typeface="Arial"/>
                <a:sym typeface="Arial"/>
              </a:rPr>
              <a:t>rather it can establish a common key </a:t>
            </a:r>
            <a:endParaRPr/>
          </a:p>
          <a:p>
            <a:pPr indent="-285750" lvl="1" marL="742950" marR="0" rtl="0" algn="l">
              <a:lnSpc>
                <a:spcPct val="90000"/>
              </a:lnSpc>
              <a:spcBef>
                <a:spcPts val="480"/>
              </a:spcBef>
              <a:spcAft>
                <a:spcPts val="0"/>
              </a:spcAft>
              <a:buClr>
                <a:schemeClr val="dk2"/>
              </a:buClr>
              <a:buSzPts val="1200"/>
              <a:buFont typeface="Noto Sans Symbols"/>
              <a:buChar char="●"/>
            </a:pPr>
            <a:r>
              <a:rPr b="0" i="0" lang="en-US" sz="2400" u="none" cap="none" strike="noStrike">
                <a:solidFill>
                  <a:schemeClr val="dk1"/>
                </a:solidFill>
                <a:latin typeface="Arial"/>
                <a:ea typeface="Arial"/>
                <a:cs typeface="Arial"/>
                <a:sym typeface="Arial"/>
              </a:rPr>
              <a:t>known only to the two participants </a:t>
            </a:r>
            <a:endParaRPr/>
          </a:p>
          <a:p>
            <a:pPr indent="-342900" lvl="0" marL="342900" marR="0" rtl="0" algn="l">
              <a:lnSpc>
                <a:spcPct val="90000"/>
              </a:lnSpc>
              <a:spcBef>
                <a:spcPts val="560"/>
              </a:spcBef>
              <a:spcAft>
                <a:spcPts val="0"/>
              </a:spcAft>
              <a:buClr>
                <a:schemeClr val="hlink"/>
              </a:buClr>
              <a:buSzPts val="2240"/>
              <a:buFont typeface="Noto Sans Symbols"/>
              <a:buChar char="⮚"/>
            </a:pPr>
            <a:r>
              <a:rPr b="0" i="0" lang="en-US" sz="2800" u="none">
                <a:solidFill>
                  <a:schemeClr val="dk1"/>
                </a:solidFill>
                <a:latin typeface="Arial"/>
                <a:ea typeface="Arial"/>
                <a:cs typeface="Arial"/>
                <a:sym typeface="Arial"/>
              </a:rPr>
              <a:t>value of key depends on the participants (and their private and public key information) </a:t>
            </a:r>
            <a:endParaRPr/>
          </a:p>
          <a:p>
            <a:pPr indent="-342900" lvl="0" marL="342900" marR="0" rtl="0" algn="l">
              <a:lnSpc>
                <a:spcPct val="90000"/>
              </a:lnSpc>
              <a:spcBef>
                <a:spcPts val="560"/>
              </a:spcBef>
              <a:spcAft>
                <a:spcPts val="0"/>
              </a:spcAft>
              <a:buClr>
                <a:schemeClr val="hlink"/>
              </a:buClr>
              <a:buSzPts val="2240"/>
              <a:buFont typeface="Noto Sans Symbols"/>
              <a:buChar char="⮚"/>
            </a:pPr>
            <a:r>
              <a:rPr b="0" i="0" lang="en-US" sz="2800" u="none">
                <a:solidFill>
                  <a:schemeClr val="dk1"/>
                </a:solidFill>
                <a:latin typeface="Arial"/>
                <a:ea typeface="Arial"/>
                <a:cs typeface="Arial"/>
                <a:sym typeface="Arial"/>
              </a:rPr>
              <a:t>based on exponentiation in a finite (Galois) field (modulo a prime or a polynomial) - easy</a:t>
            </a:r>
            <a:endParaRPr/>
          </a:p>
          <a:p>
            <a:pPr indent="-342900" lvl="0" marL="342900" marR="0" rtl="0" algn="l">
              <a:lnSpc>
                <a:spcPct val="90000"/>
              </a:lnSpc>
              <a:spcBef>
                <a:spcPts val="560"/>
              </a:spcBef>
              <a:spcAft>
                <a:spcPts val="0"/>
              </a:spcAft>
              <a:buClr>
                <a:schemeClr val="hlink"/>
              </a:buClr>
              <a:buSzPts val="2240"/>
              <a:buFont typeface="Noto Sans Symbols"/>
              <a:buChar char="⮚"/>
            </a:pPr>
            <a:r>
              <a:rPr b="0" i="0" lang="en-US" sz="2800" u="none">
                <a:solidFill>
                  <a:schemeClr val="dk1"/>
                </a:solidFill>
                <a:latin typeface="Arial"/>
                <a:ea typeface="Arial"/>
                <a:cs typeface="Arial"/>
                <a:sym typeface="Arial"/>
              </a:rPr>
              <a:t>security relies on the difficulty of computing discrete logarithms (similar to factoring) – hard</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5" name="Shape 255"/>
        <p:cNvGrpSpPr/>
        <p:nvPr/>
      </p:nvGrpSpPr>
      <p:grpSpPr>
        <a:xfrm>
          <a:off x="0" y="0"/>
          <a:ext cx="0" cy="0"/>
          <a:chOff x="0" y="0"/>
          <a:chExt cx="0" cy="0"/>
        </a:xfrm>
      </p:grpSpPr>
      <p:sp>
        <p:nvSpPr>
          <p:cNvPr id="256" name="Google Shape;256;p20"/>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1" i="0" lang="en-US" sz="4400" u="none">
                <a:solidFill>
                  <a:schemeClr val="dk2"/>
                </a:solidFill>
                <a:latin typeface="Arial"/>
                <a:ea typeface="Arial"/>
                <a:cs typeface="Arial"/>
                <a:sym typeface="Arial"/>
              </a:rPr>
              <a:t>Diffie-Hellman Setup</a:t>
            </a:r>
            <a:endParaRPr/>
          </a:p>
        </p:txBody>
      </p:sp>
      <p:sp>
        <p:nvSpPr>
          <p:cNvPr id="257" name="Google Shape;257;p20"/>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all users agree on global parameters:</a:t>
            </a:r>
            <a:endParaRPr/>
          </a:p>
          <a:p>
            <a:pPr indent="-285750" lvl="1" marL="742950" marR="0" rtl="0" algn="l">
              <a:lnSpc>
                <a:spcPct val="100000"/>
              </a:lnSpc>
              <a:spcBef>
                <a:spcPts val="560"/>
              </a:spcBef>
              <a:spcAft>
                <a:spcPts val="0"/>
              </a:spcAft>
              <a:buClr>
                <a:schemeClr val="dk2"/>
              </a:buClr>
              <a:buSzPts val="1400"/>
              <a:buFont typeface="Noto Sans Symbols"/>
              <a:buChar char="●"/>
            </a:pPr>
            <a:r>
              <a:rPr b="0" i="0" lang="en-US" sz="2800" u="none" cap="none" strike="noStrike">
                <a:solidFill>
                  <a:schemeClr val="dk1"/>
                </a:solidFill>
                <a:latin typeface="Arial"/>
                <a:ea typeface="Arial"/>
                <a:cs typeface="Arial"/>
                <a:sym typeface="Arial"/>
              </a:rPr>
              <a:t>large prime integer or polynomial </a:t>
            </a:r>
            <a:r>
              <a:rPr b="0" i="0" lang="en-US" sz="2800" u="none" cap="none" strike="noStrike">
                <a:solidFill>
                  <a:schemeClr val="dk1"/>
                </a:solidFill>
                <a:latin typeface="Courier New"/>
                <a:ea typeface="Courier New"/>
                <a:cs typeface="Courier New"/>
                <a:sym typeface="Courier New"/>
              </a:rPr>
              <a:t>q</a:t>
            </a:r>
            <a:endParaRPr/>
          </a:p>
          <a:p>
            <a:pPr indent="-285750" lvl="1" marL="742950" marR="0" rtl="0" algn="l">
              <a:lnSpc>
                <a:spcPct val="100000"/>
              </a:lnSpc>
              <a:spcBef>
                <a:spcPts val="560"/>
              </a:spcBef>
              <a:spcAft>
                <a:spcPts val="0"/>
              </a:spcAft>
              <a:buClr>
                <a:schemeClr val="dk2"/>
              </a:buClr>
              <a:buSzPts val="1400"/>
              <a:buFont typeface="Noto Sans Symbols"/>
              <a:buChar char="●"/>
            </a:pPr>
            <a:r>
              <a:rPr b="0" i="0" lang="en-US" sz="2800" u="none" cap="none" strike="noStrike">
                <a:solidFill>
                  <a:schemeClr val="dk1"/>
                </a:solidFill>
                <a:latin typeface="Courier New"/>
                <a:ea typeface="Courier New"/>
                <a:cs typeface="Courier New"/>
                <a:sym typeface="Courier New"/>
              </a:rPr>
              <a:t>a</a:t>
            </a:r>
            <a:r>
              <a:rPr b="0" i="0" lang="en-US" sz="2800" u="none" cap="none" strike="noStrike">
                <a:solidFill>
                  <a:schemeClr val="dk1"/>
                </a:solidFill>
                <a:latin typeface="Arial"/>
                <a:ea typeface="Arial"/>
                <a:cs typeface="Arial"/>
                <a:sym typeface="Arial"/>
              </a:rPr>
              <a:t> being a primitive root mod </a:t>
            </a:r>
            <a:r>
              <a:rPr b="0" i="0" lang="en-US" sz="2800" u="none" cap="none" strike="noStrike">
                <a:solidFill>
                  <a:schemeClr val="dk1"/>
                </a:solidFill>
                <a:latin typeface="Courier New"/>
                <a:ea typeface="Courier New"/>
                <a:cs typeface="Courier New"/>
                <a:sym typeface="Courier New"/>
              </a:rPr>
              <a:t>q</a:t>
            </a:r>
            <a:endParaRPr b="0" i="0" sz="2800" u="none" cap="none" strike="noStrike">
              <a:solidFill>
                <a:schemeClr val="dk1"/>
              </a:solidFill>
              <a:latin typeface="Arial"/>
              <a:ea typeface="Arial"/>
              <a:cs typeface="Arial"/>
              <a:sym typeface="Arial"/>
            </a:endParaRPr>
          </a:p>
          <a:p>
            <a:pPr indent="-342900" lvl="0" marL="342900" marR="0" rtl="0" algn="l">
              <a:lnSpc>
                <a:spcPct val="100000"/>
              </a:lnSpc>
              <a:spcBef>
                <a:spcPts val="64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each user (eg. A) generates their key</a:t>
            </a:r>
            <a:endParaRPr/>
          </a:p>
          <a:p>
            <a:pPr indent="-285750" lvl="1" marL="742950" marR="0" rtl="0" algn="l">
              <a:lnSpc>
                <a:spcPct val="100000"/>
              </a:lnSpc>
              <a:spcBef>
                <a:spcPts val="560"/>
              </a:spcBef>
              <a:spcAft>
                <a:spcPts val="0"/>
              </a:spcAft>
              <a:buClr>
                <a:schemeClr val="dk2"/>
              </a:buClr>
              <a:buSzPts val="1400"/>
              <a:buFont typeface="Noto Sans Symbols"/>
              <a:buChar char="●"/>
            </a:pPr>
            <a:r>
              <a:rPr b="0" i="0" lang="en-US" sz="2800" u="none" cap="none" strike="noStrike">
                <a:solidFill>
                  <a:schemeClr val="dk1"/>
                </a:solidFill>
                <a:latin typeface="Arial"/>
                <a:ea typeface="Arial"/>
                <a:cs typeface="Arial"/>
                <a:sym typeface="Arial"/>
              </a:rPr>
              <a:t>chooses a secret key (number): </a:t>
            </a:r>
            <a:r>
              <a:rPr b="0" i="0" lang="en-US" sz="2800" u="none" cap="none" strike="noStrike">
                <a:solidFill>
                  <a:schemeClr val="dk1"/>
                </a:solidFill>
                <a:latin typeface="Courier New"/>
                <a:ea typeface="Courier New"/>
                <a:cs typeface="Courier New"/>
                <a:sym typeface="Courier New"/>
              </a:rPr>
              <a:t>x</a:t>
            </a:r>
            <a:r>
              <a:rPr b="0" baseline="-25000" i="0" lang="en-US" sz="2800" u="none" cap="none" strike="noStrike">
                <a:solidFill>
                  <a:schemeClr val="dk1"/>
                </a:solidFill>
                <a:latin typeface="Courier New"/>
                <a:ea typeface="Courier New"/>
                <a:cs typeface="Courier New"/>
                <a:sym typeface="Courier New"/>
              </a:rPr>
              <a:t>A</a:t>
            </a:r>
            <a:r>
              <a:rPr b="0" i="0" lang="en-US" sz="2800" u="none" cap="none" strike="noStrike">
                <a:solidFill>
                  <a:schemeClr val="dk1"/>
                </a:solidFill>
                <a:latin typeface="Courier New"/>
                <a:ea typeface="Courier New"/>
                <a:cs typeface="Courier New"/>
                <a:sym typeface="Courier New"/>
              </a:rPr>
              <a:t> &lt; q</a:t>
            </a:r>
            <a:r>
              <a:rPr b="0" i="0" lang="en-US" sz="2800" u="none" cap="none" strike="noStrike">
                <a:solidFill>
                  <a:schemeClr val="dk1"/>
                </a:solidFill>
                <a:latin typeface="Arial"/>
                <a:ea typeface="Arial"/>
                <a:cs typeface="Arial"/>
                <a:sym typeface="Arial"/>
              </a:rPr>
              <a:t> </a:t>
            </a:r>
            <a:endParaRPr/>
          </a:p>
          <a:p>
            <a:pPr indent="-285750" lvl="1" marL="742950" marR="0" rtl="0" algn="l">
              <a:lnSpc>
                <a:spcPct val="100000"/>
              </a:lnSpc>
              <a:spcBef>
                <a:spcPts val="560"/>
              </a:spcBef>
              <a:spcAft>
                <a:spcPts val="0"/>
              </a:spcAft>
              <a:buClr>
                <a:schemeClr val="dk2"/>
              </a:buClr>
              <a:buSzPts val="1400"/>
              <a:buFont typeface="Noto Sans Symbols"/>
              <a:buChar char="●"/>
            </a:pPr>
            <a:r>
              <a:rPr b="0" i="0" lang="en-US" sz="2800" u="none" cap="none" strike="noStrike">
                <a:solidFill>
                  <a:schemeClr val="dk1"/>
                </a:solidFill>
                <a:latin typeface="Arial"/>
                <a:ea typeface="Arial"/>
                <a:cs typeface="Arial"/>
                <a:sym typeface="Arial"/>
              </a:rPr>
              <a:t>compute their </a:t>
            </a:r>
            <a:r>
              <a:rPr b="1" i="0" lang="en-US" sz="2800" u="none" cap="none" strike="noStrike">
                <a:solidFill>
                  <a:schemeClr val="dk1"/>
                </a:solidFill>
                <a:latin typeface="Arial"/>
                <a:ea typeface="Arial"/>
                <a:cs typeface="Arial"/>
                <a:sym typeface="Arial"/>
              </a:rPr>
              <a:t>public key</a:t>
            </a:r>
            <a:r>
              <a:rPr b="0" i="0" lang="en-US" sz="2800" u="none" cap="none" strike="noStrike">
                <a:solidFill>
                  <a:schemeClr val="dk1"/>
                </a:solidFill>
                <a:latin typeface="Arial"/>
                <a:ea typeface="Arial"/>
                <a:cs typeface="Arial"/>
                <a:sym typeface="Arial"/>
              </a:rPr>
              <a:t>: </a:t>
            </a:r>
            <a:r>
              <a:rPr b="0" i="0" lang="en-US" sz="2800" u="none" cap="none" strike="noStrike">
                <a:solidFill>
                  <a:schemeClr val="dk1"/>
                </a:solidFill>
                <a:latin typeface="Courier New"/>
                <a:ea typeface="Courier New"/>
                <a:cs typeface="Courier New"/>
                <a:sym typeface="Courier New"/>
              </a:rPr>
              <a:t>y</a:t>
            </a:r>
            <a:r>
              <a:rPr b="0" baseline="-25000" i="0" lang="en-US" sz="2800" u="none" cap="none" strike="noStrike">
                <a:solidFill>
                  <a:schemeClr val="dk1"/>
                </a:solidFill>
                <a:latin typeface="Courier New"/>
                <a:ea typeface="Courier New"/>
                <a:cs typeface="Courier New"/>
                <a:sym typeface="Courier New"/>
              </a:rPr>
              <a:t>A</a:t>
            </a:r>
            <a:r>
              <a:rPr b="0" i="0" lang="en-US" sz="2800" u="none" cap="none" strike="noStrike">
                <a:solidFill>
                  <a:schemeClr val="dk1"/>
                </a:solidFill>
                <a:latin typeface="Courier New"/>
                <a:ea typeface="Courier New"/>
                <a:cs typeface="Courier New"/>
                <a:sym typeface="Courier New"/>
              </a:rPr>
              <a:t> = a</a:t>
            </a:r>
            <a:r>
              <a:rPr b="0" baseline="30000" i="0" lang="en-US" sz="2800" u="none" cap="none" strike="noStrike">
                <a:solidFill>
                  <a:schemeClr val="dk1"/>
                </a:solidFill>
                <a:latin typeface="Courier New"/>
                <a:ea typeface="Courier New"/>
                <a:cs typeface="Courier New"/>
                <a:sym typeface="Courier New"/>
              </a:rPr>
              <a:t>xA</a:t>
            </a:r>
            <a:r>
              <a:rPr b="0" i="0" lang="en-US" sz="2800" u="none" cap="none" strike="noStrike">
                <a:solidFill>
                  <a:schemeClr val="dk1"/>
                </a:solidFill>
                <a:latin typeface="Courier New"/>
                <a:ea typeface="Courier New"/>
                <a:cs typeface="Courier New"/>
                <a:sym typeface="Courier New"/>
              </a:rPr>
              <a:t> mod q</a:t>
            </a:r>
            <a:endParaRPr/>
          </a:p>
          <a:p>
            <a:pPr indent="-342900" lvl="0" marL="342900" marR="0" rtl="0" algn="l">
              <a:lnSpc>
                <a:spcPct val="100000"/>
              </a:lnSpc>
              <a:spcBef>
                <a:spcPts val="64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 each user makes public that key </a:t>
            </a:r>
            <a:r>
              <a:rPr b="0" i="0" lang="en-US" sz="3200" u="none">
                <a:solidFill>
                  <a:schemeClr val="dk1"/>
                </a:solidFill>
                <a:latin typeface="Courier New"/>
                <a:ea typeface="Courier New"/>
                <a:cs typeface="Courier New"/>
                <a:sym typeface="Courier New"/>
              </a:rPr>
              <a:t>y</a:t>
            </a:r>
            <a:r>
              <a:rPr b="0" baseline="-25000" i="0" lang="en-US" sz="3200" u="none">
                <a:solidFill>
                  <a:schemeClr val="dk1"/>
                </a:solidFill>
                <a:latin typeface="Courier New"/>
                <a:ea typeface="Courier New"/>
                <a:cs typeface="Courier New"/>
                <a:sym typeface="Courier New"/>
              </a:rPr>
              <a:t>A</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1" name="Shape 261"/>
        <p:cNvGrpSpPr/>
        <p:nvPr/>
      </p:nvGrpSpPr>
      <p:grpSpPr>
        <a:xfrm>
          <a:off x="0" y="0"/>
          <a:ext cx="0" cy="0"/>
          <a:chOff x="0" y="0"/>
          <a:chExt cx="0" cy="0"/>
        </a:xfrm>
      </p:grpSpPr>
      <p:sp>
        <p:nvSpPr>
          <p:cNvPr id="262" name="Google Shape;262;p21"/>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1" i="0" lang="en-US" sz="4400" u="none">
                <a:solidFill>
                  <a:schemeClr val="dk2"/>
                </a:solidFill>
                <a:latin typeface="Arial"/>
                <a:ea typeface="Arial"/>
                <a:cs typeface="Arial"/>
                <a:sym typeface="Arial"/>
              </a:rPr>
              <a:t>Diffie-Hellman Key Exchange</a:t>
            </a:r>
            <a:endParaRPr/>
          </a:p>
        </p:txBody>
      </p:sp>
      <p:sp>
        <p:nvSpPr>
          <p:cNvPr id="263" name="Google Shape;263;p21"/>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hlink"/>
              </a:buClr>
              <a:buSzPts val="2240"/>
              <a:buFont typeface="Noto Sans Symbols"/>
              <a:buChar char="⮚"/>
            </a:pPr>
            <a:r>
              <a:rPr b="0" i="0" lang="en-US" sz="2800" u="none">
                <a:solidFill>
                  <a:schemeClr val="dk1"/>
                </a:solidFill>
                <a:latin typeface="Arial"/>
                <a:ea typeface="Arial"/>
                <a:cs typeface="Arial"/>
                <a:sym typeface="Arial"/>
              </a:rPr>
              <a:t>shared session key for users A &amp; B is K</a:t>
            </a:r>
            <a:r>
              <a:rPr b="0" baseline="-25000" i="0" lang="en-US" sz="2800" u="none">
                <a:solidFill>
                  <a:schemeClr val="dk1"/>
                </a:solidFill>
                <a:latin typeface="Arial"/>
                <a:ea typeface="Arial"/>
                <a:cs typeface="Arial"/>
                <a:sym typeface="Arial"/>
              </a:rPr>
              <a:t>AB</a:t>
            </a:r>
            <a:r>
              <a:rPr b="0" i="0" lang="en-US" sz="2800" u="none">
                <a:solidFill>
                  <a:schemeClr val="dk1"/>
                </a:solidFill>
                <a:latin typeface="Arial"/>
                <a:ea typeface="Arial"/>
                <a:cs typeface="Arial"/>
                <a:sym typeface="Arial"/>
              </a:rPr>
              <a:t>: </a:t>
            </a:r>
            <a:endParaRPr/>
          </a:p>
          <a:p>
            <a:pPr indent="-285750" lvl="1" marL="742950" marR="0" rtl="0" algn="l">
              <a:lnSpc>
                <a:spcPct val="90000"/>
              </a:lnSpc>
              <a:spcBef>
                <a:spcPts val="480"/>
              </a:spcBef>
              <a:spcAft>
                <a:spcPts val="0"/>
              </a:spcAft>
              <a:buClr>
                <a:schemeClr val="dk2"/>
              </a:buClr>
              <a:buSzPts val="1200"/>
              <a:buFont typeface="Noto Sans Symbols"/>
              <a:buNone/>
            </a:pPr>
            <a:r>
              <a:rPr b="0" i="0" lang="en-US" sz="2400" u="none" cap="none" strike="noStrike">
                <a:solidFill>
                  <a:schemeClr val="dk1"/>
                </a:solidFill>
                <a:latin typeface="Courier New"/>
                <a:ea typeface="Courier New"/>
                <a:cs typeface="Courier New"/>
                <a:sym typeface="Courier New"/>
              </a:rPr>
              <a:t>K</a:t>
            </a:r>
            <a:r>
              <a:rPr b="0" baseline="-25000" i="0" lang="en-US" sz="2400" u="none" cap="none" strike="noStrike">
                <a:solidFill>
                  <a:schemeClr val="dk1"/>
                </a:solidFill>
                <a:latin typeface="Courier New"/>
                <a:ea typeface="Courier New"/>
                <a:cs typeface="Courier New"/>
                <a:sym typeface="Courier New"/>
              </a:rPr>
              <a:t>AB</a:t>
            </a:r>
            <a:r>
              <a:rPr b="0" i="0" lang="en-US" sz="2400" u="none" cap="none" strike="noStrike">
                <a:solidFill>
                  <a:schemeClr val="dk1"/>
                </a:solidFill>
                <a:latin typeface="Courier New"/>
                <a:ea typeface="Courier New"/>
                <a:cs typeface="Courier New"/>
                <a:sym typeface="Courier New"/>
              </a:rPr>
              <a:t> = a</a:t>
            </a:r>
            <a:r>
              <a:rPr b="0" baseline="30000" i="0" lang="en-US" sz="2400" u="none" cap="none" strike="noStrike">
                <a:solidFill>
                  <a:schemeClr val="dk1"/>
                </a:solidFill>
                <a:latin typeface="Courier New"/>
                <a:ea typeface="Courier New"/>
                <a:cs typeface="Courier New"/>
                <a:sym typeface="Courier New"/>
              </a:rPr>
              <a:t>xA.xB</a:t>
            </a:r>
            <a:r>
              <a:rPr b="0" i="0" lang="en-US" sz="2400" u="none" cap="none" strike="noStrike">
                <a:solidFill>
                  <a:schemeClr val="dk1"/>
                </a:solidFill>
                <a:latin typeface="Courier New"/>
                <a:ea typeface="Courier New"/>
                <a:cs typeface="Courier New"/>
                <a:sym typeface="Courier New"/>
              </a:rPr>
              <a:t> mod q</a:t>
            </a:r>
            <a:endParaRPr/>
          </a:p>
          <a:p>
            <a:pPr indent="-285750" lvl="1" marL="742950" marR="0" rtl="0" algn="l">
              <a:lnSpc>
                <a:spcPct val="90000"/>
              </a:lnSpc>
              <a:spcBef>
                <a:spcPts val="480"/>
              </a:spcBef>
              <a:spcAft>
                <a:spcPts val="0"/>
              </a:spcAft>
              <a:buClr>
                <a:schemeClr val="dk2"/>
              </a:buClr>
              <a:buSzPts val="1200"/>
              <a:buFont typeface="Noto Sans Symbols"/>
              <a:buNone/>
            </a:pPr>
            <a:r>
              <a:rPr b="0" i="0" lang="en-US" sz="2400" u="none" cap="none" strike="noStrike">
                <a:solidFill>
                  <a:schemeClr val="dk1"/>
                </a:solidFill>
                <a:latin typeface="Courier New"/>
                <a:ea typeface="Courier New"/>
                <a:cs typeface="Courier New"/>
                <a:sym typeface="Courier New"/>
              </a:rPr>
              <a:t>= y</a:t>
            </a:r>
            <a:r>
              <a:rPr b="0" baseline="-25000" i="0" lang="en-US" sz="2400" u="none" cap="none" strike="noStrike">
                <a:solidFill>
                  <a:schemeClr val="dk1"/>
                </a:solidFill>
                <a:latin typeface="Courier New"/>
                <a:ea typeface="Courier New"/>
                <a:cs typeface="Courier New"/>
                <a:sym typeface="Courier New"/>
              </a:rPr>
              <a:t>A</a:t>
            </a:r>
            <a:r>
              <a:rPr b="0" baseline="30000" i="0" lang="en-US" sz="2400" u="none" cap="none" strike="noStrike">
                <a:solidFill>
                  <a:schemeClr val="dk1"/>
                </a:solidFill>
                <a:latin typeface="Courier New"/>
                <a:ea typeface="Courier New"/>
                <a:cs typeface="Courier New"/>
                <a:sym typeface="Courier New"/>
              </a:rPr>
              <a:t>xB</a:t>
            </a:r>
            <a:r>
              <a:rPr b="0" i="0" lang="en-US" sz="2400" u="none" cap="none" strike="noStrike">
                <a:solidFill>
                  <a:schemeClr val="dk1"/>
                </a:solidFill>
                <a:latin typeface="Courier New"/>
                <a:ea typeface="Courier New"/>
                <a:cs typeface="Courier New"/>
                <a:sym typeface="Courier New"/>
              </a:rPr>
              <a:t> mod q  (which </a:t>
            </a:r>
            <a:r>
              <a:rPr b="1" i="0" lang="en-US" sz="2400" u="none" cap="none" strike="noStrike">
                <a:solidFill>
                  <a:schemeClr val="dk1"/>
                </a:solidFill>
                <a:latin typeface="Courier New"/>
                <a:ea typeface="Courier New"/>
                <a:cs typeface="Courier New"/>
                <a:sym typeface="Courier New"/>
              </a:rPr>
              <a:t>B</a:t>
            </a:r>
            <a:r>
              <a:rPr b="0" i="0" lang="en-US" sz="2400" u="none" cap="none" strike="noStrike">
                <a:solidFill>
                  <a:schemeClr val="dk1"/>
                </a:solidFill>
                <a:latin typeface="Courier New"/>
                <a:ea typeface="Courier New"/>
                <a:cs typeface="Courier New"/>
                <a:sym typeface="Courier New"/>
              </a:rPr>
              <a:t> can compute) </a:t>
            </a:r>
            <a:endParaRPr/>
          </a:p>
          <a:p>
            <a:pPr indent="-285750" lvl="1" marL="742950" marR="0" rtl="0" algn="l">
              <a:lnSpc>
                <a:spcPct val="90000"/>
              </a:lnSpc>
              <a:spcBef>
                <a:spcPts val="480"/>
              </a:spcBef>
              <a:spcAft>
                <a:spcPts val="0"/>
              </a:spcAft>
              <a:buClr>
                <a:schemeClr val="dk2"/>
              </a:buClr>
              <a:buSzPts val="1200"/>
              <a:buFont typeface="Noto Sans Symbols"/>
              <a:buNone/>
            </a:pPr>
            <a:r>
              <a:rPr b="0" i="0" lang="en-US" sz="2400" u="none" cap="none" strike="noStrike">
                <a:solidFill>
                  <a:schemeClr val="dk1"/>
                </a:solidFill>
                <a:latin typeface="Courier New"/>
                <a:ea typeface="Courier New"/>
                <a:cs typeface="Courier New"/>
                <a:sym typeface="Courier New"/>
              </a:rPr>
              <a:t>= y</a:t>
            </a:r>
            <a:r>
              <a:rPr b="0" baseline="-25000" i="0" lang="en-US" sz="2400" u="none" cap="none" strike="noStrike">
                <a:solidFill>
                  <a:schemeClr val="dk1"/>
                </a:solidFill>
                <a:latin typeface="Courier New"/>
                <a:ea typeface="Courier New"/>
                <a:cs typeface="Courier New"/>
                <a:sym typeface="Courier New"/>
              </a:rPr>
              <a:t>B</a:t>
            </a:r>
            <a:r>
              <a:rPr b="0" baseline="30000" i="0" lang="en-US" sz="2400" u="none" cap="none" strike="noStrike">
                <a:solidFill>
                  <a:schemeClr val="dk1"/>
                </a:solidFill>
                <a:latin typeface="Courier New"/>
                <a:ea typeface="Courier New"/>
                <a:cs typeface="Courier New"/>
                <a:sym typeface="Courier New"/>
              </a:rPr>
              <a:t>xA</a:t>
            </a:r>
            <a:r>
              <a:rPr b="0" i="0" lang="en-US" sz="2400" u="none" cap="none" strike="noStrike">
                <a:solidFill>
                  <a:schemeClr val="dk1"/>
                </a:solidFill>
                <a:latin typeface="Courier New"/>
                <a:ea typeface="Courier New"/>
                <a:cs typeface="Courier New"/>
                <a:sym typeface="Courier New"/>
              </a:rPr>
              <a:t> mod q  (which </a:t>
            </a:r>
            <a:r>
              <a:rPr b="1" i="0" lang="en-US" sz="2400" u="none" cap="none" strike="noStrike">
                <a:solidFill>
                  <a:schemeClr val="dk1"/>
                </a:solidFill>
                <a:latin typeface="Courier New"/>
                <a:ea typeface="Courier New"/>
                <a:cs typeface="Courier New"/>
                <a:sym typeface="Courier New"/>
              </a:rPr>
              <a:t>A</a:t>
            </a:r>
            <a:r>
              <a:rPr b="0" i="0" lang="en-US" sz="2400" u="none" cap="none" strike="noStrike">
                <a:solidFill>
                  <a:schemeClr val="dk1"/>
                </a:solidFill>
                <a:latin typeface="Courier New"/>
                <a:ea typeface="Courier New"/>
                <a:cs typeface="Courier New"/>
                <a:sym typeface="Courier New"/>
              </a:rPr>
              <a:t> can compute) </a:t>
            </a:r>
            <a:endParaRPr/>
          </a:p>
          <a:p>
            <a:pPr indent="-342900" lvl="0" marL="342900" marR="0" rtl="0" algn="l">
              <a:lnSpc>
                <a:spcPct val="90000"/>
              </a:lnSpc>
              <a:spcBef>
                <a:spcPts val="560"/>
              </a:spcBef>
              <a:spcAft>
                <a:spcPts val="0"/>
              </a:spcAft>
              <a:buClr>
                <a:schemeClr val="hlink"/>
              </a:buClr>
              <a:buSzPts val="2240"/>
              <a:buFont typeface="Noto Sans Symbols"/>
              <a:buChar char="⮚"/>
            </a:pPr>
            <a:r>
              <a:rPr b="0" i="0" lang="en-US" sz="2800" u="none">
                <a:solidFill>
                  <a:schemeClr val="dk1"/>
                </a:solidFill>
                <a:latin typeface="Arial"/>
                <a:ea typeface="Arial"/>
                <a:cs typeface="Arial"/>
                <a:sym typeface="Arial"/>
              </a:rPr>
              <a:t>K</a:t>
            </a:r>
            <a:r>
              <a:rPr b="0" baseline="-25000" i="0" lang="en-US" sz="2800" u="none">
                <a:solidFill>
                  <a:schemeClr val="dk1"/>
                </a:solidFill>
                <a:latin typeface="Arial"/>
                <a:ea typeface="Arial"/>
                <a:cs typeface="Arial"/>
                <a:sym typeface="Arial"/>
              </a:rPr>
              <a:t>AB</a:t>
            </a:r>
            <a:r>
              <a:rPr b="0" i="0" lang="en-US" sz="2800" u="none">
                <a:solidFill>
                  <a:schemeClr val="dk1"/>
                </a:solidFill>
                <a:latin typeface="Arial"/>
                <a:ea typeface="Arial"/>
                <a:cs typeface="Arial"/>
                <a:sym typeface="Arial"/>
              </a:rPr>
              <a:t> is used as session key in private-key encryption scheme between Alice and Bob</a:t>
            </a:r>
            <a:endParaRPr/>
          </a:p>
          <a:p>
            <a:pPr indent="-342900" lvl="0" marL="342900" marR="0" rtl="0" algn="l">
              <a:lnSpc>
                <a:spcPct val="90000"/>
              </a:lnSpc>
              <a:spcBef>
                <a:spcPts val="560"/>
              </a:spcBef>
              <a:spcAft>
                <a:spcPts val="0"/>
              </a:spcAft>
              <a:buClr>
                <a:schemeClr val="hlink"/>
              </a:buClr>
              <a:buSzPts val="2240"/>
              <a:buFont typeface="Noto Sans Symbols"/>
              <a:buChar char="⮚"/>
            </a:pPr>
            <a:r>
              <a:rPr b="0" i="0" lang="en-US" sz="2800" u="none">
                <a:solidFill>
                  <a:schemeClr val="dk1"/>
                </a:solidFill>
                <a:latin typeface="Arial"/>
                <a:ea typeface="Arial"/>
                <a:cs typeface="Arial"/>
                <a:sym typeface="Arial"/>
              </a:rPr>
              <a:t>if Alice and Bob subsequently communicate, they will have the </a:t>
            </a:r>
            <a:r>
              <a:rPr b="1" i="0" lang="en-US" sz="2800" u="none">
                <a:solidFill>
                  <a:schemeClr val="dk1"/>
                </a:solidFill>
                <a:latin typeface="Arial"/>
                <a:ea typeface="Arial"/>
                <a:cs typeface="Arial"/>
                <a:sym typeface="Arial"/>
              </a:rPr>
              <a:t>same</a:t>
            </a:r>
            <a:r>
              <a:rPr b="0" i="0" lang="en-US" sz="2800" u="none">
                <a:solidFill>
                  <a:schemeClr val="dk1"/>
                </a:solidFill>
                <a:latin typeface="Arial"/>
                <a:ea typeface="Arial"/>
                <a:cs typeface="Arial"/>
                <a:sym typeface="Arial"/>
              </a:rPr>
              <a:t> key as before, unless they choose new public-keys </a:t>
            </a:r>
            <a:endParaRPr/>
          </a:p>
          <a:p>
            <a:pPr indent="-342900" lvl="0" marL="342900" marR="0" rtl="0" algn="l">
              <a:lnSpc>
                <a:spcPct val="90000"/>
              </a:lnSpc>
              <a:spcBef>
                <a:spcPts val="560"/>
              </a:spcBef>
              <a:spcAft>
                <a:spcPts val="0"/>
              </a:spcAft>
              <a:buClr>
                <a:schemeClr val="hlink"/>
              </a:buClr>
              <a:buSzPts val="2240"/>
              <a:buFont typeface="Noto Sans Symbols"/>
              <a:buChar char="⮚"/>
            </a:pPr>
            <a:r>
              <a:rPr b="0" i="0" lang="en-US" sz="2800" u="none">
                <a:solidFill>
                  <a:schemeClr val="dk1"/>
                </a:solidFill>
                <a:latin typeface="Arial"/>
                <a:ea typeface="Arial"/>
                <a:cs typeface="Arial"/>
                <a:sym typeface="Arial"/>
              </a:rPr>
              <a:t>attacker needs an x, must solve discrete log</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7" name="Shape 267"/>
        <p:cNvGrpSpPr/>
        <p:nvPr/>
      </p:nvGrpSpPr>
      <p:grpSpPr>
        <a:xfrm>
          <a:off x="0" y="0"/>
          <a:ext cx="0" cy="0"/>
          <a:chOff x="0" y="0"/>
          <a:chExt cx="0" cy="0"/>
        </a:xfrm>
      </p:grpSpPr>
      <p:sp>
        <p:nvSpPr>
          <p:cNvPr id="268" name="Google Shape;268;p22"/>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1" i="0" lang="en-US" sz="4400" u="none">
                <a:solidFill>
                  <a:schemeClr val="dk2"/>
                </a:solidFill>
                <a:latin typeface="Arial"/>
                <a:ea typeface="Arial"/>
                <a:cs typeface="Arial"/>
                <a:sym typeface="Arial"/>
              </a:rPr>
              <a:t>Diffie-Hellman Example </a:t>
            </a:r>
            <a:endParaRPr/>
          </a:p>
        </p:txBody>
      </p:sp>
      <p:sp>
        <p:nvSpPr>
          <p:cNvPr id="269" name="Google Shape;269;p22"/>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hlink"/>
              </a:buClr>
              <a:buSzPts val="2240"/>
              <a:buFont typeface="Noto Sans Symbols"/>
              <a:buChar char="⮚"/>
            </a:pPr>
            <a:r>
              <a:rPr b="0" i="0" lang="en-US" sz="2800" u="none">
                <a:solidFill>
                  <a:schemeClr val="dk1"/>
                </a:solidFill>
                <a:latin typeface="Arial"/>
                <a:ea typeface="Arial"/>
                <a:cs typeface="Arial"/>
                <a:sym typeface="Arial"/>
              </a:rPr>
              <a:t>users Alice &amp; Bob who wish to swap keys:</a:t>
            </a:r>
            <a:endParaRPr/>
          </a:p>
          <a:p>
            <a:pPr indent="-342900" lvl="0" marL="342900" marR="0" rtl="0" algn="l">
              <a:lnSpc>
                <a:spcPct val="90000"/>
              </a:lnSpc>
              <a:spcBef>
                <a:spcPts val="560"/>
              </a:spcBef>
              <a:spcAft>
                <a:spcPts val="0"/>
              </a:spcAft>
              <a:buClr>
                <a:schemeClr val="hlink"/>
              </a:buClr>
              <a:buSzPts val="2240"/>
              <a:buFont typeface="Noto Sans Symbols"/>
              <a:buChar char="⮚"/>
            </a:pPr>
            <a:r>
              <a:rPr b="0" i="0" lang="en-US" sz="2800" u="none">
                <a:solidFill>
                  <a:schemeClr val="dk1"/>
                </a:solidFill>
                <a:latin typeface="Arial"/>
                <a:ea typeface="Arial"/>
                <a:cs typeface="Arial"/>
                <a:sym typeface="Arial"/>
              </a:rPr>
              <a:t>agree on prime </a:t>
            </a:r>
            <a:r>
              <a:rPr b="0" i="0" lang="en-US" sz="2800" u="none">
                <a:solidFill>
                  <a:schemeClr val="dk1"/>
                </a:solidFill>
                <a:latin typeface="Courier New"/>
                <a:ea typeface="Courier New"/>
                <a:cs typeface="Courier New"/>
                <a:sym typeface="Courier New"/>
              </a:rPr>
              <a:t>q=353</a:t>
            </a:r>
            <a:r>
              <a:rPr b="0" i="0" lang="en-US" sz="2800" u="none">
                <a:solidFill>
                  <a:schemeClr val="dk1"/>
                </a:solidFill>
                <a:latin typeface="Arial"/>
                <a:ea typeface="Arial"/>
                <a:cs typeface="Arial"/>
                <a:sym typeface="Arial"/>
              </a:rPr>
              <a:t> and </a:t>
            </a:r>
            <a:r>
              <a:rPr b="0" i="0" lang="en-US" sz="2800" u="none">
                <a:solidFill>
                  <a:schemeClr val="dk1"/>
                </a:solidFill>
                <a:latin typeface="Courier New"/>
                <a:ea typeface="Courier New"/>
                <a:cs typeface="Courier New"/>
                <a:sym typeface="Courier New"/>
              </a:rPr>
              <a:t>a=3</a:t>
            </a:r>
            <a:endParaRPr b="0" i="0" sz="2800" u="none">
              <a:solidFill>
                <a:schemeClr val="dk1"/>
              </a:solidFill>
              <a:latin typeface="Courier New"/>
              <a:ea typeface="Courier New"/>
              <a:cs typeface="Courier New"/>
              <a:sym typeface="Courier New"/>
            </a:endParaRPr>
          </a:p>
          <a:p>
            <a:pPr indent="-342900" lvl="0" marL="342900" marR="0" rtl="0" algn="l">
              <a:lnSpc>
                <a:spcPct val="90000"/>
              </a:lnSpc>
              <a:spcBef>
                <a:spcPts val="560"/>
              </a:spcBef>
              <a:spcAft>
                <a:spcPts val="0"/>
              </a:spcAft>
              <a:buClr>
                <a:schemeClr val="hlink"/>
              </a:buClr>
              <a:buSzPts val="2240"/>
              <a:buFont typeface="Noto Sans Symbols"/>
              <a:buChar char="⮚"/>
            </a:pPr>
            <a:r>
              <a:rPr b="0" i="0" lang="en-US" sz="2800" u="none">
                <a:solidFill>
                  <a:schemeClr val="dk1"/>
                </a:solidFill>
                <a:latin typeface="Arial"/>
                <a:ea typeface="Arial"/>
                <a:cs typeface="Arial"/>
                <a:sym typeface="Arial"/>
              </a:rPr>
              <a:t>select random secret keys:</a:t>
            </a:r>
            <a:endParaRPr/>
          </a:p>
          <a:p>
            <a:pPr indent="-285750" lvl="1" marL="742950" marR="0" rtl="0" algn="l">
              <a:lnSpc>
                <a:spcPct val="90000"/>
              </a:lnSpc>
              <a:spcBef>
                <a:spcPts val="480"/>
              </a:spcBef>
              <a:spcAft>
                <a:spcPts val="0"/>
              </a:spcAft>
              <a:buClr>
                <a:schemeClr val="dk2"/>
              </a:buClr>
              <a:buSzPts val="1200"/>
              <a:buFont typeface="Noto Sans Symbols"/>
              <a:buChar char="●"/>
            </a:pPr>
            <a:r>
              <a:rPr b="0" i="0" lang="en-US" sz="2400" u="none" cap="none" strike="noStrike">
                <a:solidFill>
                  <a:schemeClr val="dk1"/>
                </a:solidFill>
                <a:latin typeface="Arial"/>
                <a:ea typeface="Arial"/>
                <a:cs typeface="Arial"/>
                <a:sym typeface="Arial"/>
              </a:rPr>
              <a:t>A chooses </a:t>
            </a:r>
            <a:r>
              <a:rPr b="0" i="0" lang="en-US" sz="2400" u="none" cap="none" strike="noStrike">
                <a:solidFill>
                  <a:schemeClr val="dk1"/>
                </a:solidFill>
                <a:latin typeface="Courier New"/>
                <a:ea typeface="Courier New"/>
                <a:cs typeface="Courier New"/>
                <a:sym typeface="Courier New"/>
              </a:rPr>
              <a:t>x</a:t>
            </a:r>
            <a:r>
              <a:rPr b="0" baseline="-25000" i="0" lang="en-US" sz="2400" u="none" cap="none" strike="noStrike">
                <a:solidFill>
                  <a:schemeClr val="dk1"/>
                </a:solidFill>
                <a:latin typeface="Courier New"/>
                <a:ea typeface="Courier New"/>
                <a:cs typeface="Courier New"/>
                <a:sym typeface="Courier New"/>
              </a:rPr>
              <a:t>A</a:t>
            </a:r>
            <a:r>
              <a:rPr b="0" i="0" lang="en-US" sz="2400" u="none" cap="none" strike="noStrike">
                <a:solidFill>
                  <a:schemeClr val="dk1"/>
                </a:solidFill>
                <a:latin typeface="Courier New"/>
                <a:ea typeface="Courier New"/>
                <a:cs typeface="Courier New"/>
                <a:sym typeface="Courier New"/>
              </a:rPr>
              <a:t>=97, </a:t>
            </a:r>
            <a:r>
              <a:rPr b="0" i="0" lang="en-US" sz="2400" u="none" cap="none" strike="noStrike">
                <a:solidFill>
                  <a:schemeClr val="dk1"/>
                </a:solidFill>
                <a:latin typeface="Arial"/>
                <a:ea typeface="Arial"/>
                <a:cs typeface="Arial"/>
                <a:sym typeface="Arial"/>
              </a:rPr>
              <a:t>B chooses </a:t>
            </a:r>
            <a:r>
              <a:rPr b="0" i="0" lang="en-US" sz="2400" u="none" cap="none" strike="noStrike">
                <a:solidFill>
                  <a:schemeClr val="dk1"/>
                </a:solidFill>
                <a:latin typeface="Courier New"/>
                <a:ea typeface="Courier New"/>
                <a:cs typeface="Courier New"/>
                <a:sym typeface="Courier New"/>
              </a:rPr>
              <a:t>x</a:t>
            </a:r>
            <a:r>
              <a:rPr b="0" baseline="-25000" i="0" lang="en-US" sz="2400" u="none" cap="none" strike="noStrike">
                <a:solidFill>
                  <a:schemeClr val="dk1"/>
                </a:solidFill>
                <a:latin typeface="Courier New"/>
                <a:ea typeface="Courier New"/>
                <a:cs typeface="Courier New"/>
                <a:sym typeface="Courier New"/>
              </a:rPr>
              <a:t>B</a:t>
            </a:r>
            <a:r>
              <a:rPr b="0" i="0" lang="en-US" sz="2400" u="none" cap="none" strike="noStrike">
                <a:solidFill>
                  <a:schemeClr val="dk1"/>
                </a:solidFill>
                <a:latin typeface="Courier New"/>
                <a:ea typeface="Courier New"/>
                <a:cs typeface="Courier New"/>
                <a:sym typeface="Courier New"/>
              </a:rPr>
              <a:t>=233</a:t>
            </a:r>
            <a:endParaRPr/>
          </a:p>
          <a:p>
            <a:pPr indent="-342900" lvl="0" marL="342900" marR="0" rtl="0" algn="l">
              <a:lnSpc>
                <a:spcPct val="90000"/>
              </a:lnSpc>
              <a:spcBef>
                <a:spcPts val="560"/>
              </a:spcBef>
              <a:spcAft>
                <a:spcPts val="0"/>
              </a:spcAft>
              <a:buClr>
                <a:schemeClr val="hlink"/>
              </a:buClr>
              <a:buSzPts val="2240"/>
              <a:buFont typeface="Noto Sans Symbols"/>
              <a:buChar char="⮚"/>
            </a:pPr>
            <a:r>
              <a:rPr b="0" i="0" lang="en-US" sz="2800" u="none">
                <a:solidFill>
                  <a:schemeClr val="dk1"/>
                </a:solidFill>
                <a:latin typeface="Arial"/>
                <a:ea typeface="Arial"/>
                <a:cs typeface="Arial"/>
                <a:sym typeface="Arial"/>
              </a:rPr>
              <a:t>compute respective public keys:</a:t>
            </a:r>
            <a:endParaRPr/>
          </a:p>
          <a:p>
            <a:pPr indent="-285750" lvl="1" marL="742950" marR="0" rtl="0" algn="l">
              <a:lnSpc>
                <a:spcPct val="90000"/>
              </a:lnSpc>
              <a:spcBef>
                <a:spcPts val="480"/>
              </a:spcBef>
              <a:spcAft>
                <a:spcPts val="0"/>
              </a:spcAft>
              <a:buClr>
                <a:schemeClr val="dk2"/>
              </a:buClr>
              <a:buSzPts val="1200"/>
              <a:buFont typeface="Noto Sans Symbols"/>
              <a:buChar char="●"/>
            </a:pPr>
            <a:r>
              <a:rPr b="0" i="0" lang="en-US" sz="2400" u="none" cap="none" strike="noStrike">
                <a:solidFill>
                  <a:schemeClr val="dk1"/>
                </a:solidFill>
                <a:latin typeface="Courier New"/>
                <a:ea typeface="Courier New"/>
                <a:cs typeface="Courier New"/>
                <a:sym typeface="Courier New"/>
              </a:rPr>
              <a:t>y</a:t>
            </a:r>
            <a:r>
              <a:rPr b="0" baseline="-25000" i="0" lang="en-US" sz="2400" u="none" cap="none" strike="noStrike">
                <a:solidFill>
                  <a:schemeClr val="dk1"/>
                </a:solidFill>
                <a:latin typeface="Courier New"/>
                <a:ea typeface="Courier New"/>
                <a:cs typeface="Courier New"/>
                <a:sym typeface="Courier New"/>
              </a:rPr>
              <a:t>A</a:t>
            </a:r>
            <a:r>
              <a:rPr b="0" i="0" lang="en-US" sz="2400" u="none" cap="none" strike="noStrike">
                <a:solidFill>
                  <a:schemeClr val="dk1"/>
                </a:solidFill>
                <a:latin typeface="Courier New"/>
                <a:ea typeface="Courier New"/>
                <a:cs typeface="Courier New"/>
                <a:sym typeface="Courier New"/>
              </a:rPr>
              <a:t>=</a:t>
            </a:r>
            <a:r>
              <a:rPr b="0" i="0" lang="en-US" sz="2400" u="none" cap="none" strike="noStrike">
                <a:solidFill>
                  <a:schemeClr val="dk1"/>
                </a:solidFill>
                <a:latin typeface="Arial"/>
                <a:ea typeface="Arial"/>
                <a:cs typeface="Arial"/>
                <a:sym typeface="Arial"/>
              </a:rPr>
              <a:t>3</a:t>
            </a:r>
            <a:r>
              <a:rPr b="0" baseline="30000" i="0" lang="en-US" sz="2400" u="none" cap="none" strike="noStrike">
                <a:solidFill>
                  <a:schemeClr val="dk1"/>
                </a:solidFill>
                <a:latin typeface="Courier New"/>
                <a:ea typeface="Courier New"/>
                <a:cs typeface="Courier New"/>
                <a:sym typeface="Courier New"/>
              </a:rPr>
              <a:t>97 </a:t>
            </a:r>
            <a:r>
              <a:rPr b="0" i="0" lang="en-US" sz="2400" u="none" cap="none" strike="noStrike">
                <a:solidFill>
                  <a:schemeClr val="dk1"/>
                </a:solidFill>
                <a:latin typeface="Courier New"/>
                <a:ea typeface="Courier New"/>
                <a:cs typeface="Courier New"/>
                <a:sym typeface="Courier New"/>
              </a:rPr>
              <a:t> mod 353 = 40	</a:t>
            </a:r>
            <a:r>
              <a:rPr b="0" i="0" lang="en-US" sz="2400" u="none" cap="none" strike="noStrike">
                <a:solidFill>
                  <a:schemeClr val="dk1"/>
                </a:solidFill>
                <a:latin typeface="Arial"/>
                <a:ea typeface="Arial"/>
                <a:cs typeface="Arial"/>
                <a:sym typeface="Arial"/>
              </a:rPr>
              <a:t>(Alice)</a:t>
            </a:r>
            <a:endParaRPr/>
          </a:p>
          <a:p>
            <a:pPr indent="-285750" lvl="1" marL="742950" marR="0" rtl="0" algn="l">
              <a:lnSpc>
                <a:spcPct val="90000"/>
              </a:lnSpc>
              <a:spcBef>
                <a:spcPts val="480"/>
              </a:spcBef>
              <a:spcAft>
                <a:spcPts val="0"/>
              </a:spcAft>
              <a:buClr>
                <a:schemeClr val="dk2"/>
              </a:buClr>
              <a:buSzPts val="1200"/>
              <a:buFont typeface="Noto Sans Symbols"/>
              <a:buChar char="●"/>
            </a:pPr>
            <a:r>
              <a:rPr b="0" i="0" lang="en-US" sz="2400" u="none" cap="none" strike="noStrike">
                <a:solidFill>
                  <a:schemeClr val="dk1"/>
                </a:solidFill>
                <a:latin typeface="Courier New"/>
                <a:ea typeface="Courier New"/>
                <a:cs typeface="Courier New"/>
                <a:sym typeface="Courier New"/>
              </a:rPr>
              <a:t>y</a:t>
            </a:r>
            <a:r>
              <a:rPr b="0" baseline="-25000" i="0" lang="en-US" sz="2400" u="none" cap="none" strike="noStrike">
                <a:solidFill>
                  <a:schemeClr val="dk1"/>
                </a:solidFill>
                <a:latin typeface="Courier New"/>
                <a:ea typeface="Courier New"/>
                <a:cs typeface="Courier New"/>
                <a:sym typeface="Courier New"/>
              </a:rPr>
              <a:t>B</a:t>
            </a:r>
            <a:r>
              <a:rPr b="0" i="0" lang="en-US" sz="2400" u="none" cap="none" strike="noStrike">
                <a:solidFill>
                  <a:schemeClr val="dk1"/>
                </a:solidFill>
                <a:latin typeface="Courier New"/>
                <a:ea typeface="Courier New"/>
                <a:cs typeface="Courier New"/>
                <a:sym typeface="Courier New"/>
              </a:rPr>
              <a:t>=</a:t>
            </a:r>
            <a:r>
              <a:rPr b="0" i="0" lang="en-US" sz="2400" u="none" cap="none" strike="noStrike">
                <a:solidFill>
                  <a:schemeClr val="dk1"/>
                </a:solidFill>
                <a:latin typeface="Arial"/>
                <a:ea typeface="Arial"/>
                <a:cs typeface="Arial"/>
                <a:sym typeface="Arial"/>
              </a:rPr>
              <a:t>3</a:t>
            </a:r>
            <a:r>
              <a:rPr b="0" baseline="30000" i="0" lang="en-US" sz="2400" u="none" cap="none" strike="noStrike">
                <a:solidFill>
                  <a:schemeClr val="dk1"/>
                </a:solidFill>
                <a:latin typeface="Courier New"/>
                <a:ea typeface="Courier New"/>
                <a:cs typeface="Courier New"/>
                <a:sym typeface="Courier New"/>
              </a:rPr>
              <a:t>233</a:t>
            </a:r>
            <a:r>
              <a:rPr b="0" i="0" lang="en-US" sz="2400" u="none" cap="none" strike="noStrike">
                <a:solidFill>
                  <a:schemeClr val="dk1"/>
                </a:solidFill>
                <a:latin typeface="Courier New"/>
                <a:ea typeface="Courier New"/>
                <a:cs typeface="Courier New"/>
                <a:sym typeface="Courier New"/>
              </a:rPr>
              <a:t> mod 353 = 248	</a:t>
            </a:r>
            <a:r>
              <a:rPr b="0" i="0" lang="en-US" sz="2400" u="none" cap="none" strike="noStrike">
                <a:solidFill>
                  <a:schemeClr val="dk1"/>
                </a:solidFill>
                <a:latin typeface="Arial"/>
                <a:ea typeface="Arial"/>
                <a:cs typeface="Arial"/>
                <a:sym typeface="Arial"/>
              </a:rPr>
              <a:t>(Bob)</a:t>
            </a:r>
            <a:endParaRPr/>
          </a:p>
          <a:p>
            <a:pPr indent="-342900" lvl="0" marL="342900" marR="0" rtl="0" algn="l">
              <a:lnSpc>
                <a:spcPct val="90000"/>
              </a:lnSpc>
              <a:spcBef>
                <a:spcPts val="560"/>
              </a:spcBef>
              <a:spcAft>
                <a:spcPts val="0"/>
              </a:spcAft>
              <a:buClr>
                <a:schemeClr val="hlink"/>
              </a:buClr>
              <a:buSzPts val="2240"/>
              <a:buFont typeface="Noto Sans Symbols"/>
              <a:buChar char="⮚"/>
            </a:pPr>
            <a:r>
              <a:rPr b="0" i="0" lang="en-US" sz="2800" u="none">
                <a:solidFill>
                  <a:schemeClr val="dk1"/>
                </a:solidFill>
                <a:latin typeface="Arial"/>
                <a:ea typeface="Arial"/>
                <a:cs typeface="Arial"/>
                <a:sym typeface="Arial"/>
              </a:rPr>
              <a:t>compute shared session key as:</a:t>
            </a:r>
            <a:endParaRPr/>
          </a:p>
          <a:p>
            <a:pPr indent="-285750" lvl="1" marL="742950" marR="0" rtl="0" algn="l">
              <a:lnSpc>
                <a:spcPct val="90000"/>
              </a:lnSpc>
              <a:spcBef>
                <a:spcPts val="480"/>
              </a:spcBef>
              <a:spcAft>
                <a:spcPts val="0"/>
              </a:spcAft>
              <a:buClr>
                <a:schemeClr val="dk2"/>
              </a:buClr>
              <a:buSzPts val="1200"/>
              <a:buFont typeface="Noto Sans Symbols"/>
              <a:buChar char="●"/>
            </a:pPr>
            <a:r>
              <a:rPr b="0" i="0" lang="en-US" sz="2400" u="none" cap="none" strike="noStrike">
                <a:solidFill>
                  <a:schemeClr val="dk1"/>
                </a:solidFill>
                <a:latin typeface="Courier New"/>
                <a:ea typeface="Courier New"/>
                <a:cs typeface="Courier New"/>
                <a:sym typeface="Courier New"/>
              </a:rPr>
              <a:t>K</a:t>
            </a:r>
            <a:r>
              <a:rPr b="0" baseline="-25000" i="0" lang="en-US" sz="2400" u="none" cap="none" strike="noStrike">
                <a:solidFill>
                  <a:schemeClr val="dk1"/>
                </a:solidFill>
                <a:latin typeface="Courier New"/>
                <a:ea typeface="Courier New"/>
                <a:cs typeface="Courier New"/>
                <a:sym typeface="Courier New"/>
              </a:rPr>
              <a:t>AB</a:t>
            </a:r>
            <a:r>
              <a:rPr b="0" i="0" lang="en-US" sz="2400" u="none" cap="none" strike="noStrike">
                <a:solidFill>
                  <a:schemeClr val="dk1"/>
                </a:solidFill>
                <a:latin typeface="Courier New"/>
                <a:ea typeface="Courier New"/>
                <a:cs typeface="Courier New"/>
                <a:sym typeface="Courier New"/>
              </a:rPr>
              <a:t>= y</a:t>
            </a:r>
            <a:r>
              <a:rPr b="0" baseline="-25000" i="0" lang="en-US" sz="2400" u="none" cap="none" strike="noStrike">
                <a:solidFill>
                  <a:schemeClr val="dk1"/>
                </a:solidFill>
                <a:latin typeface="Courier New"/>
                <a:ea typeface="Courier New"/>
                <a:cs typeface="Courier New"/>
                <a:sym typeface="Courier New"/>
              </a:rPr>
              <a:t>B</a:t>
            </a:r>
            <a:r>
              <a:rPr b="0" baseline="30000" i="0" lang="en-US" sz="2400" u="none" cap="none" strike="noStrike">
                <a:solidFill>
                  <a:schemeClr val="dk1"/>
                </a:solidFill>
                <a:latin typeface="Courier New"/>
                <a:ea typeface="Courier New"/>
                <a:cs typeface="Courier New"/>
                <a:sym typeface="Courier New"/>
              </a:rPr>
              <a:t>xA</a:t>
            </a:r>
            <a:r>
              <a:rPr b="0" i="0" lang="en-US" sz="2400" u="none" cap="none" strike="noStrike">
                <a:solidFill>
                  <a:schemeClr val="dk1"/>
                </a:solidFill>
                <a:latin typeface="Courier New"/>
                <a:ea typeface="Courier New"/>
                <a:cs typeface="Courier New"/>
                <a:sym typeface="Courier New"/>
              </a:rPr>
              <a:t> mod 353 = </a:t>
            </a:r>
            <a:r>
              <a:rPr b="0" i="0" lang="en-US" sz="2400" u="none" cap="none" strike="noStrike">
                <a:solidFill>
                  <a:schemeClr val="dk1"/>
                </a:solidFill>
                <a:latin typeface="Arial"/>
                <a:ea typeface="Arial"/>
                <a:cs typeface="Arial"/>
                <a:sym typeface="Arial"/>
              </a:rPr>
              <a:t>248</a:t>
            </a:r>
            <a:r>
              <a:rPr b="0" baseline="30000" i="0" lang="en-US" sz="2400" u="none" cap="none" strike="noStrike">
                <a:solidFill>
                  <a:schemeClr val="dk1"/>
                </a:solidFill>
                <a:latin typeface="Courier New"/>
                <a:ea typeface="Courier New"/>
                <a:cs typeface="Courier New"/>
                <a:sym typeface="Courier New"/>
              </a:rPr>
              <a:t>97</a:t>
            </a:r>
            <a:r>
              <a:rPr b="0" i="0" lang="en-US" sz="2400" u="none" cap="none" strike="noStrike">
                <a:solidFill>
                  <a:schemeClr val="dk1"/>
                </a:solidFill>
                <a:latin typeface="Courier New"/>
                <a:ea typeface="Courier New"/>
                <a:cs typeface="Courier New"/>
                <a:sym typeface="Courier New"/>
              </a:rPr>
              <a:t> = 160	</a:t>
            </a:r>
            <a:r>
              <a:rPr b="0" i="0" lang="en-US" sz="2400" u="none" cap="none" strike="noStrike">
                <a:solidFill>
                  <a:schemeClr val="dk1"/>
                </a:solidFill>
                <a:latin typeface="Arial"/>
                <a:ea typeface="Arial"/>
                <a:cs typeface="Arial"/>
                <a:sym typeface="Arial"/>
              </a:rPr>
              <a:t>(Alice)</a:t>
            </a:r>
            <a:endParaRPr/>
          </a:p>
          <a:p>
            <a:pPr indent="-285750" lvl="1" marL="742950" marR="0" rtl="0" algn="l">
              <a:lnSpc>
                <a:spcPct val="90000"/>
              </a:lnSpc>
              <a:spcBef>
                <a:spcPts val="480"/>
              </a:spcBef>
              <a:spcAft>
                <a:spcPts val="0"/>
              </a:spcAft>
              <a:buClr>
                <a:schemeClr val="dk2"/>
              </a:buClr>
              <a:buSzPts val="1200"/>
              <a:buFont typeface="Noto Sans Symbols"/>
              <a:buChar char="●"/>
            </a:pPr>
            <a:r>
              <a:rPr b="0" i="0" lang="en-US" sz="2400" u="none" cap="none" strike="noStrike">
                <a:solidFill>
                  <a:schemeClr val="dk1"/>
                </a:solidFill>
                <a:latin typeface="Courier New"/>
                <a:ea typeface="Courier New"/>
                <a:cs typeface="Courier New"/>
                <a:sym typeface="Courier New"/>
              </a:rPr>
              <a:t>K</a:t>
            </a:r>
            <a:r>
              <a:rPr b="0" baseline="-25000" i="0" lang="en-US" sz="2400" u="none" cap="none" strike="noStrike">
                <a:solidFill>
                  <a:schemeClr val="dk1"/>
                </a:solidFill>
                <a:latin typeface="Courier New"/>
                <a:ea typeface="Courier New"/>
                <a:cs typeface="Courier New"/>
                <a:sym typeface="Courier New"/>
              </a:rPr>
              <a:t>AB</a:t>
            </a:r>
            <a:r>
              <a:rPr b="0" i="0" lang="en-US" sz="2400" u="none" cap="none" strike="noStrike">
                <a:solidFill>
                  <a:schemeClr val="dk1"/>
                </a:solidFill>
                <a:latin typeface="Courier New"/>
                <a:ea typeface="Courier New"/>
                <a:cs typeface="Courier New"/>
                <a:sym typeface="Courier New"/>
              </a:rPr>
              <a:t>= y</a:t>
            </a:r>
            <a:r>
              <a:rPr b="0" baseline="-25000" i="0" lang="en-US" sz="2400" u="none" cap="none" strike="noStrike">
                <a:solidFill>
                  <a:schemeClr val="dk1"/>
                </a:solidFill>
                <a:latin typeface="Courier New"/>
                <a:ea typeface="Courier New"/>
                <a:cs typeface="Courier New"/>
                <a:sym typeface="Courier New"/>
              </a:rPr>
              <a:t>A</a:t>
            </a:r>
            <a:r>
              <a:rPr b="0" baseline="30000" i="0" lang="en-US" sz="2400" u="none" cap="none" strike="noStrike">
                <a:solidFill>
                  <a:schemeClr val="dk1"/>
                </a:solidFill>
                <a:latin typeface="Courier New"/>
                <a:ea typeface="Courier New"/>
                <a:cs typeface="Courier New"/>
                <a:sym typeface="Courier New"/>
              </a:rPr>
              <a:t>xB</a:t>
            </a:r>
            <a:r>
              <a:rPr b="0" i="0" lang="en-US" sz="2400" u="none" cap="none" strike="noStrike">
                <a:solidFill>
                  <a:schemeClr val="dk1"/>
                </a:solidFill>
                <a:latin typeface="Courier New"/>
                <a:ea typeface="Courier New"/>
                <a:cs typeface="Courier New"/>
                <a:sym typeface="Courier New"/>
              </a:rPr>
              <a:t> mod 353 = </a:t>
            </a:r>
            <a:r>
              <a:rPr b="0" i="0" lang="en-US" sz="2400" u="none" cap="none" strike="noStrike">
                <a:solidFill>
                  <a:schemeClr val="dk1"/>
                </a:solidFill>
                <a:latin typeface="Arial"/>
                <a:ea typeface="Arial"/>
                <a:cs typeface="Arial"/>
                <a:sym typeface="Arial"/>
              </a:rPr>
              <a:t>40</a:t>
            </a:r>
            <a:r>
              <a:rPr b="0" baseline="30000" i="0" lang="en-US" sz="2400" u="none" cap="none" strike="noStrike">
                <a:solidFill>
                  <a:schemeClr val="dk1"/>
                </a:solidFill>
                <a:latin typeface="Courier New"/>
                <a:ea typeface="Courier New"/>
                <a:cs typeface="Courier New"/>
                <a:sym typeface="Courier New"/>
              </a:rPr>
              <a:t>233</a:t>
            </a:r>
            <a:r>
              <a:rPr b="0" i="0" lang="en-US" sz="2400" u="none" cap="none" strike="noStrike">
                <a:solidFill>
                  <a:schemeClr val="dk1"/>
                </a:solidFill>
                <a:latin typeface="Courier New"/>
                <a:ea typeface="Courier New"/>
                <a:cs typeface="Courier New"/>
                <a:sym typeface="Courier New"/>
              </a:rPr>
              <a:t> = 160	</a:t>
            </a:r>
            <a:r>
              <a:rPr b="0" i="0" lang="en-US" sz="2400" u="none" cap="none" strike="noStrike">
                <a:solidFill>
                  <a:schemeClr val="dk1"/>
                </a:solidFill>
                <a:latin typeface="Arial"/>
                <a:ea typeface="Arial"/>
                <a:cs typeface="Arial"/>
                <a:sym typeface="Arial"/>
              </a:rPr>
              <a:t>(Bob)</a:t>
            </a:r>
            <a:endParaRPr/>
          </a:p>
          <a:p>
            <a:pPr indent="-220980" lvl="0" marL="342900" marR="0" rtl="0" algn="l">
              <a:lnSpc>
                <a:spcPct val="100000"/>
              </a:lnSpc>
              <a:spcBef>
                <a:spcPts val="480"/>
              </a:spcBef>
              <a:spcAft>
                <a:spcPts val="0"/>
              </a:spcAft>
              <a:buClr>
                <a:schemeClr val="hlink"/>
              </a:buClr>
              <a:buSzPts val="1920"/>
              <a:buFont typeface="Noto Sans Symbols"/>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4" name="Shape 164"/>
        <p:cNvGrpSpPr/>
        <p:nvPr/>
      </p:nvGrpSpPr>
      <p:grpSpPr>
        <a:xfrm>
          <a:off x="0" y="0"/>
          <a:ext cx="0" cy="0"/>
          <a:chOff x="0" y="0"/>
          <a:chExt cx="0" cy="0"/>
        </a:xfrm>
      </p:grpSpPr>
      <p:sp>
        <p:nvSpPr>
          <p:cNvPr id="165" name="Google Shape;165;p5"/>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Arial"/>
              <a:buNone/>
            </a:pPr>
            <a:r>
              <a:rPr b="1" i="0" lang="en-US" sz="4000" u="none">
                <a:solidFill>
                  <a:schemeClr val="dk2"/>
                </a:solidFill>
                <a:latin typeface="Arial"/>
                <a:ea typeface="Arial"/>
                <a:cs typeface="Arial"/>
                <a:sym typeface="Arial"/>
              </a:rPr>
              <a:t>Chapter 10 – Key Management; Other Public Key Cryptosystems</a:t>
            </a:r>
            <a:endParaRPr/>
          </a:p>
        </p:txBody>
      </p:sp>
      <p:sp>
        <p:nvSpPr>
          <p:cNvPr id="166" name="Google Shape;166;p5"/>
          <p:cNvSpPr txBox="1"/>
          <p:nvPr>
            <p:ph idx="1" type="body"/>
          </p:nvPr>
        </p:nvSpPr>
        <p:spPr>
          <a:xfrm>
            <a:off x="539750" y="2133600"/>
            <a:ext cx="8229600" cy="39893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2240"/>
              <a:buFont typeface="Noto Sans Symbols"/>
              <a:buNone/>
            </a:pPr>
            <a:r>
              <a:rPr b="0" i="1" lang="en-US" sz="2800" u="none" cap="none" strike="noStrike">
                <a:solidFill>
                  <a:schemeClr val="dk1"/>
                </a:solidFill>
                <a:latin typeface="Arial"/>
                <a:ea typeface="Arial"/>
                <a:cs typeface="Arial"/>
                <a:sym typeface="Arial"/>
              </a:rPr>
              <a:t>No Singhalese, whether man or woman, would venture out of the house without a bunch of keys in his hand, for without such a talisman he would fear that some devil might take advantage of his weak state to slip into his body.</a:t>
            </a:r>
            <a:endParaRPr/>
          </a:p>
          <a:p>
            <a:pPr indent="-342900" lvl="0" marL="342900" marR="0" rtl="0" algn="l">
              <a:lnSpc>
                <a:spcPct val="100000"/>
              </a:lnSpc>
              <a:spcBef>
                <a:spcPts val="560"/>
              </a:spcBef>
              <a:spcAft>
                <a:spcPts val="0"/>
              </a:spcAft>
              <a:buClr>
                <a:schemeClr val="hlink"/>
              </a:buClr>
              <a:buSzPts val="2240"/>
              <a:buFont typeface="Noto Sans Symbols"/>
              <a:buNone/>
            </a:pPr>
            <a:r>
              <a:rPr b="1" i="0" lang="en-US" sz="2800" u="none" cap="none" strike="noStrike">
                <a:solidFill>
                  <a:schemeClr val="dk1"/>
                </a:solidFill>
                <a:latin typeface="Arial"/>
                <a:ea typeface="Arial"/>
                <a:cs typeface="Arial"/>
                <a:sym typeface="Arial"/>
              </a:rPr>
              <a:t>—</a:t>
            </a:r>
            <a:r>
              <a:rPr b="1" i="1" lang="en-US" sz="2800" u="none" cap="none" strike="noStrike">
                <a:solidFill>
                  <a:schemeClr val="dk1"/>
                </a:solidFill>
                <a:latin typeface="Arial"/>
                <a:ea typeface="Arial"/>
                <a:cs typeface="Arial"/>
                <a:sym typeface="Arial"/>
              </a:rPr>
              <a:t>The Golden Bough, </a:t>
            </a:r>
            <a:r>
              <a:rPr b="1" i="0" lang="en-US" sz="2800" u="none" cap="none" strike="noStrike">
                <a:solidFill>
                  <a:schemeClr val="dk1"/>
                </a:solidFill>
                <a:latin typeface="Arial"/>
                <a:ea typeface="Arial"/>
                <a:cs typeface="Arial"/>
                <a:sym typeface="Arial"/>
              </a:rPr>
              <a:t>Sir James George Frazer</a:t>
            </a:r>
            <a:endParaRPr b="0" i="0" sz="2800" u="none" cap="none" strike="noStrike">
              <a:solidFill>
                <a:schemeClr val="dk1"/>
              </a:solidFill>
              <a:latin typeface="Arial"/>
              <a:ea typeface="Arial"/>
              <a:cs typeface="Arial"/>
              <a:sym typeface="Arial"/>
            </a:endParaRPr>
          </a:p>
          <a:p>
            <a:pPr indent="-200660" lvl="0" marL="342900" marR="0" rtl="0" algn="l">
              <a:lnSpc>
                <a:spcPct val="100000"/>
              </a:lnSpc>
              <a:spcBef>
                <a:spcPts val="560"/>
              </a:spcBef>
              <a:spcAft>
                <a:spcPts val="0"/>
              </a:spcAft>
              <a:buClr>
                <a:schemeClr val="hlink"/>
              </a:buClr>
              <a:buSzPts val="2240"/>
              <a:buFont typeface="Noto Sans Symbols"/>
              <a:buNone/>
            </a:pPr>
            <a:r>
              <a:t/>
            </a:r>
            <a:endParaRPr b="0" i="0" sz="2800" u="none">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3" name="Shape 273"/>
        <p:cNvGrpSpPr/>
        <p:nvPr/>
      </p:nvGrpSpPr>
      <p:grpSpPr>
        <a:xfrm>
          <a:off x="0" y="0"/>
          <a:ext cx="0" cy="0"/>
          <a:chOff x="0" y="0"/>
          <a:chExt cx="0" cy="0"/>
        </a:xfrm>
      </p:grpSpPr>
      <p:sp>
        <p:nvSpPr>
          <p:cNvPr id="274" name="Google Shape;274;p23"/>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1" i="0" lang="en-US" sz="4400" u="none">
                <a:solidFill>
                  <a:schemeClr val="dk2"/>
                </a:solidFill>
                <a:latin typeface="Arial"/>
                <a:ea typeface="Arial"/>
                <a:cs typeface="Arial"/>
                <a:sym typeface="Arial"/>
              </a:rPr>
              <a:t>Key Exchange Protocols</a:t>
            </a:r>
            <a:endParaRPr/>
          </a:p>
        </p:txBody>
      </p:sp>
      <p:sp>
        <p:nvSpPr>
          <p:cNvPr id="275" name="Google Shape;275;p23"/>
          <p:cNvSpPr txBox="1"/>
          <p:nvPr>
            <p:ph idx="1" type="body"/>
          </p:nvPr>
        </p:nvSpPr>
        <p:spPr>
          <a:xfrm>
            <a:off x="457200" y="15240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users could create random private/public D-H keys each time they communicate</a:t>
            </a:r>
            <a:endParaRPr/>
          </a:p>
          <a:p>
            <a:pPr indent="-342900" lvl="0" marL="342900" marR="0" rtl="0" algn="l">
              <a:lnSpc>
                <a:spcPct val="90000"/>
              </a:lnSpc>
              <a:spcBef>
                <a:spcPts val="64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users could create a known private/public D-H key and publish in a directory, then consulted and used to securely communicate with them</a:t>
            </a:r>
            <a:endParaRPr/>
          </a:p>
          <a:p>
            <a:pPr indent="-342900" lvl="0" marL="342900" marR="0" rtl="0" algn="l">
              <a:lnSpc>
                <a:spcPct val="90000"/>
              </a:lnSpc>
              <a:spcBef>
                <a:spcPts val="64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both of these are vulnerable to a meet-in-the-Middle Attack</a:t>
            </a:r>
            <a:endParaRPr/>
          </a:p>
          <a:p>
            <a:pPr indent="-342900" lvl="0" marL="342900" marR="0" rtl="0" algn="l">
              <a:lnSpc>
                <a:spcPct val="90000"/>
              </a:lnSpc>
              <a:spcBef>
                <a:spcPts val="64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authentication of the keys is needed</a:t>
            </a:r>
            <a:endParaRPr/>
          </a:p>
          <a:p>
            <a:pPr indent="-180340" lvl="0" marL="342900" marR="0" rtl="0" algn="l">
              <a:lnSpc>
                <a:spcPct val="100000"/>
              </a:lnSpc>
              <a:spcBef>
                <a:spcPts val="640"/>
              </a:spcBef>
              <a:spcAft>
                <a:spcPts val="0"/>
              </a:spcAft>
              <a:buClr>
                <a:schemeClr val="hlink"/>
              </a:buClr>
              <a:buSzPts val="2560"/>
              <a:buFont typeface="Noto Sans Symbols"/>
              <a:buNone/>
            </a:pPr>
            <a:r>
              <a:t/>
            </a:r>
            <a:endParaRPr b="0" i="0" sz="3200" u="none">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9" name="Shape 279"/>
        <p:cNvGrpSpPr/>
        <p:nvPr/>
      </p:nvGrpSpPr>
      <p:grpSpPr>
        <a:xfrm>
          <a:off x="0" y="0"/>
          <a:ext cx="0" cy="0"/>
          <a:chOff x="0" y="0"/>
          <a:chExt cx="0" cy="0"/>
        </a:xfrm>
      </p:grpSpPr>
      <p:sp>
        <p:nvSpPr>
          <p:cNvPr id="280" name="Google Shape;280;p24"/>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1" i="0" lang="en-US" sz="4400" u="none">
                <a:solidFill>
                  <a:schemeClr val="dk2"/>
                </a:solidFill>
                <a:latin typeface="Arial"/>
                <a:ea typeface="Arial"/>
                <a:cs typeface="Arial"/>
                <a:sym typeface="Arial"/>
              </a:rPr>
              <a:t>Elliptic Curve Cryptography</a:t>
            </a:r>
            <a:endParaRPr/>
          </a:p>
        </p:txBody>
      </p:sp>
      <p:sp>
        <p:nvSpPr>
          <p:cNvPr id="281" name="Google Shape;281;p24"/>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majority of public-key crypto (RSA, D-H) use either integer or polynomial arithmetic with very large numbers/polynomials</a:t>
            </a:r>
            <a:endParaRPr/>
          </a:p>
          <a:p>
            <a:pPr indent="-342900" lvl="0" marL="342900" marR="0" rtl="0" algn="l">
              <a:lnSpc>
                <a:spcPct val="100000"/>
              </a:lnSpc>
              <a:spcBef>
                <a:spcPts val="64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imposes a significant load in storing and processing keys and messages</a:t>
            </a:r>
            <a:endParaRPr/>
          </a:p>
          <a:p>
            <a:pPr indent="-342900" lvl="0" marL="342900" marR="0" rtl="0" algn="l">
              <a:lnSpc>
                <a:spcPct val="100000"/>
              </a:lnSpc>
              <a:spcBef>
                <a:spcPts val="64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an alternative is to use elliptic curves</a:t>
            </a:r>
            <a:endParaRPr/>
          </a:p>
          <a:p>
            <a:pPr indent="-342900" lvl="0" marL="342900" marR="0" rtl="0" algn="l">
              <a:lnSpc>
                <a:spcPct val="100000"/>
              </a:lnSpc>
              <a:spcBef>
                <a:spcPts val="64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offers same security with smaller bit sizes</a:t>
            </a:r>
            <a:endParaRPr/>
          </a:p>
          <a:p>
            <a:pPr indent="-342900" lvl="0" marL="342900" marR="0" rtl="0" algn="l">
              <a:lnSpc>
                <a:spcPct val="100000"/>
              </a:lnSpc>
              <a:spcBef>
                <a:spcPts val="64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newer, but not as well analysed</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5" name="Shape 285"/>
        <p:cNvGrpSpPr/>
        <p:nvPr/>
      </p:nvGrpSpPr>
      <p:grpSpPr>
        <a:xfrm>
          <a:off x="0" y="0"/>
          <a:ext cx="0" cy="0"/>
          <a:chOff x="0" y="0"/>
          <a:chExt cx="0" cy="0"/>
        </a:xfrm>
      </p:grpSpPr>
      <p:sp>
        <p:nvSpPr>
          <p:cNvPr id="286" name="Google Shape;286;p25"/>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1" i="0" lang="en-US" sz="4400" u="none">
                <a:solidFill>
                  <a:schemeClr val="dk2"/>
                </a:solidFill>
                <a:latin typeface="Arial"/>
                <a:ea typeface="Arial"/>
                <a:cs typeface="Arial"/>
                <a:sym typeface="Arial"/>
              </a:rPr>
              <a:t>Real Elliptic Curves</a:t>
            </a:r>
            <a:endParaRPr/>
          </a:p>
        </p:txBody>
      </p:sp>
      <p:sp>
        <p:nvSpPr>
          <p:cNvPr id="287" name="Google Shape;287;p25"/>
          <p:cNvSpPr txBox="1"/>
          <p:nvPr>
            <p:ph idx="1" type="body"/>
          </p:nvPr>
        </p:nvSpPr>
        <p:spPr>
          <a:xfrm>
            <a:off x="533400" y="1524000"/>
            <a:ext cx="7924800" cy="480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an elliptic curve is defined by an equation in two variables x &amp; y, with coefficients</a:t>
            </a:r>
            <a:endParaRPr/>
          </a:p>
          <a:p>
            <a:pPr indent="-342900" lvl="0" marL="342900" marR="0" rtl="0" algn="l">
              <a:lnSpc>
                <a:spcPct val="90000"/>
              </a:lnSpc>
              <a:spcBef>
                <a:spcPts val="64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consider a cubic elliptic curve of form</a:t>
            </a:r>
            <a:endParaRPr/>
          </a:p>
          <a:p>
            <a:pPr indent="-285750" lvl="1" marL="742950" marR="0" rtl="0" algn="l">
              <a:lnSpc>
                <a:spcPct val="90000"/>
              </a:lnSpc>
              <a:spcBef>
                <a:spcPts val="560"/>
              </a:spcBef>
              <a:spcAft>
                <a:spcPts val="0"/>
              </a:spcAft>
              <a:buClr>
                <a:schemeClr val="dk2"/>
              </a:buClr>
              <a:buSzPts val="1400"/>
              <a:buFont typeface="Noto Sans Symbols"/>
              <a:buChar char="●"/>
            </a:pPr>
            <a:r>
              <a:rPr b="0" i="1" lang="en-US" sz="2800" u="none" cap="none" strike="noStrike">
                <a:solidFill>
                  <a:schemeClr val="dk1"/>
                </a:solidFill>
                <a:latin typeface="Arial"/>
                <a:ea typeface="Arial"/>
                <a:cs typeface="Arial"/>
                <a:sym typeface="Arial"/>
              </a:rPr>
              <a:t>y</a:t>
            </a:r>
            <a:r>
              <a:rPr b="0" baseline="30000" i="0" lang="en-US" sz="2800" u="none" cap="none" strike="noStrike">
                <a:solidFill>
                  <a:schemeClr val="dk1"/>
                </a:solidFill>
                <a:latin typeface="Arial"/>
                <a:ea typeface="Arial"/>
                <a:cs typeface="Arial"/>
                <a:sym typeface="Arial"/>
              </a:rPr>
              <a:t>2</a:t>
            </a:r>
            <a:r>
              <a:rPr b="0" i="0" lang="en-US" sz="2800" u="none" cap="none" strike="noStrike">
                <a:solidFill>
                  <a:schemeClr val="dk1"/>
                </a:solidFill>
                <a:latin typeface="Arial"/>
                <a:ea typeface="Arial"/>
                <a:cs typeface="Arial"/>
                <a:sym typeface="Arial"/>
              </a:rPr>
              <a:t> = </a:t>
            </a:r>
            <a:r>
              <a:rPr b="0" i="1" lang="en-US" sz="2800" u="none" cap="none" strike="noStrike">
                <a:solidFill>
                  <a:schemeClr val="dk1"/>
                </a:solidFill>
                <a:latin typeface="Arial"/>
                <a:ea typeface="Arial"/>
                <a:cs typeface="Arial"/>
                <a:sym typeface="Arial"/>
              </a:rPr>
              <a:t>x</a:t>
            </a:r>
            <a:r>
              <a:rPr b="0" baseline="30000" i="0" lang="en-US" sz="2800" u="none" cap="none" strike="noStrike">
                <a:solidFill>
                  <a:schemeClr val="dk1"/>
                </a:solidFill>
                <a:latin typeface="Arial"/>
                <a:ea typeface="Arial"/>
                <a:cs typeface="Arial"/>
                <a:sym typeface="Arial"/>
              </a:rPr>
              <a:t>3</a:t>
            </a:r>
            <a:r>
              <a:rPr b="0" i="0" lang="en-US" sz="2800" u="none" cap="none" strike="noStrike">
                <a:solidFill>
                  <a:schemeClr val="dk1"/>
                </a:solidFill>
                <a:latin typeface="Arial"/>
                <a:ea typeface="Arial"/>
                <a:cs typeface="Arial"/>
                <a:sym typeface="Arial"/>
              </a:rPr>
              <a:t> + </a:t>
            </a:r>
            <a:r>
              <a:rPr b="0" i="1" lang="en-US" sz="2800" u="none" cap="none" strike="noStrike">
                <a:solidFill>
                  <a:schemeClr val="dk1"/>
                </a:solidFill>
                <a:latin typeface="Arial"/>
                <a:ea typeface="Arial"/>
                <a:cs typeface="Arial"/>
                <a:sym typeface="Arial"/>
              </a:rPr>
              <a:t>ax </a:t>
            </a:r>
            <a:r>
              <a:rPr b="0" i="0" lang="en-US" sz="2800" u="none" cap="none" strike="noStrike">
                <a:solidFill>
                  <a:schemeClr val="dk1"/>
                </a:solidFill>
                <a:latin typeface="Arial"/>
                <a:ea typeface="Arial"/>
                <a:cs typeface="Arial"/>
                <a:sym typeface="Arial"/>
              </a:rPr>
              <a:t>+ </a:t>
            </a:r>
            <a:r>
              <a:rPr b="0" i="1" lang="en-US" sz="2800" u="none" cap="none" strike="noStrike">
                <a:solidFill>
                  <a:schemeClr val="dk1"/>
                </a:solidFill>
                <a:latin typeface="Arial"/>
                <a:ea typeface="Arial"/>
                <a:cs typeface="Arial"/>
                <a:sym typeface="Arial"/>
              </a:rPr>
              <a:t>b</a:t>
            </a:r>
            <a:endParaRPr/>
          </a:p>
          <a:p>
            <a:pPr indent="-285750" lvl="1" marL="742950" marR="0" rtl="0" algn="l">
              <a:lnSpc>
                <a:spcPct val="90000"/>
              </a:lnSpc>
              <a:spcBef>
                <a:spcPts val="560"/>
              </a:spcBef>
              <a:spcAft>
                <a:spcPts val="0"/>
              </a:spcAft>
              <a:buClr>
                <a:schemeClr val="dk2"/>
              </a:buClr>
              <a:buSzPts val="1400"/>
              <a:buFont typeface="Noto Sans Symbols"/>
              <a:buChar char="●"/>
            </a:pPr>
            <a:r>
              <a:rPr b="0" i="0" lang="en-US" sz="2800" u="none" cap="none" strike="noStrike">
                <a:solidFill>
                  <a:schemeClr val="dk1"/>
                </a:solidFill>
                <a:latin typeface="Arial"/>
                <a:ea typeface="Arial"/>
                <a:cs typeface="Arial"/>
                <a:sym typeface="Arial"/>
              </a:rPr>
              <a:t>where x,y,a,b are all real numbers</a:t>
            </a:r>
            <a:endParaRPr/>
          </a:p>
          <a:p>
            <a:pPr indent="-285750" lvl="1" marL="742950" marR="0" rtl="0" algn="l">
              <a:lnSpc>
                <a:spcPct val="90000"/>
              </a:lnSpc>
              <a:spcBef>
                <a:spcPts val="560"/>
              </a:spcBef>
              <a:spcAft>
                <a:spcPts val="0"/>
              </a:spcAft>
              <a:buClr>
                <a:schemeClr val="dk2"/>
              </a:buClr>
              <a:buSzPts val="1400"/>
              <a:buFont typeface="Noto Sans Symbols"/>
              <a:buChar char="●"/>
            </a:pPr>
            <a:r>
              <a:rPr b="0" i="0" lang="en-US" sz="2800" u="none" cap="none" strike="noStrike">
                <a:solidFill>
                  <a:schemeClr val="dk1"/>
                </a:solidFill>
                <a:latin typeface="Arial"/>
                <a:ea typeface="Arial"/>
                <a:cs typeface="Arial"/>
                <a:sym typeface="Arial"/>
              </a:rPr>
              <a:t>also define zero point O</a:t>
            </a:r>
            <a:endParaRPr/>
          </a:p>
          <a:p>
            <a:pPr indent="-342900" lvl="0" marL="342900" marR="0" rtl="0" algn="l">
              <a:lnSpc>
                <a:spcPct val="90000"/>
              </a:lnSpc>
              <a:spcBef>
                <a:spcPts val="64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have addition operation for elliptic curve</a:t>
            </a:r>
            <a:endParaRPr/>
          </a:p>
          <a:p>
            <a:pPr indent="-285750" lvl="1" marL="742950" marR="0" rtl="0" algn="l">
              <a:lnSpc>
                <a:spcPct val="90000"/>
              </a:lnSpc>
              <a:spcBef>
                <a:spcPts val="560"/>
              </a:spcBef>
              <a:spcAft>
                <a:spcPts val="0"/>
              </a:spcAft>
              <a:buClr>
                <a:schemeClr val="dk2"/>
              </a:buClr>
              <a:buSzPts val="1400"/>
              <a:buFont typeface="Noto Sans Symbols"/>
              <a:buChar char="●"/>
            </a:pPr>
            <a:r>
              <a:rPr b="0" i="0" lang="en-US" sz="2800" u="none" cap="none" strike="noStrike">
                <a:solidFill>
                  <a:schemeClr val="dk1"/>
                </a:solidFill>
                <a:latin typeface="Arial"/>
                <a:ea typeface="Arial"/>
                <a:cs typeface="Arial"/>
                <a:sym typeface="Arial"/>
              </a:rPr>
              <a:t>geometrically sum of Q+R is reflection of intersection R</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1" name="Shape 291"/>
        <p:cNvGrpSpPr/>
        <p:nvPr/>
      </p:nvGrpSpPr>
      <p:grpSpPr>
        <a:xfrm>
          <a:off x="0" y="0"/>
          <a:ext cx="0" cy="0"/>
          <a:chOff x="0" y="0"/>
          <a:chExt cx="0" cy="0"/>
        </a:xfrm>
      </p:grpSpPr>
      <p:sp>
        <p:nvSpPr>
          <p:cNvPr id="292" name="Google Shape;292;p26"/>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1" i="0" lang="en-US" sz="4400" u="none">
                <a:solidFill>
                  <a:schemeClr val="dk2"/>
                </a:solidFill>
                <a:latin typeface="Arial"/>
                <a:ea typeface="Arial"/>
                <a:cs typeface="Arial"/>
                <a:sym typeface="Arial"/>
              </a:rPr>
              <a:t>Real Elliptic Curve Example</a:t>
            </a:r>
            <a:endParaRPr/>
          </a:p>
        </p:txBody>
      </p:sp>
      <p:pic>
        <p:nvPicPr>
          <p:cNvPr id="293" name="Google Shape;293;p26"/>
          <p:cNvPicPr preferRelativeResize="0"/>
          <p:nvPr/>
        </p:nvPicPr>
        <p:blipFill rotWithShape="1">
          <a:blip r:embed="rId3">
            <a:alphaModFix amt="69999"/>
          </a:blip>
          <a:srcRect b="8948" l="0" r="0" t="46534"/>
          <a:stretch/>
        </p:blipFill>
        <p:spPr>
          <a:xfrm>
            <a:off x="1447800" y="2209800"/>
            <a:ext cx="6215062" cy="357981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7" name="Shape 297"/>
        <p:cNvGrpSpPr/>
        <p:nvPr/>
      </p:nvGrpSpPr>
      <p:grpSpPr>
        <a:xfrm>
          <a:off x="0" y="0"/>
          <a:ext cx="0" cy="0"/>
          <a:chOff x="0" y="0"/>
          <a:chExt cx="0" cy="0"/>
        </a:xfrm>
      </p:grpSpPr>
      <p:sp>
        <p:nvSpPr>
          <p:cNvPr id="298" name="Google Shape;298;p27"/>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1" i="0" lang="en-US" sz="4400" u="none">
                <a:solidFill>
                  <a:schemeClr val="dk2"/>
                </a:solidFill>
                <a:latin typeface="Arial"/>
                <a:ea typeface="Arial"/>
                <a:cs typeface="Arial"/>
                <a:sym typeface="Arial"/>
              </a:rPr>
              <a:t>Finite Elliptic Curves</a:t>
            </a:r>
            <a:endParaRPr/>
          </a:p>
        </p:txBody>
      </p:sp>
      <p:sp>
        <p:nvSpPr>
          <p:cNvPr id="299" name="Google Shape;299;p27"/>
          <p:cNvSpPr txBox="1"/>
          <p:nvPr>
            <p:ph idx="1" type="body"/>
          </p:nvPr>
        </p:nvSpPr>
        <p:spPr>
          <a:xfrm>
            <a:off x="457200" y="1676400"/>
            <a:ext cx="8229600" cy="4876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Elliptic curve cryptography uses curves whose variables &amp; coefficients are finite</a:t>
            </a:r>
            <a:endParaRPr/>
          </a:p>
          <a:p>
            <a:pPr indent="-342900" lvl="0" marL="342900" marR="0" rtl="0" algn="l">
              <a:lnSpc>
                <a:spcPct val="100000"/>
              </a:lnSpc>
              <a:spcBef>
                <a:spcPts val="64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have two families commonly used:</a:t>
            </a:r>
            <a:endParaRPr/>
          </a:p>
          <a:p>
            <a:pPr indent="-285750" lvl="1" marL="742950" marR="0" rtl="0" algn="l">
              <a:lnSpc>
                <a:spcPct val="100000"/>
              </a:lnSpc>
              <a:spcBef>
                <a:spcPts val="560"/>
              </a:spcBef>
              <a:spcAft>
                <a:spcPts val="0"/>
              </a:spcAft>
              <a:buClr>
                <a:schemeClr val="dk2"/>
              </a:buClr>
              <a:buSzPts val="1400"/>
              <a:buFont typeface="Noto Sans Symbols"/>
              <a:buChar char="●"/>
            </a:pPr>
            <a:r>
              <a:rPr b="0" i="0" lang="en-US" sz="2800" u="none" cap="none" strike="noStrike">
                <a:solidFill>
                  <a:schemeClr val="dk1"/>
                </a:solidFill>
                <a:latin typeface="Arial"/>
                <a:ea typeface="Arial"/>
                <a:cs typeface="Arial"/>
                <a:sym typeface="Arial"/>
              </a:rPr>
              <a:t>prime curves </a:t>
            </a:r>
            <a:r>
              <a:rPr b="0" i="0" lang="en-US" sz="2800" u="none" cap="none" strike="noStrike">
                <a:solidFill>
                  <a:schemeClr val="dk1"/>
                </a:solidFill>
                <a:latin typeface="Courier New"/>
                <a:ea typeface="Courier New"/>
                <a:cs typeface="Courier New"/>
                <a:sym typeface="Courier New"/>
              </a:rPr>
              <a:t>E</a:t>
            </a:r>
            <a:r>
              <a:rPr b="0" baseline="-25000" i="0" lang="en-US" sz="2800" u="none" cap="none" strike="noStrike">
                <a:solidFill>
                  <a:schemeClr val="dk1"/>
                </a:solidFill>
                <a:latin typeface="Courier New"/>
                <a:ea typeface="Courier New"/>
                <a:cs typeface="Courier New"/>
                <a:sym typeface="Courier New"/>
              </a:rPr>
              <a:t>p</a:t>
            </a:r>
            <a:r>
              <a:rPr b="0" i="0" lang="en-US" sz="2800" u="none" cap="none" strike="noStrike">
                <a:solidFill>
                  <a:schemeClr val="dk1"/>
                </a:solidFill>
                <a:latin typeface="Courier New"/>
                <a:ea typeface="Courier New"/>
                <a:cs typeface="Courier New"/>
                <a:sym typeface="Courier New"/>
              </a:rPr>
              <a:t>(a,b)</a:t>
            </a:r>
            <a:r>
              <a:rPr b="0" i="0" lang="en-US" sz="2800" u="none" cap="none" strike="noStrike">
                <a:solidFill>
                  <a:schemeClr val="dk1"/>
                </a:solidFill>
                <a:latin typeface="Arial"/>
                <a:ea typeface="Arial"/>
                <a:cs typeface="Arial"/>
                <a:sym typeface="Arial"/>
              </a:rPr>
              <a:t> defined over Z</a:t>
            </a:r>
            <a:r>
              <a:rPr b="0" baseline="-25000" i="0" lang="en-US" sz="2800" u="none" cap="none" strike="noStrike">
                <a:solidFill>
                  <a:schemeClr val="dk1"/>
                </a:solidFill>
                <a:latin typeface="Arial"/>
                <a:ea typeface="Arial"/>
                <a:cs typeface="Arial"/>
                <a:sym typeface="Arial"/>
              </a:rPr>
              <a:t>p</a:t>
            </a:r>
            <a:r>
              <a:rPr b="0" i="0" lang="en-US" sz="2800" u="none" cap="none" strike="noStrike">
                <a:solidFill>
                  <a:schemeClr val="dk1"/>
                </a:solidFill>
                <a:latin typeface="Arial"/>
                <a:ea typeface="Arial"/>
                <a:cs typeface="Arial"/>
                <a:sym typeface="Arial"/>
              </a:rPr>
              <a:t> </a:t>
            </a:r>
            <a:endParaRPr/>
          </a:p>
          <a:p>
            <a:pPr indent="-228600" lvl="2" marL="1143000" marR="0" rtl="0" algn="l">
              <a:lnSpc>
                <a:spcPct val="100000"/>
              </a:lnSpc>
              <a:spcBef>
                <a:spcPts val="480"/>
              </a:spcBef>
              <a:spcAft>
                <a:spcPts val="0"/>
              </a:spcAft>
              <a:buClr>
                <a:schemeClr val="accent2"/>
              </a:buClr>
              <a:buSzPts val="2400"/>
              <a:buFont typeface="Arial"/>
              <a:buChar char="•"/>
            </a:pPr>
            <a:r>
              <a:rPr b="0" i="0" lang="en-US" sz="2400" u="none" cap="none" strike="noStrike">
                <a:solidFill>
                  <a:schemeClr val="dk1"/>
                </a:solidFill>
                <a:latin typeface="Arial"/>
                <a:ea typeface="Arial"/>
                <a:cs typeface="Arial"/>
                <a:sym typeface="Arial"/>
              </a:rPr>
              <a:t>use integers modulo a prime</a:t>
            </a:r>
            <a:endParaRPr/>
          </a:p>
          <a:p>
            <a:pPr indent="-228600" lvl="2" marL="1143000" marR="0" rtl="0" algn="l">
              <a:lnSpc>
                <a:spcPct val="100000"/>
              </a:lnSpc>
              <a:spcBef>
                <a:spcPts val="480"/>
              </a:spcBef>
              <a:spcAft>
                <a:spcPts val="0"/>
              </a:spcAft>
              <a:buClr>
                <a:schemeClr val="accent2"/>
              </a:buClr>
              <a:buSzPts val="2400"/>
              <a:buFont typeface="Arial"/>
              <a:buChar char="•"/>
            </a:pPr>
            <a:r>
              <a:rPr b="0" i="0" lang="en-US" sz="2400" u="none" cap="none" strike="noStrike">
                <a:solidFill>
                  <a:schemeClr val="dk1"/>
                </a:solidFill>
                <a:latin typeface="Arial"/>
                <a:ea typeface="Arial"/>
                <a:cs typeface="Arial"/>
                <a:sym typeface="Arial"/>
              </a:rPr>
              <a:t>best in software</a:t>
            </a:r>
            <a:endParaRPr/>
          </a:p>
          <a:p>
            <a:pPr indent="-285750" lvl="1" marL="742950" marR="0" rtl="0" algn="l">
              <a:lnSpc>
                <a:spcPct val="100000"/>
              </a:lnSpc>
              <a:spcBef>
                <a:spcPts val="560"/>
              </a:spcBef>
              <a:spcAft>
                <a:spcPts val="0"/>
              </a:spcAft>
              <a:buClr>
                <a:schemeClr val="dk2"/>
              </a:buClr>
              <a:buSzPts val="1400"/>
              <a:buFont typeface="Noto Sans Symbols"/>
              <a:buChar char="●"/>
            </a:pPr>
            <a:r>
              <a:rPr b="0" i="0" lang="en-US" sz="2800" u="none" cap="none" strike="noStrike">
                <a:solidFill>
                  <a:schemeClr val="dk1"/>
                </a:solidFill>
                <a:latin typeface="Arial"/>
                <a:ea typeface="Arial"/>
                <a:cs typeface="Arial"/>
                <a:sym typeface="Arial"/>
              </a:rPr>
              <a:t>binary curves </a:t>
            </a:r>
            <a:r>
              <a:rPr b="0" i="0" lang="en-US" sz="2800" u="none" cap="none" strike="noStrike">
                <a:solidFill>
                  <a:schemeClr val="dk1"/>
                </a:solidFill>
                <a:latin typeface="Courier New"/>
                <a:ea typeface="Courier New"/>
                <a:cs typeface="Courier New"/>
                <a:sym typeface="Courier New"/>
              </a:rPr>
              <a:t>E</a:t>
            </a:r>
            <a:r>
              <a:rPr b="0" baseline="-25000" i="0" lang="en-US" sz="2800" u="none" cap="none" strike="noStrike">
                <a:solidFill>
                  <a:schemeClr val="dk1"/>
                </a:solidFill>
                <a:latin typeface="Courier New"/>
                <a:ea typeface="Courier New"/>
                <a:cs typeface="Courier New"/>
                <a:sym typeface="Courier New"/>
              </a:rPr>
              <a:t>2m</a:t>
            </a:r>
            <a:r>
              <a:rPr b="0" i="0" lang="en-US" sz="2800" u="none" cap="none" strike="noStrike">
                <a:solidFill>
                  <a:schemeClr val="dk1"/>
                </a:solidFill>
                <a:latin typeface="Courier New"/>
                <a:ea typeface="Courier New"/>
                <a:cs typeface="Courier New"/>
                <a:sym typeface="Courier New"/>
              </a:rPr>
              <a:t>(a,b)</a:t>
            </a:r>
            <a:r>
              <a:rPr b="0" i="0" lang="en-US" sz="2800" u="none" cap="none" strike="noStrike">
                <a:solidFill>
                  <a:schemeClr val="dk1"/>
                </a:solidFill>
                <a:latin typeface="Arial"/>
                <a:ea typeface="Arial"/>
                <a:cs typeface="Arial"/>
                <a:sym typeface="Arial"/>
              </a:rPr>
              <a:t> defined over GF(2</a:t>
            </a:r>
            <a:r>
              <a:rPr b="0" baseline="30000" i="0" lang="en-US" sz="2800" u="none" cap="none" strike="noStrike">
                <a:solidFill>
                  <a:schemeClr val="dk1"/>
                </a:solidFill>
                <a:latin typeface="Arial"/>
                <a:ea typeface="Arial"/>
                <a:cs typeface="Arial"/>
                <a:sym typeface="Arial"/>
              </a:rPr>
              <a:t>n</a:t>
            </a:r>
            <a:r>
              <a:rPr b="0" i="0" lang="en-US" sz="2800" u="none" cap="none" strike="noStrike">
                <a:solidFill>
                  <a:schemeClr val="dk1"/>
                </a:solidFill>
                <a:latin typeface="Arial"/>
                <a:ea typeface="Arial"/>
                <a:cs typeface="Arial"/>
                <a:sym typeface="Arial"/>
              </a:rPr>
              <a:t>)</a:t>
            </a:r>
            <a:endParaRPr/>
          </a:p>
          <a:p>
            <a:pPr indent="-228600" lvl="2" marL="1143000" marR="0" rtl="0" algn="l">
              <a:lnSpc>
                <a:spcPct val="100000"/>
              </a:lnSpc>
              <a:spcBef>
                <a:spcPts val="480"/>
              </a:spcBef>
              <a:spcAft>
                <a:spcPts val="0"/>
              </a:spcAft>
              <a:buClr>
                <a:schemeClr val="accent2"/>
              </a:buClr>
              <a:buSzPts val="2400"/>
              <a:buFont typeface="Arial"/>
              <a:buChar char="•"/>
            </a:pPr>
            <a:r>
              <a:rPr b="0" i="0" lang="en-US" sz="2400" u="none" cap="none" strike="noStrike">
                <a:solidFill>
                  <a:schemeClr val="dk1"/>
                </a:solidFill>
                <a:latin typeface="Arial"/>
                <a:ea typeface="Arial"/>
                <a:cs typeface="Arial"/>
                <a:sym typeface="Arial"/>
              </a:rPr>
              <a:t>use polynomials with binary coefficients</a:t>
            </a:r>
            <a:endParaRPr/>
          </a:p>
          <a:p>
            <a:pPr indent="-228600" lvl="2" marL="1143000" marR="0" rtl="0" algn="l">
              <a:lnSpc>
                <a:spcPct val="100000"/>
              </a:lnSpc>
              <a:spcBef>
                <a:spcPts val="480"/>
              </a:spcBef>
              <a:spcAft>
                <a:spcPts val="0"/>
              </a:spcAft>
              <a:buClr>
                <a:schemeClr val="accent2"/>
              </a:buClr>
              <a:buSzPts val="2400"/>
              <a:buFont typeface="Arial"/>
              <a:buChar char="•"/>
            </a:pPr>
            <a:r>
              <a:rPr b="0" i="0" lang="en-US" sz="2400" u="none" cap="none" strike="noStrike">
                <a:solidFill>
                  <a:schemeClr val="dk1"/>
                </a:solidFill>
                <a:latin typeface="Arial"/>
                <a:ea typeface="Arial"/>
                <a:cs typeface="Arial"/>
                <a:sym typeface="Arial"/>
              </a:rPr>
              <a:t>best in hardware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3" name="Shape 303"/>
        <p:cNvGrpSpPr/>
        <p:nvPr/>
      </p:nvGrpSpPr>
      <p:grpSpPr>
        <a:xfrm>
          <a:off x="0" y="0"/>
          <a:ext cx="0" cy="0"/>
          <a:chOff x="0" y="0"/>
          <a:chExt cx="0" cy="0"/>
        </a:xfrm>
      </p:grpSpPr>
      <p:sp>
        <p:nvSpPr>
          <p:cNvPr id="304" name="Google Shape;304;p28"/>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1" i="0" lang="en-US" sz="4400" u="none">
                <a:solidFill>
                  <a:schemeClr val="dk2"/>
                </a:solidFill>
                <a:latin typeface="Arial"/>
                <a:ea typeface="Arial"/>
                <a:cs typeface="Arial"/>
                <a:sym typeface="Arial"/>
              </a:rPr>
              <a:t>Elliptic Curve Cryptography</a:t>
            </a:r>
            <a:endParaRPr/>
          </a:p>
        </p:txBody>
      </p:sp>
      <p:sp>
        <p:nvSpPr>
          <p:cNvPr id="305" name="Google Shape;305;p28"/>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ECC addition is analog of modulo multiply</a:t>
            </a:r>
            <a:endParaRPr/>
          </a:p>
          <a:p>
            <a:pPr indent="-342900" lvl="0" marL="342900" marR="0" rtl="0" algn="l">
              <a:lnSpc>
                <a:spcPct val="90000"/>
              </a:lnSpc>
              <a:spcBef>
                <a:spcPts val="64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ECC repeated addition is analog of modulo exponentiation</a:t>
            </a:r>
            <a:endParaRPr/>
          </a:p>
          <a:p>
            <a:pPr indent="-342900" lvl="0" marL="342900" marR="0" rtl="0" algn="l">
              <a:lnSpc>
                <a:spcPct val="90000"/>
              </a:lnSpc>
              <a:spcBef>
                <a:spcPts val="64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need “hard” problem equiv to discrete log</a:t>
            </a:r>
            <a:endParaRPr/>
          </a:p>
          <a:p>
            <a:pPr indent="-285750" lvl="1" marL="742950" marR="0" rtl="0" algn="l">
              <a:lnSpc>
                <a:spcPct val="90000"/>
              </a:lnSpc>
              <a:spcBef>
                <a:spcPts val="560"/>
              </a:spcBef>
              <a:spcAft>
                <a:spcPts val="0"/>
              </a:spcAft>
              <a:buClr>
                <a:schemeClr val="dk2"/>
              </a:buClr>
              <a:buSzPts val="1400"/>
              <a:buFont typeface="Noto Sans Symbols"/>
              <a:buChar char="●"/>
            </a:pPr>
            <a:r>
              <a:rPr b="0" i="0" lang="en-US" sz="2800" u="none" cap="none" strike="noStrike">
                <a:solidFill>
                  <a:schemeClr val="dk1"/>
                </a:solidFill>
                <a:latin typeface="Courier New"/>
                <a:ea typeface="Courier New"/>
                <a:cs typeface="Courier New"/>
                <a:sym typeface="Courier New"/>
              </a:rPr>
              <a:t>Q=kP</a:t>
            </a:r>
            <a:r>
              <a:rPr b="0" i="0" lang="en-US" sz="2800" u="none" cap="none" strike="noStrike">
                <a:solidFill>
                  <a:schemeClr val="dk1"/>
                </a:solidFill>
                <a:latin typeface="Arial"/>
                <a:ea typeface="Arial"/>
                <a:cs typeface="Arial"/>
                <a:sym typeface="Arial"/>
              </a:rPr>
              <a:t>, where Q,P belong to a prime curve</a:t>
            </a:r>
            <a:endParaRPr/>
          </a:p>
          <a:p>
            <a:pPr indent="-285750" lvl="1" marL="742950" marR="0" rtl="0" algn="l">
              <a:lnSpc>
                <a:spcPct val="90000"/>
              </a:lnSpc>
              <a:spcBef>
                <a:spcPts val="560"/>
              </a:spcBef>
              <a:spcAft>
                <a:spcPts val="0"/>
              </a:spcAft>
              <a:buClr>
                <a:schemeClr val="dk2"/>
              </a:buClr>
              <a:buSzPts val="1400"/>
              <a:buFont typeface="Noto Sans Symbols"/>
              <a:buChar char="●"/>
            </a:pPr>
            <a:r>
              <a:rPr b="0" i="0" lang="en-US" sz="2800" u="none" cap="none" strike="noStrike">
                <a:solidFill>
                  <a:schemeClr val="dk1"/>
                </a:solidFill>
                <a:latin typeface="Arial"/>
                <a:ea typeface="Arial"/>
                <a:cs typeface="Arial"/>
                <a:sym typeface="Arial"/>
              </a:rPr>
              <a:t>is “easy” to compute Q given k,P</a:t>
            </a:r>
            <a:endParaRPr/>
          </a:p>
          <a:p>
            <a:pPr indent="-285750" lvl="1" marL="742950" marR="0" rtl="0" algn="l">
              <a:lnSpc>
                <a:spcPct val="90000"/>
              </a:lnSpc>
              <a:spcBef>
                <a:spcPts val="560"/>
              </a:spcBef>
              <a:spcAft>
                <a:spcPts val="0"/>
              </a:spcAft>
              <a:buClr>
                <a:schemeClr val="dk2"/>
              </a:buClr>
              <a:buSzPts val="1400"/>
              <a:buFont typeface="Noto Sans Symbols"/>
              <a:buChar char="●"/>
            </a:pPr>
            <a:r>
              <a:rPr b="0" i="0" lang="en-US" sz="2800" u="none" cap="none" strike="noStrike">
                <a:solidFill>
                  <a:schemeClr val="dk1"/>
                </a:solidFill>
                <a:latin typeface="Arial"/>
                <a:ea typeface="Arial"/>
                <a:cs typeface="Arial"/>
                <a:sym typeface="Arial"/>
              </a:rPr>
              <a:t>but “hard” to find k given Q,P</a:t>
            </a:r>
            <a:endParaRPr/>
          </a:p>
          <a:p>
            <a:pPr indent="-285750" lvl="1" marL="742950" marR="0" rtl="0" algn="l">
              <a:lnSpc>
                <a:spcPct val="90000"/>
              </a:lnSpc>
              <a:spcBef>
                <a:spcPts val="560"/>
              </a:spcBef>
              <a:spcAft>
                <a:spcPts val="0"/>
              </a:spcAft>
              <a:buClr>
                <a:schemeClr val="dk2"/>
              </a:buClr>
              <a:buSzPts val="1400"/>
              <a:buFont typeface="Noto Sans Symbols"/>
              <a:buChar char="●"/>
            </a:pPr>
            <a:r>
              <a:rPr b="0" i="0" lang="en-US" sz="2800" u="none" cap="none" strike="noStrike">
                <a:solidFill>
                  <a:schemeClr val="dk1"/>
                </a:solidFill>
                <a:latin typeface="Arial"/>
                <a:ea typeface="Arial"/>
                <a:cs typeface="Arial"/>
                <a:sym typeface="Arial"/>
              </a:rPr>
              <a:t>known as the elliptic curve logarithm problem</a:t>
            </a:r>
            <a:endParaRPr/>
          </a:p>
          <a:p>
            <a:pPr indent="-342900" lvl="0" marL="342900" marR="0" rtl="0" algn="l">
              <a:lnSpc>
                <a:spcPct val="90000"/>
              </a:lnSpc>
              <a:spcBef>
                <a:spcPts val="64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Certicom example: </a:t>
            </a:r>
            <a:r>
              <a:rPr b="0" i="0" lang="en-US" sz="3200" u="none">
                <a:solidFill>
                  <a:schemeClr val="dk1"/>
                </a:solidFill>
                <a:latin typeface="Courier New"/>
                <a:ea typeface="Courier New"/>
                <a:cs typeface="Courier New"/>
                <a:sym typeface="Courier New"/>
              </a:rPr>
              <a:t>E</a:t>
            </a:r>
            <a:r>
              <a:rPr b="0" baseline="-25000" i="0" lang="en-US" sz="3200" u="none">
                <a:solidFill>
                  <a:schemeClr val="dk1"/>
                </a:solidFill>
                <a:latin typeface="Courier New"/>
                <a:ea typeface="Courier New"/>
                <a:cs typeface="Courier New"/>
                <a:sym typeface="Courier New"/>
              </a:rPr>
              <a:t>23</a:t>
            </a:r>
            <a:r>
              <a:rPr b="0" i="0" lang="en-US" sz="3200" u="none">
                <a:solidFill>
                  <a:schemeClr val="dk1"/>
                </a:solidFill>
                <a:latin typeface="Courier New"/>
                <a:ea typeface="Courier New"/>
                <a:cs typeface="Courier New"/>
                <a:sym typeface="Courier New"/>
              </a:rPr>
              <a:t>(9,17)</a:t>
            </a:r>
            <a:r>
              <a:rPr b="0" i="0" lang="en-US" sz="3200" u="none">
                <a:solidFill>
                  <a:schemeClr val="dk1"/>
                </a:solidFill>
                <a:latin typeface="Arial"/>
                <a:ea typeface="Arial"/>
                <a:cs typeface="Arial"/>
                <a:sym typeface="Arial"/>
              </a:rPr>
              <a:t>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9" name="Shape 309"/>
        <p:cNvGrpSpPr/>
        <p:nvPr/>
      </p:nvGrpSpPr>
      <p:grpSpPr>
        <a:xfrm>
          <a:off x="0" y="0"/>
          <a:ext cx="0" cy="0"/>
          <a:chOff x="0" y="0"/>
          <a:chExt cx="0" cy="0"/>
        </a:xfrm>
      </p:grpSpPr>
      <p:sp>
        <p:nvSpPr>
          <p:cNvPr id="310" name="Google Shape;310;p29"/>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1" i="0" lang="en-US" sz="4400" u="none">
                <a:solidFill>
                  <a:schemeClr val="dk2"/>
                </a:solidFill>
                <a:latin typeface="Arial"/>
                <a:ea typeface="Arial"/>
                <a:cs typeface="Arial"/>
                <a:sym typeface="Arial"/>
              </a:rPr>
              <a:t>ECC Diffie-Hellman</a:t>
            </a:r>
            <a:endParaRPr/>
          </a:p>
        </p:txBody>
      </p:sp>
      <p:sp>
        <p:nvSpPr>
          <p:cNvPr id="311" name="Google Shape;311;p29"/>
          <p:cNvSpPr txBox="1"/>
          <p:nvPr>
            <p:ph idx="1" type="body"/>
          </p:nvPr>
        </p:nvSpPr>
        <p:spPr>
          <a:xfrm>
            <a:off x="457200" y="1676400"/>
            <a:ext cx="8229600" cy="480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can do key exchange analogous to D-H</a:t>
            </a:r>
            <a:endParaRPr/>
          </a:p>
          <a:p>
            <a:pPr indent="-342900" lvl="0" marL="342900" marR="0" rtl="0" algn="l">
              <a:lnSpc>
                <a:spcPct val="90000"/>
              </a:lnSpc>
              <a:spcBef>
                <a:spcPts val="64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users select a suitable curve </a:t>
            </a:r>
            <a:r>
              <a:rPr b="0" i="0" lang="en-US" sz="3200" u="none">
                <a:solidFill>
                  <a:schemeClr val="dk1"/>
                </a:solidFill>
                <a:latin typeface="Courier New"/>
                <a:ea typeface="Courier New"/>
                <a:cs typeface="Courier New"/>
                <a:sym typeface="Courier New"/>
              </a:rPr>
              <a:t>E</a:t>
            </a:r>
            <a:r>
              <a:rPr b="0" baseline="-25000" i="0" lang="en-US" sz="3200" u="none">
                <a:solidFill>
                  <a:schemeClr val="dk1"/>
                </a:solidFill>
                <a:latin typeface="Courier New"/>
                <a:ea typeface="Courier New"/>
                <a:cs typeface="Courier New"/>
                <a:sym typeface="Courier New"/>
              </a:rPr>
              <a:t>p</a:t>
            </a:r>
            <a:r>
              <a:rPr b="0" i="0" lang="en-US" sz="3200" u="none">
                <a:solidFill>
                  <a:schemeClr val="dk1"/>
                </a:solidFill>
                <a:latin typeface="Courier New"/>
                <a:ea typeface="Courier New"/>
                <a:cs typeface="Courier New"/>
                <a:sym typeface="Courier New"/>
              </a:rPr>
              <a:t>(a,b)</a:t>
            </a:r>
            <a:r>
              <a:rPr b="0" i="0" lang="en-US" sz="3200" u="none">
                <a:solidFill>
                  <a:schemeClr val="dk1"/>
                </a:solidFill>
                <a:latin typeface="Arial"/>
                <a:ea typeface="Arial"/>
                <a:cs typeface="Arial"/>
                <a:sym typeface="Arial"/>
              </a:rPr>
              <a:t> </a:t>
            </a:r>
            <a:endParaRPr/>
          </a:p>
          <a:p>
            <a:pPr indent="-342900" lvl="0" marL="342900" marR="0" rtl="0" algn="l">
              <a:lnSpc>
                <a:spcPct val="90000"/>
              </a:lnSpc>
              <a:spcBef>
                <a:spcPts val="64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select base point </a:t>
            </a:r>
            <a:r>
              <a:rPr b="0" i="0" lang="en-US" sz="3200" u="none">
                <a:solidFill>
                  <a:schemeClr val="dk1"/>
                </a:solidFill>
                <a:latin typeface="Courier New"/>
                <a:ea typeface="Courier New"/>
                <a:cs typeface="Courier New"/>
                <a:sym typeface="Courier New"/>
              </a:rPr>
              <a:t>G=(x</a:t>
            </a:r>
            <a:r>
              <a:rPr b="0" baseline="-25000" i="0" lang="en-US" sz="3200" u="none">
                <a:solidFill>
                  <a:schemeClr val="dk1"/>
                </a:solidFill>
                <a:latin typeface="Courier New"/>
                <a:ea typeface="Courier New"/>
                <a:cs typeface="Courier New"/>
                <a:sym typeface="Courier New"/>
              </a:rPr>
              <a:t>1</a:t>
            </a:r>
            <a:r>
              <a:rPr b="0" i="0" lang="en-US" sz="3200" u="none">
                <a:solidFill>
                  <a:schemeClr val="dk1"/>
                </a:solidFill>
                <a:latin typeface="Courier New"/>
                <a:ea typeface="Courier New"/>
                <a:cs typeface="Courier New"/>
                <a:sym typeface="Courier New"/>
              </a:rPr>
              <a:t>,y</a:t>
            </a:r>
            <a:r>
              <a:rPr b="0" baseline="-25000" i="0" lang="en-US" sz="3200" u="none">
                <a:solidFill>
                  <a:schemeClr val="dk1"/>
                </a:solidFill>
                <a:latin typeface="Courier New"/>
                <a:ea typeface="Courier New"/>
                <a:cs typeface="Courier New"/>
                <a:sym typeface="Courier New"/>
              </a:rPr>
              <a:t>1</a:t>
            </a:r>
            <a:r>
              <a:rPr b="0" i="0" lang="en-US" sz="3200" u="none">
                <a:solidFill>
                  <a:schemeClr val="dk1"/>
                </a:solidFill>
                <a:latin typeface="Courier New"/>
                <a:ea typeface="Courier New"/>
                <a:cs typeface="Courier New"/>
                <a:sym typeface="Courier New"/>
              </a:rPr>
              <a:t>)</a:t>
            </a:r>
            <a:endParaRPr b="0" i="0" sz="3200" u="none">
              <a:solidFill>
                <a:schemeClr val="dk1"/>
              </a:solidFill>
              <a:latin typeface="Arial"/>
              <a:ea typeface="Arial"/>
              <a:cs typeface="Arial"/>
              <a:sym typeface="Arial"/>
            </a:endParaRPr>
          </a:p>
          <a:p>
            <a:pPr indent="-285750" lvl="1" marL="742950" marR="0" rtl="0" algn="l">
              <a:lnSpc>
                <a:spcPct val="90000"/>
              </a:lnSpc>
              <a:spcBef>
                <a:spcPts val="560"/>
              </a:spcBef>
              <a:spcAft>
                <a:spcPts val="0"/>
              </a:spcAft>
              <a:buClr>
                <a:schemeClr val="dk2"/>
              </a:buClr>
              <a:buSzPts val="1400"/>
              <a:buFont typeface="Noto Sans Symbols"/>
              <a:buChar char="●"/>
            </a:pPr>
            <a:r>
              <a:rPr b="0" i="0" lang="en-US" sz="2800" u="none" cap="none" strike="noStrike">
                <a:solidFill>
                  <a:schemeClr val="dk1"/>
                </a:solidFill>
                <a:latin typeface="Arial"/>
                <a:ea typeface="Arial"/>
                <a:cs typeface="Arial"/>
                <a:sym typeface="Arial"/>
              </a:rPr>
              <a:t>with large order n s.t. </a:t>
            </a:r>
            <a:r>
              <a:rPr b="0" i="0" lang="en-US" sz="2800" u="none" cap="none" strike="noStrike">
                <a:solidFill>
                  <a:schemeClr val="dk1"/>
                </a:solidFill>
                <a:latin typeface="Courier New"/>
                <a:ea typeface="Courier New"/>
                <a:cs typeface="Courier New"/>
                <a:sym typeface="Courier New"/>
              </a:rPr>
              <a:t>nG=O</a:t>
            </a:r>
            <a:endParaRPr/>
          </a:p>
          <a:p>
            <a:pPr indent="-342900" lvl="0" marL="342900" marR="0" rtl="0" algn="l">
              <a:lnSpc>
                <a:spcPct val="90000"/>
              </a:lnSpc>
              <a:spcBef>
                <a:spcPts val="64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A &amp; B select private keys </a:t>
            </a:r>
            <a:r>
              <a:rPr b="0" i="0" lang="en-US" sz="3200" u="none">
                <a:solidFill>
                  <a:schemeClr val="dk1"/>
                </a:solidFill>
                <a:latin typeface="Courier New"/>
                <a:ea typeface="Courier New"/>
                <a:cs typeface="Courier New"/>
                <a:sym typeface="Courier New"/>
              </a:rPr>
              <a:t>n</a:t>
            </a:r>
            <a:r>
              <a:rPr b="0" baseline="-25000" i="0" lang="en-US" sz="3200" u="none">
                <a:solidFill>
                  <a:schemeClr val="dk1"/>
                </a:solidFill>
                <a:latin typeface="Courier New"/>
                <a:ea typeface="Courier New"/>
                <a:cs typeface="Courier New"/>
                <a:sym typeface="Courier New"/>
              </a:rPr>
              <a:t>A</a:t>
            </a:r>
            <a:r>
              <a:rPr b="0" i="0" lang="en-US" sz="3200" u="none">
                <a:solidFill>
                  <a:schemeClr val="dk1"/>
                </a:solidFill>
                <a:latin typeface="Courier New"/>
                <a:ea typeface="Courier New"/>
                <a:cs typeface="Courier New"/>
                <a:sym typeface="Courier New"/>
              </a:rPr>
              <a:t>&lt;n, n</a:t>
            </a:r>
            <a:r>
              <a:rPr b="0" baseline="-25000" i="0" lang="en-US" sz="3200" u="none">
                <a:solidFill>
                  <a:schemeClr val="dk1"/>
                </a:solidFill>
                <a:latin typeface="Courier New"/>
                <a:ea typeface="Courier New"/>
                <a:cs typeface="Courier New"/>
                <a:sym typeface="Courier New"/>
              </a:rPr>
              <a:t>B</a:t>
            </a:r>
            <a:r>
              <a:rPr b="0" i="0" lang="en-US" sz="3200" u="none">
                <a:solidFill>
                  <a:schemeClr val="dk1"/>
                </a:solidFill>
                <a:latin typeface="Courier New"/>
                <a:ea typeface="Courier New"/>
                <a:cs typeface="Courier New"/>
                <a:sym typeface="Courier New"/>
              </a:rPr>
              <a:t>&lt;n</a:t>
            </a:r>
            <a:endParaRPr/>
          </a:p>
          <a:p>
            <a:pPr indent="-342900" lvl="0" marL="342900" marR="0" rtl="0" algn="l">
              <a:lnSpc>
                <a:spcPct val="90000"/>
              </a:lnSpc>
              <a:spcBef>
                <a:spcPts val="64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compute public keys: </a:t>
            </a:r>
            <a:r>
              <a:rPr b="0" i="0" lang="en-US" sz="3200" u="none">
                <a:solidFill>
                  <a:schemeClr val="dk1"/>
                </a:solidFill>
                <a:latin typeface="Courier New"/>
                <a:ea typeface="Courier New"/>
                <a:cs typeface="Courier New"/>
                <a:sym typeface="Courier New"/>
              </a:rPr>
              <a:t>P</a:t>
            </a:r>
            <a:r>
              <a:rPr b="0" baseline="-25000" i="0" lang="en-US" sz="3200" u="none">
                <a:solidFill>
                  <a:schemeClr val="dk1"/>
                </a:solidFill>
                <a:latin typeface="Courier New"/>
                <a:ea typeface="Courier New"/>
                <a:cs typeface="Courier New"/>
                <a:sym typeface="Courier New"/>
              </a:rPr>
              <a:t>A</a:t>
            </a:r>
            <a:r>
              <a:rPr b="0" i="0" lang="en-US" sz="3200" u="none">
                <a:solidFill>
                  <a:schemeClr val="dk1"/>
                </a:solidFill>
                <a:latin typeface="Courier New"/>
                <a:ea typeface="Courier New"/>
                <a:cs typeface="Courier New"/>
                <a:sym typeface="Courier New"/>
              </a:rPr>
              <a:t>=n</a:t>
            </a:r>
            <a:r>
              <a:rPr b="0" baseline="-25000" i="0" lang="en-US" sz="3200" u="none">
                <a:solidFill>
                  <a:schemeClr val="dk1"/>
                </a:solidFill>
                <a:latin typeface="Courier New"/>
                <a:ea typeface="Courier New"/>
                <a:cs typeface="Courier New"/>
                <a:sym typeface="Courier New"/>
              </a:rPr>
              <a:t>A</a:t>
            </a:r>
            <a:r>
              <a:rPr b="0" i="0" lang="en-US" sz="3200" u="none">
                <a:solidFill>
                  <a:schemeClr val="dk1"/>
                </a:solidFill>
                <a:latin typeface="Courier New"/>
                <a:ea typeface="Courier New"/>
                <a:cs typeface="Courier New"/>
                <a:sym typeface="Courier New"/>
              </a:rPr>
              <a:t>G, P</a:t>
            </a:r>
            <a:r>
              <a:rPr b="0" baseline="-25000" i="0" lang="en-US" sz="3200" u="none">
                <a:solidFill>
                  <a:schemeClr val="dk1"/>
                </a:solidFill>
                <a:latin typeface="Courier New"/>
                <a:ea typeface="Courier New"/>
                <a:cs typeface="Courier New"/>
                <a:sym typeface="Courier New"/>
              </a:rPr>
              <a:t>B</a:t>
            </a:r>
            <a:r>
              <a:rPr b="0" i="0" lang="en-US" sz="3200" u="none">
                <a:solidFill>
                  <a:schemeClr val="dk1"/>
                </a:solidFill>
                <a:latin typeface="Courier New"/>
                <a:ea typeface="Courier New"/>
                <a:cs typeface="Courier New"/>
                <a:sym typeface="Courier New"/>
              </a:rPr>
              <a:t>=n</a:t>
            </a:r>
            <a:r>
              <a:rPr b="0" baseline="-25000" i="0" lang="en-US" sz="3200" u="none">
                <a:solidFill>
                  <a:schemeClr val="dk1"/>
                </a:solidFill>
                <a:latin typeface="Courier New"/>
                <a:ea typeface="Courier New"/>
                <a:cs typeface="Courier New"/>
                <a:sym typeface="Courier New"/>
              </a:rPr>
              <a:t>B</a:t>
            </a:r>
            <a:r>
              <a:rPr b="0" i="0" lang="en-US" sz="3200" u="none">
                <a:solidFill>
                  <a:schemeClr val="dk1"/>
                </a:solidFill>
                <a:latin typeface="Courier New"/>
                <a:ea typeface="Courier New"/>
                <a:cs typeface="Courier New"/>
                <a:sym typeface="Courier New"/>
              </a:rPr>
              <a:t>G</a:t>
            </a:r>
            <a:endParaRPr/>
          </a:p>
          <a:p>
            <a:pPr indent="-342900" lvl="0" marL="342900" marR="0" rtl="0" algn="l">
              <a:lnSpc>
                <a:spcPct val="90000"/>
              </a:lnSpc>
              <a:spcBef>
                <a:spcPts val="64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compute shared key: </a:t>
            </a:r>
            <a:r>
              <a:rPr b="0" i="0" lang="en-US" sz="3200" u="none">
                <a:solidFill>
                  <a:schemeClr val="dk1"/>
                </a:solidFill>
                <a:latin typeface="Courier New"/>
                <a:ea typeface="Courier New"/>
                <a:cs typeface="Courier New"/>
                <a:sym typeface="Courier New"/>
              </a:rPr>
              <a:t>K=n</a:t>
            </a:r>
            <a:r>
              <a:rPr b="0" baseline="-25000" i="0" lang="en-US" sz="3200" u="none">
                <a:solidFill>
                  <a:schemeClr val="dk1"/>
                </a:solidFill>
                <a:latin typeface="Courier New"/>
                <a:ea typeface="Courier New"/>
                <a:cs typeface="Courier New"/>
                <a:sym typeface="Courier New"/>
              </a:rPr>
              <a:t>A</a:t>
            </a:r>
            <a:r>
              <a:rPr b="0" i="0" lang="en-US" sz="3200" u="none">
                <a:solidFill>
                  <a:schemeClr val="dk1"/>
                </a:solidFill>
                <a:latin typeface="Courier New"/>
                <a:ea typeface="Courier New"/>
                <a:cs typeface="Courier New"/>
                <a:sym typeface="Courier New"/>
              </a:rPr>
              <a:t>P</a:t>
            </a:r>
            <a:r>
              <a:rPr b="0" baseline="-25000" i="0" lang="en-US" sz="3200" u="none">
                <a:solidFill>
                  <a:schemeClr val="dk1"/>
                </a:solidFill>
                <a:latin typeface="Courier New"/>
                <a:ea typeface="Courier New"/>
                <a:cs typeface="Courier New"/>
                <a:sym typeface="Courier New"/>
              </a:rPr>
              <a:t>B</a:t>
            </a:r>
            <a:r>
              <a:rPr b="0" i="0" lang="en-US" sz="3200" u="none">
                <a:solidFill>
                  <a:schemeClr val="dk1"/>
                </a:solidFill>
                <a:latin typeface="Courier New"/>
                <a:ea typeface="Courier New"/>
                <a:cs typeface="Courier New"/>
                <a:sym typeface="Courier New"/>
              </a:rPr>
              <a:t>,</a:t>
            </a:r>
            <a:r>
              <a:rPr b="0" baseline="-25000" i="0" lang="en-US" sz="3200" u="none">
                <a:solidFill>
                  <a:schemeClr val="dk1"/>
                </a:solidFill>
                <a:latin typeface="Courier New"/>
                <a:ea typeface="Courier New"/>
                <a:cs typeface="Courier New"/>
                <a:sym typeface="Courier New"/>
              </a:rPr>
              <a:t> </a:t>
            </a:r>
            <a:r>
              <a:rPr b="0" i="0" lang="en-US" sz="3200" u="none">
                <a:solidFill>
                  <a:schemeClr val="dk1"/>
                </a:solidFill>
                <a:latin typeface="Courier New"/>
                <a:ea typeface="Courier New"/>
                <a:cs typeface="Courier New"/>
                <a:sym typeface="Courier New"/>
              </a:rPr>
              <a:t>K=n</a:t>
            </a:r>
            <a:r>
              <a:rPr b="0" baseline="-25000" i="0" lang="en-US" sz="3200" u="none">
                <a:solidFill>
                  <a:schemeClr val="dk1"/>
                </a:solidFill>
                <a:latin typeface="Courier New"/>
                <a:ea typeface="Courier New"/>
                <a:cs typeface="Courier New"/>
                <a:sym typeface="Courier New"/>
              </a:rPr>
              <a:t>B</a:t>
            </a:r>
            <a:r>
              <a:rPr b="0" i="0" lang="en-US" sz="3200" u="none">
                <a:solidFill>
                  <a:schemeClr val="dk1"/>
                </a:solidFill>
                <a:latin typeface="Courier New"/>
                <a:ea typeface="Courier New"/>
                <a:cs typeface="Courier New"/>
                <a:sym typeface="Courier New"/>
              </a:rPr>
              <a:t>P</a:t>
            </a:r>
            <a:r>
              <a:rPr b="0" baseline="-25000" i="0" lang="en-US" sz="3200" u="none">
                <a:solidFill>
                  <a:schemeClr val="dk1"/>
                </a:solidFill>
                <a:latin typeface="Courier New"/>
                <a:ea typeface="Courier New"/>
                <a:cs typeface="Courier New"/>
                <a:sym typeface="Courier New"/>
              </a:rPr>
              <a:t>A</a:t>
            </a:r>
            <a:endParaRPr/>
          </a:p>
          <a:p>
            <a:pPr indent="-285750" lvl="1" marL="742950" marR="0" rtl="0" algn="l">
              <a:lnSpc>
                <a:spcPct val="90000"/>
              </a:lnSpc>
              <a:spcBef>
                <a:spcPts val="560"/>
              </a:spcBef>
              <a:spcAft>
                <a:spcPts val="0"/>
              </a:spcAft>
              <a:buClr>
                <a:schemeClr val="dk2"/>
              </a:buClr>
              <a:buSzPts val="1400"/>
              <a:buFont typeface="Noto Sans Symbols"/>
              <a:buChar char="●"/>
            </a:pPr>
            <a:r>
              <a:rPr b="0" i="0" lang="en-US" sz="2800" u="none" cap="none" strike="noStrike">
                <a:solidFill>
                  <a:schemeClr val="dk1"/>
                </a:solidFill>
                <a:latin typeface="Arial"/>
                <a:ea typeface="Arial"/>
                <a:cs typeface="Arial"/>
                <a:sym typeface="Arial"/>
              </a:rPr>
              <a:t>same since </a:t>
            </a:r>
            <a:r>
              <a:rPr b="0" i="0" lang="en-US" sz="2800" u="none" cap="none" strike="noStrike">
                <a:solidFill>
                  <a:schemeClr val="dk1"/>
                </a:solidFill>
                <a:latin typeface="Courier New"/>
                <a:ea typeface="Courier New"/>
                <a:cs typeface="Courier New"/>
                <a:sym typeface="Courier New"/>
              </a:rPr>
              <a:t>K=n</a:t>
            </a:r>
            <a:r>
              <a:rPr b="0" baseline="-25000" i="0" lang="en-US" sz="2800" u="none" cap="none" strike="noStrike">
                <a:solidFill>
                  <a:schemeClr val="dk1"/>
                </a:solidFill>
                <a:latin typeface="Courier New"/>
                <a:ea typeface="Courier New"/>
                <a:cs typeface="Courier New"/>
                <a:sym typeface="Courier New"/>
              </a:rPr>
              <a:t>A</a:t>
            </a:r>
            <a:r>
              <a:rPr b="0" i="0" lang="en-US" sz="2800" u="none" cap="none" strike="noStrike">
                <a:solidFill>
                  <a:schemeClr val="dk1"/>
                </a:solidFill>
                <a:latin typeface="Courier New"/>
                <a:ea typeface="Courier New"/>
                <a:cs typeface="Courier New"/>
                <a:sym typeface="Courier New"/>
              </a:rPr>
              <a:t>n</a:t>
            </a:r>
            <a:r>
              <a:rPr b="0" baseline="-25000" i="0" lang="en-US" sz="2800" u="none" cap="none" strike="noStrike">
                <a:solidFill>
                  <a:schemeClr val="dk1"/>
                </a:solidFill>
                <a:latin typeface="Courier New"/>
                <a:ea typeface="Courier New"/>
                <a:cs typeface="Courier New"/>
                <a:sym typeface="Courier New"/>
              </a:rPr>
              <a:t>B</a:t>
            </a:r>
            <a:r>
              <a:rPr b="0" i="0" lang="en-US" sz="2800" u="none" cap="none" strike="noStrike">
                <a:solidFill>
                  <a:schemeClr val="dk1"/>
                </a:solidFill>
                <a:latin typeface="Courier New"/>
                <a:ea typeface="Courier New"/>
                <a:cs typeface="Courier New"/>
                <a:sym typeface="Courier New"/>
              </a:rPr>
              <a:t>G</a:t>
            </a:r>
            <a:endParaRPr b="0" i="0" sz="2800" u="none" cap="none" strike="noStrike">
              <a:solidFill>
                <a:schemeClr val="dk1"/>
              </a:solidFill>
              <a:latin typeface="Courier New"/>
              <a:ea typeface="Courier New"/>
              <a:cs typeface="Courier New"/>
              <a:sym typeface="Courier New"/>
            </a:endParaRPr>
          </a:p>
          <a:p>
            <a:pPr indent="-200660" lvl="0" marL="342900" marR="0" rtl="0" algn="l">
              <a:lnSpc>
                <a:spcPct val="100000"/>
              </a:lnSpc>
              <a:spcBef>
                <a:spcPts val="560"/>
              </a:spcBef>
              <a:spcAft>
                <a:spcPts val="0"/>
              </a:spcAft>
              <a:buClr>
                <a:schemeClr val="hlink"/>
              </a:buClr>
              <a:buSzPts val="2240"/>
              <a:buFont typeface="Noto Sans Symbols"/>
              <a:buNone/>
            </a:pPr>
            <a:r>
              <a:t/>
            </a:r>
            <a:endParaRPr b="0" i="0" sz="280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5" name="Shape 315"/>
        <p:cNvGrpSpPr/>
        <p:nvPr/>
      </p:nvGrpSpPr>
      <p:grpSpPr>
        <a:xfrm>
          <a:off x="0" y="0"/>
          <a:ext cx="0" cy="0"/>
          <a:chOff x="0" y="0"/>
          <a:chExt cx="0" cy="0"/>
        </a:xfrm>
      </p:grpSpPr>
      <p:sp>
        <p:nvSpPr>
          <p:cNvPr id="316" name="Google Shape;316;p30"/>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1" i="0" lang="en-US" sz="4400" u="none">
                <a:solidFill>
                  <a:schemeClr val="dk2"/>
                </a:solidFill>
                <a:latin typeface="Arial"/>
                <a:ea typeface="Arial"/>
                <a:cs typeface="Arial"/>
                <a:sym typeface="Arial"/>
              </a:rPr>
              <a:t>ECC Encryption/Decryption</a:t>
            </a:r>
            <a:endParaRPr/>
          </a:p>
        </p:txBody>
      </p:sp>
      <p:sp>
        <p:nvSpPr>
          <p:cNvPr id="317" name="Google Shape;317;p30"/>
          <p:cNvSpPr txBox="1"/>
          <p:nvPr>
            <p:ph idx="1" type="body"/>
          </p:nvPr>
        </p:nvSpPr>
        <p:spPr>
          <a:xfrm>
            <a:off x="457200" y="1676400"/>
            <a:ext cx="8229600" cy="4876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2240"/>
              <a:buFont typeface="Noto Sans Symbols"/>
              <a:buChar char="⮚"/>
            </a:pPr>
            <a:r>
              <a:rPr b="0" i="0" lang="en-US" sz="2800" u="none">
                <a:solidFill>
                  <a:schemeClr val="dk1"/>
                </a:solidFill>
                <a:latin typeface="Arial"/>
                <a:ea typeface="Arial"/>
                <a:cs typeface="Arial"/>
                <a:sym typeface="Arial"/>
              </a:rPr>
              <a:t>several alternatives, will consider simplest</a:t>
            </a:r>
            <a:endParaRPr/>
          </a:p>
          <a:p>
            <a:pPr indent="-342900" lvl="0" marL="342900" marR="0" rtl="0" algn="l">
              <a:lnSpc>
                <a:spcPct val="100000"/>
              </a:lnSpc>
              <a:spcBef>
                <a:spcPts val="560"/>
              </a:spcBef>
              <a:spcAft>
                <a:spcPts val="0"/>
              </a:spcAft>
              <a:buClr>
                <a:schemeClr val="hlink"/>
              </a:buClr>
              <a:buSzPts val="2240"/>
              <a:buFont typeface="Noto Sans Symbols"/>
              <a:buChar char="⮚"/>
            </a:pPr>
            <a:r>
              <a:rPr b="0" i="0" lang="en-US" sz="2800" u="none">
                <a:solidFill>
                  <a:schemeClr val="dk1"/>
                </a:solidFill>
                <a:latin typeface="Arial"/>
                <a:ea typeface="Arial"/>
                <a:cs typeface="Arial"/>
                <a:sym typeface="Arial"/>
              </a:rPr>
              <a:t>must first encode any message M as a point on the elliptic curve P</a:t>
            </a:r>
            <a:r>
              <a:rPr b="0" baseline="-25000" i="0" lang="en-US" sz="2800" u="none">
                <a:solidFill>
                  <a:schemeClr val="dk1"/>
                </a:solidFill>
                <a:latin typeface="Arial"/>
                <a:ea typeface="Arial"/>
                <a:cs typeface="Arial"/>
                <a:sym typeface="Arial"/>
              </a:rPr>
              <a:t>m</a:t>
            </a:r>
            <a:endParaRPr/>
          </a:p>
          <a:p>
            <a:pPr indent="-342900" lvl="0" marL="342900" marR="0" rtl="0" algn="l">
              <a:lnSpc>
                <a:spcPct val="100000"/>
              </a:lnSpc>
              <a:spcBef>
                <a:spcPts val="560"/>
              </a:spcBef>
              <a:spcAft>
                <a:spcPts val="0"/>
              </a:spcAft>
              <a:buClr>
                <a:schemeClr val="hlink"/>
              </a:buClr>
              <a:buSzPts val="2240"/>
              <a:buFont typeface="Noto Sans Symbols"/>
              <a:buChar char="⮚"/>
            </a:pPr>
            <a:r>
              <a:rPr b="0" i="0" lang="en-US" sz="2800" u="none">
                <a:solidFill>
                  <a:schemeClr val="dk1"/>
                </a:solidFill>
                <a:latin typeface="Arial"/>
                <a:ea typeface="Arial"/>
                <a:cs typeface="Arial"/>
                <a:sym typeface="Arial"/>
              </a:rPr>
              <a:t>select suitable curve &amp; point G as in D-H</a:t>
            </a:r>
            <a:endParaRPr/>
          </a:p>
          <a:p>
            <a:pPr indent="-342900" lvl="0" marL="342900" marR="0" rtl="0" algn="l">
              <a:lnSpc>
                <a:spcPct val="100000"/>
              </a:lnSpc>
              <a:spcBef>
                <a:spcPts val="560"/>
              </a:spcBef>
              <a:spcAft>
                <a:spcPts val="0"/>
              </a:spcAft>
              <a:buClr>
                <a:schemeClr val="hlink"/>
              </a:buClr>
              <a:buSzPts val="2240"/>
              <a:buFont typeface="Noto Sans Symbols"/>
              <a:buChar char="⮚"/>
            </a:pPr>
            <a:r>
              <a:rPr b="0" i="0" lang="en-US" sz="2800" u="none">
                <a:solidFill>
                  <a:schemeClr val="dk1"/>
                </a:solidFill>
                <a:latin typeface="Arial"/>
                <a:ea typeface="Arial"/>
                <a:cs typeface="Arial"/>
                <a:sym typeface="Arial"/>
              </a:rPr>
              <a:t>each user chooses private key </a:t>
            </a:r>
            <a:r>
              <a:rPr b="0" i="0" lang="en-US" sz="2800" u="none">
                <a:solidFill>
                  <a:schemeClr val="dk1"/>
                </a:solidFill>
                <a:latin typeface="Courier New"/>
                <a:ea typeface="Courier New"/>
                <a:cs typeface="Courier New"/>
                <a:sym typeface="Courier New"/>
              </a:rPr>
              <a:t>n</a:t>
            </a:r>
            <a:r>
              <a:rPr b="0" baseline="-25000" i="0" lang="en-US" sz="2800" u="none">
                <a:solidFill>
                  <a:schemeClr val="dk1"/>
                </a:solidFill>
                <a:latin typeface="Courier New"/>
                <a:ea typeface="Courier New"/>
                <a:cs typeface="Courier New"/>
                <a:sym typeface="Courier New"/>
              </a:rPr>
              <a:t>A</a:t>
            </a:r>
            <a:r>
              <a:rPr b="0" i="0" lang="en-US" sz="2800" u="none">
                <a:solidFill>
                  <a:schemeClr val="dk1"/>
                </a:solidFill>
                <a:latin typeface="Courier New"/>
                <a:ea typeface="Courier New"/>
                <a:cs typeface="Courier New"/>
                <a:sym typeface="Courier New"/>
              </a:rPr>
              <a:t>&lt;n</a:t>
            </a:r>
            <a:endParaRPr/>
          </a:p>
          <a:p>
            <a:pPr indent="-342900" lvl="0" marL="342900" marR="0" rtl="0" algn="l">
              <a:lnSpc>
                <a:spcPct val="100000"/>
              </a:lnSpc>
              <a:spcBef>
                <a:spcPts val="560"/>
              </a:spcBef>
              <a:spcAft>
                <a:spcPts val="0"/>
              </a:spcAft>
              <a:buClr>
                <a:schemeClr val="hlink"/>
              </a:buClr>
              <a:buSzPts val="2240"/>
              <a:buFont typeface="Noto Sans Symbols"/>
              <a:buChar char="⮚"/>
            </a:pPr>
            <a:r>
              <a:rPr b="0" i="0" lang="en-US" sz="2800" u="none">
                <a:solidFill>
                  <a:schemeClr val="dk1"/>
                </a:solidFill>
                <a:latin typeface="Arial"/>
                <a:ea typeface="Arial"/>
                <a:cs typeface="Arial"/>
                <a:sym typeface="Arial"/>
              </a:rPr>
              <a:t>and computes public key </a:t>
            </a:r>
            <a:r>
              <a:rPr b="0" i="0" lang="en-US" sz="2800" u="none">
                <a:solidFill>
                  <a:schemeClr val="dk1"/>
                </a:solidFill>
                <a:latin typeface="Courier New"/>
                <a:ea typeface="Courier New"/>
                <a:cs typeface="Courier New"/>
                <a:sym typeface="Courier New"/>
              </a:rPr>
              <a:t>P</a:t>
            </a:r>
            <a:r>
              <a:rPr b="0" baseline="-25000" i="0" lang="en-US" sz="2800" u="none">
                <a:solidFill>
                  <a:schemeClr val="dk1"/>
                </a:solidFill>
                <a:latin typeface="Courier New"/>
                <a:ea typeface="Courier New"/>
                <a:cs typeface="Courier New"/>
                <a:sym typeface="Courier New"/>
              </a:rPr>
              <a:t>A</a:t>
            </a:r>
            <a:r>
              <a:rPr b="0" i="0" lang="en-US" sz="2800" u="none">
                <a:solidFill>
                  <a:schemeClr val="dk1"/>
                </a:solidFill>
                <a:latin typeface="Courier New"/>
                <a:ea typeface="Courier New"/>
                <a:cs typeface="Courier New"/>
                <a:sym typeface="Courier New"/>
              </a:rPr>
              <a:t>=n</a:t>
            </a:r>
            <a:r>
              <a:rPr b="0" baseline="-25000" i="0" lang="en-US" sz="2800" u="none">
                <a:solidFill>
                  <a:schemeClr val="dk1"/>
                </a:solidFill>
                <a:latin typeface="Courier New"/>
                <a:ea typeface="Courier New"/>
                <a:cs typeface="Courier New"/>
                <a:sym typeface="Courier New"/>
              </a:rPr>
              <a:t>A</a:t>
            </a:r>
            <a:r>
              <a:rPr b="0" i="0" lang="en-US" sz="2800" u="none">
                <a:solidFill>
                  <a:schemeClr val="dk1"/>
                </a:solidFill>
                <a:latin typeface="Courier New"/>
                <a:ea typeface="Courier New"/>
                <a:cs typeface="Courier New"/>
                <a:sym typeface="Courier New"/>
              </a:rPr>
              <a:t>G</a:t>
            </a:r>
            <a:endParaRPr/>
          </a:p>
          <a:p>
            <a:pPr indent="-342900" lvl="0" marL="342900" marR="0" rtl="0" algn="l">
              <a:lnSpc>
                <a:spcPct val="100000"/>
              </a:lnSpc>
              <a:spcBef>
                <a:spcPts val="560"/>
              </a:spcBef>
              <a:spcAft>
                <a:spcPts val="0"/>
              </a:spcAft>
              <a:buClr>
                <a:schemeClr val="hlink"/>
              </a:buClr>
              <a:buSzPts val="2240"/>
              <a:buFont typeface="Noto Sans Symbols"/>
              <a:buChar char="⮚"/>
            </a:pPr>
            <a:r>
              <a:rPr b="0" i="0" lang="en-US" sz="2800" u="none">
                <a:solidFill>
                  <a:schemeClr val="dk1"/>
                </a:solidFill>
                <a:latin typeface="Arial"/>
                <a:ea typeface="Arial"/>
                <a:cs typeface="Arial"/>
                <a:sym typeface="Arial"/>
              </a:rPr>
              <a:t>to encrypt P</a:t>
            </a:r>
            <a:r>
              <a:rPr b="0" baseline="-25000" i="0" lang="en-US" sz="2800" u="none">
                <a:solidFill>
                  <a:schemeClr val="dk1"/>
                </a:solidFill>
                <a:latin typeface="Arial"/>
                <a:ea typeface="Arial"/>
                <a:cs typeface="Arial"/>
                <a:sym typeface="Arial"/>
              </a:rPr>
              <a:t>m</a:t>
            </a:r>
            <a:r>
              <a:rPr b="0" i="0" lang="en-US" sz="2800" u="none">
                <a:solidFill>
                  <a:schemeClr val="dk1"/>
                </a:solidFill>
                <a:latin typeface="Arial"/>
                <a:ea typeface="Arial"/>
                <a:cs typeface="Arial"/>
                <a:sym typeface="Arial"/>
              </a:rPr>
              <a:t> : </a:t>
            </a:r>
            <a:r>
              <a:rPr b="0" i="0" lang="en-US" sz="2800" u="none">
                <a:solidFill>
                  <a:schemeClr val="dk1"/>
                </a:solidFill>
                <a:latin typeface="Courier New"/>
                <a:ea typeface="Courier New"/>
                <a:cs typeface="Courier New"/>
                <a:sym typeface="Courier New"/>
              </a:rPr>
              <a:t>C</a:t>
            </a:r>
            <a:r>
              <a:rPr b="0" baseline="-25000" i="0" lang="en-US" sz="2800" u="none">
                <a:solidFill>
                  <a:schemeClr val="dk1"/>
                </a:solidFill>
                <a:latin typeface="Courier New"/>
                <a:ea typeface="Courier New"/>
                <a:cs typeface="Courier New"/>
                <a:sym typeface="Courier New"/>
              </a:rPr>
              <a:t>m</a:t>
            </a:r>
            <a:r>
              <a:rPr b="0" i="0" lang="en-US" sz="2800" u="none">
                <a:solidFill>
                  <a:schemeClr val="dk1"/>
                </a:solidFill>
                <a:latin typeface="Courier New"/>
                <a:ea typeface="Courier New"/>
                <a:cs typeface="Courier New"/>
                <a:sym typeface="Courier New"/>
              </a:rPr>
              <a:t>={kG, P</a:t>
            </a:r>
            <a:r>
              <a:rPr b="0" baseline="-25000" i="0" lang="en-US" sz="2800" u="none">
                <a:solidFill>
                  <a:schemeClr val="dk1"/>
                </a:solidFill>
                <a:latin typeface="Courier New"/>
                <a:ea typeface="Courier New"/>
                <a:cs typeface="Courier New"/>
                <a:sym typeface="Courier New"/>
              </a:rPr>
              <a:t>m</a:t>
            </a:r>
            <a:r>
              <a:rPr b="0" i="0" lang="en-US" sz="2800" u="none">
                <a:solidFill>
                  <a:schemeClr val="dk1"/>
                </a:solidFill>
                <a:latin typeface="Courier New"/>
                <a:ea typeface="Courier New"/>
                <a:cs typeface="Courier New"/>
                <a:sym typeface="Courier New"/>
              </a:rPr>
              <a:t>+kP</a:t>
            </a:r>
            <a:r>
              <a:rPr b="0" baseline="-25000" i="0" lang="en-US" sz="2800" u="none">
                <a:solidFill>
                  <a:schemeClr val="dk1"/>
                </a:solidFill>
                <a:latin typeface="Courier New"/>
                <a:ea typeface="Courier New"/>
                <a:cs typeface="Courier New"/>
                <a:sym typeface="Courier New"/>
              </a:rPr>
              <a:t>b</a:t>
            </a:r>
            <a:r>
              <a:rPr b="0" i="0" lang="en-US" sz="2800" u="none">
                <a:solidFill>
                  <a:schemeClr val="dk1"/>
                </a:solidFill>
                <a:latin typeface="Courier New"/>
                <a:ea typeface="Courier New"/>
                <a:cs typeface="Courier New"/>
                <a:sym typeface="Courier New"/>
              </a:rPr>
              <a:t>}</a:t>
            </a:r>
            <a:r>
              <a:rPr b="0" i="0" lang="en-US" sz="2800" u="none">
                <a:solidFill>
                  <a:schemeClr val="dk1"/>
                </a:solidFill>
                <a:latin typeface="Arial"/>
                <a:ea typeface="Arial"/>
                <a:cs typeface="Arial"/>
                <a:sym typeface="Arial"/>
              </a:rPr>
              <a:t>, k random</a:t>
            </a:r>
            <a:endParaRPr/>
          </a:p>
          <a:p>
            <a:pPr indent="-342900" lvl="0" marL="342900" marR="0" rtl="0" algn="l">
              <a:lnSpc>
                <a:spcPct val="100000"/>
              </a:lnSpc>
              <a:spcBef>
                <a:spcPts val="560"/>
              </a:spcBef>
              <a:spcAft>
                <a:spcPts val="0"/>
              </a:spcAft>
              <a:buClr>
                <a:schemeClr val="hlink"/>
              </a:buClr>
              <a:buSzPts val="2240"/>
              <a:buFont typeface="Noto Sans Symbols"/>
              <a:buChar char="⮚"/>
            </a:pPr>
            <a:r>
              <a:rPr b="0" i="0" lang="en-US" sz="2800" u="none">
                <a:solidFill>
                  <a:schemeClr val="dk1"/>
                </a:solidFill>
                <a:latin typeface="Arial"/>
                <a:ea typeface="Arial"/>
                <a:cs typeface="Arial"/>
                <a:sym typeface="Arial"/>
              </a:rPr>
              <a:t>decrypt C</a:t>
            </a:r>
            <a:r>
              <a:rPr b="0" baseline="-25000" i="0" lang="en-US" sz="2800" u="none">
                <a:solidFill>
                  <a:schemeClr val="dk1"/>
                </a:solidFill>
                <a:latin typeface="Arial"/>
                <a:ea typeface="Arial"/>
                <a:cs typeface="Arial"/>
                <a:sym typeface="Arial"/>
              </a:rPr>
              <a:t>m</a:t>
            </a:r>
            <a:r>
              <a:rPr b="0" i="0" lang="en-US" sz="2800" u="none">
                <a:solidFill>
                  <a:schemeClr val="dk1"/>
                </a:solidFill>
                <a:latin typeface="Arial"/>
                <a:ea typeface="Arial"/>
                <a:cs typeface="Arial"/>
                <a:sym typeface="Arial"/>
              </a:rPr>
              <a:t> compute: </a:t>
            </a:r>
            <a:endParaRPr/>
          </a:p>
          <a:p>
            <a:pPr indent="-285750" lvl="1" marL="742950" marR="0" rtl="0" algn="l">
              <a:lnSpc>
                <a:spcPct val="100000"/>
              </a:lnSpc>
              <a:spcBef>
                <a:spcPts val="480"/>
              </a:spcBef>
              <a:spcAft>
                <a:spcPts val="0"/>
              </a:spcAft>
              <a:buClr>
                <a:schemeClr val="dk2"/>
              </a:buClr>
              <a:buSzPts val="1200"/>
              <a:buFont typeface="Noto Sans Symbols"/>
              <a:buNone/>
            </a:pPr>
            <a:r>
              <a:rPr b="0" i="0" lang="en-US" sz="2400" u="none" cap="none" strike="noStrike">
                <a:solidFill>
                  <a:schemeClr val="dk1"/>
                </a:solidFill>
                <a:latin typeface="Courier New"/>
                <a:ea typeface="Courier New"/>
                <a:cs typeface="Courier New"/>
                <a:sym typeface="Courier New"/>
              </a:rPr>
              <a:t>P</a:t>
            </a:r>
            <a:r>
              <a:rPr b="0" baseline="-25000" i="0" lang="en-US" sz="2400" u="none" cap="none" strike="noStrike">
                <a:solidFill>
                  <a:schemeClr val="dk1"/>
                </a:solidFill>
                <a:latin typeface="Courier New"/>
                <a:ea typeface="Courier New"/>
                <a:cs typeface="Courier New"/>
                <a:sym typeface="Courier New"/>
              </a:rPr>
              <a:t>m</a:t>
            </a:r>
            <a:r>
              <a:rPr b="0" i="0" lang="en-US" sz="2400" u="none" cap="none" strike="noStrike">
                <a:solidFill>
                  <a:schemeClr val="dk1"/>
                </a:solidFill>
                <a:latin typeface="Courier New"/>
                <a:ea typeface="Courier New"/>
                <a:cs typeface="Courier New"/>
                <a:sym typeface="Courier New"/>
              </a:rPr>
              <a:t>+</a:t>
            </a:r>
            <a:r>
              <a:rPr b="0" i="1" lang="en-US" sz="2400" u="none" cap="none" strike="noStrike">
                <a:solidFill>
                  <a:schemeClr val="dk1"/>
                </a:solidFill>
                <a:latin typeface="Courier New"/>
                <a:ea typeface="Courier New"/>
                <a:cs typeface="Courier New"/>
                <a:sym typeface="Courier New"/>
              </a:rPr>
              <a:t>k</a:t>
            </a:r>
            <a:r>
              <a:rPr b="0" i="0" lang="en-US" sz="2400" u="none" cap="none" strike="noStrike">
                <a:solidFill>
                  <a:schemeClr val="dk1"/>
                </a:solidFill>
                <a:latin typeface="Courier New"/>
                <a:ea typeface="Courier New"/>
                <a:cs typeface="Courier New"/>
                <a:sym typeface="Courier New"/>
              </a:rPr>
              <a:t>P</a:t>
            </a:r>
            <a:r>
              <a:rPr b="0" baseline="-25000" i="0" lang="en-US" sz="2400" u="none" cap="none" strike="noStrike">
                <a:solidFill>
                  <a:schemeClr val="dk1"/>
                </a:solidFill>
                <a:latin typeface="Courier New"/>
                <a:ea typeface="Courier New"/>
                <a:cs typeface="Courier New"/>
                <a:sym typeface="Courier New"/>
              </a:rPr>
              <a:t>b</a:t>
            </a:r>
            <a:r>
              <a:rPr b="0" i="0" lang="en-US" sz="2400" u="none" cap="none" strike="noStrike">
                <a:solidFill>
                  <a:schemeClr val="dk1"/>
                </a:solidFill>
                <a:latin typeface="Courier New"/>
                <a:ea typeface="Courier New"/>
                <a:cs typeface="Courier New"/>
                <a:sym typeface="Courier New"/>
              </a:rPr>
              <a:t>–n</a:t>
            </a:r>
            <a:r>
              <a:rPr b="0" baseline="-25000" i="0" lang="en-US" sz="2400" u="none" cap="none" strike="noStrike">
                <a:solidFill>
                  <a:schemeClr val="dk1"/>
                </a:solidFill>
                <a:latin typeface="Courier New"/>
                <a:ea typeface="Courier New"/>
                <a:cs typeface="Courier New"/>
                <a:sym typeface="Courier New"/>
              </a:rPr>
              <a:t>B</a:t>
            </a:r>
            <a:r>
              <a:rPr b="0" i="0" lang="en-US" sz="2400" u="none" cap="none" strike="noStrike">
                <a:solidFill>
                  <a:schemeClr val="dk1"/>
                </a:solidFill>
                <a:latin typeface="Courier New"/>
                <a:ea typeface="Courier New"/>
                <a:cs typeface="Courier New"/>
                <a:sym typeface="Courier New"/>
              </a:rPr>
              <a:t>(</a:t>
            </a:r>
            <a:r>
              <a:rPr b="0" i="1" lang="en-US" sz="2400" u="none" cap="none" strike="noStrike">
                <a:solidFill>
                  <a:schemeClr val="dk1"/>
                </a:solidFill>
                <a:latin typeface="Courier New"/>
                <a:ea typeface="Courier New"/>
                <a:cs typeface="Courier New"/>
                <a:sym typeface="Courier New"/>
              </a:rPr>
              <a:t>kG</a:t>
            </a:r>
            <a:r>
              <a:rPr b="0" i="0" lang="en-US" sz="2400" u="none" cap="none" strike="noStrike">
                <a:solidFill>
                  <a:schemeClr val="dk1"/>
                </a:solidFill>
                <a:latin typeface="Courier New"/>
                <a:ea typeface="Courier New"/>
                <a:cs typeface="Courier New"/>
                <a:sym typeface="Courier New"/>
              </a:rPr>
              <a:t>) = P</a:t>
            </a:r>
            <a:r>
              <a:rPr b="0" baseline="-25000" i="0" lang="en-US" sz="2400" u="none" cap="none" strike="noStrike">
                <a:solidFill>
                  <a:schemeClr val="dk1"/>
                </a:solidFill>
                <a:latin typeface="Courier New"/>
                <a:ea typeface="Courier New"/>
                <a:cs typeface="Courier New"/>
                <a:sym typeface="Courier New"/>
              </a:rPr>
              <a:t>m</a:t>
            </a:r>
            <a:r>
              <a:rPr b="0" i="0" lang="en-US" sz="2400" u="none" cap="none" strike="noStrike">
                <a:solidFill>
                  <a:schemeClr val="dk1"/>
                </a:solidFill>
                <a:latin typeface="Courier New"/>
                <a:ea typeface="Courier New"/>
                <a:cs typeface="Courier New"/>
                <a:sym typeface="Courier New"/>
              </a:rPr>
              <a:t>+</a:t>
            </a:r>
            <a:r>
              <a:rPr b="0" i="1" lang="en-US" sz="2400" u="none" cap="none" strike="noStrike">
                <a:solidFill>
                  <a:schemeClr val="dk1"/>
                </a:solidFill>
                <a:latin typeface="Courier New"/>
                <a:ea typeface="Courier New"/>
                <a:cs typeface="Courier New"/>
                <a:sym typeface="Courier New"/>
              </a:rPr>
              <a:t>k</a:t>
            </a:r>
            <a:r>
              <a:rPr b="0" i="0" lang="en-US" sz="2400" u="none" cap="none" strike="noStrike">
                <a:solidFill>
                  <a:schemeClr val="dk1"/>
                </a:solidFill>
                <a:latin typeface="Courier New"/>
                <a:ea typeface="Courier New"/>
                <a:cs typeface="Courier New"/>
                <a:sym typeface="Courier New"/>
              </a:rPr>
              <a:t>(n</a:t>
            </a:r>
            <a:r>
              <a:rPr b="0" baseline="-25000" i="0" lang="en-US" sz="2400" u="none" cap="none" strike="noStrike">
                <a:solidFill>
                  <a:schemeClr val="dk1"/>
                </a:solidFill>
                <a:latin typeface="Courier New"/>
                <a:ea typeface="Courier New"/>
                <a:cs typeface="Courier New"/>
                <a:sym typeface="Courier New"/>
              </a:rPr>
              <a:t>B</a:t>
            </a:r>
            <a:r>
              <a:rPr b="0" i="1" lang="en-US" sz="2400" u="none" cap="none" strike="noStrike">
                <a:solidFill>
                  <a:schemeClr val="dk1"/>
                </a:solidFill>
                <a:latin typeface="Courier New"/>
                <a:ea typeface="Courier New"/>
                <a:cs typeface="Courier New"/>
                <a:sym typeface="Courier New"/>
              </a:rPr>
              <a:t>G</a:t>
            </a:r>
            <a:r>
              <a:rPr b="0" i="0" lang="en-US" sz="2400" u="none" cap="none" strike="noStrike">
                <a:solidFill>
                  <a:schemeClr val="dk1"/>
                </a:solidFill>
                <a:latin typeface="Courier New"/>
                <a:ea typeface="Courier New"/>
                <a:cs typeface="Courier New"/>
                <a:sym typeface="Courier New"/>
              </a:rPr>
              <a:t>)–n</a:t>
            </a:r>
            <a:r>
              <a:rPr b="0" baseline="-25000" i="0" lang="en-US" sz="2400" u="none" cap="none" strike="noStrike">
                <a:solidFill>
                  <a:schemeClr val="dk1"/>
                </a:solidFill>
                <a:latin typeface="Courier New"/>
                <a:ea typeface="Courier New"/>
                <a:cs typeface="Courier New"/>
                <a:sym typeface="Courier New"/>
              </a:rPr>
              <a:t>B</a:t>
            </a:r>
            <a:r>
              <a:rPr b="0" i="0" lang="en-US" sz="2400" u="none" cap="none" strike="noStrike">
                <a:solidFill>
                  <a:schemeClr val="dk1"/>
                </a:solidFill>
                <a:latin typeface="Courier New"/>
                <a:ea typeface="Courier New"/>
                <a:cs typeface="Courier New"/>
                <a:sym typeface="Courier New"/>
              </a:rPr>
              <a:t>(</a:t>
            </a:r>
            <a:r>
              <a:rPr b="0" i="1" lang="en-US" sz="2400" u="none" cap="none" strike="noStrike">
                <a:solidFill>
                  <a:schemeClr val="dk1"/>
                </a:solidFill>
                <a:latin typeface="Courier New"/>
                <a:ea typeface="Courier New"/>
                <a:cs typeface="Courier New"/>
                <a:sym typeface="Courier New"/>
              </a:rPr>
              <a:t>kG</a:t>
            </a:r>
            <a:r>
              <a:rPr b="0" i="0" lang="en-US" sz="2400" u="none" cap="none" strike="noStrike">
                <a:solidFill>
                  <a:schemeClr val="dk1"/>
                </a:solidFill>
                <a:latin typeface="Courier New"/>
                <a:ea typeface="Courier New"/>
                <a:cs typeface="Courier New"/>
                <a:sym typeface="Courier New"/>
              </a:rPr>
              <a:t>) = P</a:t>
            </a:r>
            <a:r>
              <a:rPr b="0" baseline="-25000" i="0" lang="en-US" sz="2400" u="none" cap="none" strike="noStrike">
                <a:solidFill>
                  <a:schemeClr val="dk1"/>
                </a:solidFill>
                <a:latin typeface="Courier New"/>
                <a:ea typeface="Courier New"/>
                <a:cs typeface="Courier New"/>
                <a:sym typeface="Courier New"/>
              </a:rPr>
              <a:t>m</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1" name="Shape 321"/>
        <p:cNvGrpSpPr/>
        <p:nvPr/>
      </p:nvGrpSpPr>
      <p:grpSpPr>
        <a:xfrm>
          <a:off x="0" y="0"/>
          <a:ext cx="0" cy="0"/>
          <a:chOff x="0" y="0"/>
          <a:chExt cx="0" cy="0"/>
        </a:xfrm>
      </p:grpSpPr>
      <p:sp>
        <p:nvSpPr>
          <p:cNvPr id="322" name="Google Shape;322;p31"/>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1" i="0" lang="en-US" sz="4400" u="none">
                <a:solidFill>
                  <a:schemeClr val="dk2"/>
                </a:solidFill>
                <a:latin typeface="Arial"/>
                <a:ea typeface="Arial"/>
                <a:cs typeface="Arial"/>
                <a:sym typeface="Arial"/>
              </a:rPr>
              <a:t>ECC Security</a:t>
            </a:r>
            <a:endParaRPr/>
          </a:p>
        </p:txBody>
      </p:sp>
      <p:sp>
        <p:nvSpPr>
          <p:cNvPr id="323" name="Google Shape;323;p31"/>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relies on elliptic curve logarithm problem</a:t>
            </a:r>
            <a:endParaRPr/>
          </a:p>
          <a:p>
            <a:pPr indent="-342900" lvl="0" marL="342900" marR="0" rtl="0" algn="l">
              <a:lnSpc>
                <a:spcPct val="100000"/>
              </a:lnSpc>
              <a:spcBef>
                <a:spcPts val="64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fastest method is “Pollard rho method”</a:t>
            </a:r>
            <a:endParaRPr/>
          </a:p>
          <a:p>
            <a:pPr indent="-342900" lvl="0" marL="342900" marR="0" rtl="0" algn="l">
              <a:lnSpc>
                <a:spcPct val="100000"/>
              </a:lnSpc>
              <a:spcBef>
                <a:spcPts val="64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compared to factoring, can use much smaller key sizes than with RSA etc</a:t>
            </a:r>
            <a:endParaRPr/>
          </a:p>
          <a:p>
            <a:pPr indent="-342900" lvl="0" marL="342900" marR="0" rtl="0" algn="l">
              <a:lnSpc>
                <a:spcPct val="100000"/>
              </a:lnSpc>
              <a:spcBef>
                <a:spcPts val="64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for equivalent key lengths computations are roughly equivalent</a:t>
            </a:r>
            <a:endParaRPr/>
          </a:p>
          <a:p>
            <a:pPr indent="-342900" lvl="0" marL="342900" marR="0" rtl="0" algn="l">
              <a:lnSpc>
                <a:spcPct val="100000"/>
              </a:lnSpc>
              <a:spcBef>
                <a:spcPts val="64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hence for similar security ECC offers significant computational advantages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7" name="Shape 327"/>
        <p:cNvGrpSpPr/>
        <p:nvPr/>
      </p:nvGrpSpPr>
      <p:grpSpPr>
        <a:xfrm>
          <a:off x="0" y="0"/>
          <a:ext cx="0" cy="0"/>
          <a:chOff x="0" y="0"/>
          <a:chExt cx="0" cy="0"/>
        </a:xfrm>
      </p:grpSpPr>
      <p:sp>
        <p:nvSpPr>
          <p:cNvPr id="328" name="Google Shape;328;p32"/>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1" i="0" lang="en-US" sz="4400" u="none">
                <a:solidFill>
                  <a:schemeClr val="dk2"/>
                </a:solidFill>
                <a:latin typeface="Arial"/>
                <a:ea typeface="Arial"/>
                <a:cs typeface="Arial"/>
                <a:sym typeface="Arial"/>
              </a:rPr>
              <a:t>Comparable Key Sizes for Equivalent Security</a:t>
            </a:r>
            <a:endParaRPr/>
          </a:p>
        </p:txBody>
      </p:sp>
      <p:graphicFrame>
        <p:nvGraphicFramePr>
          <p:cNvPr id="329" name="Google Shape;329;p32"/>
          <p:cNvGraphicFramePr/>
          <p:nvPr/>
        </p:nvGraphicFramePr>
        <p:xfrm>
          <a:off x="457200" y="1600200"/>
          <a:ext cx="3000000" cy="3000000"/>
        </p:xfrm>
        <a:graphic>
          <a:graphicData uri="http://schemas.openxmlformats.org/drawingml/2006/table">
            <a:tbl>
              <a:tblPr>
                <a:noFill/>
                <a:tableStyleId>{FD94D8F5-1FDC-416B-95FE-B555EA30CD31}</a:tableStyleId>
              </a:tblPr>
              <a:tblGrid>
                <a:gridCol w="2692400"/>
                <a:gridCol w="2692400"/>
                <a:gridCol w="2692400"/>
              </a:tblGrid>
              <a:tr h="1574800">
                <a:tc>
                  <a:txBody>
                    <a:bodyPr/>
                    <a:lstStyle/>
                    <a:p>
                      <a:pPr indent="0" lvl="0" marL="0" marR="0" rtl="0" algn="ctr">
                        <a:lnSpc>
                          <a:spcPct val="100000"/>
                        </a:lnSpc>
                        <a:spcBef>
                          <a:spcPts val="0"/>
                        </a:spcBef>
                        <a:spcAft>
                          <a:spcPts val="0"/>
                        </a:spcAft>
                        <a:buClr>
                          <a:schemeClr val="dk1"/>
                        </a:buClr>
                        <a:buSzPts val="2800"/>
                        <a:buFont typeface="Times"/>
                        <a:buNone/>
                      </a:pPr>
                      <a:r>
                        <a:rPr b="1" i="0" lang="en-US" sz="2800" u="none" cap="none" strike="noStrike">
                          <a:solidFill>
                            <a:schemeClr val="dk1"/>
                          </a:solidFill>
                          <a:latin typeface="Times"/>
                          <a:ea typeface="Times"/>
                          <a:cs typeface="Times"/>
                          <a:sym typeface="Times"/>
                        </a:rPr>
                        <a:t>Symmetric scheme</a:t>
                      </a:r>
                      <a:endParaRPr/>
                    </a:p>
                    <a:p>
                      <a:pPr indent="0" lvl="0" marL="0" marR="0" rtl="0" algn="ctr">
                        <a:lnSpc>
                          <a:spcPct val="100000"/>
                        </a:lnSpc>
                        <a:spcBef>
                          <a:spcPts val="600"/>
                        </a:spcBef>
                        <a:spcAft>
                          <a:spcPts val="0"/>
                        </a:spcAft>
                        <a:buClr>
                          <a:schemeClr val="dk1"/>
                        </a:buClr>
                        <a:buSzPts val="2800"/>
                        <a:buFont typeface="Times"/>
                        <a:buNone/>
                      </a:pPr>
                      <a:r>
                        <a:rPr b="1" i="0" lang="en-US" sz="2800" u="none" cap="none" strike="noStrike">
                          <a:solidFill>
                            <a:schemeClr val="dk1"/>
                          </a:solidFill>
                          <a:latin typeface="Times"/>
                          <a:ea typeface="Times"/>
                          <a:cs typeface="Times"/>
                          <a:sym typeface="Times"/>
                        </a:rPr>
                        <a:t>(key size in bits)</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a:buNone/>
                      </a:pPr>
                      <a:r>
                        <a:rPr b="1" i="0" lang="en-US" sz="2800" u="none" cap="none" strike="noStrike">
                          <a:solidFill>
                            <a:schemeClr val="dk1"/>
                          </a:solidFill>
                          <a:latin typeface="Times"/>
                          <a:ea typeface="Times"/>
                          <a:cs typeface="Times"/>
                          <a:sym typeface="Times"/>
                        </a:rPr>
                        <a:t>ECC-based scheme</a:t>
                      </a:r>
                      <a:endParaRPr/>
                    </a:p>
                    <a:p>
                      <a:pPr indent="0" lvl="0" marL="0" marR="0" rtl="0" algn="ctr">
                        <a:lnSpc>
                          <a:spcPct val="100000"/>
                        </a:lnSpc>
                        <a:spcBef>
                          <a:spcPts val="600"/>
                        </a:spcBef>
                        <a:spcAft>
                          <a:spcPts val="0"/>
                        </a:spcAft>
                        <a:buClr>
                          <a:schemeClr val="dk1"/>
                        </a:buClr>
                        <a:buSzPts val="2800"/>
                        <a:buFont typeface="Times"/>
                        <a:buNone/>
                      </a:pPr>
                      <a:r>
                        <a:rPr b="1" i="0" lang="en-US" sz="2800" u="none" cap="none" strike="noStrike">
                          <a:solidFill>
                            <a:schemeClr val="dk1"/>
                          </a:solidFill>
                          <a:latin typeface="Times"/>
                          <a:ea typeface="Times"/>
                          <a:cs typeface="Times"/>
                          <a:sym typeface="Times"/>
                        </a:rPr>
                        <a:t>(size of </a:t>
                      </a:r>
                      <a:r>
                        <a:rPr b="1" i="1" lang="en-US" sz="2800" u="none" cap="none" strike="noStrike">
                          <a:solidFill>
                            <a:schemeClr val="dk1"/>
                          </a:solidFill>
                          <a:latin typeface="Times"/>
                          <a:ea typeface="Times"/>
                          <a:cs typeface="Times"/>
                          <a:sym typeface="Times"/>
                        </a:rPr>
                        <a:t>n</a:t>
                      </a:r>
                      <a:r>
                        <a:rPr b="1" i="0" lang="en-US" sz="2800" u="none" cap="none" strike="noStrike">
                          <a:solidFill>
                            <a:schemeClr val="dk1"/>
                          </a:solidFill>
                          <a:latin typeface="Times"/>
                          <a:ea typeface="Times"/>
                          <a:cs typeface="Times"/>
                          <a:sym typeface="Times"/>
                        </a:rPr>
                        <a:t> in bits)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a:buNone/>
                      </a:pPr>
                      <a:r>
                        <a:rPr b="1" i="0" lang="en-US" sz="2800" u="none" cap="none" strike="noStrike">
                          <a:solidFill>
                            <a:schemeClr val="dk1"/>
                          </a:solidFill>
                          <a:latin typeface="Times"/>
                          <a:ea typeface="Times"/>
                          <a:cs typeface="Times"/>
                          <a:sym typeface="Times"/>
                        </a:rPr>
                        <a:t>RSA/DSA</a:t>
                      </a:r>
                      <a:endParaRPr/>
                    </a:p>
                    <a:p>
                      <a:pPr indent="0" lvl="0" marL="0" marR="0" rtl="0" algn="ctr">
                        <a:lnSpc>
                          <a:spcPct val="100000"/>
                        </a:lnSpc>
                        <a:spcBef>
                          <a:spcPts val="600"/>
                        </a:spcBef>
                        <a:spcAft>
                          <a:spcPts val="0"/>
                        </a:spcAft>
                        <a:buClr>
                          <a:schemeClr val="dk1"/>
                        </a:buClr>
                        <a:buSzPts val="2800"/>
                        <a:buFont typeface="Times"/>
                        <a:buNone/>
                      </a:pPr>
                      <a:r>
                        <a:rPr b="1" i="0" lang="en-US" sz="2800" u="none" cap="none" strike="noStrike">
                          <a:solidFill>
                            <a:schemeClr val="dk1"/>
                          </a:solidFill>
                          <a:latin typeface="Times"/>
                          <a:ea typeface="Times"/>
                          <a:cs typeface="Times"/>
                          <a:sym typeface="Times"/>
                        </a:rPr>
                        <a:t>(modulus size in bits)</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55625">
                <a:tc>
                  <a:txBody>
                    <a:bodyPr/>
                    <a:lstStyle/>
                    <a:p>
                      <a:pPr indent="0" lvl="0" marL="0" marR="0" rtl="0" algn="ctr">
                        <a:lnSpc>
                          <a:spcPct val="100000"/>
                        </a:lnSpc>
                        <a:spcBef>
                          <a:spcPts val="0"/>
                        </a:spcBef>
                        <a:spcAft>
                          <a:spcPts val="0"/>
                        </a:spcAft>
                        <a:buClr>
                          <a:schemeClr val="dk1"/>
                        </a:buClr>
                        <a:buSzPts val="2800"/>
                        <a:buFont typeface="Times"/>
                        <a:buNone/>
                      </a:pPr>
                      <a:r>
                        <a:rPr b="0" i="0" lang="en-US" sz="2800" u="none" cap="none" strike="noStrike">
                          <a:solidFill>
                            <a:schemeClr val="dk1"/>
                          </a:solidFill>
                          <a:latin typeface="Times"/>
                          <a:ea typeface="Times"/>
                          <a:cs typeface="Times"/>
                          <a:sym typeface="Times"/>
                        </a:rPr>
                        <a:t>56</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a:buNone/>
                      </a:pPr>
                      <a:r>
                        <a:rPr b="0" i="0" lang="en-US" sz="2800" u="none" cap="none" strike="noStrike">
                          <a:solidFill>
                            <a:schemeClr val="dk1"/>
                          </a:solidFill>
                          <a:latin typeface="Times"/>
                          <a:ea typeface="Times"/>
                          <a:cs typeface="Times"/>
                          <a:sym typeface="Times"/>
                        </a:rPr>
                        <a:t>112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a:buNone/>
                      </a:pPr>
                      <a:r>
                        <a:rPr b="0" i="0" lang="en-US" sz="2800" u="none" cap="none" strike="noStrike">
                          <a:solidFill>
                            <a:schemeClr val="dk1"/>
                          </a:solidFill>
                          <a:latin typeface="Times"/>
                          <a:ea typeface="Times"/>
                          <a:cs typeface="Times"/>
                          <a:sym typeface="Times"/>
                        </a:rPr>
                        <a:t>512</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55625">
                <a:tc>
                  <a:txBody>
                    <a:bodyPr/>
                    <a:lstStyle/>
                    <a:p>
                      <a:pPr indent="0" lvl="0" marL="0" marR="0" rtl="0" algn="ctr">
                        <a:lnSpc>
                          <a:spcPct val="100000"/>
                        </a:lnSpc>
                        <a:spcBef>
                          <a:spcPts val="0"/>
                        </a:spcBef>
                        <a:spcAft>
                          <a:spcPts val="0"/>
                        </a:spcAft>
                        <a:buClr>
                          <a:schemeClr val="dk1"/>
                        </a:buClr>
                        <a:buSzPts val="2800"/>
                        <a:buFont typeface="Times"/>
                        <a:buNone/>
                      </a:pPr>
                      <a:r>
                        <a:rPr b="0" i="0" lang="en-US" sz="2800" u="none" cap="none" strike="noStrike">
                          <a:solidFill>
                            <a:schemeClr val="dk1"/>
                          </a:solidFill>
                          <a:latin typeface="Times"/>
                          <a:ea typeface="Times"/>
                          <a:cs typeface="Times"/>
                          <a:sym typeface="Times"/>
                        </a:rPr>
                        <a:t>80</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a:buNone/>
                      </a:pPr>
                      <a:r>
                        <a:rPr b="0" i="0" lang="en-US" sz="2800" u="none" cap="none" strike="noStrike">
                          <a:solidFill>
                            <a:schemeClr val="dk1"/>
                          </a:solidFill>
                          <a:latin typeface="Times"/>
                          <a:ea typeface="Times"/>
                          <a:cs typeface="Times"/>
                          <a:sym typeface="Times"/>
                        </a:rPr>
                        <a:t>160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a:buNone/>
                      </a:pPr>
                      <a:r>
                        <a:rPr b="0" i="0" lang="en-US" sz="2800" u="none" cap="none" strike="noStrike">
                          <a:solidFill>
                            <a:schemeClr val="dk1"/>
                          </a:solidFill>
                          <a:latin typeface="Times"/>
                          <a:ea typeface="Times"/>
                          <a:cs typeface="Times"/>
                          <a:sym typeface="Times"/>
                        </a:rPr>
                        <a:t>1024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55625">
                <a:tc>
                  <a:txBody>
                    <a:bodyPr/>
                    <a:lstStyle/>
                    <a:p>
                      <a:pPr indent="0" lvl="0" marL="0" marR="0" rtl="0" algn="ctr">
                        <a:lnSpc>
                          <a:spcPct val="100000"/>
                        </a:lnSpc>
                        <a:spcBef>
                          <a:spcPts val="0"/>
                        </a:spcBef>
                        <a:spcAft>
                          <a:spcPts val="0"/>
                        </a:spcAft>
                        <a:buClr>
                          <a:schemeClr val="dk1"/>
                        </a:buClr>
                        <a:buSzPts val="2800"/>
                        <a:buFont typeface="Times"/>
                        <a:buNone/>
                      </a:pPr>
                      <a:r>
                        <a:rPr b="0" i="0" lang="en-US" sz="2800" u="none" cap="none" strike="noStrike">
                          <a:solidFill>
                            <a:schemeClr val="dk1"/>
                          </a:solidFill>
                          <a:latin typeface="Times"/>
                          <a:ea typeface="Times"/>
                          <a:cs typeface="Times"/>
                          <a:sym typeface="Times"/>
                        </a:rPr>
                        <a:t>112</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a:buNone/>
                      </a:pPr>
                      <a:r>
                        <a:rPr b="0" i="0" lang="en-US" sz="2800" u="none" cap="none" strike="noStrike">
                          <a:solidFill>
                            <a:schemeClr val="dk1"/>
                          </a:solidFill>
                          <a:latin typeface="Times"/>
                          <a:ea typeface="Times"/>
                          <a:cs typeface="Times"/>
                          <a:sym typeface="Times"/>
                        </a:rPr>
                        <a:t>224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a:buNone/>
                      </a:pPr>
                      <a:r>
                        <a:rPr b="0" i="0" lang="en-US" sz="2800" u="none" cap="none" strike="noStrike">
                          <a:solidFill>
                            <a:schemeClr val="dk1"/>
                          </a:solidFill>
                          <a:latin typeface="Times"/>
                          <a:ea typeface="Times"/>
                          <a:cs typeface="Times"/>
                          <a:sym typeface="Times"/>
                        </a:rPr>
                        <a:t>2048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55625">
                <a:tc>
                  <a:txBody>
                    <a:bodyPr/>
                    <a:lstStyle/>
                    <a:p>
                      <a:pPr indent="0" lvl="0" marL="0" marR="0" rtl="0" algn="ctr">
                        <a:lnSpc>
                          <a:spcPct val="100000"/>
                        </a:lnSpc>
                        <a:spcBef>
                          <a:spcPts val="0"/>
                        </a:spcBef>
                        <a:spcAft>
                          <a:spcPts val="0"/>
                        </a:spcAft>
                        <a:buClr>
                          <a:schemeClr val="dk1"/>
                        </a:buClr>
                        <a:buSzPts val="2800"/>
                        <a:buFont typeface="Times"/>
                        <a:buNone/>
                      </a:pPr>
                      <a:r>
                        <a:rPr b="0" i="0" lang="en-US" sz="2800" u="none" cap="none" strike="noStrike">
                          <a:solidFill>
                            <a:schemeClr val="dk1"/>
                          </a:solidFill>
                          <a:latin typeface="Times"/>
                          <a:ea typeface="Times"/>
                          <a:cs typeface="Times"/>
                          <a:sym typeface="Times"/>
                        </a:rPr>
                        <a:t>128</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a:buNone/>
                      </a:pPr>
                      <a:r>
                        <a:rPr b="0" i="0" lang="en-US" sz="2800" u="none" cap="none" strike="noStrike">
                          <a:solidFill>
                            <a:schemeClr val="dk1"/>
                          </a:solidFill>
                          <a:latin typeface="Times"/>
                          <a:ea typeface="Times"/>
                          <a:cs typeface="Times"/>
                          <a:sym typeface="Times"/>
                        </a:rPr>
                        <a:t>256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a:buNone/>
                      </a:pPr>
                      <a:r>
                        <a:rPr b="0" i="0" lang="en-US" sz="2800" u="none" cap="none" strike="noStrike">
                          <a:solidFill>
                            <a:schemeClr val="dk1"/>
                          </a:solidFill>
                          <a:latin typeface="Times"/>
                          <a:ea typeface="Times"/>
                          <a:cs typeface="Times"/>
                          <a:sym typeface="Times"/>
                        </a:rPr>
                        <a:t>3072</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55625">
                <a:tc>
                  <a:txBody>
                    <a:bodyPr/>
                    <a:lstStyle/>
                    <a:p>
                      <a:pPr indent="0" lvl="0" marL="0" marR="0" rtl="0" algn="ctr">
                        <a:lnSpc>
                          <a:spcPct val="100000"/>
                        </a:lnSpc>
                        <a:spcBef>
                          <a:spcPts val="0"/>
                        </a:spcBef>
                        <a:spcAft>
                          <a:spcPts val="0"/>
                        </a:spcAft>
                        <a:buClr>
                          <a:schemeClr val="dk1"/>
                        </a:buClr>
                        <a:buSzPts val="2800"/>
                        <a:buFont typeface="Times"/>
                        <a:buNone/>
                      </a:pPr>
                      <a:r>
                        <a:rPr b="0" i="0" lang="en-US" sz="2800" u="none" cap="none" strike="noStrike">
                          <a:solidFill>
                            <a:schemeClr val="dk1"/>
                          </a:solidFill>
                          <a:latin typeface="Times"/>
                          <a:ea typeface="Times"/>
                          <a:cs typeface="Times"/>
                          <a:sym typeface="Times"/>
                        </a:rPr>
                        <a:t>192</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a:buNone/>
                      </a:pPr>
                      <a:r>
                        <a:rPr b="0" i="0" lang="en-US" sz="2800" u="none" cap="none" strike="noStrike">
                          <a:solidFill>
                            <a:schemeClr val="dk1"/>
                          </a:solidFill>
                          <a:latin typeface="Times"/>
                          <a:ea typeface="Times"/>
                          <a:cs typeface="Times"/>
                          <a:sym typeface="Times"/>
                        </a:rPr>
                        <a:t>384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a:buNone/>
                      </a:pPr>
                      <a:r>
                        <a:rPr b="0" i="0" lang="en-US" sz="2800" u="none" cap="none" strike="noStrike">
                          <a:solidFill>
                            <a:schemeClr val="dk1"/>
                          </a:solidFill>
                          <a:latin typeface="Times"/>
                          <a:ea typeface="Times"/>
                          <a:cs typeface="Times"/>
                          <a:sym typeface="Times"/>
                        </a:rPr>
                        <a:t>7680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55625">
                <a:tc>
                  <a:txBody>
                    <a:bodyPr/>
                    <a:lstStyle/>
                    <a:p>
                      <a:pPr indent="0" lvl="0" marL="0" marR="0" rtl="0" algn="ctr">
                        <a:lnSpc>
                          <a:spcPct val="100000"/>
                        </a:lnSpc>
                        <a:spcBef>
                          <a:spcPts val="0"/>
                        </a:spcBef>
                        <a:spcAft>
                          <a:spcPts val="0"/>
                        </a:spcAft>
                        <a:buClr>
                          <a:schemeClr val="dk1"/>
                        </a:buClr>
                        <a:buSzPts val="2800"/>
                        <a:buFont typeface="Times"/>
                        <a:buNone/>
                      </a:pPr>
                      <a:r>
                        <a:rPr b="0" i="0" lang="en-US" sz="2800" u="none" cap="none" strike="noStrike">
                          <a:solidFill>
                            <a:schemeClr val="dk1"/>
                          </a:solidFill>
                          <a:latin typeface="Times"/>
                          <a:ea typeface="Times"/>
                          <a:cs typeface="Times"/>
                          <a:sym typeface="Times"/>
                        </a:rPr>
                        <a:t>256</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a:buNone/>
                      </a:pPr>
                      <a:r>
                        <a:rPr b="0" i="0" lang="en-US" sz="2800" u="none" cap="none" strike="noStrike">
                          <a:solidFill>
                            <a:schemeClr val="dk1"/>
                          </a:solidFill>
                          <a:latin typeface="Times"/>
                          <a:ea typeface="Times"/>
                          <a:cs typeface="Times"/>
                          <a:sym typeface="Times"/>
                        </a:rPr>
                        <a:t>512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imes"/>
                        <a:buNone/>
                      </a:pPr>
                      <a:r>
                        <a:rPr b="0" i="0" lang="en-US" sz="2800" u="none" cap="none" strike="noStrike">
                          <a:solidFill>
                            <a:schemeClr val="dk1"/>
                          </a:solidFill>
                          <a:latin typeface="Times"/>
                          <a:ea typeface="Times"/>
                          <a:cs typeface="Times"/>
                          <a:sym typeface="Times"/>
                        </a:rPr>
                        <a:t>15360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0" name="Shape 170"/>
        <p:cNvGrpSpPr/>
        <p:nvPr/>
      </p:nvGrpSpPr>
      <p:grpSpPr>
        <a:xfrm>
          <a:off x="0" y="0"/>
          <a:ext cx="0" cy="0"/>
          <a:chOff x="0" y="0"/>
          <a:chExt cx="0" cy="0"/>
        </a:xfrm>
      </p:grpSpPr>
      <p:sp>
        <p:nvSpPr>
          <p:cNvPr id="171" name="Google Shape;171;p6"/>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1" i="0" lang="en-US" sz="4400" u="none">
                <a:solidFill>
                  <a:schemeClr val="dk2"/>
                </a:solidFill>
                <a:latin typeface="Arial"/>
                <a:ea typeface="Arial"/>
                <a:cs typeface="Arial"/>
                <a:sym typeface="Arial"/>
              </a:rPr>
              <a:t>Key Management</a:t>
            </a:r>
            <a:endParaRPr/>
          </a:p>
        </p:txBody>
      </p:sp>
      <p:sp>
        <p:nvSpPr>
          <p:cNvPr id="172" name="Google Shape;172;p6"/>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public-key encryption helps address key distribution problems</a:t>
            </a:r>
            <a:endParaRPr/>
          </a:p>
          <a:p>
            <a:pPr indent="-342900" lvl="0" marL="342900" marR="0" rtl="0" algn="l">
              <a:lnSpc>
                <a:spcPct val="100000"/>
              </a:lnSpc>
              <a:spcBef>
                <a:spcPts val="64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have two aspects of this:</a:t>
            </a:r>
            <a:endParaRPr/>
          </a:p>
          <a:p>
            <a:pPr indent="-285750" lvl="1" marL="742950" marR="0" rtl="0" algn="l">
              <a:lnSpc>
                <a:spcPct val="100000"/>
              </a:lnSpc>
              <a:spcBef>
                <a:spcPts val="560"/>
              </a:spcBef>
              <a:spcAft>
                <a:spcPts val="0"/>
              </a:spcAft>
              <a:buClr>
                <a:schemeClr val="dk2"/>
              </a:buClr>
              <a:buSzPts val="1400"/>
              <a:buFont typeface="Noto Sans Symbols"/>
              <a:buChar char="●"/>
            </a:pPr>
            <a:r>
              <a:rPr b="0" i="0" lang="en-US" sz="2800" u="none" cap="none" strike="noStrike">
                <a:solidFill>
                  <a:schemeClr val="dk1"/>
                </a:solidFill>
                <a:latin typeface="Arial"/>
                <a:ea typeface="Arial"/>
                <a:cs typeface="Arial"/>
                <a:sym typeface="Arial"/>
              </a:rPr>
              <a:t>distribution of public keys</a:t>
            </a:r>
            <a:endParaRPr/>
          </a:p>
          <a:p>
            <a:pPr indent="-285750" lvl="1" marL="742950" marR="0" rtl="0" algn="l">
              <a:lnSpc>
                <a:spcPct val="100000"/>
              </a:lnSpc>
              <a:spcBef>
                <a:spcPts val="560"/>
              </a:spcBef>
              <a:spcAft>
                <a:spcPts val="0"/>
              </a:spcAft>
              <a:buClr>
                <a:schemeClr val="dk2"/>
              </a:buClr>
              <a:buSzPts val="1400"/>
              <a:buFont typeface="Noto Sans Symbols"/>
              <a:buChar char="●"/>
            </a:pPr>
            <a:r>
              <a:rPr b="0" i="0" lang="en-US" sz="2800" u="none" cap="none" strike="noStrike">
                <a:solidFill>
                  <a:schemeClr val="dk1"/>
                </a:solidFill>
                <a:latin typeface="Arial"/>
                <a:ea typeface="Arial"/>
                <a:cs typeface="Arial"/>
                <a:sym typeface="Arial"/>
              </a:rPr>
              <a:t>use of public-key encryption to distribute secret keys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3" name="Shape 333"/>
        <p:cNvGrpSpPr/>
        <p:nvPr/>
      </p:nvGrpSpPr>
      <p:grpSpPr>
        <a:xfrm>
          <a:off x="0" y="0"/>
          <a:ext cx="0" cy="0"/>
          <a:chOff x="0" y="0"/>
          <a:chExt cx="0" cy="0"/>
        </a:xfrm>
      </p:grpSpPr>
      <p:sp>
        <p:nvSpPr>
          <p:cNvPr id="334" name="Google Shape;334;p33"/>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1" i="0" lang="en-US" sz="4400" u="none">
                <a:solidFill>
                  <a:schemeClr val="dk2"/>
                </a:solidFill>
                <a:latin typeface="Arial"/>
                <a:ea typeface="Arial"/>
                <a:cs typeface="Arial"/>
                <a:sym typeface="Arial"/>
              </a:rPr>
              <a:t>Summary</a:t>
            </a:r>
            <a:endParaRPr/>
          </a:p>
        </p:txBody>
      </p:sp>
      <p:sp>
        <p:nvSpPr>
          <p:cNvPr id="335" name="Google Shape;335;p33"/>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have considered:</a:t>
            </a:r>
            <a:endParaRPr/>
          </a:p>
          <a:p>
            <a:pPr indent="-285750" lvl="1" marL="742950" marR="0" rtl="0" algn="l">
              <a:lnSpc>
                <a:spcPct val="100000"/>
              </a:lnSpc>
              <a:spcBef>
                <a:spcPts val="560"/>
              </a:spcBef>
              <a:spcAft>
                <a:spcPts val="0"/>
              </a:spcAft>
              <a:buClr>
                <a:schemeClr val="dk2"/>
              </a:buClr>
              <a:buSzPts val="1400"/>
              <a:buFont typeface="Noto Sans Symbols"/>
              <a:buChar char="●"/>
            </a:pPr>
            <a:r>
              <a:rPr b="0" i="0" lang="en-US" sz="2800" u="none" cap="none" strike="noStrike">
                <a:solidFill>
                  <a:schemeClr val="dk1"/>
                </a:solidFill>
                <a:latin typeface="Arial"/>
                <a:ea typeface="Arial"/>
                <a:cs typeface="Arial"/>
                <a:sym typeface="Arial"/>
              </a:rPr>
              <a:t>distribution of public keys</a:t>
            </a:r>
            <a:endParaRPr/>
          </a:p>
          <a:p>
            <a:pPr indent="-285750" lvl="1" marL="742950" marR="0" rtl="0" algn="l">
              <a:lnSpc>
                <a:spcPct val="100000"/>
              </a:lnSpc>
              <a:spcBef>
                <a:spcPts val="560"/>
              </a:spcBef>
              <a:spcAft>
                <a:spcPts val="0"/>
              </a:spcAft>
              <a:buClr>
                <a:schemeClr val="dk2"/>
              </a:buClr>
              <a:buSzPts val="1400"/>
              <a:buFont typeface="Noto Sans Symbols"/>
              <a:buChar char="●"/>
            </a:pPr>
            <a:r>
              <a:rPr b="0" i="0" lang="en-US" sz="2800" u="none" cap="none" strike="noStrike">
                <a:solidFill>
                  <a:schemeClr val="dk1"/>
                </a:solidFill>
                <a:latin typeface="Arial"/>
                <a:ea typeface="Arial"/>
                <a:cs typeface="Arial"/>
                <a:sym typeface="Arial"/>
              </a:rPr>
              <a:t>public-key distribution of secret keys</a:t>
            </a:r>
            <a:endParaRPr/>
          </a:p>
          <a:p>
            <a:pPr indent="-285750" lvl="1" marL="742950" marR="0" rtl="0" algn="l">
              <a:lnSpc>
                <a:spcPct val="100000"/>
              </a:lnSpc>
              <a:spcBef>
                <a:spcPts val="560"/>
              </a:spcBef>
              <a:spcAft>
                <a:spcPts val="0"/>
              </a:spcAft>
              <a:buClr>
                <a:schemeClr val="dk2"/>
              </a:buClr>
              <a:buSzPts val="1400"/>
              <a:buFont typeface="Noto Sans Symbols"/>
              <a:buChar char="●"/>
            </a:pPr>
            <a:r>
              <a:rPr b="0" i="0" lang="en-US" sz="2800" u="none" cap="none" strike="noStrike">
                <a:solidFill>
                  <a:schemeClr val="dk1"/>
                </a:solidFill>
                <a:latin typeface="Arial"/>
                <a:ea typeface="Arial"/>
                <a:cs typeface="Arial"/>
                <a:sym typeface="Arial"/>
              </a:rPr>
              <a:t>Diffie-Hellman key exchange</a:t>
            </a:r>
            <a:endParaRPr/>
          </a:p>
          <a:p>
            <a:pPr indent="-285750" lvl="1" marL="742950" marR="0" rtl="0" algn="l">
              <a:lnSpc>
                <a:spcPct val="100000"/>
              </a:lnSpc>
              <a:spcBef>
                <a:spcPts val="560"/>
              </a:spcBef>
              <a:spcAft>
                <a:spcPts val="0"/>
              </a:spcAft>
              <a:buClr>
                <a:schemeClr val="dk2"/>
              </a:buClr>
              <a:buSzPts val="1400"/>
              <a:buFont typeface="Noto Sans Symbols"/>
              <a:buChar char="●"/>
            </a:pPr>
            <a:r>
              <a:rPr b="0" i="0" lang="en-US" sz="2800" u="none" cap="none" strike="noStrike">
                <a:solidFill>
                  <a:schemeClr val="dk1"/>
                </a:solidFill>
                <a:latin typeface="Arial"/>
                <a:ea typeface="Arial"/>
                <a:cs typeface="Arial"/>
                <a:sym typeface="Arial"/>
              </a:rPr>
              <a:t>Elliptic Curve cryptography</a:t>
            </a:r>
            <a:endParaRPr/>
          </a:p>
          <a:p>
            <a:pPr indent="-196850" lvl="1" marL="742950" marR="0" rtl="0" algn="l">
              <a:lnSpc>
                <a:spcPct val="100000"/>
              </a:lnSpc>
              <a:spcBef>
                <a:spcPts val="560"/>
              </a:spcBef>
              <a:spcAft>
                <a:spcPts val="0"/>
              </a:spcAft>
              <a:buClr>
                <a:schemeClr val="dk2"/>
              </a:buClr>
              <a:buSzPts val="1400"/>
              <a:buFont typeface="Noto Sans Symbols"/>
              <a:buNone/>
            </a:pPr>
            <a:r>
              <a:t/>
            </a:r>
            <a:endParaRPr b="0" i="0" sz="2800" u="none" cap="none" strike="noStrike">
              <a:solidFill>
                <a:schemeClr val="dk1"/>
              </a:solidFill>
              <a:latin typeface="Arial"/>
              <a:ea typeface="Arial"/>
              <a:cs typeface="Arial"/>
              <a:sym typeface="Arial"/>
            </a:endParaRPr>
          </a:p>
          <a:p>
            <a:pPr indent="-200660" lvl="0" marL="342900" marR="0" rtl="0" algn="l">
              <a:lnSpc>
                <a:spcPct val="100000"/>
              </a:lnSpc>
              <a:spcBef>
                <a:spcPts val="560"/>
              </a:spcBef>
              <a:spcAft>
                <a:spcPts val="0"/>
              </a:spcAft>
              <a:buClr>
                <a:schemeClr val="hlink"/>
              </a:buClr>
              <a:buSzPts val="2240"/>
              <a:buFont typeface="Noto Sans Symbols"/>
              <a:buNone/>
            </a:pPr>
            <a:r>
              <a:t/>
            </a:r>
            <a:endParaRPr b="0" i="0" sz="28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6" name="Shape 176"/>
        <p:cNvGrpSpPr/>
        <p:nvPr/>
      </p:nvGrpSpPr>
      <p:grpSpPr>
        <a:xfrm>
          <a:off x="0" y="0"/>
          <a:ext cx="0" cy="0"/>
          <a:chOff x="0" y="0"/>
          <a:chExt cx="0" cy="0"/>
        </a:xfrm>
      </p:grpSpPr>
      <p:sp>
        <p:nvSpPr>
          <p:cNvPr id="177" name="Google Shape;177;p7"/>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1" i="0" lang="en-US" sz="4400" u="none">
                <a:solidFill>
                  <a:schemeClr val="dk2"/>
                </a:solidFill>
                <a:latin typeface="Arial"/>
                <a:ea typeface="Arial"/>
                <a:cs typeface="Arial"/>
                <a:sym typeface="Arial"/>
              </a:rPr>
              <a:t>Distribution of Public Keys</a:t>
            </a:r>
            <a:endParaRPr/>
          </a:p>
        </p:txBody>
      </p:sp>
      <p:sp>
        <p:nvSpPr>
          <p:cNvPr id="178" name="Google Shape;178;p7"/>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can be considered as using one of:</a:t>
            </a:r>
            <a:endParaRPr/>
          </a:p>
          <a:p>
            <a:pPr indent="-285750" lvl="1" marL="742950" marR="0" rtl="0" algn="l">
              <a:lnSpc>
                <a:spcPct val="100000"/>
              </a:lnSpc>
              <a:spcBef>
                <a:spcPts val="560"/>
              </a:spcBef>
              <a:spcAft>
                <a:spcPts val="0"/>
              </a:spcAft>
              <a:buClr>
                <a:schemeClr val="dk2"/>
              </a:buClr>
              <a:buSzPts val="1400"/>
              <a:buFont typeface="Noto Sans Symbols"/>
              <a:buChar char="●"/>
            </a:pPr>
            <a:r>
              <a:rPr b="0" i="0" lang="en-US" sz="2800" u="none" cap="none" strike="noStrike">
                <a:solidFill>
                  <a:schemeClr val="dk1"/>
                </a:solidFill>
                <a:latin typeface="Arial"/>
                <a:ea typeface="Arial"/>
                <a:cs typeface="Arial"/>
                <a:sym typeface="Arial"/>
              </a:rPr>
              <a:t>public announcement</a:t>
            </a:r>
            <a:endParaRPr/>
          </a:p>
          <a:p>
            <a:pPr indent="-285750" lvl="1" marL="742950" marR="0" rtl="0" algn="l">
              <a:lnSpc>
                <a:spcPct val="100000"/>
              </a:lnSpc>
              <a:spcBef>
                <a:spcPts val="560"/>
              </a:spcBef>
              <a:spcAft>
                <a:spcPts val="0"/>
              </a:spcAft>
              <a:buClr>
                <a:schemeClr val="dk2"/>
              </a:buClr>
              <a:buSzPts val="1400"/>
              <a:buFont typeface="Noto Sans Symbols"/>
              <a:buChar char="●"/>
            </a:pPr>
            <a:r>
              <a:rPr b="0" i="0" lang="en-US" sz="2800" u="none" cap="none" strike="noStrike">
                <a:solidFill>
                  <a:schemeClr val="dk1"/>
                </a:solidFill>
                <a:latin typeface="Arial"/>
                <a:ea typeface="Arial"/>
                <a:cs typeface="Arial"/>
                <a:sym typeface="Arial"/>
              </a:rPr>
              <a:t>publicly available directory</a:t>
            </a:r>
            <a:endParaRPr/>
          </a:p>
          <a:p>
            <a:pPr indent="-285750" lvl="1" marL="742950" marR="0" rtl="0" algn="l">
              <a:lnSpc>
                <a:spcPct val="100000"/>
              </a:lnSpc>
              <a:spcBef>
                <a:spcPts val="560"/>
              </a:spcBef>
              <a:spcAft>
                <a:spcPts val="0"/>
              </a:spcAft>
              <a:buClr>
                <a:schemeClr val="dk2"/>
              </a:buClr>
              <a:buSzPts val="1400"/>
              <a:buFont typeface="Noto Sans Symbols"/>
              <a:buChar char="●"/>
            </a:pPr>
            <a:r>
              <a:rPr b="0" i="0" lang="en-US" sz="2800" u="none" cap="none" strike="noStrike">
                <a:solidFill>
                  <a:schemeClr val="dk1"/>
                </a:solidFill>
                <a:latin typeface="Arial"/>
                <a:ea typeface="Arial"/>
                <a:cs typeface="Arial"/>
                <a:sym typeface="Arial"/>
              </a:rPr>
              <a:t>public-key authority</a:t>
            </a:r>
            <a:endParaRPr/>
          </a:p>
          <a:p>
            <a:pPr indent="-285750" lvl="1" marL="742950" marR="0" rtl="0" algn="l">
              <a:lnSpc>
                <a:spcPct val="100000"/>
              </a:lnSpc>
              <a:spcBef>
                <a:spcPts val="560"/>
              </a:spcBef>
              <a:spcAft>
                <a:spcPts val="0"/>
              </a:spcAft>
              <a:buClr>
                <a:schemeClr val="dk2"/>
              </a:buClr>
              <a:buSzPts val="1400"/>
              <a:buFont typeface="Noto Sans Symbols"/>
              <a:buChar char="●"/>
            </a:pPr>
            <a:r>
              <a:rPr b="0" i="0" lang="en-US" sz="2800" u="none" cap="none" strike="noStrike">
                <a:solidFill>
                  <a:schemeClr val="dk1"/>
                </a:solidFill>
                <a:latin typeface="Arial"/>
                <a:ea typeface="Arial"/>
                <a:cs typeface="Arial"/>
                <a:sym typeface="Arial"/>
              </a:rPr>
              <a:t>public-key certificates</a:t>
            </a:r>
            <a:endParaRPr/>
          </a:p>
          <a:p>
            <a:pPr indent="-200660" lvl="0" marL="342900" marR="0" rtl="0" algn="l">
              <a:lnSpc>
                <a:spcPct val="100000"/>
              </a:lnSpc>
              <a:spcBef>
                <a:spcPts val="560"/>
              </a:spcBef>
              <a:spcAft>
                <a:spcPts val="0"/>
              </a:spcAft>
              <a:buClr>
                <a:schemeClr val="hlink"/>
              </a:buClr>
              <a:buSzPts val="2240"/>
              <a:buFont typeface="Noto Sans Symbols"/>
              <a:buNone/>
            </a:pPr>
            <a:r>
              <a:t/>
            </a:r>
            <a:endParaRPr b="0" i="0" sz="28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2" name="Shape 182"/>
        <p:cNvGrpSpPr/>
        <p:nvPr/>
      </p:nvGrpSpPr>
      <p:grpSpPr>
        <a:xfrm>
          <a:off x="0" y="0"/>
          <a:ext cx="0" cy="0"/>
          <a:chOff x="0" y="0"/>
          <a:chExt cx="0" cy="0"/>
        </a:xfrm>
      </p:grpSpPr>
      <p:sp>
        <p:nvSpPr>
          <p:cNvPr id="183" name="Google Shape;183;p8"/>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1" i="0" lang="en-US" sz="4400" u="none">
                <a:solidFill>
                  <a:schemeClr val="dk2"/>
                </a:solidFill>
                <a:latin typeface="Arial"/>
                <a:ea typeface="Arial"/>
                <a:cs typeface="Arial"/>
                <a:sym typeface="Arial"/>
              </a:rPr>
              <a:t>Public Announcement</a:t>
            </a:r>
            <a:endParaRPr/>
          </a:p>
        </p:txBody>
      </p:sp>
      <p:sp>
        <p:nvSpPr>
          <p:cNvPr id="184" name="Google Shape;184;p8"/>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users distribute public keys to recipients or broadcast to community at large</a:t>
            </a:r>
            <a:endParaRPr/>
          </a:p>
          <a:p>
            <a:pPr indent="-285750" lvl="1" marL="742950" marR="0" rtl="0" algn="l">
              <a:lnSpc>
                <a:spcPct val="90000"/>
              </a:lnSpc>
              <a:spcBef>
                <a:spcPts val="560"/>
              </a:spcBef>
              <a:spcAft>
                <a:spcPts val="0"/>
              </a:spcAft>
              <a:buClr>
                <a:schemeClr val="dk2"/>
              </a:buClr>
              <a:buSzPts val="1400"/>
              <a:buFont typeface="Noto Sans Symbols"/>
              <a:buChar char="●"/>
            </a:pPr>
            <a:r>
              <a:rPr b="0" i="0" lang="en-US" sz="2800" u="none" cap="none" strike="noStrike">
                <a:solidFill>
                  <a:schemeClr val="dk1"/>
                </a:solidFill>
                <a:latin typeface="Arial"/>
                <a:ea typeface="Arial"/>
                <a:cs typeface="Arial"/>
                <a:sym typeface="Arial"/>
              </a:rPr>
              <a:t>eg. append PGP keys to email messages or post to news groups or email list</a:t>
            </a:r>
            <a:endParaRPr/>
          </a:p>
          <a:p>
            <a:pPr indent="-342900" lvl="0" marL="342900" marR="0" rtl="0" algn="l">
              <a:lnSpc>
                <a:spcPct val="90000"/>
              </a:lnSpc>
              <a:spcBef>
                <a:spcPts val="64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major weakness is forgery</a:t>
            </a:r>
            <a:endParaRPr/>
          </a:p>
          <a:p>
            <a:pPr indent="-285750" lvl="1" marL="742950" marR="0" rtl="0" algn="l">
              <a:lnSpc>
                <a:spcPct val="90000"/>
              </a:lnSpc>
              <a:spcBef>
                <a:spcPts val="560"/>
              </a:spcBef>
              <a:spcAft>
                <a:spcPts val="0"/>
              </a:spcAft>
              <a:buClr>
                <a:schemeClr val="dk2"/>
              </a:buClr>
              <a:buSzPts val="1400"/>
              <a:buFont typeface="Noto Sans Symbols"/>
              <a:buChar char="●"/>
            </a:pPr>
            <a:r>
              <a:rPr b="0" i="0" lang="en-US" sz="2800" u="none" cap="none" strike="noStrike">
                <a:solidFill>
                  <a:schemeClr val="dk1"/>
                </a:solidFill>
                <a:latin typeface="Arial"/>
                <a:ea typeface="Arial"/>
                <a:cs typeface="Arial"/>
                <a:sym typeface="Arial"/>
              </a:rPr>
              <a:t>anyone can create a key claiming to be someone else and broadcast it</a:t>
            </a:r>
            <a:endParaRPr/>
          </a:p>
          <a:p>
            <a:pPr indent="-285750" lvl="1" marL="742950" marR="0" rtl="0" algn="l">
              <a:lnSpc>
                <a:spcPct val="90000"/>
              </a:lnSpc>
              <a:spcBef>
                <a:spcPts val="560"/>
              </a:spcBef>
              <a:spcAft>
                <a:spcPts val="0"/>
              </a:spcAft>
              <a:buClr>
                <a:schemeClr val="dk2"/>
              </a:buClr>
              <a:buSzPts val="1400"/>
              <a:buFont typeface="Noto Sans Symbols"/>
              <a:buChar char="●"/>
            </a:pPr>
            <a:r>
              <a:rPr b="0" i="0" lang="en-US" sz="2800" u="none" cap="none" strike="noStrike">
                <a:solidFill>
                  <a:schemeClr val="dk1"/>
                </a:solidFill>
                <a:latin typeface="Arial"/>
                <a:ea typeface="Arial"/>
                <a:cs typeface="Arial"/>
                <a:sym typeface="Arial"/>
              </a:rPr>
              <a:t>until forgery is discovered can masquerade as claimed user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8" name="Shape 188"/>
        <p:cNvGrpSpPr/>
        <p:nvPr/>
      </p:nvGrpSpPr>
      <p:grpSpPr>
        <a:xfrm>
          <a:off x="0" y="0"/>
          <a:ext cx="0" cy="0"/>
          <a:chOff x="0" y="0"/>
          <a:chExt cx="0" cy="0"/>
        </a:xfrm>
      </p:grpSpPr>
      <p:sp>
        <p:nvSpPr>
          <p:cNvPr id="189" name="Google Shape;189;p9"/>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1" i="0" lang="en-US" sz="4400" u="none">
                <a:solidFill>
                  <a:schemeClr val="dk2"/>
                </a:solidFill>
                <a:latin typeface="Arial"/>
                <a:ea typeface="Arial"/>
                <a:cs typeface="Arial"/>
                <a:sym typeface="Arial"/>
              </a:rPr>
              <a:t>Publicly Available Directory</a:t>
            </a:r>
            <a:endParaRPr/>
          </a:p>
        </p:txBody>
      </p:sp>
      <p:sp>
        <p:nvSpPr>
          <p:cNvPr id="190" name="Google Shape;190;p9"/>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can obtain greater security by registering keys with a public directory</a:t>
            </a:r>
            <a:endParaRPr/>
          </a:p>
          <a:p>
            <a:pPr indent="-342900" lvl="0" marL="342900" marR="0" rtl="0" algn="l">
              <a:lnSpc>
                <a:spcPct val="90000"/>
              </a:lnSpc>
              <a:spcBef>
                <a:spcPts val="64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directory must be trusted with properties:</a:t>
            </a:r>
            <a:endParaRPr/>
          </a:p>
          <a:p>
            <a:pPr indent="-285750" lvl="1" marL="742950" marR="0" rtl="0" algn="l">
              <a:lnSpc>
                <a:spcPct val="90000"/>
              </a:lnSpc>
              <a:spcBef>
                <a:spcPts val="560"/>
              </a:spcBef>
              <a:spcAft>
                <a:spcPts val="0"/>
              </a:spcAft>
              <a:buClr>
                <a:schemeClr val="dk2"/>
              </a:buClr>
              <a:buSzPts val="1400"/>
              <a:buFont typeface="Noto Sans Symbols"/>
              <a:buChar char="●"/>
            </a:pPr>
            <a:r>
              <a:rPr b="0" i="0" lang="en-US" sz="2800" u="none" cap="none" strike="noStrike">
                <a:solidFill>
                  <a:schemeClr val="dk1"/>
                </a:solidFill>
                <a:latin typeface="Arial"/>
                <a:ea typeface="Arial"/>
                <a:cs typeface="Arial"/>
                <a:sym typeface="Arial"/>
              </a:rPr>
              <a:t>contains {name,public-key} entries</a:t>
            </a:r>
            <a:endParaRPr/>
          </a:p>
          <a:p>
            <a:pPr indent="-285750" lvl="1" marL="742950" marR="0" rtl="0" algn="l">
              <a:lnSpc>
                <a:spcPct val="90000"/>
              </a:lnSpc>
              <a:spcBef>
                <a:spcPts val="560"/>
              </a:spcBef>
              <a:spcAft>
                <a:spcPts val="0"/>
              </a:spcAft>
              <a:buClr>
                <a:schemeClr val="dk2"/>
              </a:buClr>
              <a:buSzPts val="1400"/>
              <a:buFont typeface="Noto Sans Symbols"/>
              <a:buChar char="●"/>
            </a:pPr>
            <a:r>
              <a:rPr b="0" i="0" lang="en-US" sz="2800" u="none" cap="none" strike="noStrike">
                <a:solidFill>
                  <a:schemeClr val="dk1"/>
                </a:solidFill>
                <a:latin typeface="Arial"/>
                <a:ea typeface="Arial"/>
                <a:cs typeface="Arial"/>
                <a:sym typeface="Arial"/>
              </a:rPr>
              <a:t>participants register securely with directory</a:t>
            </a:r>
            <a:endParaRPr/>
          </a:p>
          <a:p>
            <a:pPr indent="-285750" lvl="1" marL="742950" marR="0" rtl="0" algn="l">
              <a:lnSpc>
                <a:spcPct val="90000"/>
              </a:lnSpc>
              <a:spcBef>
                <a:spcPts val="560"/>
              </a:spcBef>
              <a:spcAft>
                <a:spcPts val="0"/>
              </a:spcAft>
              <a:buClr>
                <a:schemeClr val="dk2"/>
              </a:buClr>
              <a:buSzPts val="1400"/>
              <a:buFont typeface="Noto Sans Symbols"/>
              <a:buChar char="●"/>
            </a:pPr>
            <a:r>
              <a:rPr b="0" i="0" lang="en-US" sz="2800" u="none" cap="none" strike="noStrike">
                <a:solidFill>
                  <a:schemeClr val="dk1"/>
                </a:solidFill>
                <a:latin typeface="Arial"/>
                <a:ea typeface="Arial"/>
                <a:cs typeface="Arial"/>
                <a:sym typeface="Arial"/>
              </a:rPr>
              <a:t>participants can replace key at any time</a:t>
            </a:r>
            <a:endParaRPr/>
          </a:p>
          <a:p>
            <a:pPr indent="-285750" lvl="1" marL="742950" marR="0" rtl="0" algn="l">
              <a:lnSpc>
                <a:spcPct val="90000"/>
              </a:lnSpc>
              <a:spcBef>
                <a:spcPts val="560"/>
              </a:spcBef>
              <a:spcAft>
                <a:spcPts val="0"/>
              </a:spcAft>
              <a:buClr>
                <a:schemeClr val="dk2"/>
              </a:buClr>
              <a:buSzPts val="1400"/>
              <a:buFont typeface="Noto Sans Symbols"/>
              <a:buChar char="●"/>
            </a:pPr>
            <a:r>
              <a:rPr b="0" i="0" lang="en-US" sz="2800" u="none" cap="none" strike="noStrike">
                <a:solidFill>
                  <a:schemeClr val="dk1"/>
                </a:solidFill>
                <a:latin typeface="Arial"/>
                <a:ea typeface="Arial"/>
                <a:cs typeface="Arial"/>
                <a:sym typeface="Arial"/>
              </a:rPr>
              <a:t>directory is periodically published</a:t>
            </a:r>
            <a:endParaRPr/>
          </a:p>
          <a:p>
            <a:pPr indent="-285750" lvl="1" marL="742950" marR="0" rtl="0" algn="l">
              <a:lnSpc>
                <a:spcPct val="90000"/>
              </a:lnSpc>
              <a:spcBef>
                <a:spcPts val="560"/>
              </a:spcBef>
              <a:spcAft>
                <a:spcPts val="0"/>
              </a:spcAft>
              <a:buClr>
                <a:schemeClr val="dk2"/>
              </a:buClr>
              <a:buSzPts val="1400"/>
              <a:buFont typeface="Noto Sans Symbols"/>
              <a:buChar char="●"/>
            </a:pPr>
            <a:r>
              <a:rPr b="0" i="0" lang="en-US" sz="2800" u="none" cap="none" strike="noStrike">
                <a:solidFill>
                  <a:schemeClr val="dk1"/>
                </a:solidFill>
                <a:latin typeface="Arial"/>
                <a:ea typeface="Arial"/>
                <a:cs typeface="Arial"/>
                <a:sym typeface="Arial"/>
              </a:rPr>
              <a:t>directory can be accessed electronically</a:t>
            </a:r>
            <a:endParaRPr/>
          </a:p>
          <a:p>
            <a:pPr indent="-342900" lvl="0" marL="342900" marR="0" rtl="0" algn="l">
              <a:lnSpc>
                <a:spcPct val="90000"/>
              </a:lnSpc>
              <a:spcBef>
                <a:spcPts val="64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still vulnerable to tampering or forgery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4" name="Shape 194"/>
        <p:cNvGrpSpPr/>
        <p:nvPr/>
      </p:nvGrpSpPr>
      <p:grpSpPr>
        <a:xfrm>
          <a:off x="0" y="0"/>
          <a:ext cx="0" cy="0"/>
          <a:chOff x="0" y="0"/>
          <a:chExt cx="0" cy="0"/>
        </a:xfrm>
      </p:grpSpPr>
      <p:sp>
        <p:nvSpPr>
          <p:cNvPr id="195" name="Google Shape;195;p10"/>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1" i="0" lang="en-US" sz="4400" u="none">
                <a:solidFill>
                  <a:schemeClr val="dk2"/>
                </a:solidFill>
                <a:latin typeface="Arial"/>
                <a:ea typeface="Arial"/>
                <a:cs typeface="Arial"/>
                <a:sym typeface="Arial"/>
              </a:rPr>
              <a:t>Public-Key Authority</a:t>
            </a:r>
            <a:endParaRPr/>
          </a:p>
        </p:txBody>
      </p:sp>
      <p:sp>
        <p:nvSpPr>
          <p:cNvPr id="196" name="Google Shape;196;p10"/>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improve security by tightening control over distribution of keys from directory</a:t>
            </a:r>
            <a:endParaRPr/>
          </a:p>
          <a:p>
            <a:pPr indent="-342900" lvl="0" marL="342900" marR="0" rtl="0" algn="l">
              <a:lnSpc>
                <a:spcPct val="90000"/>
              </a:lnSpc>
              <a:spcBef>
                <a:spcPts val="64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has properties of directory</a:t>
            </a:r>
            <a:endParaRPr/>
          </a:p>
          <a:p>
            <a:pPr indent="-342900" lvl="0" marL="342900" marR="0" rtl="0" algn="l">
              <a:lnSpc>
                <a:spcPct val="90000"/>
              </a:lnSpc>
              <a:spcBef>
                <a:spcPts val="64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and requires users to know public key for the directory</a:t>
            </a:r>
            <a:endParaRPr/>
          </a:p>
          <a:p>
            <a:pPr indent="-342900" lvl="0" marL="342900" marR="0" rtl="0" algn="l">
              <a:lnSpc>
                <a:spcPct val="90000"/>
              </a:lnSpc>
              <a:spcBef>
                <a:spcPts val="64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then users interact with directory to obtain any desired public key securely</a:t>
            </a:r>
            <a:endParaRPr/>
          </a:p>
          <a:p>
            <a:pPr indent="-285750" lvl="1" marL="742950" marR="0" rtl="0" algn="l">
              <a:lnSpc>
                <a:spcPct val="90000"/>
              </a:lnSpc>
              <a:spcBef>
                <a:spcPts val="560"/>
              </a:spcBef>
              <a:spcAft>
                <a:spcPts val="0"/>
              </a:spcAft>
              <a:buClr>
                <a:schemeClr val="dk2"/>
              </a:buClr>
              <a:buSzPts val="1400"/>
              <a:buFont typeface="Noto Sans Symbols"/>
              <a:buChar char="●"/>
            </a:pPr>
            <a:r>
              <a:rPr b="0" i="0" lang="en-US" sz="2800" u="none" cap="none" strike="noStrike">
                <a:solidFill>
                  <a:schemeClr val="dk1"/>
                </a:solidFill>
                <a:latin typeface="Arial"/>
                <a:ea typeface="Arial"/>
                <a:cs typeface="Arial"/>
                <a:sym typeface="Arial"/>
              </a:rPr>
              <a:t>does require real-time access to directory when keys are needed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0" name="Shape 200"/>
        <p:cNvGrpSpPr/>
        <p:nvPr/>
      </p:nvGrpSpPr>
      <p:grpSpPr>
        <a:xfrm>
          <a:off x="0" y="0"/>
          <a:ext cx="0" cy="0"/>
          <a:chOff x="0" y="0"/>
          <a:chExt cx="0" cy="0"/>
        </a:xfrm>
      </p:grpSpPr>
      <p:sp>
        <p:nvSpPr>
          <p:cNvPr id="201" name="Google Shape;201;p11"/>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1" i="0" lang="en-US" sz="4400" u="none">
                <a:solidFill>
                  <a:schemeClr val="dk2"/>
                </a:solidFill>
                <a:latin typeface="Arial"/>
                <a:ea typeface="Arial"/>
                <a:cs typeface="Arial"/>
                <a:sym typeface="Arial"/>
              </a:rPr>
              <a:t>Public-Key Authority</a:t>
            </a:r>
            <a:endParaRPr/>
          </a:p>
        </p:txBody>
      </p:sp>
      <p:pic>
        <p:nvPicPr>
          <p:cNvPr id="202" name="Google Shape;202;p11"/>
          <p:cNvPicPr preferRelativeResize="0"/>
          <p:nvPr/>
        </p:nvPicPr>
        <p:blipFill rotWithShape="1">
          <a:blip r:embed="rId3">
            <a:alphaModFix amt="69999"/>
          </a:blip>
          <a:srcRect b="18527" l="0" r="0" t="4632"/>
          <a:stretch/>
        </p:blipFill>
        <p:spPr>
          <a:xfrm>
            <a:off x="1295400" y="1981200"/>
            <a:ext cx="6635750" cy="3940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6" name="Shape 206"/>
        <p:cNvGrpSpPr/>
        <p:nvPr/>
      </p:nvGrpSpPr>
      <p:grpSpPr>
        <a:xfrm>
          <a:off x="0" y="0"/>
          <a:ext cx="0" cy="0"/>
          <a:chOff x="0" y="0"/>
          <a:chExt cx="0" cy="0"/>
        </a:xfrm>
      </p:grpSpPr>
      <p:sp>
        <p:nvSpPr>
          <p:cNvPr id="207" name="Google Shape;207;p12"/>
          <p:cNvSpPr txBox="1"/>
          <p:nvPr>
            <p:ph type="title"/>
          </p:nvPr>
        </p:nvSpPr>
        <p:spPr>
          <a:xfrm>
            <a:off x="457200" y="277812"/>
            <a:ext cx="8229600" cy="1139825"/>
          </a:xfrm>
          <a:prstGeom prst="rect">
            <a:avLst/>
          </a:prstGeom>
          <a:noFill/>
          <a:ln>
            <a:noFill/>
          </a:ln>
        </p:spPr>
        <p:txBody>
          <a:bodyPr anchorCtr="1"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1" i="0" lang="en-US" sz="4400" u="none">
                <a:solidFill>
                  <a:schemeClr val="dk2"/>
                </a:solidFill>
                <a:latin typeface="Arial"/>
                <a:ea typeface="Arial"/>
                <a:cs typeface="Arial"/>
                <a:sym typeface="Arial"/>
              </a:rPr>
              <a:t>Public-Key Certificates</a:t>
            </a:r>
            <a:endParaRPr/>
          </a:p>
        </p:txBody>
      </p:sp>
      <p:sp>
        <p:nvSpPr>
          <p:cNvPr id="208" name="Google Shape;208;p12"/>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certificates allow key exchange without real-time access to public-key authority</a:t>
            </a:r>
            <a:endParaRPr/>
          </a:p>
          <a:p>
            <a:pPr indent="-342900" lvl="0" marL="342900" marR="0" rtl="0" algn="l">
              <a:lnSpc>
                <a:spcPct val="90000"/>
              </a:lnSpc>
              <a:spcBef>
                <a:spcPts val="64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a certificate binds </a:t>
            </a:r>
            <a:r>
              <a:rPr b="1" i="0" lang="en-US" sz="3200" u="none">
                <a:solidFill>
                  <a:schemeClr val="dk1"/>
                </a:solidFill>
                <a:latin typeface="Arial"/>
                <a:ea typeface="Arial"/>
                <a:cs typeface="Arial"/>
                <a:sym typeface="Arial"/>
              </a:rPr>
              <a:t>identity</a:t>
            </a:r>
            <a:r>
              <a:rPr b="0" i="0" lang="en-US" sz="3200" u="none">
                <a:solidFill>
                  <a:schemeClr val="dk1"/>
                </a:solidFill>
                <a:latin typeface="Arial"/>
                <a:ea typeface="Arial"/>
                <a:cs typeface="Arial"/>
                <a:sym typeface="Arial"/>
              </a:rPr>
              <a:t> to </a:t>
            </a:r>
            <a:r>
              <a:rPr b="1" i="0" lang="en-US" sz="3200" u="none">
                <a:solidFill>
                  <a:schemeClr val="dk1"/>
                </a:solidFill>
                <a:latin typeface="Arial"/>
                <a:ea typeface="Arial"/>
                <a:cs typeface="Arial"/>
                <a:sym typeface="Arial"/>
              </a:rPr>
              <a:t>public key</a:t>
            </a:r>
            <a:r>
              <a:rPr b="0" i="0" lang="en-US" sz="3200" u="none">
                <a:solidFill>
                  <a:schemeClr val="dk1"/>
                </a:solidFill>
                <a:latin typeface="Arial"/>
                <a:ea typeface="Arial"/>
                <a:cs typeface="Arial"/>
                <a:sym typeface="Arial"/>
              </a:rPr>
              <a:t> </a:t>
            </a:r>
            <a:endParaRPr/>
          </a:p>
          <a:p>
            <a:pPr indent="-285750" lvl="1" marL="742950" marR="0" rtl="0" algn="l">
              <a:lnSpc>
                <a:spcPct val="90000"/>
              </a:lnSpc>
              <a:spcBef>
                <a:spcPts val="560"/>
              </a:spcBef>
              <a:spcAft>
                <a:spcPts val="0"/>
              </a:spcAft>
              <a:buClr>
                <a:schemeClr val="dk2"/>
              </a:buClr>
              <a:buSzPts val="1400"/>
              <a:buFont typeface="Noto Sans Symbols"/>
              <a:buChar char="●"/>
            </a:pPr>
            <a:r>
              <a:rPr b="0" i="0" lang="en-US" sz="2800" u="none" cap="none" strike="noStrike">
                <a:solidFill>
                  <a:schemeClr val="dk1"/>
                </a:solidFill>
                <a:latin typeface="Arial"/>
                <a:ea typeface="Arial"/>
                <a:cs typeface="Arial"/>
                <a:sym typeface="Arial"/>
              </a:rPr>
              <a:t>usually with other info such as period of validity, rights of use etc</a:t>
            </a:r>
            <a:endParaRPr/>
          </a:p>
          <a:p>
            <a:pPr indent="-342900" lvl="0" marL="342900" marR="0" rtl="0" algn="l">
              <a:lnSpc>
                <a:spcPct val="90000"/>
              </a:lnSpc>
              <a:spcBef>
                <a:spcPts val="64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with all contents </a:t>
            </a:r>
            <a:r>
              <a:rPr b="1" i="0" lang="en-US" sz="3200" u="none">
                <a:solidFill>
                  <a:schemeClr val="dk1"/>
                </a:solidFill>
                <a:latin typeface="Arial"/>
                <a:ea typeface="Arial"/>
                <a:cs typeface="Arial"/>
                <a:sym typeface="Arial"/>
              </a:rPr>
              <a:t>signed</a:t>
            </a:r>
            <a:r>
              <a:rPr b="0" i="0" lang="en-US" sz="3200" u="none">
                <a:solidFill>
                  <a:schemeClr val="dk1"/>
                </a:solidFill>
                <a:latin typeface="Arial"/>
                <a:ea typeface="Arial"/>
                <a:cs typeface="Arial"/>
                <a:sym typeface="Arial"/>
              </a:rPr>
              <a:t> by a trusted Public-Key or Certificate Authority (CA)</a:t>
            </a:r>
            <a:endParaRPr/>
          </a:p>
          <a:p>
            <a:pPr indent="-342900" lvl="0" marL="342900" marR="0" rtl="0" algn="l">
              <a:lnSpc>
                <a:spcPct val="90000"/>
              </a:lnSpc>
              <a:spcBef>
                <a:spcPts val="640"/>
              </a:spcBef>
              <a:spcAft>
                <a:spcPts val="0"/>
              </a:spcAft>
              <a:buClr>
                <a:schemeClr val="hlink"/>
              </a:buClr>
              <a:buSzPts val="2560"/>
              <a:buFont typeface="Noto Sans Symbols"/>
              <a:buChar char="⮚"/>
            </a:pPr>
            <a:r>
              <a:rPr b="0" i="0" lang="en-US" sz="3200" u="none">
                <a:solidFill>
                  <a:schemeClr val="dk1"/>
                </a:solidFill>
                <a:latin typeface="Arial"/>
                <a:ea typeface="Arial"/>
                <a:cs typeface="Arial"/>
                <a:sym typeface="Arial"/>
              </a:rPr>
              <a:t>can be verified by anyone who knows the public-key authorities public-key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h01">
  <a:themeElements>
    <a:clrScheme name="default">
      <a:dk1>
        <a:srgbClr val="FFFFFF"/>
      </a:dk1>
      <a:lt1>
        <a:srgbClr val="666699"/>
      </a:lt1>
      <a:dk2>
        <a:srgbClr val="D9D9FF"/>
      </a:dk2>
      <a:lt2>
        <a:srgbClr val="9B69FF"/>
      </a:lt2>
      <a:accent1>
        <a:srgbClr val="9966FF"/>
      </a:accent1>
      <a:accent2>
        <a:srgbClr val="00FFFF"/>
      </a:accent2>
      <a:accent3>
        <a:srgbClr val="666699"/>
      </a:accent3>
      <a:accent4>
        <a:srgbClr val="9966FF"/>
      </a:accent4>
      <a:accent5>
        <a:srgbClr val="00FFFF"/>
      </a:accent5>
      <a:accent6>
        <a:srgbClr val="666699"/>
      </a:accent6>
      <a:hlink>
        <a:srgbClr val="5FAFFF"/>
      </a:hlink>
      <a:folHlink>
        <a:srgbClr val="0033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