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 id="2147483661" r:id="rId6"/>
    <p:sldMasterId id="2147483662" r:id="rId7"/>
    <p:sldMasterId id="2147483663" r:id="rId8"/>
    <p:sldMasterId id="2147483664" r:id="rId9"/>
    <p:sldMasterId id="2147483665"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Lst>
  <p:sldSz cy="6858000" cx="9144000"/>
  <p:notesSz cx="6858000" cy="9144000"/>
  <p:embeddedFontLst>
    <p:embeddedFont>
      <p:font typeface="Helvetica Neue"/>
      <p:regular r:id="rId34"/>
      <p:bold r:id="rId35"/>
      <p:italic r:id="rId36"/>
      <p:boldItalic r:id="rId37"/>
    </p:embeddedFont>
    <p:embeddedFont>
      <p:font typeface="Gill Sans"/>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8.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0.xml"/><Relationship Id="rId30" Type="http://schemas.openxmlformats.org/officeDocument/2006/relationships/slide" Target="slides/slide19.xml"/><Relationship Id="rId11" Type="http://schemas.openxmlformats.org/officeDocument/2006/relationships/notesMaster" Target="notesMasters/notesMaster1.xml"/><Relationship Id="rId33" Type="http://schemas.openxmlformats.org/officeDocument/2006/relationships/slide" Target="slides/slide22.xml"/><Relationship Id="rId10" Type="http://schemas.openxmlformats.org/officeDocument/2006/relationships/slideMaster" Target="slideMasters/slideMaster7.xml"/><Relationship Id="rId32" Type="http://schemas.openxmlformats.org/officeDocument/2006/relationships/slide" Target="slides/slide21.xml"/><Relationship Id="rId13" Type="http://schemas.openxmlformats.org/officeDocument/2006/relationships/slide" Target="slides/slide2.xml"/><Relationship Id="rId35" Type="http://schemas.openxmlformats.org/officeDocument/2006/relationships/font" Target="fonts/HelveticaNeue-bold.fntdata"/><Relationship Id="rId12" Type="http://schemas.openxmlformats.org/officeDocument/2006/relationships/slide" Target="slides/slide1.xml"/><Relationship Id="rId34" Type="http://schemas.openxmlformats.org/officeDocument/2006/relationships/font" Target="fonts/HelveticaNeue-regular.fntdata"/><Relationship Id="rId15" Type="http://schemas.openxmlformats.org/officeDocument/2006/relationships/slide" Target="slides/slide4.xml"/><Relationship Id="rId37" Type="http://schemas.openxmlformats.org/officeDocument/2006/relationships/font" Target="fonts/HelveticaNeue-boldItalic.fntdata"/><Relationship Id="rId14" Type="http://schemas.openxmlformats.org/officeDocument/2006/relationships/slide" Target="slides/slide3.xml"/><Relationship Id="rId36" Type="http://schemas.openxmlformats.org/officeDocument/2006/relationships/font" Target="fonts/HelveticaNeue-italic.fntdata"/><Relationship Id="rId17" Type="http://schemas.openxmlformats.org/officeDocument/2006/relationships/slide" Target="slides/slide6.xml"/><Relationship Id="rId39" Type="http://schemas.openxmlformats.org/officeDocument/2006/relationships/font" Target="fonts/GillSans-bold.fntdata"/><Relationship Id="rId16" Type="http://schemas.openxmlformats.org/officeDocument/2006/relationships/slide" Target="slides/slide5.xml"/><Relationship Id="rId38" Type="http://schemas.openxmlformats.org/officeDocument/2006/relationships/font" Target="fonts/GillSans-regular.fntdata"/><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43" name="Google Shape;14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4" name="Google Shape;144;p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4/e, by William Stallings, Chapter </a:t>
            </a:r>
            <a:r>
              <a:rPr lang="en-US" sz="1000"/>
              <a:t>11 – “Message Authentication and Hash Functions</a:t>
            </a:r>
            <a:r>
              <a:rPr lang="en-US"/>
              <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6" name="Google Shape;20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MAC, also known as a cryptographic checksum,is generated by a function C. The MAC is appended to the message at the source at a time when the message is assumed or known to be correct. The receiver authenticates that message by re-computing the MAC. </a:t>
            </a:r>
            <a:endParaRPr/>
          </a:p>
          <a:p>
            <a:pPr indent="0" lvl="0" marL="0" rtl="0" algn="l">
              <a:spcBef>
                <a:spcPts val="0"/>
              </a:spcBef>
              <a:spcAft>
                <a:spcPts val="0"/>
              </a:spcAft>
              <a:buSzPts val="1800"/>
              <a:buNone/>
            </a:pPr>
            <a:r>
              <a:rPr lang="en-US"/>
              <a:t>The MAC function is a many-to-one function, since potentially many arbitrarily long messages can be condensed to the same summary value, but don’t want finding them to be easy!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3" name="Google Shape;21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assessing the security of a MAC function, we need to consider the types of attacks that may be mounted against it. Hence it needs to satisfy the listed requirements.</a:t>
            </a:r>
            <a:endParaRPr/>
          </a:p>
          <a:p>
            <a:pPr indent="0" lvl="0" marL="0" rtl="0" algn="l">
              <a:spcBef>
                <a:spcPts val="0"/>
              </a:spcBef>
              <a:spcAft>
                <a:spcPts val="0"/>
              </a:spcAft>
              <a:buSzPts val="1800"/>
              <a:buNone/>
            </a:pPr>
            <a:r>
              <a:rPr lang="en-US"/>
              <a:t>The first requirement deals with message replacement attacks, in which an opponent is able to construct a new message to match a given MAC, even though the opponent does not know and does not learn the key.</a:t>
            </a:r>
            <a:endParaRPr/>
          </a:p>
          <a:p>
            <a:pPr indent="0" lvl="0" marL="0" rtl="0" algn="l">
              <a:spcBef>
                <a:spcPts val="0"/>
              </a:spcBef>
              <a:spcAft>
                <a:spcPts val="0"/>
              </a:spcAft>
              <a:buSzPts val="1800"/>
              <a:buNone/>
            </a:pPr>
            <a:r>
              <a:rPr lang="en-US"/>
              <a:t>The second requirement deals with the need to thwart a brute-force attack based on chosen plaintext. </a:t>
            </a:r>
            <a:endParaRPr/>
          </a:p>
          <a:p>
            <a:pPr indent="0" lvl="0" marL="0" rtl="0" algn="l">
              <a:spcBef>
                <a:spcPts val="0"/>
              </a:spcBef>
              <a:spcAft>
                <a:spcPts val="0"/>
              </a:spcAft>
              <a:buSzPts val="1800"/>
              <a:buNone/>
            </a:pPr>
            <a:r>
              <a:rPr lang="en-US"/>
              <a:t>The final requirement dictates that the authentication algorithm should not be weaker with respect to certain parts or bits of the message than others.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0" name="Google Shape;22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Can also use block cipher chaining modes to create a separate authenticator, by just sending the last block. This was done with the </a:t>
            </a:r>
            <a:r>
              <a:rPr b="1" lang="en-US"/>
              <a:t>Data Authentication Algorithm (DAA)</a:t>
            </a:r>
            <a:r>
              <a:rPr lang="en-US"/>
              <a:t>, a widely used MAC based on DES-CBC (next slide). However this suffers from being too small for acceptable use today.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7" name="Google Shape;22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11.6 “</a:t>
            </a:r>
            <a:r>
              <a:rPr lang="en-US" sz="1000"/>
              <a:t>Data Authentication Algorithm”, illustrates the FIPS PUB 113 / ANSI X9.17 MAC based on DES-CBC with IV 0 and 0-pad of the final block if needed. Resulting MAC can be 16-64 bits of the final block. But this is now too small for security.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4" name="Google Shape;2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variation on the message authentication code is the one-way hash function. As with the message authentication code, a hash function accepts a variable-size message M as input and produces a fixed-size output, referred to as a hash code H(M). Unlike a MAC, a hash code does not use a key but is a function only of the input message. The hash code is also referred to as a message digest or hash value.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1" name="Google Shape;24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11.5c “Basic Uses of Hash Functions” shows the hash being “signed” with the senders private key, thus forming a digital signature.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8" name="Google Shape;24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purpose of a hash function is to produce a “fingerprint”of a file, message, or other block of data.</a:t>
            </a:r>
            <a:endParaRPr/>
          </a:p>
          <a:p>
            <a:pPr indent="0" lvl="0" marL="0" rtl="0" algn="l">
              <a:spcBef>
                <a:spcPts val="0"/>
              </a:spcBef>
              <a:spcAft>
                <a:spcPts val="0"/>
              </a:spcAft>
              <a:buSzPts val="1800"/>
              <a:buNone/>
            </a:pPr>
            <a:r>
              <a:rPr lang="en-US"/>
              <a:t>These are the specifications for good hash functions. Essentially it must be extremely difficult to find 2 messages with the same hash, and the hash should not be related to the message in any obvious way (ie it should be a complex non-linear function of the message). There are quite a few similarities in the evolution of hash functions &amp; block ciphers, and in the evolution of the design requirements on both.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5" name="Google Shape;25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All hash functions operate using the following general principles. The input (message, file,etc.) is viewed as a sequence of n-bit blocks, processed one block at a time in an iterative fashion to produce an n-bit hash function. Can construct a range of possible simple hash functions by just XOR’ing blocks with rotates etc. None of these are secure, since can predict how changes to message affect the resulting hash.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2" name="Google Shape;26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Birthday Attack exploits the birthday paradox – the chance that in a group of people two will share the same birthday – only 23 people are needed for a Pr&gt;0.5 of this. Can generalize the problem to one wanting a matching pair from any two sets, and show need 2</a:t>
            </a:r>
            <a:r>
              <a:rPr baseline="30000" lang="en-US"/>
              <a:t>m/2</a:t>
            </a:r>
            <a:r>
              <a:rPr lang="en-US"/>
              <a:t> in each to get a matching m-bit hash.</a:t>
            </a:r>
            <a:endParaRPr/>
          </a:p>
          <a:p>
            <a:pPr indent="0" lvl="0" marL="0" rtl="0" algn="l">
              <a:spcBef>
                <a:spcPts val="0"/>
              </a:spcBef>
              <a:spcAft>
                <a:spcPts val="0"/>
              </a:spcAft>
              <a:buSzPts val="1800"/>
              <a:buNone/>
            </a:pPr>
            <a:r>
              <a:rPr lang="en-US"/>
              <a:t>Note that creating many message variants is relatively easy, either by rewording or just varying the amount of white-space in the message. All of which indicates that larger MACs/Hashes are needed.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9" name="Google Shape;26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number of proposals have been made for hash functions based on using a cipher block chaining technique, but without the secret key (instead using the message blocks as keys). Unfortunately these are subject to both the birthday attack, and to a “meet-in-the-middle” attack. Thus, attention has been directed at finding other approaches to hashing.</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50" name="Google Shape;15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Opening quote.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6" name="Google Shape;27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Just as with symmetric and public-key encryption, we can group attacks on hash functions and MACs into two categories: brute-force attacks and cryptanalysis. </a:t>
            </a:r>
            <a:endParaRPr/>
          </a:p>
          <a:p>
            <a:pPr indent="0" lvl="0" marL="0" rtl="0" algn="l">
              <a:spcBef>
                <a:spcPts val="0"/>
              </a:spcBef>
              <a:spcAft>
                <a:spcPts val="0"/>
              </a:spcAft>
              <a:buSzPts val="1800"/>
              <a:buNone/>
            </a:pPr>
            <a:r>
              <a:rPr lang="en-US"/>
              <a:t>The strength of a hash function against brute-force attacks depends solely on the length of the hash code produced by the algorithm, with cost O(2^m/2). See proposal in text for a h/w MD5 cracker.</a:t>
            </a:r>
            <a:endParaRPr/>
          </a:p>
          <a:p>
            <a:pPr indent="0" lvl="0" marL="0" rtl="0" algn="l">
              <a:spcBef>
                <a:spcPts val="0"/>
              </a:spcBef>
              <a:spcAft>
                <a:spcPts val="0"/>
              </a:spcAft>
              <a:buSzPts val="1800"/>
              <a:buNone/>
            </a:pPr>
            <a:r>
              <a:rPr lang="en-US"/>
              <a:t>A brute-force attack on a MAC is a more difficult undertaking because it requires known message-MAC pairs. However analysis shows cost is related to min(2^k, 2^n), similar to symmetric encryption algorithms.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3" name="Google Shape;28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 with encryption algorithms, cryptanalytic attacks on hash functions and MAC algorithms seek to exploit some property of the algorithm to perform some attack other than an exhaustive search. The way to measure the resistance of a hash or MAC algorithm to cryptanalysis is to compare its strength to the effort required for a brute-force attack. That is, an ideal hash or MAC algorithm will require a cryptanalytic effort greater than or equal to the brute-force effort. </a:t>
            </a:r>
            <a:endParaRPr/>
          </a:p>
          <a:p>
            <a:pPr indent="0" lvl="0" marL="0" rtl="0" algn="l">
              <a:spcBef>
                <a:spcPts val="0"/>
              </a:spcBef>
              <a:spcAft>
                <a:spcPts val="0"/>
              </a:spcAft>
              <a:buSzPts val="1800"/>
              <a:buNone/>
            </a:pPr>
            <a:r>
              <a:rPr lang="en-US"/>
              <a:t>Cryptanalysis of hash functions focuses on the internal structure of the compression function f and is based on attempts to find efficient techniques for producing collisions for a single execution of f. Keep in mind that for any hash function there must exist collisions, but want it to be computationally infeasible to find these collisions.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0" name="Google Shape;29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11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57" name="Google Shape;1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i="1" lang="en-US"/>
              <a:t>Up untill now, have been concerned with protecting message content (ie secrecy) by encrypting the message. Will now consider how to protect message integrity (ie protection from modification), as well as confirming the identity of the sender. Generically this is the problem of message authentication, and in eCommerce applications is arguably more important than secrecy.</a:t>
            </a:r>
            <a:r>
              <a:rPr lang="en-US"/>
              <a:t> Message Authentication is concerned with: protecting the integrity of a message, validating identity of originator, &amp; non-repudiation of origin (dispute resolution). There are three </a:t>
            </a:r>
            <a:r>
              <a:rPr lang="en-US">
                <a:latin typeface="Times"/>
                <a:ea typeface="Times"/>
                <a:cs typeface="Times"/>
                <a:sym typeface="Times"/>
              </a:rPr>
              <a:t>types of functions that may be used to produce an authenticator: </a:t>
            </a:r>
            <a:r>
              <a:rPr lang="en-US"/>
              <a:t>message encryption, message authentication code (MAC), or a hash function.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64" name="Google Shape;16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In the context of communications across a network, the attacks listed above can be identified.</a:t>
            </a:r>
            <a:endParaRPr/>
          </a:p>
          <a:p>
            <a:pPr indent="0" lvl="0" marL="0" rtl="0" algn="l">
              <a:spcBef>
                <a:spcPts val="0"/>
              </a:spcBef>
              <a:spcAft>
                <a:spcPts val="0"/>
              </a:spcAft>
              <a:buSzPts val="1800"/>
              <a:buNone/>
            </a:pPr>
            <a:r>
              <a:rPr lang="en-US"/>
              <a:t>The first two requirements belong in the realm of message confidentiality, and are handled using the encryption techniques already discussed.</a:t>
            </a:r>
            <a:endParaRPr/>
          </a:p>
          <a:p>
            <a:pPr indent="0" lvl="0" marL="0" rtl="0" algn="l">
              <a:spcBef>
                <a:spcPts val="0"/>
              </a:spcBef>
              <a:spcAft>
                <a:spcPts val="0"/>
              </a:spcAft>
              <a:buSzPts val="1800"/>
              <a:buNone/>
            </a:pPr>
            <a:r>
              <a:rPr lang="en-US"/>
              <a:t>The remaining requirements belong in the realm of message authentication. At its core this addresses the issue of ensuring that a message comes from the alleged source and has not been altered. It may also address sequencing and timeliness. The use of a digital signature can also address issues of repudiation </a:t>
            </a:r>
            <a:r>
              <a:rPr lang="en-US">
                <a:latin typeface="Times"/>
                <a:ea typeface="Times"/>
                <a:cs typeface="Times"/>
                <a:sym typeface="Times"/>
              </a:rPr>
              <a:t>by the source.</a:t>
            </a:r>
            <a:r>
              <a:rPr lang="en-US">
                <a:latin typeface="Helvetica Neue"/>
                <a:ea typeface="Helvetica Neue"/>
                <a:cs typeface="Helvetica Neue"/>
                <a:sym typeface="Helvetica Neue"/>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1" name="Google Shape;17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Message encryption by itself can provide a measure of authentication. </a:t>
            </a:r>
            <a:r>
              <a:rPr lang="en-US"/>
              <a:t>Here, the ciphertext of the entire message serves as its authenticator, on the basis that only those who know the appropriate keys could have validly encrypted the message. This is provided you can recognize a valid message (ie if the message has suitable structure such as redundancy or a checksum to detect any changes).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8" name="Google Shape;17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With public-key techniques, can get a digital signature which can only have been created by key owner. But at cost of two public-key operations at each end on message.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5" name="Google Shape;18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 alternative authentication technique involves the use of a secret key to generate a small fixed-size block of data, known as a cryptographic checksum or MAC that is appended to the message. This technique assumes that two communicating parties, say A and B, share a common secret key K. </a:t>
            </a:r>
            <a:r>
              <a:rPr lang="en-US">
                <a:latin typeface="Times"/>
                <a:ea typeface="Times"/>
                <a:cs typeface="Times"/>
                <a:sym typeface="Times"/>
              </a:rPr>
              <a:t>A MAC function is similar to encryption, except that the MAC algorithm need not be reversible, as it must for decryption.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11.4a “Message Authentication” shows the use of a MAC just for authentication.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9" name="Google Shape;19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Can combine use of MAC with encryption in various ways to provide both authentication &amp; secrecy.</a:t>
            </a:r>
            <a:endParaRPr/>
          </a:p>
          <a:p>
            <a:pPr indent="0" lvl="0" marL="0" rtl="0" algn="l">
              <a:spcBef>
                <a:spcPts val="0"/>
              </a:spcBef>
              <a:spcAft>
                <a:spcPts val="0"/>
              </a:spcAft>
              <a:buSzPts val="1800"/>
              <a:buNone/>
            </a:pPr>
            <a:r>
              <a:rPr lang="en-US"/>
              <a:t>Use MAC in circumstances where just authentication is needed (or needs to be kept), see text for examples.</a:t>
            </a:r>
            <a:endParaRPr/>
          </a:p>
          <a:p>
            <a:pPr indent="0" lvl="0" marL="0" rtl="0" algn="l">
              <a:spcBef>
                <a:spcPts val="0"/>
              </a:spcBef>
              <a:spcAft>
                <a:spcPts val="0"/>
              </a:spcAft>
              <a:buSzPts val="1800"/>
              <a:buNone/>
            </a:pPr>
            <a:r>
              <a:rPr lang="en-US"/>
              <a:t>A MAC is NOT a digital signature since both sender &amp; receiver share key and could create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5" name="Google Shape;25;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18" name="Shape 118"/>
        <p:cNvGrpSpPr/>
        <p:nvPr/>
      </p:nvGrpSpPr>
      <p:grpSpPr>
        <a:xfrm>
          <a:off x="0" y="0"/>
          <a:ext cx="0" cy="0"/>
          <a:chOff x="0" y="0"/>
          <a:chExt cx="0" cy="0"/>
        </a:xfrm>
      </p:grpSpPr>
      <p:sp>
        <p:nvSpPr>
          <p:cNvPr id="119" name="Google Shape;119;p16"/>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6"/>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1" name="Google Shape;121;p16"/>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2" name="Google Shape;122;p1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34" name="Shape 134"/>
        <p:cNvGrpSpPr/>
        <p:nvPr/>
      </p:nvGrpSpPr>
      <p:grpSpPr>
        <a:xfrm>
          <a:off x="0" y="0"/>
          <a:ext cx="0" cy="0"/>
          <a:chOff x="0" y="0"/>
          <a:chExt cx="0" cy="0"/>
        </a:xfrm>
      </p:grpSpPr>
      <p:sp>
        <p:nvSpPr>
          <p:cNvPr id="135" name="Google Shape;135;p18"/>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8"/>
          <p:cNvSpPr/>
          <p:nvPr>
            <p:ph idx="2" type="pic"/>
          </p:nvPr>
        </p:nvSpPr>
        <p:spPr>
          <a:xfrm>
            <a:off x="838200" y="1143003"/>
            <a:ext cx="4419600" cy="3514531"/>
          </a:xfrm>
          <a:prstGeom prst="roundRect">
            <a:avLst>
              <a:gd fmla="val 783" name="adj"/>
            </a:avLst>
          </a:prstGeom>
          <a:solidFill>
            <a:schemeClr val="lt2"/>
          </a:solidFill>
          <a:ln>
            <a:noFill/>
          </a:ln>
        </p:spPr>
      </p:sp>
      <p:sp>
        <p:nvSpPr>
          <p:cNvPr id="137" name="Google Shape;137;p18"/>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38" name="Google Shape;138;p1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8"/>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4"/>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2" name="Google Shape;42;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5" name="Shape 45"/>
        <p:cNvGrpSpPr/>
        <p:nvPr/>
      </p:nvGrpSpPr>
      <p:grpSpPr>
        <a:xfrm>
          <a:off x="0" y="0"/>
          <a:ext cx="0" cy="0"/>
          <a:chOff x="0" y="0"/>
          <a:chExt cx="0" cy="0"/>
        </a:xfrm>
      </p:grpSpPr>
      <p:sp>
        <p:nvSpPr>
          <p:cNvPr id="46" name="Google Shape;46;p5"/>
          <p:cNvSpPr txBox="1"/>
          <p:nvPr>
            <p:ph type="title"/>
          </p:nvPr>
        </p:nvSpPr>
        <p:spPr>
          <a:xfrm rot="5400000">
            <a:off x="4846637"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 type="body"/>
          </p:nvPr>
        </p:nvSpPr>
        <p:spPr>
          <a:xfrm rot="5400000">
            <a:off x="998537" y="419103"/>
            <a:ext cx="5851525" cy="5562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6"/>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1" type="body"/>
          </p:nvPr>
        </p:nvSpPr>
        <p:spPr>
          <a:xfrm rot="5400000">
            <a:off x="2784475" y="98425"/>
            <a:ext cx="4800600" cy="74993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8"/>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5" name="Google Shape;65;p8"/>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6" name="Google Shape;66;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9" name="Shape 79"/>
        <p:cNvGrpSpPr/>
        <p:nvPr/>
      </p:nvGrpSpPr>
      <p:grpSpPr>
        <a:xfrm>
          <a:off x="0" y="0"/>
          <a:ext cx="0" cy="0"/>
          <a:chOff x="0" y="0"/>
          <a:chExt cx="0" cy="0"/>
        </a:xfrm>
      </p:grpSpPr>
      <p:sp>
        <p:nvSpPr>
          <p:cNvPr id="80" name="Google Shape;80;p10"/>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2" name="Google Shape;82;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0"/>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91" name="Shape 91"/>
        <p:cNvGrpSpPr/>
        <p:nvPr/>
      </p:nvGrpSpPr>
      <p:grpSpPr>
        <a:xfrm>
          <a:off x="0" y="0"/>
          <a:ext cx="0" cy="0"/>
          <a:chOff x="0" y="0"/>
          <a:chExt cx="0" cy="0"/>
        </a:xfrm>
      </p:grpSpPr>
      <p:sp>
        <p:nvSpPr>
          <p:cNvPr id="92" name="Google Shape;92;p12"/>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4" name="Google Shape;94;p12"/>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5" name="Google Shape;95;p12"/>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6" name="Google Shape;96;p12"/>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8" name="Shape 108"/>
        <p:cNvGrpSpPr/>
        <p:nvPr/>
      </p:nvGrpSpPr>
      <p:grpSpPr>
        <a:xfrm>
          <a:off x="0" y="0"/>
          <a:ext cx="0" cy="0"/>
          <a:chOff x="0" y="0"/>
          <a:chExt cx="0" cy="0"/>
        </a:xfrm>
      </p:grpSpPr>
      <p:sp>
        <p:nvSpPr>
          <p:cNvPr id="109" name="Google Shape;109;p1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4"/>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7.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8.xml"/><Relationship Id="rId3" Type="http://schemas.openxmlformats.org/officeDocument/2006/relationships/theme" Target="../theme/theme8.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9.xml"/><Relationship Id="rId3"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815975" y="-815975"/>
            <a:ext cx="1638300" cy="1638300"/>
          </a:xfrm>
          <a:custGeom>
            <a:rect b="b" l="l" r="r" t="t"/>
            <a:pathLst>
              <a:path extrusionOk="0" h="1638887" w="1638887">
                <a:moveTo>
                  <a:pt x="1638887" y="819444"/>
                </a:moveTo>
                <a:lnTo>
                  <a:pt x="1638887" y="819444"/>
                </a:lnTo>
                <a:cubicBezTo>
                  <a:pt x="1638887" y="927094"/>
                  <a:pt x="1617673" y="1033698"/>
                  <a:pt x="1576462" y="1133148"/>
                </a:cubicBezTo>
                <a:cubicBezTo>
                  <a:pt x="1535250" y="1232598"/>
                  <a:pt x="1474842" y="1322960"/>
                  <a:pt x="1398698" y="1399057"/>
                </a:cubicBezTo>
                <a:cubicBezTo>
                  <a:pt x="1322554" y="1475154"/>
                  <a:pt x="1232155" y="1535506"/>
                  <a:pt x="1132679" y="1576656"/>
                </a:cubicBezTo>
                <a:cubicBezTo>
                  <a:pt x="1033204" y="1617806"/>
                  <a:pt x="926587" y="1638954"/>
                  <a:pt x="818937" y="1638887"/>
                </a:cubicBezTo>
                <a:lnTo>
                  <a:pt x="819444" y="819444"/>
                </a:lnTo>
                <a:close/>
              </a:path>
            </a:pathLst>
          </a:custGeom>
          <a:solidFill>
            <a:srgbClr val="FEFAF4">
              <a:alpha val="32549"/>
            </a:srgbClr>
          </a:solidFill>
          <a:ln cap="rnd" cmpd="sng" w="9525">
            <a:solidFill>
              <a:srgbClr val="D2C39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p:nvPr/>
        </p:nvSpPr>
        <p:spPr>
          <a:xfrm>
            <a:off x="168275" y="20637"/>
            <a:ext cx="1703387" cy="1703387"/>
          </a:xfrm>
          <a:prstGeom prst="ellipse">
            <a:avLst/>
          </a:prstGeom>
          <a:noFill/>
          <a:ln cap="rnd" cmpd="sng" w="27300">
            <a:solidFill>
              <a:srgbClr val="FFF6DB"/>
            </a:solidFill>
            <a:prstDash val="solid"/>
            <a:miter lim="800000"/>
            <a:headEnd len="sm" w="sm" type="none"/>
            <a:tailEnd len="sm" w="sm" type="none"/>
          </a:ln>
          <a:effectLst>
            <a:outerShdw blurRad="63500" dir="5400000" dist="25400">
              <a:srgbClr val="AFA58D">
                <a:alpha val="8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
          <p:cNvSpPr txBox="1"/>
          <p:nvPr/>
        </p:nvSpPr>
        <p:spPr>
          <a:xfrm>
            <a:off x="1012825" y="0"/>
            <a:ext cx="813117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txBox="1"/>
          <p:nvPr/>
        </p:nvSpPr>
        <p:spPr>
          <a:xfrm>
            <a:off x="1014412" y="0"/>
            <a:ext cx="73025" cy="6858000"/>
          </a:xfrm>
          <a:prstGeom prst="rect">
            <a:avLst/>
          </a:prstGeom>
          <a:solidFill>
            <a:schemeClr val="lt1"/>
          </a:solidFill>
          <a:ln>
            <a:noFill/>
          </a:ln>
          <a:effectLst>
            <a:outerShdw blurRad="63500" dir="10800000" dist="38000">
              <a:srgbClr val="706B5F">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6" name="Google Shape;16;p1"/>
          <p:cNvSpPr/>
          <p:nvPr/>
        </p:nvSpPr>
        <p:spPr>
          <a:xfrm>
            <a:off x="1157287" y="1344612"/>
            <a:ext cx="63500" cy="65087"/>
          </a:xfrm>
          <a:prstGeom prst="ellipse">
            <a:avLst/>
          </a:prstGeom>
          <a:noFill/>
          <a:ln cap="rnd" cmpd="sng" w="12700">
            <a:solidFill>
              <a:srgbClr val="307F93">
                <a:alpha val="5960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9" name="Google Shape;19;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8" name="Shape 28"/>
        <p:cNvGrpSpPr/>
        <p:nvPr/>
      </p:nvGrpSpPr>
      <p:grpSpPr>
        <a:xfrm>
          <a:off x="0" y="0"/>
          <a:ext cx="0" cy="0"/>
          <a:chOff x="0" y="0"/>
          <a:chExt cx="0" cy="0"/>
        </a:xfrm>
      </p:grpSpPr>
      <p:sp>
        <p:nvSpPr>
          <p:cNvPr id="29" name="Google Shape;29;p3"/>
          <p:cNvSpPr/>
          <p:nvPr/>
        </p:nvSpPr>
        <p:spPr>
          <a:xfrm>
            <a:off x="-815975" y="-815975"/>
            <a:ext cx="1638300" cy="1638300"/>
          </a:xfrm>
          <a:custGeom>
            <a:rect b="b" l="l" r="r" t="t"/>
            <a:pathLst>
              <a:path extrusionOk="0" h="1638887" w="1638887">
                <a:moveTo>
                  <a:pt x="1638887" y="819444"/>
                </a:moveTo>
                <a:lnTo>
                  <a:pt x="1638887" y="819444"/>
                </a:lnTo>
                <a:cubicBezTo>
                  <a:pt x="1638887" y="927094"/>
                  <a:pt x="1617673" y="1033698"/>
                  <a:pt x="1576462" y="1133148"/>
                </a:cubicBezTo>
                <a:cubicBezTo>
                  <a:pt x="1535250" y="1232598"/>
                  <a:pt x="1474842" y="1322960"/>
                  <a:pt x="1398698" y="1399057"/>
                </a:cubicBezTo>
                <a:cubicBezTo>
                  <a:pt x="1322554" y="1475154"/>
                  <a:pt x="1232155" y="1535506"/>
                  <a:pt x="1132679" y="1576656"/>
                </a:cubicBezTo>
                <a:cubicBezTo>
                  <a:pt x="1033204" y="1617806"/>
                  <a:pt x="926587" y="1638954"/>
                  <a:pt x="818937" y="1638887"/>
                </a:cubicBezTo>
                <a:lnTo>
                  <a:pt x="819444" y="819444"/>
                </a:lnTo>
                <a:close/>
              </a:path>
            </a:pathLst>
          </a:custGeom>
          <a:solidFill>
            <a:srgbClr val="FEFAF4">
              <a:alpha val="32549"/>
            </a:srgbClr>
          </a:solidFill>
          <a:ln cap="rnd" cmpd="sng" w="9525">
            <a:solidFill>
              <a:srgbClr val="D2C39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3"/>
          <p:cNvSpPr/>
          <p:nvPr/>
        </p:nvSpPr>
        <p:spPr>
          <a:xfrm>
            <a:off x="168275" y="20637"/>
            <a:ext cx="1703387" cy="1703387"/>
          </a:xfrm>
          <a:prstGeom prst="ellipse">
            <a:avLst/>
          </a:prstGeom>
          <a:noFill/>
          <a:ln cap="rnd" cmpd="sng" w="27300">
            <a:solidFill>
              <a:srgbClr val="FFF6DB"/>
            </a:solidFill>
            <a:prstDash val="solid"/>
            <a:miter lim="800000"/>
            <a:headEnd len="sm" w="sm" type="none"/>
            <a:tailEnd len="sm" w="sm" type="none"/>
          </a:ln>
          <a:effectLst>
            <a:outerShdw blurRad="63500" dir="5400000" dist="25400">
              <a:srgbClr val="AFA58D">
                <a:alpha val="8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3"/>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2" name="Google Shape;32;p3"/>
          <p:cNvSpPr txBox="1"/>
          <p:nvPr/>
        </p:nvSpPr>
        <p:spPr>
          <a:xfrm>
            <a:off x="1012825" y="0"/>
            <a:ext cx="813117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3"/>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35" name="Google Shape;35;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3"/>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400">
              <a:solidFill>
                <a:srgbClr val="000000"/>
              </a:solidFill>
            </a:endParaRPr>
          </a:p>
        </p:txBody>
      </p:sp>
      <p:sp>
        <p:nvSpPr>
          <p:cNvPr id="38" name="Google Shape;38;p3"/>
          <p:cNvSpPr txBox="1"/>
          <p:nvPr/>
        </p:nvSpPr>
        <p:spPr>
          <a:xfrm>
            <a:off x="1014412" y="0"/>
            <a:ext cx="73025" cy="6858000"/>
          </a:xfrm>
          <a:prstGeom prst="rect">
            <a:avLst/>
          </a:prstGeom>
          <a:solidFill>
            <a:schemeClr val="lt1"/>
          </a:solidFill>
          <a:ln>
            <a:noFill/>
          </a:ln>
          <a:effectLst>
            <a:outerShdw blurRad="63500" dir="10800000" dist="38000">
              <a:srgbClr val="706B5F">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9" name="Shape 69"/>
        <p:cNvGrpSpPr/>
        <p:nvPr/>
      </p:nvGrpSpPr>
      <p:grpSpPr>
        <a:xfrm>
          <a:off x="0" y="0"/>
          <a:ext cx="0" cy="0"/>
          <a:chOff x="0" y="0"/>
          <a:chExt cx="0" cy="0"/>
        </a:xfrm>
      </p:grpSpPr>
      <p:sp>
        <p:nvSpPr>
          <p:cNvPr id="70" name="Google Shape;70;p9"/>
          <p:cNvSpPr txBox="1"/>
          <p:nvPr/>
        </p:nvSpPr>
        <p:spPr>
          <a:xfrm>
            <a:off x="2282825" y="0"/>
            <a:ext cx="6858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9"/>
          <p:cNvSpPr txBox="1"/>
          <p:nvPr/>
        </p:nvSpPr>
        <p:spPr>
          <a:xfrm>
            <a:off x="2286000" y="0"/>
            <a:ext cx="76200" cy="6858000"/>
          </a:xfrm>
          <a:prstGeom prst="rect">
            <a:avLst/>
          </a:prstGeom>
          <a:solidFill>
            <a:schemeClr val="lt1"/>
          </a:solidFill>
          <a:ln>
            <a:noFill/>
          </a:ln>
          <a:effectLst>
            <a:outerShdw blurRad="63500" dir="10800000" dist="38000">
              <a:srgbClr val="706B5F">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9"/>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73" name="Google Shape;73;p9"/>
          <p:cNvSpPr/>
          <p:nvPr/>
        </p:nvSpPr>
        <p:spPr>
          <a:xfrm>
            <a:off x="2408237" y="2746375"/>
            <a:ext cx="63500" cy="63500"/>
          </a:xfrm>
          <a:prstGeom prst="ellipse">
            <a:avLst/>
          </a:prstGeom>
          <a:noFill/>
          <a:ln cap="rnd" cmpd="sng" w="12700">
            <a:solidFill>
              <a:srgbClr val="307F93">
                <a:alpha val="5960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9"/>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9"/>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76" name="Google Shape;76;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9"/>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5" name="Shape 85"/>
        <p:cNvGrpSpPr/>
        <p:nvPr/>
      </p:nvGrpSpPr>
      <p:grpSpPr>
        <a:xfrm>
          <a:off x="0" y="0"/>
          <a:ext cx="0" cy="0"/>
          <a:chOff x="0" y="0"/>
          <a:chExt cx="0" cy="0"/>
        </a:xfrm>
      </p:grpSpPr>
      <p:sp>
        <p:nvSpPr>
          <p:cNvPr id="86" name="Google Shape;86;p11"/>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88" name="Google Shape;88;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1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0" name="Shape 100"/>
        <p:cNvGrpSpPr/>
        <p:nvPr/>
      </p:nvGrpSpPr>
      <p:grpSpPr>
        <a:xfrm>
          <a:off x="0" y="0"/>
          <a:ext cx="0" cy="0"/>
          <a:chOff x="0" y="0"/>
          <a:chExt cx="0" cy="0"/>
        </a:xfrm>
      </p:grpSpPr>
      <p:sp>
        <p:nvSpPr>
          <p:cNvPr id="101" name="Google Shape;101;p13"/>
          <p:cNvSpPr txBox="1"/>
          <p:nvPr/>
        </p:nvSpPr>
        <p:spPr>
          <a:xfrm>
            <a:off x="1014412" y="0"/>
            <a:ext cx="8129587"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13"/>
          <p:cNvSpPr txBox="1"/>
          <p:nvPr/>
        </p:nvSpPr>
        <p:spPr>
          <a:xfrm>
            <a:off x="1014412" y="0"/>
            <a:ext cx="73025" cy="6858000"/>
          </a:xfrm>
          <a:prstGeom prst="rect">
            <a:avLst/>
          </a:prstGeom>
          <a:solidFill>
            <a:schemeClr val="lt1"/>
          </a:solidFill>
          <a:ln>
            <a:noFill/>
          </a:ln>
          <a:effectLst>
            <a:outerShdw blurRad="63500" dir="10800000" dist="38000">
              <a:srgbClr val="706B5F">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13"/>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 name="Google Shape;104;p1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05" name="Google Shape;105;p1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1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7" name="Google Shape;107;p13"/>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2" name="Shape 112"/>
        <p:cNvGrpSpPr/>
        <p:nvPr/>
      </p:nvGrpSpPr>
      <p:grpSpPr>
        <a:xfrm>
          <a:off x="0" y="0"/>
          <a:ext cx="0" cy="0"/>
          <a:chOff x="0" y="0"/>
          <a:chExt cx="0" cy="0"/>
        </a:xfrm>
      </p:grpSpPr>
      <p:sp>
        <p:nvSpPr>
          <p:cNvPr id="113" name="Google Shape;113;p15"/>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Google Shape;114;p15"/>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15" name="Google Shape;115;p1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6" name="Google Shape;116;p1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7" name="Google Shape;117;p15"/>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5" name="Shape 125"/>
        <p:cNvGrpSpPr/>
        <p:nvPr/>
      </p:nvGrpSpPr>
      <p:grpSpPr>
        <a:xfrm>
          <a:off x="0" y="0"/>
          <a:ext cx="0" cy="0"/>
          <a:chOff x="0" y="0"/>
          <a:chExt cx="0" cy="0"/>
        </a:xfrm>
      </p:grpSpPr>
      <p:sp>
        <p:nvSpPr>
          <p:cNvPr id="126" name="Google Shape;126;p17"/>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
        <p:nvSpPr>
          <p:cNvPr id="127" name="Google Shape;127;p17"/>
          <p:cNvSpPr/>
          <p:nvPr/>
        </p:nvSpPr>
        <p:spPr>
          <a:xfrm rot="-2160000">
            <a:off x="396875" y="954087"/>
            <a:ext cx="685800" cy="204787"/>
          </a:xfrm>
          <a:prstGeom prst="flowChartProcess">
            <a:avLst/>
          </a:prstGeom>
          <a:solidFill>
            <a:srgbClr val="FBFBFB">
              <a:alpha val="44705"/>
            </a:srgbClr>
          </a:solidFill>
          <a:ln cap="rnd" cmpd="sng" w="9525">
            <a:solidFill>
              <a:srgbClr val="FFFFFF"/>
            </a:solidFill>
            <a:prstDash val="solid"/>
            <a:miter lim="800000"/>
            <a:headEnd len="sm" w="sm" type="none"/>
            <a:tailEnd len="sm" w="sm" type="none"/>
          </a:ln>
          <a:effectLst>
            <a:outerShdw blurRad="63500" sx="96000" dir="3299947" dist="25399" sy="96000">
              <a:srgbClr val="EBDAB1">
                <a:alpha val="3960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17"/>
          <p:cNvSpPr/>
          <p:nvPr/>
        </p:nvSpPr>
        <p:spPr>
          <a:xfrm flipH="1" rot="2160000">
            <a:off x="5003800" y="936625"/>
            <a:ext cx="649287" cy="204787"/>
          </a:xfrm>
          <a:prstGeom prst="flowChartProcess">
            <a:avLst/>
          </a:prstGeom>
          <a:solidFill>
            <a:srgbClr val="FBFBFB">
              <a:alpha val="44705"/>
            </a:srgbClr>
          </a:solidFill>
          <a:ln cap="rnd" cmpd="sng" w="9525">
            <a:solidFill>
              <a:srgbClr val="FFFFFF"/>
            </a:solidFill>
            <a:prstDash val="solid"/>
            <a:miter lim="800000"/>
            <a:headEnd len="sm" w="sm" type="none"/>
            <a:tailEnd len="sm" w="sm" type="none"/>
          </a:ln>
          <a:effectLst>
            <a:outerShdw blurRad="63500" sx="96000" dir="3299947" dist="25399" sy="96000">
              <a:schemeClr val="lt2">
                <a:alpha val="1960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17"/>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0" name="Google Shape;130;p17"/>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31" name="Google Shape;131;p1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2" name="Google Shape;132;p1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3" name="Google Shape;133;p17"/>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1pPr>
            <a:lvl2pPr indent="0" lvl="1"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2pPr>
            <a:lvl3pPr indent="0" lvl="2"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3pPr>
            <a:lvl4pPr indent="0" lvl="3"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4pPr>
            <a:lvl5pPr indent="0" lvl="4"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5pPr>
            <a:lvl6pPr indent="0" lvl="5"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6pPr>
            <a:lvl7pPr indent="0" lvl="6"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7pPr>
            <a:lvl8pPr indent="0" lvl="7"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8pPr>
            <a:lvl9pPr indent="0" lvl="8" marL="0" marR="0" rtl="0" algn="ctr">
              <a:lnSpc>
                <a:spcPct val="100000"/>
              </a:lnSpc>
              <a:spcBef>
                <a:spcPts val="0"/>
              </a:spcBef>
              <a:spcAft>
                <a:spcPts val="0"/>
              </a:spcAft>
              <a:buClr>
                <a:srgbClr val="B5A788"/>
              </a:buClr>
              <a:buSzPts val="1200"/>
              <a:buFont typeface="Arial"/>
              <a:buNone/>
              <a:defRPr b="0" i="0" sz="1200" u="none">
                <a:solidFill>
                  <a:srgbClr val="B5A7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ctrTitle"/>
          </p:nvPr>
        </p:nvSpPr>
        <p:spPr>
          <a:xfrm>
            <a:off x="838200" y="457200"/>
            <a:ext cx="7848600" cy="276542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Cryptography and Network Security</a:t>
            </a:r>
            <a:br>
              <a:rPr b="0" i="0" lang="en-US" sz="4300" u="none">
                <a:solidFill>
                  <a:srgbClr val="572314"/>
                </a:solidFill>
                <a:latin typeface="Gill Sans"/>
                <a:ea typeface="Gill Sans"/>
                <a:cs typeface="Gill Sans"/>
                <a:sym typeface="Gill Sans"/>
              </a:rPr>
            </a:br>
            <a:r>
              <a:rPr b="0" i="0" lang="en-US" sz="4300" u="none">
                <a:solidFill>
                  <a:srgbClr val="572314"/>
                </a:solidFill>
                <a:latin typeface="Gill Sans"/>
                <a:ea typeface="Gill Sans"/>
                <a:cs typeface="Gill Sans"/>
                <a:sym typeface="Gill Sans"/>
              </a:rPr>
              <a:t>Chapter 11</a:t>
            </a:r>
            <a:endParaRPr/>
          </a:p>
        </p:txBody>
      </p:sp>
      <p:sp>
        <p:nvSpPr>
          <p:cNvPr id="147" name="Google Shape;147;p19"/>
          <p:cNvSpPr txBox="1"/>
          <p:nvPr>
            <p:ph idx="1" type="subTitle"/>
          </p:nvPr>
        </p:nvSpPr>
        <p:spPr>
          <a:xfrm>
            <a:off x="1371600" y="3657600"/>
            <a:ext cx="6400800" cy="2671762"/>
          </a:xfrm>
          <a:prstGeom prst="rect">
            <a:avLst/>
          </a:prstGeom>
          <a:noFill/>
          <a:ln>
            <a:noFill/>
          </a:ln>
        </p:spPr>
        <p:txBody>
          <a:bodyPr anchorCtr="0" anchor="t" bIns="45700" lIns="91425" spcFirstLastPara="1" rIns="91425" wrap="square" tIns="0">
            <a:normAutofit/>
          </a:bodyPr>
          <a:lstStyle/>
          <a:p>
            <a:pPr indent="0" lvl="0" marL="26987" rtl="0" algn="l">
              <a:lnSpc>
                <a:spcPct val="100000"/>
              </a:lnSpc>
              <a:spcBef>
                <a:spcPts val="0"/>
              </a:spcBef>
              <a:spcAft>
                <a:spcPts val="0"/>
              </a:spcAft>
              <a:buSzPts val="2080"/>
              <a:buNone/>
            </a:pPr>
            <a:r>
              <a:rPr b="0" i="0" lang="en-US" sz="2600" u="none">
                <a:solidFill>
                  <a:srgbClr val="320E04"/>
                </a:solidFill>
                <a:latin typeface="Gill Sans"/>
                <a:ea typeface="Gill Sans"/>
                <a:cs typeface="Gill Sans"/>
                <a:sym typeface="Gill Sans"/>
              </a:rPr>
              <a:t>Fourth Edition</a:t>
            </a:r>
            <a:endParaRPr/>
          </a:p>
          <a:p>
            <a:pPr indent="0" lvl="0" marL="26987" rtl="0" algn="l">
              <a:lnSpc>
                <a:spcPct val="100000"/>
              </a:lnSpc>
              <a:spcBef>
                <a:spcPts val="600"/>
              </a:spcBef>
              <a:spcAft>
                <a:spcPts val="0"/>
              </a:spcAft>
              <a:buSzPts val="2080"/>
              <a:buNone/>
            </a:pPr>
            <a:r>
              <a:rPr b="0" i="0" lang="en-US" sz="2600" u="none">
                <a:solidFill>
                  <a:srgbClr val="320E04"/>
                </a:solidFill>
                <a:latin typeface="Gill Sans"/>
                <a:ea typeface="Gill Sans"/>
                <a:cs typeface="Gill Sans"/>
                <a:sym typeface="Gill Sans"/>
              </a:rPr>
              <a:t>by William Stallings	</a:t>
            </a:r>
            <a:endParaRPr/>
          </a:p>
          <a:p>
            <a:pPr indent="0" lvl="0" marL="26987" rtl="0" algn="l">
              <a:lnSpc>
                <a:spcPct val="100000"/>
              </a:lnSpc>
              <a:spcBef>
                <a:spcPts val="600"/>
              </a:spcBef>
              <a:spcAft>
                <a:spcPts val="0"/>
              </a:spcAft>
              <a:buSzPts val="2080"/>
              <a:buNone/>
            </a:pPr>
            <a:r>
              <a:t/>
            </a:r>
            <a:endParaRPr b="0" i="0" sz="2600" u="none">
              <a:solidFill>
                <a:srgbClr val="320E04"/>
              </a:solidFill>
              <a:latin typeface="Gill Sans"/>
              <a:ea typeface="Gill Sans"/>
              <a:cs typeface="Gill Sans"/>
              <a:sym typeface="Gill Sans"/>
            </a:endParaRPr>
          </a:p>
          <a:p>
            <a:pPr indent="0" lvl="0" marL="26987" rtl="0" algn="l">
              <a:lnSpc>
                <a:spcPct val="100000"/>
              </a:lnSpc>
              <a:spcBef>
                <a:spcPts val="600"/>
              </a:spcBef>
              <a:spcAft>
                <a:spcPts val="0"/>
              </a:spcAft>
              <a:buSzPts val="2080"/>
              <a:buNone/>
            </a:pPr>
            <a:r>
              <a:rPr b="0" i="0" lang="en-US" sz="2600" u="none">
                <a:solidFill>
                  <a:srgbClr val="320E04"/>
                </a:solidFill>
                <a:latin typeface="Gill Sans"/>
                <a:ea typeface="Gill Sans"/>
                <a:cs typeface="Gill Sans"/>
                <a:sym typeface="Gill Sans"/>
              </a:rPr>
              <a:t>Lecture slides by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MAC Properties</a:t>
            </a:r>
            <a:endParaRPr/>
          </a:p>
        </p:txBody>
      </p:sp>
      <p:sp>
        <p:nvSpPr>
          <p:cNvPr id="210" name="Google Shape;210;p28"/>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a MAC is a cryptographic checksum</a:t>
            </a:r>
            <a:endParaRPr/>
          </a:p>
          <a:p>
            <a:pPr indent="-236537" lvl="1" marL="639762" marR="0" rtl="0" algn="l">
              <a:lnSpc>
                <a:spcPct val="100000"/>
              </a:lnSpc>
              <a:spcBef>
                <a:spcPts val="500"/>
              </a:spcBef>
              <a:spcAft>
                <a:spcPts val="0"/>
              </a:spcAft>
              <a:buClr>
                <a:schemeClr val="accent1"/>
              </a:buClr>
              <a:buSzPts val="2800"/>
              <a:buFont typeface="Verdana"/>
              <a:buNone/>
            </a:pPr>
            <a:r>
              <a:rPr b="0" i="0" lang="en-US" sz="2800" u="none" cap="none" strike="noStrike">
                <a:solidFill>
                  <a:schemeClr val="dk1"/>
                </a:solidFill>
                <a:latin typeface="Gill Sans"/>
                <a:ea typeface="Gill Sans"/>
                <a:cs typeface="Gill Sans"/>
                <a:sym typeface="Gill Sans"/>
              </a:rPr>
              <a:t>	</a:t>
            </a:r>
            <a:r>
              <a:rPr b="0" i="0" lang="en-US" sz="2800" u="none" cap="none" strike="noStrike">
                <a:solidFill>
                  <a:schemeClr val="dk1"/>
                </a:solidFill>
                <a:latin typeface="Courier New"/>
                <a:ea typeface="Courier New"/>
                <a:cs typeface="Courier New"/>
                <a:sym typeface="Courier New"/>
              </a:rPr>
              <a:t>MAC = C</a:t>
            </a:r>
            <a:r>
              <a:rPr b="0" baseline="-25000" i="0" lang="en-US" sz="2800" u="none" cap="none" strike="noStrike">
                <a:solidFill>
                  <a:schemeClr val="dk1"/>
                </a:solidFill>
                <a:latin typeface="Courier New"/>
                <a:ea typeface="Courier New"/>
                <a:cs typeface="Courier New"/>
                <a:sym typeface="Courier New"/>
              </a:rPr>
              <a:t>K</a:t>
            </a:r>
            <a:r>
              <a:rPr b="0" i="0" lang="en-US" sz="2800" u="none" cap="none" strike="noStrike">
                <a:solidFill>
                  <a:schemeClr val="dk1"/>
                </a:solidFill>
                <a:latin typeface="Courier New"/>
                <a:ea typeface="Courier New"/>
                <a:cs typeface="Courier New"/>
                <a:sym typeface="Courier New"/>
              </a:rPr>
              <a:t>(M)</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condenses a variable-length message M</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using a secret key K</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to a fixed-sized authenticator</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is a many-to-one function</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potentially many messages have same MAC</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but finding these needs to be very difficult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Requirements for MACs</a:t>
            </a:r>
            <a:endParaRPr/>
          </a:p>
        </p:txBody>
      </p:sp>
      <p:sp>
        <p:nvSpPr>
          <p:cNvPr id="217" name="Google Shape;217;p29"/>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taking into account the types of attacks</a:t>
            </a:r>
            <a:endParaRPr/>
          </a:p>
          <a:p>
            <a:pPr indent="-609600" lvl="0" marL="609600" marR="0" rtl="0" algn="l">
              <a:lnSpc>
                <a:spcPct val="10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need the MAC to satisfy the following:</a:t>
            </a:r>
            <a:endParaRPr/>
          </a:p>
          <a:p>
            <a:pPr indent="-533400" lvl="1" marL="990600" marR="0" rtl="0" algn="l">
              <a:lnSpc>
                <a:spcPct val="100000"/>
              </a:lnSpc>
              <a:spcBef>
                <a:spcPts val="500"/>
              </a:spcBef>
              <a:spcAft>
                <a:spcPts val="0"/>
              </a:spcAft>
              <a:buClr>
                <a:schemeClr val="accent1"/>
              </a:buClr>
              <a:buSzPts val="2800"/>
              <a:buFont typeface="Verdana"/>
              <a:buAutoNum type="arabicPeriod"/>
            </a:pPr>
            <a:r>
              <a:rPr b="0" i="0" lang="en-US" sz="2800" u="none" cap="none" strike="noStrike">
                <a:solidFill>
                  <a:schemeClr val="dk1"/>
                </a:solidFill>
                <a:latin typeface="Gill Sans"/>
                <a:ea typeface="Gill Sans"/>
                <a:cs typeface="Gill Sans"/>
                <a:sym typeface="Gill Sans"/>
              </a:rPr>
              <a:t>knowing a message and MAC, is infeasible to find another message with same MAC</a:t>
            </a:r>
            <a:endParaRPr/>
          </a:p>
          <a:p>
            <a:pPr indent="-533400" lvl="1" marL="990600" marR="0" rtl="0" algn="l">
              <a:lnSpc>
                <a:spcPct val="100000"/>
              </a:lnSpc>
              <a:spcBef>
                <a:spcPts val="500"/>
              </a:spcBef>
              <a:spcAft>
                <a:spcPts val="0"/>
              </a:spcAft>
              <a:buClr>
                <a:schemeClr val="accent1"/>
              </a:buClr>
              <a:buSzPts val="2800"/>
              <a:buFont typeface="Verdana"/>
              <a:buAutoNum type="arabicPeriod"/>
            </a:pPr>
            <a:r>
              <a:rPr b="0" i="0" lang="en-US" sz="2800" u="none" cap="none" strike="noStrike">
                <a:solidFill>
                  <a:schemeClr val="dk1"/>
                </a:solidFill>
                <a:latin typeface="Gill Sans"/>
                <a:ea typeface="Gill Sans"/>
                <a:cs typeface="Gill Sans"/>
                <a:sym typeface="Gill Sans"/>
              </a:rPr>
              <a:t>MACs should be uniformly distributed</a:t>
            </a:r>
            <a:endParaRPr/>
          </a:p>
          <a:p>
            <a:pPr indent="-533400" lvl="1" marL="990600" marR="0" rtl="0" algn="l">
              <a:lnSpc>
                <a:spcPct val="100000"/>
              </a:lnSpc>
              <a:spcBef>
                <a:spcPts val="500"/>
              </a:spcBef>
              <a:spcAft>
                <a:spcPts val="0"/>
              </a:spcAft>
              <a:buClr>
                <a:schemeClr val="accent1"/>
              </a:buClr>
              <a:buSzPts val="2800"/>
              <a:buFont typeface="Verdana"/>
              <a:buAutoNum type="arabicPeriod"/>
            </a:pPr>
            <a:r>
              <a:rPr b="0" i="0" lang="en-US" sz="2800" u="none" cap="none" strike="noStrike">
                <a:solidFill>
                  <a:schemeClr val="dk1"/>
                </a:solidFill>
                <a:latin typeface="Gill Sans"/>
                <a:ea typeface="Gill Sans"/>
                <a:cs typeface="Gill Sans"/>
                <a:sym typeface="Gill Sans"/>
              </a:rPr>
              <a:t>MAC should depend equally on all bits of the message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600"/>
              <a:buFont typeface="Gill Sans"/>
              <a:buNone/>
            </a:pPr>
            <a:r>
              <a:rPr b="0" i="0" lang="en-US" sz="3600" u="none">
                <a:solidFill>
                  <a:srgbClr val="572314"/>
                </a:solidFill>
                <a:latin typeface="Gill Sans"/>
                <a:ea typeface="Gill Sans"/>
                <a:cs typeface="Gill Sans"/>
                <a:sym typeface="Gill Sans"/>
              </a:rPr>
              <a:t>Using Symmetric Ciphers for MACs</a:t>
            </a:r>
            <a:endParaRPr/>
          </a:p>
        </p:txBody>
      </p:sp>
      <p:sp>
        <p:nvSpPr>
          <p:cNvPr id="224" name="Google Shape;224;p3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rmAutofit/>
          </a:bodyPr>
          <a:lstStyle/>
          <a:p>
            <a:pPr indent="-282575" lvl="0" marL="365125" marR="0" rtl="0" algn="l">
              <a:lnSpc>
                <a:spcPct val="80000"/>
              </a:lnSpc>
              <a:spcBef>
                <a:spcPts val="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can use any block cipher chaining mode and use final block as a MAC</a:t>
            </a:r>
            <a:endParaRPr/>
          </a:p>
          <a:p>
            <a:pPr indent="-282575" lvl="0" marL="365125" marR="0" rtl="0" algn="l">
              <a:lnSpc>
                <a:spcPct val="80000"/>
              </a:lnSpc>
              <a:spcBef>
                <a:spcPts val="600"/>
              </a:spcBef>
              <a:spcAft>
                <a:spcPts val="0"/>
              </a:spcAft>
              <a:buClr>
                <a:schemeClr val="accent1"/>
              </a:buClr>
              <a:buSzPts val="2560"/>
              <a:buFont typeface="Noto Sans Symbols"/>
              <a:buChar char="⚫"/>
            </a:pPr>
            <a:r>
              <a:rPr b="1" i="0" lang="en-US" sz="3200" u="none">
                <a:solidFill>
                  <a:schemeClr val="dk1"/>
                </a:solidFill>
                <a:latin typeface="Gill Sans"/>
                <a:ea typeface="Gill Sans"/>
                <a:cs typeface="Gill Sans"/>
                <a:sym typeface="Gill Sans"/>
              </a:rPr>
              <a:t>Data Authentication Algorithm (DAA)</a:t>
            </a:r>
            <a:r>
              <a:rPr b="0" i="0" lang="en-US" sz="3200" u="none">
                <a:solidFill>
                  <a:schemeClr val="dk1"/>
                </a:solidFill>
                <a:latin typeface="Gill Sans"/>
                <a:ea typeface="Gill Sans"/>
                <a:cs typeface="Gill Sans"/>
                <a:sym typeface="Gill Sans"/>
              </a:rPr>
              <a:t> is a widely used MAC based on DES-CBC</a:t>
            </a:r>
            <a:endParaRPr/>
          </a:p>
          <a:p>
            <a:pPr indent="-236537" lvl="1" marL="639762" marR="0" rtl="0" algn="l">
              <a:lnSpc>
                <a:spcPct val="8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using IV=0 and zero-pad of final block</a:t>
            </a:r>
            <a:endParaRPr/>
          </a:p>
          <a:p>
            <a:pPr indent="-236537" lvl="1" marL="639762" marR="0" rtl="0" algn="l">
              <a:lnSpc>
                <a:spcPct val="8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encrypt message using DES in CBC mode</a:t>
            </a:r>
            <a:endParaRPr/>
          </a:p>
          <a:p>
            <a:pPr indent="-236537" lvl="1" marL="639762" marR="0" rtl="0" algn="l">
              <a:lnSpc>
                <a:spcPct val="8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and send just the final block as the MAC</a:t>
            </a:r>
            <a:endParaRPr/>
          </a:p>
          <a:p>
            <a:pPr indent="-228600" lvl="2" marL="885825" marR="0" rtl="0" algn="l">
              <a:lnSpc>
                <a:spcPct val="8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Gill Sans"/>
                <a:ea typeface="Gill Sans"/>
                <a:cs typeface="Gill Sans"/>
                <a:sym typeface="Gill Sans"/>
              </a:rPr>
              <a:t>or the leftmost M bits (16≤M≤64) of final block</a:t>
            </a:r>
            <a:endParaRPr/>
          </a:p>
          <a:p>
            <a:pPr indent="-282575" lvl="0" marL="365125" marR="0" rtl="0" algn="l">
              <a:lnSpc>
                <a:spcPct val="8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but final MAC is now too small for security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000"/>
              <a:buFont typeface="Gill Sans"/>
              <a:buNone/>
            </a:pPr>
            <a:r>
              <a:rPr b="0" i="0" lang="en-US" sz="4000" u="none">
                <a:solidFill>
                  <a:srgbClr val="572314"/>
                </a:solidFill>
                <a:latin typeface="Gill Sans"/>
                <a:ea typeface="Gill Sans"/>
                <a:cs typeface="Gill Sans"/>
                <a:sym typeface="Gill Sans"/>
              </a:rPr>
              <a:t>Data Authentication Algorithm</a:t>
            </a:r>
            <a:endParaRPr/>
          </a:p>
        </p:txBody>
      </p:sp>
      <p:pic>
        <p:nvPicPr>
          <p:cNvPr descr=" Ch11. DAA.pdf                                                  00156198  Mnementh                      BEAE7A2F:" id="231" name="Google Shape;231;p31"/>
          <p:cNvPicPr preferRelativeResize="0"/>
          <p:nvPr/>
        </p:nvPicPr>
        <p:blipFill rotWithShape="1">
          <a:blip r:embed="rId3">
            <a:alphaModFix/>
          </a:blip>
          <a:srcRect b="27793" l="0" r="0" t="4632"/>
          <a:stretch/>
        </p:blipFill>
        <p:spPr>
          <a:xfrm>
            <a:off x="533400" y="1828800"/>
            <a:ext cx="8043862" cy="42021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Hash Functions</a:t>
            </a:r>
            <a:endParaRPr/>
          </a:p>
        </p:txBody>
      </p:sp>
      <p:sp>
        <p:nvSpPr>
          <p:cNvPr id="238" name="Google Shape;238;p32"/>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condenses arbitrary message to fixed size</a:t>
            </a:r>
            <a:endParaRPr/>
          </a:p>
          <a:p>
            <a:pPr indent="-236537" lvl="1" marL="639762" marR="0" rtl="0" algn="l">
              <a:lnSpc>
                <a:spcPct val="100000"/>
              </a:lnSpc>
              <a:spcBef>
                <a:spcPts val="500"/>
              </a:spcBef>
              <a:spcAft>
                <a:spcPts val="0"/>
              </a:spcAft>
              <a:buClr>
                <a:schemeClr val="accent1"/>
              </a:buClr>
              <a:buSzPts val="2800"/>
              <a:buFont typeface="Verdana"/>
              <a:buNone/>
            </a:pPr>
            <a:r>
              <a:rPr b="0" i="0" lang="en-US" sz="2800" u="none" cap="none" strike="noStrike">
                <a:solidFill>
                  <a:schemeClr val="dk1"/>
                </a:solidFill>
                <a:latin typeface="Courier New"/>
                <a:ea typeface="Courier New"/>
                <a:cs typeface="Courier New"/>
                <a:sym typeface="Courier New"/>
              </a:rPr>
              <a:t>h = H(M)</a:t>
            </a:r>
            <a:r>
              <a:rPr b="0" i="0" lang="en-US" sz="2800" u="none" cap="none" strike="noStrike">
                <a:solidFill>
                  <a:schemeClr val="dk1"/>
                </a:solidFill>
                <a:latin typeface="Gill Sans"/>
                <a:ea typeface="Gill Sans"/>
                <a:cs typeface="Gill Sans"/>
                <a:sym typeface="Gill Sans"/>
              </a:rPr>
              <a:t> </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usually assume that the hash function is public and not keyed</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cf. MAC which is keyed</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hash used to detect changes to message</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can use in various ways with message</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most often to create a digital signature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000"/>
              <a:buFont typeface="Gill Sans"/>
              <a:buNone/>
            </a:pPr>
            <a:r>
              <a:rPr b="0" i="0" lang="en-US" sz="4000" u="none">
                <a:solidFill>
                  <a:srgbClr val="572314"/>
                </a:solidFill>
                <a:latin typeface="Gill Sans"/>
                <a:ea typeface="Gill Sans"/>
                <a:cs typeface="Gill Sans"/>
                <a:sym typeface="Gill Sans"/>
              </a:rPr>
              <a:t>Hash Functions &amp; Digital Signatures</a:t>
            </a:r>
            <a:endParaRPr/>
          </a:p>
        </p:txBody>
      </p:sp>
      <p:pic>
        <p:nvPicPr>
          <p:cNvPr descr="Ch11. Hash_Functions1.pdf                                      00156198  Mnementh                      BEAE7A2F:" id="245" name="Google Shape;245;p33"/>
          <p:cNvPicPr preferRelativeResize="0"/>
          <p:nvPr/>
        </p:nvPicPr>
        <p:blipFill rotWithShape="1">
          <a:blip r:embed="rId3">
            <a:alphaModFix/>
          </a:blip>
          <a:srcRect b="11581" l="0" r="14318" t="60220"/>
          <a:stretch/>
        </p:blipFill>
        <p:spPr>
          <a:xfrm>
            <a:off x="1143000" y="2667000"/>
            <a:ext cx="6886575" cy="17541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000"/>
              <a:buFont typeface="Gill Sans"/>
              <a:buNone/>
            </a:pPr>
            <a:r>
              <a:rPr b="0" i="0" lang="en-US" sz="4000" u="none">
                <a:solidFill>
                  <a:srgbClr val="572314"/>
                </a:solidFill>
                <a:latin typeface="Gill Sans"/>
                <a:ea typeface="Gill Sans"/>
                <a:cs typeface="Gill Sans"/>
                <a:sym typeface="Gill Sans"/>
              </a:rPr>
              <a:t>Requirements for Hash Functions</a:t>
            </a:r>
            <a:endParaRPr/>
          </a:p>
        </p:txBody>
      </p:sp>
      <p:sp>
        <p:nvSpPr>
          <p:cNvPr id="252" name="Google Shape;252;p34"/>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rmAutofit/>
          </a:bodyPr>
          <a:lstStyle/>
          <a:p>
            <a:pPr indent="-609600" lvl="0" marL="609600" marR="0" rtl="0" algn="l">
              <a:lnSpc>
                <a:spcPct val="80000"/>
              </a:lnSpc>
              <a:spcBef>
                <a:spcPts val="0"/>
              </a:spcBef>
              <a:spcAft>
                <a:spcPts val="0"/>
              </a:spcAft>
              <a:buClr>
                <a:schemeClr val="accent1"/>
              </a:buClr>
              <a:buSzPts val="2240"/>
              <a:buFont typeface="Noto Sans Symbols"/>
              <a:buAutoNum type="arabicPeriod"/>
            </a:pPr>
            <a:r>
              <a:rPr b="0" i="0" lang="en-US" sz="2800" u="none">
                <a:solidFill>
                  <a:schemeClr val="dk1"/>
                </a:solidFill>
                <a:latin typeface="Gill Sans"/>
                <a:ea typeface="Gill Sans"/>
                <a:cs typeface="Gill Sans"/>
                <a:sym typeface="Gill Sans"/>
              </a:rPr>
              <a:t>can be applied to any sized message </a:t>
            </a:r>
            <a:r>
              <a:rPr b="0" i="0" lang="en-US" sz="2800" u="none">
                <a:solidFill>
                  <a:schemeClr val="dk1"/>
                </a:solidFill>
                <a:latin typeface="Courier New"/>
                <a:ea typeface="Courier New"/>
                <a:cs typeface="Courier New"/>
                <a:sym typeface="Courier New"/>
              </a:rPr>
              <a:t>M</a:t>
            </a:r>
            <a:endParaRPr/>
          </a:p>
          <a:p>
            <a:pPr indent="-609600" lvl="0" marL="609600" marR="0" rtl="0" algn="l">
              <a:lnSpc>
                <a:spcPct val="80000"/>
              </a:lnSpc>
              <a:spcBef>
                <a:spcPts val="600"/>
              </a:spcBef>
              <a:spcAft>
                <a:spcPts val="0"/>
              </a:spcAft>
              <a:buClr>
                <a:schemeClr val="accent1"/>
              </a:buClr>
              <a:buSzPts val="2240"/>
              <a:buFont typeface="Noto Sans Symbols"/>
              <a:buAutoNum type="arabicPeriod"/>
            </a:pPr>
            <a:r>
              <a:rPr b="0" i="0" lang="en-US" sz="2800" u="none">
                <a:solidFill>
                  <a:schemeClr val="dk1"/>
                </a:solidFill>
                <a:latin typeface="Gill Sans"/>
                <a:ea typeface="Gill Sans"/>
                <a:cs typeface="Gill Sans"/>
                <a:sym typeface="Gill Sans"/>
              </a:rPr>
              <a:t>produces fixed-length output </a:t>
            </a:r>
            <a:r>
              <a:rPr b="0" i="0" lang="en-US" sz="2800" u="none">
                <a:solidFill>
                  <a:schemeClr val="dk1"/>
                </a:solidFill>
                <a:latin typeface="Courier New"/>
                <a:ea typeface="Courier New"/>
                <a:cs typeface="Courier New"/>
                <a:sym typeface="Courier New"/>
              </a:rPr>
              <a:t>h</a:t>
            </a:r>
            <a:endParaRPr/>
          </a:p>
          <a:p>
            <a:pPr indent="-609600" lvl="0" marL="609600" marR="0" rtl="0" algn="l">
              <a:lnSpc>
                <a:spcPct val="80000"/>
              </a:lnSpc>
              <a:spcBef>
                <a:spcPts val="600"/>
              </a:spcBef>
              <a:spcAft>
                <a:spcPts val="0"/>
              </a:spcAft>
              <a:buClr>
                <a:schemeClr val="accent1"/>
              </a:buClr>
              <a:buSzPts val="2240"/>
              <a:buFont typeface="Noto Sans Symbols"/>
              <a:buAutoNum type="arabicPeriod"/>
            </a:pPr>
            <a:r>
              <a:rPr b="0" i="0" lang="en-US" sz="2800" u="none">
                <a:solidFill>
                  <a:schemeClr val="dk1"/>
                </a:solidFill>
                <a:latin typeface="Gill Sans"/>
                <a:ea typeface="Gill Sans"/>
                <a:cs typeface="Gill Sans"/>
                <a:sym typeface="Gill Sans"/>
              </a:rPr>
              <a:t>is easy to compute </a:t>
            </a:r>
            <a:r>
              <a:rPr b="0" i="0" lang="en-US" sz="2800" u="none">
                <a:solidFill>
                  <a:schemeClr val="dk1"/>
                </a:solidFill>
                <a:latin typeface="Courier New"/>
                <a:ea typeface="Courier New"/>
                <a:cs typeface="Courier New"/>
                <a:sym typeface="Courier New"/>
              </a:rPr>
              <a:t>h=H(M)</a:t>
            </a:r>
            <a:r>
              <a:rPr b="0" i="0" lang="en-US" sz="2800" u="none">
                <a:solidFill>
                  <a:schemeClr val="dk1"/>
                </a:solidFill>
                <a:latin typeface="Gill Sans"/>
                <a:ea typeface="Gill Sans"/>
                <a:cs typeface="Gill Sans"/>
                <a:sym typeface="Gill Sans"/>
              </a:rPr>
              <a:t> for any message </a:t>
            </a:r>
            <a:r>
              <a:rPr b="0" i="0" lang="en-US" sz="2800" u="none">
                <a:solidFill>
                  <a:schemeClr val="dk1"/>
                </a:solidFill>
                <a:latin typeface="Courier New"/>
                <a:ea typeface="Courier New"/>
                <a:cs typeface="Courier New"/>
                <a:sym typeface="Courier New"/>
              </a:rPr>
              <a:t>M</a:t>
            </a:r>
            <a:endParaRPr/>
          </a:p>
          <a:p>
            <a:pPr indent="-609600" lvl="0" marL="609600" marR="0" rtl="0" algn="l">
              <a:lnSpc>
                <a:spcPct val="80000"/>
              </a:lnSpc>
              <a:spcBef>
                <a:spcPts val="600"/>
              </a:spcBef>
              <a:spcAft>
                <a:spcPts val="0"/>
              </a:spcAft>
              <a:buClr>
                <a:schemeClr val="accent1"/>
              </a:buClr>
              <a:buSzPts val="2240"/>
              <a:buFont typeface="Noto Sans Symbols"/>
              <a:buAutoNum type="arabicPeriod"/>
            </a:pPr>
            <a:r>
              <a:rPr b="0" i="0" lang="en-US" sz="2800" u="none">
                <a:solidFill>
                  <a:schemeClr val="dk1"/>
                </a:solidFill>
                <a:latin typeface="Gill Sans"/>
                <a:ea typeface="Gill Sans"/>
                <a:cs typeface="Gill Sans"/>
                <a:sym typeface="Gill Sans"/>
              </a:rPr>
              <a:t>given </a:t>
            </a:r>
            <a:r>
              <a:rPr b="0" i="0" lang="en-US" sz="2800" u="none">
                <a:solidFill>
                  <a:schemeClr val="dk1"/>
                </a:solidFill>
                <a:latin typeface="Courier New"/>
                <a:ea typeface="Courier New"/>
                <a:cs typeface="Courier New"/>
                <a:sym typeface="Courier New"/>
              </a:rPr>
              <a:t>h</a:t>
            </a:r>
            <a:r>
              <a:rPr b="0" i="0" lang="en-US" sz="2800" u="none">
                <a:solidFill>
                  <a:schemeClr val="dk1"/>
                </a:solidFill>
                <a:latin typeface="Gill Sans"/>
                <a:ea typeface="Gill Sans"/>
                <a:cs typeface="Gill Sans"/>
                <a:sym typeface="Gill Sans"/>
              </a:rPr>
              <a:t> is infeasible to find </a:t>
            </a:r>
            <a:r>
              <a:rPr b="0" i="0" lang="en-US" sz="2800" u="none">
                <a:solidFill>
                  <a:schemeClr val="dk1"/>
                </a:solidFill>
                <a:latin typeface="Courier New"/>
                <a:ea typeface="Courier New"/>
                <a:cs typeface="Courier New"/>
                <a:sym typeface="Courier New"/>
              </a:rPr>
              <a:t>x</a:t>
            </a:r>
            <a:r>
              <a:rPr b="0" i="0" lang="en-US" sz="2800" u="none">
                <a:solidFill>
                  <a:schemeClr val="dk1"/>
                </a:solidFill>
                <a:latin typeface="Gill Sans"/>
                <a:ea typeface="Gill Sans"/>
                <a:cs typeface="Gill Sans"/>
                <a:sym typeface="Gill Sans"/>
              </a:rPr>
              <a:t> s.t. </a:t>
            </a:r>
            <a:r>
              <a:rPr b="0" i="0" lang="en-US" sz="2800" u="none">
                <a:solidFill>
                  <a:schemeClr val="dk1"/>
                </a:solidFill>
                <a:latin typeface="Courier New"/>
                <a:ea typeface="Courier New"/>
                <a:cs typeface="Courier New"/>
                <a:sym typeface="Courier New"/>
              </a:rPr>
              <a:t>H(x)=h</a:t>
            </a:r>
            <a:endParaRPr/>
          </a:p>
          <a:p>
            <a:pPr indent="-533400" lvl="1" marL="990600" marR="0" rtl="0" algn="l">
              <a:lnSpc>
                <a:spcPct val="8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one-way property</a:t>
            </a:r>
            <a:endParaRPr/>
          </a:p>
          <a:p>
            <a:pPr indent="-609600" lvl="0" marL="609600" marR="0" rtl="0" algn="l">
              <a:lnSpc>
                <a:spcPct val="80000"/>
              </a:lnSpc>
              <a:spcBef>
                <a:spcPts val="600"/>
              </a:spcBef>
              <a:spcAft>
                <a:spcPts val="0"/>
              </a:spcAft>
              <a:buClr>
                <a:schemeClr val="accent1"/>
              </a:buClr>
              <a:buSzPts val="2240"/>
              <a:buFont typeface="Noto Sans Symbols"/>
              <a:buAutoNum type="arabicPeriod"/>
            </a:pPr>
            <a:r>
              <a:rPr b="0" i="0" lang="en-US" sz="2800" u="none">
                <a:solidFill>
                  <a:schemeClr val="dk1"/>
                </a:solidFill>
                <a:latin typeface="Gill Sans"/>
                <a:ea typeface="Gill Sans"/>
                <a:cs typeface="Gill Sans"/>
                <a:sym typeface="Gill Sans"/>
              </a:rPr>
              <a:t>given </a:t>
            </a:r>
            <a:r>
              <a:rPr b="0" i="0" lang="en-US" sz="2800" u="none">
                <a:solidFill>
                  <a:schemeClr val="dk1"/>
                </a:solidFill>
                <a:latin typeface="Courier New"/>
                <a:ea typeface="Courier New"/>
                <a:cs typeface="Courier New"/>
                <a:sym typeface="Courier New"/>
              </a:rPr>
              <a:t>x</a:t>
            </a:r>
            <a:r>
              <a:rPr b="0" i="0" lang="en-US" sz="2800" u="none">
                <a:solidFill>
                  <a:schemeClr val="dk1"/>
                </a:solidFill>
                <a:latin typeface="Gill Sans"/>
                <a:ea typeface="Gill Sans"/>
                <a:cs typeface="Gill Sans"/>
                <a:sym typeface="Gill Sans"/>
              </a:rPr>
              <a:t> is infeasible to find </a:t>
            </a:r>
            <a:r>
              <a:rPr b="0" i="0" lang="en-US" sz="2800" u="none">
                <a:solidFill>
                  <a:schemeClr val="dk1"/>
                </a:solidFill>
                <a:latin typeface="Courier New"/>
                <a:ea typeface="Courier New"/>
                <a:cs typeface="Courier New"/>
                <a:sym typeface="Courier New"/>
              </a:rPr>
              <a:t>y</a:t>
            </a:r>
            <a:r>
              <a:rPr b="0" i="0" lang="en-US" sz="2800" u="none">
                <a:solidFill>
                  <a:schemeClr val="dk1"/>
                </a:solidFill>
                <a:latin typeface="Gill Sans"/>
                <a:ea typeface="Gill Sans"/>
                <a:cs typeface="Gill Sans"/>
                <a:sym typeface="Gill Sans"/>
              </a:rPr>
              <a:t> s.t</a:t>
            </a:r>
            <a:r>
              <a:rPr b="0" i="0" lang="en-US" sz="2800" u="none">
                <a:solidFill>
                  <a:schemeClr val="dk1"/>
                </a:solidFill>
                <a:latin typeface="Courier New"/>
                <a:ea typeface="Courier New"/>
                <a:cs typeface="Courier New"/>
                <a:sym typeface="Courier New"/>
              </a:rPr>
              <a:t>. H(y)=H(x)</a:t>
            </a:r>
            <a:endParaRPr/>
          </a:p>
          <a:p>
            <a:pPr indent="-533400" lvl="1" marL="990600" marR="0" rtl="0" algn="l">
              <a:lnSpc>
                <a:spcPct val="8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weak collision resistance</a:t>
            </a:r>
            <a:endParaRPr/>
          </a:p>
          <a:p>
            <a:pPr indent="-609600" lvl="0" marL="609600" marR="0" rtl="0" algn="l">
              <a:lnSpc>
                <a:spcPct val="80000"/>
              </a:lnSpc>
              <a:spcBef>
                <a:spcPts val="600"/>
              </a:spcBef>
              <a:spcAft>
                <a:spcPts val="0"/>
              </a:spcAft>
              <a:buClr>
                <a:schemeClr val="accent1"/>
              </a:buClr>
              <a:buSzPts val="2240"/>
              <a:buFont typeface="Noto Sans Symbols"/>
              <a:buAutoNum type="arabicPeriod"/>
            </a:pPr>
            <a:r>
              <a:rPr b="0" i="0" lang="en-US" sz="2800" u="none">
                <a:solidFill>
                  <a:schemeClr val="dk1"/>
                </a:solidFill>
                <a:latin typeface="Gill Sans"/>
                <a:ea typeface="Gill Sans"/>
                <a:cs typeface="Gill Sans"/>
                <a:sym typeface="Gill Sans"/>
              </a:rPr>
              <a:t>is infeasible to find any </a:t>
            </a:r>
            <a:r>
              <a:rPr b="0" i="0" lang="en-US" sz="2800" u="none">
                <a:solidFill>
                  <a:schemeClr val="dk1"/>
                </a:solidFill>
                <a:latin typeface="Courier New"/>
                <a:ea typeface="Courier New"/>
                <a:cs typeface="Courier New"/>
                <a:sym typeface="Courier New"/>
              </a:rPr>
              <a:t>x,y</a:t>
            </a:r>
            <a:r>
              <a:rPr b="0" i="0" lang="en-US" sz="2800" u="none">
                <a:solidFill>
                  <a:schemeClr val="dk1"/>
                </a:solidFill>
                <a:latin typeface="Gill Sans"/>
                <a:ea typeface="Gill Sans"/>
                <a:cs typeface="Gill Sans"/>
                <a:sym typeface="Gill Sans"/>
              </a:rPr>
              <a:t> s.t</a:t>
            </a:r>
            <a:r>
              <a:rPr b="0" i="0" lang="en-US" sz="2800" u="none">
                <a:solidFill>
                  <a:schemeClr val="dk1"/>
                </a:solidFill>
                <a:latin typeface="Courier New"/>
                <a:ea typeface="Courier New"/>
                <a:cs typeface="Courier New"/>
                <a:sym typeface="Courier New"/>
              </a:rPr>
              <a:t>. H(y)=H(x)</a:t>
            </a:r>
            <a:endParaRPr/>
          </a:p>
          <a:p>
            <a:pPr indent="-533400" lvl="1" marL="990600" marR="0" rtl="0" algn="l">
              <a:lnSpc>
                <a:spcPct val="8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strong collision resistance</a:t>
            </a:r>
            <a:endParaRPr/>
          </a:p>
          <a:p>
            <a:pPr indent="-161543" lvl="0" marL="365760" marR="0" rtl="0" algn="l">
              <a:lnSpc>
                <a:spcPct val="100000"/>
              </a:lnSpc>
              <a:spcBef>
                <a:spcPts val="600"/>
              </a:spcBef>
              <a:spcAft>
                <a:spcPts val="0"/>
              </a:spcAft>
              <a:buClr>
                <a:schemeClr val="accent1"/>
              </a:buClr>
              <a:buSzPts val="1920"/>
              <a:buFont typeface="Noto Sans Symbols"/>
              <a:buNone/>
            </a:pPr>
            <a:r>
              <a:t/>
            </a:r>
            <a:endParaRPr b="0"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Simple Hash Functions</a:t>
            </a:r>
            <a:endParaRPr/>
          </a:p>
        </p:txBody>
      </p:sp>
      <p:sp>
        <p:nvSpPr>
          <p:cNvPr id="259" name="Google Shape;259;p35"/>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are several proposals for simple functions</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based on XOR of message blocks</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not secure since can manipulate any message and either not change hash or change hash also</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need a stronger cryptographic function (next chapter)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Birthday Attacks</a:t>
            </a:r>
            <a:endParaRPr/>
          </a:p>
        </p:txBody>
      </p:sp>
      <p:sp>
        <p:nvSpPr>
          <p:cNvPr id="266" name="Google Shape;266;p36"/>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80000"/>
              </a:lnSpc>
              <a:spcBef>
                <a:spcPts val="0"/>
              </a:spcBef>
              <a:spcAft>
                <a:spcPts val="0"/>
              </a:spcAft>
              <a:buClr>
                <a:schemeClr val="accent1"/>
              </a:buClr>
              <a:buSzPts val="2240"/>
              <a:buFont typeface="Noto Sans Symbols"/>
              <a:buChar char="⚫"/>
            </a:pPr>
            <a:r>
              <a:rPr b="0" i="0" lang="en-US" sz="2800" u="none">
                <a:solidFill>
                  <a:schemeClr val="dk1"/>
                </a:solidFill>
                <a:latin typeface="Gill Sans"/>
                <a:ea typeface="Gill Sans"/>
                <a:cs typeface="Gill Sans"/>
                <a:sym typeface="Gill Sans"/>
              </a:rPr>
              <a:t>might think a 64-bit hash is secure</a:t>
            </a:r>
            <a:endParaRPr/>
          </a:p>
          <a:p>
            <a:pPr indent="-282575" lvl="0" marL="365125" marR="0" rtl="0" algn="l">
              <a:lnSpc>
                <a:spcPct val="80000"/>
              </a:lnSpc>
              <a:spcBef>
                <a:spcPts val="600"/>
              </a:spcBef>
              <a:spcAft>
                <a:spcPts val="0"/>
              </a:spcAft>
              <a:buClr>
                <a:schemeClr val="accent1"/>
              </a:buClr>
              <a:buSzPts val="2240"/>
              <a:buFont typeface="Noto Sans Symbols"/>
              <a:buChar char="⚫"/>
            </a:pPr>
            <a:r>
              <a:rPr b="0" i="0" lang="en-US" sz="2800" u="none">
                <a:solidFill>
                  <a:schemeClr val="dk1"/>
                </a:solidFill>
                <a:latin typeface="Gill Sans"/>
                <a:ea typeface="Gill Sans"/>
                <a:cs typeface="Gill Sans"/>
                <a:sym typeface="Gill Sans"/>
              </a:rPr>
              <a:t>but by </a:t>
            </a:r>
            <a:r>
              <a:rPr b="1" i="0" lang="en-US" sz="2800" u="none">
                <a:solidFill>
                  <a:schemeClr val="dk1"/>
                </a:solidFill>
                <a:latin typeface="Gill Sans"/>
                <a:ea typeface="Gill Sans"/>
                <a:cs typeface="Gill Sans"/>
                <a:sym typeface="Gill Sans"/>
              </a:rPr>
              <a:t>Birthday Paradox</a:t>
            </a:r>
            <a:r>
              <a:rPr b="0" i="0" lang="en-US" sz="2800" u="none">
                <a:solidFill>
                  <a:schemeClr val="dk1"/>
                </a:solidFill>
                <a:latin typeface="Gill Sans"/>
                <a:ea typeface="Gill Sans"/>
                <a:cs typeface="Gill Sans"/>
                <a:sym typeface="Gill Sans"/>
              </a:rPr>
              <a:t> is not</a:t>
            </a:r>
            <a:endParaRPr/>
          </a:p>
          <a:p>
            <a:pPr indent="-282575" lvl="0" marL="365125" marR="0" rtl="0" algn="l">
              <a:lnSpc>
                <a:spcPct val="80000"/>
              </a:lnSpc>
              <a:spcBef>
                <a:spcPts val="600"/>
              </a:spcBef>
              <a:spcAft>
                <a:spcPts val="0"/>
              </a:spcAft>
              <a:buClr>
                <a:schemeClr val="accent1"/>
              </a:buClr>
              <a:buSzPts val="2240"/>
              <a:buFont typeface="Noto Sans Symbols"/>
              <a:buChar char="⚫"/>
            </a:pPr>
            <a:r>
              <a:rPr b="1" i="0" lang="en-US" sz="2800" u="none">
                <a:solidFill>
                  <a:schemeClr val="dk1"/>
                </a:solidFill>
                <a:latin typeface="Gill Sans"/>
                <a:ea typeface="Gill Sans"/>
                <a:cs typeface="Gill Sans"/>
                <a:sym typeface="Gill Sans"/>
              </a:rPr>
              <a:t>birthday attack </a:t>
            </a:r>
            <a:r>
              <a:rPr b="0" i="0" lang="en-US" sz="2800" u="none">
                <a:solidFill>
                  <a:schemeClr val="dk1"/>
                </a:solidFill>
                <a:latin typeface="Gill Sans"/>
                <a:ea typeface="Gill Sans"/>
                <a:cs typeface="Gill Sans"/>
                <a:sym typeface="Gill Sans"/>
              </a:rPr>
              <a:t>works thus:</a:t>
            </a:r>
            <a:endParaRPr/>
          </a:p>
          <a:p>
            <a:pPr indent="-236537" lvl="1" marL="639762" marR="0" rtl="0" algn="l">
              <a:lnSpc>
                <a:spcPct val="8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opponent generates 2</a:t>
            </a:r>
            <a:r>
              <a:rPr b="0" baseline="30000" i="0" lang="en-US" sz="2400" u="none" cap="none" strike="noStrike">
                <a:solidFill>
                  <a:schemeClr val="dk1"/>
                </a:solidFill>
                <a:latin typeface="Gill Sans"/>
                <a:ea typeface="Gill Sans"/>
                <a:cs typeface="Gill Sans"/>
                <a:sym typeface="Gill Sans"/>
              </a:rPr>
              <a:t>m/2 </a:t>
            </a:r>
            <a:r>
              <a:rPr b="0" i="0" lang="en-US" sz="2400" u="none" cap="none" strike="noStrike">
                <a:solidFill>
                  <a:schemeClr val="dk1"/>
                </a:solidFill>
                <a:latin typeface="Gill Sans"/>
                <a:ea typeface="Gill Sans"/>
                <a:cs typeface="Gill Sans"/>
                <a:sym typeface="Gill Sans"/>
              </a:rPr>
              <a:t>variations of a valid message all with essentially the same meaning</a:t>
            </a:r>
            <a:endParaRPr/>
          </a:p>
          <a:p>
            <a:pPr indent="-236537" lvl="1" marL="639762" marR="0" rtl="0" algn="l">
              <a:lnSpc>
                <a:spcPct val="8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opponent also generates 2</a:t>
            </a:r>
            <a:r>
              <a:rPr b="0" baseline="30000" i="0" lang="en-US" sz="2400" u="none" cap="none" strike="noStrike">
                <a:solidFill>
                  <a:schemeClr val="dk1"/>
                </a:solidFill>
                <a:latin typeface="Gill Sans"/>
                <a:ea typeface="Gill Sans"/>
                <a:cs typeface="Gill Sans"/>
                <a:sym typeface="Gill Sans"/>
              </a:rPr>
              <a:t>m/2</a:t>
            </a:r>
            <a:r>
              <a:rPr b="0" i="0" lang="en-US" sz="2400" u="none" cap="none" strike="noStrike">
                <a:solidFill>
                  <a:schemeClr val="dk1"/>
                </a:solidFill>
                <a:latin typeface="Gill Sans"/>
                <a:ea typeface="Gill Sans"/>
                <a:cs typeface="Gill Sans"/>
                <a:sym typeface="Gill Sans"/>
              </a:rPr>
              <a:t> variations of a desired fraudulent message</a:t>
            </a:r>
            <a:endParaRPr/>
          </a:p>
          <a:p>
            <a:pPr indent="-236537" lvl="1" marL="639762" marR="0" rtl="0" algn="l">
              <a:lnSpc>
                <a:spcPct val="8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two sets of messages are compared to find pair with same hash (probability &gt; 0.5 by birthday paradox)</a:t>
            </a:r>
            <a:endParaRPr/>
          </a:p>
          <a:p>
            <a:pPr indent="-236537" lvl="1" marL="639762" marR="0" rtl="0" algn="l">
              <a:lnSpc>
                <a:spcPct val="8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have user sign the valid message, then substitute the forgery which will have a valid signature</a:t>
            </a:r>
            <a:endParaRPr/>
          </a:p>
          <a:p>
            <a:pPr indent="-282575" lvl="0" marL="365125" marR="0" rtl="0" algn="l">
              <a:lnSpc>
                <a:spcPct val="80000"/>
              </a:lnSpc>
              <a:spcBef>
                <a:spcPts val="600"/>
              </a:spcBef>
              <a:spcAft>
                <a:spcPts val="0"/>
              </a:spcAft>
              <a:buClr>
                <a:schemeClr val="accent1"/>
              </a:buClr>
              <a:buSzPts val="2240"/>
              <a:buFont typeface="Noto Sans Symbols"/>
              <a:buChar char="⚫"/>
            </a:pPr>
            <a:r>
              <a:rPr b="0" i="0" lang="en-US" sz="2800" u="none">
                <a:solidFill>
                  <a:schemeClr val="dk1"/>
                </a:solidFill>
                <a:latin typeface="Gill Sans"/>
                <a:ea typeface="Gill Sans"/>
                <a:cs typeface="Gill Sans"/>
                <a:sym typeface="Gill Sans"/>
              </a:rPr>
              <a:t>conclusion is that need to use larger MAC/hash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000"/>
              <a:buFont typeface="Gill Sans"/>
              <a:buNone/>
            </a:pPr>
            <a:r>
              <a:rPr b="0" i="0" lang="en-US" sz="4000" u="none">
                <a:solidFill>
                  <a:srgbClr val="572314"/>
                </a:solidFill>
                <a:latin typeface="Gill Sans"/>
                <a:ea typeface="Gill Sans"/>
                <a:cs typeface="Gill Sans"/>
                <a:sym typeface="Gill Sans"/>
              </a:rPr>
              <a:t>Block Ciphers as Hash Functions</a:t>
            </a:r>
            <a:endParaRPr/>
          </a:p>
        </p:txBody>
      </p:sp>
      <p:sp>
        <p:nvSpPr>
          <p:cNvPr id="273" name="Google Shape;273;p37"/>
          <p:cNvSpPr txBox="1"/>
          <p:nvPr>
            <p:ph idx="1" type="body"/>
          </p:nvPr>
        </p:nvSpPr>
        <p:spPr>
          <a:xfrm>
            <a:off x="457200" y="1412875"/>
            <a:ext cx="8229600" cy="4968875"/>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can use block ciphers as hash functions</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using H</a:t>
            </a:r>
            <a:r>
              <a:rPr b="0" baseline="-25000" i="0" lang="en-US" sz="2800" u="none" cap="none" strike="noStrike">
                <a:solidFill>
                  <a:schemeClr val="dk1"/>
                </a:solidFill>
                <a:latin typeface="Gill Sans"/>
                <a:ea typeface="Gill Sans"/>
                <a:cs typeface="Gill Sans"/>
                <a:sym typeface="Gill Sans"/>
              </a:rPr>
              <a:t>0</a:t>
            </a:r>
            <a:r>
              <a:rPr b="0" i="0" lang="en-US" sz="2800" u="none" cap="none" strike="noStrike">
                <a:solidFill>
                  <a:schemeClr val="dk1"/>
                </a:solidFill>
                <a:latin typeface="Gill Sans"/>
                <a:ea typeface="Gill Sans"/>
                <a:cs typeface="Gill Sans"/>
                <a:sym typeface="Gill Sans"/>
              </a:rPr>
              <a:t>=0 and zero-pad of final block</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compute: H</a:t>
            </a:r>
            <a:r>
              <a:rPr b="0" baseline="-25000" i="0" lang="en-US" sz="2800" u="none" cap="none" strike="noStrike">
                <a:solidFill>
                  <a:schemeClr val="dk1"/>
                </a:solidFill>
                <a:latin typeface="Gill Sans"/>
                <a:ea typeface="Gill Sans"/>
                <a:cs typeface="Gill Sans"/>
                <a:sym typeface="Gill Sans"/>
              </a:rPr>
              <a:t>i</a:t>
            </a:r>
            <a:r>
              <a:rPr b="0" i="0" lang="en-US" sz="2800" u="none" cap="none" strike="noStrike">
                <a:solidFill>
                  <a:schemeClr val="dk1"/>
                </a:solidFill>
                <a:latin typeface="Gill Sans"/>
                <a:ea typeface="Gill Sans"/>
                <a:cs typeface="Gill Sans"/>
                <a:sym typeface="Gill Sans"/>
              </a:rPr>
              <a:t> = E</a:t>
            </a:r>
            <a:r>
              <a:rPr b="0" baseline="-25000" i="0" lang="en-US" sz="2800" u="none" cap="none" strike="noStrike">
                <a:solidFill>
                  <a:schemeClr val="dk1"/>
                </a:solidFill>
                <a:latin typeface="Gill Sans"/>
                <a:ea typeface="Gill Sans"/>
                <a:cs typeface="Gill Sans"/>
                <a:sym typeface="Gill Sans"/>
              </a:rPr>
              <a:t>Mi</a:t>
            </a:r>
            <a:r>
              <a:rPr b="0" i="0" lang="en-US" sz="2800" u="none" cap="none" strike="noStrike">
                <a:solidFill>
                  <a:schemeClr val="dk1"/>
                </a:solidFill>
                <a:latin typeface="Gill Sans"/>
                <a:ea typeface="Gill Sans"/>
                <a:cs typeface="Gill Sans"/>
                <a:sym typeface="Gill Sans"/>
              </a:rPr>
              <a:t> [H</a:t>
            </a:r>
            <a:r>
              <a:rPr b="0" baseline="-25000" i="0" lang="en-US" sz="2800" u="none" cap="none" strike="noStrike">
                <a:solidFill>
                  <a:schemeClr val="dk1"/>
                </a:solidFill>
                <a:latin typeface="Gill Sans"/>
                <a:ea typeface="Gill Sans"/>
                <a:cs typeface="Gill Sans"/>
                <a:sym typeface="Gill Sans"/>
              </a:rPr>
              <a:t>i-1</a:t>
            </a:r>
            <a:r>
              <a:rPr b="0" i="0" lang="en-US" sz="2800" u="none" cap="none" strike="noStrike">
                <a:solidFill>
                  <a:schemeClr val="dk1"/>
                </a:solidFill>
                <a:latin typeface="Gill Sans"/>
                <a:ea typeface="Gill Sans"/>
                <a:cs typeface="Gill Sans"/>
                <a:sym typeface="Gill Sans"/>
              </a:rPr>
              <a:t>]</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and use final block as the hash value</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similar to CBC but without a key</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resulting hash is too small (64-bit)</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both due to direct birthday attack</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and to “meet-in-the-middle” attack</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other variants also susceptible to attack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600"/>
              <a:buFont typeface="Gill Sans"/>
              <a:buNone/>
            </a:pPr>
            <a:r>
              <a:rPr b="0" i="0" lang="en-US" sz="3600" u="none">
                <a:solidFill>
                  <a:srgbClr val="572314"/>
                </a:solidFill>
                <a:latin typeface="Gill Sans"/>
                <a:ea typeface="Gill Sans"/>
                <a:cs typeface="Gill Sans"/>
                <a:sym typeface="Gill Sans"/>
              </a:rPr>
              <a:t>Chapter 11 – Message Authentication and Hash Functions</a:t>
            </a:r>
            <a:endParaRPr/>
          </a:p>
        </p:txBody>
      </p:sp>
      <p:sp>
        <p:nvSpPr>
          <p:cNvPr id="154" name="Google Shape;154;p20"/>
          <p:cNvSpPr txBox="1"/>
          <p:nvPr>
            <p:ph idx="1" type="body"/>
          </p:nvPr>
        </p:nvSpPr>
        <p:spPr>
          <a:xfrm>
            <a:off x="539750" y="2133600"/>
            <a:ext cx="8229600" cy="3989387"/>
          </a:xfrm>
          <a:prstGeom prst="rect">
            <a:avLst/>
          </a:prstGeom>
          <a:noFill/>
          <a:ln>
            <a:noFill/>
          </a:ln>
        </p:spPr>
        <p:txBody>
          <a:bodyPr anchorCtr="0" anchor="t" bIns="45700" lIns="91425" spcFirstLastPara="1" rIns="91425" wrap="square" tIns="45700">
            <a:noAutofit/>
          </a:bodyPr>
          <a:lstStyle/>
          <a:p>
            <a:pPr indent="-282575" lvl="0" marL="365125" marR="0" rtl="0" algn="l">
              <a:lnSpc>
                <a:spcPct val="80000"/>
              </a:lnSpc>
              <a:spcBef>
                <a:spcPts val="0"/>
              </a:spcBef>
              <a:spcAft>
                <a:spcPts val="0"/>
              </a:spcAft>
              <a:buClr>
                <a:schemeClr val="accent1"/>
              </a:buClr>
              <a:buSzPts val="1920"/>
              <a:buFont typeface="Noto Sans Symbols"/>
              <a:buChar char="⚫"/>
            </a:pPr>
            <a:r>
              <a:rPr b="0" i="1" lang="en-US" sz="2400" u="none" cap="none" strike="noStrike">
                <a:solidFill>
                  <a:schemeClr val="dk1"/>
                </a:solidFill>
                <a:latin typeface="Gill Sans"/>
                <a:ea typeface="Gill Sans"/>
                <a:cs typeface="Gill Sans"/>
                <a:sym typeface="Gill Sans"/>
              </a:rPr>
              <a:t>At cats' green on the Sunday he took the message from the inside of the pillar and added Peter Moran's name to the two names already printed there in the "Brontosaur" code. The message now read: “Leviathan to Dragon: Martin Hillman, Trevor Allan, Peter Moran: observe and tail.” What was the good of it John hardly knew. He felt better, he felt that at last he had made an attack on Peter Moran instead of waiting passively and effecting no retaliation. Besides, what was the use of being in possession of the key to the codes if he never took advantage of it?</a:t>
            </a:r>
            <a:endParaRPr/>
          </a:p>
          <a:p>
            <a:pPr indent="-282575" lvl="0" marL="365125" marR="0" rtl="0" algn="l">
              <a:lnSpc>
                <a:spcPct val="80000"/>
              </a:lnSpc>
              <a:spcBef>
                <a:spcPts val="600"/>
              </a:spcBef>
              <a:spcAft>
                <a:spcPts val="0"/>
              </a:spcAft>
              <a:buClr>
                <a:schemeClr val="accent1"/>
              </a:buClr>
              <a:buSzPts val="1920"/>
              <a:buFont typeface="Noto Sans Symbols"/>
              <a:buChar char="⚫"/>
            </a:pPr>
            <a:r>
              <a:rPr b="1" i="0" lang="en-US" sz="2400" u="none" cap="none" strike="noStrike">
                <a:solidFill>
                  <a:schemeClr val="dk1"/>
                </a:solidFill>
                <a:latin typeface="Gill Sans"/>
                <a:ea typeface="Gill Sans"/>
                <a:cs typeface="Gill Sans"/>
                <a:sym typeface="Gill Sans"/>
              </a:rPr>
              <a:t>—</a:t>
            </a:r>
            <a:r>
              <a:rPr b="1" i="1" lang="en-US" sz="2400" u="none" cap="none" strike="noStrike">
                <a:solidFill>
                  <a:schemeClr val="dk1"/>
                </a:solidFill>
                <a:latin typeface="Gill Sans"/>
                <a:ea typeface="Gill Sans"/>
                <a:cs typeface="Gill Sans"/>
                <a:sym typeface="Gill Sans"/>
              </a:rPr>
              <a:t>Talking to Strange Men, </a:t>
            </a:r>
            <a:r>
              <a:rPr b="1" i="0" lang="en-US" sz="2400" u="none" cap="none" strike="noStrike">
                <a:solidFill>
                  <a:schemeClr val="dk1"/>
                </a:solidFill>
                <a:latin typeface="Gill Sans"/>
                <a:ea typeface="Gill Sans"/>
                <a:cs typeface="Gill Sans"/>
                <a:sym typeface="Gill Sans"/>
              </a:rPr>
              <a:t>Ruth Rendell</a:t>
            </a:r>
            <a:endParaRPr b="0" i="0" sz="2400" u="none" cap="none" strike="noStrike">
              <a:solidFill>
                <a:schemeClr val="dk1"/>
              </a:solidFill>
              <a:latin typeface="Gill Sans"/>
              <a:ea typeface="Gill Sans"/>
              <a:cs typeface="Gill Sans"/>
              <a:sym typeface="Gill Sans"/>
            </a:endParaRPr>
          </a:p>
          <a:p>
            <a:pPr indent="-282575" lvl="0" marL="365125" marR="0" rtl="0" algn="l">
              <a:lnSpc>
                <a:spcPct val="80000"/>
              </a:lnSpc>
              <a:spcBef>
                <a:spcPts val="600"/>
              </a:spcBef>
              <a:spcAft>
                <a:spcPts val="0"/>
              </a:spcAft>
              <a:buClr>
                <a:schemeClr val="accent1"/>
              </a:buClr>
              <a:buSzPts val="1920"/>
              <a:buFont typeface="Noto Sans Symbols"/>
              <a:buNone/>
            </a:pPr>
            <a:r>
              <a:t/>
            </a:r>
            <a:endParaRPr b="0" i="0" sz="2400" u="none" cap="none" strike="noStrike">
              <a:solidFill>
                <a:schemeClr val="dk1"/>
              </a:solidFill>
              <a:latin typeface="Gill Sans"/>
              <a:ea typeface="Gill Sans"/>
              <a:cs typeface="Gill Sans"/>
              <a:sym typeface="Gill Sans"/>
            </a:endParaRPr>
          </a:p>
          <a:p>
            <a:pPr indent="-161543" lvl="0" marL="365760" marR="0" rtl="0" algn="l">
              <a:lnSpc>
                <a:spcPct val="100000"/>
              </a:lnSpc>
              <a:spcBef>
                <a:spcPts val="600"/>
              </a:spcBef>
              <a:spcAft>
                <a:spcPts val="0"/>
              </a:spcAft>
              <a:buClr>
                <a:schemeClr val="accent1"/>
              </a:buClr>
              <a:buSzPts val="1920"/>
              <a:buFont typeface="Noto Sans Symbols"/>
              <a:buNone/>
            </a:pPr>
            <a:r>
              <a:t/>
            </a:r>
            <a:endParaRPr b="0" i="0" sz="2400" u="none">
              <a:solidFill>
                <a:schemeClr val="dk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Hash Functions &amp; MAC Security</a:t>
            </a:r>
            <a:endParaRPr/>
          </a:p>
        </p:txBody>
      </p:sp>
      <p:sp>
        <p:nvSpPr>
          <p:cNvPr id="280" name="Google Shape;280;p38"/>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like block ciphers have:</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1" i="0" lang="en-US" sz="3200" u="none">
                <a:solidFill>
                  <a:schemeClr val="dk1"/>
                </a:solidFill>
                <a:latin typeface="Gill Sans"/>
                <a:ea typeface="Gill Sans"/>
                <a:cs typeface="Gill Sans"/>
                <a:sym typeface="Gill Sans"/>
              </a:rPr>
              <a:t>brute-force</a:t>
            </a:r>
            <a:r>
              <a:rPr b="0" i="0" lang="en-US" sz="3200" u="none">
                <a:solidFill>
                  <a:schemeClr val="dk1"/>
                </a:solidFill>
                <a:latin typeface="Gill Sans"/>
                <a:ea typeface="Gill Sans"/>
                <a:cs typeface="Gill Sans"/>
                <a:sym typeface="Gill Sans"/>
              </a:rPr>
              <a:t> attacks exploiting</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strong collision resistance hash have cost 2</a:t>
            </a:r>
            <a:r>
              <a:rPr b="0" baseline="30000" i="0" lang="en-US" sz="2800" u="none" cap="none" strike="noStrike">
                <a:solidFill>
                  <a:schemeClr val="dk1"/>
                </a:solidFill>
                <a:latin typeface="Gill Sans"/>
                <a:ea typeface="Gill Sans"/>
                <a:cs typeface="Gill Sans"/>
                <a:sym typeface="Gill Sans"/>
              </a:rPr>
              <a:t>m/2 </a:t>
            </a:r>
            <a:endParaRPr b="0" i="0" sz="2800" u="none" cap="none" strike="noStrike">
              <a:solidFill>
                <a:schemeClr val="dk1"/>
              </a:solidFill>
              <a:latin typeface="Gill Sans"/>
              <a:ea typeface="Gill Sans"/>
              <a:cs typeface="Gill Sans"/>
              <a:sym typeface="Gill Sans"/>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Gill Sans"/>
                <a:ea typeface="Gill Sans"/>
                <a:cs typeface="Gill Sans"/>
                <a:sym typeface="Gill Sans"/>
              </a:rPr>
              <a:t>have proposal for h/w MD5 cracker</a:t>
            </a:r>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Gill Sans"/>
                <a:ea typeface="Gill Sans"/>
                <a:cs typeface="Gill Sans"/>
                <a:sym typeface="Gill Sans"/>
              </a:rPr>
              <a:t>128-bit hash looks vulnerable, 160-bits better</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MACs with known message-MAC pairs</a:t>
            </a:r>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Gill Sans"/>
                <a:ea typeface="Gill Sans"/>
                <a:cs typeface="Gill Sans"/>
                <a:sym typeface="Gill Sans"/>
              </a:rPr>
              <a:t>can either attack keyspace (cf key search) or MAC</a:t>
            </a:r>
            <a:endParaRPr/>
          </a:p>
          <a:p>
            <a:pPr indent="-228600" lvl="2" marL="885825"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Gill Sans"/>
                <a:ea typeface="Gill Sans"/>
                <a:cs typeface="Gill Sans"/>
                <a:sym typeface="Gill Sans"/>
              </a:rPr>
              <a:t>at least 128-bit MAC is needed for security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Hash Functions &amp; MAC Security </a:t>
            </a:r>
            <a:endParaRPr/>
          </a:p>
        </p:txBody>
      </p:sp>
      <p:sp>
        <p:nvSpPr>
          <p:cNvPr id="287" name="Google Shape;287;p39"/>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90000"/>
              </a:lnSpc>
              <a:spcBef>
                <a:spcPts val="0"/>
              </a:spcBef>
              <a:spcAft>
                <a:spcPts val="0"/>
              </a:spcAft>
              <a:buClr>
                <a:schemeClr val="accent1"/>
              </a:buClr>
              <a:buSzPts val="2240"/>
              <a:buFont typeface="Noto Sans Symbols"/>
              <a:buChar char="⚫"/>
            </a:pPr>
            <a:r>
              <a:rPr b="1" i="0" lang="en-US" sz="2800" u="none">
                <a:solidFill>
                  <a:schemeClr val="dk1"/>
                </a:solidFill>
                <a:latin typeface="Gill Sans"/>
                <a:ea typeface="Gill Sans"/>
                <a:cs typeface="Gill Sans"/>
                <a:sym typeface="Gill Sans"/>
              </a:rPr>
              <a:t>cryptanalytic attacks</a:t>
            </a:r>
            <a:r>
              <a:rPr b="0" i="0" lang="en-US" sz="2800" u="none">
                <a:solidFill>
                  <a:schemeClr val="dk1"/>
                </a:solidFill>
                <a:latin typeface="Gill Sans"/>
                <a:ea typeface="Gill Sans"/>
                <a:cs typeface="Gill Sans"/>
                <a:sym typeface="Gill Sans"/>
              </a:rPr>
              <a:t> exploit structure</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like block ciphers want brute-force attacks to be the best alternative</a:t>
            </a:r>
            <a:endParaRPr/>
          </a:p>
          <a:p>
            <a:pPr indent="-282575" lvl="0" marL="365125" marR="0" rtl="0" algn="l">
              <a:lnSpc>
                <a:spcPct val="90000"/>
              </a:lnSpc>
              <a:spcBef>
                <a:spcPts val="600"/>
              </a:spcBef>
              <a:spcAft>
                <a:spcPts val="0"/>
              </a:spcAft>
              <a:buClr>
                <a:schemeClr val="accent1"/>
              </a:buClr>
              <a:buSzPts val="2240"/>
              <a:buFont typeface="Noto Sans Symbols"/>
              <a:buChar char="⚫"/>
            </a:pPr>
            <a:r>
              <a:rPr b="0" i="0" lang="en-US" sz="2800" u="none">
                <a:solidFill>
                  <a:schemeClr val="dk1"/>
                </a:solidFill>
                <a:latin typeface="Gill Sans"/>
                <a:ea typeface="Gill Sans"/>
                <a:cs typeface="Gill Sans"/>
                <a:sym typeface="Gill Sans"/>
              </a:rPr>
              <a:t>have a number of analytic attacks on iterated hash functions</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CV</a:t>
            </a:r>
            <a:r>
              <a:rPr b="0" baseline="-25000" i="0" lang="en-US" sz="2400" u="none" cap="none" strike="noStrike">
                <a:solidFill>
                  <a:schemeClr val="dk1"/>
                </a:solidFill>
                <a:latin typeface="Gill Sans"/>
                <a:ea typeface="Gill Sans"/>
                <a:cs typeface="Gill Sans"/>
                <a:sym typeface="Gill Sans"/>
              </a:rPr>
              <a:t>i</a:t>
            </a:r>
            <a:r>
              <a:rPr b="0" i="0" lang="en-US" sz="2400" u="none" cap="none" strike="noStrike">
                <a:solidFill>
                  <a:schemeClr val="dk1"/>
                </a:solidFill>
                <a:latin typeface="Gill Sans"/>
                <a:ea typeface="Gill Sans"/>
                <a:cs typeface="Gill Sans"/>
                <a:sym typeface="Gill Sans"/>
              </a:rPr>
              <a:t> = f[CV</a:t>
            </a:r>
            <a:r>
              <a:rPr b="0" baseline="-25000" i="0" lang="en-US" sz="2400" u="none" cap="none" strike="noStrike">
                <a:solidFill>
                  <a:schemeClr val="dk1"/>
                </a:solidFill>
                <a:latin typeface="Gill Sans"/>
                <a:ea typeface="Gill Sans"/>
                <a:cs typeface="Gill Sans"/>
                <a:sym typeface="Gill Sans"/>
              </a:rPr>
              <a:t>i-1</a:t>
            </a:r>
            <a:r>
              <a:rPr b="0" i="0" lang="en-US" sz="2400" u="none" cap="none" strike="noStrike">
                <a:solidFill>
                  <a:schemeClr val="dk1"/>
                </a:solidFill>
                <a:latin typeface="Gill Sans"/>
                <a:ea typeface="Gill Sans"/>
                <a:cs typeface="Gill Sans"/>
                <a:sym typeface="Gill Sans"/>
              </a:rPr>
              <a:t>, M</a:t>
            </a:r>
            <a:r>
              <a:rPr b="0" baseline="-25000" i="0" lang="en-US" sz="2400" u="none" cap="none" strike="noStrike">
                <a:solidFill>
                  <a:schemeClr val="dk1"/>
                </a:solidFill>
                <a:latin typeface="Gill Sans"/>
                <a:ea typeface="Gill Sans"/>
                <a:cs typeface="Gill Sans"/>
                <a:sym typeface="Gill Sans"/>
              </a:rPr>
              <a:t>i</a:t>
            </a:r>
            <a:r>
              <a:rPr b="0" i="0" lang="en-US" sz="2400" u="none" cap="none" strike="noStrike">
                <a:solidFill>
                  <a:schemeClr val="dk1"/>
                </a:solidFill>
                <a:latin typeface="Gill Sans"/>
                <a:ea typeface="Gill Sans"/>
                <a:cs typeface="Gill Sans"/>
                <a:sym typeface="Gill Sans"/>
              </a:rPr>
              <a:t>]; H(M)=CV</a:t>
            </a:r>
            <a:r>
              <a:rPr b="0" baseline="-25000" i="0" lang="en-US" sz="2400" u="none" cap="none" strike="noStrike">
                <a:solidFill>
                  <a:schemeClr val="dk1"/>
                </a:solidFill>
                <a:latin typeface="Gill Sans"/>
                <a:ea typeface="Gill Sans"/>
                <a:cs typeface="Gill Sans"/>
                <a:sym typeface="Gill Sans"/>
              </a:rPr>
              <a:t>N</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typically focus on collisions in function f</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like block ciphers is often composed of rounds</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attacks exploit properties of round functions</a:t>
            </a:r>
            <a:endParaRPr/>
          </a:p>
          <a:p>
            <a:pPr indent="-84137" lvl="1" marL="639762" marR="0" rtl="0" algn="l">
              <a:lnSpc>
                <a:spcPct val="90000"/>
              </a:lnSpc>
              <a:spcBef>
                <a:spcPts val="500"/>
              </a:spcBef>
              <a:spcAft>
                <a:spcPts val="0"/>
              </a:spcAft>
              <a:buClr>
                <a:schemeClr val="accent1"/>
              </a:buClr>
              <a:buSzPts val="2400"/>
              <a:buFont typeface="Verdana"/>
              <a:buNone/>
            </a:pPr>
            <a:r>
              <a:t/>
            </a:r>
            <a:endParaRPr b="0" i="0" sz="2400" u="none" cap="none" strike="noStrike">
              <a:solidFill>
                <a:schemeClr val="dk1"/>
              </a:solidFill>
              <a:latin typeface="Gill Sans"/>
              <a:ea typeface="Gill Sans"/>
              <a:cs typeface="Gill Sans"/>
              <a:sym typeface="Gill Sans"/>
            </a:endParaRPr>
          </a:p>
          <a:p>
            <a:pPr indent="-161543" lvl="0" marL="365760" marR="0" rtl="0" algn="l">
              <a:lnSpc>
                <a:spcPct val="100000"/>
              </a:lnSpc>
              <a:spcBef>
                <a:spcPts val="600"/>
              </a:spcBef>
              <a:spcAft>
                <a:spcPts val="0"/>
              </a:spcAft>
              <a:buClr>
                <a:schemeClr val="accent1"/>
              </a:buClr>
              <a:buSzPts val="1920"/>
              <a:buFont typeface="Noto Sans Symbols"/>
              <a:buNone/>
            </a:pPr>
            <a:r>
              <a:t/>
            </a:r>
            <a:endParaRPr b="0"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Summary</a:t>
            </a:r>
            <a:endParaRPr/>
          </a:p>
        </p:txBody>
      </p:sp>
      <p:sp>
        <p:nvSpPr>
          <p:cNvPr id="294" name="Google Shape;294;p4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have considered:</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message authentication using</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message encryption</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MACs</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hash functions</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general approach &amp; security</a:t>
            </a:r>
            <a:endParaRPr/>
          </a:p>
          <a:p>
            <a:pPr indent="-58737" lvl="1" marL="639762" marR="0" rtl="0" algn="l">
              <a:lnSpc>
                <a:spcPct val="100000"/>
              </a:lnSpc>
              <a:spcBef>
                <a:spcPts val="500"/>
              </a:spcBef>
              <a:spcAft>
                <a:spcPts val="0"/>
              </a:spcAft>
              <a:buClr>
                <a:schemeClr val="accent1"/>
              </a:buClr>
              <a:buSzPts val="2800"/>
              <a:buFont typeface="Verdana"/>
              <a:buNone/>
            </a:pPr>
            <a:r>
              <a:t/>
            </a:r>
            <a:endParaRPr b="0" i="0" sz="2800" u="none" cap="none" strike="noStrike">
              <a:solidFill>
                <a:schemeClr val="dk1"/>
              </a:solidFill>
              <a:latin typeface="Gill Sans"/>
              <a:ea typeface="Gill Sans"/>
              <a:cs typeface="Gill Sans"/>
              <a:sym typeface="Gill Sans"/>
            </a:endParaRPr>
          </a:p>
          <a:p>
            <a:pPr indent="-141223" lvl="0" marL="365760" marR="0" rtl="0" algn="l">
              <a:lnSpc>
                <a:spcPct val="100000"/>
              </a:lnSpc>
              <a:spcBef>
                <a:spcPts val="600"/>
              </a:spcBef>
              <a:spcAft>
                <a:spcPts val="0"/>
              </a:spcAft>
              <a:buClr>
                <a:schemeClr val="accent1"/>
              </a:buClr>
              <a:buSzPts val="2240"/>
              <a:buFont typeface="Noto Sans Symbols"/>
              <a:buNone/>
            </a:pPr>
            <a:r>
              <a:t/>
            </a:r>
            <a:endParaRPr b="0" i="0" sz="2800" u="none" cap="none" strike="noStrike">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Message Authentication</a:t>
            </a:r>
            <a:endParaRPr/>
          </a:p>
        </p:txBody>
      </p:sp>
      <p:sp>
        <p:nvSpPr>
          <p:cNvPr id="161" name="Google Shape;161;p2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90000"/>
              </a:lnSpc>
              <a:spcBef>
                <a:spcPts val="0"/>
              </a:spcBef>
              <a:spcAft>
                <a:spcPts val="0"/>
              </a:spcAft>
              <a:buClr>
                <a:schemeClr val="accent1"/>
              </a:buClr>
              <a:buSzPts val="2240"/>
              <a:buFont typeface="Noto Sans Symbols"/>
              <a:buChar char="⚫"/>
            </a:pPr>
            <a:r>
              <a:rPr b="0" i="0" lang="en-US" sz="2800" u="none">
                <a:solidFill>
                  <a:schemeClr val="dk1"/>
                </a:solidFill>
                <a:latin typeface="Gill Sans"/>
                <a:ea typeface="Gill Sans"/>
                <a:cs typeface="Gill Sans"/>
                <a:sym typeface="Gill Sans"/>
              </a:rPr>
              <a:t>message authentication is concerned with: </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protecting the integrity of a message </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validating identity of originator </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non-repudiation of origin (dispute resolution)</a:t>
            </a:r>
            <a:endParaRPr/>
          </a:p>
          <a:p>
            <a:pPr indent="-282575" lvl="0" marL="365125" marR="0" rtl="0" algn="l">
              <a:lnSpc>
                <a:spcPct val="90000"/>
              </a:lnSpc>
              <a:spcBef>
                <a:spcPts val="600"/>
              </a:spcBef>
              <a:spcAft>
                <a:spcPts val="0"/>
              </a:spcAft>
              <a:buClr>
                <a:schemeClr val="accent1"/>
              </a:buClr>
              <a:buSzPts val="2240"/>
              <a:buFont typeface="Noto Sans Symbols"/>
              <a:buChar char="⚫"/>
            </a:pPr>
            <a:r>
              <a:rPr b="0" i="0" lang="en-US" sz="2800" u="none">
                <a:solidFill>
                  <a:schemeClr val="dk1"/>
                </a:solidFill>
                <a:latin typeface="Gill Sans"/>
                <a:ea typeface="Gill Sans"/>
                <a:cs typeface="Gill Sans"/>
                <a:sym typeface="Gill Sans"/>
              </a:rPr>
              <a:t>will consider the security requirements</a:t>
            </a:r>
            <a:endParaRPr/>
          </a:p>
          <a:p>
            <a:pPr indent="-282575" lvl="0" marL="365125" marR="0" rtl="0" algn="l">
              <a:lnSpc>
                <a:spcPct val="90000"/>
              </a:lnSpc>
              <a:spcBef>
                <a:spcPts val="600"/>
              </a:spcBef>
              <a:spcAft>
                <a:spcPts val="0"/>
              </a:spcAft>
              <a:buClr>
                <a:schemeClr val="accent1"/>
              </a:buClr>
              <a:buSzPts val="2240"/>
              <a:buFont typeface="Noto Sans Symbols"/>
              <a:buChar char="⚫"/>
            </a:pPr>
            <a:r>
              <a:rPr b="0" i="0" lang="en-US" sz="2800" u="none">
                <a:solidFill>
                  <a:schemeClr val="dk1"/>
                </a:solidFill>
                <a:latin typeface="Gill Sans"/>
                <a:ea typeface="Gill Sans"/>
                <a:cs typeface="Gill Sans"/>
                <a:sym typeface="Gill Sans"/>
              </a:rPr>
              <a:t>then three alternative functions used:</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message encryption</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message authentication code (MAC)</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hash function</a:t>
            </a:r>
            <a:endParaRPr/>
          </a:p>
          <a:p>
            <a:pPr indent="-161543" lvl="0" marL="365760" marR="0" rtl="0" algn="l">
              <a:lnSpc>
                <a:spcPct val="100000"/>
              </a:lnSpc>
              <a:spcBef>
                <a:spcPts val="600"/>
              </a:spcBef>
              <a:spcAft>
                <a:spcPts val="0"/>
              </a:spcAft>
              <a:buClr>
                <a:schemeClr val="accent1"/>
              </a:buClr>
              <a:buSzPts val="1920"/>
              <a:buFont typeface="Noto Sans Symbols"/>
              <a:buNone/>
            </a:pPr>
            <a:r>
              <a:t/>
            </a:r>
            <a:endParaRPr b="0"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Security Requirements</a:t>
            </a:r>
            <a:endParaRPr/>
          </a:p>
        </p:txBody>
      </p:sp>
      <p:sp>
        <p:nvSpPr>
          <p:cNvPr id="168" name="Google Shape;168;p22"/>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90000"/>
              </a:lnSpc>
              <a:spcBef>
                <a:spcPts val="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disclosure</a:t>
            </a:r>
            <a:endParaRPr/>
          </a:p>
          <a:p>
            <a:pPr indent="-282575" lvl="0" marL="365125" marR="0" rtl="0" algn="l">
              <a:lnSpc>
                <a:spcPct val="9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traffic analysis</a:t>
            </a:r>
            <a:endParaRPr/>
          </a:p>
          <a:p>
            <a:pPr indent="-282575" lvl="0" marL="365125" marR="0" rtl="0" algn="l">
              <a:lnSpc>
                <a:spcPct val="9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masquerade</a:t>
            </a:r>
            <a:endParaRPr/>
          </a:p>
          <a:p>
            <a:pPr indent="-282575" lvl="0" marL="365125" marR="0" rtl="0" algn="l">
              <a:lnSpc>
                <a:spcPct val="9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content modification</a:t>
            </a:r>
            <a:endParaRPr/>
          </a:p>
          <a:p>
            <a:pPr indent="-282575" lvl="0" marL="365125" marR="0" rtl="0" algn="l">
              <a:lnSpc>
                <a:spcPct val="9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sequence modification</a:t>
            </a:r>
            <a:endParaRPr/>
          </a:p>
          <a:p>
            <a:pPr indent="-282575" lvl="0" marL="365125" marR="0" rtl="0" algn="l">
              <a:lnSpc>
                <a:spcPct val="9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timing modification</a:t>
            </a:r>
            <a:endParaRPr/>
          </a:p>
          <a:p>
            <a:pPr indent="-282575" lvl="0" marL="365125" marR="0" rtl="0" algn="l">
              <a:lnSpc>
                <a:spcPct val="9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source repudiation</a:t>
            </a:r>
            <a:endParaRPr/>
          </a:p>
          <a:p>
            <a:pPr indent="-282575" lvl="0" marL="365125" marR="0" rtl="0" algn="l">
              <a:lnSpc>
                <a:spcPct val="9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destination repudiation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Message Encryption</a:t>
            </a:r>
            <a:endParaRPr/>
          </a:p>
        </p:txBody>
      </p:sp>
      <p:sp>
        <p:nvSpPr>
          <p:cNvPr id="175" name="Google Shape;175;p2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message encryption by itself also provides a measure of authentication</a:t>
            </a:r>
            <a:endParaRPr/>
          </a:p>
          <a:p>
            <a:pPr indent="-282575" lvl="0" marL="365125" marR="0" rtl="0" algn="l">
              <a:lnSpc>
                <a:spcPct val="10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if symmetric encryption is used then:</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receiver know sender must have created it</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since only sender and receiver now key used</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know content cannot of been altered</a:t>
            </a:r>
            <a:endParaRPr/>
          </a:p>
          <a:p>
            <a:pPr indent="-236537" lvl="1" marL="639762" marR="0" rtl="0" algn="l">
              <a:lnSpc>
                <a:spcPct val="10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if message has suitable structure, redundancy or a checksum to detect any changes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Message Encryption</a:t>
            </a:r>
            <a:endParaRPr/>
          </a:p>
        </p:txBody>
      </p:sp>
      <p:sp>
        <p:nvSpPr>
          <p:cNvPr id="182" name="Google Shape;182;p24"/>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90000"/>
              </a:lnSpc>
              <a:spcBef>
                <a:spcPts val="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if public-key encryption is used:</a:t>
            </a:r>
            <a:endParaRPr/>
          </a:p>
          <a:p>
            <a:pPr indent="-236537" lvl="1" marL="639762" marR="0" rtl="0" algn="l">
              <a:lnSpc>
                <a:spcPct val="9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encryption provides no confidence of sender</a:t>
            </a:r>
            <a:endParaRPr/>
          </a:p>
          <a:p>
            <a:pPr indent="-236537" lvl="1" marL="639762" marR="0" rtl="0" algn="l">
              <a:lnSpc>
                <a:spcPct val="9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since anyone potentially knows public-key</a:t>
            </a:r>
            <a:endParaRPr/>
          </a:p>
          <a:p>
            <a:pPr indent="-236537" lvl="1" marL="639762" marR="0" rtl="0" algn="l">
              <a:lnSpc>
                <a:spcPct val="9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however if </a:t>
            </a:r>
            <a:endParaRPr/>
          </a:p>
          <a:p>
            <a:pPr indent="-228600" lvl="2" marL="885825"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Gill Sans"/>
                <a:ea typeface="Gill Sans"/>
                <a:cs typeface="Gill Sans"/>
                <a:sym typeface="Gill Sans"/>
              </a:rPr>
              <a:t>sender </a:t>
            </a:r>
            <a:r>
              <a:rPr b="1" i="0" lang="en-US" sz="2400" u="none" cap="none" strike="noStrike">
                <a:solidFill>
                  <a:schemeClr val="dk1"/>
                </a:solidFill>
                <a:latin typeface="Gill Sans"/>
                <a:ea typeface="Gill Sans"/>
                <a:cs typeface="Gill Sans"/>
                <a:sym typeface="Gill Sans"/>
              </a:rPr>
              <a:t>signs</a:t>
            </a:r>
            <a:r>
              <a:rPr b="0" i="0" lang="en-US" sz="2400" u="none" cap="none" strike="noStrike">
                <a:solidFill>
                  <a:schemeClr val="dk1"/>
                </a:solidFill>
                <a:latin typeface="Gill Sans"/>
                <a:ea typeface="Gill Sans"/>
                <a:cs typeface="Gill Sans"/>
                <a:sym typeface="Gill Sans"/>
              </a:rPr>
              <a:t> message using their private-key</a:t>
            </a:r>
            <a:endParaRPr/>
          </a:p>
          <a:p>
            <a:pPr indent="-228600" lvl="2" marL="885825"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Gill Sans"/>
                <a:ea typeface="Gill Sans"/>
                <a:cs typeface="Gill Sans"/>
                <a:sym typeface="Gill Sans"/>
              </a:rPr>
              <a:t>then encrypts with recipients public key</a:t>
            </a:r>
            <a:endParaRPr/>
          </a:p>
          <a:p>
            <a:pPr indent="-228600" lvl="2" marL="885825"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Gill Sans"/>
                <a:ea typeface="Gill Sans"/>
                <a:cs typeface="Gill Sans"/>
                <a:sym typeface="Gill Sans"/>
              </a:rPr>
              <a:t>have both secrecy and authentication</a:t>
            </a:r>
            <a:endParaRPr/>
          </a:p>
          <a:p>
            <a:pPr indent="-236537" lvl="1" marL="639762" marR="0" rtl="0" algn="l">
              <a:lnSpc>
                <a:spcPct val="9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again need to recognize corrupted messages</a:t>
            </a:r>
            <a:endParaRPr/>
          </a:p>
          <a:p>
            <a:pPr indent="-236537" lvl="1" marL="639762" marR="0" rtl="0" algn="l">
              <a:lnSpc>
                <a:spcPct val="9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but at cost of two public-key uses on message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3600"/>
              <a:buFont typeface="Gill Sans"/>
              <a:buNone/>
            </a:pPr>
            <a:r>
              <a:rPr b="0" i="0" lang="en-US" sz="3600" u="none">
                <a:solidFill>
                  <a:srgbClr val="572314"/>
                </a:solidFill>
                <a:latin typeface="Gill Sans"/>
                <a:ea typeface="Gill Sans"/>
                <a:cs typeface="Gill Sans"/>
                <a:sym typeface="Gill Sans"/>
              </a:rPr>
              <a:t>Message Authentication Code (MAC)</a:t>
            </a:r>
            <a:endParaRPr/>
          </a:p>
        </p:txBody>
      </p:sp>
      <p:sp>
        <p:nvSpPr>
          <p:cNvPr id="189" name="Google Shape;189;p25"/>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90000"/>
              </a:lnSpc>
              <a:spcBef>
                <a:spcPts val="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generated by an algorithm that creates a small fixed-sized block</a:t>
            </a:r>
            <a:endParaRPr/>
          </a:p>
          <a:p>
            <a:pPr indent="-236537" lvl="1" marL="639762" marR="0" rtl="0" algn="l">
              <a:lnSpc>
                <a:spcPct val="9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depending on both message and some key</a:t>
            </a:r>
            <a:endParaRPr/>
          </a:p>
          <a:p>
            <a:pPr indent="-236537" lvl="1" marL="639762" marR="0" rtl="0" algn="l">
              <a:lnSpc>
                <a:spcPct val="90000"/>
              </a:lnSpc>
              <a:spcBef>
                <a:spcPts val="500"/>
              </a:spcBef>
              <a:spcAft>
                <a:spcPts val="0"/>
              </a:spcAft>
              <a:buClr>
                <a:schemeClr val="accent1"/>
              </a:buClr>
              <a:buSzPts val="2800"/>
              <a:buFont typeface="Verdana"/>
              <a:buChar char="◦"/>
            </a:pPr>
            <a:r>
              <a:rPr b="0" i="0" lang="en-US" sz="2800" u="none" cap="none" strike="noStrike">
                <a:solidFill>
                  <a:schemeClr val="dk1"/>
                </a:solidFill>
                <a:latin typeface="Gill Sans"/>
                <a:ea typeface="Gill Sans"/>
                <a:cs typeface="Gill Sans"/>
                <a:sym typeface="Gill Sans"/>
              </a:rPr>
              <a:t>like encryption though need not be reversible</a:t>
            </a:r>
            <a:endParaRPr/>
          </a:p>
          <a:p>
            <a:pPr indent="-282575" lvl="0" marL="365125" marR="0" rtl="0" algn="l">
              <a:lnSpc>
                <a:spcPct val="9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appended to message as a </a:t>
            </a:r>
            <a:r>
              <a:rPr b="1" i="0" lang="en-US" sz="3200" u="none">
                <a:solidFill>
                  <a:schemeClr val="dk1"/>
                </a:solidFill>
                <a:latin typeface="Gill Sans"/>
                <a:ea typeface="Gill Sans"/>
                <a:cs typeface="Gill Sans"/>
                <a:sym typeface="Gill Sans"/>
              </a:rPr>
              <a:t>signature</a:t>
            </a:r>
            <a:endParaRPr/>
          </a:p>
          <a:p>
            <a:pPr indent="-282575" lvl="0" marL="365125" marR="0" rtl="0" algn="l">
              <a:lnSpc>
                <a:spcPct val="9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receiver performs same computation on message and checks it matches the MAC</a:t>
            </a:r>
            <a:endParaRPr/>
          </a:p>
          <a:p>
            <a:pPr indent="-282575" lvl="0" marL="365125" marR="0" rtl="0" algn="l">
              <a:lnSpc>
                <a:spcPct val="90000"/>
              </a:lnSpc>
              <a:spcBef>
                <a:spcPts val="600"/>
              </a:spcBef>
              <a:spcAft>
                <a:spcPts val="0"/>
              </a:spcAft>
              <a:buClr>
                <a:schemeClr val="accent1"/>
              </a:buClr>
              <a:buSzPts val="2560"/>
              <a:buFont typeface="Noto Sans Symbols"/>
              <a:buChar char="⚫"/>
            </a:pPr>
            <a:r>
              <a:rPr b="0" i="0" lang="en-US" sz="3200" u="none">
                <a:solidFill>
                  <a:schemeClr val="dk1"/>
                </a:solidFill>
                <a:latin typeface="Gill Sans"/>
                <a:ea typeface="Gill Sans"/>
                <a:cs typeface="Gill Sans"/>
                <a:sym typeface="Gill Sans"/>
              </a:rPr>
              <a:t>provides assurance that message is unaltered and comes from sender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Message Authentication Code</a:t>
            </a:r>
            <a:endParaRPr/>
          </a:p>
        </p:txBody>
      </p:sp>
      <p:pic>
        <p:nvPicPr>
          <p:cNvPr descr=" Ch11. MAC.pdf                                                  00156198  Mnementh                      BEAE7A2F:" id="196" name="Google Shape;196;p26"/>
          <p:cNvPicPr preferRelativeResize="0"/>
          <p:nvPr/>
        </p:nvPicPr>
        <p:blipFill rotWithShape="1">
          <a:blip r:embed="rId3">
            <a:alphaModFix/>
          </a:blip>
          <a:srcRect b="64851" l="0" r="0" t="0"/>
          <a:stretch/>
        </p:blipFill>
        <p:spPr>
          <a:xfrm>
            <a:off x="609600" y="2590800"/>
            <a:ext cx="8043862" cy="218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1435100" y="274637"/>
            <a:ext cx="749935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572314"/>
              </a:buClr>
              <a:buSzPts val="4300"/>
              <a:buFont typeface="Gill Sans"/>
              <a:buNone/>
            </a:pPr>
            <a:r>
              <a:rPr b="0" i="0" lang="en-US" sz="4300" u="none">
                <a:solidFill>
                  <a:srgbClr val="572314"/>
                </a:solidFill>
                <a:latin typeface="Gill Sans"/>
                <a:ea typeface="Gill Sans"/>
                <a:cs typeface="Gill Sans"/>
                <a:sym typeface="Gill Sans"/>
              </a:rPr>
              <a:t>Message Authentication Codes</a:t>
            </a:r>
            <a:endParaRPr/>
          </a:p>
        </p:txBody>
      </p:sp>
      <p:sp>
        <p:nvSpPr>
          <p:cNvPr id="203" name="Google Shape;203;p27"/>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marR="0" rtl="0" algn="l">
              <a:lnSpc>
                <a:spcPct val="90000"/>
              </a:lnSpc>
              <a:spcBef>
                <a:spcPts val="0"/>
              </a:spcBef>
              <a:spcAft>
                <a:spcPts val="0"/>
              </a:spcAft>
              <a:buClr>
                <a:schemeClr val="accent1"/>
              </a:buClr>
              <a:buSzPts val="2240"/>
              <a:buFont typeface="Noto Sans Symbols"/>
              <a:buChar char="⚫"/>
            </a:pPr>
            <a:r>
              <a:rPr b="0" i="0" lang="en-US" sz="2800" u="none">
                <a:solidFill>
                  <a:schemeClr val="dk1"/>
                </a:solidFill>
                <a:latin typeface="Gill Sans"/>
                <a:ea typeface="Gill Sans"/>
                <a:cs typeface="Gill Sans"/>
                <a:sym typeface="Gill Sans"/>
              </a:rPr>
              <a:t>as shown the MAC provides authentication</a:t>
            </a:r>
            <a:endParaRPr/>
          </a:p>
          <a:p>
            <a:pPr indent="-282575" lvl="0" marL="365125" marR="0" rtl="0" algn="l">
              <a:lnSpc>
                <a:spcPct val="90000"/>
              </a:lnSpc>
              <a:spcBef>
                <a:spcPts val="600"/>
              </a:spcBef>
              <a:spcAft>
                <a:spcPts val="0"/>
              </a:spcAft>
              <a:buClr>
                <a:schemeClr val="accent1"/>
              </a:buClr>
              <a:buSzPts val="2240"/>
              <a:buFont typeface="Noto Sans Symbols"/>
              <a:buChar char="⚫"/>
            </a:pPr>
            <a:r>
              <a:rPr b="0" i="0" lang="en-US" sz="2800" u="none">
                <a:solidFill>
                  <a:schemeClr val="dk1"/>
                </a:solidFill>
                <a:latin typeface="Gill Sans"/>
                <a:ea typeface="Gill Sans"/>
                <a:cs typeface="Gill Sans"/>
                <a:sym typeface="Gill Sans"/>
              </a:rPr>
              <a:t>can also use encryption for secrecy</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generally use separate keys for each</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can compute MAC either before or after encryption</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is generally regarded as better done before</a:t>
            </a:r>
            <a:endParaRPr/>
          </a:p>
          <a:p>
            <a:pPr indent="-282575" lvl="0" marL="365125" marR="0" rtl="0" algn="l">
              <a:lnSpc>
                <a:spcPct val="90000"/>
              </a:lnSpc>
              <a:spcBef>
                <a:spcPts val="600"/>
              </a:spcBef>
              <a:spcAft>
                <a:spcPts val="0"/>
              </a:spcAft>
              <a:buClr>
                <a:schemeClr val="accent1"/>
              </a:buClr>
              <a:buSzPts val="2240"/>
              <a:buFont typeface="Noto Sans Symbols"/>
              <a:buChar char="⚫"/>
            </a:pPr>
            <a:r>
              <a:rPr b="0" i="0" lang="en-US" sz="2800" u="none">
                <a:solidFill>
                  <a:schemeClr val="dk1"/>
                </a:solidFill>
                <a:latin typeface="Gill Sans"/>
                <a:ea typeface="Gill Sans"/>
                <a:cs typeface="Gill Sans"/>
                <a:sym typeface="Gill Sans"/>
              </a:rPr>
              <a:t>why use a MAC?</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sometimes only authentication is needed</a:t>
            </a:r>
            <a:endParaRPr/>
          </a:p>
          <a:p>
            <a:pPr indent="-236537" lvl="1" marL="639762" marR="0" rtl="0" algn="l">
              <a:lnSpc>
                <a:spcPct val="90000"/>
              </a:lnSpc>
              <a:spcBef>
                <a:spcPts val="500"/>
              </a:spcBef>
              <a:spcAft>
                <a:spcPts val="0"/>
              </a:spcAft>
              <a:buClr>
                <a:schemeClr val="accent1"/>
              </a:buClr>
              <a:buSzPts val="2400"/>
              <a:buFont typeface="Verdana"/>
              <a:buChar char="◦"/>
            </a:pPr>
            <a:r>
              <a:rPr b="0" i="0" lang="en-US" sz="2400" u="none" cap="none" strike="noStrike">
                <a:solidFill>
                  <a:schemeClr val="dk1"/>
                </a:solidFill>
                <a:latin typeface="Gill Sans"/>
                <a:ea typeface="Gill Sans"/>
                <a:cs typeface="Gill Sans"/>
                <a:sym typeface="Gill Sans"/>
              </a:rPr>
              <a:t>sometimes need authentication to persist longer than the encryption (eg. archival use)</a:t>
            </a:r>
            <a:endParaRPr/>
          </a:p>
          <a:p>
            <a:pPr indent="-282575" lvl="0" marL="365125" marR="0" rtl="0" algn="l">
              <a:lnSpc>
                <a:spcPct val="90000"/>
              </a:lnSpc>
              <a:spcBef>
                <a:spcPts val="600"/>
              </a:spcBef>
              <a:spcAft>
                <a:spcPts val="0"/>
              </a:spcAft>
              <a:buClr>
                <a:schemeClr val="accent1"/>
              </a:buClr>
              <a:buSzPts val="2240"/>
              <a:buFont typeface="Noto Sans Symbols"/>
              <a:buChar char="⚫"/>
            </a:pPr>
            <a:r>
              <a:rPr b="0" i="0" lang="en-US" sz="2800" u="none">
                <a:solidFill>
                  <a:schemeClr val="dk1"/>
                </a:solidFill>
                <a:latin typeface="Gill Sans"/>
                <a:ea typeface="Gill Sans"/>
                <a:cs typeface="Gill Sans"/>
                <a:sym typeface="Gill Sans"/>
              </a:rPr>
              <a:t>note that a MAC is not a digital signature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6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