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 name="Google Shape;157;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12 – “Hash and MAC Algorithms”.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12.4 details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endParaRPr/>
          </a:p>
          <a:p>
            <a:pPr indent="0" lvl="0" marL="0" rtl="0" algn="l">
              <a:spcBef>
                <a:spcPts val="0"/>
              </a:spcBef>
              <a:spcAft>
                <a:spcPts val="0"/>
              </a:spcAft>
              <a:buSzPts val="1800"/>
              <a:buNone/>
            </a:pPr>
            <a:r>
              <a:rPr lang="en-US"/>
              <a:t>∂0(x) = ROTR(x,1) XOR ROTR(x,8) XOR SHR(x,7)</a:t>
            </a:r>
            <a:endParaRPr/>
          </a:p>
          <a:p>
            <a:pPr indent="0" lvl="0" marL="0" rtl="0" algn="l">
              <a:spcBef>
                <a:spcPts val="0"/>
              </a:spcBef>
              <a:spcAft>
                <a:spcPts val="0"/>
              </a:spcAft>
              <a:buSzPts val="1800"/>
              <a:buNone/>
            </a:pPr>
            <a:r>
              <a:rPr lang="en-US"/>
              <a:t>∂1(x) = ROTR(x,19) XOR ROTR(x,61) XOR SHR(x,6).</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Next examine the hash function Whirlpool [BARR03]. Whirlpool is one of only two hash functions endorsed by the NESSIE (New European Schemes for Signatures, Integrity, and Encryption) project, a European Union–sponsored effort to put forward a portfolio of strong cryptographic primitives of various types. Whirlpool is based on the use of a modified AES block cipher as the compression function, and is intended to provide security and performance that is comparable, if not better, than that found in non block-cipher based hash functions, such as the MD or SHA families.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12.6 shows an overview of Whirlpool, which takes as input a message with a maximum length of less than 2^256 bits and produces as output a 512-bit message digest. The input is processed in 512-bit blocks. The processing consists of the following steps: </a:t>
            </a:r>
            <a:endParaRPr/>
          </a:p>
          <a:p>
            <a:pPr indent="0" lvl="0" marL="0" rtl="0" algn="l">
              <a:spcBef>
                <a:spcPts val="0"/>
              </a:spcBef>
              <a:spcAft>
                <a:spcPts val="0"/>
              </a:spcAft>
              <a:buSzPts val="1800"/>
              <a:buNone/>
            </a:pPr>
            <a:r>
              <a:rPr lang="en-US"/>
              <a:t>• Step 1: Append padding bits</a:t>
            </a:r>
            <a:endParaRPr/>
          </a:p>
          <a:p>
            <a:pPr indent="0" lvl="0" marL="0" rtl="0" algn="l">
              <a:spcBef>
                <a:spcPts val="0"/>
              </a:spcBef>
              <a:spcAft>
                <a:spcPts val="0"/>
              </a:spcAft>
              <a:buSzPts val="1800"/>
              <a:buNone/>
            </a:pPr>
            <a:r>
              <a:rPr lang="en-US"/>
              <a:t>• Step 2: Append length</a:t>
            </a:r>
            <a:endParaRPr/>
          </a:p>
          <a:p>
            <a:pPr indent="0" lvl="0" marL="0" rtl="0" algn="l">
              <a:spcBef>
                <a:spcPts val="0"/>
              </a:spcBef>
              <a:spcAft>
                <a:spcPts val="0"/>
              </a:spcAft>
              <a:buSzPts val="1800"/>
              <a:buNone/>
            </a:pPr>
            <a:r>
              <a:rPr lang="en-US"/>
              <a:t>• Step 3: Initialize hash matrix</a:t>
            </a:r>
            <a:endParaRPr/>
          </a:p>
          <a:p>
            <a:pPr indent="0" lvl="0" marL="0" rtl="0" algn="l">
              <a:spcBef>
                <a:spcPts val="0"/>
              </a:spcBef>
              <a:spcAft>
                <a:spcPts val="0"/>
              </a:spcAft>
              <a:buSzPts val="1800"/>
              <a:buNone/>
            </a:pPr>
            <a:r>
              <a:rPr lang="en-US"/>
              <a:t>• Step 4: Process message in 512-bit (64-byte) blocks, using as its core, the block cipher W.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Unlike virtually all other proposals for a block-cipher-based hash function, Whirlpool uses a block cipher that is specifically designed for use in the hash function and that is unlikely ever to be used as a standalone encryption function. The reason for this is that the designers wanted to make use of an block cipher with the security and efficiency of AES but with a hash length that provided a potential security equal to SHA-512. The result is the block cipher W, which has a similar structure and uses the same elementary functions as AES, but which uses a block size and a key size of 512 bits. See Stallings Table12.2 which compares AES and W.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12.7 shows the structure of Block Cipher W. The encryption algorithm takes a 512-bit block of plaintext as input and a 512-bit key and produces a 512-bit block of ciphertext as output. The encryption algorithm involves the use of four different functions, or transformations: add key (AK), substitute bytes (SB), shift columns (SC), and mix rows (MR). Note that the input is mapped by rows (unlike AES which is mapped by column). Hence the use of “Mix Rows” as the diffusion layer; and “Shift Columns” as the permutation (vs Mix Columns &amp; Shift Rows in AES). Note also that the Key Schedule uses the same W round function, but with round constants RC[I] (being S-box outputs) taking the role of “subkeys” in the AddKey function.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1" name="Google Shape;2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Whirlpool is a very new proposal, hence there is little experience with use, though many AES findings should apply to it. As yet, there has been little implementation experience with Whirlpool. One study  [KITS04] compared Whirlpool with a number of other secure hash functions. The authors developed multiple hardware implementations of each hash function and concluded that, compared to SHA-512, Whirlpool requires more hardware resources but performs much better in terms of throughput.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7" name="Google Shape;24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recent years, there has been increased interest in developing a MAC derived from a cryptographic hash function. A hash function such as SHA was not designed for use as a MAC and cannot be used directly for that purpose because it does not rely on a secret key. There have been a number of proposals for the incorporation of a secret key into an existing hash algorithm, originally by just pre-pending a key to the message. Problems were found with these earlier, simpler proposals, but they resulted in the development of HMAC.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3" name="Google Shape;25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9" name="Google Shape;25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12.10 shows the structure of HMAC, which implements the function:</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HMAC</a:t>
            </a:r>
            <a:r>
              <a:rPr baseline="-25000" lang="en-US">
                <a:latin typeface="Courier New"/>
                <a:ea typeface="Courier New"/>
                <a:cs typeface="Courier New"/>
                <a:sym typeface="Courier New"/>
              </a:rPr>
              <a:t>K</a:t>
            </a:r>
            <a:r>
              <a:rPr lang="en-US">
                <a:latin typeface="Courier New"/>
                <a:ea typeface="Courier New"/>
                <a:cs typeface="Courier New"/>
                <a:sym typeface="Courier New"/>
              </a:rPr>
              <a:t> = Hash[(K</a:t>
            </a:r>
            <a:r>
              <a:rPr baseline="30000" lang="en-US">
                <a:latin typeface="Courier New"/>
                <a:ea typeface="Courier New"/>
                <a:cs typeface="Courier New"/>
                <a:sym typeface="Courier New"/>
              </a:rPr>
              <a:t>+</a:t>
            </a:r>
            <a:r>
              <a:rPr lang="en-US">
                <a:latin typeface="Courier New"/>
                <a:ea typeface="Courier New"/>
                <a:cs typeface="Courier New"/>
                <a:sym typeface="Courier New"/>
              </a:rPr>
              <a:t> XOR opad) || Hash[(K</a:t>
            </a:r>
            <a:r>
              <a:rPr baseline="30000" lang="en-US">
                <a:latin typeface="Courier New"/>
                <a:ea typeface="Courier New"/>
                <a:cs typeface="Courier New"/>
                <a:sym typeface="Courier New"/>
              </a:rPr>
              <a:t>+</a:t>
            </a:r>
            <a:r>
              <a:rPr lang="en-US">
                <a:latin typeface="Courier New"/>
                <a:ea typeface="Courier New"/>
                <a:cs typeface="Courier New"/>
                <a:sym typeface="Courier New"/>
              </a:rPr>
              <a:t> XOR ipad) || M)]</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elements are:</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K</a:t>
            </a:r>
            <a:r>
              <a:rPr baseline="30000" lang="en-US">
                <a:latin typeface="Courier New"/>
                <a:ea typeface="Courier New"/>
                <a:cs typeface="Courier New"/>
                <a:sym typeface="Courier New"/>
              </a:rPr>
              <a:t>+</a:t>
            </a:r>
            <a:r>
              <a:rPr lang="en-US">
                <a:latin typeface="Courier New"/>
                <a:ea typeface="Courier New"/>
                <a:cs typeface="Courier New"/>
                <a:sym typeface="Courier New"/>
              </a:rPr>
              <a:t> is</a:t>
            </a:r>
            <a:r>
              <a:rPr lang="en-US"/>
              <a:t> K padded with zeros on the left so that the result is b bits in length</a:t>
            </a:r>
            <a:endParaRPr/>
          </a:p>
          <a:p>
            <a:pPr indent="0" lvl="1" marL="0" rtl="0" algn="l">
              <a:spcBef>
                <a:spcPts val="0"/>
              </a:spcBef>
              <a:spcAft>
                <a:spcPts val="0"/>
              </a:spcAft>
              <a:buSzPts val="1800"/>
              <a:buNone/>
            </a:pPr>
            <a:r>
              <a:rPr lang="en-US"/>
              <a:t>ipad is a pad value of 36 hex repeated to fill block</a:t>
            </a:r>
            <a:endParaRPr/>
          </a:p>
          <a:p>
            <a:pPr indent="0" lvl="1" marL="0" rtl="0" algn="l">
              <a:spcBef>
                <a:spcPts val="0"/>
              </a:spcBef>
              <a:spcAft>
                <a:spcPts val="0"/>
              </a:spcAft>
              <a:buSzPts val="1800"/>
              <a:buNone/>
            </a:pPr>
            <a:r>
              <a:rPr lang="en-US"/>
              <a:t>opad is a pad value of 5C hex repeated to fill block</a:t>
            </a:r>
            <a:endParaRPr/>
          </a:p>
          <a:p>
            <a:pPr indent="0" lvl="1" marL="0" rtl="0" algn="l">
              <a:spcBef>
                <a:spcPts val="0"/>
              </a:spcBef>
              <a:spcAft>
                <a:spcPts val="0"/>
              </a:spcAft>
              <a:buSzPts val="1800"/>
              <a:buNone/>
            </a:pPr>
            <a:r>
              <a:rPr lang="en-US"/>
              <a:t>M is the message input to HMAC (including the padding specified in the embedded hash function)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appeal of HMAC is that its designers have been able to prove an exact relationship between the strength of the embedded hash function and the strength of HMAC. The security of a MAC function is generally expressed in terms of the probability of successful forgery with a given amount of time spent by the forger and a given number of message-MAC pairs created with the same key. Have two classes of attacks: brute force attack on key used which has work of order 2^n; or a birthday attack which requires work of order 2^(n/2) - but which requires the attacker to observe 2^n blocks of messages using the same key - very unlikely. So even MD5 is still secure for use in HMAC given these constraints.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3" name="Google Shape;1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CMAC was previously described as the Data Authentication Algorithm, FIPS PUB 113, also known as the CBC-MAC (cipher block chaining message authentication code). This cipher-based MAC has been widely adopted in government and industry. Has been shown to be secure, with the following restriction. Only messages of one fixed length of mn bits are processed, where n is the cipher block size and m is a fixed positive integer. This limitation can be overcome using multiple keys, which can be derived from a single key. This refinement has been adopted by NIST as the cipher-based message authentication code (CMAC) mode of operation, for use with AES and triple DES. It is specified in NIST Special Publication 800-38B.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12.12 shows the structure of CMAC.</a:t>
            </a:r>
            <a:endParaRPr/>
          </a:p>
          <a:p>
            <a:pPr indent="0" lvl="0" marL="0" rtl="0" algn="l">
              <a:spcBef>
                <a:spcPts val="0"/>
              </a:spcBef>
              <a:spcAft>
                <a:spcPts val="0"/>
              </a:spcAft>
              <a:buSzPts val="1800"/>
              <a:buNone/>
            </a:pPr>
            <a:r>
              <a:rPr lang="en-US"/>
              <a:t>It uses the blocksize of the underlying cipher (ie 128-bits for AES or 64-bits for triple-DES). The message is divided into n blocks M1..Mn, padded if necessary. The algorithm makes use of a k-bit encryption key K and an n-bit constant K1 or K2 (depending on whether the message was padded or not).  For AES, the key size k is 128,192, or 256 bits; for triple DES, the key size is 112 or 168 bits. The two constants K1 &amp; K2 are derived from the original key K using encryption of 0 and multiplication in GF(2^n), as detailed in the text.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3" name="Google Shape;28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12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9" name="Google Shape;16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Now look at important examples of both secure hash functions and message authentication codes (MACs).</a:t>
            </a:r>
            <a:endParaRPr/>
          </a:p>
          <a:p>
            <a:pPr indent="0" lvl="0" marL="0" rtl="0" algn="l">
              <a:spcBef>
                <a:spcPts val="0"/>
              </a:spcBef>
              <a:spcAft>
                <a:spcPts val="0"/>
              </a:spcAft>
              <a:buSzPts val="1800"/>
              <a:buNone/>
            </a:pPr>
            <a:r>
              <a:rPr lang="en-US"/>
              <a:t>Traditionally, most hash functions that have achieved widespread use rely on a compression function specifically designed for the hash function. Another approach is to use a symmetric block cipher as the compression function.</a:t>
            </a:r>
            <a:endParaRPr/>
          </a:p>
          <a:p>
            <a:pPr indent="0" lvl="0" marL="0" rtl="0" algn="l">
              <a:spcBef>
                <a:spcPts val="0"/>
              </a:spcBef>
              <a:spcAft>
                <a:spcPts val="0"/>
              </a:spcAft>
              <a:buSzPts val="1800"/>
              <a:buNone/>
            </a:pPr>
            <a:r>
              <a:rPr lang="en-US"/>
              <a:t>MACs also fall into two categories: some use a hash algorithm such as SHA as the core of the MAC algorithm, others use a symmetric block cipher in a cipher block chaining mode.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Most important modern hash functions follow the basic structure shown in this figure, Stallings Figure 11.9. This has proved to be a fundamentally sound structure, and newer designs simply refine the structure and add to the hash code length. Within this basic structure, two approaches have been followed in the design of the compression function, as mentioned previously, which is the basic building block of the hash function.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should hasten the transition to newer, longer versions of SHA.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7" name="Google Shape;187;p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2002, NIST produced a revised version of the standard, FIPS 180-2, that defined three new versions of SHA, with hash value lengths of 256, 384, and 512 bits, known as SHA-256, SHA-384, and SHA-512. These new versions have the same underlying structure and use the same types of modular arithmetic and logical binary operations as SHA-1, hence analyses should be similar. In 2005, NIST announced the intention to phase out approval of SHA-1 and move to a reliance on the other SHA versions by 2010. See Stallings Table12.1 for comparative details of these algorithms.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3" name="Google Shape;19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Now examine the structure of SHA-512, noting that the other versions are quite similar.</a:t>
            </a:r>
            <a:endParaRPr/>
          </a:p>
          <a:p>
            <a:pPr indent="0" lvl="0" marL="0" rtl="0" algn="l">
              <a:spcBef>
                <a:spcPts val="0"/>
              </a:spcBef>
              <a:spcAft>
                <a:spcPts val="0"/>
              </a:spcAft>
              <a:buSzPts val="1800"/>
              <a:buNone/>
            </a:pPr>
            <a:r>
              <a:rPr lang="en-US"/>
              <a:t>SHA-512 follows the structure depicted in Stallings Figure 12.1. The processing consists of the following steps: </a:t>
            </a:r>
            <a:endParaRPr/>
          </a:p>
          <a:p>
            <a:pPr indent="0" lvl="0" marL="0" rtl="0" algn="l">
              <a:spcBef>
                <a:spcPts val="0"/>
              </a:spcBef>
              <a:spcAft>
                <a:spcPts val="0"/>
              </a:spcAft>
              <a:buSzPts val="1800"/>
              <a:buNone/>
            </a:pPr>
            <a:r>
              <a:rPr lang="en-US"/>
              <a:t>• Step 1: Append padding bits </a:t>
            </a:r>
            <a:endParaRPr/>
          </a:p>
          <a:p>
            <a:pPr indent="0" lvl="0" marL="0" rtl="0" algn="l">
              <a:spcBef>
                <a:spcPts val="0"/>
              </a:spcBef>
              <a:spcAft>
                <a:spcPts val="0"/>
              </a:spcAft>
              <a:buSzPts val="1800"/>
              <a:buNone/>
            </a:pPr>
            <a:r>
              <a:rPr lang="en-US"/>
              <a:t>• Step 2: Append length</a:t>
            </a:r>
            <a:endParaRPr/>
          </a:p>
          <a:p>
            <a:pPr indent="0" lvl="0" marL="0" rtl="0" algn="l">
              <a:spcBef>
                <a:spcPts val="0"/>
              </a:spcBef>
              <a:spcAft>
                <a:spcPts val="0"/>
              </a:spcAft>
              <a:buSzPts val="1800"/>
              <a:buNone/>
            </a:pPr>
            <a:r>
              <a:rPr lang="en-US"/>
              <a:t>• Step 3: Initialize hash buffer</a:t>
            </a:r>
            <a:endParaRPr/>
          </a:p>
          <a:p>
            <a:pPr indent="0" lvl="0" marL="0" rtl="0" algn="l">
              <a:spcBef>
                <a:spcPts val="0"/>
              </a:spcBef>
              <a:spcAft>
                <a:spcPts val="0"/>
              </a:spcAft>
              <a:buSzPts val="1800"/>
              <a:buNone/>
            </a:pPr>
            <a:r>
              <a:rPr lang="en-US"/>
              <a:t>• Step 4: Process the message in 1024-bit (128-word) blocks, which forms the heart of the algorithm</a:t>
            </a:r>
            <a:endParaRPr/>
          </a:p>
          <a:p>
            <a:pPr indent="0" lvl="0" marL="0" rtl="0" algn="l">
              <a:spcBef>
                <a:spcPts val="0"/>
              </a:spcBef>
              <a:spcAft>
                <a:spcPts val="0"/>
              </a:spcAft>
              <a:buSzPts val="1800"/>
              <a:buNone/>
            </a:pPr>
            <a:r>
              <a:rPr lang="en-US"/>
              <a:t>• Step 5: Output the final state value as the resulting hash</a:t>
            </a:r>
            <a:endParaRPr/>
          </a:p>
          <a:p>
            <a:pPr indent="0" lvl="0" marL="0" rtl="0" algn="l">
              <a:spcBef>
                <a:spcPts val="0"/>
              </a:spcBef>
              <a:spcAft>
                <a:spcPts val="0"/>
              </a:spcAft>
              <a:buSzPts val="1800"/>
              <a:buNone/>
            </a:pPr>
            <a:r>
              <a:rPr lang="en-US"/>
              <a:t>See text for details.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9" name="Google Shape;19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SHA-512 Compression Function is the heart of the algorithm. In this Step 4, it processes the message in 1024-bit (128-word) blocks, using a module that consists of 80 rounds, labeled F in Stallings Figure 12, as shown in Figure 12.2. Each round takes as input the 512-bit buffer value, and updates the contents of the buffer. Each round t makes use of a 64-bit value Wt derived using a message schedule from the current 1024-bit block being processed. Each round also makes use of an additive constant Kt, based on the fractional parts of the cube roots of the first eighty prime numbers. The output of the eightieth round is added to the input to the first round to produce the final hash value for this message block, which forms the input to the next iteration of this compression function, as shown on the previous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structure of each of the 80 rounds is shown in Stallings Figure 12.3. Each 64-bit word shuffled along one place, and in some cases manipulated using a series of simple logical functions (ANDs, NOTs, ORs, XORs, ROTates), in order to provide the avalanche &amp; completeness properties of the hash function. The elements are:</a:t>
            </a:r>
            <a:endParaRPr/>
          </a:p>
          <a:p>
            <a:pPr indent="0" lvl="0" marL="0" rtl="0" algn="l">
              <a:spcBef>
                <a:spcPts val="0"/>
              </a:spcBef>
              <a:spcAft>
                <a:spcPts val="0"/>
              </a:spcAft>
              <a:buSzPts val="1800"/>
              <a:buNone/>
            </a:pPr>
            <a:r>
              <a:rPr lang="en-US"/>
              <a:t>Ch(e,f,g) = (e AND f) XOR (NOT e AND g)</a:t>
            </a:r>
            <a:endParaRPr/>
          </a:p>
          <a:p>
            <a:pPr indent="0" lvl="0" marL="0" rtl="0" algn="l">
              <a:spcBef>
                <a:spcPts val="0"/>
              </a:spcBef>
              <a:spcAft>
                <a:spcPts val="0"/>
              </a:spcAft>
              <a:buSzPts val="1800"/>
              <a:buNone/>
            </a:pPr>
            <a:r>
              <a:rPr lang="en-US"/>
              <a:t>Maj(a,b,c) = (a AND b) XOR (a AND c) XOR (b AND c)</a:t>
            </a:r>
            <a:endParaRPr/>
          </a:p>
          <a:p>
            <a:pPr indent="0" lvl="0" marL="0" rtl="0" algn="l">
              <a:spcBef>
                <a:spcPts val="0"/>
              </a:spcBef>
              <a:spcAft>
                <a:spcPts val="0"/>
              </a:spcAft>
              <a:buSzPts val="1800"/>
              <a:buNone/>
            </a:pPr>
            <a:r>
              <a:rPr lang="en-US"/>
              <a:t>∑(a) = ROTR(a,28) XOR ROTR(a,34) XOR ROTR(a,39)</a:t>
            </a:r>
            <a:endParaRPr/>
          </a:p>
          <a:p>
            <a:pPr indent="0" lvl="0" marL="0" rtl="0" algn="l">
              <a:spcBef>
                <a:spcPts val="0"/>
              </a:spcBef>
              <a:spcAft>
                <a:spcPts val="0"/>
              </a:spcAft>
              <a:buSzPts val="1800"/>
              <a:buNone/>
            </a:pPr>
            <a:r>
              <a:rPr lang="en-US"/>
              <a:t>∑(e) = ROTR(e,14) XOR ROTR(e,18) XOR ROTR(e,41)</a:t>
            </a:r>
            <a:endParaRPr/>
          </a:p>
          <a:p>
            <a:pPr indent="0" lvl="0" marL="0" rtl="0" algn="l">
              <a:spcBef>
                <a:spcPts val="0"/>
              </a:spcBef>
              <a:spcAft>
                <a:spcPts val="0"/>
              </a:spcAft>
              <a:buSzPts val="1800"/>
              <a:buNone/>
            </a:pPr>
            <a:r>
              <a:rPr lang="en-US"/>
              <a:t>+ = addition modulo 2^64</a:t>
            </a:r>
            <a:endParaRPr/>
          </a:p>
          <a:p>
            <a:pPr indent="0" lvl="0" marL="0" rtl="0" algn="l">
              <a:spcBef>
                <a:spcPts val="0"/>
              </a:spcBef>
              <a:spcAft>
                <a:spcPts val="0"/>
              </a:spcAft>
              <a:buSzPts val="1800"/>
              <a:buNone/>
            </a:pPr>
            <a:r>
              <a:rPr lang="en-US"/>
              <a:t>Kt  = a 64-bit additive constant </a:t>
            </a:r>
            <a:endParaRPr/>
          </a:p>
          <a:p>
            <a:pPr indent="0" lvl="0" marL="0" rtl="0" algn="l">
              <a:spcBef>
                <a:spcPts val="0"/>
              </a:spcBef>
              <a:spcAft>
                <a:spcPts val="0"/>
              </a:spcAft>
              <a:buSzPts val="1800"/>
              <a:buNone/>
            </a:pPr>
            <a:r>
              <a:rPr lang="en-US"/>
              <a:t>Wt = a 64-bit word derived from the current 512-bit input block.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9" name="Shape 79"/>
        <p:cNvGrpSpPr/>
        <p:nvPr/>
      </p:nvGrpSpPr>
      <p:grpSpPr>
        <a:xfrm>
          <a:off x="0" y="0"/>
          <a:ext cx="0" cy="0"/>
          <a:chOff x="0" y="0"/>
          <a:chExt cx="0" cy="0"/>
        </a:xfrm>
      </p:grpSpPr>
      <p:grpSp>
        <p:nvGrpSpPr>
          <p:cNvPr id="80" name="Google Shape;80;p2"/>
          <p:cNvGrpSpPr/>
          <p:nvPr/>
        </p:nvGrpSpPr>
        <p:grpSpPr>
          <a:xfrm>
            <a:off x="3175" y="4267200"/>
            <a:ext cx="9140825" cy="2590800"/>
            <a:chOff x="2" y="2688"/>
            <a:chExt cx="5758" cy="1632"/>
          </a:xfrm>
        </p:grpSpPr>
        <p:sp>
          <p:nvSpPr>
            <p:cNvPr id="81" name="Google Shape;81;p2"/>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2" name="Google Shape;82;p2"/>
            <p:cNvGrpSpPr/>
            <p:nvPr/>
          </p:nvGrpSpPr>
          <p:grpSpPr>
            <a:xfrm>
              <a:off x="1776" y="3024"/>
              <a:ext cx="3929" cy="1290"/>
              <a:chOff x="1776" y="3024"/>
              <a:chExt cx="3929" cy="1290"/>
            </a:xfrm>
          </p:grpSpPr>
          <p:grpSp>
            <p:nvGrpSpPr>
              <p:cNvPr id="83" name="Google Shape;83;p2"/>
              <p:cNvGrpSpPr/>
              <p:nvPr/>
            </p:nvGrpSpPr>
            <p:grpSpPr>
              <a:xfrm>
                <a:off x="2268" y="3934"/>
                <a:ext cx="638" cy="377"/>
                <a:chOff x="2268" y="3934"/>
                <a:chExt cx="638" cy="377"/>
              </a:xfrm>
            </p:grpSpPr>
            <p:sp>
              <p:nvSpPr>
                <p:cNvPr id="84" name="Google Shape;84;p2"/>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2"/>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2"/>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2"/>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2"/>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2"/>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2"/>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2"/>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2" name="Google Shape;92;p2"/>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2"/>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2"/>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2"/>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2"/>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2"/>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2"/>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2"/>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2"/>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2"/>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2"/>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2"/>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2"/>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2"/>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2"/>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2"/>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2"/>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2"/>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2"/>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2"/>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2"/>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2"/>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2"/>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2"/>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2"/>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2"/>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2"/>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2"/>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2"/>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2"/>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2"/>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2"/>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2"/>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2"/>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2"/>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2"/>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2"/>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2"/>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2"/>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2"/>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32" name="Google Shape;132;p2"/>
              <p:cNvGrpSpPr/>
              <p:nvPr/>
            </p:nvGrpSpPr>
            <p:grpSpPr>
              <a:xfrm>
                <a:off x="4546" y="3608"/>
                <a:ext cx="518" cy="319"/>
                <a:chOff x="4546" y="3608"/>
                <a:chExt cx="518" cy="319"/>
              </a:xfrm>
            </p:grpSpPr>
            <p:sp>
              <p:nvSpPr>
                <p:cNvPr id="133" name="Google Shape;133;p2"/>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2"/>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2"/>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2"/>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2"/>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9" name="Google Shape;139;p2"/>
              <p:cNvGrpSpPr/>
              <p:nvPr/>
            </p:nvGrpSpPr>
            <p:grpSpPr>
              <a:xfrm>
                <a:off x="5381" y="3085"/>
                <a:ext cx="227" cy="132"/>
                <a:chOff x="5381" y="3085"/>
                <a:chExt cx="227" cy="132"/>
              </a:xfrm>
            </p:grpSpPr>
            <p:sp>
              <p:nvSpPr>
                <p:cNvPr id="140" name="Google Shape;140;p2"/>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2"/>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2"/>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144" name="Google Shape;144;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40"/>
              <a:buChar char="⮚"/>
              <a:defRPr/>
            </a:lvl1pPr>
            <a:lvl2pPr lvl="1" algn="l">
              <a:lnSpc>
                <a:spcPct val="100000"/>
              </a:lnSpc>
              <a:spcBef>
                <a:spcPts val="360"/>
              </a:spcBef>
              <a:spcAft>
                <a:spcPts val="0"/>
              </a:spcAft>
              <a:buSzPts val="9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46" name="Google Shape;146;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49" name="Shape 149"/>
        <p:cNvGrpSpPr/>
        <p:nvPr/>
      </p:nvGrpSpPr>
      <p:grpSpPr>
        <a:xfrm>
          <a:off x="0" y="0"/>
          <a:ext cx="0" cy="0"/>
          <a:chOff x="0" y="0"/>
          <a:chExt cx="0" cy="0"/>
        </a:xfrm>
      </p:grpSpPr>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52" name="Google Shape;152;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9pPr>
          </a:lstStyle>
          <a:p/>
        </p:txBody>
      </p:sp>
      <p:sp>
        <p:nvSpPr>
          <p:cNvPr id="75" name="Google Shape;75;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78" name="Google Shape;78;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560"/>
              </a:spcBef>
              <a:spcAft>
                <a:spcPts val="0"/>
              </a:spcAft>
              <a:buClr>
                <a:schemeClr val="dk2"/>
              </a:buClr>
              <a:buSzPts val="14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Arial"/>
              <a:buNone/>
            </a:pPr>
            <a:r>
              <a:rPr b="1" i="0" lang="en-US" sz="5400" u="none">
                <a:solidFill>
                  <a:schemeClr val="dk2"/>
                </a:solidFill>
                <a:latin typeface="Arial"/>
                <a:ea typeface="Arial"/>
                <a:cs typeface="Arial"/>
                <a:sym typeface="Arial"/>
              </a:rPr>
              <a:t>Cryptography and Network Security</a:t>
            </a:r>
            <a:br>
              <a:rPr b="1" i="0" lang="en-US" sz="5400" u="none">
                <a:solidFill>
                  <a:schemeClr val="dk2"/>
                </a:solidFill>
                <a:latin typeface="Arial"/>
                <a:ea typeface="Arial"/>
                <a:cs typeface="Arial"/>
                <a:sym typeface="Arial"/>
              </a:rPr>
            </a:br>
            <a:r>
              <a:rPr b="1" i="0" lang="en-US" sz="5400" u="none">
                <a:solidFill>
                  <a:schemeClr val="dk2"/>
                </a:solidFill>
                <a:latin typeface="Arial"/>
                <a:ea typeface="Arial"/>
                <a:cs typeface="Arial"/>
                <a:sym typeface="Arial"/>
              </a:rPr>
              <a:t>Chapter 12</a:t>
            </a:r>
            <a:endParaRPr/>
          </a:p>
        </p:txBody>
      </p:sp>
      <p:sp>
        <p:nvSpPr>
          <p:cNvPr id="160" name="Google Shape;160;p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dk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dk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SHA-512 Round Function</a:t>
            </a:r>
            <a:endParaRPr/>
          </a:p>
        </p:txBody>
      </p:sp>
      <p:pic>
        <p:nvPicPr>
          <p:cNvPr id="214" name="Google Shape;214;p13"/>
          <p:cNvPicPr preferRelativeResize="0"/>
          <p:nvPr/>
        </p:nvPicPr>
        <p:blipFill rotWithShape="1">
          <a:blip r:embed="rId3">
            <a:alphaModFix amt="69999"/>
          </a:blip>
          <a:srcRect b="27793" l="0" r="0" t="13897"/>
          <a:stretch/>
        </p:blipFill>
        <p:spPr>
          <a:xfrm>
            <a:off x="609600" y="2057400"/>
            <a:ext cx="8043862" cy="362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Whirlpool</a:t>
            </a:r>
            <a:endParaRPr/>
          </a:p>
        </p:txBody>
      </p:sp>
      <p:sp>
        <p:nvSpPr>
          <p:cNvPr id="220" name="Google Shape;220;p1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now examine the Whirlpool hash function</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endorsed by European NESSIE project</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uses modified AES internals as compression function</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addressing concerns on use of block ciphers seen previously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with performance comparable to dedicated algorithms like SHA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1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Whirlpool Overview</a:t>
            </a:r>
            <a:endParaRPr/>
          </a:p>
        </p:txBody>
      </p:sp>
      <p:pic>
        <p:nvPicPr>
          <p:cNvPr id="226" name="Google Shape;226;p15"/>
          <p:cNvPicPr preferRelativeResize="0"/>
          <p:nvPr/>
        </p:nvPicPr>
        <p:blipFill rotWithShape="1">
          <a:blip r:embed="rId3">
            <a:alphaModFix amt="69999"/>
          </a:blip>
          <a:srcRect b="11581" l="0" r="0" t="11581"/>
          <a:stretch/>
        </p:blipFill>
        <p:spPr>
          <a:xfrm>
            <a:off x="533400" y="1524000"/>
            <a:ext cx="8043862" cy="477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Whirlpool Block Cipher W</a:t>
            </a:r>
            <a:endParaRPr/>
          </a:p>
        </p:txBody>
      </p:sp>
      <p:sp>
        <p:nvSpPr>
          <p:cNvPr id="232" name="Google Shape;232;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designed specifically for hash function use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with security and efficiency of AES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but with 512-bit block size and hence hash</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similar structure &amp; functions as AES but</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input is mapped row wise</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has 10 rounds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 different primitive polynomial for GF(2^8)</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uses different S-box design &amp; values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Whirlpool Block Cipher W</a:t>
            </a:r>
            <a:endParaRPr/>
          </a:p>
        </p:txBody>
      </p:sp>
      <p:pic>
        <p:nvPicPr>
          <p:cNvPr id="238" name="Google Shape;238;p17"/>
          <p:cNvPicPr preferRelativeResize="0"/>
          <p:nvPr/>
        </p:nvPicPr>
        <p:blipFill rotWithShape="1">
          <a:blip r:embed="rId3">
            <a:alphaModFix amt="69999"/>
          </a:blip>
          <a:srcRect b="7159" l="0" r="0" t="3579"/>
          <a:stretch/>
        </p:blipFill>
        <p:spPr>
          <a:xfrm>
            <a:off x="2209800" y="1282700"/>
            <a:ext cx="4660900" cy="53832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Whirlpool Performance &amp; Security</a:t>
            </a:r>
            <a:endParaRPr/>
          </a:p>
        </p:txBody>
      </p:sp>
      <p:sp>
        <p:nvSpPr>
          <p:cNvPr id="244" name="Google Shape;244;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Whirlpool is a very new proposal</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hence little experience with use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but many AES findings should apply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does seem to need more h/w than SHA, but with better resulting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Keyed Hash Functions as MACs</a:t>
            </a:r>
            <a:endParaRPr/>
          </a:p>
        </p:txBody>
      </p:sp>
      <p:sp>
        <p:nvSpPr>
          <p:cNvPr id="250" name="Google Shape;250;p19"/>
          <p:cNvSpPr txBox="1"/>
          <p:nvPr>
            <p:ph idx="1" type="body"/>
          </p:nvPr>
        </p:nvSpPr>
        <p:spPr>
          <a:xfrm>
            <a:off x="457200" y="14478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want a MAC based on a hash function </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because hash functions are generally faster</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code for crypto hash functions widely available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hash includes a key along with message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original proposal:</a:t>
            </a:r>
            <a:endParaRPr/>
          </a:p>
          <a:p>
            <a:pPr indent="-285750" lvl="1" marL="742950" marR="0" rtl="0" algn="l">
              <a:lnSpc>
                <a:spcPct val="100000"/>
              </a:lnSpc>
              <a:spcBef>
                <a:spcPts val="560"/>
              </a:spcBef>
              <a:spcAft>
                <a:spcPts val="0"/>
              </a:spcAft>
              <a:buClr>
                <a:schemeClr val="dk2"/>
              </a:buClr>
              <a:buSzPts val="1400"/>
              <a:buFont typeface="Noto Sans Symbols"/>
              <a:buNone/>
            </a:pPr>
            <a:r>
              <a:rPr b="0" i="0" lang="en-US" sz="2800" u="none" cap="none" strike="noStrike">
                <a:solidFill>
                  <a:schemeClr val="dk1"/>
                </a:solidFill>
                <a:latin typeface="Courier New"/>
                <a:ea typeface="Courier New"/>
                <a:cs typeface="Courier New"/>
                <a:sym typeface="Courier New"/>
              </a:rPr>
              <a:t>KeyedHash = Hash(Key|Message) </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some weaknesses were found with this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eventually led to development of HMAC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HMAC</a:t>
            </a:r>
            <a:endParaRPr/>
          </a:p>
        </p:txBody>
      </p:sp>
      <p:sp>
        <p:nvSpPr>
          <p:cNvPr id="256" name="Google Shape;256;p2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specified as Internet standard RFC2104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uses hash function on the message:</a:t>
            </a:r>
            <a:endParaRPr/>
          </a:p>
          <a:p>
            <a:pPr indent="-285750" lvl="1" marL="742950" marR="0" rtl="0" algn="l">
              <a:lnSpc>
                <a:spcPct val="90000"/>
              </a:lnSpc>
              <a:spcBef>
                <a:spcPts val="480"/>
              </a:spcBef>
              <a:spcAft>
                <a:spcPts val="0"/>
              </a:spcAft>
              <a:buClr>
                <a:schemeClr val="dk2"/>
              </a:buClr>
              <a:buSzPts val="1200"/>
              <a:buFont typeface="Noto Sans Symbols"/>
              <a:buNone/>
            </a:pPr>
            <a:r>
              <a:rPr b="0" i="0" lang="en-US" sz="2400" u="none" cap="none" strike="noStrike">
                <a:solidFill>
                  <a:schemeClr val="dk1"/>
                </a:solidFill>
                <a:latin typeface="Courier New"/>
                <a:ea typeface="Courier New"/>
                <a:cs typeface="Courier New"/>
                <a:sym typeface="Courier New"/>
              </a:rPr>
              <a:t>HMAC</a:t>
            </a:r>
            <a:r>
              <a:rPr b="0" baseline="-25000" i="0" lang="en-US" sz="2400" u="none" cap="none" strike="noStrike">
                <a:solidFill>
                  <a:schemeClr val="dk1"/>
                </a:solidFill>
                <a:latin typeface="Courier New"/>
                <a:ea typeface="Courier New"/>
                <a:cs typeface="Courier New"/>
                <a:sym typeface="Courier New"/>
              </a:rPr>
              <a:t>K</a:t>
            </a:r>
            <a:r>
              <a:rPr b="0" i="0" lang="en-US" sz="2400" u="none" cap="none" strike="noStrike">
                <a:solidFill>
                  <a:schemeClr val="dk1"/>
                </a:solidFill>
                <a:latin typeface="Courier New"/>
                <a:ea typeface="Courier New"/>
                <a:cs typeface="Courier New"/>
                <a:sym typeface="Courier New"/>
              </a:rPr>
              <a:t> = Hash[(K</a:t>
            </a:r>
            <a:r>
              <a:rPr b="0" baseline="3000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 XOR opad) || </a:t>
            </a:r>
            <a:endParaRPr/>
          </a:p>
          <a:p>
            <a:pPr indent="-285750" lvl="1" marL="742950" marR="0" rtl="0" algn="l">
              <a:lnSpc>
                <a:spcPct val="90000"/>
              </a:lnSpc>
              <a:spcBef>
                <a:spcPts val="480"/>
              </a:spcBef>
              <a:spcAft>
                <a:spcPts val="0"/>
              </a:spcAft>
              <a:buClr>
                <a:schemeClr val="dk2"/>
              </a:buClr>
              <a:buSzPts val="1200"/>
              <a:buFont typeface="Noto Sans Symbols"/>
              <a:buNone/>
            </a:pPr>
            <a:r>
              <a:rPr b="0" i="0" lang="en-US" sz="2400" u="none" cap="none" strike="noStrike">
                <a:solidFill>
                  <a:schemeClr val="dk1"/>
                </a:solidFill>
                <a:latin typeface="Courier New"/>
                <a:ea typeface="Courier New"/>
                <a:cs typeface="Courier New"/>
                <a:sym typeface="Courier New"/>
              </a:rPr>
              <a:t>				Hash[(K</a:t>
            </a:r>
            <a:r>
              <a:rPr b="0" baseline="3000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Courier New"/>
                <a:ea typeface="Courier New"/>
                <a:cs typeface="Courier New"/>
                <a:sym typeface="Courier New"/>
              </a:rPr>
              <a:t> XOR ipad)||M)]]</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where K</a:t>
            </a:r>
            <a:r>
              <a:rPr b="0" baseline="30000"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is the key padded out to size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and opad, ipad are specified padding constants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overhead is just 3 more hash calculations than the message needs alone</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any hash function can be used</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eg. MD5, SHA-1, RIPEMD-160, Whirlpool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HMAC Overview</a:t>
            </a:r>
            <a:endParaRPr/>
          </a:p>
        </p:txBody>
      </p:sp>
      <p:pic>
        <p:nvPicPr>
          <p:cNvPr id="262" name="Google Shape;262;p21"/>
          <p:cNvPicPr preferRelativeResize="0"/>
          <p:nvPr/>
        </p:nvPicPr>
        <p:blipFill rotWithShape="1">
          <a:blip r:embed="rId3">
            <a:alphaModFix amt="69999"/>
          </a:blip>
          <a:srcRect b="21476" l="0" r="0" t="8949"/>
          <a:stretch/>
        </p:blipFill>
        <p:spPr>
          <a:xfrm>
            <a:off x="1752600" y="1430337"/>
            <a:ext cx="5826125" cy="524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HMAC Security</a:t>
            </a:r>
            <a:endParaRPr/>
          </a:p>
        </p:txBody>
      </p:sp>
      <p:sp>
        <p:nvSpPr>
          <p:cNvPr id="268" name="Google Shape;268;p2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proved security of HMAC relates to that of the underlying hash algorithm</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attacking HMAC requires either:</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brute force attack on key used</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birthday attack (but since keyed would need to observe a very large number of messages)</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choose hash function used based on speed verses security constraints</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12 – Hash and MAC Algorithms</a:t>
            </a:r>
            <a:endParaRPr/>
          </a:p>
        </p:txBody>
      </p:sp>
      <p:sp>
        <p:nvSpPr>
          <p:cNvPr id="166" name="Google Shape;166;p5"/>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None/>
            </a:pPr>
            <a:r>
              <a:rPr b="0" i="1" lang="en-US" sz="2800" u="none" cap="none" strike="noStrike">
                <a:solidFill>
                  <a:schemeClr val="dk1"/>
                </a:solidFill>
                <a:latin typeface="Arial"/>
                <a:ea typeface="Arial"/>
                <a:cs typeface="Arial"/>
                <a:sym typeface="Arial"/>
              </a:rPr>
              <a:t>Each of the messages, like each one he had ever read of Stern's commands, began with a number and ended with a number or row of numbers. No efforts on the part of Mungo or any of his experts had been able to break Stern's code, nor was there any clue as to what the preliminary number and those ultimate numbers signified.</a:t>
            </a:r>
            <a:endParaRPr/>
          </a:p>
          <a:p>
            <a:pPr indent="-342900" lvl="0" marL="342900" marR="0" rtl="0" algn="l">
              <a:lnSpc>
                <a:spcPct val="90000"/>
              </a:lnSpc>
              <a:spcBef>
                <a:spcPts val="560"/>
              </a:spcBef>
              <a:spcAft>
                <a:spcPts val="0"/>
              </a:spcAft>
              <a:buClr>
                <a:schemeClr val="hlink"/>
              </a:buClr>
              <a:buSzPts val="2240"/>
              <a:buFont typeface="Noto Sans Symbols"/>
              <a:buNone/>
            </a:pPr>
            <a:r>
              <a:rPr b="1" i="0" lang="en-US" sz="2800" u="none" cap="none" strike="noStrike">
                <a:solidFill>
                  <a:schemeClr val="dk1"/>
                </a:solidFill>
                <a:latin typeface="Arial"/>
                <a:ea typeface="Arial"/>
                <a:cs typeface="Arial"/>
                <a:sym typeface="Arial"/>
              </a:rPr>
              <a:t>	—</a:t>
            </a:r>
            <a:r>
              <a:rPr b="1" i="1" lang="en-US" sz="2800" u="none" cap="none" strike="noStrike">
                <a:solidFill>
                  <a:schemeClr val="dk1"/>
                </a:solidFill>
                <a:latin typeface="Arial"/>
                <a:ea typeface="Arial"/>
                <a:cs typeface="Arial"/>
                <a:sym typeface="Arial"/>
              </a:rPr>
              <a:t>Talking to Strange Men, </a:t>
            </a:r>
            <a:r>
              <a:rPr b="1" i="0" lang="en-US" sz="2800" u="none" cap="none" strike="noStrike">
                <a:solidFill>
                  <a:schemeClr val="dk1"/>
                </a:solidFill>
                <a:latin typeface="Arial"/>
                <a:ea typeface="Arial"/>
                <a:cs typeface="Arial"/>
                <a:sym typeface="Arial"/>
              </a:rPr>
              <a:t>Ruth Rendell</a:t>
            </a:r>
            <a:endParaRPr/>
          </a:p>
          <a:p>
            <a:pPr indent="-342900" lvl="0" marL="342900" marR="0" rtl="0" algn="l">
              <a:lnSpc>
                <a:spcPct val="90000"/>
              </a:lnSpc>
              <a:spcBef>
                <a:spcPts val="560"/>
              </a:spcBef>
              <a:spcAft>
                <a:spcPts val="0"/>
              </a:spcAft>
              <a:buClr>
                <a:schemeClr val="hlink"/>
              </a:buClr>
              <a:buSzPts val="2240"/>
              <a:buFont typeface="Noto Sans Symbols"/>
              <a:buNone/>
            </a:pPr>
            <a:r>
              <a:t/>
            </a:r>
            <a:endParaRPr b="0" i="0" sz="2800" u="none" cap="none" strike="noStrik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2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CMAC</a:t>
            </a:r>
            <a:endParaRPr/>
          </a:p>
        </p:txBody>
      </p:sp>
      <p:sp>
        <p:nvSpPr>
          <p:cNvPr id="274" name="Google Shape;274;p2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previously saw the DAA (CBC-MAC)</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widely used in govt &amp; industry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but has message size limitation</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overcome using 2 keys &amp; padding</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thus forming the Cipher-based Message Authentication Code (CMAC)</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adopted by NIST SP800-38B</a:t>
            </a:r>
            <a:endParaRPr b="0" i="0" sz="3600" u="none">
              <a:solidFill>
                <a:schemeClr val="dk1"/>
              </a:solidFill>
              <a:latin typeface="Arial"/>
              <a:ea typeface="Arial"/>
              <a:cs typeface="Arial"/>
              <a:sym typeface="Arial"/>
            </a:endParaRPr>
          </a:p>
          <a:p>
            <a:pPr indent="-160020" lvl="0" marL="342900" marR="0" rtl="0" algn="l">
              <a:lnSpc>
                <a:spcPct val="100000"/>
              </a:lnSpc>
              <a:spcBef>
                <a:spcPts val="720"/>
              </a:spcBef>
              <a:spcAft>
                <a:spcPts val="0"/>
              </a:spcAft>
              <a:buClr>
                <a:schemeClr val="hlink"/>
              </a:buClr>
              <a:buSzPts val="2880"/>
              <a:buFont typeface="Noto Sans Symbols"/>
              <a:buNone/>
            </a:pPr>
            <a:r>
              <a:t/>
            </a:r>
            <a:endParaRPr b="0" i="0" sz="36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CMAC Overview</a:t>
            </a:r>
            <a:endParaRPr/>
          </a:p>
        </p:txBody>
      </p:sp>
      <p:pic>
        <p:nvPicPr>
          <p:cNvPr id="280" name="Google Shape;280;p24"/>
          <p:cNvPicPr preferRelativeResize="0"/>
          <p:nvPr/>
        </p:nvPicPr>
        <p:blipFill rotWithShape="1">
          <a:blip r:embed="rId3">
            <a:alphaModFix amt="69999"/>
          </a:blip>
          <a:srcRect b="0" l="0" r="0" t="0"/>
          <a:stretch/>
        </p:blipFill>
        <p:spPr>
          <a:xfrm>
            <a:off x="1066800" y="1219200"/>
            <a:ext cx="7035800" cy="54371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Summary</a:t>
            </a:r>
            <a:endParaRPr/>
          </a:p>
        </p:txBody>
      </p:sp>
      <p:sp>
        <p:nvSpPr>
          <p:cNvPr id="286" name="Google Shape;286;p2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considered:</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some current hash algorithms</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Arial"/>
                <a:ea typeface="Arial"/>
                <a:cs typeface="Arial"/>
                <a:sym typeface="Arial"/>
              </a:rPr>
              <a:t>SHA-512 &amp; Whirlpool</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HMAC authentication using hash function</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CMAC authentication using a block cipher</a:t>
            </a:r>
            <a:endParaRPr/>
          </a:p>
          <a:p>
            <a:pPr indent="-196850" lvl="1" marL="742950" marR="0" rtl="0" algn="l">
              <a:lnSpc>
                <a:spcPct val="100000"/>
              </a:lnSpc>
              <a:spcBef>
                <a:spcPts val="560"/>
              </a:spcBef>
              <a:spcAft>
                <a:spcPts val="0"/>
              </a:spcAft>
              <a:buClr>
                <a:schemeClr val="dk2"/>
              </a:buClr>
              <a:buSzPts val="1400"/>
              <a:buFont typeface="Noto Sans Symbols"/>
              <a:buNone/>
            </a:pPr>
            <a:r>
              <a:t/>
            </a:r>
            <a:endParaRPr b="0" i="0" sz="2800" u="none" cap="none" strike="noStrik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Hash and MAC Algorithms</a:t>
            </a:r>
            <a:endParaRPr/>
          </a:p>
        </p:txBody>
      </p:sp>
      <p:sp>
        <p:nvSpPr>
          <p:cNvPr id="172" name="Google Shape;172;p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Hash Functions</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condense arbitrary size message to fixed size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by processing message in blocks</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through some compression function</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either custom or block cipher based</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Message Authentication Code (MAC)</a:t>
            </a:r>
            <a:endParaRPr b="0" i="0" sz="2800" u="none">
              <a:solidFill>
                <a:schemeClr val="dk1"/>
              </a:solidFill>
              <a:latin typeface="Arial"/>
              <a:ea typeface="Arial"/>
              <a:cs typeface="Arial"/>
              <a:sym typeface="Arial"/>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fixed sized authenticator for some message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to provide authentication for message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by using block cipher mode or hash function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Hash Algorithm Structure</a:t>
            </a:r>
            <a:endParaRPr/>
          </a:p>
        </p:txBody>
      </p:sp>
      <p:pic>
        <p:nvPicPr>
          <p:cNvPr id="178" name="Google Shape;178;p7"/>
          <p:cNvPicPr preferRelativeResize="0"/>
          <p:nvPr/>
        </p:nvPicPr>
        <p:blipFill rotWithShape="1">
          <a:blip r:embed="rId3">
            <a:alphaModFix amt="69999"/>
          </a:blip>
          <a:srcRect b="32426" l="5369" r="14318" t="11581"/>
          <a:stretch/>
        </p:blipFill>
        <p:spPr>
          <a:xfrm>
            <a:off x="533400" y="1676400"/>
            <a:ext cx="8075612" cy="434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Secure Hash Algorithm</a:t>
            </a:r>
            <a:endParaRPr/>
          </a:p>
        </p:txBody>
      </p:sp>
      <p:sp>
        <p:nvSpPr>
          <p:cNvPr id="184" name="Google Shape;184;p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SHA originally designed by NIST &amp; NSA in 1993</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was revised in 1995 as SHA-1</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US standard for use with DSA signature scheme </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standard is FIPS 180-1 1995, also Internet RFC3174</a:t>
            </a:r>
            <a:endParaRPr/>
          </a:p>
          <a:p>
            <a:pPr indent="-285750" lvl="1" marL="742950" marR="0" rtl="0" algn="l">
              <a:lnSpc>
                <a:spcPct val="10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nb. the algorithm is SHA, the standard is SHS </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based on design of MD4 with key differences </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produces 160-bit hash values </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recent 2005 results on security of SHA-1 have raised concerns on its use in future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Revised Secure Hash Standard</a:t>
            </a:r>
            <a:endParaRPr/>
          </a:p>
        </p:txBody>
      </p:sp>
      <p:sp>
        <p:nvSpPr>
          <p:cNvPr id="190" name="Google Shape;190;p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NIST issued revision FIPS 180-2 in 2002</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adds 3 additional versions of SHA </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SHA-256, SHA-384, SHA-512</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designed for compatibility with increased security provided by the AES cipher</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structure &amp; detail is similar to SHA-1</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hence analysis should be similar</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but security levels are rather higher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SHA-512 Overview</a:t>
            </a:r>
            <a:endParaRPr/>
          </a:p>
        </p:txBody>
      </p:sp>
      <p:pic>
        <p:nvPicPr>
          <p:cNvPr id="196" name="Google Shape;196;p10"/>
          <p:cNvPicPr preferRelativeResize="0"/>
          <p:nvPr/>
        </p:nvPicPr>
        <p:blipFill rotWithShape="1">
          <a:blip r:embed="rId3">
            <a:alphaModFix amt="69999"/>
          </a:blip>
          <a:srcRect b="13897" l="0" r="0" t="4632"/>
          <a:stretch/>
        </p:blipFill>
        <p:spPr>
          <a:xfrm>
            <a:off x="609600" y="1447800"/>
            <a:ext cx="8043862" cy="50657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SHA-512 Compression Function</a:t>
            </a:r>
            <a:endParaRPr/>
          </a:p>
        </p:txBody>
      </p:sp>
      <p:sp>
        <p:nvSpPr>
          <p:cNvPr id="202" name="Google Shape;202;p1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heart of the algorithm</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processing message in 1024-bit blocks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consists of 80 rounds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updating a 512-bit buffer </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using a 64-bit value Wt derived from the current message block</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and a round constant based on cube root of first 80 prime numbers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SHA-512 Round Function</a:t>
            </a:r>
            <a:endParaRPr/>
          </a:p>
        </p:txBody>
      </p:sp>
      <p:pic>
        <p:nvPicPr>
          <p:cNvPr id="208" name="Google Shape;208;p12"/>
          <p:cNvPicPr preferRelativeResize="0"/>
          <p:nvPr/>
        </p:nvPicPr>
        <p:blipFill rotWithShape="1">
          <a:blip r:embed="rId3">
            <a:alphaModFix amt="69999"/>
          </a:blip>
          <a:srcRect b="9264" l="0" r="0" t="0"/>
          <a:stretch/>
        </p:blipFill>
        <p:spPr>
          <a:xfrm>
            <a:off x="914400" y="1295400"/>
            <a:ext cx="7539037" cy="528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01">
  <a:themeElements>
    <a:clrScheme name="default">
      <a:dk1>
        <a:srgbClr val="FFFFFF"/>
      </a:dk1>
      <a:lt1>
        <a:srgbClr val="666699"/>
      </a:lt1>
      <a:dk2>
        <a:srgbClr val="D9D9FF"/>
      </a:dk2>
      <a:lt2>
        <a:srgbClr val="9B69FF"/>
      </a:lt2>
      <a:accent1>
        <a:srgbClr val="9966FF"/>
      </a:accent1>
      <a:accent2>
        <a:srgbClr val="00FFFF"/>
      </a:accent2>
      <a:accent3>
        <a:srgbClr val="666699"/>
      </a:accent3>
      <a:accent4>
        <a:srgbClr val="9966FF"/>
      </a:accent4>
      <a:accent5>
        <a:srgbClr val="00FFFF"/>
      </a:accent5>
      <a:accent6>
        <a:srgbClr val="666699"/>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