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embeddedFontLst>
    <p:embeddedFont>
      <p:font typeface="Helvetica Neue"/>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HelveticaNeue-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7" name="Google Shape;157;p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Lecture slides by Lawrie Brown for “Cryptography and Network Security”, 4/e, by William Stallings, Chapter </a:t>
            </a:r>
            <a:r>
              <a:rPr lang="en-US" sz="1000"/>
              <a:t>13 – “Digital Signatures &amp; Authentication Protocols</a:t>
            </a:r>
            <a:r>
              <a:rPr lang="en-US"/>
              <a:t>”.</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1" name="Google Shape;21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Needham-Schroeder Protocol is the original, basic key exchange protocol. Used by 2 parties who both trusted a common key server, it gives one party the info needed to establish a session key with the other. Note that since the key server chooses the session key, it is capable of reading/forging any messages between A&amp;B, which is why they need to trust it absolutely! </a:t>
            </a:r>
            <a:endParaRPr/>
          </a:p>
          <a:p>
            <a:pPr indent="0" lvl="0" marL="0" rtl="0" algn="l">
              <a:spcBef>
                <a:spcPts val="0"/>
              </a:spcBef>
              <a:spcAft>
                <a:spcPts val="0"/>
              </a:spcAft>
              <a:buSzPts val="1800"/>
              <a:buNone/>
            </a:pPr>
            <a:r>
              <a:rPr lang="en-US"/>
              <a:t>Note that all communications is between A&amp;KDC and A&amp;B, B&amp;KDC don't talk directly (though indirectly a message passes from KDC via A to B, encrypted in B's key so that A is unable to read or alter it). Other variations of key distribution protocols can involve direct communications between B&amp;KDC.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7" name="Google Shape;21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There is a critical flaw in the protocol, as shown. It can be corrected by either using timestamps, or an additional nonce, with respective advantages and limitations. </a:t>
            </a:r>
            <a:endParaRPr/>
          </a:p>
          <a:p>
            <a:pPr indent="0" lvl="0" marL="0" rtl="0" algn="l">
              <a:spcBef>
                <a:spcPts val="0"/>
              </a:spcBef>
              <a:spcAft>
                <a:spcPts val="0"/>
              </a:spcAft>
              <a:buSzPts val="1800"/>
              <a:buNone/>
            </a:pPr>
            <a:r>
              <a:rPr lang="en-US"/>
              <a:t>This example emphasises the need to be extremely careful in codifying assumptions, and tracking the timeliness of the flow of info in protocols. Designing secure protocols is not easy, and should not be done lightly. Great care and analysis is needed.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3" name="Google Shape;22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Have a range of approaches based on the use of public-key encryption, which generally </a:t>
            </a:r>
            <a:r>
              <a:rPr lang="en-US">
                <a:latin typeface="Times"/>
                <a:ea typeface="Times"/>
                <a:cs typeface="Times"/>
                <a:sym typeface="Times"/>
              </a:rPr>
              <a:t>assume that each of the two parties is in possession of the current public key of the other. The central system is known as an </a:t>
            </a:r>
            <a:r>
              <a:rPr lang="en-US"/>
              <a:t>Authentication Server (AS)</a:t>
            </a:r>
            <a:r>
              <a:rPr lang="en-US">
                <a:latin typeface="Times"/>
                <a:ea typeface="Times"/>
                <a:cs typeface="Times"/>
                <a:sym typeface="Times"/>
              </a:rPr>
              <a:t>. Have </a:t>
            </a:r>
            <a:r>
              <a:rPr lang="en-US"/>
              <a:t>various protocols using timestamps or nonces, and again flaws were found in a number of the original proposals. See text for details.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9" name="Google Shape;22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A protocol using timestamps is provided in [DENN81] is shown above. The central authentication server (AS) only provides public-key certificates. The session key is chosen and encrypted by A; hence, there is no risk of exposure by the AS. The timestamps protect against replays of compromised keys. This protocol is compact but, as before, requires synchronization of clocks.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5" name="Google Shape;23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One application for which encryption is growing in popularity is electronic mail (e-mail). The very nature of electronic mail, and its chief benefit, is that it is not necessary for the sender and receiver to be online at the same time. Instead, the e-mail message is forwarded to the receiver’s electronic mailbox,where it is buffered until the receiver is available to read it. The “envelope” or header of the e-mail message must be in the clear so that the message can be handled by the store-and-forward e-mail protocol. However it is often desirable that e-mail message be encrypted such that the mail-handling system is not in possession of the decryption key. A second requirement is that of authentication, where the recipient wants some assurance that the message is from the alleged sender. </a:t>
            </a:r>
            <a:r>
              <a:rPr lang="en-US"/>
              <a:t>One-Way Authentication addresses these requirements.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1" name="Google Shape;24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Using symmetric encryption, with some refinement, the KDC strategy is a candidate for encrypted electronic mail. Because we wish to avoid requiring that the recipient be on line at the same time as the sender, steps 4 and 5 must be eliminated, leaving the protocol as shown.</a:t>
            </a:r>
            <a:endParaRPr/>
          </a:p>
          <a:p>
            <a:pPr indent="0" lvl="0" marL="0" rtl="0" algn="l">
              <a:spcBef>
                <a:spcPts val="0"/>
              </a:spcBef>
              <a:spcAft>
                <a:spcPts val="0"/>
              </a:spcAft>
              <a:buSzPts val="1800"/>
              <a:buFont typeface="Times"/>
              <a:buNone/>
            </a:pPr>
            <a:r>
              <a:rPr lang="en-US">
                <a:latin typeface="Times"/>
                <a:ea typeface="Times"/>
                <a:cs typeface="Times"/>
                <a:sym typeface="Times"/>
              </a:rPr>
              <a:t>This approach guarantees that only the intended recipient of a message will be able to read I, and also provides a level of authentication that the sender is A. As specified, the protocol does not protect against replays. You </a:t>
            </a:r>
            <a:r>
              <a:rPr lang="en-US"/>
              <a:t>could rely on timestamp in the message, though email delays make this problematic.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7" name="Google Shape;24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Have already presented public-key encryption approaches that are suited to electronic mail, including the straight forward encryption of the entire message for confidentiality, authentication, or both. These approaches require that either the sender know the recipient’s public key (confidentiality) or the recipient know the sender’s public key (authentication) or both (confidentiality plus authentication). In addition, the public-key algorithm must be applied once or twice to what may be a long message. </a:t>
            </a:r>
            <a:endParaRPr/>
          </a:p>
          <a:p>
            <a:pPr indent="0" lvl="0" marL="0" rtl="0" algn="l">
              <a:spcBef>
                <a:spcPts val="0"/>
              </a:spcBef>
              <a:spcAft>
                <a:spcPts val="0"/>
              </a:spcAft>
              <a:buSzPts val="1800"/>
              <a:buFont typeface="Times"/>
              <a:buNone/>
            </a:pPr>
            <a:r>
              <a:rPr lang="en-US">
                <a:latin typeface="Times"/>
                <a:ea typeface="Times"/>
                <a:cs typeface="Times"/>
                <a:sym typeface="Times"/>
              </a:rPr>
              <a:t>If confidentiality is the primary concern, then the message can be encrypted with a one-time secret key, which in in turn is encrypted with B’s public key.</a:t>
            </a:r>
            <a:endParaRPr/>
          </a:p>
          <a:p>
            <a:pPr indent="0" lvl="0" marL="0" rtl="0" algn="l">
              <a:spcBef>
                <a:spcPts val="0"/>
              </a:spcBef>
              <a:spcAft>
                <a:spcPts val="0"/>
              </a:spcAft>
              <a:buSzPts val="1800"/>
              <a:buFont typeface="Times"/>
              <a:buNone/>
            </a:pPr>
            <a:r>
              <a:rPr lang="en-US">
                <a:latin typeface="Times"/>
                <a:ea typeface="Times"/>
                <a:cs typeface="Times"/>
                <a:sym typeface="Times"/>
              </a:rPr>
              <a:t>To achieve authentication, and to validate the senders public key, the signature can be encrypted with the recipient’s public key, and for assurance A’s public key is sent in a digital certificate, as shown. To obtain confidentiality as well, the message can be encrypted with a session key, combining both options above.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3" name="Google Shape;25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DSA is the US Govt approved signature scheme, which is designed to provide strong signatures without allowing easy use for encryption. </a:t>
            </a:r>
            <a:r>
              <a:rPr lang="en-US">
                <a:latin typeface="Times"/>
                <a:ea typeface="Times"/>
                <a:cs typeface="Times"/>
                <a:sym typeface="Times"/>
              </a:rPr>
              <a:t>The DSS makes use of the Secure Hash Algorithm (SHA), and presents a new digital signature technique, the Digital Signature Algorithm (DSA). The DSS was originally proposed in 1991 and revised in 1993 in response to public feedback concerning the security of the scheme. There was a further minor revision in 1996. In 2000, an expanded version of the standard was issued as FIPS 186-2, which incorporates digital signature algorithms based on RSA and on elliptic curve cryptography.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9" name="Google Shape;259;p18: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Will </a:t>
            </a:r>
            <a:r>
              <a:rPr lang="en-US">
                <a:latin typeface="Times"/>
                <a:ea typeface="Times"/>
                <a:cs typeface="Times"/>
                <a:sym typeface="Times"/>
              </a:rPr>
              <a:t>discuss the original DSS algorithm.</a:t>
            </a:r>
            <a:r>
              <a:rPr lang="en-US">
                <a:latin typeface="Helvetica Neue"/>
                <a:ea typeface="Helvetica Neue"/>
                <a:cs typeface="Helvetica Neue"/>
                <a:sym typeface="Helvetica Neue"/>
              </a:rPr>
              <a:t> </a:t>
            </a:r>
            <a:r>
              <a:rPr lang="en-US"/>
              <a:t>The DSA signature scheme has advantages, being both smaller (320 vs 1024bit) and faster (much of the computation is done modulo a 160 bit number), over RSA. </a:t>
            </a:r>
            <a:r>
              <a:rPr lang="en-US">
                <a:latin typeface="Times"/>
                <a:ea typeface="Times"/>
                <a:cs typeface="Times"/>
                <a:sym typeface="Times"/>
              </a:rPr>
              <a:t>Unlike RSA, it cannot be used for encryption or key exchange. Nevertheless, it is a public-key technique. The DSA is based on the difficulty of computing discrete logarithms, and is based on schemes originally presented by ElGamal [ELGA85] and Schnorr [SCHN91].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5" name="Google Shape;265;p19: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DSA differs from RSA in how the message signature is generated and validated, as shown in Stallings Figure 13.1.</a:t>
            </a:r>
            <a:endParaRPr/>
          </a:p>
          <a:p>
            <a:pPr indent="0" lvl="0" marL="0" rtl="0" algn="l">
              <a:spcBef>
                <a:spcPts val="0"/>
              </a:spcBef>
              <a:spcAft>
                <a:spcPts val="0"/>
              </a:spcAft>
              <a:buSzPts val="1800"/>
              <a:buNone/>
            </a:pPr>
            <a:r>
              <a:rPr lang="en-US"/>
              <a:t>RSA signatures encrypt the message hash with the private key to create a signature, which is then verified by being decrypted with the public key to compare to a recreated hash value.</a:t>
            </a:r>
            <a:endParaRPr/>
          </a:p>
          <a:p>
            <a:pPr indent="0" lvl="0" marL="0" rtl="0" algn="l">
              <a:spcBef>
                <a:spcPts val="0"/>
              </a:spcBef>
              <a:spcAft>
                <a:spcPts val="0"/>
              </a:spcAft>
              <a:buSzPts val="1800"/>
              <a:buNone/>
            </a:pPr>
            <a:r>
              <a:rPr lang="en-US"/>
              <a:t>DSA signatures use the message hash, global public values, private key &amp; random k to create a 2 part signature (s,r). This is verified by computing a function of the message hash, public key, r and s, and comparing the result with r. The proof that this works is complex, but it achieves its aims!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3" name="Google Shape;16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Opening quote.</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1" name="Google Shape;27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DSA typically uses a common set of global parameters (p,q,g) for a community of clients, as shown. Then each DSA uses chooses a random private key x, and computes their public key as shown. </a:t>
            </a:r>
            <a:r>
              <a:rPr lang="en-US">
                <a:latin typeface="Times"/>
                <a:ea typeface="Times"/>
                <a:cs typeface="Times"/>
                <a:sym typeface="Times"/>
              </a:rPr>
              <a:t>The calculation of the public key y given x is relatively straightforward. However, given the public key y, it is computationally infeasible to determine x, which is the discrete logarithm of y to base g, mod p.</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7" name="Google Shape;27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To create a signature, a user calculates two quantities, r and s, that are functions of the public key components (p,q,g), the user’s private key (x), the hash code of the message H(M), and an additional integer k that should be generated randomly or pseudo-randomly and be unique for each signing. This </a:t>
            </a:r>
            <a:r>
              <a:rPr lang="en-US"/>
              <a:t>is similar to ElGamal signatures, with the use of a per message temporary signature key k, but doing calculations first mod p, then mod q to reduce the size of the result. The signature (r,s) is then sent with the message to the recipient. Note that computing r only involves calculation mod p and does not depend on message, hence can be done in advance. Similarly with randomly choosing k’s and computing their inverses.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3" name="Google Shape;28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At the receiving end, verification is performed using the formulas shown. The receiver generates a quantity v that is a function of the public key components, the sender’s public key, and the hash of the incoming message. If this quantity matches the r component of the signature, then the signature is validated. </a:t>
            </a:r>
            <a:r>
              <a:rPr lang="en-US"/>
              <a:t>Note that the difficulty of computing discrete logs is why it is infeasible for an opponent to recover k from r, or x from s. Note also that nearly all the calculations are mod q, and hence are much faster save for the last step. </a:t>
            </a:r>
            <a:endParaRPr/>
          </a:p>
          <a:p>
            <a:pPr indent="0" lvl="0" marL="0" rtl="0" algn="l">
              <a:spcBef>
                <a:spcPts val="0"/>
              </a:spcBef>
              <a:spcAft>
                <a:spcPts val="0"/>
              </a:spcAft>
              <a:buSzPts val="1800"/>
              <a:buFont typeface="Times"/>
              <a:buNone/>
            </a:pPr>
            <a:r>
              <a:rPr lang="en-US">
                <a:latin typeface="Times"/>
                <a:ea typeface="Times"/>
                <a:cs typeface="Times"/>
                <a:sym typeface="Times"/>
              </a:rPr>
              <a:t>The structure of this function is such that the receiver can recover r using the incoming message and signature, the public key of the user, and the global public key.I t is certainly not obvious that such a scheme would work. A proof is provided at this book’s Web site.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9" name="Google Shape;289;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Chapter 13 summary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9" name="Google Shape;16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The most important development from the work on public-key cryptography is the digital signature. Message authentication protects two parties who exchange messages from any third party. However, it does not protect the two parties against each other.</a:t>
            </a:r>
            <a:r>
              <a:rPr lang="en-US">
                <a:latin typeface="Helvetica Neue"/>
                <a:ea typeface="Helvetica Neue"/>
                <a:cs typeface="Helvetica Neue"/>
                <a:sym typeface="Helvetica Neue"/>
              </a:rPr>
              <a:t> A </a:t>
            </a:r>
            <a:r>
              <a:rPr lang="en-US">
                <a:latin typeface="Times"/>
                <a:ea typeface="Times"/>
                <a:cs typeface="Times"/>
                <a:sym typeface="Times"/>
              </a:rPr>
              <a:t>digital signature is analogous to the handwritten signature, and provides a set of security capabilities that would be difficult to implement in any other way. It must have the following properties: </a:t>
            </a:r>
            <a:endParaRPr/>
          </a:p>
          <a:p>
            <a:pPr indent="0" lvl="0" marL="0" rtl="0" algn="l">
              <a:spcBef>
                <a:spcPts val="0"/>
              </a:spcBef>
              <a:spcAft>
                <a:spcPts val="0"/>
              </a:spcAft>
              <a:buSzPts val="1800"/>
              <a:buFont typeface="Times"/>
              <a:buNone/>
            </a:pPr>
            <a:r>
              <a:rPr lang="en-US">
                <a:latin typeface="Times"/>
                <a:ea typeface="Times"/>
                <a:cs typeface="Times"/>
                <a:sym typeface="Times"/>
              </a:rPr>
              <a:t>• It must verify the author and the date and time of the signature</a:t>
            </a:r>
            <a:endParaRPr/>
          </a:p>
          <a:p>
            <a:pPr indent="0" lvl="0" marL="0" rtl="0" algn="l">
              <a:spcBef>
                <a:spcPts val="0"/>
              </a:spcBef>
              <a:spcAft>
                <a:spcPts val="0"/>
              </a:spcAft>
              <a:buSzPts val="1800"/>
              <a:buFont typeface="Times"/>
              <a:buNone/>
            </a:pPr>
            <a:r>
              <a:rPr lang="en-US">
                <a:latin typeface="Times"/>
                <a:ea typeface="Times"/>
                <a:cs typeface="Times"/>
                <a:sym typeface="Times"/>
              </a:rPr>
              <a:t>• It must to authenticate the contents at the time of the signature</a:t>
            </a:r>
            <a:endParaRPr/>
          </a:p>
          <a:p>
            <a:pPr indent="0" lvl="0" marL="0" rtl="0" algn="l">
              <a:spcBef>
                <a:spcPts val="0"/>
              </a:spcBef>
              <a:spcAft>
                <a:spcPts val="0"/>
              </a:spcAft>
              <a:buSzPts val="1800"/>
              <a:buFont typeface="Times"/>
              <a:buNone/>
            </a:pPr>
            <a:r>
              <a:rPr lang="en-US">
                <a:latin typeface="Times"/>
                <a:ea typeface="Times"/>
                <a:cs typeface="Times"/>
                <a:sym typeface="Times"/>
              </a:rPr>
              <a:t>• It must be verifiable by third parties,to resolve disputes</a:t>
            </a:r>
            <a:endParaRPr/>
          </a:p>
          <a:p>
            <a:pPr indent="0" lvl="0" marL="0" rtl="0" algn="l">
              <a:spcBef>
                <a:spcPts val="0"/>
              </a:spcBef>
              <a:spcAft>
                <a:spcPts val="0"/>
              </a:spcAft>
              <a:buSzPts val="1800"/>
              <a:buFont typeface="Times"/>
              <a:buNone/>
            </a:pPr>
            <a:r>
              <a:rPr lang="en-US">
                <a:latin typeface="Times"/>
                <a:ea typeface="Times"/>
                <a:cs typeface="Times"/>
                <a:sym typeface="Times"/>
              </a:rPr>
              <a:t>Thus, the digital signature function includes the authentication function.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5" name="Google Shape;17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On the basis of the properties on the previous slide, we can formulate the requirements for a digital signature as shown. A variety of approaches has been proposed for the digital signature function. These approaches fall into two categories: direct and arbitrated.</a:t>
            </a:r>
            <a:r>
              <a:rPr lang="en-US">
                <a:latin typeface="Helvetica Neue"/>
                <a:ea typeface="Helvetica Neue"/>
                <a:cs typeface="Helvetica Neue"/>
                <a:sym typeface="Helvetica Neue"/>
              </a:rPr>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1" name="Google Shape;18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Direct Digital Signatures involve the direct application of public-key algorithms </a:t>
            </a:r>
            <a:r>
              <a:rPr lang="en-US">
                <a:latin typeface="Times"/>
                <a:ea typeface="Times"/>
                <a:cs typeface="Times"/>
                <a:sym typeface="Times"/>
              </a:rPr>
              <a:t>involving only the communicating parties</a:t>
            </a:r>
            <a:r>
              <a:rPr lang="en-US"/>
              <a:t>. </a:t>
            </a:r>
            <a:r>
              <a:rPr lang="en-US">
                <a:latin typeface="Times"/>
                <a:ea typeface="Times"/>
                <a:cs typeface="Times"/>
                <a:sym typeface="Times"/>
              </a:rPr>
              <a:t>A digital signature may be formed by encrypting the entire message with the sender’s private key, or by encrypting a hash code of the message with the sender’s private key. Confidentiality can be provided by further encrypting the entire message plus signature using either public or private key schemes. It is important to perform the signature function first and then an outer confidentiality function, since in case of dispute, some third party must view the message and its signature.</a:t>
            </a:r>
            <a:r>
              <a:rPr lang="en-US"/>
              <a:t> But these approaches are dependent on the security of the sender’s private-key. Will have problems if it is lost/stolen and signatures forged. Need time-stamps and timely key revocation.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7" name="Google Shape;18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The problems associated with direct digital signatures can be addressed by using an arbiter, in a variety of possible arrangements,</a:t>
            </a:r>
            <a:r>
              <a:rPr lang="en-US"/>
              <a:t> as shown in Stallings Table 13.1.</a:t>
            </a:r>
            <a:endParaRPr/>
          </a:p>
          <a:p>
            <a:pPr indent="0" lvl="0" marL="0" rtl="0" algn="l">
              <a:spcBef>
                <a:spcPts val="0"/>
              </a:spcBef>
              <a:spcAft>
                <a:spcPts val="0"/>
              </a:spcAft>
              <a:buSzPts val="1800"/>
              <a:buFont typeface="Times"/>
              <a:buNone/>
            </a:pPr>
            <a:r>
              <a:rPr lang="en-US">
                <a:latin typeface="Times"/>
                <a:ea typeface="Times"/>
                <a:cs typeface="Times"/>
                <a:sym typeface="Times"/>
              </a:rPr>
              <a:t>The arbiter plays a sensitive and crucial role in this sort of scheme, and all parties must have a great deal of trust that the arbitration mechanism is working properly.</a:t>
            </a:r>
            <a:endParaRPr/>
          </a:p>
          <a:p>
            <a:pPr indent="0" lvl="0" marL="0" rtl="0" algn="l">
              <a:spcBef>
                <a:spcPts val="0"/>
              </a:spcBef>
              <a:spcAft>
                <a:spcPts val="0"/>
              </a:spcAft>
              <a:buSzPts val="1800"/>
              <a:buFont typeface="Times"/>
              <a:buNone/>
            </a:pPr>
            <a:r>
              <a:rPr lang="en-US">
                <a:latin typeface="Times"/>
                <a:ea typeface="Times"/>
                <a:cs typeface="Times"/>
                <a:sym typeface="Times"/>
              </a:rPr>
              <a:t>These schemes </a:t>
            </a:r>
            <a:r>
              <a:rPr lang="en-US"/>
              <a:t>can be implemented with either private or public-key algorithms, and the arbiter may or may not see the actual message contents.</a:t>
            </a:r>
            <a:endParaRPr/>
          </a:p>
          <a:p>
            <a:pPr indent="0" lvl="0" marL="0" rtl="0" algn="l">
              <a:spcBef>
                <a:spcPts val="0"/>
              </a:spcBef>
              <a:spcAft>
                <a:spcPts val="0"/>
              </a:spcAft>
              <a:buSzPts val="1800"/>
              <a:buNone/>
            </a:pPr>
            <a:r>
              <a:t/>
            </a:r>
            <a:endParaRPr>
              <a:latin typeface="Times"/>
              <a:ea typeface="Times"/>
              <a:cs typeface="Times"/>
              <a:sym typeface="Times"/>
            </a:endParaRPr>
          </a:p>
          <a:p>
            <a:pPr indent="0" lvl="0" marL="0" rtl="0" algn="l">
              <a:spcBef>
                <a:spcPts val="0"/>
              </a:spcBef>
              <a:spcAft>
                <a:spcPts val="0"/>
              </a:spcAft>
              <a:buNone/>
            </a:pPr>
            <a:r>
              <a:t/>
            </a:r>
            <a:endParaRPr>
              <a:latin typeface="Times"/>
              <a:ea typeface="Times"/>
              <a:cs typeface="Times"/>
              <a:sym typeface="Time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3" name="Google Shape;19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Authentication Protocols are used to convince parties of each others identity and to exchange session keys. They may be one-way or mutual.</a:t>
            </a:r>
            <a:endParaRPr/>
          </a:p>
          <a:p>
            <a:pPr indent="0" lvl="0" marL="0" rtl="0" algn="l">
              <a:spcBef>
                <a:spcPts val="0"/>
              </a:spcBef>
              <a:spcAft>
                <a:spcPts val="0"/>
              </a:spcAft>
              <a:buSzPts val="1800"/>
              <a:buFont typeface="Times"/>
              <a:buNone/>
            </a:pPr>
            <a:r>
              <a:rPr lang="en-US">
                <a:latin typeface="Times"/>
                <a:ea typeface="Times"/>
                <a:cs typeface="Times"/>
                <a:sym typeface="Times"/>
              </a:rPr>
              <a:t>Central to the problem of authenticated key exchange are two issues: confidentiality and timeliness. To prevent masquerade and to prevent compromise of session keys, essential identification and session key information must be communicated in encrypted form. This requires the prior existence of secret or public keys that can be used for this purpose. The second issue, timeliness, is important because of the threat of message replays.</a:t>
            </a:r>
            <a:endParaRPr/>
          </a:p>
          <a:p>
            <a:pPr indent="0" lvl="0" marL="0" rtl="0" algn="l">
              <a:spcBef>
                <a:spcPts val="0"/>
              </a:spcBef>
              <a:spcAft>
                <a:spcPts val="0"/>
              </a:spcAft>
              <a:buSzPts val="1800"/>
              <a:buFont typeface="Times"/>
              <a:buNone/>
            </a:pPr>
            <a:r>
              <a:rPr lang="en-US">
                <a:latin typeface="Times"/>
                <a:ea typeface="Times"/>
                <a:cs typeface="Times"/>
                <a:sym typeface="Times"/>
              </a:rPr>
              <a:t>Stallings discusses a number of protocols that appeared secure but were revised after additional analysis. These examples highlight the difficulty of getting things right in the area of authentication.</a:t>
            </a:r>
            <a:r>
              <a:rPr lang="en-US">
                <a:latin typeface="Helvetica Neue"/>
                <a:ea typeface="Helvetica Neue"/>
                <a:cs typeface="Helvetica Neue"/>
                <a:sym typeface="Helvetica Neue"/>
              </a:rPr>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9" name="Google Shape;19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Replay Attacks are where a valid signed message is copied and later resent. </a:t>
            </a:r>
            <a:r>
              <a:rPr lang="en-US">
                <a:latin typeface="Times"/>
                <a:ea typeface="Times"/>
                <a:cs typeface="Times"/>
                <a:sym typeface="Times"/>
              </a:rPr>
              <a:t>Such replays, at worst, could allow an opponent to compromise a session key or successfully impersonate another party. At minimum, a successful</a:t>
            </a:r>
            <a:r>
              <a:rPr lang="en-US">
                <a:latin typeface="Helvetica Neue"/>
                <a:ea typeface="Helvetica Neue"/>
                <a:cs typeface="Helvetica Neue"/>
                <a:sym typeface="Helvetica Neue"/>
              </a:rPr>
              <a:t> </a:t>
            </a:r>
            <a:r>
              <a:rPr lang="en-US">
                <a:latin typeface="Times"/>
                <a:ea typeface="Times"/>
                <a:cs typeface="Times"/>
                <a:sym typeface="Times"/>
              </a:rPr>
              <a:t>replay can disrupt operations by presenting parties with messages that appear genuine but are not. </a:t>
            </a:r>
            <a:endParaRPr/>
          </a:p>
          <a:p>
            <a:pPr indent="0" lvl="0" marL="0" rtl="0" algn="l">
              <a:spcBef>
                <a:spcPts val="0"/>
              </a:spcBef>
              <a:spcAft>
                <a:spcPts val="0"/>
              </a:spcAft>
              <a:buSzPts val="1800"/>
              <a:buFont typeface="Times"/>
              <a:buNone/>
            </a:pPr>
            <a:r>
              <a:rPr lang="en-US">
                <a:latin typeface="Times"/>
                <a:ea typeface="Times"/>
                <a:cs typeface="Times"/>
                <a:sym typeface="Times"/>
              </a:rPr>
              <a:t>[GONG93] lists the examples above of replay attacks.</a:t>
            </a:r>
            <a:endParaRPr/>
          </a:p>
          <a:p>
            <a:pPr indent="0" lvl="0" marL="0" rtl="0" algn="l">
              <a:spcBef>
                <a:spcPts val="0"/>
              </a:spcBef>
              <a:spcAft>
                <a:spcPts val="0"/>
              </a:spcAft>
              <a:buSzPts val="1800"/>
              <a:buNone/>
            </a:pPr>
            <a:r>
              <a:rPr lang="en-US"/>
              <a:t>Possible countermeasures include the use of: </a:t>
            </a:r>
            <a:endParaRPr/>
          </a:p>
          <a:p>
            <a:pPr indent="0" lvl="0" marL="0" rtl="0" algn="l">
              <a:spcBef>
                <a:spcPts val="0"/>
              </a:spcBef>
              <a:spcAft>
                <a:spcPts val="0"/>
              </a:spcAft>
              <a:buSzPts val="1800"/>
              <a:buFont typeface="Times"/>
              <a:buNone/>
            </a:pPr>
            <a:r>
              <a:rPr lang="en-US">
                <a:latin typeface="Times"/>
                <a:ea typeface="Times"/>
                <a:cs typeface="Times"/>
                <a:sym typeface="Times"/>
              </a:rPr>
              <a:t>•</a:t>
            </a:r>
            <a:r>
              <a:rPr lang="en-US"/>
              <a:t> sequence numbers (generally impractical since must remember last number used with every communicating party)</a:t>
            </a:r>
            <a:endParaRPr/>
          </a:p>
          <a:p>
            <a:pPr indent="0" lvl="0" marL="0" rtl="0" algn="l">
              <a:spcBef>
                <a:spcPts val="0"/>
              </a:spcBef>
              <a:spcAft>
                <a:spcPts val="0"/>
              </a:spcAft>
              <a:buSzPts val="1800"/>
              <a:buFont typeface="Times"/>
              <a:buNone/>
            </a:pPr>
            <a:r>
              <a:rPr lang="en-US">
                <a:latin typeface="Times"/>
                <a:ea typeface="Times"/>
                <a:cs typeface="Times"/>
                <a:sym typeface="Times"/>
              </a:rPr>
              <a:t>•</a:t>
            </a:r>
            <a:r>
              <a:rPr lang="en-US"/>
              <a:t> timestamps (needs synchronized clocks amongst all parties involved, which can be problematic)</a:t>
            </a:r>
            <a:endParaRPr/>
          </a:p>
          <a:p>
            <a:pPr indent="0" lvl="0" marL="0" rtl="0" algn="l">
              <a:spcBef>
                <a:spcPts val="0"/>
              </a:spcBef>
              <a:spcAft>
                <a:spcPts val="0"/>
              </a:spcAft>
              <a:buSzPts val="1800"/>
              <a:buFont typeface="Times"/>
              <a:buNone/>
            </a:pPr>
            <a:r>
              <a:rPr lang="en-US">
                <a:latin typeface="Times"/>
                <a:ea typeface="Times"/>
                <a:cs typeface="Times"/>
                <a:sym typeface="Times"/>
              </a:rPr>
              <a:t>•</a:t>
            </a:r>
            <a:r>
              <a:rPr lang="en-US"/>
              <a:t> challenge/response (using unique, random, unpredictable nonce, but not suitable for connectionless applications because of handshake overhead)</a:t>
            </a:r>
            <a:endParaRPr/>
          </a:p>
          <a:p>
            <a:pPr indent="0" lvl="1" marL="0" rtl="0" algn="l">
              <a:spcBef>
                <a:spcPts val="0"/>
              </a:spcBef>
              <a:spcAft>
                <a:spcPts val="0"/>
              </a:spcAft>
              <a:buSzPts val="1800"/>
              <a:buNone/>
            </a:pPr>
            <a:r>
              <a:rPr lang="en-US"/>
              <a:t>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5" name="Google Shape;20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a:t>
            </a:r>
            <a:r>
              <a:rPr lang="en-US">
                <a:latin typeface="Times"/>
                <a:ea typeface="Times"/>
                <a:cs typeface="Times"/>
                <a:sym typeface="Times"/>
              </a:rPr>
              <a:t> two-level hierarchy of symmetric encryption keys can be used to provide confidentiality for communication in a distributed environment.</a:t>
            </a:r>
            <a:endParaRPr/>
          </a:p>
          <a:p>
            <a:pPr indent="0" lvl="0" marL="0" rtl="0" algn="l">
              <a:spcBef>
                <a:spcPts val="0"/>
              </a:spcBef>
              <a:spcAft>
                <a:spcPts val="0"/>
              </a:spcAft>
              <a:buSzPts val="1800"/>
              <a:buFont typeface="Times"/>
              <a:buNone/>
            </a:pPr>
            <a:r>
              <a:rPr lang="en-US">
                <a:latin typeface="Times"/>
                <a:ea typeface="Times"/>
                <a:cs typeface="Times"/>
                <a:sym typeface="Times"/>
              </a:rPr>
              <a:t>Usually involves the use of a trusted key distribution center (KDC). Each party in the network shares a secret master key with the KDC. The KDC is responsible for generating session keys, and for distributing those keys to the parties involved, using the master keys to protect these session keys.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79" name="Shape 79"/>
        <p:cNvGrpSpPr/>
        <p:nvPr/>
      </p:nvGrpSpPr>
      <p:grpSpPr>
        <a:xfrm>
          <a:off x="0" y="0"/>
          <a:ext cx="0" cy="0"/>
          <a:chOff x="0" y="0"/>
          <a:chExt cx="0" cy="0"/>
        </a:xfrm>
      </p:grpSpPr>
      <p:grpSp>
        <p:nvGrpSpPr>
          <p:cNvPr id="80" name="Google Shape;80;p2"/>
          <p:cNvGrpSpPr/>
          <p:nvPr/>
        </p:nvGrpSpPr>
        <p:grpSpPr>
          <a:xfrm>
            <a:off x="3175" y="4267200"/>
            <a:ext cx="9140825" cy="2590800"/>
            <a:chOff x="2" y="2688"/>
            <a:chExt cx="5758" cy="1632"/>
          </a:xfrm>
        </p:grpSpPr>
        <p:sp>
          <p:nvSpPr>
            <p:cNvPr id="81" name="Google Shape;81;p2"/>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82" name="Google Shape;82;p2"/>
            <p:cNvGrpSpPr/>
            <p:nvPr/>
          </p:nvGrpSpPr>
          <p:grpSpPr>
            <a:xfrm>
              <a:off x="1776" y="3024"/>
              <a:ext cx="3929" cy="1290"/>
              <a:chOff x="1776" y="3024"/>
              <a:chExt cx="3929" cy="1290"/>
            </a:xfrm>
          </p:grpSpPr>
          <p:grpSp>
            <p:nvGrpSpPr>
              <p:cNvPr id="83" name="Google Shape;83;p2"/>
              <p:cNvGrpSpPr/>
              <p:nvPr/>
            </p:nvGrpSpPr>
            <p:grpSpPr>
              <a:xfrm>
                <a:off x="2268" y="3934"/>
                <a:ext cx="638" cy="377"/>
                <a:chOff x="2268" y="3934"/>
                <a:chExt cx="638" cy="377"/>
              </a:xfrm>
            </p:grpSpPr>
            <p:sp>
              <p:nvSpPr>
                <p:cNvPr id="84" name="Google Shape;84;p2"/>
                <p:cNvSpPr/>
                <p:nvPr/>
              </p:nvSpPr>
              <p:spPr>
                <a:xfrm>
                  <a:off x="2268" y="3934"/>
                  <a:ext cx="638" cy="377"/>
                </a:xfrm>
                <a:prstGeom prst="ellipse">
                  <a:avLst/>
                </a:prstGeom>
                <a:gradFill>
                  <a:gsLst>
                    <a:gs pos="0">
                      <a:schemeClr val="accent1"/>
                    </a:gs>
                    <a:gs pos="100000">
                      <a:srgbClr val="9060F0"/>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 name="Google Shape;85;p2"/>
                <p:cNvSpPr/>
                <p:nvPr/>
              </p:nvSpPr>
              <p:spPr>
                <a:xfrm>
                  <a:off x="2314" y="3958"/>
                  <a:ext cx="543" cy="332"/>
                </a:xfrm>
                <a:prstGeom prst="ellipse">
                  <a:avLst/>
                </a:prstGeom>
                <a:gradFill>
                  <a:gsLst>
                    <a:gs pos="0">
                      <a:srgbClr val="9060F0"/>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 name="Google Shape;86;p2"/>
                <p:cNvSpPr/>
                <p:nvPr/>
              </p:nvSpPr>
              <p:spPr>
                <a:xfrm>
                  <a:off x="2341" y="3979"/>
                  <a:ext cx="501" cy="299"/>
                </a:xfrm>
                <a:prstGeom prst="ellipse">
                  <a:avLst/>
                </a:prstGeom>
                <a:gradFill>
                  <a:gsLst>
                    <a:gs pos="0">
                      <a:schemeClr val="accent1"/>
                    </a:gs>
                    <a:gs pos="100000">
                      <a:srgbClr val="9261F4"/>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 name="Google Shape;87;p2"/>
                <p:cNvSpPr/>
                <p:nvPr/>
              </p:nvSpPr>
              <p:spPr>
                <a:xfrm>
                  <a:off x="2368" y="3997"/>
                  <a:ext cx="444" cy="258"/>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 name="Google Shape;88;p2"/>
                <p:cNvSpPr/>
                <p:nvPr/>
              </p:nvSpPr>
              <p:spPr>
                <a:xfrm>
                  <a:off x="2385" y="4005"/>
                  <a:ext cx="413" cy="240"/>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 name="Google Shape;89;p2"/>
                <p:cNvSpPr/>
                <p:nvPr/>
              </p:nvSpPr>
              <p:spPr>
                <a:xfrm>
                  <a:off x="2437" y="4026"/>
                  <a:ext cx="306" cy="192"/>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2"/>
                <p:cNvSpPr/>
                <p:nvPr/>
              </p:nvSpPr>
              <p:spPr>
                <a:xfrm>
                  <a:off x="2476" y="4056"/>
                  <a:ext cx="227" cy="135"/>
                </a:xfrm>
                <a:prstGeom prst="ellipse">
                  <a:avLst/>
                </a:prstGeom>
                <a:gradFill>
                  <a:gsLst>
                    <a:gs pos="0">
                      <a:srgbClr val="9261F4"/>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2"/>
                <p:cNvSpPr/>
                <p:nvPr/>
              </p:nvSpPr>
              <p:spPr>
                <a:xfrm>
                  <a:off x="2542" y="4097"/>
                  <a:ext cx="90" cy="60"/>
                </a:xfrm>
                <a:prstGeom prst="ellipse">
                  <a:avLst/>
                </a:prstGeom>
                <a:gradFill>
                  <a:gsLst>
                    <a:gs pos="0">
                      <a:srgbClr val="9261F4"/>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92" name="Google Shape;92;p2"/>
              <p:cNvSpPr/>
              <p:nvPr/>
            </p:nvSpPr>
            <p:spPr>
              <a:xfrm>
                <a:off x="3686" y="3810"/>
                <a:ext cx="532" cy="327"/>
              </a:xfrm>
              <a:prstGeom prst="ellipse">
                <a:avLst/>
              </a:prstGeom>
              <a:gradFill>
                <a:gsLst>
                  <a:gs pos="0">
                    <a:schemeClr val="accent1"/>
                  </a:gs>
                  <a:gs pos="100000">
                    <a:srgbClr val="9261F4"/>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 name="Google Shape;93;p2"/>
              <p:cNvSpPr/>
              <p:nvPr/>
            </p:nvSpPr>
            <p:spPr>
              <a:xfrm>
                <a:off x="3726" y="3840"/>
                <a:ext cx="452" cy="275"/>
              </a:xfrm>
              <a:prstGeom prst="ellipse">
                <a:avLst/>
              </a:pr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 name="Google Shape;94;p2"/>
              <p:cNvSpPr/>
              <p:nvPr/>
            </p:nvSpPr>
            <p:spPr>
              <a:xfrm>
                <a:off x="3782" y="3872"/>
                <a:ext cx="344" cy="2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 name="Google Shape;95;p2"/>
              <p:cNvSpPr/>
              <p:nvPr/>
            </p:nvSpPr>
            <p:spPr>
              <a:xfrm>
                <a:off x="3822" y="3896"/>
                <a:ext cx="262" cy="159"/>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 name="Google Shape;96;p2"/>
              <p:cNvSpPr/>
              <p:nvPr/>
            </p:nvSpPr>
            <p:spPr>
              <a:xfrm>
                <a:off x="3856" y="3922"/>
                <a:ext cx="192" cy="1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 name="Google Shape;97;p2"/>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Google Shape;98;p2"/>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chemeClr val="accent1"/>
                  </a:gs>
                  <a:gs pos="100000">
                    <a:srgbClr val="8D5EEC"/>
                  </a:gs>
                </a:gsLst>
                <a:lin ang="81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 name="Google Shape;99;p2"/>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0" name="Google Shape;100;p2"/>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rgbClr val="9261F4"/>
                  </a:gs>
                  <a:gs pos="100000">
                    <a:schemeClr val="accent1"/>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 name="Google Shape;101;p2"/>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rgbClr val="9060F0"/>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 name="Google Shape;102;p2"/>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rgbClr val="9060F0"/>
                  </a:gs>
                  <a:gs pos="100000">
                    <a:schemeClr val="accent1"/>
                  </a:gs>
                </a:gsLst>
                <a:lin ang="81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 name="Google Shape;103;p2"/>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 name="Google Shape;104;p2"/>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rgbClr val="8D5EEC"/>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 name="Google Shape;105;p2"/>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rgbClr val="9261F4"/>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2"/>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8B5DE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 name="Google Shape;107;p2"/>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2"/>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 name="Google Shape;109;p2"/>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 name="Google Shape;110;p2"/>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 name="Google Shape;111;p2"/>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 name="Google Shape;112;p2"/>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 name="Google Shape;113;p2"/>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Google Shape;114;p2"/>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 name="Google Shape;115;p2"/>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A176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2"/>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2"/>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 name="Google Shape;118;p2"/>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 name="Google Shape;119;p2"/>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2"/>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664FB"/>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2"/>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chemeClr val="accent1"/>
                  </a:gs>
                  <a:gs pos="100000">
                    <a:srgbClr val="9D6FFF"/>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2"/>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2"/>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2"/>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2"/>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2"/>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 name="Google Shape;127;p2"/>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2"/>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2"/>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2"/>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 name="Google Shape;131;p2"/>
              <p:cNvSpPr/>
              <p:nvPr/>
            </p:nvSpPr>
            <p:spPr>
              <a:xfrm>
                <a:off x="3910" y="3948"/>
                <a:ext cx="84" cy="53"/>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32" name="Google Shape;132;p2"/>
              <p:cNvGrpSpPr/>
              <p:nvPr/>
            </p:nvGrpSpPr>
            <p:grpSpPr>
              <a:xfrm>
                <a:off x="4546" y="3608"/>
                <a:ext cx="518" cy="319"/>
                <a:chOff x="4546" y="3608"/>
                <a:chExt cx="518" cy="319"/>
              </a:xfrm>
            </p:grpSpPr>
            <p:sp>
              <p:nvSpPr>
                <p:cNvPr id="133" name="Google Shape;133;p2"/>
                <p:cNvSpPr/>
                <p:nvPr/>
              </p:nvSpPr>
              <p:spPr>
                <a:xfrm>
                  <a:off x="4546" y="3608"/>
                  <a:ext cx="518" cy="319"/>
                </a:xfrm>
                <a:prstGeom prst="ellipse">
                  <a:avLst/>
                </a:prstGeom>
                <a:gradFill>
                  <a:gsLst>
                    <a:gs pos="0">
                      <a:schemeClr val="accent1"/>
                    </a:gs>
                    <a:gs pos="100000">
                      <a:srgbClr val="9463F8"/>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2"/>
                <p:cNvSpPr/>
                <p:nvPr/>
              </p:nvSpPr>
              <p:spPr>
                <a:xfrm>
                  <a:off x="4578" y="3630"/>
                  <a:ext cx="446" cy="271"/>
                </a:xfrm>
                <a:prstGeom prst="ellipse">
                  <a:avLst/>
                </a:pr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 name="Google Shape;135;p2"/>
                <p:cNvSpPr/>
                <p:nvPr/>
              </p:nvSpPr>
              <p:spPr>
                <a:xfrm>
                  <a:off x="4610" y="3650"/>
                  <a:ext cx="386" cy="233"/>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 name="Google Shape;136;p2"/>
                <p:cNvSpPr/>
                <p:nvPr/>
              </p:nvSpPr>
              <p:spPr>
                <a:xfrm>
                  <a:off x="4654" y="3678"/>
                  <a:ext cx="298" cy="177"/>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 name="Google Shape;137;p2"/>
                <p:cNvSpPr/>
                <p:nvPr/>
              </p:nvSpPr>
              <p:spPr>
                <a:xfrm>
                  <a:off x="4690" y="3698"/>
                  <a:ext cx="222" cy="139"/>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 name="Google Shape;138;p2"/>
                <p:cNvSpPr/>
                <p:nvPr/>
              </p:nvSpPr>
              <p:spPr>
                <a:xfrm>
                  <a:off x="4738" y="3728"/>
                  <a:ext cx="126" cy="81"/>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39" name="Google Shape;139;p2"/>
              <p:cNvGrpSpPr/>
              <p:nvPr/>
            </p:nvGrpSpPr>
            <p:grpSpPr>
              <a:xfrm>
                <a:off x="5381" y="3085"/>
                <a:ext cx="227" cy="132"/>
                <a:chOff x="5381" y="3085"/>
                <a:chExt cx="227" cy="132"/>
              </a:xfrm>
            </p:grpSpPr>
            <p:sp>
              <p:nvSpPr>
                <p:cNvPr id="140" name="Google Shape;140;p2"/>
                <p:cNvSpPr/>
                <p:nvPr/>
              </p:nvSpPr>
              <p:spPr>
                <a:xfrm>
                  <a:off x="5381" y="3085"/>
                  <a:ext cx="227" cy="132"/>
                </a:xfrm>
                <a:prstGeom prst="ellipse">
                  <a:avLst/>
                </a:pr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1" name="Google Shape;141;p2"/>
                <p:cNvSpPr/>
                <p:nvPr/>
              </p:nvSpPr>
              <p:spPr>
                <a:xfrm>
                  <a:off x="5403" y="3099"/>
                  <a:ext cx="182" cy="102"/>
                </a:xfrm>
                <a:prstGeom prst="ellipse">
                  <a:avLst/>
                </a:pr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 name="Google Shape;142;p2"/>
                <p:cNvSpPr/>
                <p:nvPr/>
              </p:nvSpPr>
              <p:spPr>
                <a:xfrm>
                  <a:off x="5431" y="3109"/>
                  <a:ext cx="125" cy="82"/>
                </a:xfrm>
                <a:prstGeom prst="ellipse">
                  <a:avLst/>
                </a:pr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2"/>
                <p:cNvSpPr/>
                <p:nvPr/>
              </p:nvSpPr>
              <p:spPr>
                <a:xfrm>
                  <a:off x="5458" y="3125"/>
                  <a:ext cx="73" cy="47"/>
                </a:xfrm>
                <a:prstGeom prst="ellipse">
                  <a:avLst/>
                </a:pr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sp>
        <p:nvSpPr>
          <p:cNvPr id="144" name="Google Shape;144;p2"/>
          <p:cNvSpPr txBox="1"/>
          <p:nvPr>
            <p:ph type="ctrTitle"/>
          </p:nvPr>
        </p:nvSpPr>
        <p:spPr>
          <a:xfrm>
            <a:off x="685800" y="1692275"/>
            <a:ext cx="7772400" cy="1736725"/>
          </a:xfrm>
          <a:prstGeom prst="rect">
            <a:avLst/>
          </a:prstGeom>
          <a:noFill/>
          <a:ln>
            <a:noFill/>
          </a:ln>
        </p:spPr>
        <p:txBody>
          <a:bodyPr anchorCtr="1"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5" name="Google Shape;145;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440"/>
              <a:buChar char="⮚"/>
              <a:defRPr/>
            </a:lvl1pPr>
            <a:lvl2pPr lvl="1" algn="l">
              <a:lnSpc>
                <a:spcPct val="100000"/>
              </a:lnSpc>
              <a:spcBef>
                <a:spcPts val="360"/>
              </a:spcBef>
              <a:spcAft>
                <a:spcPts val="0"/>
              </a:spcAft>
              <a:buSzPts val="9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9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146" name="Google Shape;146;p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49" name="Shape 149"/>
        <p:cNvGrpSpPr/>
        <p:nvPr/>
      </p:nvGrpSpPr>
      <p:grpSpPr>
        <a:xfrm>
          <a:off x="0" y="0"/>
          <a:ext cx="0" cy="0"/>
          <a:chOff x="0" y="0"/>
          <a:chExt cx="0" cy="0"/>
        </a:xfrm>
      </p:grpSpPr>
      <p:sp>
        <p:nvSpPr>
          <p:cNvPr id="150" name="Google Shape;150;p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1" name="Google Shape;151;p3"/>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52" name="Google Shape;152;p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000"/>
            </a:lvl1pPr>
            <a:lvl2pPr indent="0" lvl="1" marL="0" algn="r">
              <a:lnSpc>
                <a:spcPct val="100000"/>
              </a:lnSpc>
              <a:spcBef>
                <a:spcPts val="0"/>
              </a:spcBef>
              <a:spcAft>
                <a:spcPts val="0"/>
              </a:spcAft>
              <a:buNone/>
              <a:defRPr sz="1000"/>
            </a:lvl2pPr>
            <a:lvl3pPr indent="0" lvl="2" marL="0" algn="r">
              <a:lnSpc>
                <a:spcPct val="100000"/>
              </a:lnSpc>
              <a:spcBef>
                <a:spcPts val="0"/>
              </a:spcBef>
              <a:spcAft>
                <a:spcPts val="0"/>
              </a:spcAft>
              <a:buNone/>
              <a:defRPr sz="1000"/>
            </a:lvl3pPr>
            <a:lvl4pPr indent="0" lvl="3" marL="0" algn="r">
              <a:lnSpc>
                <a:spcPct val="100000"/>
              </a:lnSpc>
              <a:spcBef>
                <a:spcPts val="0"/>
              </a:spcBef>
              <a:spcAft>
                <a:spcPts val="0"/>
              </a:spcAft>
              <a:buNone/>
              <a:defRPr sz="1000"/>
            </a:lvl4pPr>
            <a:lvl5pPr indent="0" lvl="4" marL="0" algn="r">
              <a:lnSpc>
                <a:spcPct val="100000"/>
              </a:lnSpc>
              <a:spcBef>
                <a:spcPts val="0"/>
              </a:spcBef>
              <a:spcAft>
                <a:spcPts val="0"/>
              </a:spcAft>
              <a:buNone/>
              <a:defRPr sz="1000"/>
            </a:lvl5pPr>
            <a:lvl6pPr indent="0" lvl="5" marL="0" algn="r">
              <a:lnSpc>
                <a:spcPct val="100000"/>
              </a:lnSpc>
              <a:spcBef>
                <a:spcPts val="0"/>
              </a:spcBef>
              <a:spcAft>
                <a:spcPts val="0"/>
              </a:spcAft>
              <a:buNone/>
              <a:defRPr sz="1000"/>
            </a:lvl6pPr>
            <a:lvl7pPr indent="0" lvl="6" marL="0" algn="r">
              <a:lnSpc>
                <a:spcPct val="100000"/>
              </a:lnSpc>
              <a:spcBef>
                <a:spcPts val="0"/>
              </a:spcBef>
              <a:spcAft>
                <a:spcPts val="0"/>
              </a:spcAft>
              <a:buNone/>
              <a:defRPr sz="1000"/>
            </a:lvl7pPr>
            <a:lvl8pPr indent="0" lvl="7" marL="0" algn="r">
              <a:lnSpc>
                <a:spcPct val="100000"/>
              </a:lnSpc>
              <a:spcBef>
                <a:spcPts val="0"/>
              </a:spcBef>
              <a:spcAft>
                <a:spcPts val="0"/>
              </a:spcAft>
              <a:buNone/>
              <a:defRPr sz="1000"/>
            </a:lvl8pPr>
            <a:lvl9pPr indent="0" lvl="8" marL="0" algn="r">
              <a:lnSpc>
                <a:spcPct val="100000"/>
              </a:lnSpc>
              <a:spcBef>
                <a:spcPts val="0"/>
              </a:spcBef>
              <a:spcAft>
                <a:spcPts val="0"/>
              </a:spcAft>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3175" y="4267200"/>
            <a:ext cx="9140825" cy="2590800"/>
            <a:chOff x="2" y="2688"/>
            <a:chExt cx="5758" cy="1632"/>
          </a:xfrm>
        </p:grpSpPr>
        <p:sp>
          <p:nvSpPr>
            <p:cNvPr id="11" name="Google Shape;11;p1"/>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2" name="Google Shape;12;p1"/>
            <p:cNvGrpSpPr/>
            <p:nvPr/>
          </p:nvGrpSpPr>
          <p:grpSpPr>
            <a:xfrm>
              <a:off x="1776" y="3024"/>
              <a:ext cx="3929" cy="1290"/>
              <a:chOff x="1776" y="3024"/>
              <a:chExt cx="3929" cy="1290"/>
            </a:xfrm>
          </p:grpSpPr>
          <p:grpSp>
            <p:nvGrpSpPr>
              <p:cNvPr id="13" name="Google Shape;13;p1"/>
              <p:cNvGrpSpPr/>
              <p:nvPr/>
            </p:nvGrpSpPr>
            <p:grpSpPr>
              <a:xfrm>
                <a:off x="2268" y="3934"/>
                <a:ext cx="638" cy="377"/>
                <a:chOff x="2268" y="3934"/>
                <a:chExt cx="638" cy="377"/>
              </a:xfrm>
            </p:grpSpPr>
            <p:sp>
              <p:nvSpPr>
                <p:cNvPr id="14" name="Google Shape;14;p1"/>
                <p:cNvSpPr/>
                <p:nvPr/>
              </p:nvSpPr>
              <p:spPr>
                <a:xfrm>
                  <a:off x="2268" y="3934"/>
                  <a:ext cx="638" cy="377"/>
                </a:xfrm>
                <a:prstGeom prst="ellipse">
                  <a:avLst/>
                </a:prstGeom>
                <a:gradFill>
                  <a:gsLst>
                    <a:gs pos="0">
                      <a:schemeClr val="accent1"/>
                    </a:gs>
                    <a:gs pos="100000">
                      <a:srgbClr val="9060F0"/>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1"/>
                <p:cNvSpPr/>
                <p:nvPr/>
              </p:nvSpPr>
              <p:spPr>
                <a:xfrm>
                  <a:off x="2314" y="3958"/>
                  <a:ext cx="543" cy="332"/>
                </a:xfrm>
                <a:prstGeom prst="ellipse">
                  <a:avLst/>
                </a:prstGeom>
                <a:gradFill>
                  <a:gsLst>
                    <a:gs pos="0">
                      <a:srgbClr val="9060F0"/>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1"/>
                <p:cNvSpPr/>
                <p:nvPr/>
              </p:nvSpPr>
              <p:spPr>
                <a:xfrm>
                  <a:off x="2341" y="3979"/>
                  <a:ext cx="501" cy="299"/>
                </a:xfrm>
                <a:prstGeom prst="ellipse">
                  <a:avLst/>
                </a:prstGeom>
                <a:gradFill>
                  <a:gsLst>
                    <a:gs pos="0">
                      <a:schemeClr val="accent1"/>
                    </a:gs>
                    <a:gs pos="100000">
                      <a:srgbClr val="9261F4"/>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1"/>
                <p:cNvSpPr/>
                <p:nvPr/>
              </p:nvSpPr>
              <p:spPr>
                <a:xfrm>
                  <a:off x="2368" y="3997"/>
                  <a:ext cx="444" cy="258"/>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1"/>
                <p:cNvSpPr/>
                <p:nvPr/>
              </p:nvSpPr>
              <p:spPr>
                <a:xfrm>
                  <a:off x="2385" y="4005"/>
                  <a:ext cx="413" cy="240"/>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1"/>
                <p:cNvSpPr/>
                <p:nvPr/>
              </p:nvSpPr>
              <p:spPr>
                <a:xfrm>
                  <a:off x="2437" y="4026"/>
                  <a:ext cx="306" cy="192"/>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 name="Google Shape;20;p1"/>
                <p:cNvSpPr/>
                <p:nvPr/>
              </p:nvSpPr>
              <p:spPr>
                <a:xfrm>
                  <a:off x="2476" y="4056"/>
                  <a:ext cx="227" cy="135"/>
                </a:xfrm>
                <a:prstGeom prst="ellipse">
                  <a:avLst/>
                </a:prstGeom>
                <a:gradFill>
                  <a:gsLst>
                    <a:gs pos="0">
                      <a:srgbClr val="9261F4"/>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 name="Google Shape;21;p1"/>
                <p:cNvSpPr/>
                <p:nvPr/>
              </p:nvSpPr>
              <p:spPr>
                <a:xfrm>
                  <a:off x="2542" y="4097"/>
                  <a:ext cx="90" cy="60"/>
                </a:xfrm>
                <a:prstGeom prst="ellipse">
                  <a:avLst/>
                </a:prstGeom>
                <a:gradFill>
                  <a:gsLst>
                    <a:gs pos="0">
                      <a:srgbClr val="9261F4"/>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2" name="Google Shape;22;p1"/>
              <p:cNvSpPr/>
              <p:nvPr/>
            </p:nvSpPr>
            <p:spPr>
              <a:xfrm>
                <a:off x="3686" y="3810"/>
                <a:ext cx="532" cy="327"/>
              </a:xfrm>
              <a:prstGeom prst="ellipse">
                <a:avLst/>
              </a:prstGeom>
              <a:gradFill>
                <a:gsLst>
                  <a:gs pos="0">
                    <a:schemeClr val="accent1"/>
                  </a:gs>
                  <a:gs pos="100000">
                    <a:srgbClr val="9261F4"/>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 name="Google Shape;23;p1"/>
              <p:cNvSpPr/>
              <p:nvPr/>
            </p:nvSpPr>
            <p:spPr>
              <a:xfrm>
                <a:off x="3726" y="3840"/>
                <a:ext cx="452" cy="275"/>
              </a:xfrm>
              <a:prstGeom prst="ellipse">
                <a:avLst/>
              </a:pr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 name="Google Shape;24;p1"/>
              <p:cNvSpPr/>
              <p:nvPr/>
            </p:nvSpPr>
            <p:spPr>
              <a:xfrm>
                <a:off x="3782" y="3872"/>
                <a:ext cx="344" cy="2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 name="Google Shape;25;p1"/>
              <p:cNvSpPr/>
              <p:nvPr/>
            </p:nvSpPr>
            <p:spPr>
              <a:xfrm>
                <a:off x="3822" y="3896"/>
                <a:ext cx="262" cy="159"/>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1"/>
              <p:cNvSpPr/>
              <p:nvPr/>
            </p:nvSpPr>
            <p:spPr>
              <a:xfrm>
                <a:off x="3856" y="3922"/>
                <a:ext cx="192" cy="1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 name="Google Shape;27;p1"/>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1"/>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chemeClr val="accent1"/>
                  </a:gs>
                  <a:gs pos="100000">
                    <a:srgbClr val="8D5EEC"/>
                  </a:gs>
                </a:gsLst>
                <a:lin ang="81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1"/>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1"/>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rgbClr val="9261F4"/>
                  </a:gs>
                  <a:gs pos="100000">
                    <a:schemeClr val="accent1"/>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1"/>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rgbClr val="9060F0"/>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 name="Google Shape;32;p1"/>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rgbClr val="9060F0"/>
                  </a:gs>
                  <a:gs pos="100000">
                    <a:schemeClr val="accent1"/>
                  </a:gs>
                </a:gsLst>
                <a:lin ang="81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 name="Google Shape;33;p1"/>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1"/>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rgbClr val="8D5EEC"/>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 name="Google Shape;35;p1"/>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rgbClr val="9261F4"/>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 name="Google Shape;36;p1"/>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8B5DE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 name="Google Shape;37;p1"/>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 name="Google Shape;38;p1"/>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 name="Google Shape;39;p1"/>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1"/>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 name="Google Shape;41;p1"/>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 name="Google Shape;42;p1"/>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 name="Google Shape;43;p1"/>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 name="Google Shape;44;p1"/>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 name="Google Shape;45;p1"/>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A176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 name="Google Shape;46;p1"/>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 name="Google Shape;47;p1"/>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 name="Google Shape;48;p1"/>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 name="Google Shape;49;p1"/>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 name="Google Shape;50;p1"/>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664FB"/>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 name="Google Shape;51;p1"/>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chemeClr val="accent1"/>
                  </a:gs>
                  <a:gs pos="100000">
                    <a:srgbClr val="9D6FFF"/>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 name="Google Shape;52;p1"/>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 name="Google Shape;53;p1"/>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 name="Google Shape;54;p1"/>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 name="Google Shape;55;p1"/>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 name="Google Shape;56;p1"/>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 name="Google Shape;57;p1"/>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 name="Google Shape;58;p1"/>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 name="Google Shape;59;p1"/>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 name="Google Shape;60;p1"/>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 name="Google Shape;61;p1"/>
              <p:cNvSpPr/>
              <p:nvPr/>
            </p:nvSpPr>
            <p:spPr>
              <a:xfrm>
                <a:off x="3910" y="3948"/>
                <a:ext cx="84" cy="53"/>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62" name="Google Shape;62;p1"/>
              <p:cNvGrpSpPr/>
              <p:nvPr/>
            </p:nvGrpSpPr>
            <p:grpSpPr>
              <a:xfrm>
                <a:off x="4546" y="3608"/>
                <a:ext cx="518" cy="319"/>
                <a:chOff x="4546" y="3608"/>
                <a:chExt cx="518" cy="319"/>
              </a:xfrm>
            </p:grpSpPr>
            <p:sp>
              <p:nvSpPr>
                <p:cNvPr id="63" name="Google Shape;63;p1"/>
                <p:cNvSpPr/>
                <p:nvPr/>
              </p:nvSpPr>
              <p:spPr>
                <a:xfrm>
                  <a:off x="4546" y="3608"/>
                  <a:ext cx="518" cy="319"/>
                </a:xfrm>
                <a:prstGeom prst="ellipse">
                  <a:avLst/>
                </a:prstGeom>
                <a:gradFill>
                  <a:gsLst>
                    <a:gs pos="0">
                      <a:schemeClr val="accent1"/>
                    </a:gs>
                    <a:gs pos="100000">
                      <a:srgbClr val="9463F8"/>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 name="Google Shape;64;p1"/>
                <p:cNvSpPr/>
                <p:nvPr/>
              </p:nvSpPr>
              <p:spPr>
                <a:xfrm>
                  <a:off x="4578" y="3630"/>
                  <a:ext cx="446" cy="271"/>
                </a:xfrm>
                <a:prstGeom prst="ellipse">
                  <a:avLst/>
                </a:pr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 name="Google Shape;65;p1"/>
                <p:cNvSpPr/>
                <p:nvPr/>
              </p:nvSpPr>
              <p:spPr>
                <a:xfrm>
                  <a:off x="4610" y="3650"/>
                  <a:ext cx="386" cy="233"/>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 name="Google Shape;66;p1"/>
                <p:cNvSpPr/>
                <p:nvPr/>
              </p:nvSpPr>
              <p:spPr>
                <a:xfrm>
                  <a:off x="4654" y="3678"/>
                  <a:ext cx="298" cy="177"/>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 name="Google Shape;67;p1"/>
                <p:cNvSpPr/>
                <p:nvPr/>
              </p:nvSpPr>
              <p:spPr>
                <a:xfrm>
                  <a:off x="4690" y="3698"/>
                  <a:ext cx="222" cy="139"/>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 name="Google Shape;68;p1"/>
                <p:cNvSpPr/>
                <p:nvPr/>
              </p:nvSpPr>
              <p:spPr>
                <a:xfrm>
                  <a:off x="4738" y="3728"/>
                  <a:ext cx="126" cy="81"/>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9" name="Google Shape;69;p1"/>
              <p:cNvGrpSpPr/>
              <p:nvPr/>
            </p:nvGrpSpPr>
            <p:grpSpPr>
              <a:xfrm>
                <a:off x="5381" y="3085"/>
                <a:ext cx="227" cy="132"/>
                <a:chOff x="5381" y="3085"/>
                <a:chExt cx="227" cy="132"/>
              </a:xfrm>
            </p:grpSpPr>
            <p:sp>
              <p:nvSpPr>
                <p:cNvPr id="70" name="Google Shape;70;p1"/>
                <p:cNvSpPr/>
                <p:nvPr/>
              </p:nvSpPr>
              <p:spPr>
                <a:xfrm>
                  <a:off x="5381" y="3085"/>
                  <a:ext cx="227" cy="132"/>
                </a:xfrm>
                <a:prstGeom prst="ellipse">
                  <a:avLst/>
                </a:pr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 name="Google Shape;71;p1"/>
                <p:cNvSpPr/>
                <p:nvPr/>
              </p:nvSpPr>
              <p:spPr>
                <a:xfrm>
                  <a:off x="5403" y="3099"/>
                  <a:ext cx="182" cy="102"/>
                </a:xfrm>
                <a:prstGeom prst="ellipse">
                  <a:avLst/>
                </a:pr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 name="Google Shape;72;p1"/>
                <p:cNvSpPr/>
                <p:nvPr/>
              </p:nvSpPr>
              <p:spPr>
                <a:xfrm>
                  <a:off x="5431" y="3109"/>
                  <a:ext cx="125" cy="82"/>
                </a:xfrm>
                <a:prstGeom prst="ellipse">
                  <a:avLst/>
                </a:pr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 name="Google Shape;73;p1"/>
                <p:cNvSpPr/>
                <p:nvPr/>
              </p:nvSpPr>
              <p:spPr>
                <a:xfrm>
                  <a:off x="5458" y="3125"/>
                  <a:ext cx="73" cy="47"/>
                </a:xfrm>
                <a:prstGeom prst="ellipse">
                  <a:avLst/>
                </a:pr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sp>
        <p:nvSpPr>
          <p:cNvPr id="74" name="Google Shape;74;p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9pPr>
          </a:lstStyle>
          <a:p/>
        </p:txBody>
      </p:sp>
      <p:sp>
        <p:nvSpPr>
          <p:cNvPr id="75" name="Google Shape;75;p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Google Shape;77;p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
        <p:nvSpPr>
          <p:cNvPr id="78" name="Google Shape;78;p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40"/>
              </a:spcBef>
              <a:spcAft>
                <a:spcPts val="0"/>
              </a:spcAft>
              <a:buClr>
                <a:schemeClr val="hlink"/>
              </a:buClr>
              <a:buSzPts val="2560"/>
              <a:buFont typeface="Noto Sans Symbols"/>
              <a:buChar char="⮚"/>
              <a:defRPr b="0" i="0" sz="3200" u="none" cap="none" strike="noStrike">
                <a:solidFill>
                  <a:schemeClr val="dk1"/>
                </a:solidFill>
                <a:latin typeface="Arial"/>
                <a:ea typeface="Arial"/>
                <a:cs typeface="Arial"/>
                <a:sym typeface="Arial"/>
              </a:defRPr>
            </a:lvl1pPr>
            <a:lvl2pPr indent="-317500" lvl="1" marL="914400" marR="0" rtl="0" algn="l">
              <a:lnSpc>
                <a:spcPct val="100000"/>
              </a:lnSpc>
              <a:spcBef>
                <a:spcPts val="560"/>
              </a:spcBef>
              <a:spcAft>
                <a:spcPts val="0"/>
              </a:spcAft>
              <a:buClr>
                <a:schemeClr val="dk2"/>
              </a:buClr>
              <a:buSzPts val="140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3pPr>
            <a:lvl4pPr indent="-292100" lvl="3" marL="1828800" marR="0" rtl="0" algn="l">
              <a:lnSpc>
                <a:spcPct val="100000"/>
              </a:lnSpc>
              <a:spcBef>
                <a:spcPts val="400"/>
              </a:spcBef>
              <a:spcAft>
                <a:spcPts val="0"/>
              </a:spcAft>
              <a:buClr>
                <a:schemeClr val="folHlink"/>
              </a:buClr>
              <a:buSzPts val="1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4"/>
          <p:cNvSpPr txBox="1"/>
          <p:nvPr>
            <p:ph type="ctrTitle"/>
          </p:nvPr>
        </p:nvSpPr>
        <p:spPr>
          <a:xfrm>
            <a:off x="838200" y="457200"/>
            <a:ext cx="7848600" cy="2765425"/>
          </a:xfrm>
          <a:prstGeom prst="rect">
            <a:avLst/>
          </a:prstGeom>
          <a:noFill/>
          <a:ln>
            <a:noFill/>
          </a:ln>
        </p:spPr>
        <p:txBody>
          <a:bodyPr anchorCtr="1"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5400"/>
              <a:buFont typeface="Arial"/>
              <a:buNone/>
            </a:pPr>
            <a:r>
              <a:rPr b="1" i="0" lang="en-US" sz="5400" u="none">
                <a:solidFill>
                  <a:schemeClr val="dk2"/>
                </a:solidFill>
                <a:latin typeface="Arial"/>
                <a:ea typeface="Arial"/>
                <a:cs typeface="Arial"/>
                <a:sym typeface="Arial"/>
              </a:rPr>
              <a:t>Cryptography and Network Security</a:t>
            </a:r>
            <a:br>
              <a:rPr b="1" i="0" lang="en-US" sz="5400" u="none">
                <a:solidFill>
                  <a:schemeClr val="dk2"/>
                </a:solidFill>
                <a:latin typeface="Arial"/>
                <a:ea typeface="Arial"/>
                <a:cs typeface="Arial"/>
                <a:sym typeface="Arial"/>
              </a:rPr>
            </a:br>
            <a:r>
              <a:rPr b="1" i="0" lang="en-US" sz="5400" u="none">
                <a:solidFill>
                  <a:schemeClr val="dk2"/>
                </a:solidFill>
                <a:latin typeface="Arial"/>
                <a:ea typeface="Arial"/>
                <a:cs typeface="Arial"/>
                <a:sym typeface="Arial"/>
              </a:rPr>
              <a:t>Chapter 13</a:t>
            </a:r>
            <a:endParaRPr/>
          </a:p>
        </p:txBody>
      </p:sp>
      <p:sp>
        <p:nvSpPr>
          <p:cNvPr id="160" name="Google Shape;160;p4"/>
          <p:cNvSpPr txBox="1"/>
          <p:nvPr>
            <p:ph idx="1" type="subTitle"/>
          </p:nvPr>
        </p:nvSpPr>
        <p:spPr>
          <a:xfrm>
            <a:off x="1371600" y="3657600"/>
            <a:ext cx="6400800" cy="267176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560"/>
              <a:buNone/>
            </a:pPr>
            <a:r>
              <a:rPr b="0" i="0" lang="en-US" sz="3200" u="none">
                <a:solidFill>
                  <a:schemeClr val="dk1"/>
                </a:solidFill>
                <a:latin typeface="Arial"/>
                <a:ea typeface="Arial"/>
                <a:cs typeface="Arial"/>
                <a:sym typeface="Arial"/>
              </a:rPr>
              <a:t>Fourth Edition</a:t>
            </a:r>
            <a:endParaRPr/>
          </a:p>
          <a:p>
            <a:pPr indent="0" lvl="0" marL="0" rtl="0" algn="ctr">
              <a:lnSpc>
                <a:spcPct val="100000"/>
              </a:lnSpc>
              <a:spcBef>
                <a:spcPts val="640"/>
              </a:spcBef>
              <a:spcAft>
                <a:spcPts val="0"/>
              </a:spcAft>
              <a:buSzPts val="2560"/>
              <a:buNone/>
            </a:pPr>
            <a:r>
              <a:rPr b="0" i="0" lang="en-US" sz="3200" u="none">
                <a:solidFill>
                  <a:schemeClr val="dk1"/>
                </a:solidFill>
                <a:latin typeface="Arial"/>
                <a:ea typeface="Arial"/>
                <a:cs typeface="Arial"/>
                <a:sym typeface="Arial"/>
              </a:rPr>
              <a:t>by William Stallings	</a:t>
            </a:r>
            <a:endParaRPr/>
          </a:p>
          <a:p>
            <a:pPr indent="0" lvl="0" marL="0" rtl="0" algn="ctr">
              <a:lnSpc>
                <a:spcPct val="100000"/>
              </a:lnSpc>
              <a:spcBef>
                <a:spcPts val="640"/>
              </a:spcBef>
              <a:spcAft>
                <a:spcPts val="0"/>
              </a:spcAft>
              <a:buSzPts val="2560"/>
              <a:buNone/>
            </a:pPr>
            <a:r>
              <a:t/>
            </a:r>
            <a:endParaRPr b="0" i="0" sz="3200" u="none">
              <a:solidFill>
                <a:schemeClr val="dk1"/>
              </a:solidFill>
              <a:latin typeface="Arial"/>
              <a:ea typeface="Arial"/>
              <a:cs typeface="Arial"/>
              <a:sym typeface="Arial"/>
            </a:endParaRPr>
          </a:p>
          <a:p>
            <a:pPr indent="0" lvl="0" marL="0" rtl="0" algn="ctr">
              <a:lnSpc>
                <a:spcPct val="100000"/>
              </a:lnSpc>
              <a:spcBef>
                <a:spcPts val="640"/>
              </a:spcBef>
              <a:spcAft>
                <a:spcPts val="0"/>
              </a:spcAft>
              <a:buSzPts val="2560"/>
              <a:buNone/>
            </a:pPr>
            <a:r>
              <a:rPr b="0" i="0" lang="en-US" sz="3200" u="none">
                <a:solidFill>
                  <a:schemeClr val="dk1"/>
                </a:solidFill>
                <a:latin typeface="Arial"/>
                <a:ea typeface="Arial"/>
                <a:cs typeface="Arial"/>
                <a:sym typeface="Arial"/>
              </a:rPr>
              <a:t>Lecture slides by Lawrie Brown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1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Needham-Schroeder Protocol</a:t>
            </a:r>
            <a:endParaRPr/>
          </a:p>
        </p:txBody>
      </p:sp>
      <p:sp>
        <p:nvSpPr>
          <p:cNvPr id="214" name="Google Shape;214;p13"/>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original third-party key distribution protocol</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for session between A B mediated by KDC</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protocol overview is:</a:t>
            </a:r>
            <a:endParaRPr/>
          </a:p>
          <a:p>
            <a:pPr indent="-285750" lvl="1" marL="742950" marR="0" rtl="0" algn="l">
              <a:lnSpc>
                <a:spcPct val="100000"/>
              </a:lnSpc>
              <a:spcBef>
                <a:spcPts val="560"/>
              </a:spcBef>
              <a:spcAft>
                <a:spcPts val="0"/>
              </a:spcAft>
              <a:buClr>
                <a:schemeClr val="dk2"/>
              </a:buClr>
              <a:buSzPts val="1400"/>
              <a:buFont typeface="Noto Sans Symbols"/>
              <a:buNone/>
            </a:pPr>
            <a:r>
              <a:rPr b="1" i="0" lang="en-US" sz="2800" u="none" cap="none" strike="noStrike">
                <a:solidFill>
                  <a:schemeClr val="dk1"/>
                </a:solidFill>
                <a:latin typeface="Arial"/>
                <a:ea typeface="Arial"/>
                <a:cs typeface="Arial"/>
                <a:sym typeface="Arial"/>
              </a:rPr>
              <a:t>1. </a:t>
            </a:r>
            <a:r>
              <a:rPr b="0" i="0" lang="en-US" sz="2800" u="none" cap="none" strike="noStrike">
                <a:solidFill>
                  <a:schemeClr val="dk1"/>
                </a:solidFill>
                <a:latin typeface="Arial"/>
                <a:ea typeface="Arial"/>
                <a:cs typeface="Arial"/>
                <a:sym typeface="Arial"/>
              </a:rPr>
              <a:t>A-&gt;KDC: </a:t>
            </a:r>
            <a:r>
              <a:rPr b="0" i="1" lang="en-US" sz="2800" u="none" cap="none" strike="noStrike">
                <a:solidFill>
                  <a:schemeClr val="dk1"/>
                </a:solidFill>
                <a:latin typeface="Arial"/>
                <a:ea typeface="Arial"/>
                <a:cs typeface="Arial"/>
                <a:sym typeface="Arial"/>
              </a:rPr>
              <a:t>ID</a:t>
            </a:r>
            <a:r>
              <a:rPr b="0" baseline="-25000" i="1" lang="en-US" sz="2800" u="none" cap="none" strike="noStrike">
                <a:solidFill>
                  <a:schemeClr val="dk1"/>
                </a:solidFill>
                <a:latin typeface="Arial"/>
                <a:ea typeface="Arial"/>
                <a:cs typeface="Arial"/>
                <a:sym typeface="Arial"/>
              </a:rPr>
              <a:t>A</a:t>
            </a:r>
            <a:r>
              <a:rPr b="0" i="1"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Arial"/>
                <a:ea typeface="Arial"/>
                <a:cs typeface="Arial"/>
                <a:sym typeface="Arial"/>
              </a:rPr>
              <a:t>|| </a:t>
            </a:r>
            <a:r>
              <a:rPr b="0" i="1" lang="en-US" sz="2800" u="none" cap="none" strike="noStrike">
                <a:solidFill>
                  <a:schemeClr val="dk1"/>
                </a:solidFill>
                <a:latin typeface="Arial"/>
                <a:ea typeface="Arial"/>
                <a:cs typeface="Arial"/>
                <a:sym typeface="Arial"/>
              </a:rPr>
              <a:t>ID</a:t>
            </a:r>
            <a:r>
              <a:rPr b="0" baseline="-25000" i="1" lang="en-US" sz="2800" u="none" cap="none" strike="noStrike">
                <a:solidFill>
                  <a:schemeClr val="dk1"/>
                </a:solidFill>
                <a:latin typeface="Arial"/>
                <a:ea typeface="Arial"/>
                <a:cs typeface="Arial"/>
                <a:sym typeface="Arial"/>
              </a:rPr>
              <a:t>B</a:t>
            </a:r>
            <a:r>
              <a:rPr b="0" i="1"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Arial"/>
                <a:ea typeface="Arial"/>
                <a:cs typeface="Arial"/>
                <a:sym typeface="Arial"/>
              </a:rPr>
              <a:t>|| </a:t>
            </a:r>
            <a:r>
              <a:rPr b="0" i="1" lang="en-US" sz="2800" u="none" cap="none" strike="noStrike">
                <a:solidFill>
                  <a:schemeClr val="dk1"/>
                </a:solidFill>
                <a:latin typeface="Arial"/>
                <a:ea typeface="Arial"/>
                <a:cs typeface="Arial"/>
                <a:sym typeface="Arial"/>
              </a:rPr>
              <a:t>N</a:t>
            </a:r>
            <a:r>
              <a:rPr b="0" baseline="-25000" i="1" lang="en-US" sz="2800" u="none" cap="none" strike="noStrike">
                <a:solidFill>
                  <a:schemeClr val="dk1"/>
                </a:solidFill>
                <a:latin typeface="Arial"/>
                <a:ea typeface="Arial"/>
                <a:cs typeface="Arial"/>
                <a:sym typeface="Arial"/>
              </a:rPr>
              <a:t>1</a:t>
            </a:r>
            <a:endParaRPr b="0" i="0" sz="2800" u="none" cap="none" strike="noStrike">
              <a:solidFill>
                <a:schemeClr val="dk1"/>
              </a:solidFill>
              <a:latin typeface="Arial"/>
              <a:ea typeface="Arial"/>
              <a:cs typeface="Arial"/>
              <a:sym typeface="Arial"/>
            </a:endParaRPr>
          </a:p>
          <a:p>
            <a:pPr indent="-285750" lvl="1" marL="742950" marR="0" rtl="0" algn="l">
              <a:lnSpc>
                <a:spcPct val="100000"/>
              </a:lnSpc>
              <a:spcBef>
                <a:spcPts val="560"/>
              </a:spcBef>
              <a:spcAft>
                <a:spcPts val="0"/>
              </a:spcAft>
              <a:buClr>
                <a:schemeClr val="dk2"/>
              </a:buClr>
              <a:buSzPts val="1400"/>
              <a:buFont typeface="Noto Sans Symbols"/>
              <a:buNone/>
            </a:pPr>
            <a:r>
              <a:rPr b="1" i="0" lang="en-US" sz="2800" u="none" cap="none" strike="noStrike">
                <a:solidFill>
                  <a:schemeClr val="dk1"/>
                </a:solidFill>
                <a:latin typeface="Arial"/>
                <a:ea typeface="Arial"/>
                <a:cs typeface="Arial"/>
                <a:sym typeface="Arial"/>
              </a:rPr>
              <a:t>2</a:t>
            </a:r>
            <a:r>
              <a:rPr b="0" i="0" lang="en-US" sz="2800" u="none" cap="none" strike="noStrike">
                <a:solidFill>
                  <a:schemeClr val="dk1"/>
                </a:solidFill>
                <a:latin typeface="Arial"/>
                <a:ea typeface="Arial"/>
                <a:cs typeface="Arial"/>
                <a:sym typeface="Arial"/>
              </a:rPr>
              <a:t>. KDC -&gt; A: E</a:t>
            </a:r>
            <a:r>
              <a:rPr b="0" baseline="-25000" i="0" lang="en-US" sz="2800" u="none" cap="none" strike="noStrike">
                <a:solidFill>
                  <a:schemeClr val="dk1"/>
                </a:solidFill>
                <a:latin typeface="Arial"/>
                <a:ea typeface="Arial"/>
                <a:cs typeface="Arial"/>
                <a:sym typeface="Arial"/>
              </a:rPr>
              <a:t>Ka</a:t>
            </a:r>
            <a:r>
              <a:rPr b="0" i="0" lang="en-US" sz="2800" u="none" cap="none" strike="noStrike">
                <a:solidFill>
                  <a:schemeClr val="dk1"/>
                </a:solidFill>
                <a:latin typeface="Arial"/>
                <a:ea typeface="Arial"/>
                <a:cs typeface="Arial"/>
                <a:sym typeface="Arial"/>
              </a:rPr>
              <a:t>[Ks</a:t>
            </a:r>
            <a:r>
              <a:rPr b="0" i="1"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Arial"/>
                <a:ea typeface="Arial"/>
                <a:cs typeface="Arial"/>
                <a:sym typeface="Arial"/>
              </a:rPr>
              <a:t>|| </a:t>
            </a:r>
            <a:r>
              <a:rPr b="0" i="1" lang="en-US" sz="2800" u="none" cap="none" strike="noStrike">
                <a:solidFill>
                  <a:schemeClr val="dk1"/>
                </a:solidFill>
                <a:latin typeface="Arial"/>
                <a:ea typeface="Arial"/>
                <a:cs typeface="Arial"/>
                <a:sym typeface="Arial"/>
              </a:rPr>
              <a:t>ID</a:t>
            </a:r>
            <a:r>
              <a:rPr b="0" baseline="-25000" i="1" lang="en-US" sz="2800" u="none" cap="none" strike="noStrike">
                <a:solidFill>
                  <a:schemeClr val="dk1"/>
                </a:solidFill>
                <a:latin typeface="Arial"/>
                <a:ea typeface="Arial"/>
                <a:cs typeface="Arial"/>
                <a:sym typeface="Arial"/>
              </a:rPr>
              <a:t>B</a:t>
            </a:r>
            <a:r>
              <a:rPr b="0" i="1"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Arial"/>
                <a:ea typeface="Arial"/>
                <a:cs typeface="Arial"/>
                <a:sym typeface="Arial"/>
              </a:rPr>
              <a:t>|| </a:t>
            </a:r>
            <a:r>
              <a:rPr b="0" i="1" lang="en-US" sz="2800" u="none" cap="none" strike="noStrike">
                <a:solidFill>
                  <a:schemeClr val="dk1"/>
                </a:solidFill>
                <a:latin typeface="Arial"/>
                <a:ea typeface="Arial"/>
                <a:cs typeface="Arial"/>
                <a:sym typeface="Arial"/>
              </a:rPr>
              <a:t>N</a:t>
            </a:r>
            <a:r>
              <a:rPr b="0" baseline="-25000" i="1" lang="en-US" sz="2800" u="none" cap="none" strike="noStrike">
                <a:solidFill>
                  <a:schemeClr val="dk1"/>
                </a:solidFill>
                <a:latin typeface="Arial"/>
                <a:ea typeface="Arial"/>
                <a:cs typeface="Arial"/>
                <a:sym typeface="Arial"/>
              </a:rPr>
              <a:t>1</a:t>
            </a:r>
            <a:r>
              <a:rPr b="0" i="0" lang="en-US" sz="2800" u="none" cap="none" strike="noStrike">
                <a:solidFill>
                  <a:schemeClr val="dk1"/>
                </a:solidFill>
                <a:latin typeface="Arial"/>
                <a:ea typeface="Arial"/>
                <a:cs typeface="Arial"/>
                <a:sym typeface="Arial"/>
              </a:rPr>
              <a:t> || E</a:t>
            </a:r>
            <a:r>
              <a:rPr b="0" baseline="-25000" i="1" lang="en-US" sz="2800" u="none" cap="none" strike="noStrike">
                <a:solidFill>
                  <a:schemeClr val="dk1"/>
                </a:solidFill>
                <a:latin typeface="Arial"/>
                <a:ea typeface="Arial"/>
                <a:cs typeface="Arial"/>
                <a:sym typeface="Arial"/>
              </a:rPr>
              <a:t>Kb</a:t>
            </a:r>
            <a:r>
              <a:rPr b="0" i="0" lang="en-US" sz="2800" u="none" cap="none" strike="noStrike">
                <a:solidFill>
                  <a:schemeClr val="dk1"/>
                </a:solidFill>
                <a:latin typeface="Arial"/>
                <a:ea typeface="Arial"/>
                <a:cs typeface="Arial"/>
                <a:sym typeface="Arial"/>
              </a:rPr>
              <a:t>[</a:t>
            </a:r>
            <a:r>
              <a:rPr b="0" i="1" lang="en-US" sz="2800" u="none" cap="none" strike="noStrike">
                <a:solidFill>
                  <a:schemeClr val="dk1"/>
                </a:solidFill>
                <a:latin typeface="Arial"/>
                <a:ea typeface="Arial"/>
                <a:cs typeface="Arial"/>
                <a:sym typeface="Arial"/>
              </a:rPr>
              <a:t>Ks</a:t>
            </a:r>
            <a:r>
              <a:rPr b="0" i="0" lang="en-US" sz="2800" u="none" cap="none" strike="noStrike">
                <a:solidFill>
                  <a:schemeClr val="dk1"/>
                </a:solidFill>
                <a:latin typeface="Arial"/>
                <a:ea typeface="Arial"/>
                <a:cs typeface="Arial"/>
                <a:sym typeface="Arial"/>
              </a:rPr>
              <a:t>||</a:t>
            </a:r>
            <a:r>
              <a:rPr b="0" i="1" lang="en-US" sz="2800" u="none" cap="none" strike="noStrike">
                <a:solidFill>
                  <a:schemeClr val="dk1"/>
                </a:solidFill>
                <a:latin typeface="Arial"/>
                <a:ea typeface="Arial"/>
                <a:cs typeface="Arial"/>
                <a:sym typeface="Arial"/>
              </a:rPr>
              <a:t>ID</a:t>
            </a:r>
            <a:r>
              <a:rPr b="0" baseline="-25000" i="1" lang="en-US" sz="2800" u="none" cap="none" strike="noStrike">
                <a:solidFill>
                  <a:schemeClr val="dk1"/>
                </a:solidFill>
                <a:latin typeface="Arial"/>
                <a:ea typeface="Arial"/>
                <a:cs typeface="Arial"/>
                <a:sym typeface="Arial"/>
              </a:rPr>
              <a:t>A</a:t>
            </a:r>
            <a:r>
              <a:rPr b="0" i="0" lang="en-US" sz="2800" u="none" cap="none" strike="noStrike">
                <a:solidFill>
                  <a:schemeClr val="dk1"/>
                </a:solidFill>
                <a:latin typeface="Arial"/>
                <a:ea typeface="Arial"/>
                <a:cs typeface="Arial"/>
                <a:sym typeface="Arial"/>
              </a:rPr>
              <a:t>] ]</a:t>
            </a:r>
            <a:endParaRPr b="0" i="1" sz="2800" u="none" cap="none" strike="noStrike">
              <a:solidFill>
                <a:schemeClr val="dk1"/>
              </a:solidFill>
              <a:latin typeface="Arial"/>
              <a:ea typeface="Arial"/>
              <a:cs typeface="Arial"/>
              <a:sym typeface="Arial"/>
            </a:endParaRPr>
          </a:p>
          <a:p>
            <a:pPr indent="-285750" lvl="1" marL="742950" marR="0" rtl="0" algn="l">
              <a:lnSpc>
                <a:spcPct val="100000"/>
              </a:lnSpc>
              <a:spcBef>
                <a:spcPts val="560"/>
              </a:spcBef>
              <a:spcAft>
                <a:spcPts val="0"/>
              </a:spcAft>
              <a:buClr>
                <a:schemeClr val="dk2"/>
              </a:buClr>
              <a:buSzPts val="1400"/>
              <a:buFont typeface="Noto Sans Symbols"/>
              <a:buNone/>
            </a:pPr>
            <a:r>
              <a:rPr b="1" i="0" lang="en-US" sz="2800" u="none" cap="none" strike="noStrike">
                <a:solidFill>
                  <a:schemeClr val="dk1"/>
                </a:solidFill>
                <a:latin typeface="Arial"/>
                <a:ea typeface="Arial"/>
                <a:cs typeface="Arial"/>
                <a:sym typeface="Arial"/>
              </a:rPr>
              <a:t>3. </a:t>
            </a:r>
            <a:r>
              <a:rPr b="0" i="0" lang="en-US" sz="2800" u="none" cap="none" strike="noStrike">
                <a:solidFill>
                  <a:schemeClr val="dk1"/>
                </a:solidFill>
                <a:latin typeface="Arial"/>
                <a:ea typeface="Arial"/>
                <a:cs typeface="Arial"/>
                <a:sym typeface="Arial"/>
              </a:rPr>
              <a:t>A -&gt; B: </a:t>
            </a:r>
            <a:r>
              <a:rPr b="0" i="1" lang="en-US" sz="2800" u="none" cap="none" strike="noStrike">
                <a:solidFill>
                  <a:schemeClr val="dk1"/>
                </a:solidFill>
                <a:latin typeface="Arial"/>
                <a:ea typeface="Arial"/>
                <a:cs typeface="Arial"/>
                <a:sym typeface="Arial"/>
              </a:rPr>
              <a:t>E</a:t>
            </a:r>
            <a:r>
              <a:rPr b="0" baseline="-25000" i="1" lang="en-US" sz="2800" u="none" cap="none" strike="noStrike">
                <a:solidFill>
                  <a:schemeClr val="dk1"/>
                </a:solidFill>
                <a:latin typeface="Arial"/>
                <a:ea typeface="Arial"/>
                <a:cs typeface="Arial"/>
                <a:sym typeface="Arial"/>
              </a:rPr>
              <a:t>Kb</a:t>
            </a:r>
            <a:r>
              <a:rPr b="0" i="0" lang="en-US" sz="2800" u="none" cap="none" strike="noStrike">
                <a:solidFill>
                  <a:schemeClr val="dk1"/>
                </a:solidFill>
                <a:latin typeface="Arial"/>
                <a:ea typeface="Arial"/>
                <a:cs typeface="Arial"/>
                <a:sym typeface="Arial"/>
              </a:rPr>
              <a:t>[</a:t>
            </a:r>
            <a:r>
              <a:rPr b="0" i="1" lang="en-US" sz="2800" u="none" cap="none" strike="noStrike">
                <a:solidFill>
                  <a:schemeClr val="dk1"/>
                </a:solidFill>
                <a:latin typeface="Arial"/>
                <a:ea typeface="Arial"/>
                <a:cs typeface="Arial"/>
                <a:sym typeface="Arial"/>
              </a:rPr>
              <a:t>Ks</a:t>
            </a:r>
            <a:r>
              <a:rPr b="0" i="0" lang="en-US" sz="2800" u="none" cap="none" strike="noStrike">
                <a:solidFill>
                  <a:schemeClr val="dk1"/>
                </a:solidFill>
                <a:latin typeface="Arial"/>
                <a:ea typeface="Arial"/>
                <a:cs typeface="Arial"/>
                <a:sym typeface="Arial"/>
              </a:rPr>
              <a:t>||</a:t>
            </a:r>
            <a:r>
              <a:rPr b="0" i="1" lang="en-US" sz="2800" u="none" cap="none" strike="noStrike">
                <a:solidFill>
                  <a:schemeClr val="dk1"/>
                </a:solidFill>
                <a:latin typeface="Arial"/>
                <a:ea typeface="Arial"/>
                <a:cs typeface="Arial"/>
                <a:sym typeface="Arial"/>
              </a:rPr>
              <a:t>ID</a:t>
            </a:r>
            <a:r>
              <a:rPr b="0" baseline="-25000" i="1" lang="en-US" sz="2800" u="none" cap="none" strike="noStrike">
                <a:solidFill>
                  <a:schemeClr val="dk1"/>
                </a:solidFill>
                <a:latin typeface="Arial"/>
                <a:ea typeface="Arial"/>
                <a:cs typeface="Arial"/>
                <a:sym typeface="Arial"/>
              </a:rPr>
              <a:t>A</a:t>
            </a:r>
            <a:r>
              <a:rPr b="0" i="0" lang="en-US" sz="2800" u="none" cap="none" strike="noStrike">
                <a:solidFill>
                  <a:schemeClr val="dk1"/>
                </a:solidFill>
                <a:latin typeface="Arial"/>
                <a:ea typeface="Arial"/>
                <a:cs typeface="Arial"/>
                <a:sym typeface="Arial"/>
              </a:rPr>
              <a:t>]</a:t>
            </a:r>
            <a:endParaRPr b="0" i="1" sz="2800" u="none" cap="none" strike="noStrike">
              <a:solidFill>
                <a:schemeClr val="dk1"/>
              </a:solidFill>
              <a:latin typeface="Arial"/>
              <a:ea typeface="Arial"/>
              <a:cs typeface="Arial"/>
              <a:sym typeface="Arial"/>
            </a:endParaRPr>
          </a:p>
          <a:p>
            <a:pPr indent="-285750" lvl="1" marL="742950" marR="0" rtl="0" algn="l">
              <a:lnSpc>
                <a:spcPct val="100000"/>
              </a:lnSpc>
              <a:spcBef>
                <a:spcPts val="560"/>
              </a:spcBef>
              <a:spcAft>
                <a:spcPts val="0"/>
              </a:spcAft>
              <a:buClr>
                <a:schemeClr val="dk2"/>
              </a:buClr>
              <a:buSzPts val="1400"/>
              <a:buFont typeface="Noto Sans Symbols"/>
              <a:buNone/>
            </a:pPr>
            <a:r>
              <a:rPr b="1" i="0" lang="en-US" sz="2800" u="none" cap="none" strike="noStrike">
                <a:solidFill>
                  <a:schemeClr val="dk1"/>
                </a:solidFill>
                <a:latin typeface="Arial"/>
                <a:ea typeface="Arial"/>
                <a:cs typeface="Arial"/>
                <a:sym typeface="Arial"/>
              </a:rPr>
              <a:t>4. </a:t>
            </a:r>
            <a:r>
              <a:rPr b="0" i="0" lang="en-US" sz="2800" u="none" cap="none" strike="noStrike">
                <a:solidFill>
                  <a:schemeClr val="dk1"/>
                </a:solidFill>
                <a:latin typeface="Arial"/>
                <a:ea typeface="Arial"/>
                <a:cs typeface="Arial"/>
                <a:sym typeface="Arial"/>
              </a:rPr>
              <a:t>B -&gt; A: </a:t>
            </a:r>
            <a:r>
              <a:rPr b="0" i="1" lang="en-US" sz="2800" u="none" cap="none" strike="noStrike">
                <a:solidFill>
                  <a:schemeClr val="dk1"/>
                </a:solidFill>
                <a:latin typeface="Arial"/>
                <a:ea typeface="Arial"/>
                <a:cs typeface="Arial"/>
                <a:sym typeface="Arial"/>
              </a:rPr>
              <a:t>E</a:t>
            </a:r>
            <a:r>
              <a:rPr b="0" baseline="-25000" i="1" lang="en-US" sz="2800" u="none" cap="none" strike="noStrike">
                <a:solidFill>
                  <a:schemeClr val="dk1"/>
                </a:solidFill>
                <a:latin typeface="Arial"/>
                <a:ea typeface="Arial"/>
                <a:cs typeface="Arial"/>
                <a:sym typeface="Arial"/>
              </a:rPr>
              <a:t>Ks</a:t>
            </a:r>
            <a:r>
              <a:rPr b="0" i="0" lang="en-US" sz="2800" u="none" cap="none" strike="noStrike">
                <a:solidFill>
                  <a:schemeClr val="dk1"/>
                </a:solidFill>
                <a:latin typeface="Arial"/>
                <a:ea typeface="Arial"/>
                <a:cs typeface="Arial"/>
                <a:sym typeface="Arial"/>
              </a:rPr>
              <a:t>[</a:t>
            </a:r>
            <a:r>
              <a:rPr b="0" i="1" lang="en-US" sz="2800" u="none" cap="none" strike="noStrike">
                <a:solidFill>
                  <a:schemeClr val="dk1"/>
                </a:solidFill>
                <a:latin typeface="Arial"/>
                <a:ea typeface="Arial"/>
                <a:cs typeface="Arial"/>
                <a:sym typeface="Arial"/>
              </a:rPr>
              <a:t>N</a:t>
            </a:r>
            <a:r>
              <a:rPr b="0" baseline="-25000" i="1" lang="en-US" sz="2800" u="none" cap="none" strike="noStrike">
                <a:solidFill>
                  <a:schemeClr val="dk1"/>
                </a:solidFill>
                <a:latin typeface="Arial"/>
                <a:ea typeface="Arial"/>
                <a:cs typeface="Arial"/>
                <a:sym typeface="Arial"/>
              </a:rPr>
              <a:t>2</a:t>
            </a:r>
            <a:r>
              <a:rPr b="0" i="0" lang="en-US" sz="2800" u="none" cap="none" strike="noStrike">
                <a:solidFill>
                  <a:schemeClr val="dk1"/>
                </a:solidFill>
                <a:latin typeface="Arial"/>
                <a:ea typeface="Arial"/>
                <a:cs typeface="Arial"/>
                <a:sym typeface="Arial"/>
              </a:rPr>
              <a:t>]</a:t>
            </a:r>
            <a:endParaRPr/>
          </a:p>
          <a:p>
            <a:pPr indent="-285750" lvl="1" marL="742950" marR="0" rtl="0" algn="l">
              <a:lnSpc>
                <a:spcPct val="100000"/>
              </a:lnSpc>
              <a:spcBef>
                <a:spcPts val="560"/>
              </a:spcBef>
              <a:spcAft>
                <a:spcPts val="0"/>
              </a:spcAft>
              <a:buClr>
                <a:schemeClr val="dk2"/>
              </a:buClr>
              <a:buSzPts val="1400"/>
              <a:buFont typeface="Noto Sans Symbols"/>
              <a:buNone/>
            </a:pPr>
            <a:r>
              <a:rPr b="1" i="0" lang="en-US" sz="2800" u="none" cap="none" strike="noStrike">
                <a:solidFill>
                  <a:schemeClr val="dk1"/>
                </a:solidFill>
                <a:latin typeface="Arial"/>
                <a:ea typeface="Arial"/>
                <a:cs typeface="Arial"/>
                <a:sym typeface="Arial"/>
              </a:rPr>
              <a:t>5. </a:t>
            </a:r>
            <a:r>
              <a:rPr b="0" i="0" lang="en-US" sz="2800" u="none" cap="none" strike="noStrike">
                <a:solidFill>
                  <a:schemeClr val="dk1"/>
                </a:solidFill>
                <a:latin typeface="Arial"/>
                <a:ea typeface="Arial"/>
                <a:cs typeface="Arial"/>
                <a:sym typeface="Arial"/>
              </a:rPr>
              <a:t>A -&gt; B: </a:t>
            </a:r>
            <a:r>
              <a:rPr b="0" i="1" lang="en-US" sz="2800" u="none" cap="none" strike="noStrike">
                <a:solidFill>
                  <a:schemeClr val="dk1"/>
                </a:solidFill>
                <a:latin typeface="Arial"/>
                <a:ea typeface="Arial"/>
                <a:cs typeface="Arial"/>
                <a:sym typeface="Arial"/>
              </a:rPr>
              <a:t>E</a:t>
            </a:r>
            <a:r>
              <a:rPr b="0" baseline="-25000" i="1" lang="en-US" sz="2800" u="none" cap="none" strike="noStrike">
                <a:solidFill>
                  <a:schemeClr val="dk1"/>
                </a:solidFill>
                <a:latin typeface="Arial"/>
                <a:ea typeface="Arial"/>
                <a:cs typeface="Arial"/>
                <a:sym typeface="Arial"/>
              </a:rPr>
              <a:t>Ks</a:t>
            </a:r>
            <a:r>
              <a:rPr b="0" i="0" lang="en-US" sz="2800" u="none" cap="none" strike="noStrike">
                <a:solidFill>
                  <a:schemeClr val="dk1"/>
                </a:solidFill>
                <a:latin typeface="Arial"/>
                <a:ea typeface="Arial"/>
                <a:cs typeface="Arial"/>
                <a:sym typeface="Arial"/>
              </a:rPr>
              <a:t>[f(</a:t>
            </a:r>
            <a:r>
              <a:rPr b="0" i="1" lang="en-US" sz="2800" u="none" cap="none" strike="noStrike">
                <a:solidFill>
                  <a:schemeClr val="dk1"/>
                </a:solidFill>
                <a:latin typeface="Arial"/>
                <a:ea typeface="Arial"/>
                <a:cs typeface="Arial"/>
                <a:sym typeface="Arial"/>
              </a:rPr>
              <a:t>N</a:t>
            </a:r>
            <a:r>
              <a:rPr b="0" baseline="-25000" i="1" lang="en-US" sz="2800" u="none" cap="none" strike="noStrike">
                <a:solidFill>
                  <a:schemeClr val="dk1"/>
                </a:solidFill>
                <a:latin typeface="Arial"/>
                <a:ea typeface="Arial"/>
                <a:cs typeface="Arial"/>
                <a:sym typeface="Arial"/>
              </a:rPr>
              <a:t>2</a:t>
            </a:r>
            <a:r>
              <a:rPr b="0" i="0" lang="en-US" sz="2800" u="none" cap="none" strike="noStrike">
                <a:solidFill>
                  <a:schemeClr val="dk1"/>
                </a:solidFill>
                <a:latin typeface="Arial"/>
                <a:ea typeface="Arial"/>
                <a:cs typeface="Arial"/>
                <a:sym typeface="Arial"/>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1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Needham-Schroeder Protocol</a:t>
            </a:r>
            <a:endParaRPr/>
          </a:p>
        </p:txBody>
      </p:sp>
      <p:sp>
        <p:nvSpPr>
          <p:cNvPr id="220" name="Google Shape;220;p1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used to securely distribute a new session key for communications between A &amp; B</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but is vulnerable to a replay attack if an old session key has been compromised</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then message 3 can be resent convincing B that is communicating with A</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modifications to address this require:</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timestamps (Denning 81)</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using an extra nonce (Neuman 93)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p1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Using Public-Key Encryption</a:t>
            </a:r>
            <a:endParaRPr/>
          </a:p>
        </p:txBody>
      </p:sp>
      <p:sp>
        <p:nvSpPr>
          <p:cNvPr id="226" name="Google Shape;226;p15"/>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have a range of approaches based on the use of public-key encryption</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need to ensure have correct public keys for other parties</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using a central Authentication Server (AS)</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various protocols exist using timestamps or nonces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1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Denning AS Protocol</a:t>
            </a:r>
            <a:endParaRPr/>
          </a:p>
        </p:txBody>
      </p:sp>
      <p:sp>
        <p:nvSpPr>
          <p:cNvPr id="232" name="Google Shape;232;p1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Denning 81 presented the following:</a:t>
            </a:r>
            <a:endParaRPr/>
          </a:p>
          <a:p>
            <a:pPr indent="-285750" lvl="1" marL="742950" marR="0" rtl="0" algn="l">
              <a:lnSpc>
                <a:spcPct val="100000"/>
              </a:lnSpc>
              <a:spcBef>
                <a:spcPts val="480"/>
              </a:spcBef>
              <a:spcAft>
                <a:spcPts val="0"/>
              </a:spcAft>
              <a:buClr>
                <a:schemeClr val="dk2"/>
              </a:buClr>
              <a:buSzPts val="1200"/>
              <a:buFont typeface="Noto Sans Symbols"/>
              <a:buNone/>
            </a:pPr>
            <a:r>
              <a:rPr b="1" i="0" lang="en-US" sz="2400" u="none" cap="none" strike="noStrike">
                <a:solidFill>
                  <a:schemeClr val="dk1"/>
                </a:solidFill>
                <a:latin typeface="Arial"/>
                <a:ea typeface="Arial"/>
                <a:cs typeface="Arial"/>
                <a:sym typeface="Arial"/>
              </a:rPr>
              <a:t>1. </a:t>
            </a:r>
            <a:r>
              <a:rPr b="0" i="0" lang="en-US" sz="2400" u="none" cap="none" strike="noStrike">
                <a:solidFill>
                  <a:schemeClr val="dk1"/>
                </a:solidFill>
                <a:latin typeface="Arial"/>
                <a:ea typeface="Arial"/>
                <a:cs typeface="Arial"/>
                <a:sym typeface="Arial"/>
              </a:rPr>
              <a:t>A -&gt; AS: </a:t>
            </a:r>
            <a:r>
              <a:rPr b="0" i="1" lang="en-US" sz="2400" u="none" cap="none" strike="noStrike">
                <a:solidFill>
                  <a:schemeClr val="dk1"/>
                </a:solidFill>
                <a:latin typeface="Arial"/>
                <a:ea typeface="Arial"/>
                <a:cs typeface="Arial"/>
                <a:sym typeface="Arial"/>
              </a:rPr>
              <a:t>ID</a:t>
            </a:r>
            <a:r>
              <a:rPr b="0" baseline="-25000" i="1" lang="en-US" sz="2400" u="none" cap="none" strike="noStrike">
                <a:solidFill>
                  <a:schemeClr val="dk1"/>
                </a:solidFill>
                <a:latin typeface="Arial"/>
                <a:ea typeface="Arial"/>
                <a:cs typeface="Arial"/>
                <a:sym typeface="Arial"/>
              </a:rPr>
              <a:t>A</a:t>
            </a:r>
            <a:r>
              <a:rPr b="0" i="1"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 </a:t>
            </a:r>
            <a:r>
              <a:rPr b="0" i="1" lang="en-US" sz="2400" u="none" cap="none" strike="noStrike">
                <a:solidFill>
                  <a:schemeClr val="dk1"/>
                </a:solidFill>
                <a:latin typeface="Arial"/>
                <a:ea typeface="Arial"/>
                <a:cs typeface="Arial"/>
                <a:sym typeface="Arial"/>
              </a:rPr>
              <a:t>ID</a:t>
            </a:r>
            <a:r>
              <a:rPr b="0" baseline="-25000" i="1" lang="en-US" sz="2400" u="none" cap="none" strike="noStrike">
                <a:solidFill>
                  <a:schemeClr val="dk1"/>
                </a:solidFill>
                <a:latin typeface="Arial"/>
                <a:ea typeface="Arial"/>
                <a:cs typeface="Arial"/>
                <a:sym typeface="Arial"/>
              </a:rPr>
              <a:t>B</a:t>
            </a:r>
            <a:endParaRPr b="0" i="1" sz="2400" u="none" cap="none" strike="noStrik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chemeClr val="dk2"/>
              </a:buClr>
              <a:buSzPts val="1200"/>
              <a:buFont typeface="Noto Sans Symbols"/>
              <a:buNone/>
            </a:pPr>
            <a:r>
              <a:rPr b="1" i="0" lang="en-US" sz="2400" u="none" cap="none" strike="noStrike">
                <a:solidFill>
                  <a:schemeClr val="dk1"/>
                </a:solidFill>
                <a:latin typeface="Arial"/>
                <a:ea typeface="Arial"/>
                <a:cs typeface="Arial"/>
                <a:sym typeface="Arial"/>
              </a:rPr>
              <a:t>2. </a:t>
            </a:r>
            <a:r>
              <a:rPr b="0" i="0" lang="en-US" sz="2400" u="none" cap="none" strike="noStrike">
                <a:solidFill>
                  <a:schemeClr val="dk1"/>
                </a:solidFill>
                <a:latin typeface="Arial"/>
                <a:ea typeface="Arial"/>
                <a:cs typeface="Arial"/>
                <a:sym typeface="Arial"/>
              </a:rPr>
              <a:t>AS -&gt; A: E</a:t>
            </a:r>
            <a:r>
              <a:rPr b="0" baseline="-25000" i="0" lang="en-US" sz="2400" u="none" cap="none" strike="noStrike">
                <a:solidFill>
                  <a:schemeClr val="dk1"/>
                </a:solidFill>
                <a:latin typeface="Arial"/>
                <a:ea typeface="Arial"/>
                <a:cs typeface="Arial"/>
                <a:sym typeface="Arial"/>
              </a:rPr>
              <a:t>PRas</a:t>
            </a:r>
            <a:r>
              <a:rPr b="0" i="0" lang="en-US" sz="2400" u="none" cap="none" strike="noStrike">
                <a:solidFill>
                  <a:schemeClr val="dk1"/>
                </a:solidFill>
                <a:latin typeface="Arial"/>
                <a:ea typeface="Arial"/>
                <a:cs typeface="Arial"/>
                <a:sym typeface="Arial"/>
              </a:rPr>
              <a:t>[</a:t>
            </a:r>
            <a:r>
              <a:rPr b="0" i="1" lang="en-US" sz="2400" u="none" cap="none" strike="noStrike">
                <a:solidFill>
                  <a:schemeClr val="dk1"/>
                </a:solidFill>
                <a:latin typeface="Arial"/>
                <a:ea typeface="Arial"/>
                <a:cs typeface="Arial"/>
                <a:sym typeface="Arial"/>
              </a:rPr>
              <a:t>ID</a:t>
            </a:r>
            <a:r>
              <a:rPr b="0" baseline="-25000" i="1" lang="en-US" sz="2400" u="none" cap="none" strike="noStrike">
                <a:solidFill>
                  <a:schemeClr val="dk1"/>
                </a:solidFill>
                <a:latin typeface="Arial"/>
                <a:ea typeface="Arial"/>
                <a:cs typeface="Arial"/>
                <a:sym typeface="Arial"/>
              </a:rPr>
              <a:t>A</a:t>
            </a:r>
            <a:r>
              <a:rPr b="0" i="0" lang="en-US" sz="2400" u="none" cap="none" strike="noStrike">
                <a:solidFill>
                  <a:schemeClr val="dk1"/>
                </a:solidFill>
                <a:latin typeface="Arial"/>
                <a:ea typeface="Arial"/>
                <a:cs typeface="Arial"/>
                <a:sym typeface="Arial"/>
              </a:rPr>
              <a:t>||PU</a:t>
            </a:r>
            <a:r>
              <a:rPr b="0" baseline="-25000" i="1" lang="en-US" sz="2400" u="none" cap="none" strike="noStrike">
                <a:solidFill>
                  <a:schemeClr val="dk1"/>
                </a:solidFill>
                <a:latin typeface="Arial"/>
                <a:ea typeface="Arial"/>
                <a:cs typeface="Arial"/>
                <a:sym typeface="Arial"/>
              </a:rPr>
              <a:t>a</a:t>
            </a:r>
            <a:r>
              <a:rPr b="0" i="0" lang="en-US" sz="2400" u="none" cap="none" strike="noStrike">
                <a:solidFill>
                  <a:schemeClr val="dk1"/>
                </a:solidFill>
                <a:latin typeface="Arial"/>
                <a:ea typeface="Arial"/>
                <a:cs typeface="Arial"/>
                <a:sym typeface="Arial"/>
              </a:rPr>
              <a:t>||T] || E</a:t>
            </a:r>
            <a:r>
              <a:rPr b="0" baseline="-25000" i="0" lang="en-US" sz="2400" u="none" cap="none" strike="noStrike">
                <a:solidFill>
                  <a:schemeClr val="dk1"/>
                </a:solidFill>
                <a:latin typeface="Arial"/>
                <a:ea typeface="Arial"/>
                <a:cs typeface="Arial"/>
                <a:sym typeface="Arial"/>
              </a:rPr>
              <a:t>PRas</a:t>
            </a:r>
            <a:r>
              <a:rPr b="0" i="0" lang="en-US" sz="2400" u="none" cap="none" strike="noStrike">
                <a:solidFill>
                  <a:schemeClr val="dk1"/>
                </a:solidFill>
                <a:latin typeface="Arial"/>
                <a:ea typeface="Arial"/>
                <a:cs typeface="Arial"/>
                <a:sym typeface="Arial"/>
              </a:rPr>
              <a:t>[</a:t>
            </a:r>
            <a:r>
              <a:rPr b="0" i="1" lang="en-US" sz="2400" u="none" cap="none" strike="noStrike">
                <a:solidFill>
                  <a:schemeClr val="dk1"/>
                </a:solidFill>
                <a:latin typeface="Arial"/>
                <a:ea typeface="Arial"/>
                <a:cs typeface="Arial"/>
                <a:sym typeface="Arial"/>
              </a:rPr>
              <a:t>ID</a:t>
            </a:r>
            <a:r>
              <a:rPr b="0" baseline="-25000" i="1" lang="en-US" sz="2400" u="none" cap="none" strike="noStrike">
                <a:solidFill>
                  <a:schemeClr val="dk1"/>
                </a:solidFill>
                <a:latin typeface="Arial"/>
                <a:ea typeface="Arial"/>
                <a:cs typeface="Arial"/>
                <a:sym typeface="Arial"/>
              </a:rPr>
              <a:t>B</a:t>
            </a:r>
            <a:r>
              <a:rPr b="0" i="0" lang="en-US" sz="2400" u="none" cap="none" strike="noStrike">
                <a:solidFill>
                  <a:schemeClr val="dk1"/>
                </a:solidFill>
                <a:latin typeface="Arial"/>
                <a:ea typeface="Arial"/>
                <a:cs typeface="Arial"/>
                <a:sym typeface="Arial"/>
              </a:rPr>
              <a:t>||PU</a:t>
            </a:r>
            <a:r>
              <a:rPr b="0" baseline="-25000" i="1" lang="en-US" sz="2400" u="none" cap="none" strike="noStrike">
                <a:solidFill>
                  <a:schemeClr val="dk1"/>
                </a:solidFill>
                <a:latin typeface="Arial"/>
                <a:ea typeface="Arial"/>
                <a:cs typeface="Arial"/>
                <a:sym typeface="Arial"/>
              </a:rPr>
              <a:t>b</a:t>
            </a:r>
            <a:r>
              <a:rPr b="0" i="0" lang="en-US" sz="2400" u="none" cap="none" strike="noStrike">
                <a:solidFill>
                  <a:schemeClr val="dk1"/>
                </a:solidFill>
                <a:latin typeface="Arial"/>
                <a:ea typeface="Arial"/>
                <a:cs typeface="Arial"/>
                <a:sym typeface="Arial"/>
              </a:rPr>
              <a:t>||T] </a:t>
            </a:r>
            <a:endParaRPr/>
          </a:p>
          <a:p>
            <a:pPr indent="-285750" lvl="1" marL="742950" marR="0" rtl="0" algn="l">
              <a:lnSpc>
                <a:spcPct val="100000"/>
              </a:lnSpc>
              <a:spcBef>
                <a:spcPts val="480"/>
              </a:spcBef>
              <a:spcAft>
                <a:spcPts val="0"/>
              </a:spcAft>
              <a:buClr>
                <a:schemeClr val="dk2"/>
              </a:buClr>
              <a:buSzPts val="1200"/>
              <a:buFont typeface="Noto Sans Symbols"/>
              <a:buNone/>
            </a:pPr>
            <a:r>
              <a:rPr b="1" i="0" lang="en-US" sz="2400" u="none" cap="none" strike="noStrike">
                <a:solidFill>
                  <a:schemeClr val="dk1"/>
                </a:solidFill>
                <a:latin typeface="Arial"/>
                <a:ea typeface="Arial"/>
                <a:cs typeface="Arial"/>
                <a:sym typeface="Arial"/>
              </a:rPr>
              <a:t>3. </a:t>
            </a:r>
            <a:r>
              <a:rPr b="0" i="0" lang="en-US" sz="2400" u="none" cap="none" strike="noStrike">
                <a:solidFill>
                  <a:schemeClr val="dk1"/>
                </a:solidFill>
                <a:latin typeface="Arial"/>
                <a:ea typeface="Arial"/>
                <a:cs typeface="Arial"/>
                <a:sym typeface="Arial"/>
              </a:rPr>
              <a:t>A -&gt; B: E</a:t>
            </a:r>
            <a:r>
              <a:rPr b="0" baseline="-25000" i="0" lang="en-US" sz="2400" u="none" cap="none" strike="noStrike">
                <a:solidFill>
                  <a:schemeClr val="dk1"/>
                </a:solidFill>
                <a:latin typeface="Arial"/>
                <a:ea typeface="Arial"/>
                <a:cs typeface="Arial"/>
                <a:sym typeface="Arial"/>
              </a:rPr>
              <a:t>PRas</a:t>
            </a:r>
            <a:r>
              <a:rPr b="0" i="0" lang="en-US" sz="2400" u="none" cap="none" strike="noStrike">
                <a:solidFill>
                  <a:schemeClr val="dk1"/>
                </a:solidFill>
                <a:latin typeface="Arial"/>
                <a:ea typeface="Arial"/>
                <a:cs typeface="Arial"/>
                <a:sym typeface="Arial"/>
              </a:rPr>
              <a:t>[</a:t>
            </a:r>
            <a:r>
              <a:rPr b="0" i="1" lang="en-US" sz="2400" u="none" cap="none" strike="noStrike">
                <a:solidFill>
                  <a:schemeClr val="dk1"/>
                </a:solidFill>
                <a:latin typeface="Arial"/>
                <a:ea typeface="Arial"/>
                <a:cs typeface="Arial"/>
                <a:sym typeface="Arial"/>
              </a:rPr>
              <a:t>ID</a:t>
            </a:r>
            <a:r>
              <a:rPr b="0" baseline="-25000" i="1" lang="en-US" sz="2400" u="none" cap="none" strike="noStrike">
                <a:solidFill>
                  <a:schemeClr val="dk1"/>
                </a:solidFill>
                <a:latin typeface="Arial"/>
                <a:ea typeface="Arial"/>
                <a:cs typeface="Arial"/>
                <a:sym typeface="Arial"/>
              </a:rPr>
              <a:t>A</a:t>
            </a:r>
            <a:r>
              <a:rPr b="0" i="0" lang="en-US" sz="2400" u="none" cap="none" strike="noStrike">
                <a:solidFill>
                  <a:schemeClr val="dk1"/>
                </a:solidFill>
                <a:latin typeface="Arial"/>
                <a:ea typeface="Arial"/>
                <a:cs typeface="Arial"/>
                <a:sym typeface="Arial"/>
              </a:rPr>
              <a:t>||PU</a:t>
            </a:r>
            <a:r>
              <a:rPr b="0" baseline="-25000" i="1" lang="en-US" sz="2400" u="none" cap="none" strike="noStrike">
                <a:solidFill>
                  <a:schemeClr val="dk1"/>
                </a:solidFill>
                <a:latin typeface="Arial"/>
                <a:ea typeface="Arial"/>
                <a:cs typeface="Arial"/>
                <a:sym typeface="Arial"/>
              </a:rPr>
              <a:t>a</a:t>
            </a:r>
            <a:r>
              <a:rPr b="0" i="0" lang="en-US" sz="2400" u="none" cap="none" strike="noStrike">
                <a:solidFill>
                  <a:schemeClr val="dk1"/>
                </a:solidFill>
                <a:latin typeface="Arial"/>
                <a:ea typeface="Arial"/>
                <a:cs typeface="Arial"/>
                <a:sym typeface="Arial"/>
              </a:rPr>
              <a:t>||T] || E</a:t>
            </a:r>
            <a:r>
              <a:rPr b="0" baseline="-25000" i="0" lang="en-US" sz="2400" u="none" cap="none" strike="noStrike">
                <a:solidFill>
                  <a:schemeClr val="dk1"/>
                </a:solidFill>
                <a:latin typeface="Arial"/>
                <a:ea typeface="Arial"/>
                <a:cs typeface="Arial"/>
                <a:sym typeface="Arial"/>
              </a:rPr>
              <a:t>PRas</a:t>
            </a:r>
            <a:r>
              <a:rPr b="0" i="0" lang="en-US" sz="2400" u="none" cap="none" strike="noStrike">
                <a:solidFill>
                  <a:schemeClr val="dk1"/>
                </a:solidFill>
                <a:latin typeface="Arial"/>
                <a:ea typeface="Arial"/>
                <a:cs typeface="Arial"/>
                <a:sym typeface="Arial"/>
              </a:rPr>
              <a:t>[</a:t>
            </a:r>
            <a:r>
              <a:rPr b="0" i="1" lang="en-US" sz="2400" u="none" cap="none" strike="noStrike">
                <a:solidFill>
                  <a:schemeClr val="dk1"/>
                </a:solidFill>
                <a:latin typeface="Arial"/>
                <a:ea typeface="Arial"/>
                <a:cs typeface="Arial"/>
                <a:sym typeface="Arial"/>
              </a:rPr>
              <a:t>ID</a:t>
            </a:r>
            <a:r>
              <a:rPr b="0" baseline="-25000" i="1" lang="en-US" sz="2400" u="none" cap="none" strike="noStrike">
                <a:solidFill>
                  <a:schemeClr val="dk1"/>
                </a:solidFill>
                <a:latin typeface="Arial"/>
                <a:ea typeface="Arial"/>
                <a:cs typeface="Arial"/>
                <a:sym typeface="Arial"/>
              </a:rPr>
              <a:t>B</a:t>
            </a:r>
            <a:r>
              <a:rPr b="0" i="0" lang="en-US" sz="2400" u="none" cap="none" strike="noStrike">
                <a:solidFill>
                  <a:schemeClr val="dk1"/>
                </a:solidFill>
                <a:latin typeface="Arial"/>
                <a:ea typeface="Arial"/>
                <a:cs typeface="Arial"/>
                <a:sym typeface="Arial"/>
              </a:rPr>
              <a:t>||PU</a:t>
            </a:r>
            <a:r>
              <a:rPr b="0" baseline="-25000" i="1" lang="en-US" sz="2400" u="none" cap="none" strike="noStrike">
                <a:solidFill>
                  <a:schemeClr val="dk1"/>
                </a:solidFill>
                <a:latin typeface="Arial"/>
                <a:ea typeface="Arial"/>
                <a:cs typeface="Arial"/>
                <a:sym typeface="Arial"/>
              </a:rPr>
              <a:t>b</a:t>
            </a:r>
            <a:r>
              <a:rPr b="0" i="0" lang="en-US" sz="2400" u="none" cap="none" strike="noStrike">
                <a:solidFill>
                  <a:schemeClr val="dk1"/>
                </a:solidFill>
                <a:latin typeface="Arial"/>
                <a:ea typeface="Arial"/>
                <a:cs typeface="Arial"/>
                <a:sym typeface="Arial"/>
              </a:rPr>
              <a:t>||T] || E</a:t>
            </a:r>
            <a:r>
              <a:rPr b="0" baseline="-25000" i="0" lang="en-US" sz="2400" u="none" cap="none" strike="noStrike">
                <a:solidFill>
                  <a:schemeClr val="dk1"/>
                </a:solidFill>
                <a:latin typeface="Arial"/>
                <a:ea typeface="Arial"/>
                <a:cs typeface="Arial"/>
                <a:sym typeface="Arial"/>
              </a:rPr>
              <a:t>PUb</a:t>
            </a:r>
            <a:r>
              <a:rPr b="0" i="0" lang="en-US" sz="2400" u="none" cap="none" strike="noStrike">
                <a:solidFill>
                  <a:schemeClr val="dk1"/>
                </a:solidFill>
                <a:latin typeface="Arial"/>
                <a:ea typeface="Arial"/>
                <a:cs typeface="Arial"/>
                <a:sym typeface="Arial"/>
              </a:rPr>
              <a:t>[E</a:t>
            </a:r>
            <a:r>
              <a:rPr b="0" baseline="-25000" i="0" lang="en-US" sz="2400" u="none" cap="none" strike="noStrike">
                <a:solidFill>
                  <a:schemeClr val="dk1"/>
                </a:solidFill>
                <a:latin typeface="Arial"/>
                <a:ea typeface="Arial"/>
                <a:cs typeface="Arial"/>
                <a:sym typeface="Arial"/>
              </a:rPr>
              <a:t>PRas</a:t>
            </a:r>
            <a:r>
              <a:rPr b="0" i="0" lang="en-US" sz="2400" u="none" cap="none" strike="noStrike">
                <a:solidFill>
                  <a:schemeClr val="dk1"/>
                </a:solidFill>
                <a:latin typeface="Arial"/>
                <a:ea typeface="Arial"/>
                <a:cs typeface="Arial"/>
                <a:sym typeface="Arial"/>
              </a:rPr>
              <a:t>[K</a:t>
            </a:r>
            <a:r>
              <a:rPr b="0" baseline="-25000" i="1" lang="en-US" sz="2400" u="none" cap="none" strike="noStrike">
                <a:solidFill>
                  <a:schemeClr val="dk1"/>
                </a:solidFill>
                <a:latin typeface="Arial"/>
                <a:ea typeface="Arial"/>
                <a:cs typeface="Arial"/>
                <a:sym typeface="Arial"/>
              </a:rPr>
              <a:t>s</a:t>
            </a:r>
            <a:r>
              <a:rPr b="0" i="0" lang="en-US" sz="2400" u="none" cap="none" strike="noStrike">
                <a:solidFill>
                  <a:schemeClr val="dk1"/>
                </a:solidFill>
                <a:latin typeface="Arial"/>
                <a:ea typeface="Arial"/>
                <a:cs typeface="Arial"/>
                <a:sym typeface="Arial"/>
              </a:rPr>
              <a:t>||T]] </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note session key is chosen by A, hence AS need not be trusted to protect it</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timestamps prevent replay but require synchronized clocks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1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One-Way Authentication</a:t>
            </a:r>
            <a:endParaRPr/>
          </a:p>
        </p:txBody>
      </p:sp>
      <p:sp>
        <p:nvSpPr>
          <p:cNvPr id="238" name="Google Shape;238;p17"/>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required when sender &amp; receiver are not in communications at same time (eg. email)</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have header in clear so can be delivered by email system</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may want contents of body protected &amp; sender authenticated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1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Using Symmetric Encryption</a:t>
            </a:r>
            <a:endParaRPr/>
          </a:p>
        </p:txBody>
      </p:sp>
      <p:sp>
        <p:nvSpPr>
          <p:cNvPr id="244" name="Google Shape;244;p18"/>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can refine use of KDC but can’t have final exchange of nonces, vis:</a:t>
            </a:r>
            <a:endParaRPr/>
          </a:p>
          <a:p>
            <a:pPr indent="-285750" lvl="1" marL="742950" marR="0" rtl="0" algn="l">
              <a:lnSpc>
                <a:spcPct val="100000"/>
              </a:lnSpc>
              <a:spcBef>
                <a:spcPts val="560"/>
              </a:spcBef>
              <a:spcAft>
                <a:spcPts val="0"/>
              </a:spcAft>
              <a:buClr>
                <a:schemeClr val="dk2"/>
              </a:buClr>
              <a:buSzPts val="1400"/>
              <a:buFont typeface="Noto Sans Symbols"/>
              <a:buNone/>
            </a:pPr>
            <a:r>
              <a:rPr b="1" i="0" lang="en-US" sz="2800" u="none" cap="none" strike="noStrike">
                <a:solidFill>
                  <a:schemeClr val="dk1"/>
                </a:solidFill>
                <a:latin typeface="Arial"/>
                <a:ea typeface="Arial"/>
                <a:cs typeface="Arial"/>
                <a:sym typeface="Arial"/>
              </a:rPr>
              <a:t>1. </a:t>
            </a:r>
            <a:r>
              <a:rPr b="0" i="0" lang="en-US" sz="2800" u="none" cap="none" strike="noStrike">
                <a:solidFill>
                  <a:schemeClr val="dk1"/>
                </a:solidFill>
                <a:latin typeface="Arial"/>
                <a:ea typeface="Arial"/>
                <a:cs typeface="Arial"/>
                <a:sym typeface="Arial"/>
              </a:rPr>
              <a:t>A-&gt;KDC: </a:t>
            </a:r>
            <a:r>
              <a:rPr b="0" i="1" lang="en-US" sz="2800" u="none" cap="none" strike="noStrike">
                <a:solidFill>
                  <a:schemeClr val="dk1"/>
                </a:solidFill>
                <a:latin typeface="Arial"/>
                <a:ea typeface="Arial"/>
                <a:cs typeface="Arial"/>
                <a:sym typeface="Arial"/>
              </a:rPr>
              <a:t>ID</a:t>
            </a:r>
            <a:r>
              <a:rPr b="0" baseline="-25000" i="1" lang="en-US" sz="2800" u="none" cap="none" strike="noStrike">
                <a:solidFill>
                  <a:schemeClr val="dk1"/>
                </a:solidFill>
                <a:latin typeface="Arial"/>
                <a:ea typeface="Arial"/>
                <a:cs typeface="Arial"/>
                <a:sym typeface="Arial"/>
              </a:rPr>
              <a:t>A</a:t>
            </a:r>
            <a:r>
              <a:rPr b="0" i="1"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Arial"/>
                <a:ea typeface="Arial"/>
                <a:cs typeface="Arial"/>
                <a:sym typeface="Arial"/>
              </a:rPr>
              <a:t>|| </a:t>
            </a:r>
            <a:r>
              <a:rPr b="0" i="1" lang="en-US" sz="2800" u="none" cap="none" strike="noStrike">
                <a:solidFill>
                  <a:schemeClr val="dk1"/>
                </a:solidFill>
                <a:latin typeface="Arial"/>
                <a:ea typeface="Arial"/>
                <a:cs typeface="Arial"/>
                <a:sym typeface="Arial"/>
              </a:rPr>
              <a:t>ID</a:t>
            </a:r>
            <a:r>
              <a:rPr b="0" baseline="-25000" i="1" lang="en-US" sz="2800" u="none" cap="none" strike="noStrike">
                <a:solidFill>
                  <a:schemeClr val="dk1"/>
                </a:solidFill>
                <a:latin typeface="Arial"/>
                <a:ea typeface="Arial"/>
                <a:cs typeface="Arial"/>
                <a:sym typeface="Arial"/>
              </a:rPr>
              <a:t>B</a:t>
            </a:r>
            <a:r>
              <a:rPr b="0" i="1"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Arial"/>
                <a:ea typeface="Arial"/>
                <a:cs typeface="Arial"/>
                <a:sym typeface="Arial"/>
              </a:rPr>
              <a:t>|| </a:t>
            </a:r>
            <a:r>
              <a:rPr b="0" i="1" lang="en-US" sz="2800" u="none" cap="none" strike="noStrike">
                <a:solidFill>
                  <a:schemeClr val="dk1"/>
                </a:solidFill>
                <a:latin typeface="Arial"/>
                <a:ea typeface="Arial"/>
                <a:cs typeface="Arial"/>
                <a:sym typeface="Arial"/>
              </a:rPr>
              <a:t>N</a:t>
            </a:r>
            <a:r>
              <a:rPr b="0" baseline="-25000" i="1" lang="en-US" sz="2800" u="none" cap="none" strike="noStrike">
                <a:solidFill>
                  <a:schemeClr val="dk1"/>
                </a:solidFill>
                <a:latin typeface="Arial"/>
                <a:ea typeface="Arial"/>
                <a:cs typeface="Arial"/>
                <a:sym typeface="Arial"/>
              </a:rPr>
              <a:t>1</a:t>
            </a:r>
            <a:endParaRPr b="0" i="0" sz="2800" u="none" cap="none" strike="noStrike">
              <a:solidFill>
                <a:schemeClr val="dk1"/>
              </a:solidFill>
              <a:latin typeface="Arial"/>
              <a:ea typeface="Arial"/>
              <a:cs typeface="Arial"/>
              <a:sym typeface="Arial"/>
            </a:endParaRPr>
          </a:p>
          <a:p>
            <a:pPr indent="-285750" lvl="1" marL="742950" marR="0" rtl="0" algn="l">
              <a:lnSpc>
                <a:spcPct val="100000"/>
              </a:lnSpc>
              <a:spcBef>
                <a:spcPts val="560"/>
              </a:spcBef>
              <a:spcAft>
                <a:spcPts val="0"/>
              </a:spcAft>
              <a:buClr>
                <a:schemeClr val="dk2"/>
              </a:buClr>
              <a:buSzPts val="1400"/>
              <a:buFont typeface="Noto Sans Symbols"/>
              <a:buNone/>
            </a:pPr>
            <a:r>
              <a:rPr b="1" i="0" lang="en-US" sz="2800" u="none" cap="none" strike="noStrike">
                <a:solidFill>
                  <a:schemeClr val="dk1"/>
                </a:solidFill>
                <a:latin typeface="Arial"/>
                <a:ea typeface="Arial"/>
                <a:cs typeface="Arial"/>
                <a:sym typeface="Arial"/>
              </a:rPr>
              <a:t>2</a:t>
            </a:r>
            <a:r>
              <a:rPr b="0" i="0" lang="en-US" sz="2800" u="none" cap="none" strike="noStrike">
                <a:solidFill>
                  <a:schemeClr val="dk1"/>
                </a:solidFill>
                <a:latin typeface="Arial"/>
                <a:ea typeface="Arial"/>
                <a:cs typeface="Arial"/>
                <a:sym typeface="Arial"/>
              </a:rPr>
              <a:t>. KDC -&gt; A: E</a:t>
            </a:r>
            <a:r>
              <a:rPr b="0" baseline="-25000" i="0" lang="en-US" sz="2800" u="none" cap="none" strike="noStrike">
                <a:solidFill>
                  <a:schemeClr val="dk1"/>
                </a:solidFill>
                <a:latin typeface="Arial"/>
                <a:ea typeface="Arial"/>
                <a:cs typeface="Arial"/>
                <a:sym typeface="Arial"/>
              </a:rPr>
              <a:t>Ka</a:t>
            </a:r>
            <a:r>
              <a:rPr b="0" i="0" lang="en-US" sz="2800" u="none" cap="none" strike="noStrike">
                <a:solidFill>
                  <a:schemeClr val="dk1"/>
                </a:solidFill>
                <a:latin typeface="Arial"/>
                <a:ea typeface="Arial"/>
                <a:cs typeface="Arial"/>
                <a:sym typeface="Arial"/>
              </a:rPr>
              <a:t>[Ks</a:t>
            </a:r>
            <a:r>
              <a:rPr b="0" i="1"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Arial"/>
                <a:ea typeface="Arial"/>
                <a:cs typeface="Arial"/>
                <a:sym typeface="Arial"/>
              </a:rPr>
              <a:t>|| </a:t>
            </a:r>
            <a:r>
              <a:rPr b="0" i="1" lang="en-US" sz="2800" u="none" cap="none" strike="noStrike">
                <a:solidFill>
                  <a:schemeClr val="dk1"/>
                </a:solidFill>
                <a:latin typeface="Arial"/>
                <a:ea typeface="Arial"/>
                <a:cs typeface="Arial"/>
                <a:sym typeface="Arial"/>
              </a:rPr>
              <a:t>ID</a:t>
            </a:r>
            <a:r>
              <a:rPr b="0" baseline="-25000" i="1" lang="en-US" sz="2800" u="none" cap="none" strike="noStrike">
                <a:solidFill>
                  <a:schemeClr val="dk1"/>
                </a:solidFill>
                <a:latin typeface="Arial"/>
                <a:ea typeface="Arial"/>
                <a:cs typeface="Arial"/>
                <a:sym typeface="Arial"/>
              </a:rPr>
              <a:t>B</a:t>
            </a:r>
            <a:r>
              <a:rPr b="0" i="1"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Arial"/>
                <a:ea typeface="Arial"/>
                <a:cs typeface="Arial"/>
                <a:sym typeface="Arial"/>
              </a:rPr>
              <a:t>|| </a:t>
            </a:r>
            <a:r>
              <a:rPr b="0" i="1" lang="en-US" sz="2800" u="none" cap="none" strike="noStrike">
                <a:solidFill>
                  <a:schemeClr val="dk1"/>
                </a:solidFill>
                <a:latin typeface="Arial"/>
                <a:ea typeface="Arial"/>
                <a:cs typeface="Arial"/>
                <a:sym typeface="Arial"/>
              </a:rPr>
              <a:t>N</a:t>
            </a:r>
            <a:r>
              <a:rPr b="0" baseline="-25000" i="1" lang="en-US" sz="2800" u="none" cap="none" strike="noStrike">
                <a:solidFill>
                  <a:schemeClr val="dk1"/>
                </a:solidFill>
                <a:latin typeface="Arial"/>
                <a:ea typeface="Arial"/>
                <a:cs typeface="Arial"/>
                <a:sym typeface="Arial"/>
              </a:rPr>
              <a:t>1</a:t>
            </a:r>
            <a:r>
              <a:rPr b="0" i="0" lang="en-US" sz="2800" u="none" cap="none" strike="noStrike">
                <a:solidFill>
                  <a:schemeClr val="dk1"/>
                </a:solidFill>
                <a:latin typeface="Arial"/>
                <a:ea typeface="Arial"/>
                <a:cs typeface="Arial"/>
                <a:sym typeface="Arial"/>
              </a:rPr>
              <a:t> || E</a:t>
            </a:r>
            <a:r>
              <a:rPr b="0" baseline="-25000" i="1" lang="en-US" sz="2800" u="none" cap="none" strike="noStrike">
                <a:solidFill>
                  <a:schemeClr val="dk1"/>
                </a:solidFill>
                <a:latin typeface="Arial"/>
                <a:ea typeface="Arial"/>
                <a:cs typeface="Arial"/>
                <a:sym typeface="Arial"/>
              </a:rPr>
              <a:t>Kb</a:t>
            </a:r>
            <a:r>
              <a:rPr b="0" i="0" lang="en-US" sz="2800" u="none" cap="none" strike="noStrike">
                <a:solidFill>
                  <a:schemeClr val="dk1"/>
                </a:solidFill>
                <a:latin typeface="Arial"/>
                <a:ea typeface="Arial"/>
                <a:cs typeface="Arial"/>
                <a:sym typeface="Arial"/>
              </a:rPr>
              <a:t>[</a:t>
            </a:r>
            <a:r>
              <a:rPr b="0" i="1" lang="en-US" sz="2800" u="none" cap="none" strike="noStrike">
                <a:solidFill>
                  <a:schemeClr val="dk1"/>
                </a:solidFill>
                <a:latin typeface="Arial"/>
                <a:ea typeface="Arial"/>
                <a:cs typeface="Arial"/>
                <a:sym typeface="Arial"/>
              </a:rPr>
              <a:t>Ks</a:t>
            </a:r>
            <a:r>
              <a:rPr b="0" i="0" lang="en-US" sz="2800" u="none" cap="none" strike="noStrike">
                <a:solidFill>
                  <a:schemeClr val="dk1"/>
                </a:solidFill>
                <a:latin typeface="Arial"/>
                <a:ea typeface="Arial"/>
                <a:cs typeface="Arial"/>
                <a:sym typeface="Arial"/>
              </a:rPr>
              <a:t>||</a:t>
            </a:r>
            <a:r>
              <a:rPr b="0" i="1" lang="en-US" sz="2800" u="none" cap="none" strike="noStrike">
                <a:solidFill>
                  <a:schemeClr val="dk1"/>
                </a:solidFill>
                <a:latin typeface="Arial"/>
                <a:ea typeface="Arial"/>
                <a:cs typeface="Arial"/>
                <a:sym typeface="Arial"/>
              </a:rPr>
              <a:t>ID</a:t>
            </a:r>
            <a:r>
              <a:rPr b="0" baseline="-25000" i="1" lang="en-US" sz="2800" u="none" cap="none" strike="noStrike">
                <a:solidFill>
                  <a:schemeClr val="dk1"/>
                </a:solidFill>
                <a:latin typeface="Arial"/>
                <a:ea typeface="Arial"/>
                <a:cs typeface="Arial"/>
                <a:sym typeface="Arial"/>
              </a:rPr>
              <a:t>A</a:t>
            </a:r>
            <a:r>
              <a:rPr b="0" i="0" lang="en-US" sz="2800" u="none" cap="none" strike="noStrike">
                <a:solidFill>
                  <a:schemeClr val="dk1"/>
                </a:solidFill>
                <a:latin typeface="Arial"/>
                <a:ea typeface="Arial"/>
                <a:cs typeface="Arial"/>
                <a:sym typeface="Arial"/>
              </a:rPr>
              <a:t>] ]</a:t>
            </a:r>
            <a:endParaRPr b="0" i="1" sz="2800" u="none" cap="none" strike="noStrike">
              <a:solidFill>
                <a:schemeClr val="dk1"/>
              </a:solidFill>
              <a:latin typeface="Arial"/>
              <a:ea typeface="Arial"/>
              <a:cs typeface="Arial"/>
              <a:sym typeface="Arial"/>
            </a:endParaRPr>
          </a:p>
          <a:p>
            <a:pPr indent="-285750" lvl="1" marL="742950" marR="0" rtl="0" algn="l">
              <a:lnSpc>
                <a:spcPct val="100000"/>
              </a:lnSpc>
              <a:spcBef>
                <a:spcPts val="560"/>
              </a:spcBef>
              <a:spcAft>
                <a:spcPts val="0"/>
              </a:spcAft>
              <a:buClr>
                <a:schemeClr val="dk2"/>
              </a:buClr>
              <a:buSzPts val="1400"/>
              <a:buFont typeface="Noto Sans Symbols"/>
              <a:buNone/>
            </a:pPr>
            <a:r>
              <a:rPr b="1" i="0" lang="en-US" sz="2800" u="none" cap="none" strike="noStrike">
                <a:solidFill>
                  <a:schemeClr val="dk1"/>
                </a:solidFill>
                <a:latin typeface="Arial"/>
                <a:ea typeface="Arial"/>
                <a:cs typeface="Arial"/>
                <a:sym typeface="Arial"/>
              </a:rPr>
              <a:t>3. </a:t>
            </a:r>
            <a:r>
              <a:rPr b="0" i="0" lang="en-US" sz="2800" u="none" cap="none" strike="noStrike">
                <a:solidFill>
                  <a:schemeClr val="dk1"/>
                </a:solidFill>
                <a:latin typeface="Arial"/>
                <a:ea typeface="Arial"/>
                <a:cs typeface="Arial"/>
                <a:sym typeface="Arial"/>
              </a:rPr>
              <a:t>A -&gt; B: </a:t>
            </a:r>
            <a:r>
              <a:rPr b="0" i="1" lang="en-US" sz="2800" u="none" cap="none" strike="noStrike">
                <a:solidFill>
                  <a:schemeClr val="dk1"/>
                </a:solidFill>
                <a:latin typeface="Arial"/>
                <a:ea typeface="Arial"/>
                <a:cs typeface="Arial"/>
                <a:sym typeface="Arial"/>
              </a:rPr>
              <a:t>E</a:t>
            </a:r>
            <a:r>
              <a:rPr b="0" baseline="-25000" i="1" lang="en-US" sz="2800" u="none" cap="none" strike="noStrike">
                <a:solidFill>
                  <a:schemeClr val="dk1"/>
                </a:solidFill>
                <a:latin typeface="Arial"/>
                <a:ea typeface="Arial"/>
                <a:cs typeface="Arial"/>
                <a:sym typeface="Arial"/>
              </a:rPr>
              <a:t>Kb</a:t>
            </a:r>
            <a:r>
              <a:rPr b="0" i="0" lang="en-US" sz="2800" u="none" cap="none" strike="noStrike">
                <a:solidFill>
                  <a:schemeClr val="dk1"/>
                </a:solidFill>
                <a:latin typeface="Arial"/>
                <a:ea typeface="Arial"/>
                <a:cs typeface="Arial"/>
                <a:sym typeface="Arial"/>
              </a:rPr>
              <a:t>[</a:t>
            </a:r>
            <a:r>
              <a:rPr b="0" i="1" lang="en-US" sz="2800" u="none" cap="none" strike="noStrike">
                <a:solidFill>
                  <a:schemeClr val="dk1"/>
                </a:solidFill>
                <a:latin typeface="Arial"/>
                <a:ea typeface="Arial"/>
                <a:cs typeface="Arial"/>
                <a:sym typeface="Arial"/>
              </a:rPr>
              <a:t>Ks</a:t>
            </a:r>
            <a:r>
              <a:rPr b="0" i="0" lang="en-US" sz="2800" u="none" cap="none" strike="noStrike">
                <a:solidFill>
                  <a:schemeClr val="dk1"/>
                </a:solidFill>
                <a:latin typeface="Arial"/>
                <a:ea typeface="Arial"/>
                <a:cs typeface="Arial"/>
                <a:sym typeface="Arial"/>
              </a:rPr>
              <a:t>||</a:t>
            </a:r>
            <a:r>
              <a:rPr b="0" i="1" lang="en-US" sz="2800" u="none" cap="none" strike="noStrike">
                <a:solidFill>
                  <a:schemeClr val="dk1"/>
                </a:solidFill>
                <a:latin typeface="Arial"/>
                <a:ea typeface="Arial"/>
                <a:cs typeface="Arial"/>
                <a:sym typeface="Arial"/>
              </a:rPr>
              <a:t>ID</a:t>
            </a:r>
            <a:r>
              <a:rPr b="0" baseline="-25000" i="1" lang="en-US" sz="2800" u="none" cap="none" strike="noStrike">
                <a:solidFill>
                  <a:schemeClr val="dk1"/>
                </a:solidFill>
                <a:latin typeface="Arial"/>
                <a:ea typeface="Arial"/>
                <a:cs typeface="Arial"/>
                <a:sym typeface="Arial"/>
              </a:rPr>
              <a:t>A</a:t>
            </a:r>
            <a:r>
              <a:rPr b="0" i="0" lang="en-US" sz="2800" u="none" cap="none" strike="noStrike">
                <a:solidFill>
                  <a:schemeClr val="dk1"/>
                </a:solidFill>
                <a:latin typeface="Arial"/>
                <a:ea typeface="Arial"/>
                <a:cs typeface="Arial"/>
                <a:sym typeface="Arial"/>
              </a:rPr>
              <a:t>] || E</a:t>
            </a:r>
            <a:r>
              <a:rPr b="0" baseline="-25000" i="0" lang="en-US" sz="2800" u="none" cap="none" strike="noStrike">
                <a:solidFill>
                  <a:schemeClr val="dk1"/>
                </a:solidFill>
                <a:latin typeface="Arial"/>
                <a:ea typeface="Arial"/>
                <a:cs typeface="Arial"/>
                <a:sym typeface="Arial"/>
              </a:rPr>
              <a:t>Ks</a:t>
            </a:r>
            <a:r>
              <a:rPr b="0" i="0" lang="en-US" sz="2800" u="none" cap="none" strike="noStrike">
                <a:solidFill>
                  <a:schemeClr val="dk1"/>
                </a:solidFill>
                <a:latin typeface="Arial"/>
                <a:ea typeface="Arial"/>
                <a:cs typeface="Arial"/>
                <a:sym typeface="Arial"/>
              </a:rPr>
              <a:t>[M]</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1" lang="en-US" sz="3200" u="none">
                <a:solidFill>
                  <a:schemeClr val="dk1"/>
                </a:solidFill>
                <a:latin typeface="Arial"/>
                <a:ea typeface="Arial"/>
                <a:cs typeface="Arial"/>
                <a:sym typeface="Arial"/>
              </a:rPr>
              <a:t> </a:t>
            </a:r>
            <a:r>
              <a:rPr b="0" i="0" lang="en-US" sz="3200" u="none">
                <a:solidFill>
                  <a:schemeClr val="dk1"/>
                </a:solidFill>
                <a:latin typeface="Arial"/>
                <a:ea typeface="Arial"/>
                <a:cs typeface="Arial"/>
                <a:sym typeface="Arial"/>
              </a:rPr>
              <a:t>does not protect against replays</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could rely on timestamp in message, though email delays make this problematic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1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Public-Key Approaches</a:t>
            </a:r>
            <a:endParaRPr/>
          </a:p>
        </p:txBody>
      </p:sp>
      <p:sp>
        <p:nvSpPr>
          <p:cNvPr id="250" name="Google Shape;250;p19"/>
          <p:cNvSpPr txBox="1"/>
          <p:nvPr>
            <p:ph idx="1" type="body"/>
          </p:nvPr>
        </p:nvSpPr>
        <p:spPr>
          <a:xfrm>
            <a:off x="457200" y="1600200"/>
            <a:ext cx="8507412"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have seen some public-key approaches</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if confidentiality is major concern, can use:</a:t>
            </a:r>
            <a:endParaRPr/>
          </a:p>
          <a:p>
            <a:pPr indent="-285750" lvl="1" marL="742950" marR="0" rtl="0" algn="l">
              <a:lnSpc>
                <a:spcPct val="100000"/>
              </a:lnSpc>
              <a:spcBef>
                <a:spcPts val="560"/>
              </a:spcBef>
              <a:spcAft>
                <a:spcPts val="0"/>
              </a:spcAft>
              <a:buClr>
                <a:schemeClr val="dk2"/>
              </a:buClr>
              <a:buSzPts val="1400"/>
              <a:buFont typeface="Noto Sans Symbols"/>
              <a:buNone/>
            </a:pPr>
            <a:r>
              <a:rPr b="0" i="0" lang="en-US" sz="2800" u="none" cap="none" strike="noStrike">
                <a:solidFill>
                  <a:schemeClr val="dk1"/>
                </a:solidFill>
                <a:latin typeface="Arial"/>
                <a:ea typeface="Arial"/>
                <a:cs typeface="Arial"/>
                <a:sym typeface="Arial"/>
              </a:rPr>
              <a:t>A-&gt;B: E</a:t>
            </a:r>
            <a:r>
              <a:rPr b="0" baseline="-25000" i="0" lang="en-US" sz="2800" u="none" cap="none" strike="noStrike">
                <a:solidFill>
                  <a:schemeClr val="dk1"/>
                </a:solidFill>
                <a:latin typeface="Arial"/>
                <a:ea typeface="Arial"/>
                <a:cs typeface="Arial"/>
                <a:sym typeface="Arial"/>
              </a:rPr>
              <a:t>PUb</a:t>
            </a:r>
            <a:r>
              <a:rPr b="0" i="0" lang="en-US" sz="2800" u="none" cap="none" strike="noStrike">
                <a:solidFill>
                  <a:schemeClr val="dk1"/>
                </a:solidFill>
                <a:latin typeface="Arial"/>
                <a:ea typeface="Arial"/>
                <a:cs typeface="Arial"/>
                <a:sym typeface="Arial"/>
              </a:rPr>
              <a:t>[Ks] || E</a:t>
            </a:r>
            <a:r>
              <a:rPr b="0" baseline="-25000" i="0" lang="en-US" sz="2800" u="none" cap="none" strike="noStrike">
                <a:solidFill>
                  <a:schemeClr val="dk1"/>
                </a:solidFill>
                <a:latin typeface="Arial"/>
                <a:ea typeface="Arial"/>
                <a:cs typeface="Arial"/>
                <a:sym typeface="Arial"/>
              </a:rPr>
              <a:t>Ks</a:t>
            </a:r>
            <a:r>
              <a:rPr b="0" i="0" lang="en-US" sz="2800" u="none" cap="none" strike="noStrike">
                <a:solidFill>
                  <a:schemeClr val="dk1"/>
                </a:solidFill>
                <a:latin typeface="Arial"/>
                <a:ea typeface="Arial"/>
                <a:cs typeface="Arial"/>
                <a:sym typeface="Arial"/>
              </a:rPr>
              <a:t>[M]</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has encrypted session key, encrypted message</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if authentication needed use a digital signature with a digital certificate:</a:t>
            </a:r>
            <a:endParaRPr/>
          </a:p>
          <a:p>
            <a:pPr indent="-285750" lvl="1" marL="742950" marR="0" rtl="0" algn="l">
              <a:lnSpc>
                <a:spcPct val="100000"/>
              </a:lnSpc>
              <a:spcBef>
                <a:spcPts val="560"/>
              </a:spcBef>
              <a:spcAft>
                <a:spcPts val="0"/>
              </a:spcAft>
              <a:buClr>
                <a:schemeClr val="dk2"/>
              </a:buClr>
              <a:buSzPts val="1400"/>
              <a:buFont typeface="Noto Sans Symbols"/>
              <a:buNone/>
            </a:pPr>
            <a:r>
              <a:rPr b="0" i="0" lang="en-US" sz="2800" u="none" cap="none" strike="noStrike">
                <a:solidFill>
                  <a:schemeClr val="dk1"/>
                </a:solidFill>
                <a:latin typeface="Arial"/>
                <a:ea typeface="Arial"/>
                <a:cs typeface="Arial"/>
                <a:sym typeface="Arial"/>
              </a:rPr>
              <a:t>A-&gt;B: M || E</a:t>
            </a:r>
            <a:r>
              <a:rPr b="0" baseline="-25000" i="0" lang="en-US" sz="2800" u="none" cap="none" strike="noStrike">
                <a:solidFill>
                  <a:schemeClr val="dk1"/>
                </a:solidFill>
                <a:latin typeface="Arial"/>
                <a:ea typeface="Arial"/>
                <a:cs typeface="Arial"/>
                <a:sym typeface="Arial"/>
              </a:rPr>
              <a:t>PRa</a:t>
            </a:r>
            <a:r>
              <a:rPr b="0" i="0" lang="en-US" sz="2800" u="none" cap="none" strike="noStrike">
                <a:solidFill>
                  <a:schemeClr val="dk1"/>
                </a:solidFill>
                <a:latin typeface="Arial"/>
                <a:ea typeface="Arial"/>
                <a:cs typeface="Arial"/>
                <a:sym typeface="Arial"/>
              </a:rPr>
              <a:t>[H(M)] || E</a:t>
            </a:r>
            <a:r>
              <a:rPr b="0" baseline="-25000" i="0" lang="en-US" sz="2800" u="none" cap="none" strike="noStrike">
                <a:solidFill>
                  <a:schemeClr val="dk1"/>
                </a:solidFill>
                <a:latin typeface="Arial"/>
                <a:ea typeface="Arial"/>
                <a:cs typeface="Arial"/>
                <a:sym typeface="Arial"/>
              </a:rPr>
              <a:t>PRas</a:t>
            </a:r>
            <a:r>
              <a:rPr b="0" i="0" lang="en-US" sz="2800" u="none" cap="none" strike="noStrike">
                <a:solidFill>
                  <a:schemeClr val="dk1"/>
                </a:solidFill>
                <a:latin typeface="Arial"/>
                <a:ea typeface="Arial"/>
                <a:cs typeface="Arial"/>
                <a:sym typeface="Arial"/>
              </a:rPr>
              <a:t>[T||ID</a:t>
            </a:r>
            <a:r>
              <a:rPr b="0" baseline="-25000" i="0" lang="en-US" sz="2800" u="none" cap="none" strike="noStrike">
                <a:solidFill>
                  <a:schemeClr val="dk1"/>
                </a:solidFill>
                <a:latin typeface="Arial"/>
                <a:ea typeface="Arial"/>
                <a:cs typeface="Arial"/>
                <a:sym typeface="Arial"/>
              </a:rPr>
              <a:t>A</a:t>
            </a:r>
            <a:r>
              <a:rPr b="0" i="0" lang="en-US" sz="2800" u="none" cap="none" strike="noStrike">
                <a:solidFill>
                  <a:schemeClr val="dk1"/>
                </a:solidFill>
                <a:latin typeface="Arial"/>
                <a:ea typeface="Arial"/>
                <a:cs typeface="Arial"/>
                <a:sym typeface="Arial"/>
              </a:rPr>
              <a:t>||PU</a:t>
            </a:r>
            <a:r>
              <a:rPr b="0" baseline="-25000" i="0" lang="en-US" sz="2800" u="none" cap="none" strike="noStrike">
                <a:solidFill>
                  <a:schemeClr val="dk1"/>
                </a:solidFill>
                <a:latin typeface="Arial"/>
                <a:ea typeface="Arial"/>
                <a:cs typeface="Arial"/>
                <a:sym typeface="Arial"/>
              </a:rPr>
              <a:t>a</a:t>
            </a:r>
            <a:r>
              <a:rPr b="0" i="0" lang="en-US" sz="2800" u="none" cap="none" strike="noStrike">
                <a:solidFill>
                  <a:schemeClr val="dk1"/>
                </a:solidFill>
                <a:latin typeface="Arial"/>
                <a:ea typeface="Arial"/>
                <a:cs typeface="Arial"/>
                <a:sym typeface="Arial"/>
              </a:rPr>
              <a:t>] </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with message, signature, certificate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4" name="Shape 254"/>
        <p:cNvGrpSpPr/>
        <p:nvPr/>
      </p:nvGrpSpPr>
      <p:grpSpPr>
        <a:xfrm>
          <a:off x="0" y="0"/>
          <a:ext cx="0" cy="0"/>
          <a:chOff x="0" y="0"/>
          <a:chExt cx="0" cy="0"/>
        </a:xfrm>
      </p:grpSpPr>
      <p:sp>
        <p:nvSpPr>
          <p:cNvPr id="255" name="Google Shape;255;p2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Digital Signature Standard (DSS)</a:t>
            </a:r>
            <a:endParaRPr/>
          </a:p>
        </p:txBody>
      </p:sp>
      <p:sp>
        <p:nvSpPr>
          <p:cNvPr id="256" name="Google Shape;256;p20"/>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US Govt approved signature scheme</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designed by NIST &amp; NSA in early 90's </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published as FIPS-186 in 1991</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revised in 1993, 1996 &amp; then 2000</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uses the SHA hash algorithm </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DSS is the standard, DSA is the algorithm</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FIPS 186-2 (2000) includes alternative RSA &amp; elliptic curve signature variants</a:t>
            </a:r>
            <a:endParaRPr/>
          </a:p>
          <a:p>
            <a:pPr indent="-200660" lvl="0" marL="342900" marR="0" rtl="0" algn="l">
              <a:lnSpc>
                <a:spcPct val="100000"/>
              </a:lnSpc>
              <a:spcBef>
                <a:spcPts val="560"/>
              </a:spcBef>
              <a:spcAft>
                <a:spcPts val="0"/>
              </a:spcAft>
              <a:buClr>
                <a:schemeClr val="hlink"/>
              </a:buClr>
              <a:buSzPts val="2240"/>
              <a:buFont typeface="Noto Sans Symbols"/>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2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Digital Signature Algorithm (DSA)</a:t>
            </a:r>
            <a:endParaRPr/>
          </a:p>
        </p:txBody>
      </p:sp>
      <p:sp>
        <p:nvSpPr>
          <p:cNvPr id="262" name="Google Shape;262;p21"/>
          <p:cNvSpPr txBox="1"/>
          <p:nvPr>
            <p:ph idx="1" type="body"/>
          </p:nvPr>
        </p:nvSpPr>
        <p:spPr>
          <a:xfrm>
            <a:off x="457200" y="16764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creates a 320 bit signature</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with 512-1024 bit security</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smaller and faster than RSA</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a digital signature scheme only</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security depends on difficulty of computing discrete logarithms</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variant of ElGamal &amp; Schnorr schemes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2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Digital Signature Algorithm (DSA)</a:t>
            </a:r>
            <a:endParaRPr/>
          </a:p>
        </p:txBody>
      </p:sp>
      <p:pic>
        <p:nvPicPr>
          <p:cNvPr id="268" name="Google Shape;268;p22"/>
          <p:cNvPicPr preferRelativeResize="0"/>
          <p:nvPr/>
        </p:nvPicPr>
        <p:blipFill rotWithShape="1">
          <a:blip r:embed="rId3">
            <a:alphaModFix amt="69999"/>
          </a:blip>
          <a:srcRect b="23161" l="3579" r="3579" t="9265"/>
          <a:stretch/>
        </p:blipFill>
        <p:spPr>
          <a:xfrm>
            <a:off x="914400" y="2057400"/>
            <a:ext cx="7469187" cy="420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Chapter 13 – Digital Signatures &amp; Authentication Protocols</a:t>
            </a:r>
            <a:endParaRPr/>
          </a:p>
        </p:txBody>
      </p:sp>
      <p:sp>
        <p:nvSpPr>
          <p:cNvPr id="166" name="Google Shape;166;p5"/>
          <p:cNvSpPr txBox="1"/>
          <p:nvPr>
            <p:ph idx="1" type="body"/>
          </p:nvPr>
        </p:nvSpPr>
        <p:spPr>
          <a:xfrm>
            <a:off x="539750" y="2133600"/>
            <a:ext cx="8229600" cy="39893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920"/>
              <a:buFont typeface="Noto Sans Symbols"/>
              <a:buNone/>
            </a:pPr>
            <a:r>
              <a:rPr b="0" i="1" lang="en-US" sz="2400" u="none" cap="none" strike="noStrike">
                <a:solidFill>
                  <a:schemeClr val="dk1"/>
                </a:solidFill>
                <a:latin typeface="Arial"/>
                <a:ea typeface="Arial"/>
                <a:cs typeface="Arial"/>
                <a:sym typeface="Arial"/>
              </a:rPr>
              <a:t>To guard against the baneful influence exerted by strangers is therefore an elementary dictate of savage prudence. Hence before strangers are allowed to enter a district, or at least before they are permitted to mingle freely with the inhabitants, certain ceremonies are often performed by the natives of the country for the purpose of disarming the strangers of their magical powers, or of disinfecting, so to speak, the tainted atmosphere by which they are supposed to be surrounded.</a:t>
            </a:r>
            <a:endParaRPr/>
          </a:p>
          <a:p>
            <a:pPr indent="-342900" lvl="0" marL="342900" marR="0" rtl="0" algn="l">
              <a:lnSpc>
                <a:spcPct val="90000"/>
              </a:lnSpc>
              <a:spcBef>
                <a:spcPts val="480"/>
              </a:spcBef>
              <a:spcAft>
                <a:spcPts val="0"/>
              </a:spcAft>
              <a:buClr>
                <a:schemeClr val="hlink"/>
              </a:buClr>
              <a:buSzPts val="1920"/>
              <a:buFont typeface="Noto Sans Symbols"/>
              <a:buNone/>
            </a:pPr>
            <a:r>
              <a:rPr b="1" i="0" lang="en-US" sz="2400" u="none" cap="none" strike="noStrike">
                <a:solidFill>
                  <a:schemeClr val="dk1"/>
                </a:solidFill>
                <a:latin typeface="Arial"/>
                <a:ea typeface="Arial"/>
                <a:cs typeface="Arial"/>
                <a:sym typeface="Arial"/>
              </a:rPr>
              <a:t>	—</a:t>
            </a:r>
            <a:r>
              <a:rPr b="1" i="1" lang="en-US" sz="2400" u="none" cap="none" strike="noStrike">
                <a:solidFill>
                  <a:schemeClr val="dk1"/>
                </a:solidFill>
                <a:latin typeface="Arial"/>
                <a:ea typeface="Arial"/>
                <a:cs typeface="Arial"/>
                <a:sym typeface="Arial"/>
              </a:rPr>
              <a:t>The Golden Bough</a:t>
            </a:r>
            <a:r>
              <a:rPr b="1" i="0" lang="en-US" sz="2400" u="none" cap="none" strike="noStrike">
                <a:solidFill>
                  <a:schemeClr val="dk1"/>
                </a:solidFill>
                <a:latin typeface="Arial"/>
                <a:ea typeface="Arial"/>
                <a:cs typeface="Arial"/>
                <a:sym typeface="Arial"/>
              </a:rPr>
              <a:t>, Sir James George Frazer</a:t>
            </a:r>
            <a:endParaRPr/>
          </a:p>
          <a:p>
            <a:pPr indent="-342900" lvl="0" marL="342900" marR="0" rtl="0" algn="l">
              <a:lnSpc>
                <a:spcPct val="90000"/>
              </a:lnSpc>
              <a:spcBef>
                <a:spcPts val="480"/>
              </a:spcBef>
              <a:spcAft>
                <a:spcPts val="0"/>
              </a:spcAft>
              <a:buClr>
                <a:schemeClr val="hlink"/>
              </a:buClr>
              <a:buSzPts val="1920"/>
              <a:buFont typeface="Noto Sans Symbols"/>
              <a:buNone/>
            </a:pPr>
            <a:r>
              <a:t/>
            </a:r>
            <a:endParaRPr b="0" i="0" sz="2400" u="none" cap="none" strike="noStrike">
              <a:solidFill>
                <a:schemeClr val="dk1"/>
              </a:solidFill>
              <a:latin typeface="Arial"/>
              <a:ea typeface="Arial"/>
              <a:cs typeface="Arial"/>
              <a:sym typeface="Arial"/>
            </a:endParaRPr>
          </a:p>
          <a:p>
            <a:pPr indent="-220980" lvl="0" marL="342900" marR="0" rtl="0" algn="l">
              <a:lnSpc>
                <a:spcPct val="100000"/>
              </a:lnSpc>
              <a:spcBef>
                <a:spcPts val="480"/>
              </a:spcBef>
              <a:spcAft>
                <a:spcPts val="0"/>
              </a:spcAft>
              <a:buClr>
                <a:schemeClr val="hlink"/>
              </a:buClr>
              <a:buSzPts val="1920"/>
              <a:buFont typeface="Noto Sans Symbols"/>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sp>
        <p:nvSpPr>
          <p:cNvPr id="273" name="Google Shape;273;p2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DSA Key Generation</a:t>
            </a:r>
            <a:endParaRPr/>
          </a:p>
        </p:txBody>
      </p:sp>
      <p:sp>
        <p:nvSpPr>
          <p:cNvPr id="274" name="Google Shape;274;p23"/>
          <p:cNvSpPr txBox="1"/>
          <p:nvPr>
            <p:ph idx="1" type="body"/>
          </p:nvPr>
        </p:nvSpPr>
        <p:spPr>
          <a:xfrm>
            <a:off x="457200" y="1676400"/>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have shared global public key values (p,q,g): </a:t>
            </a:r>
            <a:endParaRPr/>
          </a:p>
          <a:p>
            <a:pPr indent="-285750" lvl="1" marL="742950" marR="0" rtl="0" algn="l">
              <a:lnSpc>
                <a:spcPct val="10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choose q, a 160 bit </a:t>
            </a:r>
            <a:endParaRPr/>
          </a:p>
          <a:p>
            <a:pPr indent="-285750" lvl="1" marL="742950" marR="0" rtl="0" algn="l">
              <a:lnSpc>
                <a:spcPct val="10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choose a large prime </a:t>
            </a:r>
            <a:r>
              <a:rPr b="0" i="0" lang="en-US" sz="2400" u="none" cap="none" strike="noStrike">
                <a:solidFill>
                  <a:schemeClr val="dk1"/>
                </a:solidFill>
                <a:latin typeface="Courier New"/>
                <a:ea typeface="Courier New"/>
                <a:cs typeface="Courier New"/>
                <a:sym typeface="Courier New"/>
              </a:rPr>
              <a:t>p = 2</a:t>
            </a:r>
            <a:r>
              <a:rPr b="0" baseline="30000" i="0" lang="en-US" sz="2400" u="none" cap="none" strike="noStrike">
                <a:solidFill>
                  <a:schemeClr val="dk1"/>
                </a:solidFill>
                <a:latin typeface="Courier New"/>
                <a:ea typeface="Courier New"/>
                <a:cs typeface="Courier New"/>
                <a:sym typeface="Courier New"/>
              </a:rPr>
              <a:t>L</a:t>
            </a:r>
            <a:r>
              <a:rPr b="0" i="0" lang="en-US" sz="2400" u="none" cap="none" strike="noStrike">
                <a:solidFill>
                  <a:schemeClr val="dk1"/>
                </a:solidFill>
                <a:latin typeface="Arial"/>
                <a:ea typeface="Arial"/>
                <a:cs typeface="Arial"/>
                <a:sym typeface="Arial"/>
              </a:rPr>
              <a:t> </a:t>
            </a:r>
            <a:endParaRPr/>
          </a:p>
          <a:p>
            <a:pPr indent="-228600" lvl="2" marL="1143000"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Arial"/>
                <a:ea typeface="Arial"/>
                <a:cs typeface="Arial"/>
                <a:sym typeface="Arial"/>
              </a:rPr>
              <a:t>where L= 512 to 1024 bits and is a multiple of 64</a:t>
            </a:r>
            <a:endParaRPr/>
          </a:p>
          <a:p>
            <a:pPr indent="-228600" lvl="2" marL="1143000"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Arial"/>
                <a:ea typeface="Arial"/>
                <a:cs typeface="Arial"/>
                <a:sym typeface="Arial"/>
              </a:rPr>
              <a:t>and q is a prime factor of </a:t>
            </a:r>
            <a:r>
              <a:rPr b="0" i="0" lang="en-US" sz="2000" u="none" cap="none" strike="noStrike">
                <a:solidFill>
                  <a:schemeClr val="dk1"/>
                </a:solidFill>
                <a:latin typeface="Courier New"/>
                <a:ea typeface="Courier New"/>
                <a:cs typeface="Courier New"/>
                <a:sym typeface="Courier New"/>
              </a:rPr>
              <a:t>(p-1)</a:t>
            </a:r>
            <a:endParaRPr b="0" i="0" sz="2000" u="none" cap="none" strike="noStrik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choose </a:t>
            </a:r>
            <a:r>
              <a:rPr b="0" i="0" lang="en-US" sz="2400" u="none" cap="none" strike="noStrike">
                <a:solidFill>
                  <a:schemeClr val="dk1"/>
                </a:solidFill>
                <a:latin typeface="Courier New"/>
                <a:ea typeface="Courier New"/>
                <a:cs typeface="Courier New"/>
                <a:sym typeface="Courier New"/>
              </a:rPr>
              <a:t>g = h</a:t>
            </a:r>
            <a:r>
              <a:rPr b="0" baseline="30000" i="0" lang="en-US" sz="2400" u="none" cap="none" strike="noStrike">
                <a:solidFill>
                  <a:schemeClr val="dk1"/>
                </a:solidFill>
                <a:latin typeface="Courier New"/>
                <a:ea typeface="Courier New"/>
                <a:cs typeface="Courier New"/>
                <a:sym typeface="Courier New"/>
              </a:rPr>
              <a:t>(p-1)/q</a:t>
            </a:r>
            <a:r>
              <a:rPr b="0" i="0" lang="en-US" sz="2400" u="none" cap="none" strike="noStrike">
                <a:solidFill>
                  <a:schemeClr val="dk1"/>
                </a:solidFill>
                <a:latin typeface="Arial"/>
                <a:ea typeface="Arial"/>
                <a:cs typeface="Arial"/>
                <a:sym typeface="Arial"/>
              </a:rPr>
              <a:t> </a:t>
            </a:r>
            <a:endParaRPr/>
          </a:p>
          <a:p>
            <a:pPr indent="-228600" lvl="2" marL="1143000"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Arial"/>
                <a:ea typeface="Arial"/>
                <a:cs typeface="Arial"/>
                <a:sym typeface="Arial"/>
              </a:rPr>
              <a:t>where  </a:t>
            </a:r>
            <a:r>
              <a:rPr b="0" i="0" lang="en-US" sz="2000" u="none" cap="none" strike="noStrike">
                <a:solidFill>
                  <a:schemeClr val="dk1"/>
                </a:solidFill>
                <a:latin typeface="Courier New"/>
                <a:ea typeface="Courier New"/>
                <a:cs typeface="Courier New"/>
                <a:sym typeface="Courier New"/>
              </a:rPr>
              <a:t>h&lt;p-1, h</a:t>
            </a:r>
            <a:r>
              <a:rPr b="0" baseline="30000" i="0" lang="en-US" sz="2000" u="none" cap="none" strike="noStrike">
                <a:solidFill>
                  <a:schemeClr val="dk1"/>
                </a:solidFill>
                <a:latin typeface="Courier New"/>
                <a:ea typeface="Courier New"/>
                <a:cs typeface="Courier New"/>
                <a:sym typeface="Courier New"/>
              </a:rPr>
              <a:t>(p-1)/q </a:t>
            </a:r>
            <a:r>
              <a:rPr b="0" i="0" lang="en-US" sz="2000" u="none" cap="none" strike="noStrike">
                <a:solidFill>
                  <a:schemeClr val="dk1"/>
                </a:solidFill>
                <a:latin typeface="Courier New"/>
                <a:ea typeface="Courier New"/>
                <a:cs typeface="Courier New"/>
                <a:sym typeface="Courier New"/>
              </a:rPr>
              <a:t>(mod p) &gt; 1</a:t>
            </a:r>
            <a:r>
              <a:rPr b="0" i="0" lang="en-US" sz="2000" u="none" cap="none" strike="noStrike">
                <a:solidFill>
                  <a:schemeClr val="dk1"/>
                </a:solidFill>
                <a:latin typeface="Arial"/>
                <a:ea typeface="Arial"/>
                <a:cs typeface="Arial"/>
                <a:sym typeface="Arial"/>
              </a:rPr>
              <a:t> </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users choose private &amp; compute public key: </a:t>
            </a:r>
            <a:endParaRPr/>
          </a:p>
          <a:p>
            <a:pPr indent="-285750" lvl="1" marL="742950" marR="0" rtl="0" algn="l">
              <a:lnSpc>
                <a:spcPct val="10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choose </a:t>
            </a:r>
            <a:r>
              <a:rPr b="0" i="0" lang="en-US" sz="2400" u="none" cap="none" strike="noStrike">
                <a:solidFill>
                  <a:schemeClr val="dk1"/>
                </a:solidFill>
                <a:latin typeface="Courier New"/>
                <a:ea typeface="Courier New"/>
                <a:cs typeface="Courier New"/>
                <a:sym typeface="Courier New"/>
              </a:rPr>
              <a:t>x&lt;q</a:t>
            </a:r>
            <a:r>
              <a:rPr b="0" i="0" lang="en-US" sz="2400" u="none" cap="none" strike="noStrike">
                <a:solidFill>
                  <a:schemeClr val="dk1"/>
                </a:solidFill>
                <a:latin typeface="Arial"/>
                <a:ea typeface="Arial"/>
                <a:cs typeface="Arial"/>
                <a:sym typeface="Arial"/>
              </a:rPr>
              <a:t> </a:t>
            </a:r>
            <a:endParaRPr/>
          </a:p>
          <a:p>
            <a:pPr indent="-285750" lvl="1" marL="742950" marR="0" rtl="0" algn="l">
              <a:lnSpc>
                <a:spcPct val="10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compute </a:t>
            </a:r>
            <a:r>
              <a:rPr b="0" i="0" lang="en-US" sz="2400" u="none" cap="none" strike="noStrike">
                <a:solidFill>
                  <a:schemeClr val="dk1"/>
                </a:solidFill>
                <a:latin typeface="Courier New"/>
                <a:ea typeface="Courier New"/>
                <a:cs typeface="Courier New"/>
                <a:sym typeface="Courier New"/>
              </a:rPr>
              <a:t>y = g</a:t>
            </a:r>
            <a:r>
              <a:rPr b="0" baseline="30000" i="0" lang="en-US" sz="2400" u="none" cap="none" strike="noStrike">
                <a:solidFill>
                  <a:schemeClr val="dk1"/>
                </a:solidFill>
                <a:latin typeface="Courier New"/>
                <a:ea typeface="Courier New"/>
                <a:cs typeface="Courier New"/>
                <a:sym typeface="Courier New"/>
              </a:rPr>
              <a:t>x </a:t>
            </a:r>
            <a:r>
              <a:rPr b="0" i="0" lang="en-US" sz="2400" u="none" cap="none" strike="noStrike">
                <a:solidFill>
                  <a:schemeClr val="dk1"/>
                </a:solidFill>
                <a:latin typeface="Courier New"/>
                <a:ea typeface="Courier New"/>
                <a:cs typeface="Courier New"/>
                <a:sym typeface="Courier New"/>
              </a:rPr>
              <a:t>(mod p)</a:t>
            </a:r>
            <a:r>
              <a:rPr b="0" i="0" lang="en-US" sz="2400" u="none" cap="none" strike="noStrike">
                <a:solidFill>
                  <a:schemeClr val="dk1"/>
                </a:solidFill>
                <a:latin typeface="Arial"/>
                <a:ea typeface="Arial"/>
                <a:cs typeface="Arial"/>
                <a:sym typeface="Arial"/>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sp>
        <p:nvSpPr>
          <p:cNvPr id="279" name="Google Shape;279;p2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DSA Signature Creation</a:t>
            </a:r>
            <a:endParaRPr/>
          </a:p>
        </p:txBody>
      </p:sp>
      <p:sp>
        <p:nvSpPr>
          <p:cNvPr id="280" name="Google Shape;280;p2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to </a:t>
            </a:r>
            <a:r>
              <a:rPr b="1" i="0" lang="en-US" sz="3200" u="none">
                <a:solidFill>
                  <a:schemeClr val="dk1"/>
                </a:solidFill>
                <a:latin typeface="Arial"/>
                <a:ea typeface="Arial"/>
                <a:cs typeface="Arial"/>
                <a:sym typeface="Arial"/>
              </a:rPr>
              <a:t>sign</a:t>
            </a:r>
            <a:r>
              <a:rPr b="0" i="0" lang="en-US" sz="3200" u="none">
                <a:solidFill>
                  <a:schemeClr val="dk1"/>
                </a:solidFill>
                <a:latin typeface="Arial"/>
                <a:ea typeface="Arial"/>
                <a:cs typeface="Arial"/>
                <a:sym typeface="Arial"/>
              </a:rPr>
              <a:t> a message </a:t>
            </a:r>
            <a:r>
              <a:rPr b="0" i="0" lang="en-US" sz="3200" u="none">
                <a:solidFill>
                  <a:schemeClr val="dk1"/>
                </a:solidFill>
                <a:latin typeface="Courier New"/>
                <a:ea typeface="Courier New"/>
                <a:cs typeface="Courier New"/>
                <a:sym typeface="Courier New"/>
              </a:rPr>
              <a:t>M</a:t>
            </a:r>
            <a:r>
              <a:rPr b="0" i="0" lang="en-US" sz="3200" u="none">
                <a:solidFill>
                  <a:schemeClr val="dk1"/>
                </a:solidFill>
                <a:latin typeface="Arial"/>
                <a:ea typeface="Arial"/>
                <a:cs typeface="Arial"/>
                <a:sym typeface="Arial"/>
              </a:rPr>
              <a:t> the sender:</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generates a random signature key </a:t>
            </a:r>
            <a:r>
              <a:rPr b="0" i="0" lang="en-US" sz="2800" u="none" cap="none" strike="noStrike">
                <a:solidFill>
                  <a:schemeClr val="dk1"/>
                </a:solidFill>
                <a:latin typeface="Courier New"/>
                <a:ea typeface="Courier New"/>
                <a:cs typeface="Courier New"/>
                <a:sym typeface="Courier New"/>
              </a:rPr>
              <a:t>k, k&lt;q</a:t>
            </a:r>
            <a:r>
              <a:rPr b="0" i="0" lang="en-US" sz="2800" u="none" cap="none" strike="noStrike">
                <a:solidFill>
                  <a:schemeClr val="dk1"/>
                </a:solidFill>
                <a:latin typeface="Arial"/>
                <a:ea typeface="Arial"/>
                <a:cs typeface="Arial"/>
                <a:sym typeface="Arial"/>
              </a:rPr>
              <a:t> </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nb. </a:t>
            </a:r>
            <a:r>
              <a:rPr b="0" i="0" lang="en-US" sz="2800" u="none" cap="none" strike="noStrike">
                <a:solidFill>
                  <a:schemeClr val="dk1"/>
                </a:solidFill>
                <a:latin typeface="Courier New"/>
                <a:ea typeface="Courier New"/>
                <a:cs typeface="Courier New"/>
                <a:sym typeface="Courier New"/>
              </a:rPr>
              <a:t>k</a:t>
            </a:r>
            <a:r>
              <a:rPr b="0" i="0" lang="en-US" sz="2800" u="none" cap="none" strike="noStrike">
                <a:solidFill>
                  <a:schemeClr val="dk1"/>
                </a:solidFill>
                <a:latin typeface="Arial"/>
                <a:ea typeface="Arial"/>
                <a:cs typeface="Arial"/>
                <a:sym typeface="Arial"/>
              </a:rPr>
              <a:t> must be random, be destroyed after use, and never be reused</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then computes signature pair: </a:t>
            </a:r>
            <a:endParaRPr/>
          </a:p>
          <a:p>
            <a:pPr indent="-285750" lvl="1" marL="742950" marR="0" rtl="0" algn="l">
              <a:lnSpc>
                <a:spcPct val="100000"/>
              </a:lnSpc>
              <a:spcBef>
                <a:spcPts val="560"/>
              </a:spcBef>
              <a:spcAft>
                <a:spcPts val="0"/>
              </a:spcAft>
              <a:buClr>
                <a:schemeClr val="dk2"/>
              </a:buClr>
              <a:buSzPts val="1400"/>
              <a:buFont typeface="Noto Sans Symbols"/>
              <a:buNone/>
            </a:pPr>
            <a:r>
              <a:rPr b="0" i="0" lang="en-US" sz="2800" u="none" cap="none" strike="noStrike">
                <a:solidFill>
                  <a:schemeClr val="dk1"/>
                </a:solidFill>
                <a:latin typeface="Courier New"/>
                <a:ea typeface="Courier New"/>
                <a:cs typeface="Courier New"/>
                <a:sym typeface="Courier New"/>
              </a:rPr>
              <a:t>r = (g</a:t>
            </a:r>
            <a:r>
              <a:rPr b="0" baseline="30000" i="0" lang="en-US" sz="2800" u="none" cap="none" strike="noStrike">
                <a:solidFill>
                  <a:schemeClr val="dk1"/>
                </a:solidFill>
                <a:latin typeface="Courier New"/>
                <a:ea typeface="Courier New"/>
                <a:cs typeface="Courier New"/>
                <a:sym typeface="Courier New"/>
              </a:rPr>
              <a:t>k</a:t>
            </a:r>
            <a:r>
              <a:rPr b="0" i="0" lang="en-US" sz="2800" u="none" cap="none" strike="noStrike">
                <a:solidFill>
                  <a:schemeClr val="dk1"/>
                </a:solidFill>
                <a:latin typeface="Courier New"/>
                <a:ea typeface="Courier New"/>
                <a:cs typeface="Courier New"/>
                <a:sym typeface="Courier New"/>
              </a:rPr>
              <a:t>(mod p))(mod q) </a:t>
            </a:r>
            <a:endParaRPr/>
          </a:p>
          <a:p>
            <a:pPr indent="-285750" lvl="1" marL="742950" marR="0" rtl="0" algn="l">
              <a:lnSpc>
                <a:spcPct val="100000"/>
              </a:lnSpc>
              <a:spcBef>
                <a:spcPts val="560"/>
              </a:spcBef>
              <a:spcAft>
                <a:spcPts val="0"/>
              </a:spcAft>
              <a:buClr>
                <a:schemeClr val="dk2"/>
              </a:buClr>
              <a:buSzPts val="1400"/>
              <a:buFont typeface="Noto Sans Symbols"/>
              <a:buNone/>
            </a:pPr>
            <a:r>
              <a:rPr b="0" i="0" lang="en-US" sz="2800" u="none" cap="none" strike="noStrike">
                <a:solidFill>
                  <a:schemeClr val="dk1"/>
                </a:solidFill>
                <a:latin typeface="Courier New"/>
                <a:ea typeface="Courier New"/>
                <a:cs typeface="Courier New"/>
                <a:sym typeface="Courier New"/>
              </a:rPr>
              <a:t>s = (k</a:t>
            </a:r>
            <a:r>
              <a:rPr b="0" baseline="30000" i="0" lang="en-US" sz="2800" u="none" cap="none" strike="noStrike">
                <a:solidFill>
                  <a:schemeClr val="dk1"/>
                </a:solidFill>
                <a:latin typeface="Courier New"/>
                <a:ea typeface="Courier New"/>
                <a:cs typeface="Courier New"/>
                <a:sym typeface="Courier New"/>
              </a:rPr>
              <a:t>-1</a:t>
            </a:r>
            <a:r>
              <a:rPr b="0" i="0" lang="en-US" sz="2800" u="none" cap="none" strike="noStrike">
                <a:solidFill>
                  <a:schemeClr val="dk1"/>
                </a:solidFill>
                <a:latin typeface="Courier New"/>
                <a:ea typeface="Courier New"/>
                <a:cs typeface="Courier New"/>
                <a:sym typeface="Courier New"/>
              </a:rPr>
              <a:t>.H(M)+ x.r)(mod q)</a:t>
            </a:r>
            <a:r>
              <a:rPr b="0" i="0" lang="en-US" sz="2800" u="none" cap="none" strike="noStrike">
                <a:solidFill>
                  <a:schemeClr val="dk1"/>
                </a:solidFill>
                <a:latin typeface="Arial"/>
                <a:ea typeface="Arial"/>
                <a:cs typeface="Arial"/>
                <a:sym typeface="Arial"/>
              </a:rPr>
              <a:t> </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sends signature </a:t>
            </a:r>
            <a:r>
              <a:rPr b="0" i="0" lang="en-US" sz="3200" u="none">
                <a:solidFill>
                  <a:schemeClr val="dk1"/>
                </a:solidFill>
                <a:latin typeface="Courier New"/>
                <a:ea typeface="Courier New"/>
                <a:cs typeface="Courier New"/>
                <a:sym typeface="Courier New"/>
              </a:rPr>
              <a:t>(r,s)</a:t>
            </a:r>
            <a:r>
              <a:rPr b="0" i="0" lang="en-US" sz="3200" u="none">
                <a:solidFill>
                  <a:schemeClr val="dk1"/>
                </a:solidFill>
                <a:latin typeface="Arial"/>
                <a:ea typeface="Arial"/>
                <a:cs typeface="Arial"/>
                <a:sym typeface="Arial"/>
              </a:rPr>
              <a:t> with message </a:t>
            </a:r>
            <a:r>
              <a:rPr b="0" i="0" lang="en-US" sz="3200" u="none">
                <a:solidFill>
                  <a:schemeClr val="dk1"/>
                </a:solidFill>
                <a:latin typeface="Courier New"/>
                <a:ea typeface="Courier New"/>
                <a:cs typeface="Courier New"/>
                <a:sym typeface="Courier New"/>
              </a:rPr>
              <a:t>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sp>
        <p:nvSpPr>
          <p:cNvPr id="285" name="Google Shape;285;p2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DSA Signature Verification </a:t>
            </a:r>
            <a:endParaRPr/>
          </a:p>
        </p:txBody>
      </p:sp>
      <p:sp>
        <p:nvSpPr>
          <p:cNvPr id="286" name="Google Shape;286;p25"/>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having received M &amp; signature </a:t>
            </a:r>
            <a:r>
              <a:rPr b="0" i="0" lang="en-US" sz="3200" u="none">
                <a:solidFill>
                  <a:schemeClr val="dk1"/>
                </a:solidFill>
                <a:latin typeface="Courier New"/>
                <a:ea typeface="Courier New"/>
                <a:cs typeface="Courier New"/>
                <a:sym typeface="Courier New"/>
              </a:rPr>
              <a:t>(r,s)</a:t>
            </a:r>
            <a:r>
              <a:rPr b="0" i="0" lang="en-US" sz="3200" u="none">
                <a:solidFill>
                  <a:schemeClr val="dk1"/>
                </a:solidFill>
                <a:latin typeface="Arial"/>
                <a:ea typeface="Arial"/>
                <a:cs typeface="Arial"/>
                <a:sym typeface="Arial"/>
              </a:rPr>
              <a:t> </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to </a:t>
            </a:r>
            <a:r>
              <a:rPr b="1" i="0" lang="en-US" sz="3200" u="none">
                <a:solidFill>
                  <a:schemeClr val="dk1"/>
                </a:solidFill>
                <a:latin typeface="Arial"/>
                <a:ea typeface="Arial"/>
                <a:cs typeface="Arial"/>
                <a:sym typeface="Arial"/>
              </a:rPr>
              <a:t>verify</a:t>
            </a:r>
            <a:r>
              <a:rPr b="0" i="0" lang="en-US" sz="3200" u="none">
                <a:solidFill>
                  <a:schemeClr val="dk1"/>
                </a:solidFill>
                <a:latin typeface="Arial"/>
                <a:ea typeface="Arial"/>
                <a:cs typeface="Arial"/>
                <a:sym typeface="Arial"/>
              </a:rPr>
              <a:t> a signature, recipient computes: </a:t>
            </a:r>
            <a:endParaRPr/>
          </a:p>
          <a:p>
            <a:pPr indent="-285750" lvl="1" marL="742950" marR="0" rtl="0" algn="l">
              <a:lnSpc>
                <a:spcPct val="100000"/>
              </a:lnSpc>
              <a:spcBef>
                <a:spcPts val="560"/>
              </a:spcBef>
              <a:spcAft>
                <a:spcPts val="0"/>
              </a:spcAft>
              <a:buClr>
                <a:schemeClr val="dk2"/>
              </a:buClr>
              <a:buSzPts val="1400"/>
              <a:buFont typeface="Noto Sans Symbols"/>
              <a:buNone/>
            </a:pPr>
            <a:r>
              <a:rPr b="0" i="0" lang="en-US" sz="2800" u="none" cap="none" strike="noStrike">
                <a:solidFill>
                  <a:schemeClr val="dk1"/>
                </a:solidFill>
                <a:latin typeface="Courier New"/>
                <a:ea typeface="Courier New"/>
                <a:cs typeface="Courier New"/>
                <a:sym typeface="Courier New"/>
              </a:rPr>
              <a:t>w = s</a:t>
            </a:r>
            <a:r>
              <a:rPr b="0" baseline="30000" i="0" lang="en-US" sz="2800" u="none" cap="none" strike="noStrike">
                <a:solidFill>
                  <a:schemeClr val="dk1"/>
                </a:solidFill>
                <a:latin typeface="Courier New"/>
                <a:ea typeface="Courier New"/>
                <a:cs typeface="Courier New"/>
                <a:sym typeface="Courier New"/>
              </a:rPr>
              <a:t>-1</a:t>
            </a:r>
            <a:r>
              <a:rPr b="0" i="0" lang="en-US" sz="2800" u="none" cap="none" strike="noStrike">
                <a:solidFill>
                  <a:schemeClr val="dk1"/>
                </a:solidFill>
                <a:latin typeface="Courier New"/>
                <a:ea typeface="Courier New"/>
                <a:cs typeface="Courier New"/>
                <a:sym typeface="Courier New"/>
              </a:rPr>
              <a:t>(mod q) </a:t>
            </a:r>
            <a:endParaRPr/>
          </a:p>
          <a:p>
            <a:pPr indent="-285750" lvl="1" marL="742950" marR="0" rtl="0" algn="l">
              <a:lnSpc>
                <a:spcPct val="100000"/>
              </a:lnSpc>
              <a:spcBef>
                <a:spcPts val="560"/>
              </a:spcBef>
              <a:spcAft>
                <a:spcPts val="0"/>
              </a:spcAft>
              <a:buClr>
                <a:schemeClr val="dk2"/>
              </a:buClr>
              <a:buSzPts val="1400"/>
              <a:buFont typeface="Noto Sans Symbols"/>
              <a:buNone/>
            </a:pPr>
            <a:r>
              <a:rPr b="0" i="0" lang="en-US" sz="2800" u="none" cap="none" strike="noStrike">
                <a:solidFill>
                  <a:schemeClr val="dk1"/>
                </a:solidFill>
                <a:latin typeface="Courier New"/>
                <a:ea typeface="Courier New"/>
                <a:cs typeface="Courier New"/>
                <a:sym typeface="Courier New"/>
              </a:rPr>
              <a:t>u1= (H(M).w)(mod q) </a:t>
            </a:r>
            <a:endParaRPr/>
          </a:p>
          <a:p>
            <a:pPr indent="-285750" lvl="1" marL="742950" marR="0" rtl="0" algn="l">
              <a:lnSpc>
                <a:spcPct val="100000"/>
              </a:lnSpc>
              <a:spcBef>
                <a:spcPts val="560"/>
              </a:spcBef>
              <a:spcAft>
                <a:spcPts val="0"/>
              </a:spcAft>
              <a:buClr>
                <a:schemeClr val="dk2"/>
              </a:buClr>
              <a:buSzPts val="1400"/>
              <a:buFont typeface="Noto Sans Symbols"/>
              <a:buNone/>
            </a:pPr>
            <a:r>
              <a:rPr b="0" i="0" lang="en-US" sz="2800" u="none" cap="none" strike="noStrike">
                <a:solidFill>
                  <a:schemeClr val="dk1"/>
                </a:solidFill>
                <a:latin typeface="Courier New"/>
                <a:ea typeface="Courier New"/>
                <a:cs typeface="Courier New"/>
                <a:sym typeface="Courier New"/>
              </a:rPr>
              <a:t>u2= (r.w)(mod q) </a:t>
            </a:r>
            <a:endParaRPr/>
          </a:p>
          <a:p>
            <a:pPr indent="-285750" lvl="1" marL="742950" marR="0" rtl="0" algn="l">
              <a:lnSpc>
                <a:spcPct val="100000"/>
              </a:lnSpc>
              <a:spcBef>
                <a:spcPts val="560"/>
              </a:spcBef>
              <a:spcAft>
                <a:spcPts val="0"/>
              </a:spcAft>
              <a:buClr>
                <a:schemeClr val="dk2"/>
              </a:buClr>
              <a:buSzPts val="1400"/>
              <a:buFont typeface="Noto Sans Symbols"/>
              <a:buNone/>
            </a:pPr>
            <a:r>
              <a:rPr b="0" i="0" lang="en-US" sz="2800" u="none" cap="none" strike="noStrike">
                <a:solidFill>
                  <a:schemeClr val="dk1"/>
                </a:solidFill>
                <a:latin typeface="Courier New"/>
                <a:ea typeface="Courier New"/>
                <a:cs typeface="Courier New"/>
                <a:sym typeface="Courier New"/>
              </a:rPr>
              <a:t>v = (g</a:t>
            </a:r>
            <a:r>
              <a:rPr b="0" baseline="30000" i="0" lang="en-US" sz="2800" u="none" cap="none" strike="noStrike">
                <a:solidFill>
                  <a:schemeClr val="dk1"/>
                </a:solidFill>
                <a:latin typeface="Courier New"/>
                <a:ea typeface="Courier New"/>
                <a:cs typeface="Courier New"/>
                <a:sym typeface="Courier New"/>
              </a:rPr>
              <a:t>u1</a:t>
            </a:r>
            <a:r>
              <a:rPr b="0" i="0" lang="en-US" sz="2800" u="none" cap="none" strike="noStrike">
                <a:solidFill>
                  <a:schemeClr val="dk1"/>
                </a:solidFill>
                <a:latin typeface="Courier New"/>
                <a:ea typeface="Courier New"/>
                <a:cs typeface="Courier New"/>
                <a:sym typeface="Courier New"/>
              </a:rPr>
              <a:t>.y</a:t>
            </a:r>
            <a:r>
              <a:rPr b="0" baseline="30000" i="0" lang="en-US" sz="2800" u="none" cap="none" strike="noStrike">
                <a:solidFill>
                  <a:schemeClr val="dk1"/>
                </a:solidFill>
                <a:latin typeface="Courier New"/>
                <a:ea typeface="Courier New"/>
                <a:cs typeface="Courier New"/>
                <a:sym typeface="Courier New"/>
              </a:rPr>
              <a:t>u2</a:t>
            </a:r>
            <a:r>
              <a:rPr b="0" i="0" lang="en-US" sz="2800" u="none" cap="none" strike="noStrike">
                <a:solidFill>
                  <a:schemeClr val="dk1"/>
                </a:solidFill>
                <a:latin typeface="Courier New"/>
                <a:ea typeface="Courier New"/>
                <a:cs typeface="Courier New"/>
                <a:sym typeface="Courier New"/>
              </a:rPr>
              <a:t>(mod p)) (mod q) </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if </a:t>
            </a:r>
            <a:r>
              <a:rPr b="0" i="0" lang="en-US" sz="3200" u="none">
                <a:solidFill>
                  <a:schemeClr val="dk1"/>
                </a:solidFill>
                <a:latin typeface="Courier New"/>
                <a:ea typeface="Courier New"/>
                <a:cs typeface="Courier New"/>
                <a:sym typeface="Courier New"/>
              </a:rPr>
              <a:t>v=r</a:t>
            </a:r>
            <a:r>
              <a:rPr b="0" i="0" lang="en-US" sz="3200" u="none">
                <a:solidFill>
                  <a:schemeClr val="dk1"/>
                </a:solidFill>
                <a:latin typeface="Arial"/>
                <a:ea typeface="Arial"/>
                <a:cs typeface="Arial"/>
                <a:sym typeface="Arial"/>
              </a:rPr>
              <a:t> then signature is verified </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see book web site for details of proof why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2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Summary</a:t>
            </a:r>
            <a:endParaRPr/>
          </a:p>
        </p:txBody>
      </p:sp>
      <p:sp>
        <p:nvSpPr>
          <p:cNvPr id="292" name="Google Shape;292;p2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have discussed:</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digital signatures</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authentication protocols (mutual &amp; one-way)</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digital signature algorithm and standard</a:t>
            </a:r>
            <a:endParaRPr/>
          </a:p>
          <a:p>
            <a:pPr indent="-196850" lvl="1" marL="742950" marR="0" rtl="0" algn="l">
              <a:lnSpc>
                <a:spcPct val="100000"/>
              </a:lnSpc>
              <a:spcBef>
                <a:spcPts val="560"/>
              </a:spcBef>
              <a:spcAft>
                <a:spcPts val="0"/>
              </a:spcAft>
              <a:buClr>
                <a:schemeClr val="dk2"/>
              </a:buClr>
              <a:buSzPts val="1400"/>
              <a:buFont typeface="Noto Sans Symbols"/>
              <a:buNone/>
            </a:pPr>
            <a:r>
              <a:t/>
            </a:r>
            <a:endParaRPr b="0" i="0" sz="2800" u="none" cap="none" strike="noStrike">
              <a:solidFill>
                <a:schemeClr val="dk1"/>
              </a:solidFill>
              <a:latin typeface="Arial"/>
              <a:ea typeface="Arial"/>
              <a:cs typeface="Arial"/>
              <a:sym typeface="Arial"/>
            </a:endParaRPr>
          </a:p>
          <a:p>
            <a:pPr indent="-200660" lvl="0" marL="342900" marR="0" rtl="0" algn="l">
              <a:lnSpc>
                <a:spcPct val="100000"/>
              </a:lnSpc>
              <a:spcBef>
                <a:spcPts val="560"/>
              </a:spcBef>
              <a:spcAft>
                <a:spcPts val="0"/>
              </a:spcAft>
              <a:buClr>
                <a:schemeClr val="hlink"/>
              </a:buClr>
              <a:buSzPts val="2240"/>
              <a:buFont typeface="Noto Sans Symbols"/>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Digital Signatures</a:t>
            </a:r>
            <a:endParaRPr/>
          </a:p>
        </p:txBody>
      </p:sp>
      <p:sp>
        <p:nvSpPr>
          <p:cNvPr id="172" name="Google Shape;172;p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have looked at message authentication </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but does not address issues of lack of trust</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digital signatures provide the ability to: </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verify author, date &amp; time of signature</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authenticate message contents </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be verified by third parties to resolve disputes</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hence include authentication function with additional capabilities</a:t>
            </a:r>
            <a:endParaRPr/>
          </a:p>
          <a:p>
            <a:pPr indent="-180340" lvl="0" marL="342900" marR="0" rtl="0" algn="l">
              <a:lnSpc>
                <a:spcPct val="100000"/>
              </a:lnSpc>
              <a:spcBef>
                <a:spcPts val="640"/>
              </a:spcBef>
              <a:spcAft>
                <a:spcPts val="0"/>
              </a:spcAft>
              <a:buClr>
                <a:schemeClr val="hlink"/>
              </a:buClr>
              <a:buSzPts val="2560"/>
              <a:buFont typeface="Noto Sans Symbols"/>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Digital Signature Properties</a:t>
            </a:r>
            <a:endParaRPr/>
          </a:p>
        </p:txBody>
      </p:sp>
      <p:sp>
        <p:nvSpPr>
          <p:cNvPr id="178" name="Google Shape;178;p7"/>
          <p:cNvSpPr txBox="1"/>
          <p:nvPr>
            <p:ph idx="1" type="body"/>
          </p:nvPr>
        </p:nvSpPr>
        <p:spPr>
          <a:xfrm>
            <a:off x="457200" y="1628775"/>
            <a:ext cx="8229600" cy="50006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must depend on the message signed</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must use information unique to sender</a:t>
            </a:r>
            <a:endParaRPr/>
          </a:p>
          <a:p>
            <a:pPr indent="-285750" lvl="1" marL="742950" marR="0" rtl="0" algn="l">
              <a:lnSpc>
                <a:spcPct val="10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to prevent both forgery and denial</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must be relatively easy to produce</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must be relatively easy to recognize &amp; verify</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be computationally infeasible to forge </a:t>
            </a:r>
            <a:endParaRPr/>
          </a:p>
          <a:p>
            <a:pPr indent="-285750" lvl="1" marL="742950" marR="0" rtl="0" algn="l">
              <a:lnSpc>
                <a:spcPct val="10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with new message for existing digital signature</a:t>
            </a:r>
            <a:endParaRPr/>
          </a:p>
          <a:p>
            <a:pPr indent="-285750" lvl="1" marL="742950" marR="0" rtl="0" algn="l">
              <a:lnSpc>
                <a:spcPct val="10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with fraudulent digital signature for given message</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be practical save digital signature in storage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Direct Digital Signatures</a:t>
            </a:r>
            <a:endParaRPr/>
          </a:p>
        </p:txBody>
      </p:sp>
      <p:sp>
        <p:nvSpPr>
          <p:cNvPr id="184" name="Google Shape;184;p8"/>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involve only sender &amp; receiver</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assumed receiver has sender’s public-key</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digital signature made by sender signing entire message or hash with private-key</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can encrypt using receivers public-key</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important that sign first then encrypt message &amp; signature</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security depends on sender’s private-key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Arbitrated Digital Signatures</a:t>
            </a:r>
            <a:endParaRPr/>
          </a:p>
        </p:txBody>
      </p:sp>
      <p:sp>
        <p:nvSpPr>
          <p:cNvPr id="190" name="Google Shape;190;p9"/>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involves use of arbiter A</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validates any signed message</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then dated and sent to recipient</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requires suitable level of trust in arbiter</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can be implemented with either private or public-key algorithms</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arbiter may or may not see message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1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Authentication Protocols</a:t>
            </a:r>
            <a:endParaRPr/>
          </a:p>
        </p:txBody>
      </p:sp>
      <p:sp>
        <p:nvSpPr>
          <p:cNvPr id="196" name="Google Shape;196;p10"/>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used to convince parties of each others identity and to exchange session keys</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may be one-way or mutual</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key issues are</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confidentiality – to protect session keys</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timeliness – to prevent replay attacks</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published protocols are often found to have flaws and need to be modified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1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Replay Attacks</a:t>
            </a:r>
            <a:endParaRPr/>
          </a:p>
        </p:txBody>
      </p:sp>
      <p:sp>
        <p:nvSpPr>
          <p:cNvPr id="202" name="Google Shape;202;p1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where a valid signed message is copied and later resent</a:t>
            </a:r>
            <a:endParaRPr/>
          </a:p>
          <a:p>
            <a:pPr indent="-285750" lvl="1" marL="742950" marR="0" rtl="0" algn="l">
              <a:lnSpc>
                <a:spcPct val="9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simple replay</a:t>
            </a:r>
            <a:endParaRPr/>
          </a:p>
          <a:p>
            <a:pPr indent="-285750" lvl="1" marL="742950" marR="0" rtl="0" algn="l">
              <a:lnSpc>
                <a:spcPct val="9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repetition that can be logged</a:t>
            </a:r>
            <a:endParaRPr/>
          </a:p>
          <a:p>
            <a:pPr indent="-285750" lvl="1" marL="742950" marR="0" rtl="0" algn="l">
              <a:lnSpc>
                <a:spcPct val="9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repetition that cannot be detected</a:t>
            </a:r>
            <a:endParaRPr/>
          </a:p>
          <a:p>
            <a:pPr indent="-285750" lvl="1" marL="742950" marR="0" rtl="0" algn="l">
              <a:lnSpc>
                <a:spcPct val="9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backward replay without modification</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countermeasures include</a:t>
            </a:r>
            <a:endParaRPr/>
          </a:p>
          <a:p>
            <a:pPr indent="-285750" lvl="1" marL="742950" marR="0" rtl="0" algn="l">
              <a:lnSpc>
                <a:spcPct val="9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use of sequence numbers (generally impractical)</a:t>
            </a:r>
            <a:endParaRPr/>
          </a:p>
          <a:p>
            <a:pPr indent="-285750" lvl="1" marL="742950" marR="0" rtl="0" algn="l">
              <a:lnSpc>
                <a:spcPct val="9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timestamps (needs synchronized clocks)</a:t>
            </a:r>
            <a:endParaRPr/>
          </a:p>
          <a:p>
            <a:pPr indent="-285750" lvl="1" marL="742950" marR="0" rtl="0" algn="l">
              <a:lnSpc>
                <a:spcPct val="9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challenge/response (using unique nonce)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1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Using Symmetric Encryption</a:t>
            </a:r>
            <a:endParaRPr/>
          </a:p>
        </p:txBody>
      </p:sp>
      <p:sp>
        <p:nvSpPr>
          <p:cNvPr id="208" name="Google Shape;208;p12"/>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as discussed previously can use a two-level hierarchy of keys</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usually with a trusted Key Distribution Center (KDC)</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each party shares own master key with KDC</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KDC generates session keys used for connections between parties</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master keys used to distribute these to them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01">
  <a:themeElements>
    <a:clrScheme name="default">
      <a:dk1>
        <a:srgbClr val="FFFFFF"/>
      </a:dk1>
      <a:lt1>
        <a:srgbClr val="666699"/>
      </a:lt1>
      <a:dk2>
        <a:srgbClr val="D9D9FF"/>
      </a:dk2>
      <a:lt2>
        <a:srgbClr val="9B69FF"/>
      </a:lt2>
      <a:accent1>
        <a:srgbClr val="9966FF"/>
      </a:accent1>
      <a:accent2>
        <a:srgbClr val="00FFFF"/>
      </a:accent2>
      <a:accent3>
        <a:srgbClr val="666699"/>
      </a:accent3>
      <a:accent4>
        <a:srgbClr val="9966FF"/>
      </a:accent4>
      <a:accent5>
        <a:srgbClr val="00FFFF"/>
      </a:accent5>
      <a:accent6>
        <a:srgbClr val="666699"/>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