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9" r:id="rId19"/>
    <p:sldId id="275" r:id="rId20"/>
    <p:sldId id="280" r:id="rId21"/>
    <p:sldId id="281" r:id="rId22"/>
    <p:sldId id="276" r:id="rId23"/>
    <p:sldId id="278" r:id="rId24"/>
    <p:sldId id="279" r:id="rId25"/>
    <p:sldId id="288" r:id="rId26"/>
    <p:sldId id="290" r:id="rId27"/>
    <p:sldId id="282" r:id="rId28"/>
    <p:sldId id="283" r:id="rId29"/>
    <p:sldId id="284" r:id="rId30"/>
    <p:sldId id="285" r:id="rId31"/>
    <p:sldId id="286" r:id="rId32"/>
    <p:sldId id="287"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635000"/>
            <a:ext cx="78073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6125" y="1938338"/>
            <a:ext cx="3741738"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938338"/>
            <a:ext cx="3741737"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xfrm>
            <a:off x="533400" y="2514600"/>
            <a:ext cx="7807325" cy="1143000"/>
          </a:xfrm>
        </p:spPr>
        <p:txBody>
          <a:bodyPr>
            <a:normAutofit fontScale="90000"/>
          </a:bodyPr>
          <a:lstStyle/>
          <a:p>
            <a:r>
              <a:rPr lang="en-US" sz="6000">
                <a:effectLst>
                  <a:outerShdw blurRad="38100" dist="38100" dir="2700000" algn="tl">
                    <a:srgbClr val="C0C0C0"/>
                  </a:outerShdw>
                </a:effectLst>
                <a:latin typeface="Comic Sans MS" pitchFamily="66" charset="0"/>
              </a:rPr>
              <a:t>Frame-Based Expert Systems</a:t>
            </a:r>
            <a:endParaRPr lang="en-GB" sz="6000">
              <a:effectLst>
                <a:outerShdw blurRad="38100" dist="38100" dir="2700000" algn="tl">
                  <a:srgbClr val="C0C0C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GB" b="0" dirty="0">
                <a:latin typeface="Georgia" pitchFamily="18" charset="0"/>
              </a:rPr>
              <a:t>What are the class and instances</a:t>
            </a:r>
            <a:r>
              <a:rPr lang="en-GB" b="0" dirty="0"/>
              <a:t>?</a:t>
            </a:r>
          </a:p>
        </p:txBody>
      </p:sp>
      <p:sp>
        <p:nvSpPr>
          <p:cNvPr id="73731" name="Rectangle 3"/>
          <p:cNvSpPr>
            <a:spLocks noGrp="1" noChangeArrowheads="1"/>
          </p:cNvSpPr>
          <p:nvPr>
            <p:ph type="body" idx="1"/>
          </p:nvPr>
        </p:nvSpPr>
        <p:spPr/>
        <p:txBody>
          <a:bodyPr/>
          <a:lstStyle/>
          <a:p>
            <a:pPr>
              <a:lnSpc>
                <a:spcPct val="83000"/>
              </a:lnSpc>
            </a:pPr>
            <a:r>
              <a:rPr lang="en-GB" sz="2600" dirty="0">
                <a:latin typeface="Times New Roman" pitchFamily="18" charset="0"/>
                <a:cs typeface="Times New Roman" pitchFamily="18" charset="0"/>
              </a:rPr>
              <a:t>The word </a:t>
            </a:r>
            <a:r>
              <a:rPr lang="en-GB" sz="2600" i="1" dirty="0">
                <a:latin typeface="Times New Roman" pitchFamily="18" charset="0"/>
                <a:cs typeface="Times New Roman" pitchFamily="18" charset="0"/>
              </a:rPr>
              <a:t>frame</a:t>
            </a:r>
            <a:r>
              <a:rPr lang="en-GB" sz="2600" dirty="0">
                <a:latin typeface="Times New Roman" pitchFamily="18" charset="0"/>
                <a:cs typeface="Times New Roman" pitchFamily="18" charset="0"/>
              </a:rPr>
              <a:t> often has a vague meaning.  The frame may refer to a particular object, for example the computer </a:t>
            </a:r>
            <a:r>
              <a:rPr lang="en-GB" sz="2600" i="1" dirty="0">
                <a:latin typeface="Times New Roman" pitchFamily="18" charset="0"/>
                <a:cs typeface="Times New Roman" pitchFamily="18" charset="0"/>
              </a:rPr>
              <a:t>IBM Aptiva S35</a:t>
            </a:r>
            <a:r>
              <a:rPr lang="en-GB" sz="2600" dirty="0">
                <a:latin typeface="Times New Roman" pitchFamily="18" charset="0"/>
                <a:cs typeface="Times New Roman" pitchFamily="18" charset="0"/>
              </a:rPr>
              <a:t>, or to a group of similar objects.  To be more precise, we will use the </a:t>
            </a:r>
            <a:r>
              <a:rPr lang="en-GB" sz="2600" i="1" dirty="0">
                <a:latin typeface="Times New Roman" pitchFamily="18" charset="0"/>
                <a:cs typeface="Times New Roman" pitchFamily="18" charset="0"/>
              </a:rPr>
              <a:t>instance-frame</a:t>
            </a:r>
            <a:r>
              <a:rPr lang="en-GB" sz="2600" dirty="0">
                <a:latin typeface="Times New Roman" pitchFamily="18" charset="0"/>
                <a:cs typeface="Times New Roman" pitchFamily="18" charset="0"/>
              </a:rPr>
              <a:t> when referring to a particular object, and the </a:t>
            </a:r>
            <a:r>
              <a:rPr lang="en-GB" sz="2600" i="1" dirty="0">
                <a:latin typeface="Times New Roman" pitchFamily="18" charset="0"/>
                <a:cs typeface="Times New Roman" pitchFamily="18" charset="0"/>
              </a:rPr>
              <a:t>class-frame</a:t>
            </a:r>
            <a:r>
              <a:rPr lang="en-GB" sz="2600" dirty="0">
                <a:latin typeface="Times New Roman" pitchFamily="18" charset="0"/>
                <a:cs typeface="Times New Roman" pitchFamily="18" charset="0"/>
              </a:rPr>
              <a:t> when referring to a group of similar objects.</a:t>
            </a:r>
          </a:p>
          <a:p>
            <a:pPr>
              <a:lnSpc>
                <a:spcPct val="83000"/>
              </a:lnSpc>
            </a:pPr>
            <a:r>
              <a:rPr lang="en-GB" sz="2600" dirty="0">
                <a:latin typeface="Times New Roman" pitchFamily="18" charset="0"/>
                <a:cs typeface="Times New Roman" pitchFamily="18" charset="0"/>
              </a:rPr>
              <a:t>A </a:t>
            </a:r>
            <a:r>
              <a:rPr lang="en-GB" sz="2600" b="1" dirty="0">
                <a:latin typeface="Times New Roman" pitchFamily="18" charset="0"/>
                <a:cs typeface="Times New Roman" pitchFamily="18" charset="0"/>
              </a:rPr>
              <a:t>class-frame</a:t>
            </a:r>
            <a:r>
              <a:rPr lang="en-GB" sz="2600" dirty="0">
                <a:latin typeface="Times New Roman" pitchFamily="18" charset="0"/>
                <a:cs typeface="Times New Roman" pitchFamily="18" charset="0"/>
              </a:rPr>
              <a:t> describes a group of objects with common attributes.  </a:t>
            </a:r>
            <a:r>
              <a:rPr lang="en-GB" sz="2600" i="1" dirty="0">
                <a:latin typeface="Times New Roman" pitchFamily="18" charset="0"/>
                <a:cs typeface="Times New Roman" pitchFamily="18" charset="0"/>
              </a:rPr>
              <a:t>Animal</a:t>
            </a:r>
            <a:r>
              <a:rPr lang="en-GB" sz="2600" dirty="0">
                <a:latin typeface="Times New Roman" pitchFamily="18" charset="0"/>
                <a:cs typeface="Times New Roman" pitchFamily="18" charset="0"/>
              </a:rPr>
              <a:t>, </a:t>
            </a:r>
            <a:r>
              <a:rPr lang="en-GB" sz="2600" i="1" dirty="0">
                <a:latin typeface="Times New Roman" pitchFamily="18" charset="0"/>
                <a:cs typeface="Times New Roman" pitchFamily="18" charset="0"/>
              </a:rPr>
              <a:t>person</a:t>
            </a:r>
            <a:r>
              <a:rPr lang="en-GB" sz="2600" dirty="0">
                <a:latin typeface="Times New Roman" pitchFamily="18" charset="0"/>
                <a:cs typeface="Times New Roman" pitchFamily="18" charset="0"/>
              </a:rPr>
              <a:t>, </a:t>
            </a:r>
            <a:r>
              <a:rPr lang="en-GB" sz="2600" i="1" dirty="0">
                <a:latin typeface="Times New Roman" pitchFamily="18" charset="0"/>
                <a:cs typeface="Times New Roman" pitchFamily="18" charset="0"/>
              </a:rPr>
              <a:t>car</a:t>
            </a:r>
            <a:r>
              <a:rPr lang="en-GB" sz="2600" dirty="0">
                <a:latin typeface="Times New Roman" pitchFamily="18" charset="0"/>
                <a:cs typeface="Times New Roman" pitchFamily="18" charset="0"/>
              </a:rPr>
              <a:t> and </a:t>
            </a:r>
            <a:r>
              <a:rPr lang="en-GB" sz="2600" i="1" dirty="0">
                <a:latin typeface="Times New Roman" pitchFamily="18" charset="0"/>
                <a:cs typeface="Times New Roman" pitchFamily="18" charset="0"/>
              </a:rPr>
              <a:t>computer</a:t>
            </a:r>
            <a:r>
              <a:rPr lang="en-GB" sz="2600" dirty="0">
                <a:latin typeface="Times New Roman" pitchFamily="18" charset="0"/>
                <a:cs typeface="Times New Roman" pitchFamily="18" charset="0"/>
              </a:rPr>
              <a:t> are all class-frames.</a:t>
            </a:r>
          </a:p>
          <a:p>
            <a:pPr>
              <a:lnSpc>
                <a:spcPct val="83000"/>
              </a:lnSpc>
            </a:pPr>
            <a:r>
              <a:rPr lang="en-GB" sz="2600" dirty="0">
                <a:latin typeface="Times New Roman" pitchFamily="18" charset="0"/>
                <a:cs typeface="Times New Roman" pitchFamily="18" charset="0"/>
              </a:rPr>
              <a:t>Each frame “knows” its class.</a:t>
            </a:r>
            <a:endParaRPr lang="en-US" sz="2600" dirty="0">
              <a:latin typeface="Times New Roman" pitchFamily="18" charset="0"/>
              <a:cs typeface="Times New Roman" pitchFamily="18" charset="0"/>
            </a:endParaRPr>
          </a:p>
          <a:p>
            <a:pPr>
              <a:lnSpc>
                <a:spcPct val="83000"/>
              </a:lnSpc>
              <a:buNone/>
            </a:pPr>
            <a:endParaRPr lang="en-US" sz="2600" dirty="0">
              <a:latin typeface="Comic Sans MS" pitchFamily="66" charset="0"/>
            </a:endParaRPr>
          </a:p>
          <a:p>
            <a:pPr>
              <a:lnSpc>
                <a:spcPct val="83000"/>
              </a:lnSpc>
            </a:pPr>
            <a:endParaRPr lang="en-GB" sz="2600"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b="0" dirty="0">
                <a:latin typeface="Georgia" pitchFamily="18" charset="0"/>
              </a:rPr>
              <a:t>Computer class</a:t>
            </a:r>
          </a:p>
        </p:txBody>
      </p:sp>
      <p:graphicFrame>
        <p:nvGraphicFramePr>
          <p:cNvPr id="74756" name="Object 4"/>
          <p:cNvGraphicFramePr>
            <a:graphicFrameLocks noChangeAspect="1"/>
          </p:cNvGraphicFramePr>
          <p:nvPr>
            <p:ph idx="1"/>
          </p:nvPr>
        </p:nvGraphicFramePr>
        <p:xfrm>
          <a:off x="2706688" y="2697163"/>
          <a:ext cx="3714750" cy="2800350"/>
        </p:xfrm>
        <a:graphic>
          <a:graphicData uri="http://schemas.openxmlformats.org/presentationml/2006/ole">
            <p:oleObj spid="_x0000_s2050" name="Picture" r:id="rId3" imgW="3714840" imgH="2800440" progId="Word.Picture.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b="0" dirty="0">
                <a:latin typeface="Georgia" pitchFamily="18" charset="0"/>
              </a:rPr>
              <a:t>Computer instances</a:t>
            </a:r>
          </a:p>
        </p:txBody>
      </p:sp>
      <p:graphicFrame>
        <p:nvGraphicFramePr>
          <p:cNvPr id="75780" name="Object 4"/>
          <p:cNvGraphicFramePr>
            <a:graphicFrameLocks noChangeAspect="1"/>
          </p:cNvGraphicFramePr>
          <p:nvPr>
            <p:ph idx="1"/>
          </p:nvPr>
        </p:nvGraphicFramePr>
        <p:xfrm>
          <a:off x="1935163" y="2611438"/>
          <a:ext cx="5257800" cy="2971800"/>
        </p:xfrm>
        <a:graphic>
          <a:graphicData uri="http://schemas.openxmlformats.org/presentationml/2006/ole">
            <p:oleObj spid="_x0000_s3074" name="Picture" r:id="rId3" imgW="5257800" imgH="2971800" progId="Word.Picture.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GB" b="0" dirty="0">
                <a:latin typeface="Georgia" pitchFamily="18" charset="0"/>
              </a:rPr>
              <a:t>Class inheritance in frame-based systems</a:t>
            </a:r>
          </a:p>
        </p:txBody>
      </p:sp>
      <p:sp>
        <p:nvSpPr>
          <p:cNvPr id="76803" name="Rectangle 3"/>
          <p:cNvSpPr>
            <a:spLocks noGrp="1" noChangeArrowheads="1"/>
          </p:cNvSpPr>
          <p:nvPr>
            <p:ph type="body" idx="1"/>
          </p:nvPr>
        </p:nvSpPr>
        <p:spPr/>
        <p:txBody>
          <a:bodyPr>
            <a:normAutofit/>
          </a:bodyPr>
          <a:lstStyle/>
          <a:p>
            <a:r>
              <a:rPr lang="en-GB" dirty="0">
                <a:latin typeface="Times New Roman" pitchFamily="18" charset="0"/>
                <a:cs typeface="Times New Roman" pitchFamily="18" charset="0"/>
              </a:rPr>
              <a:t>Frame-based systems support </a:t>
            </a:r>
            <a:r>
              <a:rPr lang="en-GB" b="1" dirty="0">
                <a:latin typeface="Times New Roman" pitchFamily="18" charset="0"/>
                <a:cs typeface="Times New Roman" pitchFamily="18" charset="0"/>
              </a:rPr>
              <a:t>class inheritance</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fundamental idea of inheritance is that attributes of the class-frame represent things that are </a:t>
            </a:r>
            <a:r>
              <a:rPr lang="en-GB" i="1" dirty="0">
                <a:latin typeface="Times New Roman" pitchFamily="18" charset="0"/>
                <a:cs typeface="Times New Roman" pitchFamily="18" charset="0"/>
              </a:rPr>
              <a:t>typically</a:t>
            </a:r>
            <a:r>
              <a:rPr lang="en-GB" dirty="0">
                <a:latin typeface="Times New Roman" pitchFamily="18" charset="0"/>
                <a:cs typeface="Times New Roman" pitchFamily="18" charset="0"/>
              </a:rPr>
              <a:t> true for all objects in the class.  However, slots in the instance-frames can be filled with actual data uniquely specified for each instance.</a:t>
            </a:r>
            <a:endParaRPr lang="en-US" dirty="0">
              <a:latin typeface="Times New Roman" pitchFamily="18" charset="0"/>
              <a:cs typeface="Times New Roman" pitchFamily="18" charset="0"/>
            </a:endParaRPr>
          </a:p>
          <a:p>
            <a:endParaRPr lang="en-GB" dirty="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b="0" dirty="0">
                <a:latin typeface="Georgia" pitchFamily="18" charset="0"/>
              </a:rPr>
              <a:t>Relationships among objects</a:t>
            </a:r>
          </a:p>
        </p:txBody>
      </p:sp>
      <p:sp>
        <p:nvSpPr>
          <p:cNvPr id="77827" name="Rectangle 3"/>
          <p:cNvSpPr>
            <a:spLocks noGrp="1" noChangeArrowheads="1"/>
          </p:cNvSpPr>
          <p:nvPr>
            <p:ph type="body" sz="half" idx="1"/>
          </p:nvPr>
        </p:nvSpPr>
        <p:spPr>
          <a:xfrm>
            <a:off x="746125" y="1938338"/>
            <a:ext cx="7331075" cy="2557462"/>
          </a:xfrm>
        </p:spPr>
        <p:txBody>
          <a:bodyPr>
            <a:normAutofit/>
          </a:bodyPr>
          <a:lstStyle/>
          <a:p>
            <a:pPr marL="342900" indent="-342900">
              <a:lnSpc>
                <a:spcPct val="80000"/>
              </a:lnSpc>
              <a:spcBef>
                <a:spcPct val="20000"/>
              </a:spcBef>
              <a:buClr>
                <a:srgbClr val="000000"/>
              </a:buClr>
              <a:buSzPct val="100000"/>
              <a:buFont typeface="Times New Roman" pitchFamily="18" charset="0"/>
              <a:buChar char="•"/>
            </a:pPr>
            <a:r>
              <a:rPr lang="en-GB" sz="2800" b="1" dirty="0">
                <a:latin typeface="Times New Roman" pitchFamily="18" charset="0"/>
                <a:cs typeface="Times New Roman" pitchFamily="18" charset="0"/>
              </a:rPr>
              <a:t>Generalisation</a:t>
            </a:r>
            <a:r>
              <a:rPr lang="en-GB" sz="2800" dirty="0">
                <a:latin typeface="Times New Roman" pitchFamily="18" charset="0"/>
                <a:cs typeface="Times New Roman" pitchFamily="18" charset="0"/>
              </a:rPr>
              <a:t> denotes </a:t>
            </a:r>
            <a:r>
              <a:rPr lang="en-GB" sz="2800" b="1" i="1" dirty="0">
                <a:latin typeface="Times New Roman" pitchFamily="18" charset="0"/>
                <a:cs typeface="Times New Roman" pitchFamily="18" charset="0"/>
              </a:rPr>
              <a:t>a-kind-of</a:t>
            </a:r>
            <a:r>
              <a:rPr lang="en-GB" sz="2800" dirty="0">
                <a:latin typeface="Times New Roman" pitchFamily="18" charset="0"/>
                <a:cs typeface="Times New Roman" pitchFamily="18" charset="0"/>
              </a:rPr>
              <a:t> or </a:t>
            </a:r>
            <a:r>
              <a:rPr lang="en-GB" sz="2800" b="1" i="1" dirty="0">
                <a:latin typeface="Times New Roman" pitchFamily="18" charset="0"/>
                <a:cs typeface="Times New Roman" pitchFamily="18" charset="0"/>
              </a:rPr>
              <a:t>is-a</a:t>
            </a:r>
            <a:r>
              <a:rPr lang="en-GB" sz="2800" dirty="0">
                <a:latin typeface="Times New Roman" pitchFamily="18" charset="0"/>
                <a:cs typeface="Times New Roman" pitchFamily="18" charset="0"/>
              </a:rPr>
              <a:t> relationship between </a:t>
            </a:r>
            <a:r>
              <a:rPr lang="en-GB" sz="2800" i="1" dirty="0" err="1">
                <a:latin typeface="Times New Roman" pitchFamily="18" charset="0"/>
                <a:cs typeface="Times New Roman" pitchFamily="18" charset="0"/>
              </a:rPr>
              <a:t>superclas</a:t>
            </a:r>
            <a:r>
              <a:rPr lang="en-GB" sz="2800" dirty="0" err="1">
                <a:latin typeface="Times New Roman" pitchFamily="18" charset="0"/>
                <a:cs typeface="Times New Roman" pitchFamily="18" charset="0"/>
              </a:rPr>
              <a:t>s</a:t>
            </a:r>
            <a:r>
              <a:rPr lang="en-GB" sz="2800" dirty="0">
                <a:latin typeface="Times New Roman" pitchFamily="18" charset="0"/>
                <a:cs typeface="Times New Roman" pitchFamily="18" charset="0"/>
              </a:rPr>
              <a:t> and its subclasses.  For example, a car </a:t>
            </a:r>
            <a:r>
              <a:rPr lang="en-GB" sz="2800" i="1" dirty="0">
                <a:latin typeface="Times New Roman" pitchFamily="18" charset="0"/>
                <a:cs typeface="Times New Roman" pitchFamily="18" charset="0"/>
              </a:rPr>
              <a:t>is a</a:t>
            </a:r>
            <a:r>
              <a:rPr lang="en-GB" sz="2800" dirty="0">
                <a:latin typeface="Times New Roman" pitchFamily="18" charset="0"/>
                <a:cs typeface="Times New Roman" pitchFamily="18" charset="0"/>
              </a:rPr>
              <a:t> vehicle, or in other words, </a:t>
            </a:r>
            <a:r>
              <a:rPr lang="en-GB" sz="2800" i="1" dirty="0">
                <a:latin typeface="Times New Roman" pitchFamily="18" charset="0"/>
                <a:cs typeface="Times New Roman" pitchFamily="18" charset="0"/>
              </a:rPr>
              <a:t>Car</a:t>
            </a:r>
            <a:r>
              <a:rPr lang="en-GB" sz="2800" dirty="0">
                <a:latin typeface="Times New Roman" pitchFamily="18" charset="0"/>
                <a:cs typeface="Times New Roman" pitchFamily="18" charset="0"/>
              </a:rPr>
              <a:t> represents a subclass of the more general </a:t>
            </a:r>
            <a:r>
              <a:rPr lang="en-GB" sz="2800" dirty="0" err="1">
                <a:latin typeface="Times New Roman" pitchFamily="18" charset="0"/>
                <a:cs typeface="Times New Roman" pitchFamily="18" charset="0"/>
              </a:rPr>
              <a:t>superclass</a:t>
            </a: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Vehicle</a:t>
            </a:r>
            <a:r>
              <a:rPr lang="en-GB" sz="2800" dirty="0">
                <a:latin typeface="Times New Roman" pitchFamily="18" charset="0"/>
                <a:cs typeface="Times New Roman" pitchFamily="18" charset="0"/>
              </a:rPr>
              <a:t>.  Each subclass inherits all features of the </a:t>
            </a:r>
            <a:r>
              <a:rPr lang="en-GB" sz="2800" i="1" dirty="0" err="1">
                <a:latin typeface="Times New Roman" pitchFamily="18" charset="0"/>
                <a:cs typeface="Times New Roman" pitchFamily="18" charset="0"/>
              </a:rPr>
              <a:t>superclass</a:t>
            </a:r>
            <a:endParaRPr lang="en-GB" sz="2800" i="1" dirty="0">
              <a:latin typeface="Times New Roman" pitchFamily="18" charset="0"/>
              <a:cs typeface="Times New Roman" pitchFamily="18" charset="0"/>
            </a:endParaRPr>
          </a:p>
        </p:txBody>
      </p:sp>
      <p:graphicFrame>
        <p:nvGraphicFramePr>
          <p:cNvPr id="77828" name="Object 4"/>
          <p:cNvGraphicFramePr>
            <a:graphicFrameLocks noChangeAspect="1"/>
          </p:cNvGraphicFramePr>
          <p:nvPr>
            <p:ph sz="half" idx="2"/>
          </p:nvPr>
        </p:nvGraphicFramePr>
        <p:xfrm>
          <a:off x="2438400" y="4767263"/>
          <a:ext cx="5791200" cy="1343025"/>
        </p:xfrm>
        <a:graphic>
          <a:graphicData uri="http://schemas.openxmlformats.org/presentationml/2006/ole">
            <p:oleObj spid="_x0000_s4098" name="Picture" r:id="rId3" imgW="5143680" imgH="1486080" progId="Word.Picture.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609600" y="914400"/>
            <a:ext cx="7620000" cy="5343525"/>
          </a:xfrm>
        </p:spPr>
        <p:txBody>
          <a:bodyPr/>
          <a:lstStyle/>
          <a:p>
            <a:pPr>
              <a:buClr>
                <a:schemeClr val="tx2"/>
              </a:buClr>
            </a:pPr>
            <a:r>
              <a:rPr lang="en-GB" b="1" dirty="0">
                <a:latin typeface="Times New Roman" pitchFamily="18" charset="0"/>
                <a:cs typeface="Times New Roman" pitchFamily="18" charset="0"/>
              </a:rPr>
              <a:t>Aggregation</a:t>
            </a:r>
            <a:r>
              <a:rPr lang="en-GB" dirty="0">
                <a:latin typeface="Times New Roman" pitchFamily="18" charset="0"/>
                <a:cs typeface="Times New Roman" pitchFamily="18" charset="0"/>
              </a:rPr>
              <a:t> is </a:t>
            </a:r>
            <a:r>
              <a:rPr lang="en-GB" b="1" i="1" dirty="0">
                <a:latin typeface="Times New Roman" pitchFamily="18" charset="0"/>
                <a:cs typeface="Times New Roman" pitchFamily="18" charset="0"/>
              </a:rPr>
              <a:t>a-part-of</a:t>
            </a:r>
            <a:r>
              <a:rPr lang="en-GB" dirty="0">
                <a:latin typeface="Times New Roman" pitchFamily="18" charset="0"/>
                <a:cs typeface="Times New Roman" pitchFamily="18" charset="0"/>
              </a:rPr>
              <a:t> or </a:t>
            </a:r>
            <a:r>
              <a:rPr lang="en-GB" b="1" i="1" dirty="0">
                <a:latin typeface="Times New Roman" pitchFamily="18" charset="0"/>
                <a:cs typeface="Times New Roman" pitchFamily="18" charset="0"/>
              </a:rPr>
              <a:t>part-whole</a:t>
            </a:r>
            <a:r>
              <a:rPr lang="en-GB" dirty="0">
                <a:latin typeface="Times New Roman" pitchFamily="18" charset="0"/>
                <a:cs typeface="Times New Roman" pitchFamily="18" charset="0"/>
              </a:rPr>
              <a:t> relationship in which several subclasses representing </a:t>
            </a:r>
            <a:r>
              <a:rPr lang="en-GB" i="1" dirty="0">
                <a:latin typeface="Times New Roman" pitchFamily="18" charset="0"/>
                <a:cs typeface="Times New Roman" pitchFamily="18" charset="0"/>
              </a:rPr>
              <a:t>components</a:t>
            </a:r>
            <a:r>
              <a:rPr lang="en-GB" dirty="0">
                <a:latin typeface="Times New Roman" pitchFamily="18" charset="0"/>
                <a:cs typeface="Times New Roman" pitchFamily="18" charset="0"/>
              </a:rPr>
              <a:t> are associated with a </a:t>
            </a:r>
            <a:r>
              <a:rPr lang="en-GB" dirty="0" err="1">
                <a:latin typeface="Times New Roman" pitchFamily="18" charset="0"/>
                <a:cs typeface="Times New Roman" pitchFamily="18" charset="0"/>
              </a:rPr>
              <a:t>superclass</a:t>
            </a:r>
            <a:r>
              <a:rPr lang="en-GB" dirty="0">
                <a:latin typeface="Times New Roman" pitchFamily="18" charset="0"/>
                <a:cs typeface="Times New Roman" pitchFamily="18" charset="0"/>
              </a:rPr>
              <a:t> representing a </a:t>
            </a:r>
            <a:r>
              <a:rPr lang="en-GB" i="1" dirty="0">
                <a:latin typeface="Times New Roman" pitchFamily="18" charset="0"/>
                <a:cs typeface="Times New Roman" pitchFamily="18" charset="0"/>
              </a:rPr>
              <a:t>whole</a:t>
            </a:r>
            <a:r>
              <a:rPr lang="en-GB" dirty="0">
                <a:latin typeface="Times New Roman" pitchFamily="18" charset="0"/>
                <a:cs typeface="Times New Roman" pitchFamily="18" charset="0"/>
              </a:rPr>
              <a:t>.  For example, an engine is </a:t>
            </a:r>
            <a:r>
              <a:rPr lang="en-GB" i="1" dirty="0">
                <a:latin typeface="Times New Roman" pitchFamily="18" charset="0"/>
                <a:cs typeface="Times New Roman" pitchFamily="18" charset="0"/>
              </a:rPr>
              <a:t>a part of</a:t>
            </a:r>
            <a:r>
              <a:rPr lang="en-GB" dirty="0">
                <a:latin typeface="Times New Roman" pitchFamily="18" charset="0"/>
                <a:cs typeface="Times New Roman" pitchFamily="18" charset="0"/>
              </a:rPr>
              <a:t> a car.</a:t>
            </a:r>
            <a:endParaRPr lang="en-US" dirty="0">
              <a:latin typeface="Times New Roman" pitchFamily="18" charset="0"/>
              <a:cs typeface="Times New Roman" pitchFamily="18" charset="0"/>
            </a:endParaRPr>
          </a:p>
          <a:p>
            <a:endParaRPr lang="en-US" dirty="0">
              <a:latin typeface="Comic Sans MS" pitchFamily="66" charset="0"/>
            </a:endParaRPr>
          </a:p>
          <a:p>
            <a:endParaRPr lang="en-GB" dirty="0">
              <a:latin typeface="Comic Sans MS" pitchFamily="66" charset="0"/>
            </a:endParaRPr>
          </a:p>
        </p:txBody>
      </p:sp>
      <p:graphicFrame>
        <p:nvGraphicFramePr>
          <p:cNvPr id="78852" name="Object 4"/>
          <p:cNvGraphicFramePr>
            <a:graphicFrameLocks noChangeAspect="1"/>
          </p:cNvGraphicFramePr>
          <p:nvPr/>
        </p:nvGraphicFramePr>
        <p:xfrm>
          <a:off x="1143000" y="4495800"/>
          <a:ext cx="6858000" cy="1981200"/>
        </p:xfrm>
        <a:graphic>
          <a:graphicData uri="http://schemas.openxmlformats.org/presentationml/2006/ole">
            <p:oleObj spid="_x0000_s5122" name="Picture" r:id="rId3" imgW="5143680" imgH="1542960" progId="Word.Picture.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4294967295"/>
          </p:nvPr>
        </p:nvSpPr>
        <p:spPr>
          <a:xfrm>
            <a:off x="609600" y="762000"/>
            <a:ext cx="7467600" cy="4038600"/>
          </a:xfrm>
        </p:spPr>
        <p:txBody>
          <a:bodyPr/>
          <a:lstStyle/>
          <a:p>
            <a:pPr algn="just">
              <a:buClr>
                <a:schemeClr val="tx2"/>
              </a:buClr>
            </a:pPr>
            <a:r>
              <a:rPr lang="en-GB" sz="2800" b="1" dirty="0">
                <a:latin typeface="Times New Roman" pitchFamily="18" charset="0"/>
                <a:cs typeface="Times New Roman" pitchFamily="18" charset="0"/>
              </a:rPr>
              <a:t>Association</a:t>
            </a:r>
            <a:r>
              <a:rPr lang="en-GB" sz="2800" dirty="0">
                <a:latin typeface="Times New Roman" pitchFamily="18" charset="0"/>
                <a:cs typeface="Times New Roman" pitchFamily="18" charset="0"/>
              </a:rPr>
              <a:t> describes some semantic relationship between different classes which are unrelated otherwise.  For example, Mr Black owns a house, a car and a computer.  Such classes as </a:t>
            </a:r>
            <a:r>
              <a:rPr lang="en-GB" sz="2800" i="1" dirty="0">
                <a:latin typeface="Times New Roman" pitchFamily="18" charset="0"/>
                <a:cs typeface="Times New Roman" pitchFamily="18" charset="0"/>
              </a:rPr>
              <a:t>House</a:t>
            </a: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Car</a:t>
            </a:r>
            <a:r>
              <a:rPr lang="en-GB" sz="2800" dirty="0">
                <a:latin typeface="Times New Roman" pitchFamily="18" charset="0"/>
                <a:cs typeface="Times New Roman" pitchFamily="18" charset="0"/>
              </a:rPr>
              <a:t> and </a:t>
            </a:r>
            <a:r>
              <a:rPr lang="en-GB" sz="2800" i="1" dirty="0">
                <a:latin typeface="Times New Roman" pitchFamily="18" charset="0"/>
                <a:cs typeface="Times New Roman" pitchFamily="18" charset="0"/>
              </a:rPr>
              <a:t>Computer</a:t>
            </a:r>
            <a:r>
              <a:rPr lang="en-GB" sz="2800" dirty="0">
                <a:latin typeface="Times New Roman" pitchFamily="18" charset="0"/>
                <a:cs typeface="Times New Roman" pitchFamily="18" charset="0"/>
              </a:rPr>
              <a:t> are mutually independent, but they are linked with the frame </a:t>
            </a:r>
            <a:r>
              <a:rPr lang="en-GB" sz="2800" i="1" dirty="0">
                <a:latin typeface="Times New Roman" pitchFamily="18" charset="0"/>
                <a:cs typeface="Times New Roman" pitchFamily="18" charset="0"/>
              </a:rPr>
              <a:t>Mr Black</a:t>
            </a:r>
            <a:r>
              <a:rPr lang="en-GB" sz="2800" dirty="0">
                <a:latin typeface="Times New Roman" pitchFamily="18" charset="0"/>
                <a:cs typeface="Times New Roman" pitchFamily="18" charset="0"/>
              </a:rPr>
              <a:t> through the semantic association.</a:t>
            </a:r>
            <a:endParaRPr lang="en-US" sz="2800" dirty="0">
              <a:latin typeface="Times New Roman" pitchFamily="18" charset="0"/>
              <a:cs typeface="Times New Roman" pitchFamily="18" charset="0"/>
            </a:endParaRPr>
          </a:p>
          <a:p>
            <a:endParaRPr lang="en-GB" sz="2800" dirty="0">
              <a:latin typeface="Comic Sans MS" pitchFamily="66" charset="0"/>
            </a:endParaRPr>
          </a:p>
        </p:txBody>
      </p:sp>
      <p:graphicFrame>
        <p:nvGraphicFramePr>
          <p:cNvPr id="135172" name="Object 4"/>
          <p:cNvGraphicFramePr>
            <a:graphicFrameLocks noChangeAspect="1"/>
          </p:cNvGraphicFramePr>
          <p:nvPr/>
        </p:nvGraphicFramePr>
        <p:xfrm>
          <a:off x="838200" y="4648200"/>
          <a:ext cx="7086600" cy="1828800"/>
        </p:xfrm>
        <a:graphic>
          <a:graphicData uri="http://schemas.openxmlformats.org/presentationml/2006/ole">
            <p:oleObj spid="_x0000_s6146" name="Picture" r:id="rId3" imgW="5143680" imgH="1542960" progId="Word.Picture.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GB" b="0" dirty="0"/>
              <a:t>How does an inference engine work in a frame based system?</a:t>
            </a:r>
          </a:p>
        </p:txBody>
      </p:sp>
      <p:sp>
        <p:nvSpPr>
          <p:cNvPr id="84995" name="Rectangle 3"/>
          <p:cNvSpPr>
            <a:spLocks noGrp="1" noChangeArrowheads="1"/>
          </p:cNvSpPr>
          <p:nvPr>
            <p:ph type="body" idx="1"/>
          </p:nvPr>
        </p:nvSpPr>
        <p:spPr/>
        <p:txBody>
          <a:bodyPr/>
          <a:lstStyle/>
          <a:p>
            <a:pPr>
              <a:lnSpc>
                <a:spcPct val="73000"/>
              </a:lnSpc>
            </a:pPr>
            <a:r>
              <a:rPr lang="en-GB" sz="2800" dirty="0">
                <a:latin typeface="Times New Roman" pitchFamily="18" charset="0"/>
                <a:cs typeface="Times New Roman" pitchFamily="18" charset="0"/>
              </a:rPr>
              <a:t>In a rule-based expert system, the inference engine links the rules contained in the knowledge base with data given in the database.  </a:t>
            </a:r>
          </a:p>
          <a:p>
            <a:pPr>
              <a:lnSpc>
                <a:spcPct val="73000"/>
              </a:lnSpc>
            </a:pPr>
            <a:r>
              <a:rPr lang="en-GB" sz="2800" dirty="0">
                <a:latin typeface="Times New Roman" pitchFamily="18" charset="0"/>
                <a:cs typeface="Times New Roman" pitchFamily="18" charset="0"/>
              </a:rPr>
              <a:t>When the goal is set up, the inference engine searches the knowledge base to find a rule that has the goal in its consequent.  </a:t>
            </a:r>
          </a:p>
          <a:p>
            <a:pPr>
              <a:lnSpc>
                <a:spcPct val="73000"/>
              </a:lnSpc>
            </a:pPr>
            <a:r>
              <a:rPr lang="en-GB" sz="2800" dirty="0">
                <a:latin typeface="Times New Roman" pitchFamily="18" charset="0"/>
                <a:cs typeface="Times New Roman" pitchFamily="18" charset="0"/>
              </a:rPr>
              <a:t>If such a rule is found and its IF part matches data in the database, the rule is fired and the specified object, the goal, obtains its value.  If no rules are found that can derive a value for the goal, the system queries the user to supply that value.</a:t>
            </a:r>
            <a:endParaRPr lang="en-US" sz="2800" dirty="0">
              <a:latin typeface="Times New Roman" pitchFamily="18" charset="0"/>
              <a:cs typeface="Times New Roman" pitchFamily="18" charset="0"/>
            </a:endParaRPr>
          </a:p>
          <a:p>
            <a:pPr>
              <a:lnSpc>
                <a:spcPct val="73000"/>
              </a:lnSpc>
              <a:buNone/>
            </a:pP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Font typeface="StarSymbol" charset="0"/>
              <a:buNone/>
            </a:pPr>
            <a:r>
              <a:rPr lang="en-GB" b="1" dirty="0" smtClean="0">
                <a:effectLst>
                  <a:outerShdw blurRad="38100" dist="38100" dir="2700000" algn="tl">
                    <a:srgbClr val="C0C0C0"/>
                  </a:outerShdw>
                </a:effectLst>
                <a:latin typeface="Georgia" pitchFamily="18" charset="0"/>
              </a:rPr>
              <a:t>But:</a:t>
            </a:r>
            <a:endParaRPr lang="en-GB" dirty="0" smtClean="0">
              <a:effectLst>
                <a:outerShdw blurRad="38100" dist="38100" dir="2700000" algn="tl">
                  <a:srgbClr val="C0C0C0"/>
                </a:outerShdw>
              </a:effectLst>
              <a:latin typeface="Georgia" pitchFamily="18" charset="0"/>
            </a:endParaRPr>
          </a:p>
          <a:p>
            <a:r>
              <a:rPr lang="en-GB" sz="2800" dirty="0" smtClean="0">
                <a:latin typeface="Times New Roman" pitchFamily="18" charset="0"/>
                <a:cs typeface="Times New Roman" pitchFamily="18" charset="0"/>
              </a:rPr>
              <a:t>In a frame-based system, rules play an auxiliary role.  Frames represent here a major source of knowledge, and both methods and demons are used to add actions to the frames.  </a:t>
            </a:r>
          </a:p>
          <a:p>
            <a:r>
              <a:rPr lang="en-GB" sz="2800" dirty="0" smtClean="0">
                <a:latin typeface="Times New Roman" pitchFamily="18" charset="0"/>
                <a:cs typeface="Times New Roman" pitchFamily="18" charset="0"/>
              </a:rPr>
              <a:t>Thus, the goal in a frame-based system can be established either in a method or in a demon.</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b="0">
                <a:effectLst>
                  <a:outerShdw blurRad="38100" dist="38100" dir="2700000" algn="tl">
                    <a:srgbClr val="C0C0C0"/>
                  </a:outerShdw>
                </a:effectLst>
              </a:rPr>
              <a:t>Example:</a:t>
            </a:r>
          </a:p>
        </p:txBody>
      </p:sp>
      <p:sp>
        <p:nvSpPr>
          <p:cNvPr id="87043" name="Rectangle 3"/>
          <p:cNvSpPr>
            <a:spLocks noGrp="1" noChangeArrowheads="1"/>
          </p:cNvSpPr>
          <p:nvPr>
            <p:ph type="body" idx="1"/>
          </p:nvPr>
        </p:nvSpPr>
        <p:spPr/>
        <p:txBody>
          <a:bodyPr/>
          <a:lstStyle/>
          <a:p>
            <a:pPr algn="just">
              <a:lnSpc>
                <a:spcPct val="83000"/>
              </a:lnSpc>
              <a:buFont typeface="StarSymbol" charset="0"/>
              <a:buNone/>
            </a:pPr>
            <a:r>
              <a:rPr lang="en-GB" dirty="0"/>
              <a:t>Suppose we want to evaluate the credit request </a:t>
            </a:r>
          </a:p>
          <a:p>
            <a:pPr algn="just">
              <a:lnSpc>
                <a:spcPct val="83000"/>
              </a:lnSpc>
              <a:buFont typeface="StarSymbol" charset="0"/>
              <a:buNone/>
            </a:pPr>
            <a:r>
              <a:rPr lang="en-GB" dirty="0"/>
              <a:t>selected by the user. </a:t>
            </a:r>
            <a:endParaRPr lang="en-GB" dirty="0" smtClean="0"/>
          </a:p>
          <a:p>
            <a:pPr algn="just">
              <a:lnSpc>
                <a:spcPct val="83000"/>
              </a:lnSpc>
              <a:buFont typeface="StarSymbol" charset="0"/>
              <a:buNone/>
            </a:pPr>
            <a:r>
              <a:rPr lang="en-GB" dirty="0" smtClean="0"/>
              <a:t>	</a:t>
            </a:r>
            <a:r>
              <a:rPr lang="en-GB" dirty="0" smtClean="0"/>
              <a:t>The </a:t>
            </a:r>
            <a:r>
              <a:rPr lang="en-GB" dirty="0"/>
              <a:t>expert system </a:t>
            </a:r>
            <a:r>
              <a:rPr lang="en-GB" dirty="0" smtClean="0"/>
              <a:t>is expected </a:t>
            </a:r>
            <a:r>
              <a:rPr lang="en-GB" dirty="0"/>
              <a:t>to begin </a:t>
            </a:r>
            <a:r>
              <a:rPr lang="en-GB" dirty="0" smtClean="0"/>
              <a:t>the evaluation </a:t>
            </a:r>
            <a:r>
              <a:rPr lang="en-GB" dirty="0"/>
              <a:t>when the user clicks the </a:t>
            </a:r>
            <a:r>
              <a:rPr lang="en-GB" dirty="0" smtClean="0"/>
              <a:t>Evaluate Credit </a:t>
            </a:r>
            <a:r>
              <a:rPr lang="en-GB" dirty="0"/>
              <a:t>pushbutton on the input display</a:t>
            </a:r>
            <a:r>
              <a:rPr lang="en-GB" dirty="0" smtClean="0"/>
              <a:t>.</a:t>
            </a:r>
            <a:endParaRPr lang="en-GB" dirty="0" smtClean="0"/>
          </a:p>
          <a:p>
            <a:pPr algn="just">
              <a:lnSpc>
                <a:spcPct val="83000"/>
              </a:lnSpc>
              <a:buFont typeface="StarSymbol" charset="0"/>
              <a:buNone/>
            </a:pPr>
            <a:endParaRPr lang="en-GB" dirty="0">
              <a:effectLst>
                <a:outerShdw blurRad="38100" dist="38100" dir="2700000" algn="tl">
                  <a:srgbClr val="C0C0C0"/>
                </a:outerShdw>
              </a:effectLst>
            </a:endParaRPr>
          </a:p>
          <a:p>
            <a:pPr algn="just">
              <a:lnSpc>
                <a:spcPct val="83000"/>
              </a:lnSpc>
              <a:buFont typeface="StarSymbol" charset="0"/>
              <a:buNone/>
            </a:pPr>
            <a:r>
              <a:rPr lang="en-GB" dirty="0"/>
              <a:t>This pushbutton is attached to the attribute </a:t>
            </a:r>
            <a:r>
              <a:rPr lang="en-GB" i="1" dirty="0"/>
              <a:t>Evaluate Credit</a:t>
            </a:r>
            <a:r>
              <a:rPr lang="en-GB" dirty="0"/>
              <a:t> of the class </a:t>
            </a:r>
            <a:r>
              <a:rPr lang="en-GB" i="1" dirty="0"/>
              <a:t>Credit Evaluation.</a:t>
            </a:r>
            <a:endParaRPr lang="en-GB" dirty="0"/>
          </a:p>
          <a:p>
            <a:pPr>
              <a:lnSpc>
                <a:spcPct val="83000"/>
              </a:lnSpc>
            </a:pPr>
            <a:endParaRPr lang="en-US" dirty="0"/>
          </a:p>
          <a:p>
            <a:pPr>
              <a:lnSpc>
                <a:spcPct val="83000"/>
              </a:lnSpc>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algn="l"/>
            <a:r>
              <a:rPr lang="en-US" sz="4000" dirty="0" smtClean="0">
                <a:latin typeface="Times New Roman" pitchFamily="18" charset="0"/>
                <a:cs typeface="Times New Roman" pitchFamily="18" charset="0"/>
              </a:rPr>
              <a:t>Overview</a:t>
            </a:r>
            <a:endParaRPr lang="en-GB" sz="4000" dirty="0">
              <a:latin typeface="Times New Roman" pitchFamily="18" charset="0"/>
              <a:cs typeface="Times New Roman" pitchFamily="18" charset="0"/>
            </a:endParaRPr>
          </a:p>
        </p:txBody>
      </p:sp>
      <p:sp>
        <p:nvSpPr>
          <p:cNvPr id="66563" name="Rectangle 3"/>
          <p:cNvSpPr>
            <a:spLocks noGrp="1" noChangeArrowheads="1"/>
          </p:cNvSpPr>
          <p:nvPr>
            <p:ph type="body" idx="1"/>
          </p:nvPr>
        </p:nvSpPr>
        <p:spPr>
          <a:xfrm>
            <a:off x="457200" y="1600201"/>
            <a:ext cx="8229600" cy="4343400"/>
          </a:xfrm>
        </p:spPr>
        <p:txBody>
          <a:bodyPr/>
          <a:lstStyle/>
          <a:p>
            <a:r>
              <a:rPr lang="en-GB" sz="2800" dirty="0">
                <a:latin typeface="Times New Roman" pitchFamily="18" charset="0"/>
                <a:cs typeface="Times New Roman" pitchFamily="18" charset="0"/>
              </a:rPr>
              <a:t>Introduction, or what is a frame?</a:t>
            </a:r>
          </a:p>
          <a:p>
            <a:r>
              <a:rPr lang="en-GB" sz="2800" dirty="0">
                <a:latin typeface="Times New Roman" pitchFamily="18" charset="0"/>
                <a:cs typeface="Times New Roman" pitchFamily="18" charset="0"/>
              </a:rPr>
              <a:t>Frames as a knowledge representation technique</a:t>
            </a:r>
          </a:p>
          <a:p>
            <a:r>
              <a:rPr lang="en-GB" sz="2800" dirty="0">
                <a:latin typeface="Times New Roman" pitchFamily="18" charset="0"/>
                <a:cs typeface="Times New Roman" pitchFamily="18" charset="0"/>
              </a:rPr>
              <a:t>Inference in frame-based experts</a:t>
            </a:r>
          </a:p>
          <a:p>
            <a:r>
              <a:rPr lang="en-GB" sz="2800" dirty="0">
                <a:latin typeface="Times New Roman" pitchFamily="18" charset="0"/>
                <a:cs typeface="Times New Roman" pitchFamily="18" charset="0"/>
              </a:rPr>
              <a:t>Methods and demons</a:t>
            </a:r>
          </a:p>
          <a:p>
            <a:r>
              <a:rPr lang="en-GB" sz="2800" dirty="0">
                <a:latin typeface="Times New Roman" pitchFamily="18" charset="0"/>
                <a:cs typeface="Times New Roman" pitchFamily="18" charset="0"/>
              </a:rPr>
              <a:t>Interaction of frames and rules</a:t>
            </a:r>
          </a:p>
          <a:p>
            <a:r>
              <a:rPr lang="en-US" sz="2800" dirty="0" smtClean="0">
                <a:latin typeface="Times New Roman" pitchFamily="18" charset="0"/>
                <a:cs typeface="Times New Roman" pitchFamily="18" charset="0"/>
              </a:rPr>
              <a:t>Summary</a:t>
            </a:r>
            <a:endParaRPr lang="en-US" sz="2800" dirty="0">
              <a:latin typeface="Times New Roman" pitchFamily="18" charset="0"/>
              <a:cs typeface="Times New Roman" pitchFamily="18" charset="0"/>
            </a:endParaRPr>
          </a:p>
          <a:p>
            <a:pPr>
              <a:buNone/>
            </a:pPr>
            <a:endParaRPr lang="en-US" sz="2800" dirty="0">
              <a:latin typeface="Comic Sans MS" pitchFamily="66" charset="0"/>
            </a:endParaRPr>
          </a:p>
          <a:p>
            <a:endParaRPr lang="en-GB" sz="2800" dirty="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a:t>All rights reserved ©</a:t>
            </a:r>
          </a:p>
        </p:txBody>
      </p:sp>
      <p:sp>
        <p:nvSpPr>
          <p:cNvPr id="37" name="Footer Placeholder 4"/>
          <p:cNvSpPr>
            <a:spLocks noGrp="1"/>
          </p:cNvSpPr>
          <p:nvPr>
            <p:ph type="ftr" sz="quarter" idx="11"/>
          </p:nvPr>
        </p:nvSpPr>
        <p:spPr/>
        <p:txBody>
          <a:bodyPr/>
          <a:lstStyle/>
          <a:p>
            <a:r>
              <a:rPr lang="en-US"/>
              <a:t>L. Manevitz            Lecture 7</a:t>
            </a:r>
          </a:p>
        </p:txBody>
      </p:sp>
      <p:sp>
        <p:nvSpPr>
          <p:cNvPr id="38" name="Slide Number Placeholder 5"/>
          <p:cNvSpPr>
            <a:spLocks noGrp="1"/>
          </p:cNvSpPr>
          <p:nvPr>
            <p:ph type="sldNum" sz="quarter" idx="12"/>
          </p:nvPr>
        </p:nvSpPr>
        <p:spPr/>
        <p:txBody>
          <a:bodyPr/>
          <a:lstStyle/>
          <a:p>
            <a:fld id="{3D928AD2-08ED-422C-A3A5-E744B1FAAD8F}" type="slidenum">
              <a:rPr lang="en-US"/>
              <a:pPr/>
              <a:t>20</a:t>
            </a:fld>
            <a:endParaRPr lang="en-US"/>
          </a:p>
        </p:txBody>
      </p:sp>
      <p:sp>
        <p:nvSpPr>
          <p:cNvPr id="33794" name="Rectangle 2"/>
          <p:cNvSpPr>
            <a:spLocks noGrp="1" noChangeArrowheads="1"/>
          </p:cNvSpPr>
          <p:nvPr>
            <p:ph type="title"/>
          </p:nvPr>
        </p:nvSpPr>
        <p:spPr/>
        <p:txBody>
          <a:bodyPr/>
          <a:lstStyle/>
          <a:p>
            <a:r>
              <a:rPr lang="en-US" dirty="0"/>
              <a:t>Earthquake Example cont.</a:t>
            </a:r>
          </a:p>
        </p:txBody>
      </p:sp>
      <p:grpSp>
        <p:nvGrpSpPr>
          <p:cNvPr id="2" name="Group 4"/>
          <p:cNvGrpSpPr>
            <a:grpSpLocks/>
          </p:cNvGrpSpPr>
          <p:nvPr/>
        </p:nvGrpSpPr>
        <p:grpSpPr bwMode="auto">
          <a:xfrm>
            <a:off x="2438400" y="1447800"/>
            <a:ext cx="2438400" cy="609600"/>
            <a:chOff x="816" y="1920"/>
            <a:chExt cx="1488" cy="384"/>
          </a:xfrm>
        </p:grpSpPr>
        <p:sp>
          <p:nvSpPr>
            <p:cNvPr id="33797" name="Oval 5"/>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798" name="Text Box 6"/>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Earthquake13</a:t>
              </a:r>
            </a:p>
          </p:txBody>
        </p:sp>
      </p:grpSp>
      <p:cxnSp>
        <p:nvCxnSpPr>
          <p:cNvPr id="33803" name="AutoShape 11"/>
          <p:cNvCxnSpPr>
            <a:cxnSpLocks noChangeShapeType="1"/>
            <a:stCxn id="33797" idx="4"/>
            <a:endCxn id="33822" idx="2"/>
          </p:cNvCxnSpPr>
          <p:nvPr/>
        </p:nvCxnSpPr>
        <p:spPr bwMode="auto">
          <a:xfrm rot="16200000" flipH="1">
            <a:off x="3420269" y="2216944"/>
            <a:ext cx="2378075" cy="2058987"/>
          </a:xfrm>
          <a:prstGeom prst="bentConnector2">
            <a:avLst/>
          </a:prstGeom>
          <a:noFill/>
          <a:ln w="9525">
            <a:solidFill>
              <a:srgbClr val="FF0000"/>
            </a:solidFill>
            <a:miter lim="800000"/>
            <a:headEnd/>
            <a:tailEnd type="triangle" w="med" len="med"/>
          </a:ln>
          <a:effectLst/>
        </p:spPr>
      </p:cxnSp>
      <p:cxnSp>
        <p:nvCxnSpPr>
          <p:cNvPr id="33804" name="AutoShape 12"/>
          <p:cNvCxnSpPr>
            <a:cxnSpLocks noChangeShapeType="1"/>
            <a:stCxn id="33797" idx="4"/>
            <a:endCxn id="33820" idx="1"/>
          </p:cNvCxnSpPr>
          <p:nvPr/>
        </p:nvCxnSpPr>
        <p:spPr bwMode="auto">
          <a:xfrm rot="16200000" flipH="1">
            <a:off x="4174332" y="1462881"/>
            <a:ext cx="1676400" cy="2865437"/>
          </a:xfrm>
          <a:prstGeom prst="bentConnector2">
            <a:avLst/>
          </a:prstGeom>
          <a:noFill/>
          <a:ln w="9525">
            <a:solidFill>
              <a:srgbClr val="FF0000"/>
            </a:solidFill>
            <a:miter lim="800000"/>
            <a:headEnd/>
            <a:tailEnd type="triangle" w="med" len="med"/>
          </a:ln>
          <a:effectLst/>
        </p:spPr>
      </p:cxnSp>
      <p:cxnSp>
        <p:nvCxnSpPr>
          <p:cNvPr id="33805" name="AutoShape 13"/>
          <p:cNvCxnSpPr>
            <a:cxnSpLocks noChangeShapeType="1"/>
            <a:stCxn id="33797" idx="4"/>
            <a:endCxn id="33816" idx="2"/>
          </p:cNvCxnSpPr>
          <p:nvPr/>
        </p:nvCxnSpPr>
        <p:spPr bwMode="auto">
          <a:xfrm rot="16200000" flipH="1">
            <a:off x="4456907" y="1180306"/>
            <a:ext cx="914400" cy="2668587"/>
          </a:xfrm>
          <a:prstGeom prst="bentConnector2">
            <a:avLst/>
          </a:prstGeom>
          <a:noFill/>
          <a:ln w="9525">
            <a:solidFill>
              <a:srgbClr val="FF0000"/>
            </a:solidFill>
            <a:miter lim="800000"/>
            <a:headEnd/>
            <a:tailEnd type="triangle" w="med" len="med"/>
          </a:ln>
          <a:effectLst/>
        </p:spPr>
      </p:cxnSp>
      <p:cxnSp>
        <p:nvCxnSpPr>
          <p:cNvPr id="33806" name="AutoShape 14"/>
          <p:cNvCxnSpPr>
            <a:cxnSpLocks noChangeShapeType="1"/>
            <a:stCxn id="33797" idx="4"/>
            <a:endCxn id="33813" idx="2"/>
          </p:cNvCxnSpPr>
          <p:nvPr/>
        </p:nvCxnSpPr>
        <p:spPr bwMode="auto">
          <a:xfrm rot="16200000" flipH="1">
            <a:off x="4380707" y="1256506"/>
            <a:ext cx="152400" cy="1754187"/>
          </a:xfrm>
          <a:prstGeom prst="bentConnector2">
            <a:avLst/>
          </a:prstGeom>
          <a:noFill/>
          <a:ln w="9525">
            <a:solidFill>
              <a:srgbClr val="FF0000"/>
            </a:solidFill>
            <a:miter lim="800000"/>
            <a:headEnd/>
            <a:tailEnd type="triangle" w="med" len="med"/>
          </a:ln>
          <a:effectLst/>
        </p:spPr>
      </p:cxnSp>
      <p:sp>
        <p:nvSpPr>
          <p:cNvPr id="33807" name="Text Box 15"/>
          <p:cNvSpPr txBox="1">
            <a:spLocks noChangeArrowheads="1"/>
          </p:cNvSpPr>
          <p:nvPr/>
        </p:nvSpPr>
        <p:spPr bwMode="auto">
          <a:xfrm>
            <a:off x="2514600" y="1981200"/>
            <a:ext cx="762000" cy="396875"/>
          </a:xfrm>
          <a:prstGeom prst="rect">
            <a:avLst/>
          </a:prstGeom>
          <a:noFill/>
          <a:ln w="9525">
            <a:noFill/>
            <a:miter lim="800000"/>
            <a:headEnd/>
            <a:tailEnd/>
          </a:ln>
          <a:effectLst/>
        </p:spPr>
        <p:txBody>
          <a:bodyPr>
            <a:spAutoFit/>
          </a:bodyPr>
          <a:lstStyle/>
          <a:p>
            <a:pPr>
              <a:spcBef>
                <a:spcPct val="50000"/>
              </a:spcBef>
            </a:pPr>
            <a:r>
              <a:rPr lang="en-US" sz="2000" b="1"/>
              <a:t>place</a:t>
            </a:r>
            <a:r>
              <a:rPr lang="en-US" sz="1600" b="1"/>
              <a:t> </a:t>
            </a:r>
          </a:p>
        </p:txBody>
      </p:sp>
      <p:grpSp>
        <p:nvGrpSpPr>
          <p:cNvPr id="3" name="Group 20"/>
          <p:cNvGrpSpPr>
            <a:grpSpLocks/>
          </p:cNvGrpSpPr>
          <p:nvPr/>
        </p:nvGrpSpPr>
        <p:grpSpPr bwMode="auto">
          <a:xfrm>
            <a:off x="5334000" y="1905000"/>
            <a:ext cx="2514600" cy="609600"/>
            <a:chOff x="816" y="1920"/>
            <a:chExt cx="1488" cy="384"/>
          </a:xfrm>
        </p:grpSpPr>
        <p:sp>
          <p:nvSpPr>
            <p:cNvPr id="33813" name="Oval 21"/>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814" name="Text Box 22"/>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Lower Slabovia</a:t>
              </a:r>
            </a:p>
          </p:txBody>
        </p:sp>
      </p:grpSp>
      <p:grpSp>
        <p:nvGrpSpPr>
          <p:cNvPr id="4" name="Group 23"/>
          <p:cNvGrpSpPr>
            <a:grpSpLocks/>
          </p:cNvGrpSpPr>
          <p:nvPr/>
        </p:nvGrpSpPr>
        <p:grpSpPr bwMode="auto">
          <a:xfrm>
            <a:off x="6248400" y="2667000"/>
            <a:ext cx="1143000" cy="609600"/>
            <a:chOff x="816" y="1920"/>
            <a:chExt cx="1488" cy="384"/>
          </a:xfrm>
        </p:grpSpPr>
        <p:sp>
          <p:nvSpPr>
            <p:cNvPr id="33816" name="Oval 24"/>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817" name="Text Box 25"/>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Today</a:t>
              </a:r>
            </a:p>
          </p:txBody>
        </p:sp>
      </p:grpSp>
      <p:grpSp>
        <p:nvGrpSpPr>
          <p:cNvPr id="5" name="Group 26"/>
          <p:cNvGrpSpPr>
            <a:grpSpLocks/>
          </p:cNvGrpSpPr>
          <p:nvPr/>
        </p:nvGrpSpPr>
        <p:grpSpPr bwMode="auto">
          <a:xfrm>
            <a:off x="6400800" y="3429000"/>
            <a:ext cx="685800" cy="609600"/>
            <a:chOff x="816" y="1920"/>
            <a:chExt cx="1488" cy="384"/>
          </a:xfrm>
        </p:grpSpPr>
        <p:sp>
          <p:nvSpPr>
            <p:cNvPr id="33819" name="Oval 27"/>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820" name="Text Box 28"/>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25</a:t>
              </a:r>
            </a:p>
          </p:txBody>
        </p:sp>
      </p:grpSp>
      <p:grpSp>
        <p:nvGrpSpPr>
          <p:cNvPr id="6" name="Group 29"/>
          <p:cNvGrpSpPr>
            <a:grpSpLocks/>
          </p:cNvGrpSpPr>
          <p:nvPr/>
        </p:nvGrpSpPr>
        <p:grpSpPr bwMode="auto">
          <a:xfrm>
            <a:off x="5638800" y="4130675"/>
            <a:ext cx="2133600" cy="609600"/>
            <a:chOff x="816" y="1920"/>
            <a:chExt cx="1488" cy="384"/>
          </a:xfrm>
        </p:grpSpPr>
        <p:sp>
          <p:nvSpPr>
            <p:cNvPr id="33822" name="Oval 30"/>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823" name="Text Box 31"/>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500,000,000</a:t>
              </a:r>
            </a:p>
          </p:txBody>
        </p:sp>
      </p:grpSp>
      <p:grpSp>
        <p:nvGrpSpPr>
          <p:cNvPr id="7" name="Group 32"/>
          <p:cNvGrpSpPr>
            <a:grpSpLocks/>
          </p:cNvGrpSpPr>
          <p:nvPr/>
        </p:nvGrpSpPr>
        <p:grpSpPr bwMode="auto">
          <a:xfrm>
            <a:off x="6400800" y="4876800"/>
            <a:ext cx="685800" cy="609600"/>
            <a:chOff x="816" y="1920"/>
            <a:chExt cx="1488" cy="384"/>
          </a:xfrm>
        </p:grpSpPr>
        <p:sp>
          <p:nvSpPr>
            <p:cNvPr id="33825" name="Oval 33"/>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826" name="Text Box 34"/>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8.5</a:t>
              </a:r>
            </a:p>
          </p:txBody>
        </p:sp>
      </p:grpSp>
      <p:sp>
        <p:nvSpPr>
          <p:cNvPr id="33827" name="Text Box 35"/>
          <p:cNvSpPr txBox="1">
            <a:spLocks noChangeArrowheads="1"/>
          </p:cNvSpPr>
          <p:nvPr/>
        </p:nvSpPr>
        <p:spPr bwMode="auto">
          <a:xfrm>
            <a:off x="2514600" y="2727325"/>
            <a:ext cx="762000" cy="396875"/>
          </a:xfrm>
          <a:prstGeom prst="rect">
            <a:avLst/>
          </a:prstGeom>
          <a:noFill/>
          <a:ln w="9525">
            <a:noFill/>
            <a:miter lim="800000"/>
            <a:headEnd/>
            <a:tailEnd/>
          </a:ln>
          <a:effectLst/>
        </p:spPr>
        <p:txBody>
          <a:bodyPr>
            <a:spAutoFit/>
          </a:bodyPr>
          <a:lstStyle/>
          <a:p>
            <a:pPr>
              <a:spcBef>
                <a:spcPct val="50000"/>
              </a:spcBef>
            </a:pPr>
            <a:r>
              <a:rPr lang="en-US" sz="2000" b="1"/>
              <a:t>day</a:t>
            </a:r>
            <a:r>
              <a:rPr lang="en-US" sz="1600" b="1"/>
              <a:t> </a:t>
            </a:r>
          </a:p>
        </p:txBody>
      </p:sp>
      <p:sp>
        <p:nvSpPr>
          <p:cNvPr id="33828" name="Text Box 36"/>
          <p:cNvSpPr txBox="1">
            <a:spLocks noChangeArrowheads="1"/>
          </p:cNvSpPr>
          <p:nvPr/>
        </p:nvSpPr>
        <p:spPr bwMode="auto">
          <a:xfrm>
            <a:off x="2133600" y="3413125"/>
            <a:ext cx="1143000" cy="396875"/>
          </a:xfrm>
          <a:prstGeom prst="rect">
            <a:avLst/>
          </a:prstGeom>
          <a:noFill/>
          <a:ln w="9525">
            <a:noFill/>
            <a:miter lim="800000"/>
            <a:headEnd/>
            <a:tailEnd/>
          </a:ln>
          <a:effectLst/>
        </p:spPr>
        <p:txBody>
          <a:bodyPr>
            <a:spAutoFit/>
          </a:bodyPr>
          <a:lstStyle/>
          <a:p>
            <a:pPr>
              <a:spcBef>
                <a:spcPct val="50000"/>
              </a:spcBef>
            </a:pPr>
            <a:r>
              <a:rPr lang="en-US" sz="2000" b="1"/>
              <a:t>fatalities</a:t>
            </a:r>
            <a:r>
              <a:rPr lang="en-US" sz="1600" b="1"/>
              <a:t> </a:t>
            </a:r>
          </a:p>
        </p:txBody>
      </p:sp>
      <p:sp>
        <p:nvSpPr>
          <p:cNvPr id="33829" name="Text Box 37"/>
          <p:cNvSpPr txBox="1">
            <a:spLocks noChangeArrowheads="1"/>
          </p:cNvSpPr>
          <p:nvPr/>
        </p:nvSpPr>
        <p:spPr bwMode="auto">
          <a:xfrm>
            <a:off x="2286000" y="4114800"/>
            <a:ext cx="1143000" cy="396875"/>
          </a:xfrm>
          <a:prstGeom prst="rect">
            <a:avLst/>
          </a:prstGeom>
          <a:noFill/>
          <a:ln w="9525">
            <a:noFill/>
            <a:miter lim="800000"/>
            <a:headEnd/>
            <a:tailEnd/>
          </a:ln>
          <a:effectLst/>
        </p:spPr>
        <p:txBody>
          <a:bodyPr>
            <a:spAutoFit/>
          </a:bodyPr>
          <a:lstStyle/>
          <a:p>
            <a:pPr>
              <a:spcBef>
                <a:spcPct val="50000"/>
              </a:spcBef>
            </a:pPr>
            <a:r>
              <a:rPr lang="en-US" sz="2000" b="1"/>
              <a:t>damage</a:t>
            </a:r>
            <a:endParaRPr lang="en-US" sz="1600" b="1"/>
          </a:p>
        </p:txBody>
      </p:sp>
      <p:cxnSp>
        <p:nvCxnSpPr>
          <p:cNvPr id="33830" name="AutoShape 38"/>
          <p:cNvCxnSpPr>
            <a:cxnSpLocks noChangeShapeType="1"/>
            <a:stCxn id="33797" idx="4"/>
            <a:endCxn id="33826" idx="1"/>
          </p:cNvCxnSpPr>
          <p:nvPr/>
        </p:nvCxnSpPr>
        <p:spPr bwMode="auto">
          <a:xfrm rot="16200000" flipH="1">
            <a:off x="3450432" y="2186781"/>
            <a:ext cx="3124200" cy="2865437"/>
          </a:xfrm>
          <a:prstGeom prst="bentConnector2">
            <a:avLst/>
          </a:prstGeom>
          <a:noFill/>
          <a:ln w="9525">
            <a:solidFill>
              <a:srgbClr val="FF0000"/>
            </a:solidFill>
            <a:miter lim="800000"/>
            <a:headEnd/>
            <a:tailEnd type="triangle" w="med" len="med"/>
          </a:ln>
          <a:effectLst/>
        </p:spPr>
      </p:cxnSp>
      <p:sp>
        <p:nvSpPr>
          <p:cNvPr id="33831" name="Text Box 39"/>
          <p:cNvSpPr txBox="1">
            <a:spLocks noChangeArrowheads="1"/>
          </p:cNvSpPr>
          <p:nvPr/>
        </p:nvSpPr>
        <p:spPr bwMode="auto">
          <a:xfrm>
            <a:off x="2057400" y="4860925"/>
            <a:ext cx="1371600" cy="396875"/>
          </a:xfrm>
          <a:prstGeom prst="rect">
            <a:avLst/>
          </a:prstGeom>
          <a:noFill/>
          <a:ln w="9525">
            <a:noFill/>
            <a:miter lim="800000"/>
            <a:headEnd/>
            <a:tailEnd/>
          </a:ln>
          <a:effectLst/>
        </p:spPr>
        <p:txBody>
          <a:bodyPr>
            <a:spAutoFit/>
          </a:bodyPr>
          <a:lstStyle/>
          <a:p>
            <a:pPr>
              <a:spcBef>
                <a:spcPct val="50000"/>
              </a:spcBef>
            </a:pPr>
            <a:r>
              <a:rPr lang="en-US" sz="2000" b="1"/>
              <a:t>magnitude</a:t>
            </a:r>
            <a:endParaRPr lang="en-US" sz="1600" b="1"/>
          </a:p>
        </p:txBody>
      </p:sp>
      <p:sp>
        <p:nvSpPr>
          <p:cNvPr id="33832" name="Text Box 40"/>
          <p:cNvSpPr txBox="1">
            <a:spLocks noChangeArrowheads="1"/>
          </p:cNvSpPr>
          <p:nvPr/>
        </p:nvSpPr>
        <p:spPr bwMode="auto">
          <a:xfrm>
            <a:off x="2514600" y="5638800"/>
            <a:ext cx="1143000" cy="396875"/>
          </a:xfrm>
          <a:prstGeom prst="rect">
            <a:avLst/>
          </a:prstGeom>
          <a:noFill/>
          <a:ln w="9525">
            <a:noFill/>
            <a:miter lim="800000"/>
            <a:headEnd/>
            <a:tailEnd/>
          </a:ln>
          <a:effectLst/>
        </p:spPr>
        <p:txBody>
          <a:bodyPr>
            <a:spAutoFit/>
          </a:bodyPr>
          <a:lstStyle/>
          <a:p>
            <a:pPr>
              <a:spcBef>
                <a:spcPct val="50000"/>
              </a:spcBef>
            </a:pPr>
            <a:r>
              <a:rPr lang="en-US" sz="2000" b="1"/>
              <a:t>fault</a:t>
            </a:r>
            <a:endParaRPr lang="en-US" sz="1600" b="1"/>
          </a:p>
        </p:txBody>
      </p:sp>
      <p:grpSp>
        <p:nvGrpSpPr>
          <p:cNvPr id="8" name="Group 41"/>
          <p:cNvGrpSpPr>
            <a:grpSpLocks/>
          </p:cNvGrpSpPr>
          <p:nvPr/>
        </p:nvGrpSpPr>
        <p:grpSpPr bwMode="auto">
          <a:xfrm>
            <a:off x="5562600" y="5562600"/>
            <a:ext cx="2514600" cy="609600"/>
            <a:chOff x="816" y="1920"/>
            <a:chExt cx="1488" cy="384"/>
          </a:xfrm>
        </p:grpSpPr>
        <p:sp>
          <p:nvSpPr>
            <p:cNvPr id="33834" name="Oval 42"/>
            <p:cNvSpPr>
              <a:spLocks noChangeArrowheads="1"/>
            </p:cNvSpPr>
            <p:nvPr/>
          </p:nvSpPr>
          <p:spPr bwMode="auto">
            <a:xfrm>
              <a:off x="816" y="1920"/>
              <a:ext cx="1392" cy="384"/>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3835" name="Text Box 43"/>
            <p:cNvSpPr txBox="1">
              <a:spLocks noChangeArrowheads="1"/>
            </p:cNvSpPr>
            <p:nvPr/>
          </p:nvSpPr>
          <p:spPr bwMode="auto">
            <a:xfrm>
              <a:off x="912" y="1968"/>
              <a:ext cx="1392" cy="288"/>
            </a:xfrm>
            <a:prstGeom prst="rect">
              <a:avLst/>
            </a:prstGeom>
            <a:noFill/>
            <a:ln w="9525">
              <a:noFill/>
              <a:miter lim="800000"/>
              <a:headEnd/>
              <a:tailEnd/>
            </a:ln>
            <a:effectLst/>
          </p:spPr>
          <p:txBody>
            <a:bodyPr>
              <a:spAutoFit/>
            </a:bodyPr>
            <a:lstStyle/>
            <a:p>
              <a:pPr>
                <a:spcBef>
                  <a:spcPct val="50000"/>
                </a:spcBef>
              </a:pPr>
              <a:r>
                <a:rPr lang="en-US"/>
                <a:t>Sadie Hawkins</a:t>
              </a:r>
            </a:p>
          </p:txBody>
        </p:sp>
      </p:grpSp>
      <p:cxnSp>
        <p:nvCxnSpPr>
          <p:cNvPr id="33836" name="AutoShape 44"/>
          <p:cNvCxnSpPr>
            <a:cxnSpLocks noChangeShapeType="1"/>
            <a:stCxn id="33797" idx="4"/>
            <a:endCxn id="33834" idx="2"/>
          </p:cNvCxnSpPr>
          <p:nvPr/>
        </p:nvCxnSpPr>
        <p:spPr bwMode="auto">
          <a:xfrm rot="16200000" flipH="1">
            <a:off x="2666207" y="2971006"/>
            <a:ext cx="3810000" cy="1982787"/>
          </a:xfrm>
          <a:prstGeom prst="bentConnector2">
            <a:avLst/>
          </a:prstGeom>
          <a:noFill/>
          <a:ln w="9525">
            <a:solidFill>
              <a:srgbClr val="FF0000"/>
            </a:solidFill>
            <a:miter lim="800000"/>
            <a:headEnd/>
            <a:tailEnd type="triangle" w="med" len="med"/>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Earthquake Summary Pattern</a:t>
            </a:r>
          </a:p>
        </p:txBody>
      </p:sp>
      <p:sp>
        <p:nvSpPr>
          <p:cNvPr id="34819" name="Rectangle 3"/>
          <p:cNvSpPr>
            <a:spLocks noGrp="1" noChangeArrowheads="1"/>
          </p:cNvSpPr>
          <p:nvPr>
            <p:ph type="body" idx="1"/>
          </p:nvPr>
        </p:nvSpPr>
        <p:spPr/>
        <p:txBody>
          <a:bodyPr/>
          <a:lstStyle/>
          <a:p>
            <a:r>
              <a:rPr lang="en-US" dirty="0"/>
              <a:t>An earthquake occurred in </a:t>
            </a:r>
            <a:r>
              <a:rPr lang="en-US" i="1" dirty="0">
                <a:solidFill>
                  <a:srgbClr val="FF0000"/>
                </a:solidFill>
              </a:rPr>
              <a:t>value in location slot value in day slot</a:t>
            </a:r>
            <a:r>
              <a:rPr lang="en-US" dirty="0"/>
              <a:t>. There were </a:t>
            </a:r>
            <a:r>
              <a:rPr lang="en-US" i="1" dirty="0">
                <a:solidFill>
                  <a:srgbClr val="FF0000"/>
                </a:solidFill>
              </a:rPr>
              <a:t>value in fatalities slot</a:t>
            </a:r>
            <a:r>
              <a:rPr lang="en-US" dirty="0"/>
              <a:t> fatalities and </a:t>
            </a:r>
            <a:r>
              <a:rPr lang="en-US" i="1" dirty="0">
                <a:solidFill>
                  <a:srgbClr val="FF0000"/>
                </a:solidFill>
              </a:rPr>
              <a:t>value in damage slot</a:t>
            </a:r>
            <a:r>
              <a:rPr lang="en-US" dirty="0"/>
              <a:t> in property damage. The magnitude was </a:t>
            </a:r>
            <a:r>
              <a:rPr lang="en-US" i="1" dirty="0">
                <a:solidFill>
                  <a:srgbClr val="FF0000"/>
                </a:solidFill>
              </a:rPr>
              <a:t>value in magnitude slot</a:t>
            </a:r>
            <a:r>
              <a:rPr lang="en-US" dirty="0"/>
              <a:t> on the Richter scale, and the fault involved was the </a:t>
            </a:r>
            <a:r>
              <a:rPr lang="en-US" i="1" dirty="0">
                <a:solidFill>
                  <a:srgbClr val="FF0000"/>
                </a:solidFill>
              </a:rPr>
              <a:t>value in fault slot</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381000"/>
            <a:ext cx="7807325" cy="1524000"/>
          </a:xfrm>
        </p:spPr>
        <p:txBody>
          <a:bodyPr>
            <a:normAutofit fontScale="90000"/>
          </a:bodyPr>
          <a:lstStyle/>
          <a:p>
            <a:r>
              <a:rPr lang="en-GB" sz="3600" dirty="0">
                <a:latin typeface="Georgia" pitchFamily="18" charset="0"/>
              </a:rPr>
              <a:t>The </a:t>
            </a:r>
            <a:r>
              <a:rPr lang="en-GB" sz="3600" i="0" dirty="0">
                <a:latin typeface="Georgia" pitchFamily="18" charset="0"/>
              </a:rPr>
              <a:t>Credit</a:t>
            </a:r>
            <a:r>
              <a:rPr lang="en-GB" sz="3600" dirty="0">
                <a:latin typeface="Georgia" pitchFamily="18" charset="0"/>
              </a:rPr>
              <a:t> </a:t>
            </a:r>
            <a:r>
              <a:rPr lang="en-GB" sz="3600" i="0" dirty="0">
                <a:latin typeface="Georgia" pitchFamily="18" charset="0"/>
              </a:rPr>
              <a:t>Evaluation</a:t>
            </a:r>
            <a:r>
              <a:rPr lang="en-GB" sz="3600" dirty="0">
                <a:latin typeface="Georgia" pitchFamily="18" charset="0"/>
              </a:rPr>
              <a:t> class, WHEN CHANGED and WHEN NEEDED methods</a:t>
            </a:r>
          </a:p>
        </p:txBody>
      </p:sp>
      <p:graphicFrame>
        <p:nvGraphicFramePr>
          <p:cNvPr id="88068" name="Object 4"/>
          <p:cNvGraphicFramePr>
            <a:graphicFrameLocks noChangeAspect="1"/>
          </p:cNvGraphicFramePr>
          <p:nvPr>
            <p:ph idx="1"/>
          </p:nvPr>
        </p:nvGraphicFramePr>
        <p:xfrm>
          <a:off x="990600" y="2147888"/>
          <a:ext cx="7391400" cy="3719512"/>
        </p:xfrm>
        <a:graphic>
          <a:graphicData uri="http://schemas.openxmlformats.org/presentationml/2006/ole">
            <p:oleObj spid="_x0000_s7170" name="Picture" r:id="rId3" imgW="5029200" imgH="2685960" progId="Word.Picture.8">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b="0" dirty="0">
                <a:latin typeface="Georgia" pitchFamily="18" charset="0"/>
              </a:rPr>
              <a:t>Instances of the Class </a:t>
            </a:r>
            <a:r>
              <a:rPr lang="en-GB" b="0" i="0" dirty="0">
                <a:latin typeface="Georgia" pitchFamily="18" charset="0"/>
              </a:rPr>
              <a:t>Property</a:t>
            </a:r>
          </a:p>
        </p:txBody>
      </p:sp>
      <p:graphicFrame>
        <p:nvGraphicFramePr>
          <p:cNvPr id="99332" name="Object 4"/>
          <p:cNvGraphicFramePr>
            <a:graphicFrameLocks noChangeAspect="1"/>
          </p:cNvGraphicFramePr>
          <p:nvPr>
            <p:ph idx="1"/>
          </p:nvPr>
        </p:nvGraphicFramePr>
        <p:xfrm>
          <a:off x="685800" y="2220913"/>
          <a:ext cx="7696200" cy="3724275"/>
        </p:xfrm>
        <a:graphic>
          <a:graphicData uri="http://schemas.openxmlformats.org/presentationml/2006/ole">
            <p:oleObj spid="_x0000_s9218" name="Picture" r:id="rId3" imgW="5315040" imgH="2571840" progId="Word.Picture.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GB" b="0">
                <a:effectLst>
                  <a:outerShdw blurRad="38100" dist="38100" dir="2700000" algn="tl">
                    <a:srgbClr val="C0C0C0"/>
                  </a:outerShdw>
                </a:effectLst>
                <a:latin typeface="Georgia" pitchFamily="18" charset="0"/>
              </a:rPr>
              <a:t>The WHEN CHANGED method of the attribute </a:t>
            </a:r>
            <a:r>
              <a:rPr lang="en-GB" b="0" i="0">
                <a:effectLst>
                  <a:outerShdw blurRad="38100" dist="38100" dir="2700000" algn="tl">
                    <a:srgbClr val="C0C0C0"/>
                  </a:outerShdw>
                </a:effectLst>
                <a:latin typeface="Georgia" pitchFamily="18" charset="0"/>
              </a:rPr>
              <a:t>Load Property</a:t>
            </a:r>
          </a:p>
        </p:txBody>
      </p:sp>
      <p:graphicFrame>
        <p:nvGraphicFramePr>
          <p:cNvPr id="107524" name="Object 4"/>
          <p:cNvGraphicFramePr>
            <a:graphicFrameLocks noChangeAspect="1"/>
          </p:cNvGraphicFramePr>
          <p:nvPr>
            <p:ph idx="1"/>
          </p:nvPr>
        </p:nvGraphicFramePr>
        <p:xfrm>
          <a:off x="838200" y="1828800"/>
          <a:ext cx="7391400" cy="4267200"/>
        </p:xfrm>
        <a:graphic>
          <a:graphicData uri="http://schemas.openxmlformats.org/presentationml/2006/ole">
            <p:oleObj spid="_x0000_s10242" name="Picture" r:id="rId3" imgW="5657760" imgH="3143160" progId="Word.Picture.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script</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buNone/>
            </a:pPr>
            <a:r>
              <a:rPr lang="en-US" dirty="0" smtClean="0">
                <a:latin typeface="Times New Roman" pitchFamily="18" charset="0"/>
                <a:cs typeface="Times New Roman" pitchFamily="18" charset="0"/>
              </a:rPr>
              <a:t>The components of a script include:</a:t>
            </a:r>
          </a:p>
          <a:p>
            <a:r>
              <a:rPr lang="en-US" b="1" dirty="0" smtClean="0">
                <a:latin typeface="Times New Roman" pitchFamily="18" charset="0"/>
                <a:cs typeface="Times New Roman" pitchFamily="18" charset="0"/>
              </a:rPr>
              <a:t>Entry Conditions</a:t>
            </a:r>
            <a:r>
              <a:rPr lang="en-US" dirty="0" smtClean="0">
                <a:latin typeface="Times New Roman" pitchFamily="18" charset="0"/>
                <a:cs typeface="Times New Roman" pitchFamily="18" charset="0"/>
              </a:rPr>
              <a:t>-- these must be satisfied before events in the script can occur.</a:t>
            </a:r>
          </a:p>
          <a:p>
            <a:r>
              <a:rPr lang="en-US" b="1" dirty="0" smtClean="0">
                <a:latin typeface="Times New Roman" pitchFamily="18" charset="0"/>
                <a:cs typeface="Times New Roman" pitchFamily="18" charset="0"/>
              </a:rPr>
              <a:t>Results</a:t>
            </a:r>
            <a:r>
              <a:rPr lang="en-US" dirty="0" smtClean="0">
                <a:latin typeface="Times New Roman" pitchFamily="18" charset="0"/>
                <a:cs typeface="Times New Roman" pitchFamily="18" charset="0"/>
              </a:rPr>
              <a:t>-- Conditions that will be true after events in script occur.</a:t>
            </a:r>
          </a:p>
          <a:p>
            <a:r>
              <a:rPr lang="en-US" b="1" dirty="0" smtClean="0">
                <a:latin typeface="Times New Roman" pitchFamily="18" charset="0"/>
                <a:cs typeface="Times New Roman" pitchFamily="18" charset="0"/>
              </a:rPr>
              <a:t>Props</a:t>
            </a:r>
            <a:r>
              <a:rPr lang="en-US" dirty="0" smtClean="0">
                <a:latin typeface="Times New Roman" pitchFamily="18" charset="0"/>
                <a:cs typeface="Times New Roman" pitchFamily="18" charset="0"/>
              </a:rPr>
              <a:t>-- Slots representing objects involved in events.</a:t>
            </a:r>
          </a:p>
          <a:p>
            <a:r>
              <a:rPr lang="en-US" b="1" dirty="0" smtClean="0">
                <a:latin typeface="Times New Roman" pitchFamily="18" charset="0"/>
                <a:cs typeface="Times New Roman" pitchFamily="18" charset="0"/>
              </a:rPr>
              <a:t>Roles</a:t>
            </a:r>
            <a:r>
              <a:rPr lang="en-US" dirty="0" smtClean="0">
                <a:latin typeface="Times New Roman" pitchFamily="18" charset="0"/>
                <a:cs typeface="Times New Roman" pitchFamily="18" charset="0"/>
              </a:rPr>
              <a:t>-- Persons involved in the events.</a:t>
            </a:r>
          </a:p>
          <a:p>
            <a:r>
              <a:rPr lang="en-US" b="1" dirty="0" smtClean="0">
                <a:latin typeface="Times New Roman" pitchFamily="18" charset="0"/>
                <a:cs typeface="Times New Roman" pitchFamily="18" charset="0"/>
              </a:rPr>
              <a:t>Track</a:t>
            </a:r>
            <a:r>
              <a:rPr lang="en-US" dirty="0" smtClean="0">
                <a:latin typeface="Times New Roman" pitchFamily="18" charset="0"/>
                <a:cs typeface="Times New Roman" pitchFamily="18" charset="0"/>
              </a:rPr>
              <a:t>-- Variations on the script. Different tracks may share components of the same script.</a:t>
            </a:r>
          </a:p>
          <a:p>
            <a:r>
              <a:rPr lang="en-US" b="1" dirty="0" smtClean="0">
                <a:latin typeface="Times New Roman" pitchFamily="18" charset="0"/>
                <a:cs typeface="Times New Roman" pitchFamily="18" charset="0"/>
              </a:rPr>
              <a:t>Scenes</a:t>
            </a:r>
            <a:r>
              <a:rPr lang="en-US" dirty="0" smtClean="0">
                <a:latin typeface="Times New Roman" pitchFamily="18" charset="0"/>
                <a:cs typeface="Times New Roman" pitchFamily="18" charset="0"/>
              </a:rPr>
              <a:t>-- The sequence of </a:t>
            </a:r>
            <a:r>
              <a:rPr lang="en-US" i="1" dirty="0" smtClean="0">
                <a:latin typeface="Times New Roman" pitchFamily="18" charset="0"/>
                <a:cs typeface="Times New Roman" pitchFamily="18" charset="0"/>
              </a:rPr>
              <a:t>events</a:t>
            </a:r>
            <a:r>
              <a:rPr lang="en-US" dirty="0" smtClean="0">
                <a:latin typeface="Times New Roman" pitchFamily="18" charset="0"/>
                <a:cs typeface="Times New Roman" pitchFamily="18" charset="0"/>
              </a:rPr>
              <a:t> that occur. </a:t>
            </a:r>
            <a:r>
              <a:rPr lang="en-US" i="1" dirty="0" smtClean="0">
                <a:latin typeface="Times New Roman" pitchFamily="18" charset="0"/>
                <a:cs typeface="Times New Roman" pitchFamily="18" charset="0"/>
              </a:rPr>
              <a:t>Events</a:t>
            </a:r>
            <a:r>
              <a:rPr lang="en-US" dirty="0" smtClean="0">
                <a:latin typeface="Times New Roman" pitchFamily="18" charset="0"/>
                <a:cs typeface="Times New Roman" pitchFamily="18" charset="0"/>
              </a:rPr>
              <a:t> are represented in </a:t>
            </a:r>
            <a:r>
              <a:rPr lang="en-US" i="1" dirty="0" smtClean="0">
                <a:latin typeface="Times New Roman" pitchFamily="18" charset="0"/>
                <a:cs typeface="Times New Roman" pitchFamily="18" charset="0"/>
              </a:rPr>
              <a:t>conceptual dependency</a:t>
            </a:r>
            <a:r>
              <a:rPr lang="en-US" dirty="0" smtClean="0">
                <a:latin typeface="Times New Roman" pitchFamily="18" charset="0"/>
                <a:cs typeface="Times New Roman" pitchFamily="18" charset="0"/>
              </a:rPr>
              <a:t> form.</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for Script</a:t>
            </a:r>
            <a:endParaRPr lang="en-US" dirty="0"/>
          </a:p>
        </p:txBody>
      </p:sp>
      <p:graphicFrame>
        <p:nvGraphicFramePr>
          <p:cNvPr id="38914" name="Object 2"/>
          <p:cNvGraphicFramePr>
            <a:graphicFrameLocks noChangeAspect="1"/>
          </p:cNvGraphicFramePr>
          <p:nvPr>
            <p:ph idx="1"/>
          </p:nvPr>
        </p:nvGraphicFramePr>
        <p:xfrm>
          <a:off x="533400" y="1676400"/>
          <a:ext cx="8229600" cy="4724400"/>
        </p:xfrm>
        <a:graphic>
          <a:graphicData uri="http://schemas.openxmlformats.org/presentationml/2006/ole">
            <p:oleObj spid="_x0000_s38914" name="Photo Editor Photo" r:id="rId3" imgW="10066667" imgH="4638095"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All rights reserved ©</a:t>
            </a:r>
          </a:p>
        </p:txBody>
      </p:sp>
      <p:sp>
        <p:nvSpPr>
          <p:cNvPr id="5" name="Footer Placeholder 4"/>
          <p:cNvSpPr>
            <a:spLocks noGrp="1"/>
          </p:cNvSpPr>
          <p:nvPr>
            <p:ph type="ftr" sz="quarter" idx="11"/>
          </p:nvPr>
        </p:nvSpPr>
        <p:spPr/>
        <p:txBody>
          <a:bodyPr/>
          <a:lstStyle/>
          <a:p>
            <a:r>
              <a:rPr lang="en-US"/>
              <a:t>L. Manevitz            Lecture 7</a:t>
            </a:r>
          </a:p>
        </p:txBody>
      </p:sp>
      <p:sp>
        <p:nvSpPr>
          <p:cNvPr id="6" name="Slide Number Placeholder 5"/>
          <p:cNvSpPr>
            <a:spLocks noGrp="1"/>
          </p:cNvSpPr>
          <p:nvPr>
            <p:ph type="sldNum" sz="quarter" idx="12"/>
          </p:nvPr>
        </p:nvSpPr>
        <p:spPr/>
        <p:txBody>
          <a:bodyPr/>
          <a:lstStyle/>
          <a:p>
            <a:fld id="{80F514EB-F2B8-4CDB-A87C-976810503B3B}" type="slidenum">
              <a:rPr lang="en-US"/>
              <a:pPr/>
              <a:t>27</a:t>
            </a:fld>
            <a:endParaRPr lang="en-US"/>
          </a:p>
        </p:txBody>
      </p:sp>
      <p:sp>
        <p:nvSpPr>
          <p:cNvPr id="35842" name="Rectangle 2"/>
          <p:cNvSpPr>
            <a:spLocks noGrp="1" noChangeArrowheads="1"/>
          </p:cNvSpPr>
          <p:nvPr>
            <p:ph type="title"/>
          </p:nvPr>
        </p:nvSpPr>
        <p:spPr/>
        <p:txBody>
          <a:bodyPr/>
          <a:lstStyle/>
          <a:p>
            <a:r>
              <a:rPr lang="en-US"/>
              <a:t>Scripts </a:t>
            </a:r>
          </a:p>
        </p:txBody>
      </p:sp>
      <p:sp>
        <p:nvSpPr>
          <p:cNvPr id="35843" name="Rectangle 3"/>
          <p:cNvSpPr>
            <a:spLocks noGrp="1" noChangeArrowheads="1"/>
          </p:cNvSpPr>
          <p:nvPr>
            <p:ph type="body" idx="1"/>
          </p:nvPr>
        </p:nvSpPr>
        <p:spPr/>
        <p:txBody>
          <a:bodyPr/>
          <a:lstStyle/>
          <a:p>
            <a:r>
              <a:rPr lang="en-US" sz="2800" i="1">
                <a:solidFill>
                  <a:srgbClr val="FF0000"/>
                </a:solidFill>
              </a:rPr>
              <a:t>Example - Restaurant script.</a:t>
            </a:r>
          </a:p>
          <a:p>
            <a:pPr>
              <a:buFontTx/>
              <a:buNone/>
            </a:pPr>
            <a:r>
              <a:rPr lang="en-US" sz="2800" u="sng"/>
              <a:t>Script:</a:t>
            </a:r>
            <a:r>
              <a:rPr lang="en-US" sz="2800"/>
              <a:t> Restaurant               </a:t>
            </a:r>
            <a:r>
              <a:rPr lang="en-US" sz="2800" u="sng"/>
              <a:t>Roles:</a:t>
            </a:r>
            <a:r>
              <a:rPr lang="en-US" sz="2800"/>
              <a:t>  S=Customer</a:t>
            </a:r>
          </a:p>
          <a:p>
            <a:pPr>
              <a:buFontTx/>
              <a:buNone/>
            </a:pPr>
            <a:r>
              <a:rPr lang="en-US" sz="2800" u="sng"/>
              <a:t>Track:</a:t>
            </a:r>
            <a:r>
              <a:rPr lang="en-US" sz="2800"/>
              <a:t> Coffee Shop                       W=Waiter</a:t>
            </a:r>
          </a:p>
          <a:p>
            <a:pPr>
              <a:buFontTx/>
              <a:buNone/>
            </a:pPr>
            <a:r>
              <a:rPr lang="en-US" sz="2800" u="sng"/>
              <a:t>Props:</a:t>
            </a:r>
            <a:r>
              <a:rPr lang="en-US" sz="2800"/>
              <a:t> Tables			    C=Cook			 Menu			   M=Cashier</a:t>
            </a:r>
          </a:p>
          <a:p>
            <a:pPr>
              <a:buFontTx/>
              <a:buNone/>
            </a:pPr>
            <a:r>
              <a:rPr lang="en-US" sz="2800"/>
              <a:t>		 F=Food			    O=Owner</a:t>
            </a:r>
          </a:p>
          <a:p>
            <a:pPr>
              <a:buFontTx/>
              <a:buNone/>
            </a:pPr>
            <a:r>
              <a:rPr lang="en-US" sz="2800"/>
              <a:t>		 Check</a:t>
            </a:r>
          </a:p>
          <a:p>
            <a:pPr>
              <a:buFontTx/>
              <a:buNone/>
            </a:pPr>
            <a:r>
              <a:rPr lang="en-US" sz="2800"/>
              <a:t>		 Money</a:t>
            </a:r>
            <a:endParaRPr lang="en-US" sz="280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All rights reserved ©</a:t>
            </a:r>
          </a:p>
        </p:txBody>
      </p:sp>
      <p:sp>
        <p:nvSpPr>
          <p:cNvPr id="5" name="Footer Placeholder 4"/>
          <p:cNvSpPr>
            <a:spLocks noGrp="1"/>
          </p:cNvSpPr>
          <p:nvPr>
            <p:ph type="ftr" sz="quarter" idx="11"/>
          </p:nvPr>
        </p:nvSpPr>
        <p:spPr/>
        <p:txBody>
          <a:bodyPr/>
          <a:lstStyle/>
          <a:p>
            <a:r>
              <a:rPr lang="en-US"/>
              <a:t>L. Manevitz            Lecture 7</a:t>
            </a:r>
          </a:p>
        </p:txBody>
      </p:sp>
      <p:sp>
        <p:nvSpPr>
          <p:cNvPr id="6" name="Slide Number Placeholder 5"/>
          <p:cNvSpPr>
            <a:spLocks noGrp="1"/>
          </p:cNvSpPr>
          <p:nvPr>
            <p:ph type="sldNum" sz="quarter" idx="12"/>
          </p:nvPr>
        </p:nvSpPr>
        <p:spPr/>
        <p:txBody>
          <a:bodyPr/>
          <a:lstStyle/>
          <a:p>
            <a:fld id="{A2EDE3C2-F84B-4D00-8943-37F7D761ADEE}" type="slidenum">
              <a:rPr lang="en-US"/>
              <a:pPr/>
              <a:t>28</a:t>
            </a:fld>
            <a:endParaRPr lang="en-US"/>
          </a:p>
        </p:txBody>
      </p:sp>
      <p:sp>
        <p:nvSpPr>
          <p:cNvPr id="36866" name="Rectangle 2"/>
          <p:cNvSpPr>
            <a:spLocks noGrp="1" noChangeArrowheads="1"/>
          </p:cNvSpPr>
          <p:nvPr>
            <p:ph type="title"/>
          </p:nvPr>
        </p:nvSpPr>
        <p:spPr/>
        <p:txBody>
          <a:bodyPr/>
          <a:lstStyle/>
          <a:p>
            <a:r>
              <a:rPr lang="en-US"/>
              <a:t>Restaurant Example cont.</a:t>
            </a:r>
          </a:p>
        </p:txBody>
      </p:sp>
      <p:sp>
        <p:nvSpPr>
          <p:cNvPr id="36867" name="Rectangle 3"/>
          <p:cNvSpPr>
            <a:spLocks noGrp="1" noChangeArrowheads="1"/>
          </p:cNvSpPr>
          <p:nvPr>
            <p:ph type="body" idx="1"/>
          </p:nvPr>
        </p:nvSpPr>
        <p:spPr/>
        <p:txBody>
          <a:bodyPr/>
          <a:lstStyle/>
          <a:p>
            <a:pPr>
              <a:buFontTx/>
              <a:buNone/>
            </a:pPr>
            <a:r>
              <a:rPr lang="en-US" u="sng"/>
              <a:t>Entry conditions :</a:t>
            </a:r>
            <a:r>
              <a:rPr lang="en-US"/>
              <a:t>     S is hungry</a:t>
            </a:r>
          </a:p>
          <a:p>
            <a:pPr>
              <a:buFontTx/>
              <a:buNone/>
            </a:pPr>
            <a:r>
              <a:rPr lang="en-US"/>
              <a:t>				       S has money</a:t>
            </a:r>
          </a:p>
          <a:p>
            <a:pPr>
              <a:buFontTx/>
              <a:buNone/>
            </a:pPr>
            <a:endParaRPr lang="en-US"/>
          </a:p>
          <a:p>
            <a:pPr>
              <a:buFontTx/>
              <a:buNone/>
            </a:pPr>
            <a:r>
              <a:rPr lang="en-US" u="sng"/>
              <a:t>Results :</a:t>
            </a:r>
            <a:r>
              <a:rPr lang="en-US"/>
              <a:t> S has less money</a:t>
            </a:r>
          </a:p>
          <a:p>
            <a:pPr>
              <a:buFontTx/>
              <a:buNone/>
            </a:pPr>
            <a:r>
              <a:rPr lang="en-US"/>
              <a:t>		      O has more money</a:t>
            </a:r>
          </a:p>
          <a:p>
            <a:pPr>
              <a:buFontTx/>
              <a:buNone/>
            </a:pPr>
            <a:r>
              <a:rPr lang="en-US"/>
              <a:t>		      S is not hungry</a:t>
            </a:r>
          </a:p>
          <a:p>
            <a:pPr>
              <a:buFontTx/>
              <a:buNone/>
            </a:pPr>
            <a:r>
              <a:rPr lang="en-US"/>
              <a:t>		      S is pleased (optional)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All rights reserved ©</a:t>
            </a:r>
          </a:p>
        </p:txBody>
      </p:sp>
      <p:sp>
        <p:nvSpPr>
          <p:cNvPr id="5" name="Footer Placeholder 4"/>
          <p:cNvSpPr>
            <a:spLocks noGrp="1"/>
          </p:cNvSpPr>
          <p:nvPr>
            <p:ph type="ftr" sz="quarter" idx="11"/>
          </p:nvPr>
        </p:nvSpPr>
        <p:spPr/>
        <p:txBody>
          <a:bodyPr/>
          <a:lstStyle/>
          <a:p>
            <a:r>
              <a:rPr lang="en-US"/>
              <a:t>L. Manevitz            Lecture 7</a:t>
            </a:r>
          </a:p>
        </p:txBody>
      </p:sp>
      <p:sp>
        <p:nvSpPr>
          <p:cNvPr id="6" name="Slide Number Placeholder 5"/>
          <p:cNvSpPr>
            <a:spLocks noGrp="1"/>
          </p:cNvSpPr>
          <p:nvPr>
            <p:ph type="sldNum" sz="quarter" idx="12"/>
          </p:nvPr>
        </p:nvSpPr>
        <p:spPr/>
        <p:txBody>
          <a:bodyPr/>
          <a:lstStyle/>
          <a:p>
            <a:fld id="{51FCD1C2-9D5F-404C-A414-00D6CA217BAE}" type="slidenum">
              <a:rPr lang="en-US"/>
              <a:pPr/>
              <a:t>29</a:t>
            </a:fld>
            <a:endParaRPr lang="en-US"/>
          </a:p>
        </p:txBody>
      </p:sp>
      <p:sp>
        <p:nvSpPr>
          <p:cNvPr id="37890" name="Rectangle 2"/>
          <p:cNvSpPr>
            <a:spLocks noGrp="1" noChangeArrowheads="1"/>
          </p:cNvSpPr>
          <p:nvPr>
            <p:ph type="title"/>
          </p:nvPr>
        </p:nvSpPr>
        <p:spPr/>
        <p:txBody>
          <a:bodyPr/>
          <a:lstStyle/>
          <a:p>
            <a:r>
              <a:rPr lang="en-US"/>
              <a:t>Restaurant Example cont.</a:t>
            </a:r>
          </a:p>
        </p:txBody>
      </p:sp>
      <p:sp>
        <p:nvSpPr>
          <p:cNvPr id="37891" name="Rectangle 3"/>
          <p:cNvSpPr>
            <a:spLocks noGrp="1" noChangeArrowheads="1"/>
          </p:cNvSpPr>
          <p:nvPr>
            <p:ph type="body" idx="1"/>
          </p:nvPr>
        </p:nvSpPr>
        <p:spPr/>
        <p:txBody>
          <a:bodyPr/>
          <a:lstStyle/>
          <a:p>
            <a:pPr>
              <a:buFontTx/>
              <a:buNone/>
            </a:pPr>
            <a:r>
              <a:rPr lang="en-US" i="1" u="sng">
                <a:solidFill>
                  <a:srgbClr val="FF0000"/>
                </a:solidFill>
              </a:rPr>
              <a:t>Scene 1:</a:t>
            </a:r>
            <a:r>
              <a:rPr lang="en-US">
                <a:solidFill>
                  <a:srgbClr val="FF0000"/>
                </a:solidFill>
              </a:rPr>
              <a:t> Entering</a:t>
            </a:r>
          </a:p>
          <a:p>
            <a:pPr>
              <a:buFontTx/>
              <a:buNone/>
            </a:pPr>
            <a:endParaRPr lang="en-US"/>
          </a:p>
          <a:p>
            <a:pPr>
              <a:buFontTx/>
              <a:buNone/>
            </a:pPr>
            <a:r>
              <a:rPr lang="en-US"/>
              <a:t>	S PTRANS S into restaurant</a:t>
            </a:r>
          </a:p>
          <a:p>
            <a:pPr>
              <a:buFontTx/>
              <a:buNone/>
            </a:pPr>
            <a:r>
              <a:rPr lang="en-US"/>
              <a:t>	S ATTEND eyes to tables</a:t>
            </a:r>
          </a:p>
          <a:p>
            <a:pPr>
              <a:buFontTx/>
              <a:buNone/>
            </a:pPr>
            <a:r>
              <a:rPr lang="en-US"/>
              <a:t>	S MBUILD where to sit</a:t>
            </a:r>
          </a:p>
          <a:p>
            <a:pPr>
              <a:buFontTx/>
              <a:buNone/>
            </a:pPr>
            <a:r>
              <a:rPr lang="en-US"/>
              <a:t>	S PTRANS S to table</a:t>
            </a:r>
          </a:p>
          <a:p>
            <a:pPr>
              <a:buFontTx/>
              <a:buNone/>
            </a:pPr>
            <a:r>
              <a:rPr lang="en-US"/>
              <a:t>	S MOVE S to sitting 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b="0" dirty="0">
                <a:effectLst>
                  <a:outerShdw blurRad="38100" dist="38100" dir="2700000" algn="tl">
                    <a:srgbClr val="C0C0C0"/>
                  </a:outerShdw>
                </a:effectLst>
                <a:latin typeface="Times New Roman" pitchFamily="18" charset="0"/>
                <a:cs typeface="Times New Roman" pitchFamily="18" charset="0"/>
              </a:rPr>
              <a:t>what is a frame?</a:t>
            </a:r>
          </a:p>
        </p:txBody>
      </p:sp>
      <p:sp>
        <p:nvSpPr>
          <p:cNvPr id="67587" name="Rectangle 3"/>
          <p:cNvSpPr>
            <a:spLocks noGrp="1" noChangeArrowheads="1"/>
          </p:cNvSpPr>
          <p:nvPr>
            <p:ph type="body" idx="1"/>
          </p:nvPr>
        </p:nvSpPr>
        <p:spPr/>
        <p:txBody>
          <a:bodyPr/>
          <a:lstStyle/>
          <a:p>
            <a:r>
              <a:rPr lang="en-GB" dirty="0">
                <a:effectLst>
                  <a:outerShdw blurRad="38100" dist="38100" dir="2700000" algn="tl">
                    <a:srgbClr val="C0C0C0"/>
                  </a:outerShdw>
                </a:effectLst>
                <a:latin typeface="Times New Roman" pitchFamily="18" charset="0"/>
                <a:cs typeface="Times New Roman" pitchFamily="18" charset="0"/>
              </a:rPr>
              <a:t>A frame is a data structure with typical knowledge about a particular object or concept.  </a:t>
            </a:r>
          </a:p>
          <a:p>
            <a:endParaRPr lang="en-GB" dirty="0">
              <a:effectLst>
                <a:outerShdw blurRad="38100" dist="38100" dir="2700000" algn="tl">
                  <a:srgbClr val="C0C0C0"/>
                </a:outerShdw>
              </a:effectLst>
              <a:latin typeface="Times New Roman" pitchFamily="18" charset="0"/>
              <a:cs typeface="Times New Roman" pitchFamily="18" charset="0"/>
            </a:endParaRPr>
          </a:p>
          <a:p>
            <a:r>
              <a:rPr lang="en-GB" dirty="0">
                <a:effectLst>
                  <a:outerShdw blurRad="38100" dist="38100" dir="2700000" algn="tl">
                    <a:srgbClr val="C0C0C0"/>
                  </a:outerShdw>
                </a:effectLst>
                <a:latin typeface="Times New Roman" pitchFamily="18" charset="0"/>
                <a:cs typeface="Times New Roman" pitchFamily="18" charset="0"/>
              </a:rPr>
              <a:t>Frames were first proposed by </a:t>
            </a:r>
            <a:r>
              <a:rPr lang="en-GB" b="1" dirty="0">
                <a:effectLst>
                  <a:outerShdw blurRad="38100" dist="38100" dir="2700000" algn="tl">
                    <a:srgbClr val="C0C0C0"/>
                  </a:outerShdw>
                </a:effectLst>
                <a:latin typeface="Times New Roman" pitchFamily="18" charset="0"/>
                <a:cs typeface="Times New Roman" pitchFamily="18" charset="0"/>
              </a:rPr>
              <a:t>Marvin </a:t>
            </a:r>
            <a:r>
              <a:rPr lang="en-GB" b="1" dirty="0" err="1">
                <a:effectLst>
                  <a:outerShdw blurRad="38100" dist="38100" dir="2700000" algn="tl">
                    <a:srgbClr val="C0C0C0"/>
                  </a:outerShdw>
                </a:effectLst>
                <a:latin typeface="Times New Roman" pitchFamily="18" charset="0"/>
                <a:cs typeface="Times New Roman" pitchFamily="18" charset="0"/>
              </a:rPr>
              <a:t>Minsky</a:t>
            </a:r>
            <a:r>
              <a:rPr lang="en-GB" dirty="0">
                <a:effectLst>
                  <a:outerShdw blurRad="38100" dist="38100" dir="2700000" algn="tl">
                    <a:srgbClr val="C0C0C0"/>
                  </a:outerShdw>
                </a:effectLst>
                <a:latin typeface="Times New Roman" pitchFamily="18" charset="0"/>
                <a:cs typeface="Times New Roman" pitchFamily="18" charset="0"/>
              </a:rPr>
              <a:t> in the 1970s.</a:t>
            </a:r>
          </a:p>
          <a:p>
            <a:pPr>
              <a:buNone/>
            </a:pPr>
            <a:endParaRPr lang="en-US" b="1" dirty="0">
              <a:latin typeface="Comic Sans MS" pitchFamily="66" charset="0"/>
            </a:endParaRPr>
          </a:p>
          <a:p>
            <a:endParaRPr lang="en-GB" dirty="0">
              <a:latin typeface="Comic Sans M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a:t>All rights reserved ©</a:t>
            </a:r>
          </a:p>
        </p:txBody>
      </p:sp>
      <p:sp>
        <p:nvSpPr>
          <p:cNvPr id="33" name="Footer Placeholder 4"/>
          <p:cNvSpPr>
            <a:spLocks noGrp="1"/>
          </p:cNvSpPr>
          <p:nvPr>
            <p:ph type="ftr" sz="quarter" idx="11"/>
          </p:nvPr>
        </p:nvSpPr>
        <p:spPr/>
        <p:txBody>
          <a:bodyPr/>
          <a:lstStyle/>
          <a:p>
            <a:r>
              <a:rPr lang="en-US"/>
              <a:t>L. Manevitz            Lecture 7</a:t>
            </a:r>
          </a:p>
        </p:txBody>
      </p:sp>
      <p:sp>
        <p:nvSpPr>
          <p:cNvPr id="34" name="Slide Number Placeholder 5"/>
          <p:cNvSpPr>
            <a:spLocks noGrp="1"/>
          </p:cNvSpPr>
          <p:nvPr>
            <p:ph type="sldNum" sz="quarter" idx="12"/>
          </p:nvPr>
        </p:nvSpPr>
        <p:spPr/>
        <p:txBody>
          <a:bodyPr/>
          <a:lstStyle/>
          <a:p>
            <a:fld id="{63479D73-CDAC-4D9E-B533-F7873A7FDCAF}" type="slidenum">
              <a:rPr lang="en-US"/>
              <a:pPr/>
              <a:t>30</a:t>
            </a:fld>
            <a:endParaRPr lang="en-US"/>
          </a:p>
        </p:txBody>
      </p:sp>
      <p:sp>
        <p:nvSpPr>
          <p:cNvPr id="38914" name="Rectangle 2"/>
          <p:cNvSpPr>
            <a:spLocks noGrp="1" noChangeArrowheads="1"/>
          </p:cNvSpPr>
          <p:nvPr>
            <p:ph type="title"/>
          </p:nvPr>
        </p:nvSpPr>
        <p:spPr/>
        <p:txBody>
          <a:bodyPr/>
          <a:lstStyle/>
          <a:p>
            <a:r>
              <a:rPr lang="en-US"/>
              <a:t>Restaurant Example cont.</a:t>
            </a:r>
          </a:p>
        </p:txBody>
      </p:sp>
      <p:sp>
        <p:nvSpPr>
          <p:cNvPr id="38915" name="Rectangle 3"/>
          <p:cNvSpPr>
            <a:spLocks noGrp="1" noChangeArrowheads="1"/>
          </p:cNvSpPr>
          <p:nvPr>
            <p:ph type="body" idx="1"/>
          </p:nvPr>
        </p:nvSpPr>
        <p:spPr/>
        <p:txBody>
          <a:bodyPr/>
          <a:lstStyle/>
          <a:p>
            <a:pPr>
              <a:buFontTx/>
              <a:buNone/>
            </a:pPr>
            <a:r>
              <a:rPr lang="en-US" sz="2400" i="1" u="sng">
                <a:solidFill>
                  <a:srgbClr val="FF0000"/>
                </a:solidFill>
              </a:rPr>
              <a:t>Scene 2:</a:t>
            </a:r>
            <a:r>
              <a:rPr lang="en-US" sz="2400">
                <a:solidFill>
                  <a:srgbClr val="FF0000"/>
                </a:solidFill>
              </a:rPr>
              <a:t> Ordering</a:t>
            </a:r>
          </a:p>
          <a:p>
            <a:pPr>
              <a:buFontTx/>
              <a:buNone/>
            </a:pPr>
            <a:endParaRPr lang="en-US"/>
          </a:p>
        </p:txBody>
      </p:sp>
      <p:sp>
        <p:nvSpPr>
          <p:cNvPr id="38916" name="Rectangle 4"/>
          <p:cNvSpPr>
            <a:spLocks noChangeArrowheads="1"/>
          </p:cNvSpPr>
          <p:nvPr/>
        </p:nvSpPr>
        <p:spPr bwMode="auto">
          <a:xfrm>
            <a:off x="914400" y="2133600"/>
            <a:ext cx="7848600" cy="44196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38917" name="Text Box 5"/>
          <p:cNvSpPr txBox="1">
            <a:spLocks noChangeArrowheads="1"/>
          </p:cNvSpPr>
          <p:nvPr/>
        </p:nvSpPr>
        <p:spPr bwMode="auto">
          <a:xfrm>
            <a:off x="1143000" y="2133600"/>
            <a:ext cx="2057400" cy="366713"/>
          </a:xfrm>
          <a:prstGeom prst="rect">
            <a:avLst/>
          </a:prstGeom>
          <a:noFill/>
          <a:ln w="9525">
            <a:noFill/>
            <a:miter lim="800000"/>
            <a:headEnd/>
            <a:tailEnd/>
          </a:ln>
          <a:effectLst/>
        </p:spPr>
        <p:txBody>
          <a:bodyPr>
            <a:spAutoFit/>
          </a:bodyPr>
          <a:lstStyle/>
          <a:p>
            <a:pPr>
              <a:spcBef>
                <a:spcPct val="50000"/>
              </a:spcBef>
            </a:pPr>
            <a:r>
              <a:rPr lang="en-US" sz="1800"/>
              <a:t>(menu on table)</a:t>
            </a:r>
          </a:p>
        </p:txBody>
      </p:sp>
      <p:sp>
        <p:nvSpPr>
          <p:cNvPr id="38918" name="Text Box 6"/>
          <p:cNvSpPr txBox="1">
            <a:spLocks noChangeArrowheads="1"/>
          </p:cNvSpPr>
          <p:nvPr/>
        </p:nvSpPr>
        <p:spPr bwMode="auto">
          <a:xfrm>
            <a:off x="2895600" y="2133600"/>
            <a:ext cx="2057400" cy="366713"/>
          </a:xfrm>
          <a:prstGeom prst="rect">
            <a:avLst/>
          </a:prstGeom>
          <a:noFill/>
          <a:ln w="9525">
            <a:noFill/>
            <a:miter lim="800000"/>
            <a:headEnd/>
            <a:tailEnd/>
          </a:ln>
          <a:effectLst/>
        </p:spPr>
        <p:txBody>
          <a:bodyPr>
            <a:spAutoFit/>
          </a:bodyPr>
          <a:lstStyle/>
          <a:p>
            <a:pPr>
              <a:spcBef>
                <a:spcPct val="50000"/>
              </a:spcBef>
            </a:pPr>
            <a:r>
              <a:rPr lang="en-US" sz="1800"/>
              <a:t>(W brings menu)</a:t>
            </a:r>
          </a:p>
        </p:txBody>
      </p:sp>
      <p:sp>
        <p:nvSpPr>
          <p:cNvPr id="38919" name="Text Box 7"/>
          <p:cNvSpPr txBox="1">
            <a:spLocks noChangeArrowheads="1"/>
          </p:cNvSpPr>
          <p:nvPr/>
        </p:nvSpPr>
        <p:spPr bwMode="auto">
          <a:xfrm>
            <a:off x="6172200" y="2133600"/>
            <a:ext cx="2057400" cy="366713"/>
          </a:xfrm>
          <a:prstGeom prst="rect">
            <a:avLst/>
          </a:prstGeom>
          <a:noFill/>
          <a:ln w="9525">
            <a:noFill/>
            <a:miter lim="800000"/>
            <a:headEnd/>
            <a:tailEnd/>
          </a:ln>
          <a:effectLst/>
        </p:spPr>
        <p:txBody>
          <a:bodyPr>
            <a:spAutoFit/>
          </a:bodyPr>
          <a:lstStyle/>
          <a:p>
            <a:pPr>
              <a:spcBef>
                <a:spcPct val="50000"/>
              </a:spcBef>
            </a:pPr>
            <a:r>
              <a:rPr lang="en-US" sz="1800"/>
              <a:t>(S asks for menu)</a:t>
            </a:r>
          </a:p>
        </p:txBody>
      </p:sp>
      <p:sp>
        <p:nvSpPr>
          <p:cNvPr id="38920" name="Text Box 8"/>
          <p:cNvSpPr txBox="1">
            <a:spLocks noChangeArrowheads="1"/>
          </p:cNvSpPr>
          <p:nvPr/>
        </p:nvSpPr>
        <p:spPr bwMode="auto">
          <a:xfrm>
            <a:off x="1143000" y="2438400"/>
            <a:ext cx="2590800" cy="366713"/>
          </a:xfrm>
          <a:prstGeom prst="rect">
            <a:avLst/>
          </a:prstGeom>
          <a:noFill/>
          <a:ln w="9525">
            <a:noFill/>
            <a:miter lim="800000"/>
            <a:headEnd/>
            <a:tailEnd/>
          </a:ln>
          <a:effectLst/>
        </p:spPr>
        <p:txBody>
          <a:bodyPr>
            <a:spAutoFit/>
          </a:bodyPr>
          <a:lstStyle/>
          <a:p>
            <a:pPr>
              <a:spcBef>
                <a:spcPct val="50000"/>
              </a:spcBef>
            </a:pPr>
            <a:r>
              <a:rPr lang="en-US" sz="1800"/>
              <a:t>S PTRANS menu to S</a:t>
            </a:r>
          </a:p>
        </p:txBody>
      </p:sp>
      <p:sp>
        <p:nvSpPr>
          <p:cNvPr id="38921" name="Text Box 9"/>
          <p:cNvSpPr txBox="1">
            <a:spLocks noChangeArrowheads="1"/>
          </p:cNvSpPr>
          <p:nvPr/>
        </p:nvSpPr>
        <p:spPr bwMode="auto">
          <a:xfrm>
            <a:off x="6019800" y="2438400"/>
            <a:ext cx="2590800" cy="366713"/>
          </a:xfrm>
          <a:prstGeom prst="rect">
            <a:avLst/>
          </a:prstGeom>
          <a:noFill/>
          <a:ln w="9525">
            <a:noFill/>
            <a:miter lim="800000"/>
            <a:headEnd/>
            <a:tailEnd/>
          </a:ln>
          <a:effectLst/>
        </p:spPr>
        <p:txBody>
          <a:bodyPr>
            <a:spAutoFit/>
          </a:bodyPr>
          <a:lstStyle/>
          <a:p>
            <a:pPr>
              <a:spcBef>
                <a:spcPct val="50000"/>
              </a:spcBef>
            </a:pPr>
            <a:r>
              <a:rPr lang="en-US" sz="1800"/>
              <a:t>S MTRANS signal to W</a:t>
            </a:r>
          </a:p>
        </p:txBody>
      </p:sp>
      <p:sp>
        <p:nvSpPr>
          <p:cNvPr id="38922" name="Text Box 10"/>
          <p:cNvSpPr txBox="1">
            <a:spLocks noChangeArrowheads="1"/>
          </p:cNvSpPr>
          <p:nvPr/>
        </p:nvSpPr>
        <p:spPr bwMode="auto">
          <a:xfrm>
            <a:off x="5638800" y="2909888"/>
            <a:ext cx="3124200" cy="366712"/>
          </a:xfrm>
          <a:prstGeom prst="rect">
            <a:avLst/>
          </a:prstGeom>
          <a:noFill/>
          <a:ln w="9525">
            <a:noFill/>
            <a:miter lim="800000"/>
            <a:headEnd/>
            <a:tailEnd/>
          </a:ln>
          <a:effectLst/>
        </p:spPr>
        <p:txBody>
          <a:bodyPr>
            <a:spAutoFit/>
          </a:bodyPr>
          <a:lstStyle/>
          <a:p>
            <a:pPr>
              <a:spcBef>
                <a:spcPct val="50000"/>
              </a:spcBef>
            </a:pPr>
            <a:r>
              <a:rPr lang="en-US" sz="1800"/>
              <a:t>S MTRANS ‘need menu’ to W</a:t>
            </a:r>
          </a:p>
        </p:txBody>
      </p:sp>
      <p:sp>
        <p:nvSpPr>
          <p:cNvPr id="38923" name="Text Box 11"/>
          <p:cNvSpPr txBox="1">
            <a:spLocks noChangeArrowheads="1"/>
          </p:cNvSpPr>
          <p:nvPr/>
        </p:nvSpPr>
        <p:spPr bwMode="auto">
          <a:xfrm>
            <a:off x="6019800" y="2681288"/>
            <a:ext cx="2590800" cy="366712"/>
          </a:xfrm>
          <a:prstGeom prst="rect">
            <a:avLst/>
          </a:prstGeom>
          <a:noFill/>
          <a:ln w="9525">
            <a:noFill/>
            <a:miter lim="800000"/>
            <a:headEnd/>
            <a:tailEnd/>
          </a:ln>
          <a:effectLst/>
        </p:spPr>
        <p:txBody>
          <a:bodyPr>
            <a:spAutoFit/>
          </a:bodyPr>
          <a:lstStyle/>
          <a:p>
            <a:pPr>
              <a:spcBef>
                <a:spcPct val="50000"/>
              </a:spcBef>
            </a:pPr>
            <a:r>
              <a:rPr lang="en-US" sz="1800"/>
              <a:t>W PTRANS W to table</a:t>
            </a:r>
          </a:p>
        </p:txBody>
      </p:sp>
      <p:sp>
        <p:nvSpPr>
          <p:cNvPr id="38924" name="Text Box 12"/>
          <p:cNvSpPr txBox="1">
            <a:spLocks noChangeArrowheads="1"/>
          </p:cNvSpPr>
          <p:nvPr/>
        </p:nvSpPr>
        <p:spPr bwMode="auto">
          <a:xfrm>
            <a:off x="6019800" y="3138488"/>
            <a:ext cx="2590800" cy="366712"/>
          </a:xfrm>
          <a:prstGeom prst="rect">
            <a:avLst/>
          </a:prstGeom>
          <a:noFill/>
          <a:ln w="9525">
            <a:noFill/>
            <a:miter lim="800000"/>
            <a:headEnd/>
            <a:tailEnd/>
          </a:ln>
          <a:effectLst/>
        </p:spPr>
        <p:txBody>
          <a:bodyPr>
            <a:spAutoFit/>
          </a:bodyPr>
          <a:lstStyle/>
          <a:p>
            <a:pPr>
              <a:spcBef>
                <a:spcPct val="50000"/>
              </a:spcBef>
            </a:pPr>
            <a:r>
              <a:rPr lang="en-US" sz="1800"/>
              <a:t>W PTRANS W to menu</a:t>
            </a:r>
          </a:p>
        </p:txBody>
      </p:sp>
      <p:sp>
        <p:nvSpPr>
          <p:cNvPr id="38925" name="Text Box 13"/>
          <p:cNvSpPr txBox="1">
            <a:spLocks noChangeArrowheads="1"/>
          </p:cNvSpPr>
          <p:nvPr/>
        </p:nvSpPr>
        <p:spPr bwMode="auto">
          <a:xfrm>
            <a:off x="4953000" y="3519488"/>
            <a:ext cx="2590800" cy="366712"/>
          </a:xfrm>
          <a:prstGeom prst="rect">
            <a:avLst/>
          </a:prstGeom>
          <a:noFill/>
          <a:ln w="9525">
            <a:noFill/>
            <a:miter lim="800000"/>
            <a:headEnd/>
            <a:tailEnd/>
          </a:ln>
          <a:effectLst/>
        </p:spPr>
        <p:txBody>
          <a:bodyPr>
            <a:spAutoFit/>
          </a:bodyPr>
          <a:lstStyle/>
          <a:p>
            <a:pPr>
              <a:spcBef>
                <a:spcPct val="50000"/>
              </a:spcBef>
            </a:pPr>
            <a:r>
              <a:rPr lang="en-US" sz="1800"/>
              <a:t>W PTRANS W to table</a:t>
            </a:r>
          </a:p>
        </p:txBody>
      </p:sp>
      <p:sp>
        <p:nvSpPr>
          <p:cNvPr id="38926" name="Text Box 14"/>
          <p:cNvSpPr txBox="1">
            <a:spLocks noChangeArrowheads="1"/>
          </p:cNvSpPr>
          <p:nvPr/>
        </p:nvSpPr>
        <p:spPr bwMode="auto">
          <a:xfrm>
            <a:off x="4953000" y="3748088"/>
            <a:ext cx="2590800" cy="366712"/>
          </a:xfrm>
          <a:prstGeom prst="rect">
            <a:avLst/>
          </a:prstGeom>
          <a:noFill/>
          <a:ln w="9525">
            <a:noFill/>
            <a:miter lim="800000"/>
            <a:headEnd/>
            <a:tailEnd/>
          </a:ln>
          <a:effectLst/>
        </p:spPr>
        <p:txBody>
          <a:bodyPr>
            <a:spAutoFit/>
          </a:bodyPr>
          <a:lstStyle/>
          <a:p>
            <a:pPr>
              <a:spcBef>
                <a:spcPct val="50000"/>
              </a:spcBef>
            </a:pPr>
            <a:r>
              <a:rPr lang="en-US" sz="1800"/>
              <a:t>W ATRANS menu to S</a:t>
            </a:r>
          </a:p>
        </p:txBody>
      </p:sp>
      <p:sp>
        <p:nvSpPr>
          <p:cNvPr id="38928" name="Line 16"/>
          <p:cNvSpPr>
            <a:spLocks noChangeShapeType="1"/>
          </p:cNvSpPr>
          <p:nvPr/>
        </p:nvSpPr>
        <p:spPr bwMode="auto">
          <a:xfrm flipH="1">
            <a:off x="7239000" y="3505200"/>
            <a:ext cx="304800" cy="304800"/>
          </a:xfrm>
          <a:prstGeom prst="line">
            <a:avLst/>
          </a:prstGeom>
          <a:noFill/>
          <a:ln w="38100">
            <a:solidFill>
              <a:schemeClr val="tx1"/>
            </a:solidFill>
            <a:round/>
            <a:headEnd/>
            <a:tailEnd/>
          </a:ln>
          <a:effectLst/>
        </p:spPr>
        <p:txBody>
          <a:bodyPr wrap="none"/>
          <a:lstStyle/>
          <a:p>
            <a:endParaRPr lang="en-US"/>
          </a:p>
        </p:txBody>
      </p:sp>
      <p:sp>
        <p:nvSpPr>
          <p:cNvPr id="38929" name="Text Box 17"/>
          <p:cNvSpPr txBox="1">
            <a:spLocks noChangeArrowheads="1"/>
          </p:cNvSpPr>
          <p:nvPr/>
        </p:nvSpPr>
        <p:spPr bwMode="auto">
          <a:xfrm>
            <a:off x="1905000" y="3276600"/>
            <a:ext cx="2590800" cy="366713"/>
          </a:xfrm>
          <a:prstGeom prst="rect">
            <a:avLst/>
          </a:prstGeom>
          <a:noFill/>
          <a:ln w="9525">
            <a:noFill/>
            <a:miter lim="800000"/>
            <a:headEnd/>
            <a:tailEnd/>
          </a:ln>
          <a:effectLst/>
        </p:spPr>
        <p:txBody>
          <a:bodyPr>
            <a:spAutoFit/>
          </a:bodyPr>
          <a:lstStyle/>
          <a:p>
            <a:pPr>
              <a:spcBef>
                <a:spcPct val="50000"/>
              </a:spcBef>
            </a:pPr>
            <a:r>
              <a:rPr lang="en-US" sz="1800"/>
              <a:t>S MTRANS W to table</a:t>
            </a:r>
          </a:p>
        </p:txBody>
      </p:sp>
      <p:sp>
        <p:nvSpPr>
          <p:cNvPr id="38930" name="Text Box 18"/>
          <p:cNvSpPr txBox="1">
            <a:spLocks noChangeArrowheads="1"/>
          </p:cNvSpPr>
          <p:nvPr/>
        </p:nvSpPr>
        <p:spPr bwMode="auto">
          <a:xfrm>
            <a:off x="1905000" y="3505200"/>
            <a:ext cx="2590800" cy="366713"/>
          </a:xfrm>
          <a:prstGeom prst="rect">
            <a:avLst/>
          </a:prstGeom>
          <a:noFill/>
          <a:ln w="9525">
            <a:noFill/>
            <a:miter lim="800000"/>
            <a:headEnd/>
            <a:tailEnd/>
          </a:ln>
          <a:effectLst/>
        </p:spPr>
        <p:txBody>
          <a:bodyPr>
            <a:spAutoFit/>
          </a:bodyPr>
          <a:lstStyle/>
          <a:p>
            <a:pPr>
              <a:spcBef>
                <a:spcPct val="50000"/>
              </a:spcBef>
            </a:pPr>
            <a:r>
              <a:rPr lang="en-US" sz="1800"/>
              <a:t>*S MBUILD choice of F</a:t>
            </a:r>
          </a:p>
        </p:txBody>
      </p:sp>
      <p:sp>
        <p:nvSpPr>
          <p:cNvPr id="38931" name="Text Box 19"/>
          <p:cNvSpPr txBox="1">
            <a:spLocks noChangeArrowheads="1"/>
          </p:cNvSpPr>
          <p:nvPr/>
        </p:nvSpPr>
        <p:spPr bwMode="auto">
          <a:xfrm>
            <a:off x="1905000" y="3733800"/>
            <a:ext cx="2590800" cy="366713"/>
          </a:xfrm>
          <a:prstGeom prst="rect">
            <a:avLst/>
          </a:prstGeom>
          <a:noFill/>
          <a:ln w="9525">
            <a:noFill/>
            <a:miter lim="800000"/>
            <a:headEnd/>
            <a:tailEnd/>
          </a:ln>
          <a:effectLst/>
        </p:spPr>
        <p:txBody>
          <a:bodyPr>
            <a:spAutoFit/>
          </a:bodyPr>
          <a:lstStyle/>
          <a:p>
            <a:pPr>
              <a:spcBef>
                <a:spcPct val="50000"/>
              </a:spcBef>
            </a:pPr>
            <a:r>
              <a:rPr lang="en-US" sz="1800"/>
              <a:t>S MTRANS signal to W</a:t>
            </a:r>
          </a:p>
        </p:txBody>
      </p:sp>
      <p:sp>
        <p:nvSpPr>
          <p:cNvPr id="38932" name="Text Box 20"/>
          <p:cNvSpPr txBox="1">
            <a:spLocks noChangeArrowheads="1"/>
          </p:cNvSpPr>
          <p:nvPr/>
        </p:nvSpPr>
        <p:spPr bwMode="auto">
          <a:xfrm>
            <a:off x="1905000" y="3962400"/>
            <a:ext cx="2590800" cy="366713"/>
          </a:xfrm>
          <a:prstGeom prst="rect">
            <a:avLst/>
          </a:prstGeom>
          <a:noFill/>
          <a:ln w="9525">
            <a:noFill/>
            <a:miter lim="800000"/>
            <a:headEnd/>
            <a:tailEnd/>
          </a:ln>
          <a:effectLst/>
        </p:spPr>
        <p:txBody>
          <a:bodyPr>
            <a:spAutoFit/>
          </a:bodyPr>
          <a:lstStyle/>
          <a:p>
            <a:pPr>
              <a:spcBef>
                <a:spcPct val="50000"/>
              </a:spcBef>
            </a:pPr>
            <a:r>
              <a:rPr lang="en-US" sz="1800"/>
              <a:t>W PTRANS W to table</a:t>
            </a:r>
          </a:p>
        </p:txBody>
      </p:sp>
      <p:sp>
        <p:nvSpPr>
          <p:cNvPr id="38933" name="Text Box 21"/>
          <p:cNvSpPr txBox="1">
            <a:spLocks noChangeArrowheads="1"/>
          </p:cNvSpPr>
          <p:nvPr/>
        </p:nvSpPr>
        <p:spPr bwMode="auto">
          <a:xfrm>
            <a:off x="1905000" y="4191000"/>
            <a:ext cx="3124200" cy="366713"/>
          </a:xfrm>
          <a:prstGeom prst="rect">
            <a:avLst/>
          </a:prstGeom>
          <a:noFill/>
          <a:ln w="9525">
            <a:noFill/>
            <a:miter lim="800000"/>
            <a:headEnd/>
            <a:tailEnd/>
          </a:ln>
          <a:effectLst/>
        </p:spPr>
        <p:txBody>
          <a:bodyPr>
            <a:spAutoFit/>
          </a:bodyPr>
          <a:lstStyle/>
          <a:p>
            <a:pPr>
              <a:spcBef>
                <a:spcPct val="50000"/>
              </a:spcBef>
            </a:pPr>
            <a:r>
              <a:rPr lang="en-US" sz="1800"/>
              <a:t>S MTRANS ‘I want F’ to W</a:t>
            </a:r>
          </a:p>
        </p:txBody>
      </p:sp>
      <p:sp>
        <p:nvSpPr>
          <p:cNvPr id="38934" name="Line 22"/>
          <p:cNvSpPr>
            <a:spLocks noChangeShapeType="1"/>
          </p:cNvSpPr>
          <p:nvPr/>
        </p:nvSpPr>
        <p:spPr bwMode="auto">
          <a:xfrm flipH="1">
            <a:off x="4648200" y="3748088"/>
            <a:ext cx="304800" cy="0"/>
          </a:xfrm>
          <a:prstGeom prst="line">
            <a:avLst/>
          </a:prstGeom>
          <a:noFill/>
          <a:ln w="38100">
            <a:solidFill>
              <a:schemeClr val="tx1"/>
            </a:solidFill>
            <a:round/>
            <a:headEnd/>
            <a:tailEnd/>
          </a:ln>
          <a:effectLst/>
        </p:spPr>
        <p:txBody>
          <a:bodyPr wrap="none"/>
          <a:lstStyle/>
          <a:p>
            <a:endParaRPr lang="en-US"/>
          </a:p>
        </p:txBody>
      </p:sp>
      <p:sp>
        <p:nvSpPr>
          <p:cNvPr id="38935" name="Line 23"/>
          <p:cNvSpPr>
            <a:spLocks noChangeShapeType="1"/>
          </p:cNvSpPr>
          <p:nvPr/>
        </p:nvSpPr>
        <p:spPr bwMode="auto">
          <a:xfrm flipH="1">
            <a:off x="2667000" y="2819400"/>
            <a:ext cx="0" cy="533400"/>
          </a:xfrm>
          <a:prstGeom prst="line">
            <a:avLst/>
          </a:prstGeom>
          <a:noFill/>
          <a:ln w="38100">
            <a:solidFill>
              <a:schemeClr val="tx1"/>
            </a:solidFill>
            <a:round/>
            <a:headEnd/>
            <a:tailEnd/>
          </a:ln>
          <a:effectLst/>
        </p:spPr>
        <p:txBody>
          <a:bodyPr wrap="none"/>
          <a:lstStyle/>
          <a:p>
            <a:endParaRPr lang="en-US"/>
          </a:p>
        </p:txBody>
      </p:sp>
      <p:sp>
        <p:nvSpPr>
          <p:cNvPr id="38936" name="Text Box 24"/>
          <p:cNvSpPr txBox="1">
            <a:spLocks noChangeArrowheads="1"/>
          </p:cNvSpPr>
          <p:nvPr/>
        </p:nvSpPr>
        <p:spPr bwMode="auto">
          <a:xfrm>
            <a:off x="4953000" y="4510088"/>
            <a:ext cx="2590800" cy="366712"/>
          </a:xfrm>
          <a:prstGeom prst="rect">
            <a:avLst/>
          </a:prstGeom>
          <a:noFill/>
          <a:ln w="9525">
            <a:noFill/>
            <a:miter lim="800000"/>
            <a:headEnd/>
            <a:tailEnd/>
          </a:ln>
          <a:effectLst/>
        </p:spPr>
        <p:txBody>
          <a:bodyPr>
            <a:spAutoFit/>
          </a:bodyPr>
          <a:lstStyle/>
          <a:p>
            <a:pPr>
              <a:spcBef>
                <a:spcPct val="50000"/>
              </a:spcBef>
            </a:pPr>
            <a:r>
              <a:rPr lang="en-US" sz="1800"/>
              <a:t>W PTRANS W to C</a:t>
            </a:r>
          </a:p>
        </p:txBody>
      </p:sp>
      <p:sp>
        <p:nvSpPr>
          <p:cNvPr id="38937" name="Text Box 25"/>
          <p:cNvSpPr txBox="1">
            <a:spLocks noChangeArrowheads="1"/>
          </p:cNvSpPr>
          <p:nvPr/>
        </p:nvSpPr>
        <p:spPr bwMode="auto">
          <a:xfrm>
            <a:off x="4953000" y="4738688"/>
            <a:ext cx="3124200" cy="366712"/>
          </a:xfrm>
          <a:prstGeom prst="rect">
            <a:avLst/>
          </a:prstGeom>
          <a:noFill/>
          <a:ln w="9525">
            <a:noFill/>
            <a:miter lim="800000"/>
            <a:headEnd/>
            <a:tailEnd/>
          </a:ln>
          <a:effectLst/>
        </p:spPr>
        <p:txBody>
          <a:bodyPr>
            <a:spAutoFit/>
          </a:bodyPr>
          <a:lstStyle/>
          <a:p>
            <a:pPr>
              <a:spcBef>
                <a:spcPct val="50000"/>
              </a:spcBef>
            </a:pPr>
            <a:r>
              <a:rPr lang="en-US" sz="1800"/>
              <a:t>W MTRANS (ATRANS) to C</a:t>
            </a:r>
          </a:p>
        </p:txBody>
      </p:sp>
      <p:sp>
        <p:nvSpPr>
          <p:cNvPr id="38938" name="Text Box 26"/>
          <p:cNvSpPr txBox="1">
            <a:spLocks noChangeArrowheads="1"/>
          </p:cNvSpPr>
          <p:nvPr/>
        </p:nvSpPr>
        <p:spPr bwMode="auto">
          <a:xfrm>
            <a:off x="6172200" y="5378450"/>
            <a:ext cx="2743200" cy="641350"/>
          </a:xfrm>
          <a:prstGeom prst="rect">
            <a:avLst/>
          </a:prstGeom>
          <a:noFill/>
          <a:ln w="9525">
            <a:noFill/>
            <a:miter lim="800000"/>
            <a:headEnd/>
            <a:tailEnd/>
          </a:ln>
          <a:effectLst/>
        </p:spPr>
        <p:txBody>
          <a:bodyPr>
            <a:spAutoFit/>
          </a:bodyPr>
          <a:lstStyle/>
          <a:p>
            <a:pPr>
              <a:spcBef>
                <a:spcPct val="50000"/>
              </a:spcBef>
            </a:pPr>
            <a:r>
              <a:rPr lang="en-US" sz="1800"/>
              <a:t>C DO (prepare F script) to Scene 3</a:t>
            </a:r>
          </a:p>
        </p:txBody>
      </p:sp>
      <p:sp>
        <p:nvSpPr>
          <p:cNvPr id="38939" name="Line 27"/>
          <p:cNvSpPr>
            <a:spLocks noChangeShapeType="1"/>
          </p:cNvSpPr>
          <p:nvPr/>
        </p:nvSpPr>
        <p:spPr bwMode="auto">
          <a:xfrm flipH="1" flipV="1">
            <a:off x="4648200" y="4419600"/>
            <a:ext cx="228600" cy="138113"/>
          </a:xfrm>
          <a:prstGeom prst="line">
            <a:avLst/>
          </a:prstGeom>
          <a:noFill/>
          <a:ln w="38100">
            <a:solidFill>
              <a:schemeClr val="tx1"/>
            </a:solidFill>
            <a:round/>
            <a:headEnd/>
            <a:tailEnd/>
          </a:ln>
          <a:effectLst/>
        </p:spPr>
        <p:txBody>
          <a:bodyPr wrap="none"/>
          <a:lstStyle/>
          <a:p>
            <a:endParaRPr lang="en-US"/>
          </a:p>
        </p:txBody>
      </p:sp>
      <p:sp>
        <p:nvSpPr>
          <p:cNvPr id="38940" name="Line 28"/>
          <p:cNvSpPr>
            <a:spLocks noChangeShapeType="1"/>
          </p:cNvSpPr>
          <p:nvPr/>
        </p:nvSpPr>
        <p:spPr bwMode="auto">
          <a:xfrm flipH="1" flipV="1">
            <a:off x="6705600" y="5105400"/>
            <a:ext cx="228600" cy="228600"/>
          </a:xfrm>
          <a:prstGeom prst="line">
            <a:avLst/>
          </a:prstGeom>
          <a:noFill/>
          <a:ln w="38100">
            <a:solidFill>
              <a:schemeClr val="tx1"/>
            </a:solidFill>
            <a:round/>
            <a:headEnd/>
            <a:tailEnd/>
          </a:ln>
          <a:effectLst/>
        </p:spPr>
        <p:txBody>
          <a:bodyPr wrap="none"/>
          <a:lstStyle/>
          <a:p>
            <a:endParaRPr lang="en-US"/>
          </a:p>
        </p:txBody>
      </p:sp>
      <p:sp>
        <p:nvSpPr>
          <p:cNvPr id="38941" name="Text Box 29"/>
          <p:cNvSpPr txBox="1">
            <a:spLocks noChangeArrowheads="1"/>
          </p:cNvSpPr>
          <p:nvPr/>
        </p:nvSpPr>
        <p:spPr bwMode="auto">
          <a:xfrm>
            <a:off x="1828800" y="4876800"/>
            <a:ext cx="3124200" cy="366713"/>
          </a:xfrm>
          <a:prstGeom prst="rect">
            <a:avLst/>
          </a:prstGeom>
          <a:noFill/>
          <a:ln w="9525">
            <a:noFill/>
            <a:miter lim="800000"/>
            <a:headEnd/>
            <a:tailEnd/>
          </a:ln>
          <a:effectLst/>
        </p:spPr>
        <p:txBody>
          <a:bodyPr>
            <a:spAutoFit/>
          </a:bodyPr>
          <a:lstStyle/>
          <a:p>
            <a:pPr>
              <a:spcBef>
                <a:spcPct val="50000"/>
              </a:spcBef>
            </a:pPr>
            <a:r>
              <a:rPr lang="en-US" sz="1800"/>
              <a:t>C MTRANS ‘no F’ to W</a:t>
            </a:r>
          </a:p>
        </p:txBody>
      </p:sp>
      <p:sp>
        <p:nvSpPr>
          <p:cNvPr id="38942" name="Text Box 30"/>
          <p:cNvSpPr txBox="1">
            <a:spLocks noChangeArrowheads="1"/>
          </p:cNvSpPr>
          <p:nvPr/>
        </p:nvSpPr>
        <p:spPr bwMode="auto">
          <a:xfrm>
            <a:off x="1752600" y="5119688"/>
            <a:ext cx="2590800" cy="366712"/>
          </a:xfrm>
          <a:prstGeom prst="rect">
            <a:avLst/>
          </a:prstGeom>
          <a:noFill/>
          <a:ln w="9525">
            <a:noFill/>
            <a:miter lim="800000"/>
            <a:headEnd/>
            <a:tailEnd/>
          </a:ln>
          <a:effectLst/>
        </p:spPr>
        <p:txBody>
          <a:bodyPr>
            <a:spAutoFit/>
          </a:bodyPr>
          <a:lstStyle/>
          <a:p>
            <a:pPr>
              <a:spcBef>
                <a:spcPct val="50000"/>
              </a:spcBef>
            </a:pPr>
            <a:r>
              <a:rPr lang="en-US" sz="1800"/>
              <a:t>W PTRANS W to S</a:t>
            </a:r>
          </a:p>
        </p:txBody>
      </p:sp>
      <p:sp>
        <p:nvSpPr>
          <p:cNvPr id="38943" name="Text Box 31"/>
          <p:cNvSpPr txBox="1">
            <a:spLocks noChangeArrowheads="1"/>
          </p:cNvSpPr>
          <p:nvPr/>
        </p:nvSpPr>
        <p:spPr bwMode="auto">
          <a:xfrm>
            <a:off x="1752600" y="5348288"/>
            <a:ext cx="2514600" cy="1190625"/>
          </a:xfrm>
          <a:prstGeom prst="rect">
            <a:avLst/>
          </a:prstGeom>
          <a:noFill/>
          <a:ln w="9525">
            <a:noFill/>
            <a:miter lim="800000"/>
            <a:headEnd/>
            <a:tailEnd/>
          </a:ln>
          <a:effectLst/>
        </p:spPr>
        <p:txBody>
          <a:bodyPr>
            <a:spAutoFit/>
          </a:bodyPr>
          <a:lstStyle/>
          <a:p>
            <a:pPr>
              <a:spcBef>
                <a:spcPct val="50000"/>
              </a:spcBef>
            </a:pPr>
            <a:r>
              <a:rPr lang="en-US" sz="1800"/>
              <a:t>W MTRANS ‘no F’ to S (go back to *)    or      (go to Scene 4 at no pay path)</a:t>
            </a:r>
          </a:p>
        </p:txBody>
      </p:sp>
      <p:sp>
        <p:nvSpPr>
          <p:cNvPr id="38944" name="Line 32"/>
          <p:cNvSpPr>
            <a:spLocks noChangeShapeType="1"/>
          </p:cNvSpPr>
          <p:nvPr/>
        </p:nvSpPr>
        <p:spPr bwMode="auto">
          <a:xfrm flipV="1">
            <a:off x="4343400" y="4876800"/>
            <a:ext cx="609600" cy="152400"/>
          </a:xfrm>
          <a:prstGeom prst="line">
            <a:avLst/>
          </a:prstGeom>
          <a:noFill/>
          <a:ln w="38100">
            <a:solidFill>
              <a:schemeClr val="tx1"/>
            </a:solidFill>
            <a:round/>
            <a:headEnd/>
            <a:tailEnd/>
          </a:ln>
          <a:effectLst/>
        </p:spPr>
        <p:txBody>
          <a:bodyPr wrap="none"/>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All rights reserved ©</a:t>
            </a:r>
          </a:p>
        </p:txBody>
      </p:sp>
      <p:sp>
        <p:nvSpPr>
          <p:cNvPr id="10" name="Footer Placeholder 4"/>
          <p:cNvSpPr>
            <a:spLocks noGrp="1"/>
          </p:cNvSpPr>
          <p:nvPr>
            <p:ph type="ftr" sz="quarter" idx="11"/>
          </p:nvPr>
        </p:nvSpPr>
        <p:spPr/>
        <p:txBody>
          <a:bodyPr/>
          <a:lstStyle/>
          <a:p>
            <a:r>
              <a:rPr lang="en-US"/>
              <a:t>L. Manevitz            Lecture 7</a:t>
            </a:r>
          </a:p>
        </p:txBody>
      </p:sp>
      <p:sp>
        <p:nvSpPr>
          <p:cNvPr id="11" name="Slide Number Placeholder 5"/>
          <p:cNvSpPr>
            <a:spLocks noGrp="1"/>
          </p:cNvSpPr>
          <p:nvPr>
            <p:ph type="sldNum" sz="quarter" idx="12"/>
          </p:nvPr>
        </p:nvSpPr>
        <p:spPr/>
        <p:txBody>
          <a:bodyPr/>
          <a:lstStyle/>
          <a:p>
            <a:fld id="{91DE35BF-4215-4861-9951-4DBB97D6040A}" type="slidenum">
              <a:rPr lang="en-US"/>
              <a:pPr/>
              <a:t>31</a:t>
            </a:fld>
            <a:endParaRPr lang="en-US"/>
          </a:p>
        </p:txBody>
      </p:sp>
      <p:sp>
        <p:nvSpPr>
          <p:cNvPr id="39938" name="Rectangle 2"/>
          <p:cNvSpPr>
            <a:spLocks noGrp="1" noChangeArrowheads="1"/>
          </p:cNvSpPr>
          <p:nvPr>
            <p:ph type="title"/>
          </p:nvPr>
        </p:nvSpPr>
        <p:spPr/>
        <p:txBody>
          <a:bodyPr/>
          <a:lstStyle/>
          <a:p>
            <a:r>
              <a:rPr lang="en-US"/>
              <a:t>Restaurant Example cont.</a:t>
            </a:r>
          </a:p>
        </p:txBody>
      </p:sp>
      <p:sp>
        <p:nvSpPr>
          <p:cNvPr id="39939" name="Rectangle 3"/>
          <p:cNvSpPr>
            <a:spLocks noGrp="1" noChangeArrowheads="1"/>
          </p:cNvSpPr>
          <p:nvPr>
            <p:ph type="body" idx="1"/>
          </p:nvPr>
        </p:nvSpPr>
        <p:spPr/>
        <p:txBody>
          <a:bodyPr/>
          <a:lstStyle/>
          <a:p>
            <a:pPr>
              <a:buFontTx/>
              <a:buNone/>
            </a:pPr>
            <a:r>
              <a:rPr lang="en-US" i="1" u="sng">
                <a:solidFill>
                  <a:srgbClr val="FF0000"/>
                </a:solidFill>
              </a:rPr>
              <a:t>Scene 3 :</a:t>
            </a:r>
            <a:r>
              <a:rPr lang="en-US">
                <a:solidFill>
                  <a:srgbClr val="FF0000"/>
                </a:solidFill>
              </a:rPr>
              <a:t> Eating</a:t>
            </a:r>
          </a:p>
        </p:txBody>
      </p:sp>
      <p:sp>
        <p:nvSpPr>
          <p:cNvPr id="39940" name="Rectangle 4"/>
          <p:cNvSpPr>
            <a:spLocks noChangeArrowheads="1"/>
          </p:cNvSpPr>
          <p:nvPr/>
        </p:nvSpPr>
        <p:spPr bwMode="auto">
          <a:xfrm>
            <a:off x="1447800" y="2590800"/>
            <a:ext cx="4724400" cy="18288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39950" name="Text Box 14"/>
          <p:cNvSpPr txBox="1">
            <a:spLocks noChangeArrowheads="1"/>
          </p:cNvSpPr>
          <p:nvPr/>
        </p:nvSpPr>
        <p:spPr bwMode="auto">
          <a:xfrm>
            <a:off x="1600200" y="2743200"/>
            <a:ext cx="2590800" cy="366713"/>
          </a:xfrm>
          <a:prstGeom prst="rect">
            <a:avLst/>
          </a:prstGeom>
          <a:noFill/>
          <a:ln w="9525">
            <a:noFill/>
            <a:miter lim="800000"/>
            <a:headEnd/>
            <a:tailEnd/>
          </a:ln>
          <a:effectLst/>
        </p:spPr>
        <p:txBody>
          <a:bodyPr>
            <a:spAutoFit/>
          </a:bodyPr>
          <a:lstStyle/>
          <a:p>
            <a:pPr>
              <a:spcBef>
                <a:spcPct val="50000"/>
              </a:spcBef>
            </a:pPr>
            <a:r>
              <a:rPr lang="en-US" sz="1800"/>
              <a:t>C ATRANS F to W</a:t>
            </a:r>
          </a:p>
        </p:txBody>
      </p:sp>
      <p:sp>
        <p:nvSpPr>
          <p:cNvPr id="39967" name="Text Box 31"/>
          <p:cNvSpPr txBox="1">
            <a:spLocks noChangeArrowheads="1"/>
          </p:cNvSpPr>
          <p:nvPr/>
        </p:nvSpPr>
        <p:spPr bwMode="auto">
          <a:xfrm>
            <a:off x="1600200" y="3124200"/>
            <a:ext cx="2590800" cy="366713"/>
          </a:xfrm>
          <a:prstGeom prst="rect">
            <a:avLst/>
          </a:prstGeom>
          <a:noFill/>
          <a:ln w="9525">
            <a:noFill/>
            <a:miter lim="800000"/>
            <a:headEnd/>
            <a:tailEnd/>
          </a:ln>
          <a:effectLst/>
        </p:spPr>
        <p:txBody>
          <a:bodyPr>
            <a:spAutoFit/>
          </a:bodyPr>
          <a:lstStyle/>
          <a:p>
            <a:pPr>
              <a:spcBef>
                <a:spcPct val="50000"/>
              </a:spcBef>
            </a:pPr>
            <a:r>
              <a:rPr lang="en-US" sz="1800"/>
              <a:t>W ATRANS F to S</a:t>
            </a:r>
          </a:p>
        </p:txBody>
      </p:sp>
      <p:sp>
        <p:nvSpPr>
          <p:cNvPr id="39968" name="Text Box 32"/>
          <p:cNvSpPr txBox="1">
            <a:spLocks noChangeArrowheads="1"/>
          </p:cNvSpPr>
          <p:nvPr/>
        </p:nvSpPr>
        <p:spPr bwMode="auto">
          <a:xfrm>
            <a:off x="1676400" y="3443288"/>
            <a:ext cx="2590800" cy="366712"/>
          </a:xfrm>
          <a:prstGeom prst="rect">
            <a:avLst/>
          </a:prstGeom>
          <a:noFill/>
          <a:ln w="9525">
            <a:noFill/>
            <a:miter lim="800000"/>
            <a:headEnd/>
            <a:tailEnd/>
          </a:ln>
          <a:effectLst/>
        </p:spPr>
        <p:txBody>
          <a:bodyPr>
            <a:spAutoFit/>
          </a:bodyPr>
          <a:lstStyle/>
          <a:p>
            <a:pPr>
              <a:spcBef>
                <a:spcPct val="50000"/>
              </a:spcBef>
            </a:pPr>
            <a:r>
              <a:rPr lang="en-US" sz="1800"/>
              <a:t>S INGEST F</a:t>
            </a:r>
          </a:p>
        </p:txBody>
      </p:sp>
      <p:sp>
        <p:nvSpPr>
          <p:cNvPr id="39969" name="Text Box 33"/>
          <p:cNvSpPr txBox="1">
            <a:spLocks noChangeArrowheads="1"/>
          </p:cNvSpPr>
          <p:nvPr/>
        </p:nvSpPr>
        <p:spPr bwMode="auto">
          <a:xfrm>
            <a:off x="1600200" y="3733800"/>
            <a:ext cx="4114800" cy="641350"/>
          </a:xfrm>
          <a:prstGeom prst="rect">
            <a:avLst/>
          </a:prstGeom>
          <a:noFill/>
          <a:ln w="9525">
            <a:noFill/>
            <a:miter lim="800000"/>
            <a:headEnd/>
            <a:tailEnd/>
          </a:ln>
          <a:effectLst/>
        </p:spPr>
        <p:txBody>
          <a:bodyPr>
            <a:spAutoFit/>
          </a:bodyPr>
          <a:lstStyle/>
          <a:p>
            <a:pPr>
              <a:spcBef>
                <a:spcPct val="50000"/>
              </a:spcBef>
            </a:pPr>
            <a:r>
              <a:rPr lang="en-US" sz="1800"/>
              <a:t>(Option : Return to Scene 2 to order more; otherwise go to Scene 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half" idx="10"/>
          </p:nvPr>
        </p:nvSpPr>
        <p:spPr/>
        <p:txBody>
          <a:bodyPr/>
          <a:lstStyle/>
          <a:p>
            <a:r>
              <a:rPr lang="en-US"/>
              <a:t>All rights reserved ©</a:t>
            </a:r>
          </a:p>
        </p:txBody>
      </p:sp>
      <p:sp>
        <p:nvSpPr>
          <p:cNvPr id="19" name="Footer Placeholder 4"/>
          <p:cNvSpPr>
            <a:spLocks noGrp="1"/>
          </p:cNvSpPr>
          <p:nvPr>
            <p:ph type="ftr" sz="quarter" idx="11"/>
          </p:nvPr>
        </p:nvSpPr>
        <p:spPr/>
        <p:txBody>
          <a:bodyPr/>
          <a:lstStyle/>
          <a:p>
            <a:r>
              <a:rPr lang="en-US"/>
              <a:t>L. Manevitz            Lecture 7</a:t>
            </a:r>
          </a:p>
        </p:txBody>
      </p:sp>
      <p:sp>
        <p:nvSpPr>
          <p:cNvPr id="20" name="Slide Number Placeholder 5"/>
          <p:cNvSpPr>
            <a:spLocks noGrp="1"/>
          </p:cNvSpPr>
          <p:nvPr>
            <p:ph type="sldNum" sz="quarter" idx="12"/>
          </p:nvPr>
        </p:nvSpPr>
        <p:spPr/>
        <p:txBody>
          <a:bodyPr/>
          <a:lstStyle/>
          <a:p>
            <a:fld id="{BD9B1267-9EA6-40FE-928F-B4F830ABA31E}" type="slidenum">
              <a:rPr lang="en-US"/>
              <a:pPr/>
              <a:t>32</a:t>
            </a:fld>
            <a:endParaRPr lang="en-US"/>
          </a:p>
        </p:txBody>
      </p:sp>
      <p:sp>
        <p:nvSpPr>
          <p:cNvPr id="40962" name="Rectangle 2"/>
          <p:cNvSpPr>
            <a:spLocks noGrp="1" noChangeArrowheads="1"/>
          </p:cNvSpPr>
          <p:nvPr>
            <p:ph type="title"/>
          </p:nvPr>
        </p:nvSpPr>
        <p:spPr/>
        <p:txBody>
          <a:bodyPr/>
          <a:lstStyle/>
          <a:p>
            <a:r>
              <a:rPr lang="en-US"/>
              <a:t>Restaurant Example cont.</a:t>
            </a:r>
          </a:p>
        </p:txBody>
      </p:sp>
      <p:sp>
        <p:nvSpPr>
          <p:cNvPr id="40963" name="Rectangle 3"/>
          <p:cNvSpPr>
            <a:spLocks noGrp="1" noChangeArrowheads="1"/>
          </p:cNvSpPr>
          <p:nvPr>
            <p:ph type="body" idx="1"/>
          </p:nvPr>
        </p:nvSpPr>
        <p:spPr/>
        <p:txBody>
          <a:bodyPr/>
          <a:lstStyle/>
          <a:p>
            <a:pPr>
              <a:buFontTx/>
              <a:buNone/>
            </a:pPr>
            <a:r>
              <a:rPr lang="en-US"/>
              <a:t>Scene 4 : Exiting</a:t>
            </a:r>
          </a:p>
        </p:txBody>
      </p:sp>
      <p:sp>
        <p:nvSpPr>
          <p:cNvPr id="40964" name="Rectangle 4"/>
          <p:cNvSpPr>
            <a:spLocks noChangeArrowheads="1"/>
          </p:cNvSpPr>
          <p:nvPr/>
        </p:nvSpPr>
        <p:spPr bwMode="auto">
          <a:xfrm>
            <a:off x="1447800" y="2590800"/>
            <a:ext cx="6629400" cy="31242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40965" name="Text Box 5"/>
          <p:cNvSpPr txBox="1">
            <a:spLocks noChangeArrowheads="1"/>
          </p:cNvSpPr>
          <p:nvPr/>
        </p:nvSpPr>
        <p:spPr bwMode="auto">
          <a:xfrm>
            <a:off x="4800600" y="2743200"/>
            <a:ext cx="2590800" cy="366713"/>
          </a:xfrm>
          <a:prstGeom prst="rect">
            <a:avLst/>
          </a:prstGeom>
          <a:noFill/>
          <a:ln w="9525">
            <a:noFill/>
            <a:miter lim="800000"/>
            <a:headEnd/>
            <a:tailEnd/>
          </a:ln>
          <a:effectLst/>
        </p:spPr>
        <p:txBody>
          <a:bodyPr>
            <a:spAutoFit/>
          </a:bodyPr>
          <a:lstStyle/>
          <a:p>
            <a:pPr>
              <a:spcBef>
                <a:spcPct val="50000"/>
              </a:spcBef>
            </a:pPr>
            <a:r>
              <a:rPr lang="en-US" sz="1800"/>
              <a:t>S MTRANS to W</a:t>
            </a:r>
          </a:p>
        </p:txBody>
      </p:sp>
      <p:sp>
        <p:nvSpPr>
          <p:cNvPr id="40966" name="Text Box 6"/>
          <p:cNvSpPr txBox="1">
            <a:spLocks noChangeArrowheads="1"/>
          </p:cNvSpPr>
          <p:nvPr/>
        </p:nvSpPr>
        <p:spPr bwMode="auto">
          <a:xfrm>
            <a:off x="2819400" y="3519488"/>
            <a:ext cx="2590800" cy="366712"/>
          </a:xfrm>
          <a:prstGeom prst="rect">
            <a:avLst/>
          </a:prstGeom>
          <a:noFill/>
          <a:ln w="9525">
            <a:noFill/>
            <a:miter lim="800000"/>
            <a:headEnd/>
            <a:tailEnd/>
          </a:ln>
          <a:effectLst/>
        </p:spPr>
        <p:txBody>
          <a:bodyPr>
            <a:spAutoFit/>
          </a:bodyPr>
          <a:lstStyle/>
          <a:p>
            <a:pPr>
              <a:spcBef>
                <a:spcPct val="50000"/>
              </a:spcBef>
            </a:pPr>
            <a:r>
              <a:rPr lang="en-US" sz="1800"/>
              <a:t>W PTRANS W to S</a:t>
            </a:r>
          </a:p>
        </p:txBody>
      </p:sp>
      <p:sp>
        <p:nvSpPr>
          <p:cNvPr id="40969" name="Text Box 9"/>
          <p:cNvSpPr txBox="1">
            <a:spLocks noChangeArrowheads="1"/>
          </p:cNvSpPr>
          <p:nvPr/>
        </p:nvSpPr>
        <p:spPr bwMode="auto">
          <a:xfrm>
            <a:off x="2819400" y="3214688"/>
            <a:ext cx="2590800" cy="366712"/>
          </a:xfrm>
          <a:prstGeom prst="rect">
            <a:avLst/>
          </a:prstGeom>
          <a:noFill/>
          <a:ln w="9525">
            <a:noFill/>
            <a:miter lim="800000"/>
            <a:headEnd/>
            <a:tailEnd/>
          </a:ln>
          <a:effectLst/>
        </p:spPr>
        <p:txBody>
          <a:bodyPr>
            <a:spAutoFit/>
          </a:bodyPr>
          <a:lstStyle/>
          <a:p>
            <a:pPr>
              <a:spcBef>
                <a:spcPct val="50000"/>
              </a:spcBef>
            </a:pPr>
            <a:r>
              <a:rPr lang="en-US" sz="1800"/>
              <a:t>W MOVE (write check)</a:t>
            </a:r>
          </a:p>
        </p:txBody>
      </p:sp>
      <p:sp>
        <p:nvSpPr>
          <p:cNvPr id="40970" name="Text Box 10"/>
          <p:cNvSpPr txBox="1">
            <a:spLocks noChangeArrowheads="1"/>
          </p:cNvSpPr>
          <p:nvPr/>
        </p:nvSpPr>
        <p:spPr bwMode="auto">
          <a:xfrm>
            <a:off x="5562600" y="3048000"/>
            <a:ext cx="2590800" cy="366713"/>
          </a:xfrm>
          <a:prstGeom prst="rect">
            <a:avLst/>
          </a:prstGeom>
          <a:noFill/>
          <a:ln w="9525">
            <a:noFill/>
            <a:miter lim="800000"/>
            <a:headEnd/>
            <a:tailEnd/>
          </a:ln>
          <a:effectLst/>
        </p:spPr>
        <p:txBody>
          <a:bodyPr>
            <a:spAutoFit/>
          </a:bodyPr>
          <a:lstStyle/>
          <a:p>
            <a:pPr>
              <a:spcBef>
                <a:spcPct val="50000"/>
              </a:spcBef>
            </a:pPr>
            <a:r>
              <a:rPr lang="en-US" sz="1800"/>
              <a:t>(W ATRANS check to S)</a:t>
            </a:r>
          </a:p>
        </p:txBody>
      </p:sp>
      <p:sp>
        <p:nvSpPr>
          <p:cNvPr id="40971" name="Text Box 11"/>
          <p:cNvSpPr txBox="1">
            <a:spLocks noChangeArrowheads="1"/>
          </p:cNvSpPr>
          <p:nvPr/>
        </p:nvSpPr>
        <p:spPr bwMode="auto">
          <a:xfrm>
            <a:off x="2819400" y="3824288"/>
            <a:ext cx="2590800" cy="366712"/>
          </a:xfrm>
          <a:prstGeom prst="rect">
            <a:avLst/>
          </a:prstGeom>
          <a:noFill/>
          <a:ln w="9525">
            <a:noFill/>
            <a:miter lim="800000"/>
            <a:headEnd/>
            <a:tailEnd/>
          </a:ln>
          <a:effectLst/>
        </p:spPr>
        <p:txBody>
          <a:bodyPr>
            <a:spAutoFit/>
          </a:bodyPr>
          <a:lstStyle/>
          <a:p>
            <a:pPr>
              <a:spcBef>
                <a:spcPct val="50000"/>
              </a:spcBef>
            </a:pPr>
            <a:r>
              <a:rPr lang="en-US" sz="1800"/>
              <a:t>W ATRANS check to S</a:t>
            </a:r>
          </a:p>
        </p:txBody>
      </p:sp>
      <p:sp>
        <p:nvSpPr>
          <p:cNvPr id="40972" name="Text Box 12"/>
          <p:cNvSpPr txBox="1">
            <a:spLocks noChangeArrowheads="1"/>
          </p:cNvSpPr>
          <p:nvPr/>
        </p:nvSpPr>
        <p:spPr bwMode="auto">
          <a:xfrm>
            <a:off x="2819400" y="4129088"/>
            <a:ext cx="2590800" cy="366712"/>
          </a:xfrm>
          <a:prstGeom prst="rect">
            <a:avLst/>
          </a:prstGeom>
          <a:noFill/>
          <a:ln w="9525">
            <a:noFill/>
            <a:miter lim="800000"/>
            <a:headEnd/>
            <a:tailEnd/>
          </a:ln>
          <a:effectLst/>
        </p:spPr>
        <p:txBody>
          <a:bodyPr>
            <a:spAutoFit/>
          </a:bodyPr>
          <a:lstStyle/>
          <a:p>
            <a:pPr>
              <a:spcBef>
                <a:spcPct val="50000"/>
              </a:spcBef>
            </a:pPr>
            <a:r>
              <a:rPr lang="en-US" sz="1800"/>
              <a:t>S ATRANS tip to W</a:t>
            </a:r>
          </a:p>
        </p:txBody>
      </p:sp>
      <p:sp>
        <p:nvSpPr>
          <p:cNvPr id="40973" name="Text Box 13"/>
          <p:cNvSpPr txBox="1">
            <a:spLocks noChangeArrowheads="1"/>
          </p:cNvSpPr>
          <p:nvPr/>
        </p:nvSpPr>
        <p:spPr bwMode="auto">
          <a:xfrm>
            <a:off x="2819400" y="4433888"/>
            <a:ext cx="2590800" cy="366712"/>
          </a:xfrm>
          <a:prstGeom prst="rect">
            <a:avLst/>
          </a:prstGeom>
          <a:noFill/>
          <a:ln w="9525">
            <a:noFill/>
            <a:miter lim="800000"/>
            <a:headEnd/>
            <a:tailEnd/>
          </a:ln>
          <a:effectLst/>
        </p:spPr>
        <p:txBody>
          <a:bodyPr>
            <a:spAutoFit/>
          </a:bodyPr>
          <a:lstStyle/>
          <a:p>
            <a:pPr>
              <a:spcBef>
                <a:spcPct val="50000"/>
              </a:spcBef>
            </a:pPr>
            <a:r>
              <a:rPr lang="en-US" sz="1800"/>
              <a:t>S PTRANS S to M</a:t>
            </a:r>
          </a:p>
        </p:txBody>
      </p:sp>
      <p:sp>
        <p:nvSpPr>
          <p:cNvPr id="40974" name="Text Box 14"/>
          <p:cNvSpPr txBox="1">
            <a:spLocks noChangeArrowheads="1"/>
          </p:cNvSpPr>
          <p:nvPr/>
        </p:nvSpPr>
        <p:spPr bwMode="auto">
          <a:xfrm>
            <a:off x="2819400" y="4738688"/>
            <a:ext cx="2590800" cy="366712"/>
          </a:xfrm>
          <a:prstGeom prst="rect">
            <a:avLst/>
          </a:prstGeom>
          <a:noFill/>
          <a:ln w="9525">
            <a:noFill/>
            <a:miter lim="800000"/>
            <a:headEnd/>
            <a:tailEnd/>
          </a:ln>
          <a:effectLst/>
        </p:spPr>
        <p:txBody>
          <a:bodyPr>
            <a:spAutoFit/>
          </a:bodyPr>
          <a:lstStyle/>
          <a:p>
            <a:pPr>
              <a:spcBef>
                <a:spcPct val="50000"/>
              </a:spcBef>
            </a:pPr>
            <a:r>
              <a:rPr lang="en-US" sz="1800"/>
              <a:t>S ATRANS money to M</a:t>
            </a:r>
          </a:p>
        </p:txBody>
      </p:sp>
      <p:sp>
        <p:nvSpPr>
          <p:cNvPr id="40975" name="Text Box 15"/>
          <p:cNvSpPr txBox="1">
            <a:spLocks noChangeArrowheads="1"/>
          </p:cNvSpPr>
          <p:nvPr/>
        </p:nvSpPr>
        <p:spPr bwMode="auto">
          <a:xfrm>
            <a:off x="2819400" y="5043488"/>
            <a:ext cx="3352800" cy="366712"/>
          </a:xfrm>
          <a:prstGeom prst="rect">
            <a:avLst/>
          </a:prstGeom>
          <a:noFill/>
          <a:ln w="9525">
            <a:noFill/>
            <a:miter lim="800000"/>
            <a:headEnd/>
            <a:tailEnd/>
          </a:ln>
          <a:effectLst/>
        </p:spPr>
        <p:txBody>
          <a:bodyPr>
            <a:spAutoFit/>
          </a:bodyPr>
          <a:lstStyle/>
          <a:p>
            <a:pPr>
              <a:spcBef>
                <a:spcPct val="50000"/>
              </a:spcBef>
            </a:pPr>
            <a:r>
              <a:rPr lang="en-US" sz="1800"/>
              <a:t>S PTRANS S to out of restaurant</a:t>
            </a:r>
          </a:p>
        </p:txBody>
      </p:sp>
      <p:sp>
        <p:nvSpPr>
          <p:cNvPr id="40976" name="Text Box 16"/>
          <p:cNvSpPr txBox="1">
            <a:spLocks noChangeArrowheads="1"/>
          </p:cNvSpPr>
          <p:nvPr/>
        </p:nvSpPr>
        <p:spPr bwMode="auto">
          <a:xfrm>
            <a:off x="1447800" y="5334000"/>
            <a:ext cx="2590800" cy="366713"/>
          </a:xfrm>
          <a:prstGeom prst="rect">
            <a:avLst/>
          </a:prstGeom>
          <a:noFill/>
          <a:ln w="9525">
            <a:noFill/>
            <a:miter lim="800000"/>
            <a:headEnd/>
            <a:tailEnd/>
          </a:ln>
          <a:effectLst/>
        </p:spPr>
        <p:txBody>
          <a:bodyPr>
            <a:spAutoFit/>
          </a:bodyPr>
          <a:lstStyle/>
          <a:p>
            <a:pPr>
              <a:spcBef>
                <a:spcPct val="50000"/>
              </a:spcBef>
            </a:pPr>
            <a:r>
              <a:rPr lang="en-US" sz="1800"/>
              <a:t>(No pay path)</a:t>
            </a:r>
          </a:p>
        </p:txBody>
      </p:sp>
      <p:sp>
        <p:nvSpPr>
          <p:cNvPr id="40978" name="Line 18"/>
          <p:cNvSpPr>
            <a:spLocks noChangeShapeType="1"/>
          </p:cNvSpPr>
          <p:nvPr/>
        </p:nvSpPr>
        <p:spPr bwMode="auto">
          <a:xfrm>
            <a:off x="3200400" y="2438400"/>
            <a:ext cx="228600" cy="762000"/>
          </a:xfrm>
          <a:prstGeom prst="line">
            <a:avLst/>
          </a:prstGeom>
          <a:noFill/>
          <a:ln w="38100">
            <a:solidFill>
              <a:schemeClr val="tx1"/>
            </a:solidFill>
            <a:round/>
            <a:headEnd/>
            <a:tailEnd/>
          </a:ln>
          <a:effectLst/>
        </p:spPr>
        <p:txBody>
          <a:bodyPr wrap="none"/>
          <a:lstStyle/>
          <a:p>
            <a:endParaRPr lang="en-US"/>
          </a:p>
        </p:txBody>
      </p:sp>
      <p:sp>
        <p:nvSpPr>
          <p:cNvPr id="40979" name="Line 19"/>
          <p:cNvSpPr>
            <a:spLocks noChangeShapeType="1"/>
          </p:cNvSpPr>
          <p:nvPr/>
        </p:nvSpPr>
        <p:spPr bwMode="auto">
          <a:xfrm>
            <a:off x="3352800" y="2438400"/>
            <a:ext cx="1447800" cy="381000"/>
          </a:xfrm>
          <a:prstGeom prst="line">
            <a:avLst/>
          </a:prstGeom>
          <a:noFill/>
          <a:ln w="38100">
            <a:solidFill>
              <a:schemeClr val="tx1"/>
            </a:solidFill>
            <a:round/>
            <a:headEnd/>
            <a:tailEnd/>
          </a:ln>
          <a:effectLst/>
        </p:spPr>
        <p:txBody>
          <a:bodyPr wrap="none"/>
          <a:lstStyle/>
          <a:p>
            <a:endParaRPr lang="en-US"/>
          </a:p>
        </p:txBody>
      </p:sp>
      <p:sp>
        <p:nvSpPr>
          <p:cNvPr id="40980" name="Line 20"/>
          <p:cNvSpPr>
            <a:spLocks noChangeShapeType="1"/>
          </p:cNvSpPr>
          <p:nvPr/>
        </p:nvSpPr>
        <p:spPr bwMode="auto">
          <a:xfrm flipH="1">
            <a:off x="4495800" y="3048000"/>
            <a:ext cx="914400" cy="228600"/>
          </a:xfrm>
          <a:prstGeom prst="line">
            <a:avLst/>
          </a:prstGeom>
          <a:noFill/>
          <a:ln w="38100">
            <a:solidFill>
              <a:schemeClr val="tx1"/>
            </a:solidFill>
            <a:round/>
            <a:headEnd/>
            <a:tailEnd/>
          </a:ln>
          <a:effectLst/>
        </p:spPr>
        <p:txBody>
          <a:bodyPr wrap="none"/>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ipt.png"/>
          <p:cNvPicPr>
            <a:picLocks noGrp="1" noChangeAspect="1"/>
          </p:cNvPicPr>
          <p:nvPr>
            <p:ph idx="1"/>
          </p:nvPr>
        </p:nvPicPr>
        <p:blipFill>
          <a:blip r:embed="rId2"/>
          <a:stretch>
            <a:fillRect/>
          </a:stretch>
        </p:blipFill>
        <p:spPr>
          <a:xfrm>
            <a:off x="228601" y="152400"/>
            <a:ext cx="8686800" cy="6477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b="0">
                <a:effectLst>
                  <a:outerShdw blurRad="38100" dist="38100" dir="2700000" algn="tl">
                    <a:srgbClr val="C0C0C0"/>
                  </a:outerShdw>
                </a:effectLst>
                <a:latin typeface="Georgia" pitchFamily="18" charset="0"/>
              </a:rPr>
              <a:t>what is a frame?</a:t>
            </a:r>
          </a:p>
        </p:txBody>
      </p:sp>
      <p:sp>
        <p:nvSpPr>
          <p:cNvPr id="68611" name="Rectangle 3"/>
          <p:cNvSpPr>
            <a:spLocks noGrp="1" noChangeArrowheads="1"/>
          </p:cNvSpPr>
          <p:nvPr>
            <p:ph type="body" idx="1"/>
          </p:nvPr>
        </p:nvSpPr>
        <p:spPr/>
        <p:txBody>
          <a:bodyPr/>
          <a:lstStyle/>
          <a:p>
            <a:pPr>
              <a:lnSpc>
                <a:spcPct val="83000"/>
              </a:lnSpc>
            </a:pPr>
            <a:r>
              <a:rPr lang="en-GB" sz="2800" dirty="0">
                <a:latin typeface="Times New Roman" pitchFamily="18" charset="0"/>
                <a:cs typeface="Times New Roman" pitchFamily="18" charset="0"/>
              </a:rPr>
              <a:t>Each frame has its own name and a set of </a:t>
            </a:r>
            <a:r>
              <a:rPr lang="en-GB" sz="2800" b="1" dirty="0">
                <a:latin typeface="Times New Roman" pitchFamily="18" charset="0"/>
                <a:cs typeface="Times New Roman" pitchFamily="18" charset="0"/>
              </a:rPr>
              <a:t>attributes</a:t>
            </a:r>
            <a:r>
              <a:rPr lang="en-GB" sz="2800" dirty="0">
                <a:latin typeface="Times New Roman" pitchFamily="18" charset="0"/>
                <a:cs typeface="Times New Roman" pitchFamily="18" charset="0"/>
              </a:rPr>
              <a:t> associated with it.  </a:t>
            </a:r>
            <a:r>
              <a:rPr lang="en-GB" sz="2800" i="1" dirty="0">
                <a:latin typeface="Times New Roman" pitchFamily="18" charset="0"/>
                <a:cs typeface="Times New Roman" pitchFamily="18" charset="0"/>
              </a:rPr>
              <a:t>Name</a:t>
            </a: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weight</a:t>
            </a: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height</a:t>
            </a:r>
            <a:r>
              <a:rPr lang="en-GB" sz="2800" dirty="0">
                <a:latin typeface="Times New Roman" pitchFamily="18" charset="0"/>
                <a:cs typeface="Times New Roman" pitchFamily="18" charset="0"/>
              </a:rPr>
              <a:t> and </a:t>
            </a:r>
            <a:r>
              <a:rPr lang="en-GB" sz="2800" i="1" dirty="0">
                <a:latin typeface="Times New Roman" pitchFamily="18" charset="0"/>
                <a:cs typeface="Times New Roman" pitchFamily="18" charset="0"/>
              </a:rPr>
              <a:t>age</a:t>
            </a:r>
            <a:r>
              <a:rPr lang="en-GB" sz="2800" dirty="0">
                <a:latin typeface="Times New Roman" pitchFamily="18" charset="0"/>
                <a:cs typeface="Times New Roman" pitchFamily="18" charset="0"/>
              </a:rPr>
              <a:t> are slots in the frame </a:t>
            </a:r>
            <a:r>
              <a:rPr lang="en-GB" sz="2800" i="1" dirty="0">
                <a:latin typeface="Times New Roman" pitchFamily="18" charset="0"/>
                <a:cs typeface="Times New Roman" pitchFamily="18" charset="0"/>
              </a:rPr>
              <a:t>Person</a:t>
            </a:r>
            <a:r>
              <a:rPr lang="en-GB" sz="2800" dirty="0">
                <a:latin typeface="Times New Roman" pitchFamily="18" charset="0"/>
                <a:cs typeface="Times New Roman" pitchFamily="18" charset="0"/>
              </a:rPr>
              <a:t>. </a:t>
            </a:r>
          </a:p>
          <a:p>
            <a:pPr>
              <a:lnSpc>
                <a:spcPct val="83000"/>
              </a:lnSpc>
              <a:buFont typeface="StarSymbol" charset="0"/>
              <a:buNone/>
            </a:pP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Model</a:t>
            </a: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processor</a:t>
            </a:r>
            <a:r>
              <a:rPr lang="en-GB" sz="2800" dirty="0">
                <a:latin typeface="Times New Roman" pitchFamily="18" charset="0"/>
                <a:cs typeface="Times New Roman" pitchFamily="18" charset="0"/>
              </a:rPr>
              <a:t>, </a:t>
            </a:r>
            <a:r>
              <a:rPr lang="en-GB" sz="2800" i="1" dirty="0">
                <a:latin typeface="Times New Roman" pitchFamily="18" charset="0"/>
                <a:cs typeface="Times New Roman" pitchFamily="18" charset="0"/>
              </a:rPr>
              <a:t>memory</a:t>
            </a:r>
            <a:r>
              <a:rPr lang="en-GB" sz="2800" dirty="0">
                <a:latin typeface="Times New Roman" pitchFamily="18" charset="0"/>
                <a:cs typeface="Times New Roman" pitchFamily="18" charset="0"/>
              </a:rPr>
              <a:t> and </a:t>
            </a:r>
            <a:r>
              <a:rPr lang="en-GB" sz="2800" i="1" dirty="0">
                <a:latin typeface="Times New Roman" pitchFamily="18" charset="0"/>
                <a:cs typeface="Times New Roman" pitchFamily="18" charset="0"/>
              </a:rPr>
              <a:t>price</a:t>
            </a:r>
            <a:r>
              <a:rPr lang="en-GB" sz="2800" dirty="0">
                <a:latin typeface="Times New Roman" pitchFamily="18" charset="0"/>
                <a:cs typeface="Times New Roman" pitchFamily="18" charset="0"/>
              </a:rPr>
              <a:t> are slots in the frame </a:t>
            </a:r>
            <a:r>
              <a:rPr lang="en-GB" sz="2800" i="1" dirty="0">
                <a:latin typeface="Times New Roman" pitchFamily="18" charset="0"/>
                <a:cs typeface="Times New Roman" pitchFamily="18" charset="0"/>
              </a:rPr>
              <a:t>Computer</a:t>
            </a:r>
            <a:r>
              <a:rPr lang="en-GB" sz="2800" dirty="0">
                <a:latin typeface="Times New Roman" pitchFamily="18" charset="0"/>
                <a:cs typeface="Times New Roman" pitchFamily="18" charset="0"/>
              </a:rPr>
              <a:t>.  Each attribute or slot has a value attached to it.</a:t>
            </a:r>
          </a:p>
          <a:p>
            <a:pPr>
              <a:lnSpc>
                <a:spcPct val="83000"/>
              </a:lnSpc>
            </a:pPr>
            <a:r>
              <a:rPr lang="en-GB" sz="2800" dirty="0">
                <a:latin typeface="Times New Roman" pitchFamily="18" charset="0"/>
                <a:cs typeface="Times New Roman" pitchFamily="18" charset="0"/>
              </a:rPr>
              <a:t>Frames provide a natural way for the structured and concise representation of knowledge.  </a:t>
            </a:r>
          </a:p>
          <a:p>
            <a:pPr>
              <a:lnSpc>
                <a:spcPct val="83000"/>
              </a:lnSpc>
            </a:pPr>
            <a:endParaRPr lang="en-GB" sz="2800" dirty="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b="0" dirty="0">
                <a:latin typeface="Times New Roman" pitchFamily="18" charset="0"/>
                <a:cs typeface="Times New Roman" pitchFamily="18" charset="0"/>
              </a:rPr>
              <a:t>what is a frame?</a:t>
            </a:r>
          </a:p>
        </p:txBody>
      </p:sp>
      <p:sp>
        <p:nvSpPr>
          <p:cNvPr id="131075" name="Rectangle 3"/>
          <p:cNvSpPr>
            <a:spLocks noGrp="1" noChangeArrowheads="1"/>
          </p:cNvSpPr>
          <p:nvPr>
            <p:ph type="body" idx="1"/>
          </p:nvPr>
        </p:nvSpPr>
        <p:spPr/>
        <p:txBody>
          <a:bodyPr/>
          <a:lstStyle/>
          <a:p>
            <a:r>
              <a:rPr lang="en-GB" dirty="0"/>
              <a:t>A frame provides a means of organising knowledge in </a:t>
            </a:r>
            <a:r>
              <a:rPr lang="en-GB" b="1" dirty="0"/>
              <a:t>slots</a:t>
            </a:r>
            <a:r>
              <a:rPr lang="en-GB" dirty="0"/>
              <a:t> to describe various attributes and characteristics of the object.</a:t>
            </a:r>
          </a:p>
          <a:p>
            <a:r>
              <a:rPr lang="en-GB" dirty="0"/>
              <a:t>Frames are an application of </a:t>
            </a:r>
            <a:r>
              <a:rPr lang="en-GB" b="1" dirty="0"/>
              <a:t>object-oriented programming</a:t>
            </a:r>
            <a:r>
              <a:rPr lang="en-GB" dirty="0"/>
              <a:t> for expert systems.</a:t>
            </a:r>
            <a:endParaRPr lang="en-US" dirty="0"/>
          </a:p>
          <a:p>
            <a:pPr>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GB" b="0" dirty="0">
                <a:latin typeface="Georgia" pitchFamily="18" charset="0"/>
              </a:rPr>
              <a:t>Boarding pass frames</a:t>
            </a:r>
          </a:p>
        </p:txBody>
      </p:sp>
      <p:graphicFrame>
        <p:nvGraphicFramePr>
          <p:cNvPr id="132100" name="Object 4"/>
          <p:cNvGraphicFramePr>
            <a:graphicFrameLocks noChangeAspect="1"/>
          </p:cNvGraphicFramePr>
          <p:nvPr>
            <p:ph idx="1"/>
          </p:nvPr>
        </p:nvGraphicFramePr>
        <p:xfrm>
          <a:off x="762000" y="1911350"/>
          <a:ext cx="7467600" cy="4413250"/>
        </p:xfrm>
        <a:graphic>
          <a:graphicData uri="http://schemas.openxmlformats.org/presentationml/2006/ole">
            <p:oleObj spid="_x0000_s1026" name="Picture" r:id="rId3" imgW="5315040" imgH="2400480"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GB" b="1" dirty="0">
                <a:latin typeface="Times New Roman" pitchFamily="18" charset="0"/>
                <a:cs typeface="Times New Roman" pitchFamily="18" charset="0"/>
              </a:rPr>
              <a:t>Frames as a knowledge representation technique</a:t>
            </a:r>
          </a:p>
        </p:txBody>
      </p:sp>
      <p:sp>
        <p:nvSpPr>
          <p:cNvPr id="70659" name="Rectangle 3"/>
          <p:cNvSpPr>
            <a:spLocks noGrp="1" noChangeArrowheads="1"/>
          </p:cNvSpPr>
          <p:nvPr>
            <p:ph type="body" idx="1"/>
          </p:nvPr>
        </p:nvSpPr>
        <p:spPr/>
        <p:txBody>
          <a:bodyPr>
            <a:normAutofit/>
          </a:bodyPr>
          <a:lstStyle/>
          <a:p>
            <a:r>
              <a:rPr lang="en-GB" dirty="0">
                <a:latin typeface="Times New Roman" pitchFamily="18" charset="0"/>
                <a:cs typeface="Times New Roman" pitchFamily="18" charset="0"/>
              </a:rPr>
              <a:t>The concept of a frame is defined by a collection of </a:t>
            </a:r>
            <a:r>
              <a:rPr lang="en-GB" b="1" dirty="0">
                <a:latin typeface="Times New Roman" pitchFamily="18" charset="0"/>
                <a:cs typeface="Times New Roman" pitchFamily="18" charset="0"/>
              </a:rPr>
              <a:t>slots</a:t>
            </a:r>
            <a:r>
              <a:rPr lang="en-GB" dirty="0">
                <a:latin typeface="Times New Roman" pitchFamily="18" charset="0"/>
                <a:cs typeface="Times New Roman" pitchFamily="18" charset="0"/>
              </a:rPr>
              <a:t>.  Each slot describes a particular attribute or operation of the frame. </a:t>
            </a:r>
          </a:p>
          <a:p>
            <a:r>
              <a:rPr lang="en-GB" dirty="0">
                <a:latin typeface="Times New Roman" pitchFamily="18" charset="0"/>
                <a:cs typeface="Times New Roman" pitchFamily="18" charset="0"/>
              </a:rPr>
              <a:t>Slots are used to store values. A slot may contain a default value or a pointer to another frame, a set of rules or procedure by which the slot value is obtained.</a:t>
            </a:r>
            <a:endParaRPr lang="en-US"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GB" b="0" dirty="0">
                <a:latin typeface="Times New Roman" pitchFamily="18" charset="0"/>
                <a:cs typeface="Times New Roman" pitchFamily="18" charset="0"/>
              </a:rPr>
              <a:t>Typical information included in a slot</a:t>
            </a:r>
          </a:p>
        </p:txBody>
      </p:sp>
      <p:sp>
        <p:nvSpPr>
          <p:cNvPr id="71683" name="Rectangle 3"/>
          <p:cNvSpPr>
            <a:spLocks noGrp="1" noChangeArrowheads="1"/>
          </p:cNvSpPr>
          <p:nvPr>
            <p:ph type="body" idx="1"/>
          </p:nvPr>
        </p:nvSpPr>
        <p:spPr/>
        <p:txBody>
          <a:bodyPr/>
          <a:lstStyle/>
          <a:p>
            <a:pPr>
              <a:lnSpc>
                <a:spcPct val="83000"/>
              </a:lnSpc>
            </a:pPr>
            <a:r>
              <a:rPr lang="en-GB" sz="2800" b="1" dirty="0">
                <a:latin typeface="Times New Roman" pitchFamily="18" charset="0"/>
                <a:cs typeface="Times New Roman" pitchFamily="18" charset="0"/>
              </a:rPr>
              <a:t>Frame name.</a:t>
            </a:r>
            <a:endParaRPr lang="en-GB" sz="2800" dirty="0">
              <a:latin typeface="Times New Roman" pitchFamily="18" charset="0"/>
              <a:cs typeface="Times New Roman" pitchFamily="18" charset="0"/>
            </a:endParaRPr>
          </a:p>
          <a:p>
            <a:pPr>
              <a:lnSpc>
                <a:spcPct val="83000"/>
              </a:lnSpc>
            </a:pPr>
            <a:r>
              <a:rPr lang="en-GB" sz="2800" b="1" dirty="0">
                <a:latin typeface="Times New Roman" pitchFamily="18" charset="0"/>
                <a:cs typeface="Times New Roman" pitchFamily="18" charset="0"/>
              </a:rPr>
              <a:t>Relationship of the frame to the other frames.</a:t>
            </a:r>
            <a:r>
              <a:rPr lang="en-GB" sz="2800" dirty="0">
                <a:latin typeface="Times New Roman" pitchFamily="18" charset="0"/>
                <a:cs typeface="Times New Roman" pitchFamily="18" charset="0"/>
              </a:rPr>
              <a:t>  The frame </a:t>
            </a:r>
            <a:r>
              <a:rPr lang="en-GB" sz="2800" i="1" dirty="0">
                <a:latin typeface="Times New Roman" pitchFamily="18" charset="0"/>
                <a:cs typeface="Times New Roman" pitchFamily="18" charset="0"/>
              </a:rPr>
              <a:t>IBM Aptiva S35</a:t>
            </a:r>
            <a:r>
              <a:rPr lang="en-GB" sz="2800" dirty="0">
                <a:latin typeface="Times New Roman" pitchFamily="18" charset="0"/>
                <a:cs typeface="Times New Roman" pitchFamily="18" charset="0"/>
              </a:rPr>
              <a:t> might be a member of the class </a:t>
            </a:r>
            <a:r>
              <a:rPr lang="en-GB" sz="2800" i="1" dirty="0">
                <a:latin typeface="Times New Roman" pitchFamily="18" charset="0"/>
                <a:cs typeface="Times New Roman" pitchFamily="18" charset="0"/>
              </a:rPr>
              <a:t>Computer</a:t>
            </a:r>
            <a:r>
              <a:rPr lang="en-GB" sz="2800" dirty="0">
                <a:latin typeface="Times New Roman" pitchFamily="18" charset="0"/>
                <a:cs typeface="Times New Roman" pitchFamily="18" charset="0"/>
              </a:rPr>
              <a:t>, which in turn might belong to the class </a:t>
            </a:r>
            <a:r>
              <a:rPr lang="en-GB" sz="2800" i="1" dirty="0">
                <a:latin typeface="Times New Roman" pitchFamily="18" charset="0"/>
                <a:cs typeface="Times New Roman" pitchFamily="18" charset="0"/>
              </a:rPr>
              <a:t>Hardware</a:t>
            </a:r>
            <a:r>
              <a:rPr lang="en-GB" sz="2800" dirty="0">
                <a:latin typeface="Times New Roman" pitchFamily="18" charset="0"/>
                <a:cs typeface="Times New Roman" pitchFamily="18" charset="0"/>
              </a:rPr>
              <a:t>.</a:t>
            </a:r>
          </a:p>
          <a:p>
            <a:pPr>
              <a:lnSpc>
                <a:spcPct val="83000"/>
              </a:lnSpc>
            </a:pPr>
            <a:r>
              <a:rPr lang="en-GB" sz="2800" b="1" dirty="0">
                <a:latin typeface="Times New Roman" pitchFamily="18" charset="0"/>
                <a:cs typeface="Times New Roman" pitchFamily="18" charset="0"/>
              </a:rPr>
              <a:t>Slot value.</a:t>
            </a:r>
            <a:r>
              <a:rPr lang="en-GB" sz="2800" dirty="0">
                <a:latin typeface="Times New Roman" pitchFamily="18" charset="0"/>
                <a:cs typeface="Times New Roman" pitchFamily="18" charset="0"/>
              </a:rPr>
              <a:t>  A slot value can be </a:t>
            </a:r>
            <a:r>
              <a:rPr lang="en-GB" sz="2800" b="1" dirty="0">
                <a:latin typeface="Times New Roman" pitchFamily="18" charset="0"/>
                <a:cs typeface="Times New Roman" pitchFamily="18" charset="0"/>
              </a:rPr>
              <a:t>symbolic</a:t>
            </a:r>
            <a:r>
              <a:rPr lang="en-GB" sz="2800" dirty="0">
                <a:latin typeface="Times New Roman" pitchFamily="18" charset="0"/>
                <a:cs typeface="Times New Roman" pitchFamily="18" charset="0"/>
              </a:rPr>
              <a:t>, </a:t>
            </a:r>
            <a:r>
              <a:rPr lang="en-GB" sz="2800" b="1" dirty="0">
                <a:latin typeface="Times New Roman" pitchFamily="18" charset="0"/>
                <a:cs typeface="Times New Roman" pitchFamily="18" charset="0"/>
              </a:rPr>
              <a:t>numeric </a:t>
            </a:r>
            <a:r>
              <a:rPr lang="en-GB" sz="2800" dirty="0">
                <a:latin typeface="Times New Roman" pitchFamily="18" charset="0"/>
                <a:cs typeface="Times New Roman" pitchFamily="18" charset="0"/>
              </a:rPr>
              <a:t>or </a:t>
            </a:r>
            <a:r>
              <a:rPr lang="en-GB" sz="2800" b="1" dirty="0">
                <a:latin typeface="Times New Roman" pitchFamily="18" charset="0"/>
                <a:cs typeface="Times New Roman" pitchFamily="18" charset="0"/>
              </a:rPr>
              <a:t>Boolean</a:t>
            </a:r>
            <a:r>
              <a:rPr lang="en-GB" sz="2800" dirty="0">
                <a:latin typeface="Times New Roman" pitchFamily="18" charset="0"/>
                <a:cs typeface="Times New Roman" pitchFamily="18" charset="0"/>
              </a:rPr>
              <a:t>.  For example, the slot </a:t>
            </a:r>
            <a:r>
              <a:rPr lang="en-GB" sz="2800" i="1" dirty="0">
                <a:latin typeface="Times New Roman" pitchFamily="18" charset="0"/>
                <a:cs typeface="Times New Roman" pitchFamily="18" charset="0"/>
              </a:rPr>
              <a:t>Name</a:t>
            </a:r>
            <a:r>
              <a:rPr lang="en-GB" sz="2800" dirty="0">
                <a:latin typeface="Times New Roman" pitchFamily="18" charset="0"/>
                <a:cs typeface="Times New Roman" pitchFamily="18" charset="0"/>
              </a:rPr>
              <a:t> has symbolic values, and the slot </a:t>
            </a:r>
            <a:r>
              <a:rPr lang="en-GB" sz="2800" i="1" dirty="0">
                <a:latin typeface="Times New Roman" pitchFamily="18" charset="0"/>
                <a:cs typeface="Times New Roman" pitchFamily="18" charset="0"/>
              </a:rPr>
              <a:t>Age</a:t>
            </a:r>
            <a:r>
              <a:rPr lang="en-GB" sz="2800" dirty="0">
                <a:latin typeface="Times New Roman" pitchFamily="18" charset="0"/>
                <a:cs typeface="Times New Roman" pitchFamily="18" charset="0"/>
              </a:rPr>
              <a:t> numeric values.  Slot values can be assigned when the frame is created or during a session with the expert system.</a:t>
            </a:r>
            <a:endParaRPr lang="en-US" sz="2800" dirty="0">
              <a:latin typeface="Times New Roman" pitchFamily="18" charset="0"/>
              <a:cs typeface="Times New Roman" pitchFamily="18" charset="0"/>
            </a:endParaRPr>
          </a:p>
          <a:p>
            <a:pPr>
              <a:lnSpc>
                <a:spcPct val="83000"/>
              </a:lnSpc>
              <a:buNone/>
            </a:pP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4294967295"/>
          </p:nvPr>
        </p:nvSpPr>
        <p:spPr>
          <a:xfrm>
            <a:off x="609600" y="762000"/>
            <a:ext cx="8001000" cy="5267325"/>
          </a:xfrm>
        </p:spPr>
        <p:txBody>
          <a:bodyPr/>
          <a:lstStyle/>
          <a:p>
            <a:pPr>
              <a:lnSpc>
                <a:spcPct val="73000"/>
              </a:lnSpc>
            </a:pPr>
            <a:r>
              <a:rPr lang="en-GB" sz="2800" b="1" u="sng" dirty="0">
                <a:latin typeface="Times New Roman" pitchFamily="18" charset="0"/>
                <a:cs typeface="Times New Roman" pitchFamily="18" charset="0"/>
              </a:rPr>
              <a:t>Default slot value.</a:t>
            </a:r>
            <a:r>
              <a:rPr lang="en-GB" sz="2800" dirty="0">
                <a:latin typeface="Times New Roman" pitchFamily="18" charset="0"/>
                <a:cs typeface="Times New Roman" pitchFamily="18" charset="0"/>
              </a:rPr>
              <a:t>  The default value is taken to be true when no evidence to the contrary has been found.  For example, a car frame might have four wheels and a chair frame four legs as default values in the corresponding slots.</a:t>
            </a:r>
          </a:p>
          <a:p>
            <a:pPr>
              <a:lnSpc>
                <a:spcPct val="73000"/>
              </a:lnSpc>
            </a:pPr>
            <a:r>
              <a:rPr lang="en-GB" sz="2800" b="1" u="sng" dirty="0">
                <a:latin typeface="Times New Roman" pitchFamily="18" charset="0"/>
                <a:cs typeface="Times New Roman" pitchFamily="18" charset="0"/>
              </a:rPr>
              <a:t>Range of the slot value.</a:t>
            </a:r>
            <a:r>
              <a:rPr lang="en-GB" sz="2800" dirty="0">
                <a:latin typeface="Times New Roman" pitchFamily="18" charset="0"/>
                <a:cs typeface="Times New Roman" pitchFamily="18" charset="0"/>
              </a:rPr>
              <a:t>  The range of the slot value determines whether a particular object complies with the stereotype requirements defined by the frame.  For example, the cost of a computer might be specified between $750 and $1500.</a:t>
            </a:r>
          </a:p>
          <a:p>
            <a:pPr>
              <a:lnSpc>
                <a:spcPct val="73000"/>
              </a:lnSpc>
            </a:pPr>
            <a:r>
              <a:rPr lang="en-GB" sz="2800" b="1" u="sng" dirty="0">
                <a:latin typeface="Times New Roman" pitchFamily="18" charset="0"/>
                <a:cs typeface="Times New Roman" pitchFamily="18" charset="0"/>
              </a:rPr>
              <a:t>Procedural information.</a:t>
            </a:r>
            <a:r>
              <a:rPr lang="en-GB" sz="2800" dirty="0">
                <a:latin typeface="Times New Roman" pitchFamily="18" charset="0"/>
                <a:cs typeface="Times New Roman" pitchFamily="18" charset="0"/>
              </a:rPr>
              <a:t>  A slot can have a procedure attached to it, which is executed if the slot value is changed or needed.</a:t>
            </a:r>
            <a:endParaRPr lang="en-US" sz="2800" dirty="0">
              <a:latin typeface="Times New Roman" pitchFamily="18" charset="0"/>
              <a:cs typeface="Times New Roman" pitchFamily="18" charset="0"/>
            </a:endParaRPr>
          </a:p>
          <a:p>
            <a:pPr>
              <a:lnSpc>
                <a:spcPct val="73000"/>
              </a:lnSpc>
            </a:pPr>
            <a:endParaRPr lang="en-US" sz="2800" dirty="0">
              <a:latin typeface="Times New Roman" pitchFamily="18" charset="0"/>
              <a:cs typeface="Times New Roman" pitchFamily="18" charset="0"/>
            </a:endParaRPr>
          </a:p>
          <a:p>
            <a:pPr>
              <a:lnSpc>
                <a:spcPct val="73000"/>
              </a:lnSpc>
            </a:pP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1467</Words>
  <Application>Microsoft Office PowerPoint</Application>
  <PresentationFormat>On-screen Show (4:3)</PresentationFormat>
  <Paragraphs>170</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Picture</vt:lpstr>
      <vt:lpstr>Photo Editor Photo</vt:lpstr>
      <vt:lpstr>Frame-Based Expert Systems</vt:lpstr>
      <vt:lpstr>Overview</vt:lpstr>
      <vt:lpstr>what is a frame?</vt:lpstr>
      <vt:lpstr>what is a frame?</vt:lpstr>
      <vt:lpstr>what is a frame?</vt:lpstr>
      <vt:lpstr>Boarding pass frames</vt:lpstr>
      <vt:lpstr>Frames as a knowledge representation technique</vt:lpstr>
      <vt:lpstr>Typical information included in a slot</vt:lpstr>
      <vt:lpstr>Slide 9</vt:lpstr>
      <vt:lpstr>What are the class and instances?</vt:lpstr>
      <vt:lpstr>Computer class</vt:lpstr>
      <vt:lpstr>Computer instances</vt:lpstr>
      <vt:lpstr>Class inheritance in frame-based systems</vt:lpstr>
      <vt:lpstr>Relationships among objects</vt:lpstr>
      <vt:lpstr>Slide 15</vt:lpstr>
      <vt:lpstr>Slide 16</vt:lpstr>
      <vt:lpstr>How does an inference engine work in a frame based system?</vt:lpstr>
      <vt:lpstr>Slide 18</vt:lpstr>
      <vt:lpstr>Example:</vt:lpstr>
      <vt:lpstr>Earthquake Example cont.</vt:lpstr>
      <vt:lpstr>Earthquake Summary Pattern</vt:lpstr>
      <vt:lpstr>The Credit Evaluation class, WHEN CHANGED and WHEN NEEDED methods</vt:lpstr>
      <vt:lpstr>Instances of the Class Property</vt:lpstr>
      <vt:lpstr>The WHEN CHANGED method of the attribute Load Property</vt:lpstr>
      <vt:lpstr>script</vt:lpstr>
      <vt:lpstr>Components for Script</vt:lpstr>
      <vt:lpstr>Scripts </vt:lpstr>
      <vt:lpstr>Restaurant Example cont.</vt:lpstr>
      <vt:lpstr>Restaurant Example cont.</vt:lpstr>
      <vt:lpstr>Restaurant Example cont.</vt:lpstr>
      <vt:lpstr>Restaurant Example cont.</vt:lpstr>
      <vt:lpstr>Restaurant Example cont.</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Frame-Based Expert Systems</dc:title>
  <dc:creator>user1</dc:creator>
  <cp:lastModifiedBy>Lab3</cp:lastModifiedBy>
  <cp:revision>24</cp:revision>
  <dcterms:created xsi:type="dcterms:W3CDTF">2006-08-16T00:00:00Z</dcterms:created>
  <dcterms:modified xsi:type="dcterms:W3CDTF">2015-09-29T06:21:54Z</dcterms:modified>
</cp:coreProperties>
</file>