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8" r:id="rId2"/>
  </p:sldMasterIdLst>
  <p:notesMasterIdLst>
    <p:notesMasterId r:id="rId50"/>
  </p:notesMasterIdLst>
  <p:sldIdLst>
    <p:sldId id="265" r:id="rId3"/>
    <p:sldId id="264" r:id="rId4"/>
    <p:sldId id="286" r:id="rId5"/>
    <p:sldId id="287" r:id="rId6"/>
    <p:sldId id="288" r:id="rId7"/>
    <p:sldId id="289" r:id="rId8"/>
    <p:sldId id="290" r:id="rId9"/>
    <p:sldId id="291" r:id="rId10"/>
    <p:sldId id="292" r:id="rId11"/>
    <p:sldId id="293" r:id="rId12"/>
    <p:sldId id="294" r:id="rId13"/>
    <p:sldId id="295" r:id="rId14"/>
    <p:sldId id="296" r:id="rId15"/>
    <p:sldId id="303" r:id="rId16"/>
    <p:sldId id="304" r:id="rId17"/>
    <p:sldId id="297" r:id="rId18"/>
    <p:sldId id="298" r:id="rId19"/>
    <p:sldId id="299" r:id="rId20"/>
    <p:sldId id="300" r:id="rId21"/>
    <p:sldId id="301" r:id="rId22"/>
    <p:sldId id="302" r:id="rId23"/>
    <p:sldId id="256" r:id="rId24"/>
    <p:sldId id="257" r:id="rId25"/>
    <p:sldId id="258" r:id="rId26"/>
    <p:sldId id="259" r:id="rId27"/>
    <p:sldId id="260" r:id="rId28"/>
    <p:sldId id="261" r:id="rId29"/>
    <p:sldId id="262" r:id="rId30"/>
    <p:sldId id="263" r:id="rId31"/>
    <p:sldId id="306" r:id="rId32"/>
    <p:sldId id="307" r:id="rId33"/>
    <p:sldId id="266" r:id="rId34"/>
    <p:sldId id="268" r:id="rId35"/>
    <p:sldId id="270" r:id="rId36"/>
    <p:sldId id="271" r:id="rId37"/>
    <p:sldId id="272" r:id="rId38"/>
    <p:sldId id="273" r:id="rId39"/>
    <p:sldId id="281" r:id="rId40"/>
    <p:sldId id="274" r:id="rId41"/>
    <p:sldId id="275" r:id="rId42"/>
    <p:sldId id="276" r:id="rId43"/>
    <p:sldId id="278" r:id="rId44"/>
    <p:sldId id="279" r:id="rId45"/>
    <p:sldId id="280" r:id="rId46"/>
    <p:sldId id="282" r:id="rId47"/>
    <p:sldId id="283" r:id="rId48"/>
    <p:sldId id="284" r:id="rId49"/>
  </p:sldIdLst>
  <p:sldSz cx="9144000" cy="5143500" type="screen16x9"/>
  <p:notesSz cx="6858000" cy="9144000"/>
  <p:embeddedFontLst>
    <p:embeddedFont>
      <p:font typeface="Trebuchet MS" panose="020B0603020202020204" pitchFamily="34" charset="0"/>
      <p:regular r:id="rId51"/>
      <p:bold r:id="rId52"/>
      <p:italic r:id="rId53"/>
      <p:boldItalic r:id="rId54"/>
    </p:embeddedFont>
    <p:embeddedFont>
      <p:font typeface="Wingdings 3" panose="05040102010807070707" pitchFamily="18" charset="2"/>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2" autoAdjust="0"/>
    <p:restoredTop sz="89804" autoAdjust="0"/>
  </p:normalViewPr>
  <p:slideViewPr>
    <p:cSldViewPr snapToGrid="0">
      <p:cViewPr varScale="1">
        <p:scale>
          <a:sx n="98" d="100"/>
          <a:sy n="98" d="100"/>
        </p:scale>
        <p:origin x="112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92247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457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5154694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73341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37793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739086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246953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46284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8506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6549202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21169879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2848549"/>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3412580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62188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2700824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0056777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extLst>
      <p:ext uri="{BB962C8B-B14F-4D97-AF65-F5344CB8AC3E}">
        <p14:creationId xmlns:p14="http://schemas.microsoft.com/office/powerpoint/2010/main" val="1074219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11/17/2023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18811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1" name="Straight Connector 10">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Isosceles Triangle 3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2" name="Isosceles Triangle 4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Isosceles Triangle 4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useBgFill="1">
        <p:nvSpPr>
          <p:cNvPr id="44" name="Rectangle 43">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9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Isosceles Triangle 25">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03900" y="2863850"/>
            <a:ext cx="3337719" cy="2279650"/>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9230" y="0"/>
            <a:ext cx="1324770" cy="51435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47" name="Straight Connector 46">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00950" y="0"/>
            <a:ext cx="1295400" cy="51435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D134AB46-C074-0CB5-1A4D-8B44B118E02B}"/>
              </a:ext>
            </a:extLst>
          </p:cNvPr>
          <p:cNvSpPr/>
          <p:nvPr/>
        </p:nvSpPr>
        <p:spPr>
          <a:xfrm>
            <a:off x="1360758" y="240181"/>
            <a:ext cx="6980354" cy="758477"/>
          </a:xfrm>
          <a:prstGeom prst="rect">
            <a:avLst/>
          </a:prstGeom>
        </p:spPr>
        <p:txBody>
          <a:bodyPr vert="horz" lIns="91440" tIns="45720" rIns="91440" bIns="45720" rtlCol="0" anchor="b">
            <a:normAutofit fontScale="92500" lnSpcReduction="20000"/>
          </a:bodyPr>
          <a:lstStyle/>
          <a:p>
            <a:pPr defTabSz="457200">
              <a:spcBef>
                <a:spcPct val="0"/>
              </a:spcBef>
              <a:spcAft>
                <a:spcPts val="600"/>
              </a:spcAft>
            </a:pPr>
            <a:r>
              <a:rPr lang="en-US" sz="5400" b="1" kern="120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j-ea"/>
                <a:cs typeface="+mj-cs"/>
              </a:rPr>
              <a:t>CAPSTONE PROJECT</a:t>
            </a:r>
          </a:p>
        </p:txBody>
      </p:sp>
      <p:pic>
        <p:nvPicPr>
          <p:cNvPr id="4" name="Picture 3" descr="A gold laurel wreath on a black background&#10;&#10;Description automatically generated">
            <a:extLst>
              <a:ext uri="{FF2B5EF4-FFF2-40B4-BE49-F238E27FC236}">
                <a16:creationId xmlns:a16="http://schemas.microsoft.com/office/drawing/2014/main" id="{8FAC8A81-C4DE-67C2-4AF9-86AB39432B22}"/>
              </a:ext>
            </a:extLst>
          </p:cNvPr>
          <p:cNvPicPr>
            <a:picLocks noChangeAspect="1"/>
          </p:cNvPicPr>
          <p:nvPr/>
        </p:nvPicPr>
        <p:blipFill>
          <a:blip r:embed="rId2"/>
          <a:stretch>
            <a:fillRect/>
          </a:stretch>
        </p:blipFill>
        <p:spPr>
          <a:xfrm>
            <a:off x="3574551" y="1083647"/>
            <a:ext cx="1488103" cy="1488103"/>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9AF6CAB6-5C4F-0C10-9E5D-EBA7FF64FAFF}"/>
              </a:ext>
            </a:extLst>
          </p:cNvPr>
          <p:cNvSpPr txBox="1"/>
          <p:nvPr/>
        </p:nvSpPr>
        <p:spPr>
          <a:xfrm>
            <a:off x="1752464" y="3168030"/>
            <a:ext cx="5374887" cy="1077218"/>
          </a:xfrm>
          <a:prstGeom prst="rect">
            <a:avLst/>
          </a:prstGeom>
          <a:noFill/>
        </p:spPr>
        <p:txBody>
          <a:bodyPr wrap="square" rtlCol="0">
            <a:spAutoFit/>
          </a:bodyPr>
          <a:lstStyle/>
          <a:p>
            <a:pPr algn="ctr"/>
            <a:r>
              <a:rPr lang="en-IN" sz="3200" b="1" dirty="0">
                <a:ln w="6600">
                  <a:solidFill>
                    <a:schemeClr val="accent2"/>
                  </a:solidFill>
                  <a:prstDash val="solid"/>
                </a:ln>
                <a:solidFill>
                  <a:schemeClr val="accent6">
                    <a:lumMod val="50000"/>
                  </a:schemeClr>
                </a:solidFill>
                <a:effectLst>
                  <a:outerShdw dist="38100" dir="2700000" algn="tl" rotWithShape="0">
                    <a:schemeClr val="accent2"/>
                  </a:outerShdw>
                </a:effectLst>
              </a:rPr>
              <a:t>Hotel Booking Cancellation Prediction</a:t>
            </a:r>
          </a:p>
        </p:txBody>
      </p:sp>
    </p:spTree>
    <p:extLst>
      <p:ext uri="{BB962C8B-B14F-4D97-AF65-F5344CB8AC3E}">
        <p14:creationId xmlns:p14="http://schemas.microsoft.com/office/powerpoint/2010/main" val="19688654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0DBF-7D06-0754-D165-29E8F688DACF}"/>
              </a:ext>
            </a:extLst>
          </p:cNvPr>
          <p:cNvSpPr>
            <a:spLocks noGrp="1"/>
          </p:cNvSpPr>
          <p:nvPr>
            <p:ph type="title"/>
          </p:nvPr>
        </p:nvSpPr>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 Exploratory Data  Analysis(EDA)</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Placeholder 2">
            <a:extLst>
              <a:ext uri="{FF2B5EF4-FFF2-40B4-BE49-F238E27FC236}">
                <a16:creationId xmlns:a16="http://schemas.microsoft.com/office/drawing/2014/main" id="{B370FC70-929C-1980-85FE-8FA810BD07AF}"/>
              </a:ext>
            </a:extLst>
          </p:cNvPr>
          <p:cNvSpPr>
            <a:spLocks noGrp="1"/>
          </p:cNvSpPr>
          <p:nvPr>
            <p:ph type="body" idx="1"/>
          </p:nvPr>
        </p:nvSpPr>
        <p:spPr>
          <a:xfrm>
            <a:off x="311700" y="1017725"/>
            <a:ext cx="8520600" cy="3416400"/>
          </a:xfrm>
        </p:spPr>
        <p:txBody>
          <a:bodyPr/>
          <a:lstStyle/>
          <a:p>
            <a:pPr marL="457200" indent="0">
              <a:lnSpc>
                <a:spcPct val="150000"/>
              </a:lnSpc>
              <a:spcBef>
                <a:spcPts val="360"/>
              </a:spcBef>
              <a:buNone/>
              <a:tabLst>
                <a:tab pos="0" algn="l"/>
              </a:tabLst>
            </a:pPr>
            <a:r>
              <a:rPr lang="en-US" sz="1400" b="0" strike="noStrike" spc="-1" dirty="0">
                <a:solidFill>
                  <a:srgbClr val="000000"/>
                </a:solidFill>
                <a:latin typeface="Arial"/>
                <a:ea typeface="Arial"/>
              </a:rPr>
              <a:t>We imputed the column 'agent' with </a:t>
            </a:r>
            <a:r>
              <a:rPr lang="en-US" sz="1400" b="0" strike="noStrike" spc="-1" dirty="0" err="1">
                <a:solidFill>
                  <a:srgbClr val="000000"/>
                </a:solidFill>
                <a:latin typeface="Arial"/>
                <a:ea typeface="Arial"/>
              </a:rPr>
              <a:t>KNNImputer</a:t>
            </a:r>
            <a:r>
              <a:rPr lang="en-US" sz="1400" b="0" strike="noStrike" spc="-1" dirty="0">
                <a:solidFill>
                  <a:srgbClr val="000000"/>
                </a:solidFill>
                <a:latin typeface="Arial"/>
                <a:ea typeface="Arial"/>
              </a:rPr>
              <a:t> with </a:t>
            </a:r>
            <a:r>
              <a:rPr lang="en-US" sz="1400" b="0" strike="noStrike" spc="-1" dirty="0" err="1">
                <a:solidFill>
                  <a:srgbClr val="000000"/>
                </a:solidFill>
                <a:latin typeface="Arial"/>
                <a:ea typeface="Arial"/>
              </a:rPr>
              <a:t>n_neighbors</a:t>
            </a:r>
            <a:r>
              <a:rPr lang="en-US" sz="1400" b="0" strike="noStrike" spc="-1" dirty="0">
                <a:solidFill>
                  <a:srgbClr val="000000"/>
                </a:solidFill>
                <a:latin typeface="Arial"/>
                <a:ea typeface="Arial"/>
              </a:rPr>
              <a:t> as 10. KNN imputation is generally robust to outliers because it relies on the similarity of instances rather than their absolute values. We imputed the categorical column 'country' with mode value and the numerical column 'children' with median value.</a:t>
            </a:r>
            <a:endParaRPr lang="en-US" sz="1400" b="0" strike="noStrike" spc="-1" dirty="0">
              <a:solidFill>
                <a:srgbClr val="000000"/>
              </a:solidFill>
              <a:latin typeface="Arial"/>
            </a:endParaRPr>
          </a:p>
          <a:p>
            <a:pPr marL="457200" indent="0">
              <a:lnSpc>
                <a:spcPct val="150000"/>
              </a:lnSpc>
              <a:spcBef>
                <a:spcPts val="360"/>
              </a:spcBef>
              <a:buNone/>
              <a:tabLst>
                <a:tab pos="0" algn="l"/>
              </a:tabLst>
            </a:pPr>
            <a:endParaRPr lang="en-US" sz="1400" b="0" strike="noStrike" spc="-1" dirty="0">
              <a:solidFill>
                <a:srgbClr val="000000"/>
              </a:solidFill>
              <a:latin typeface="Arial"/>
            </a:endParaRPr>
          </a:p>
          <a:p>
            <a:pPr marL="457200" indent="0">
              <a:lnSpc>
                <a:spcPct val="150000"/>
              </a:lnSpc>
              <a:spcBef>
                <a:spcPts val="360"/>
              </a:spcBef>
              <a:buNone/>
              <a:tabLst>
                <a:tab pos="0" algn="l"/>
              </a:tabLst>
            </a:pPr>
            <a:endParaRPr lang="en-US" sz="1400" b="0" strike="noStrike" spc="-1" dirty="0">
              <a:solidFill>
                <a:srgbClr val="000000"/>
              </a:solidFill>
              <a:latin typeface="Arial"/>
            </a:endParaRPr>
          </a:p>
          <a:p>
            <a:pPr marL="457200" indent="0">
              <a:lnSpc>
                <a:spcPct val="150000"/>
              </a:lnSpc>
              <a:spcBef>
                <a:spcPts val="360"/>
              </a:spcBef>
              <a:buNone/>
              <a:tabLst>
                <a:tab pos="0" algn="l"/>
              </a:tabLst>
            </a:pPr>
            <a:endParaRPr lang="en-US" sz="1400" b="0" strike="noStrike" spc="-1" dirty="0">
              <a:solidFill>
                <a:srgbClr val="000000"/>
              </a:solidFill>
              <a:latin typeface="Arial"/>
            </a:endParaRPr>
          </a:p>
          <a:p>
            <a:pPr marL="457200" indent="0">
              <a:lnSpc>
                <a:spcPct val="150000"/>
              </a:lnSpc>
              <a:spcBef>
                <a:spcPts val="360"/>
              </a:spcBef>
              <a:buNone/>
              <a:tabLst>
                <a:tab pos="0" algn="l"/>
              </a:tabLst>
            </a:pPr>
            <a:endParaRPr lang="en-US" sz="1400" spc="-1" dirty="0">
              <a:solidFill>
                <a:srgbClr val="000000"/>
              </a:solidFill>
              <a:latin typeface="Arial"/>
              <a:ea typeface="Arial"/>
            </a:endParaRPr>
          </a:p>
          <a:p>
            <a:pPr marL="457200" indent="0">
              <a:lnSpc>
                <a:spcPct val="150000"/>
              </a:lnSpc>
              <a:spcBef>
                <a:spcPts val="360"/>
              </a:spcBef>
              <a:buNone/>
              <a:tabLst>
                <a:tab pos="0" algn="l"/>
              </a:tabLst>
            </a:pPr>
            <a:r>
              <a:rPr lang="en-US" sz="1400" b="0" strike="noStrike" spc="-1" dirty="0">
                <a:solidFill>
                  <a:srgbClr val="000000"/>
                </a:solidFill>
                <a:latin typeface="Arial"/>
                <a:ea typeface="Arial"/>
              </a:rPr>
              <a:t>We dropped the duplicate records</a:t>
            </a:r>
            <a:endParaRPr lang="en-US" sz="1400" b="0" strike="noStrike" spc="-1" dirty="0">
              <a:solidFill>
                <a:srgbClr val="000000"/>
              </a:solidFill>
              <a:latin typeface="Arial"/>
            </a:endParaRPr>
          </a:p>
          <a:p>
            <a:endParaRPr lang="en-IN" dirty="0"/>
          </a:p>
        </p:txBody>
      </p:sp>
      <p:pic>
        <p:nvPicPr>
          <p:cNvPr id="4" name="Picture 2">
            <a:extLst>
              <a:ext uri="{FF2B5EF4-FFF2-40B4-BE49-F238E27FC236}">
                <a16:creationId xmlns:a16="http://schemas.microsoft.com/office/drawing/2014/main" id="{3C067CFF-4A37-260B-56EA-272E53AEFC3E}"/>
              </a:ext>
            </a:extLst>
          </p:cNvPr>
          <p:cNvPicPr/>
          <p:nvPr/>
        </p:nvPicPr>
        <p:blipFill>
          <a:blip r:embed="rId2"/>
          <a:stretch/>
        </p:blipFill>
        <p:spPr>
          <a:xfrm>
            <a:off x="633762" y="2475571"/>
            <a:ext cx="7239000" cy="1431632"/>
          </a:xfrm>
          <a:prstGeom prst="rect">
            <a:avLst/>
          </a:prstGeom>
          <a:ln w="0">
            <a:noFill/>
          </a:ln>
        </p:spPr>
      </p:pic>
      <p:pic>
        <p:nvPicPr>
          <p:cNvPr id="5" name="Picture 12">
            <a:extLst>
              <a:ext uri="{FF2B5EF4-FFF2-40B4-BE49-F238E27FC236}">
                <a16:creationId xmlns:a16="http://schemas.microsoft.com/office/drawing/2014/main" id="{D4E8BE51-356C-0484-4317-801848DC228D}"/>
              </a:ext>
            </a:extLst>
          </p:cNvPr>
          <p:cNvPicPr/>
          <p:nvPr/>
        </p:nvPicPr>
        <p:blipFill>
          <a:blip r:embed="rId3"/>
          <a:stretch/>
        </p:blipFill>
        <p:spPr>
          <a:xfrm>
            <a:off x="633762" y="4506851"/>
            <a:ext cx="5841379" cy="504620"/>
          </a:xfrm>
          <a:prstGeom prst="rect">
            <a:avLst/>
          </a:prstGeom>
          <a:ln w="0">
            <a:noFill/>
          </a:ln>
        </p:spPr>
      </p:pic>
    </p:spTree>
    <p:extLst>
      <p:ext uri="{BB962C8B-B14F-4D97-AF65-F5344CB8AC3E}">
        <p14:creationId xmlns:p14="http://schemas.microsoft.com/office/powerpoint/2010/main" val="2829529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7FFA-4011-FCCF-FA92-F953B155B176}"/>
              </a:ext>
            </a:extLst>
          </p:cNvPr>
          <p:cNvSpPr>
            <a:spLocks noGrp="1"/>
          </p:cNvSpPr>
          <p:nvPr>
            <p:ph type="title"/>
          </p:nvPr>
        </p:nvSpPr>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 Exploratory Data  Analysis(EDA)</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TextBox 3">
            <a:extLst>
              <a:ext uri="{FF2B5EF4-FFF2-40B4-BE49-F238E27FC236}">
                <a16:creationId xmlns:a16="http://schemas.microsoft.com/office/drawing/2014/main" id="{D76667D3-900C-5630-F6C3-4C89847FE77C}"/>
              </a:ext>
            </a:extLst>
          </p:cNvPr>
          <p:cNvSpPr/>
          <p:nvPr/>
        </p:nvSpPr>
        <p:spPr>
          <a:xfrm>
            <a:off x="311700" y="1212767"/>
            <a:ext cx="609552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IN" sz="1600" b="0" strike="noStrike" spc="-1" dirty="0">
                <a:solidFill>
                  <a:srgbClr val="000000"/>
                </a:solidFill>
                <a:latin typeface="Arial"/>
                <a:ea typeface="Arial"/>
              </a:rPr>
              <a:t>We have converted all the countries to continents</a:t>
            </a:r>
            <a:endParaRPr lang="en-US" sz="1600" b="0" strike="noStrike" spc="-1" dirty="0">
              <a:solidFill>
                <a:srgbClr val="000000"/>
              </a:solidFill>
              <a:latin typeface="Arial"/>
            </a:endParaRPr>
          </a:p>
        </p:txBody>
      </p:sp>
      <p:pic>
        <p:nvPicPr>
          <p:cNvPr id="5" name="Content Placeholder 8">
            <a:extLst>
              <a:ext uri="{FF2B5EF4-FFF2-40B4-BE49-F238E27FC236}">
                <a16:creationId xmlns:a16="http://schemas.microsoft.com/office/drawing/2014/main" id="{65BCD024-69F2-0FBB-5BAD-4A65E0138E9A}"/>
              </a:ext>
            </a:extLst>
          </p:cNvPr>
          <p:cNvPicPr/>
          <p:nvPr/>
        </p:nvPicPr>
        <p:blipFill>
          <a:blip r:embed="rId2"/>
          <a:stretch/>
        </p:blipFill>
        <p:spPr>
          <a:xfrm>
            <a:off x="311700" y="1771769"/>
            <a:ext cx="7285998" cy="3241383"/>
          </a:xfrm>
          <a:prstGeom prst="rect">
            <a:avLst/>
          </a:prstGeom>
          <a:ln w="9525">
            <a:noFill/>
          </a:ln>
        </p:spPr>
      </p:pic>
    </p:spTree>
    <p:extLst>
      <p:ext uri="{BB962C8B-B14F-4D97-AF65-F5344CB8AC3E}">
        <p14:creationId xmlns:p14="http://schemas.microsoft.com/office/powerpoint/2010/main" val="1625664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C0B81-7078-26A7-D495-A5FA6D4D74B2}"/>
              </a:ext>
            </a:extLst>
          </p:cNvPr>
          <p:cNvSpPr>
            <a:spLocks noGrp="1"/>
          </p:cNvSpPr>
          <p:nvPr>
            <p:ph type="title"/>
          </p:nvPr>
        </p:nvSpPr>
        <p:spPr/>
        <p:txBody>
          <a:bodyPr/>
          <a:lstStyle/>
          <a:p>
            <a:pPr algn="ctr"/>
            <a:r>
              <a:rPr lang="en-US" sz="18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 </a:t>
            </a:r>
            <a:r>
              <a:rPr 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Exploratory Data  Analysis(EDA)</a:t>
            </a:r>
            <a:endParaRPr lang="en-IN" b="1" dirty="0">
              <a:ln w="9525">
                <a:solidFill>
                  <a:schemeClr val="bg1"/>
                </a:solidFill>
                <a:prstDash val="solid"/>
              </a:ln>
              <a:solidFill>
                <a:schemeClr val="tx1"/>
              </a:solidFill>
            </a:endParaRPr>
          </a:p>
        </p:txBody>
      </p:sp>
      <p:sp>
        <p:nvSpPr>
          <p:cNvPr id="4" name="PlaceHolder 2">
            <a:extLst>
              <a:ext uri="{FF2B5EF4-FFF2-40B4-BE49-F238E27FC236}">
                <a16:creationId xmlns:a16="http://schemas.microsoft.com/office/drawing/2014/main" id="{93DA74F8-EA7D-5CC3-2717-08DD6FF78A42}"/>
              </a:ext>
            </a:extLst>
          </p:cNvPr>
          <p:cNvSpPr txBox="1">
            <a:spLocks/>
          </p:cNvSpPr>
          <p:nvPr/>
        </p:nvSpPr>
        <p:spPr>
          <a:xfrm>
            <a:off x="304920" y="1165321"/>
            <a:ext cx="8527380" cy="945978"/>
          </a:xfrm>
          <a:prstGeom prst="rect">
            <a:avLst/>
          </a:prstGeom>
          <a:noFill/>
          <a:ln w="9360">
            <a:noFill/>
          </a:ln>
        </p:spPr>
        <p:txBody>
          <a:bodyPr spcFirstLastPara="1" vert="horz" wrap="square" lIns="90000" tIns="45000" rIns="90000" bIns="45000" rtlCol="0" anchor="t" anchorCtr="0">
            <a:noAutofit/>
          </a:bodyPr>
          <a:lstStyle>
            <a:lvl1pPr lvl="0" algn="l" defTabSz="342900" rtl="0" eaLnBrk="1" latinLnBrk="0" hangingPunct="1">
              <a:lnSpc>
                <a:spcPct val="100000"/>
              </a:lnSpc>
              <a:spcBef>
                <a:spcPts val="0"/>
              </a:spcBef>
              <a:spcAft>
                <a:spcPts val="0"/>
              </a:spcAft>
              <a:buSzPts val="2800"/>
              <a:buNone/>
              <a:defRPr sz="2700" kern="1200">
                <a:solidFill>
                  <a:schemeClr val="accent1"/>
                </a:solidFill>
                <a:latin typeface="+mj-lt"/>
                <a:ea typeface="+mj-ea"/>
                <a:cs typeface="+mj-cs"/>
              </a:defRPr>
            </a:lvl1pPr>
            <a:lvl2pPr lvl="1" algn="l" eaLnBrk="1" hangingPunct="1">
              <a:lnSpc>
                <a:spcPct val="100000"/>
              </a:lnSpc>
              <a:spcBef>
                <a:spcPts val="0"/>
              </a:spcBef>
              <a:spcAft>
                <a:spcPts val="0"/>
              </a:spcAft>
              <a:buSzPts val="2800"/>
              <a:buNone/>
              <a:defRPr>
                <a:solidFill>
                  <a:schemeClr val="tx2"/>
                </a:solidFill>
              </a:defRPr>
            </a:lvl2pPr>
            <a:lvl3pPr lvl="2" algn="l" eaLnBrk="1" hangingPunct="1">
              <a:lnSpc>
                <a:spcPct val="100000"/>
              </a:lnSpc>
              <a:spcBef>
                <a:spcPts val="0"/>
              </a:spcBef>
              <a:spcAft>
                <a:spcPts val="0"/>
              </a:spcAft>
              <a:buSzPts val="2800"/>
              <a:buNone/>
              <a:defRPr>
                <a:solidFill>
                  <a:schemeClr val="tx2"/>
                </a:solidFill>
              </a:defRPr>
            </a:lvl3pPr>
            <a:lvl4pPr lvl="3" algn="l" eaLnBrk="1" hangingPunct="1">
              <a:lnSpc>
                <a:spcPct val="100000"/>
              </a:lnSpc>
              <a:spcBef>
                <a:spcPts val="0"/>
              </a:spcBef>
              <a:spcAft>
                <a:spcPts val="0"/>
              </a:spcAft>
              <a:buSzPts val="2800"/>
              <a:buNone/>
              <a:defRPr>
                <a:solidFill>
                  <a:schemeClr val="tx2"/>
                </a:solidFill>
              </a:defRPr>
            </a:lvl4pPr>
            <a:lvl5pPr lvl="4" algn="l" eaLnBrk="1" hangingPunct="1">
              <a:lnSpc>
                <a:spcPct val="100000"/>
              </a:lnSpc>
              <a:spcBef>
                <a:spcPts val="0"/>
              </a:spcBef>
              <a:spcAft>
                <a:spcPts val="0"/>
              </a:spcAft>
              <a:buSzPts val="2800"/>
              <a:buNone/>
              <a:defRPr>
                <a:solidFill>
                  <a:schemeClr val="tx2"/>
                </a:solidFill>
              </a:defRPr>
            </a:lvl5pPr>
            <a:lvl6pPr lvl="5" algn="l" eaLnBrk="1" hangingPunct="1">
              <a:lnSpc>
                <a:spcPct val="100000"/>
              </a:lnSpc>
              <a:spcBef>
                <a:spcPts val="0"/>
              </a:spcBef>
              <a:spcAft>
                <a:spcPts val="0"/>
              </a:spcAft>
              <a:buSzPts val="2800"/>
              <a:buNone/>
              <a:defRPr>
                <a:solidFill>
                  <a:schemeClr val="tx2"/>
                </a:solidFill>
              </a:defRPr>
            </a:lvl6pPr>
            <a:lvl7pPr lvl="6" algn="l" eaLnBrk="1" hangingPunct="1">
              <a:lnSpc>
                <a:spcPct val="100000"/>
              </a:lnSpc>
              <a:spcBef>
                <a:spcPts val="0"/>
              </a:spcBef>
              <a:spcAft>
                <a:spcPts val="0"/>
              </a:spcAft>
              <a:buSzPts val="2800"/>
              <a:buNone/>
              <a:defRPr>
                <a:solidFill>
                  <a:schemeClr val="tx2"/>
                </a:solidFill>
              </a:defRPr>
            </a:lvl7pPr>
            <a:lvl8pPr lvl="7" algn="l" eaLnBrk="1" hangingPunct="1">
              <a:lnSpc>
                <a:spcPct val="100000"/>
              </a:lnSpc>
              <a:spcBef>
                <a:spcPts val="0"/>
              </a:spcBef>
              <a:spcAft>
                <a:spcPts val="0"/>
              </a:spcAft>
              <a:buSzPts val="2800"/>
              <a:buNone/>
              <a:defRPr>
                <a:solidFill>
                  <a:schemeClr val="tx2"/>
                </a:solidFill>
              </a:defRPr>
            </a:lvl8pPr>
            <a:lvl9pPr lvl="8" algn="l" eaLnBrk="1" hangingPunct="1">
              <a:lnSpc>
                <a:spcPct val="100000"/>
              </a:lnSpc>
              <a:spcBef>
                <a:spcPts val="0"/>
              </a:spcBef>
              <a:spcAft>
                <a:spcPts val="0"/>
              </a:spcAft>
              <a:buSzPts val="2800"/>
              <a:buNone/>
              <a:defRPr>
                <a:solidFill>
                  <a:schemeClr val="tx2"/>
                </a:solidFill>
              </a:defRPr>
            </a:lvl9pPr>
          </a:lstStyle>
          <a:p>
            <a:pPr marL="457200">
              <a:lnSpc>
                <a:spcPct val="150000"/>
              </a:lnSpc>
              <a:spcBef>
                <a:spcPts val="360"/>
              </a:spcBef>
              <a:buClrTx/>
              <a:buFontTx/>
              <a:tabLst>
                <a:tab pos="0" algn="l"/>
              </a:tabLst>
            </a:pPr>
            <a:r>
              <a:rPr lang="en-US" sz="1400" spc="-1" dirty="0">
                <a:solidFill>
                  <a:srgbClr val="000000"/>
                </a:solidFill>
                <a:latin typeface="Arial"/>
                <a:ea typeface="Arial"/>
              </a:rPr>
              <a:t>Nearly half of the dataset is having outliers. So we can't remove it entirely. </a:t>
            </a:r>
          </a:p>
          <a:p>
            <a:pPr marL="457200">
              <a:lnSpc>
                <a:spcPct val="150000"/>
              </a:lnSpc>
              <a:spcBef>
                <a:spcPts val="360"/>
              </a:spcBef>
              <a:buClrTx/>
              <a:buFontTx/>
              <a:tabLst>
                <a:tab pos="0" algn="l"/>
              </a:tabLst>
            </a:pPr>
            <a:r>
              <a:rPr lang="en-US" sz="1400" spc="-1" dirty="0">
                <a:solidFill>
                  <a:srgbClr val="000000"/>
                </a:solidFill>
                <a:latin typeface="Arial"/>
                <a:ea typeface="Arial"/>
              </a:rPr>
              <a:t>So we set Q1 as 0.05 and Q3 as 0.95 and treated the outliers.</a:t>
            </a:r>
            <a:endParaRPr lang="en-US" sz="1400" spc="-1" dirty="0">
              <a:solidFill>
                <a:srgbClr val="000000"/>
              </a:solidFill>
              <a:latin typeface="Arial"/>
            </a:endParaRPr>
          </a:p>
          <a:p>
            <a:pPr marL="457200">
              <a:lnSpc>
                <a:spcPct val="150000"/>
              </a:lnSpc>
              <a:spcBef>
                <a:spcPts val="360"/>
              </a:spcBef>
              <a:buClrTx/>
              <a:buFontTx/>
              <a:tabLst>
                <a:tab pos="0" algn="l"/>
              </a:tabLst>
            </a:pPr>
            <a:endParaRPr lang="en-US" sz="1400" spc="-1" dirty="0">
              <a:solidFill>
                <a:srgbClr val="000000"/>
              </a:solidFill>
              <a:latin typeface="Arial"/>
            </a:endParaRPr>
          </a:p>
          <a:p>
            <a:pPr marL="457200">
              <a:lnSpc>
                <a:spcPct val="150000"/>
              </a:lnSpc>
              <a:spcBef>
                <a:spcPts val="360"/>
              </a:spcBef>
              <a:buClrTx/>
              <a:buFontTx/>
              <a:tabLst>
                <a:tab pos="0" algn="l"/>
              </a:tabLst>
            </a:pPr>
            <a:endParaRPr lang="en-US" sz="1400" spc="-1" dirty="0">
              <a:solidFill>
                <a:srgbClr val="000000"/>
              </a:solidFill>
              <a:latin typeface="Arial"/>
            </a:endParaRPr>
          </a:p>
          <a:p>
            <a:pPr marL="457200">
              <a:lnSpc>
                <a:spcPct val="150000"/>
              </a:lnSpc>
              <a:spcBef>
                <a:spcPts val="360"/>
              </a:spcBef>
              <a:buClrTx/>
              <a:buFontTx/>
              <a:tabLst>
                <a:tab pos="0" algn="l"/>
              </a:tabLst>
            </a:pPr>
            <a:endParaRPr lang="en-US" sz="1400" spc="-1" dirty="0">
              <a:solidFill>
                <a:srgbClr val="000000"/>
              </a:solidFill>
              <a:latin typeface="Arial"/>
            </a:endParaRPr>
          </a:p>
          <a:p>
            <a:pPr marL="457200">
              <a:lnSpc>
                <a:spcPct val="150000"/>
              </a:lnSpc>
              <a:spcBef>
                <a:spcPts val="360"/>
              </a:spcBef>
              <a:buClrTx/>
              <a:buFontTx/>
              <a:tabLst>
                <a:tab pos="0" algn="l"/>
              </a:tabLst>
            </a:pPr>
            <a:endParaRPr lang="en-US" sz="1400" spc="-1" dirty="0">
              <a:solidFill>
                <a:srgbClr val="000000"/>
              </a:solidFill>
              <a:latin typeface="Arial"/>
            </a:endParaRPr>
          </a:p>
        </p:txBody>
      </p:sp>
      <p:pic>
        <p:nvPicPr>
          <p:cNvPr id="6" name="Picture 10">
            <a:extLst>
              <a:ext uri="{FF2B5EF4-FFF2-40B4-BE49-F238E27FC236}">
                <a16:creationId xmlns:a16="http://schemas.microsoft.com/office/drawing/2014/main" id="{668B2805-CC50-B69C-D45D-F1409170C10C}"/>
              </a:ext>
            </a:extLst>
          </p:cNvPr>
          <p:cNvPicPr/>
          <p:nvPr/>
        </p:nvPicPr>
        <p:blipFill>
          <a:blip r:embed="rId2"/>
          <a:stretch/>
        </p:blipFill>
        <p:spPr>
          <a:xfrm>
            <a:off x="475251" y="2571750"/>
            <a:ext cx="7553627" cy="1893960"/>
          </a:xfrm>
          <a:prstGeom prst="rect">
            <a:avLst/>
          </a:prstGeom>
          <a:ln w="0">
            <a:noFill/>
          </a:ln>
        </p:spPr>
      </p:pic>
    </p:spTree>
    <p:extLst>
      <p:ext uri="{BB962C8B-B14F-4D97-AF65-F5344CB8AC3E}">
        <p14:creationId xmlns:p14="http://schemas.microsoft.com/office/powerpoint/2010/main" val="208056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4C11A6-A473-A47D-8E33-3D33D0B99D8D}"/>
              </a:ext>
            </a:extLst>
          </p:cNvPr>
          <p:cNvSpPr>
            <a:spLocks noGrp="1"/>
          </p:cNvSpPr>
          <p:nvPr>
            <p:ph type="body" idx="1"/>
          </p:nvPr>
        </p:nvSpPr>
        <p:spPr>
          <a:xfrm>
            <a:off x="311700" y="781811"/>
            <a:ext cx="8520600" cy="571204"/>
          </a:xfrm>
        </p:spPr>
        <p:txBody>
          <a:bodyPr/>
          <a:lstStyle/>
          <a:p>
            <a:pPr marL="457200" indent="0">
              <a:lnSpc>
                <a:spcPct val="150000"/>
              </a:lnSpc>
              <a:spcBef>
                <a:spcPts val="360"/>
              </a:spcBef>
              <a:buNone/>
              <a:tabLst>
                <a:tab pos="0" algn="l"/>
              </a:tabLst>
            </a:pPr>
            <a:r>
              <a:rPr lang="en-US" sz="1200" b="0" strike="noStrike" spc="-1" dirty="0">
                <a:solidFill>
                  <a:srgbClr val="000000"/>
                </a:solidFill>
                <a:latin typeface="Arial"/>
                <a:ea typeface="Arial"/>
              </a:rPr>
              <a:t>5 POINT SUMMARY:</a:t>
            </a:r>
            <a:endParaRPr lang="en-US" sz="1200" b="0" strike="noStrike" spc="-1" dirty="0">
              <a:solidFill>
                <a:srgbClr val="000000"/>
              </a:solidFill>
              <a:latin typeface="Arial"/>
            </a:endParaRPr>
          </a:p>
          <a:p>
            <a:pPr marL="457200" indent="0">
              <a:lnSpc>
                <a:spcPct val="150000"/>
              </a:lnSpc>
              <a:spcBef>
                <a:spcPts val="360"/>
              </a:spcBef>
              <a:buNone/>
              <a:tabLst>
                <a:tab pos="0" algn="l"/>
              </a:tabLst>
            </a:pPr>
            <a:endParaRPr lang="en-US" sz="1200" b="0" strike="noStrike" spc="-1" dirty="0">
              <a:solidFill>
                <a:srgbClr val="000000"/>
              </a:solidFill>
              <a:latin typeface="Arial"/>
            </a:endParaRPr>
          </a:p>
          <a:p>
            <a:pPr marL="457200" indent="0">
              <a:lnSpc>
                <a:spcPct val="150000"/>
              </a:lnSpc>
              <a:spcBef>
                <a:spcPts val="360"/>
              </a:spcBef>
              <a:buNone/>
              <a:tabLst>
                <a:tab pos="0" algn="l"/>
              </a:tabLst>
            </a:pPr>
            <a:endParaRPr lang="en-US" sz="1200" b="0" strike="noStrike" spc="-1" dirty="0">
              <a:solidFill>
                <a:srgbClr val="000000"/>
              </a:solidFill>
              <a:latin typeface="Arial"/>
            </a:endParaRPr>
          </a:p>
          <a:p>
            <a:pPr marL="457200" indent="0">
              <a:lnSpc>
                <a:spcPct val="150000"/>
              </a:lnSpc>
              <a:spcBef>
                <a:spcPts val="360"/>
              </a:spcBef>
              <a:buNone/>
              <a:tabLst>
                <a:tab pos="0" algn="l"/>
              </a:tabLst>
            </a:pPr>
            <a:endParaRPr lang="en-US" sz="1200" b="0" strike="noStrike" spc="-1" dirty="0">
              <a:solidFill>
                <a:srgbClr val="000000"/>
              </a:solidFill>
              <a:latin typeface="Arial"/>
            </a:endParaRPr>
          </a:p>
          <a:p>
            <a:endParaRPr lang="en-IN" sz="1200" dirty="0"/>
          </a:p>
        </p:txBody>
      </p:sp>
      <p:pic>
        <p:nvPicPr>
          <p:cNvPr id="6" name="Picture 3">
            <a:extLst>
              <a:ext uri="{FF2B5EF4-FFF2-40B4-BE49-F238E27FC236}">
                <a16:creationId xmlns:a16="http://schemas.microsoft.com/office/drawing/2014/main" id="{F9384144-3DF0-2D64-61BB-EEB742580E55}"/>
              </a:ext>
            </a:extLst>
          </p:cNvPr>
          <p:cNvPicPr/>
          <p:nvPr/>
        </p:nvPicPr>
        <p:blipFill>
          <a:blip r:embed="rId2"/>
          <a:stretch/>
        </p:blipFill>
        <p:spPr>
          <a:xfrm>
            <a:off x="1303577" y="1243547"/>
            <a:ext cx="5495640" cy="3703591"/>
          </a:xfrm>
          <a:prstGeom prst="rect">
            <a:avLst/>
          </a:prstGeom>
          <a:ln w="0">
            <a:noFill/>
          </a:ln>
        </p:spPr>
      </p:pic>
      <p:sp>
        <p:nvSpPr>
          <p:cNvPr id="7" name="Title 1">
            <a:extLst>
              <a:ext uri="{FF2B5EF4-FFF2-40B4-BE49-F238E27FC236}">
                <a16:creationId xmlns:a16="http://schemas.microsoft.com/office/drawing/2014/main" id="{439A4590-DF20-6A96-EA4F-D3C96FB35E61}"/>
              </a:ext>
            </a:extLst>
          </p:cNvPr>
          <p:cNvSpPr>
            <a:spLocks noGrp="1"/>
          </p:cNvSpPr>
          <p:nvPr>
            <p:ph type="title"/>
          </p:nvPr>
        </p:nvSpPr>
        <p:spPr>
          <a:xfrm>
            <a:off x="311700" y="280902"/>
            <a:ext cx="8520600" cy="572700"/>
          </a:xfrm>
        </p:spPr>
        <p:txBody>
          <a:bodyPr/>
          <a:lstStyle/>
          <a:p>
            <a:pPr algn="ctr"/>
            <a:r>
              <a:rPr lang="en-US" sz="18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 </a:t>
            </a:r>
            <a:r>
              <a:rPr 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Exploratory Data  Analysis(EDA)</a:t>
            </a:r>
            <a:endParaRPr lang="en-IN" b="1" dirty="0">
              <a:ln w="9525">
                <a:solidFill>
                  <a:schemeClr val="bg1"/>
                </a:solidFill>
                <a:prstDash val="solid"/>
              </a:ln>
              <a:solidFill>
                <a:schemeClr val="tx1"/>
              </a:solidFill>
            </a:endParaRPr>
          </a:p>
        </p:txBody>
      </p:sp>
    </p:spTree>
    <p:extLst>
      <p:ext uri="{BB962C8B-B14F-4D97-AF65-F5344CB8AC3E}">
        <p14:creationId xmlns:p14="http://schemas.microsoft.com/office/powerpoint/2010/main" val="1510430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pie chart">
            <a:extLst>
              <a:ext uri="{FF2B5EF4-FFF2-40B4-BE49-F238E27FC236}">
                <a16:creationId xmlns:a16="http://schemas.microsoft.com/office/drawing/2014/main" id="{7F12E2CF-D897-C938-85E3-E19E8C9550D3}"/>
              </a:ext>
            </a:extLst>
          </p:cNvPr>
          <p:cNvPicPr>
            <a:picLocks noChangeAspect="1"/>
          </p:cNvPicPr>
          <p:nvPr/>
        </p:nvPicPr>
        <p:blipFill>
          <a:blip r:embed="rId2"/>
          <a:stretch>
            <a:fillRect/>
          </a:stretch>
        </p:blipFill>
        <p:spPr>
          <a:xfrm>
            <a:off x="4115166" y="27842"/>
            <a:ext cx="4524375" cy="5087815"/>
          </a:xfrm>
          <a:prstGeom prst="rect">
            <a:avLst/>
          </a:prstGeom>
        </p:spPr>
      </p:pic>
      <p:sp>
        <p:nvSpPr>
          <p:cNvPr id="6" name="TextBox 5">
            <a:extLst>
              <a:ext uri="{FF2B5EF4-FFF2-40B4-BE49-F238E27FC236}">
                <a16:creationId xmlns:a16="http://schemas.microsoft.com/office/drawing/2014/main" id="{ED65AED1-0BB1-0B7F-17CC-C2FF9B04D764}"/>
              </a:ext>
            </a:extLst>
          </p:cNvPr>
          <p:cNvSpPr txBox="1"/>
          <p:nvPr/>
        </p:nvSpPr>
        <p:spPr>
          <a:xfrm>
            <a:off x="504459" y="1031631"/>
            <a:ext cx="3157416" cy="2893100"/>
          </a:xfrm>
          <a:prstGeom prst="rect">
            <a:avLst/>
          </a:prstGeom>
          <a:noFill/>
        </p:spPr>
        <p:txBody>
          <a:bodyPr wrap="square" rtlCol="0">
            <a:spAutoFit/>
          </a:bodyPr>
          <a:lstStyle/>
          <a:p>
            <a:r>
              <a:rPr lang="en-IN" dirty="0"/>
              <a:t>The pie chart illustrates the distribution of hotel booking cancellations, with 'Not </a:t>
            </a:r>
            <a:r>
              <a:rPr lang="en-IN" dirty="0" err="1"/>
              <a:t>Canceled</a:t>
            </a:r>
            <a:r>
              <a:rPr lang="en-IN" dirty="0"/>
              <a:t>' and '</a:t>
            </a:r>
            <a:r>
              <a:rPr lang="en-IN" dirty="0" err="1"/>
              <a:t>Canceled</a:t>
            </a:r>
            <a:r>
              <a:rPr lang="en-IN" dirty="0"/>
              <a:t>' categories. Approximately 63% of bookings were not </a:t>
            </a:r>
            <a:r>
              <a:rPr lang="en-IN" dirty="0" err="1"/>
              <a:t>canceled</a:t>
            </a:r>
            <a:r>
              <a:rPr lang="en-IN" dirty="0"/>
              <a:t>, while 37% were </a:t>
            </a:r>
            <a:r>
              <a:rPr lang="en-IN" dirty="0" err="1"/>
              <a:t>canceled</a:t>
            </a:r>
            <a:r>
              <a:rPr lang="en-IN" dirty="0"/>
              <a:t>. </a:t>
            </a:r>
          </a:p>
          <a:p>
            <a:endParaRPr lang="en-IN" dirty="0"/>
          </a:p>
          <a:p>
            <a:r>
              <a:rPr lang="en-IN" dirty="0"/>
              <a:t>This visual representation provides a clear overview of the cancellation status distribution in the dataset, aiding in understanding booking outcomes.</a:t>
            </a:r>
          </a:p>
        </p:txBody>
      </p:sp>
    </p:spTree>
    <p:extLst>
      <p:ext uri="{BB962C8B-B14F-4D97-AF65-F5344CB8AC3E}">
        <p14:creationId xmlns:p14="http://schemas.microsoft.com/office/powerpoint/2010/main" val="2583822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 graph">
            <a:extLst>
              <a:ext uri="{FF2B5EF4-FFF2-40B4-BE49-F238E27FC236}">
                <a16:creationId xmlns:a16="http://schemas.microsoft.com/office/drawing/2014/main" id="{D7CB14C6-B599-8487-7A20-04292F85AB5D}"/>
              </a:ext>
            </a:extLst>
          </p:cNvPr>
          <p:cNvPicPr>
            <a:picLocks noChangeAspect="1"/>
          </p:cNvPicPr>
          <p:nvPr/>
        </p:nvPicPr>
        <p:blipFill>
          <a:blip r:embed="rId2"/>
          <a:stretch>
            <a:fillRect/>
          </a:stretch>
        </p:blipFill>
        <p:spPr>
          <a:xfrm>
            <a:off x="2368061" y="775764"/>
            <a:ext cx="6721231" cy="3591971"/>
          </a:xfrm>
          <a:prstGeom prst="rect">
            <a:avLst/>
          </a:prstGeom>
        </p:spPr>
      </p:pic>
      <p:sp>
        <p:nvSpPr>
          <p:cNvPr id="6" name="TextBox 5">
            <a:extLst>
              <a:ext uri="{FF2B5EF4-FFF2-40B4-BE49-F238E27FC236}">
                <a16:creationId xmlns:a16="http://schemas.microsoft.com/office/drawing/2014/main" id="{642810BE-8F74-DF10-FB1B-4CD2FADE5692}"/>
              </a:ext>
            </a:extLst>
          </p:cNvPr>
          <p:cNvSpPr txBox="1"/>
          <p:nvPr/>
        </p:nvSpPr>
        <p:spPr>
          <a:xfrm>
            <a:off x="171938" y="775764"/>
            <a:ext cx="2250831" cy="3539430"/>
          </a:xfrm>
          <a:prstGeom prst="rect">
            <a:avLst/>
          </a:prstGeom>
          <a:noFill/>
        </p:spPr>
        <p:txBody>
          <a:bodyPr wrap="square" rtlCol="0">
            <a:spAutoFit/>
          </a:bodyPr>
          <a:lstStyle/>
          <a:p>
            <a:r>
              <a:rPr lang="en-IN" dirty="0"/>
              <a:t>The boxplot visualizes the distribution of numerical features in the hotel dataset, highlighting potential outliers and central tendencies. Varied box lengths and whisker ranges indicate differing data spreads. </a:t>
            </a:r>
          </a:p>
          <a:p>
            <a:endParaRPr lang="en-IN" dirty="0"/>
          </a:p>
          <a:p>
            <a:r>
              <a:rPr lang="en-IN" dirty="0"/>
              <a:t>This aids in identifying data variability and potential trends, supporting comprehensive exploratory data analysis.</a:t>
            </a:r>
          </a:p>
        </p:txBody>
      </p:sp>
    </p:spTree>
    <p:extLst>
      <p:ext uri="{BB962C8B-B14F-4D97-AF65-F5344CB8AC3E}">
        <p14:creationId xmlns:p14="http://schemas.microsoft.com/office/powerpoint/2010/main" val="2832808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86AB402B-5F08-98D0-4390-E0060E6C44CA}"/>
              </a:ext>
            </a:extLst>
          </p:cNvPr>
          <p:cNvSpPr>
            <a:spLocks noGrp="1"/>
          </p:cNvSpPr>
          <p:nvPr>
            <p:ph type="body" idx="1"/>
          </p:nvPr>
        </p:nvSpPr>
        <p:spPr>
          <a:xfrm>
            <a:off x="311150" y="1152525"/>
            <a:ext cx="2189773" cy="1684460"/>
          </a:xfrm>
          <a:prstGeom prst="rect">
            <a:avLst/>
          </a:prstGeom>
          <a:noFill/>
          <a:ln w="9360">
            <a:noFill/>
          </a:ln>
        </p:spPr>
        <p:txBody>
          <a:bodyPr lIns="90000" tIns="45000" rIns="90000" bIns="45000" anchor="t">
            <a:noAutofit/>
          </a:bodyPr>
          <a:lstStyle/>
          <a:p>
            <a:pPr marL="343080" indent="-343080">
              <a:lnSpc>
                <a:spcPct val="100000"/>
              </a:lnSpc>
              <a:spcBef>
                <a:spcPts val="360"/>
              </a:spcBef>
              <a:buClr>
                <a:srgbClr val="000000"/>
              </a:buClr>
              <a:buFont typeface="Symbol" charset="2"/>
              <a:buChar char=""/>
            </a:pPr>
            <a:r>
              <a:rPr lang="en-US" sz="1200" b="1" strike="noStrike" spc="-1" dirty="0">
                <a:solidFill>
                  <a:srgbClr val="000000"/>
                </a:solidFill>
                <a:latin typeface="Arial"/>
                <a:ea typeface="Arial"/>
              </a:rPr>
              <a:t>Univariate Analysis </a:t>
            </a:r>
            <a:r>
              <a:rPr lang="en-US" sz="1200" b="0" strike="noStrike" spc="-1" dirty="0">
                <a:solidFill>
                  <a:srgbClr val="000000"/>
                </a:solidFill>
                <a:latin typeface="Arial"/>
                <a:ea typeface="Arial"/>
              </a:rPr>
              <a:t>: We perform Univariate Analysis on Numerical Variable and Categorical Variable. for this Here, we plotted boxplots for all numerical variables from Seaborn library.</a:t>
            </a:r>
            <a:endParaRPr lang="en-US" sz="1200" b="0" strike="noStrike" spc="-1" dirty="0">
              <a:solidFill>
                <a:srgbClr val="000000"/>
              </a:solidFill>
              <a:latin typeface="Arial"/>
            </a:endParaRPr>
          </a:p>
          <a:p>
            <a:pPr indent="0">
              <a:lnSpc>
                <a:spcPct val="100000"/>
              </a:lnSpc>
              <a:spcBef>
                <a:spcPts val="400"/>
              </a:spcBef>
              <a:buNone/>
              <a:tabLst>
                <a:tab pos="0" algn="l"/>
              </a:tabLst>
            </a:pPr>
            <a:endParaRPr lang="en-US" sz="1400" b="0" strike="noStrike" spc="-1" dirty="0">
              <a:solidFill>
                <a:srgbClr val="000000"/>
              </a:solidFill>
              <a:latin typeface="Arial"/>
            </a:endParaRPr>
          </a:p>
          <a:p>
            <a:pPr indent="0">
              <a:lnSpc>
                <a:spcPct val="100000"/>
              </a:lnSpc>
              <a:spcBef>
                <a:spcPts val="400"/>
              </a:spcBef>
              <a:buNone/>
              <a:tabLst>
                <a:tab pos="0" algn="l"/>
              </a:tabLst>
            </a:pPr>
            <a:endParaRPr lang="en-US" sz="1400" b="0" strike="noStrike" spc="-1" dirty="0">
              <a:solidFill>
                <a:srgbClr val="000000"/>
              </a:solidFill>
              <a:latin typeface="Arial"/>
            </a:endParaRPr>
          </a:p>
          <a:p>
            <a:pPr marL="343080" indent="0">
              <a:lnSpc>
                <a:spcPct val="100000"/>
              </a:lnSpc>
              <a:spcBef>
                <a:spcPts val="400"/>
              </a:spcBef>
              <a:buNone/>
              <a:tabLst>
                <a:tab pos="0" algn="l"/>
              </a:tabLst>
            </a:pPr>
            <a:endParaRPr lang="en-US" sz="1400" b="0" strike="noStrike" spc="-1" dirty="0">
              <a:solidFill>
                <a:srgbClr val="000000"/>
              </a:solidFill>
              <a:latin typeface="Arial"/>
            </a:endParaRPr>
          </a:p>
          <a:p>
            <a:pPr indent="0">
              <a:lnSpc>
                <a:spcPct val="100000"/>
              </a:lnSpc>
              <a:spcBef>
                <a:spcPts val="400"/>
              </a:spcBef>
              <a:buNone/>
              <a:tabLst>
                <a:tab pos="0" algn="l"/>
              </a:tabLst>
            </a:pPr>
            <a:endParaRPr lang="en-US" sz="1400" b="0" strike="noStrike" spc="-1" dirty="0">
              <a:solidFill>
                <a:srgbClr val="000000"/>
              </a:solidFill>
              <a:latin typeface="Arial"/>
            </a:endParaRPr>
          </a:p>
        </p:txBody>
      </p:sp>
      <p:pic>
        <p:nvPicPr>
          <p:cNvPr id="5" name="Picture 2">
            <a:extLst>
              <a:ext uri="{FF2B5EF4-FFF2-40B4-BE49-F238E27FC236}">
                <a16:creationId xmlns:a16="http://schemas.microsoft.com/office/drawing/2014/main" id="{895730B3-2768-6DF8-2F85-41AC2B18F9BA}"/>
              </a:ext>
            </a:extLst>
          </p:cNvPr>
          <p:cNvPicPr/>
          <p:nvPr/>
        </p:nvPicPr>
        <p:blipFill>
          <a:blip r:embed="rId2"/>
          <a:stretch/>
        </p:blipFill>
        <p:spPr>
          <a:xfrm>
            <a:off x="2500923" y="1152525"/>
            <a:ext cx="6392179" cy="3743570"/>
          </a:xfrm>
          <a:prstGeom prst="rect">
            <a:avLst/>
          </a:prstGeom>
          <a:ln w="0">
            <a:noFill/>
          </a:ln>
        </p:spPr>
      </p:pic>
      <p:pic>
        <p:nvPicPr>
          <p:cNvPr id="7" name="Picture 6">
            <a:extLst>
              <a:ext uri="{FF2B5EF4-FFF2-40B4-BE49-F238E27FC236}">
                <a16:creationId xmlns:a16="http://schemas.microsoft.com/office/drawing/2014/main" id="{D97AEFF0-78F7-D055-BF3F-B54251570925}"/>
              </a:ext>
            </a:extLst>
          </p:cNvPr>
          <p:cNvPicPr>
            <a:picLocks noChangeAspect="1"/>
          </p:cNvPicPr>
          <p:nvPr/>
        </p:nvPicPr>
        <p:blipFill>
          <a:blip r:embed="rId3"/>
          <a:stretch>
            <a:fillRect/>
          </a:stretch>
        </p:blipFill>
        <p:spPr>
          <a:xfrm>
            <a:off x="1504461" y="0"/>
            <a:ext cx="6135077" cy="684949"/>
          </a:xfrm>
          <a:prstGeom prst="rect">
            <a:avLst/>
          </a:prstGeom>
        </p:spPr>
      </p:pic>
    </p:spTree>
    <p:extLst>
      <p:ext uri="{BB962C8B-B14F-4D97-AF65-F5344CB8AC3E}">
        <p14:creationId xmlns:p14="http://schemas.microsoft.com/office/powerpoint/2010/main" val="2925561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0D60BAA4-CFDF-619A-A678-42E6269B7138}"/>
              </a:ext>
            </a:extLst>
          </p:cNvPr>
          <p:cNvSpPr>
            <a:spLocks noGrp="1"/>
          </p:cNvSpPr>
          <p:nvPr>
            <p:ph type="body" idx="1"/>
          </p:nvPr>
        </p:nvSpPr>
        <p:spPr>
          <a:xfrm>
            <a:off x="311150" y="1101969"/>
            <a:ext cx="4643804" cy="2922954"/>
          </a:xfrm>
          <a:prstGeom prst="rect">
            <a:avLst/>
          </a:prstGeom>
          <a:noFill/>
          <a:ln w="9360">
            <a:noFill/>
          </a:ln>
        </p:spPr>
        <p:txBody>
          <a:bodyPr lIns="90000" tIns="45000" rIns="90000" bIns="45000" anchor="t">
            <a:noAutofit/>
          </a:bodyPr>
          <a:lstStyle/>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We can infer that City Hotel count is above 60000.</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Online Travel Agencies is the most preferred.</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Travel Agents and Tour Operators are widely utilized distribution channels.</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Most of the hotels are in Europe. Transient customer type is more. </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In the month of August, more customers came.</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The room type 'A' is assigned to more customers.</a:t>
            </a:r>
            <a:endParaRPr lang="en-US" sz="1400" b="0" strike="noStrike" spc="-1" dirty="0">
              <a:solidFill>
                <a:srgbClr val="000000"/>
              </a:solidFill>
              <a:latin typeface="Arial"/>
            </a:endParaRPr>
          </a:p>
          <a:p>
            <a:pPr marL="343080" indent="-343080">
              <a:lnSpc>
                <a:spcPct val="100000"/>
              </a:lnSpc>
              <a:spcBef>
                <a:spcPts val="360"/>
              </a:spcBef>
              <a:buClr>
                <a:srgbClr val="000000"/>
              </a:buClr>
              <a:buFont typeface="Symbol" charset="2"/>
              <a:buChar char=""/>
            </a:pPr>
            <a:r>
              <a:rPr lang="en-US" sz="1400" b="0" strike="noStrike" spc="-1" dirty="0">
                <a:solidFill>
                  <a:srgbClr val="000000"/>
                </a:solidFill>
                <a:latin typeface="Arial"/>
                <a:ea typeface="Arial"/>
              </a:rPr>
              <a:t>Bed and Breakfast is taken by majority of the people.</a:t>
            </a:r>
            <a:endParaRPr lang="en-US" sz="1400" b="0" strike="noStrike" spc="-1" dirty="0">
              <a:solidFill>
                <a:srgbClr val="000000"/>
              </a:solidFill>
              <a:latin typeface="Arial"/>
            </a:endParaRPr>
          </a:p>
          <a:p>
            <a:pPr marL="343080" indent="0">
              <a:lnSpc>
                <a:spcPct val="100000"/>
              </a:lnSpc>
              <a:spcBef>
                <a:spcPts val="360"/>
              </a:spcBef>
              <a:buNone/>
              <a:tabLst>
                <a:tab pos="0" algn="l"/>
              </a:tabLst>
            </a:pPr>
            <a:endParaRPr lang="en-US" sz="1400" b="0" strike="noStrike" spc="-1" dirty="0">
              <a:solidFill>
                <a:srgbClr val="000000"/>
              </a:solidFill>
              <a:latin typeface="Arial"/>
            </a:endParaRPr>
          </a:p>
          <a:p>
            <a:pPr indent="0">
              <a:lnSpc>
                <a:spcPct val="100000"/>
              </a:lnSpc>
              <a:spcBef>
                <a:spcPts val="360"/>
              </a:spcBef>
              <a:buNone/>
              <a:tabLst>
                <a:tab pos="0" algn="l"/>
              </a:tabLst>
            </a:pPr>
            <a:endParaRPr lang="en-US" sz="1400" b="0" strike="noStrike" spc="-1" dirty="0">
              <a:solidFill>
                <a:srgbClr val="000000"/>
              </a:solidFill>
              <a:latin typeface="Arial"/>
            </a:endParaRPr>
          </a:p>
        </p:txBody>
      </p:sp>
      <p:pic>
        <p:nvPicPr>
          <p:cNvPr id="5" name="Picture 3">
            <a:extLst>
              <a:ext uri="{FF2B5EF4-FFF2-40B4-BE49-F238E27FC236}">
                <a16:creationId xmlns:a16="http://schemas.microsoft.com/office/drawing/2014/main" id="{8B0BD9A3-D158-0297-DE18-7DD44246B20C}"/>
              </a:ext>
            </a:extLst>
          </p:cNvPr>
          <p:cNvPicPr/>
          <p:nvPr/>
        </p:nvPicPr>
        <p:blipFill>
          <a:blip r:embed="rId2"/>
          <a:stretch/>
        </p:blipFill>
        <p:spPr>
          <a:xfrm>
            <a:off x="4954954" y="1118577"/>
            <a:ext cx="4050633" cy="3721100"/>
          </a:xfrm>
          <a:prstGeom prst="rect">
            <a:avLst/>
          </a:prstGeom>
          <a:ln w="0">
            <a:noFill/>
          </a:ln>
        </p:spPr>
      </p:pic>
      <p:pic>
        <p:nvPicPr>
          <p:cNvPr id="7" name="Picture 6">
            <a:extLst>
              <a:ext uri="{FF2B5EF4-FFF2-40B4-BE49-F238E27FC236}">
                <a16:creationId xmlns:a16="http://schemas.microsoft.com/office/drawing/2014/main" id="{C26CAB45-436E-0162-3856-2C56F4D4CC8C}"/>
              </a:ext>
            </a:extLst>
          </p:cNvPr>
          <p:cNvPicPr>
            <a:picLocks noChangeAspect="1"/>
          </p:cNvPicPr>
          <p:nvPr/>
        </p:nvPicPr>
        <p:blipFill>
          <a:blip r:embed="rId3"/>
          <a:stretch>
            <a:fillRect/>
          </a:stretch>
        </p:blipFill>
        <p:spPr>
          <a:xfrm>
            <a:off x="1454725" y="0"/>
            <a:ext cx="6234549" cy="753627"/>
          </a:xfrm>
          <a:prstGeom prst="rect">
            <a:avLst/>
          </a:prstGeom>
        </p:spPr>
      </p:pic>
    </p:spTree>
    <p:extLst>
      <p:ext uri="{BB962C8B-B14F-4D97-AF65-F5344CB8AC3E}">
        <p14:creationId xmlns:p14="http://schemas.microsoft.com/office/powerpoint/2010/main" val="243173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3E1DB885-7FAD-DB5A-61F0-83DDCCB86FA0}"/>
              </a:ext>
            </a:extLst>
          </p:cNvPr>
          <p:cNvSpPr>
            <a:spLocks noGrp="1"/>
          </p:cNvSpPr>
          <p:nvPr>
            <p:ph type="body" idx="1"/>
          </p:nvPr>
        </p:nvSpPr>
        <p:spPr>
          <a:xfrm>
            <a:off x="311151" y="1152525"/>
            <a:ext cx="3424604" cy="3052152"/>
          </a:xfrm>
          <a:prstGeom prst="rect">
            <a:avLst/>
          </a:prstGeom>
          <a:noFill/>
          <a:ln w="9360">
            <a:noFill/>
          </a:ln>
        </p:spPr>
        <p:txBody>
          <a:bodyPr lIns="90000" tIns="45000" rIns="90000" bIns="45000" anchor="t">
            <a:noAutofit/>
          </a:bodyPr>
          <a:lstStyle/>
          <a:p>
            <a:pPr marL="343080" indent="-343080">
              <a:lnSpc>
                <a:spcPct val="150000"/>
              </a:lnSpc>
              <a:spcBef>
                <a:spcPts val="360"/>
              </a:spcBef>
              <a:buClr>
                <a:srgbClr val="000000"/>
              </a:buClr>
              <a:buFont typeface="Symbol" charset="2"/>
              <a:buChar char=""/>
            </a:pPr>
            <a:r>
              <a:rPr lang="en-US" sz="1400" b="1" strike="noStrike" spc="-1" dirty="0">
                <a:solidFill>
                  <a:srgbClr val="000000"/>
                </a:solidFill>
                <a:latin typeface="Arial"/>
                <a:ea typeface="Arial"/>
              </a:rPr>
              <a:t>Bivariate  Analysis:</a:t>
            </a:r>
          </a:p>
          <a:p>
            <a:pPr marL="0" indent="0">
              <a:lnSpc>
                <a:spcPct val="150000"/>
              </a:lnSpc>
              <a:spcBef>
                <a:spcPts val="360"/>
              </a:spcBef>
              <a:buClr>
                <a:srgbClr val="000000"/>
              </a:buClr>
              <a:buNone/>
            </a:pPr>
            <a:r>
              <a:rPr lang="en-US" sz="1400" b="0" strike="noStrike" spc="-1" dirty="0">
                <a:solidFill>
                  <a:srgbClr val="000000"/>
                </a:solidFill>
                <a:latin typeface="Arial"/>
                <a:ea typeface="Arial"/>
              </a:rPr>
              <a:t>We perform bivariate analysis to investigate the relationship between target variable and independent variables. </a:t>
            </a:r>
            <a:r>
              <a:rPr lang="en-US" sz="1400" b="0" strike="noStrike" spc="-1" dirty="0" err="1">
                <a:solidFill>
                  <a:srgbClr val="000000"/>
                </a:solidFill>
                <a:latin typeface="Arial"/>
                <a:ea typeface="Arial"/>
              </a:rPr>
              <a:t>Here,we</a:t>
            </a:r>
            <a:r>
              <a:rPr lang="en-US" sz="1400" b="0" strike="noStrike" spc="-1" dirty="0">
                <a:solidFill>
                  <a:srgbClr val="000000"/>
                </a:solidFill>
                <a:latin typeface="Arial"/>
                <a:ea typeface="Arial"/>
              </a:rPr>
              <a:t> plotted count plot for categorical columns with hue as target column.</a:t>
            </a:r>
            <a:endParaRPr lang="en-US" sz="1400" b="0" strike="noStrike" spc="-1" dirty="0">
              <a:solidFill>
                <a:srgbClr val="000000"/>
              </a:solidFill>
              <a:latin typeface="Arial"/>
            </a:endParaRPr>
          </a:p>
          <a:p>
            <a:pPr indent="0">
              <a:lnSpc>
                <a:spcPct val="150000"/>
              </a:lnSpc>
              <a:spcBef>
                <a:spcPts val="400"/>
              </a:spcBef>
              <a:buNone/>
              <a:tabLst>
                <a:tab pos="0" algn="l"/>
              </a:tabLst>
            </a:pPr>
            <a:endParaRPr lang="en-US" sz="1600" b="0" strike="noStrike" spc="-1" dirty="0">
              <a:solidFill>
                <a:srgbClr val="000000"/>
              </a:solidFill>
              <a:latin typeface="Arial"/>
            </a:endParaRPr>
          </a:p>
          <a:p>
            <a:pPr marL="343080" indent="0">
              <a:lnSpc>
                <a:spcPct val="150000"/>
              </a:lnSpc>
              <a:spcBef>
                <a:spcPts val="400"/>
              </a:spcBef>
              <a:buNone/>
              <a:tabLst>
                <a:tab pos="0" algn="l"/>
              </a:tabLst>
            </a:pPr>
            <a:endParaRPr lang="en-US" sz="1600" b="0" strike="noStrike" spc="-1" dirty="0">
              <a:solidFill>
                <a:srgbClr val="000000"/>
              </a:solidFill>
              <a:latin typeface="Arial"/>
            </a:endParaRPr>
          </a:p>
          <a:p>
            <a:pPr indent="0">
              <a:lnSpc>
                <a:spcPct val="150000"/>
              </a:lnSpc>
              <a:spcBef>
                <a:spcPts val="400"/>
              </a:spcBef>
              <a:buNone/>
              <a:tabLst>
                <a:tab pos="0" algn="l"/>
              </a:tabLst>
            </a:pPr>
            <a:endParaRPr lang="en-US" sz="1600" b="0" strike="noStrike" spc="-1" dirty="0">
              <a:solidFill>
                <a:srgbClr val="000000"/>
              </a:solidFill>
              <a:latin typeface="Arial"/>
            </a:endParaRPr>
          </a:p>
        </p:txBody>
      </p:sp>
      <p:pic>
        <p:nvPicPr>
          <p:cNvPr id="6" name="Picture 3">
            <a:extLst>
              <a:ext uri="{FF2B5EF4-FFF2-40B4-BE49-F238E27FC236}">
                <a16:creationId xmlns:a16="http://schemas.microsoft.com/office/drawing/2014/main" id="{AB082179-BA22-857C-3985-4937027B1AE9}"/>
              </a:ext>
            </a:extLst>
          </p:cNvPr>
          <p:cNvPicPr/>
          <p:nvPr/>
        </p:nvPicPr>
        <p:blipFill>
          <a:blip r:embed="rId2"/>
          <a:stretch/>
        </p:blipFill>
        <p:spPr>
          <a:xfrm>
            <a:off x="3735755" y="1152525"/>
            <a:ext cx="5025291" cy="3833690"/>
          </a:xfrm>
          <a:prstGeom prst="rect">
            <a:avLst/>
          </a:prstGeom>
          <a:ln w="0">
            <a:noFill/>
          </a:ln>
        </p:spPr>
      </p:pic>
      <p:sp>
        <p:nvSpPr>
          <p:cNvPr id="9" name="Title 1">
            <a:extLst>
              <a:ext uri="{FF2B5EF4-FFF2-40B4-BE49-F238E27FC236}">
                <a16:creationId xmlns:a16="http://schemas.microsoft.com/office/drawing/2014/main" id="{1C90A97B-0771-25DE-E292-9AD274A95953}"/>
              </a:ext>
            </a:extLst>
          </p:cNvPr>
          <p:cNvSpPr>
            <a:spLocks noGrp="1"/>
          </p:cNvSpPr>
          <p:nvPr>
            <p:ph type="title"/>
          </p:nvPr>
        </p:nvSpPr>
        <p:spPr>
          <a:xfrm>
            <a:off x="240446" y="273087"/>
            <a:ext cx="8520600" cy="572700"/>
          </a:xfrm>
        </p:spPr>
        <p:txBody>
          <a:bodyPr/>
          <a:lstStyle/>
          <a:p>
            <a:pPr algn="ctr"/>
            <a:r>
              <a:rPr lang="en-US" sz="18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 </a:t>
            </a:r>
            <a:r>
              <a:rPr 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Exploratory Data  Analysis(EDA)</a:t>
            </a:r>
            <a:endParaRPr lang="en-IN" b="1" dirty="0">
              <a:ln w="9525">
                <a:solidFill>
                  <a:schemeClr val="bg1"/>
                </a:solidFill>
                <a:prstDash val="solid"/>
              </a:ln>
              <a:solidFill>
                <a:schemeClr val="tx1"/>
              </a:solidFill>
            </a:endParaRPr>
          </a:p>
        </p:txBody>
      </p:sp>
    </p:spTree>
    <p:extLst>
      <p:ext uri="{BB962C8B-B14F-4D97-AF65-F5344CB8AC3E}">
        <p14:creationId xmlns:p14="http://schemas.microsoft.com/office/powerpoint/2010/main" val="2995962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E1E9FB33-793B-F087-5131-8D89720C7A9A}"/>
              </a:ext>
            </a:extLst>
          </p:cNvPr>
          <p:cNvSpPr>
            <a:spLocks noGrp="1"/>
          </p:cNvSpPr>
          <p:nvPr>
            <p:ph type="body" idx="1"/>
          </p:nvPr>
        </p:nvSpPr>
        <p:spPr>
          <a:xfrm>
            <a:off x="311150" y="1152525"/>
            <a:ext cx="2729035" cy="2176829"/>
          </a:xfrm>
          <a:prstGeom prst="rect">
            <a:avLst/>
          </a:prstGeom>
          <a:noFill/>
          <a:ln w="9360">
            <a:noFill/>
          </a:ln>
        </p:spPr>
        <p:txBody>
          <a:bodyPr lIns="90000" tIns="45000" rIns="90000" bIns="45000" anchor="t">
            <a:noAutofit/>
          </a:bodyPr>
          <a:lstStyle/>
          <a:p>
            <a:pPr marL="57240" lvl="1" indent="-343080">
              <a:lnSpc>
                <a:spcPct val="150000"/>
              </a:lnSpc>
              <a:spcBef>
                <a:spcPts val="320"/>
              </a:spcBef>
              <a:buClr>
                <a:srgbClr val="000000"/>
              </a:buClr>
              <a:buFont typeface="Arial"/>
              <a:buChar char="•"/>
            </a:pPr>
            <a:r>
              <a:rPr lang="en-US" b="1" strike="noStrike" spc="-1" dirty="0">
                <a:solidFill>
                  <a:srgbClr val="000000"/>
                </a:solidFill>
                <a:latin typeface="Arial"/>
                <a:ea typeface="Arial"/>
              </a:rPr>
              <a:t>Multivariate  Analysis: </a:t>
            </a:r>
            <a:r>
              <a:rPr lang="en-US" b="0" strike="noStrike" spc="-1" dirty="0">
                <a:solidFill>
                  <a:srgbClr val="000000"/>
                </a:solidFill>
                <a:latin typeface="Arial"/>
                <a:ea typeface="Arial"/>
              </a:rPr>
              <a:t>Multivariate Analysis</a:t>
            </a:r>
            <a:r>
              <a:rPr lang="en-US" b="1" strike="noStrike" spc="-1" dirty="0">
                <a:solidFill>
                  <a:srgbClr val="000000"/>
                </a:solidFill>
                <a:latin typeface="Arial"/>
                <a:ea typeface="Arial"/>
              </a:rPr>
              <a:t> </a:t>
            </a:r>
            <a:r>
              <a:rPr lang="en-US" b="0" strike="noStrike" spc="-1" dirty="0">
                <a:solidFill>
                  <a:srgbClr val="000000"/>
                </a:solidFill>
                <a:latin typeface="Arial"/>
                <a:ea typeface="Arial"/>
              </a:rPr>
              <a:t>help us to understand how the variables interact with each other, as well as to identify any hidden patterns in the data. Heatmap plot from seaborn library for Multivariate</a:t>
            </a:r>
            <a:r>
              <a:rPr lang="en-US" b="1" strike="noStrike" spc="-1" dirty="0">
                <a:solidFill>
                  <a:srgbClr val="000000"/>
                </a:solidFill>
                <a:latin typeface="Arial"/>
                <a:ea typeface="Arial"/>
              </a:rPr>
              <a:t> </a:t>
            </a:r>
            <a:r>
              <a:rPr lang="en-US" b="0" strike="noStrike" spc="-1" dirty="0">
                <a:solidFill>
                  <a:srgbClr val="000000"/>
                </a:solidFill>
                <a:latin typeface="Arial"/>
                <a:ea typeface="Arial"/>
              </a:rPr>
              <a:t>Analysis.</a:t>
            </a:r>
            <a:endParaRPr lang="en-US" b="0" strike="noStrike" spc="-1" dirty="0">
              <a:solidFill>
                <a:srgbClr val="000000"/>
              </a:solidFill>
              <a:latin typeface="Arial"/>
            </a:endParaRPr>
          </a:p>
          <a:p>
            <a:pPr indent="0">
              <a:lnSpc>
                <a:spcPct val="100000"/>
              </a:lnSpc>
              <a:spcBef>
                <a:spcPts val="400"/>
              </a:spcBef>
              <a:buNone/>
            </a:pPr>
            <a:endParaRPr lang="en-US" sz="1600" b="0" strike="noStrike" spc="-1" dirty="0">
              <a:solidFill>
                <a:srgbClr val="000000"/>
              </a:solidFill>
              <a:latin typeface="Arial"/>
            </a:endParaRPr>
          </a:p>
          <a:p>
            <a:pPr indent="0">
              <a:lnSpc>
                <a:spcPct val="100000"/>
              </a:lnSpc>
              <a:spcBef>
                <a:spcPts val="400"/>
              </a:spcBef>
              <a:buNone/>
            </a:pPr>
            <a:endParaRPr lang="en-US" sz="1600" b="0" strike="noStrike" spc="-1" dirty="0">
              <a:solidFill>
                <a:srgbClr val="000000"/>
              </a:solidFill>
              <a:latin typeface="Arial"/>
            </a:endParaRPr>
          </a:p>
          <a:p>
            <a:pPr indent="0">
              <a:lnSpc>
                <a:spcPct val="100000"/>
              </a:lnSpc>
              <a:spcBef>
                <a:spcPts val="400"/>
              </a:spcBef>
              <a:buNone/>
              <a:tabLst>
                <a:tab pos="0" algn="l"/>
              </a:tabLst>
            </a:pPr>
            <a:endParaRPr lang="en-US" sz="1600" b="0" strike="noStrike" spc="-1" dirty="0">
              <a:solidFill>
                <a:srgbClr val="000000"/>
              </a:solidFill>
              <a:latin typeface="Arial"/>
            </a:endParaRPr>
          </a:p>
          <a:p>
            <a:pPr marL="343080" indent="0">
              <a:lnSpc>
                <a:spcPct val="100000"/>
              </a:lnSpc>
              <a:spcBef>
                <a:spcPts val="400"/>
              </a:spcBef>
              <a:buNone/>
              <a:tabLst>
                <a:tab pos="0" algn="l"/>
              </a:tabLst>
            </a:pPr>
            <a:endParaRPr lang="en-US" sz="1600" b="0" strike="noStrike" spc="-1" dirty="0">
              <a:solidFill>
                <a:srgbClr val="000000"/>
              </a:solidFill>
              <a:latin typeface="Arial"/>
            </a:endParaRPr>
          </a:p>
          <a:p>
            <a:pPr indent="0">
              <a:lnSpc>
                <a:spcPct val="100000"/>
              </a:lnSpc>
              <a:spcBef>
                <a:spcPts val="400"/>
              </a:spcBef>
              <a:buNone/>
              <a:tabLst>
                <a:tab pos="0" algn="l"/>
              </a:tabLst>
            </a:pPr>
            <a:endParaRPr lang="en-US" sz="1600" b="0" strike="noStrike" spc="-1" dirty="0">
              <a:solidFill>
                <a:srgbClr val="000000"/>
              </a:solidFill>
              <a:latin typeface="Arial"/>
            </a:endParaRPr>
          </a:p>
        </p:txBody>
      </p:sp>
      <p:pic>
        <p:nvPicPr>
          <p:cNvPr id="7" name="Picture 9">
            <a:extLst>
              <a:ext uri="{FF2B5EF4-FFF2-40B4-BE49-F238E27FC236}">
                <a16:creationId xmlns:a16="http://schemas.microsoft.com/office/drawing/2014/main" id="{EEE179B8-8BEC-52BB-6D4A-94328A8535AE}"/>
              </a:ext>
            </a:extLst>
          </p:cNvPr>
          <p:cNvPicPr/>
          <p:nvPr/>
        </p:nvPicPr>
        <p:blipFill>
          <a:blip r:embed="rId2"/>
          <a:stretch/>
        </p:blipFill>
        <p:spPr>
          <a:xfrm>
            <a:off x="3235570" y="770020"/>
            <a:ext cx="5291016" cy="4161487"/>
          </a:xfrm>
          <a:prstGeom prst="rect">
            <a:avLst/>
          </a:prstGeom>
          <a:ln w="0">
            <a:noFill/>
          </a:ln>
        </p:spPr>
      </p:pic>
      <p:sp>
        <p:nvSpPr>
          <p:cNvPr id="8" name="Title 1">
            <a:extLst>
              <a:ext uri="{FF2B5EF4-FFF2-40B4-BE49-F238E27FC236}">
                <a16:creationId xmlns:a16="http://schemas.microsoft.com/office/drawing/2014/main" id="{5C7D572B-3791-DACC-9750-E8580B9220FB}"/>
              </a:ext>
            </a:extLst>
          </p:cNvPr>
          <p:cNvSpPr>
            <a:spLocks noGrp="1"/>
          </p:cNvSpPr>
          <p:nvPr>
            <p:ph type="title"/>
          </p:nvPr>
        </p:nvSpPr>
        <p:spPr>
          <a:xfrm>
            <a:off x="249177" y="211993"/>
            <a:ext cx="8520600" cy="572700"/>
          </a:xfrm>
        </p:spPr>
        <p:txBody>
          <a:bodyPr/>
          <a:lstStyle/>
          <a:p>
            <a:pPr algn="ctr"/>
            <a:r>
              <a:rPr lang="en-US" sz="18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 </a:t>
            </a:r>
            <a:r>
              <a:rPr lang="en-US" sz="2400" b="1" kern="12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Arial" panose="020B0604020202020204" pitchFamily="34" charset="0"/>
                <a:cs typeface="DejaVu Sans"/>
              </a:rPr>
              <a:t>Exploratory Data  Analysis(EDA)</a:t>
            </a:r>
            <a:endParaRPr lang="en-IN" b="1" dirty="0">
              <a:ln w="9525">
                <a:solidFill>
                  <a:schemeClr val="bg1"/>
                </a:solidFill>
                <a:prstDash val="solid"/>
              </a:ln>
              <a:solidFill>
                <a:schemeClr val="tx1"/>
              </a:solidFill>
            </a:endParaRPr>
          </a:p>
        </p:txBody>
      </p:sp>
    </p:spTree>
    <p:extLst>
      <p:ext uri="{BB962C8B-B14F-4D97-AF65-F5344CB8AC3E}">
        <p14:creationId xmlns:p14="http://schemas.microsoft.com/office/powerpoint/2010/main" val="2606042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907" y="1172052"/>
            <a:ext cx="3933572" cy="812089"/>
          </a:xfrm>
        </p:spPr>
        <p:txBody>
          <a:bodyPr vert="horz" lIns="91440" tIns="45720" rIns="91440" bIns="45720" rtlCol="0" anchor="b">
            <a:normAutofit fontScale="90000"/>
          </a:bodyPr>
          <a:lstStyle/>
          <a:p>
            <a:pPr>
              <a:lnSpc>
                <a:spcPct val="90000"/>
              </a:lnSpc>
              <a:spcBef>
                <a:spcPct val="0"/>
              </a:spcBef>
            </a:pPr>
            <a:r>
              <a:rPr lang="en-US" sz="1800" b="1" strike="noStrike" kern="1200" spc="-1" dirty="0">
                <a:solidFill>
                  <a:schemeClr val="tx1"/>
                </a:solidFill>
                <a:latin typeface="+mj-lt"/>
                <a:ea typeface="+mj-ea"/>
                <a:cs typeface="+mj-cs"/>
              </a:rPr>
              <a:t>Project Title :-</a:t>
            </a:r>
            <a:br>
              <a:rPr lang="en-US" sz="2000" b="1" strike="noStrike" kern="1200" spc="-1" dirty="0">
                <a:solidFill>
                  <a:schemeClr val="tx1"/>
                </a:solidFill>
                <a:latin typeface="+mj-lt"/>
                <a:ea typeface="+mj-ea"/>
                <a:cs typeface="+mj-cs"/>
              </a:rPr>
            </a:br>
            <a:br>
              <a:rPr lang="en-US" sz="2000" b="1" strike="noStrike" kern="1200" spc="-1" dirty="0">
                <a:solidFill>
                  <a:schemeClr val="tx1"/>
                </a:solidFill>
                <a:latin typeface="+mj-lt"/>
                <a:ea typeface="+mj-ea"/>
                <a:cs typeface="+mj-cs"/>
              </a:rPr>
            </a:br>
            <a:r>
              <a:rPr lang="en-US" sz="1800" b="1" strike="noStrike" kern="1200" spc="-1" dirty="0">
                <a:solidFill>
                  <a:schemeClr val="tx1"/>
                </a:solidFill>
                <a:latin typeface="+mj-lt"/>
                <a:ea typeface="+mj-ea"/>
                <a:cs typeface="+mj-cs"/>
              </a:rPr>
              <a:t>Hotel Booking Cancellation Prediction</a:t>
            </a:r>
            <a:endParaRPr lang="en-US" sz="2000" kern="1200" dirty="0">
              <a:solidFill>
                <a:schemeClr val="tx1"/>
              </a:solidFill>
              <a:latin typeface="+mj-lt"/>
              <a:ea typeface="+mj-ea"/>
              <a:cs typeface="+mj-cs"/>
            </a:endParaRPr>
          </a:p>
        </p:txBody>
      </p:sp>
      <p:sp>
        <p:nvSpPr>
          <p:cNvPr id="3" name="Text Placeholder 2"/>
          <p:cNvSpPr>
            <a:spLocks noGrp="1"/>
          </p:cNvSpPr>
          <p:nvPr>
            <p:ph type="body" idx="1"/>
          </p:nvPr>
        </p:nvSpPr>
        <p:spPr>
          <a:xfrm>
            <a:off x="5117908" y="2758067"/>
            <a:ext cx="3368865" cy="1727913"/>
          </a:xfrm>
        </p:spPr>
        <p:txBody>
          <a:bodyPr vert="horz" lIns="91440" tIns="45720" rIns="91440" bIns="45720" rtlCol="0" anchor="t">
            <a:normAutofit/>
          </a:bodyPr>
          <a:lstStyle/>
          <a:p>
            <a:pPr marL="285840" indent="-228600">
              <a:lnSpc>
                <a:spcPct val="90000"/>
              </a:lnSpc>
              <a:spcAft>
                <a:spcPts val="600"/>
              </a:spcAft>
              <a:buClr>
                <a:srgbClr val="000000"/>
              </a:buClr>
              <a:buFont typeface="Arial" panose="020B0604020202020204" pitchFamily="34" charset="0"/>
              <a:buChar char="•"/>
            </a:pPr>
            <a:r>
              <a:rPr lang="en-US" sz="1500" b="0" strike="noStrike" kern="1200" spc="-1" dirty="0">
                <a:solidFill>
                  <a:schemeClr val="tx1"/>
                </a:solidFill>
                <a:latin typeface="+mn-lt"/>
                <a:ea typeface="+mn-ea"/>
                <a:cs typeface="+mn-cs"/>
              </a:rPr>
              <a:t>Ms. Eveline Jemima</a:t>
            </a:r>
          </a:p>
          <a:p>
            <a:pPr marL="285840" indent="-228600">
              <a:lnSpc>
                <a:spcPct val="90000"/>
              </a:lnSpc>
              <a:spcAft>
                <a:spcPts val="600"/>
              </a:spcAft>
              <a:buClr>
                <a:srgbClr val="000000"/>
              </a:buClr>
              <a:buFont typeface="Arial" panose="020B0604020202020204" pitchFamily="34" charset="0"/>
              <a:buChar char="•"/>
            </a:pPr>
            <a:r>
              <a:rPr lang="en-US" sz="1500" b="0" strike="noStrike" kern="1200" spc="-1" dirty="0">
                <a:solidFill>
                  <a:schemeClr val="tx1"/>
                </a:solidFill>
                <a:latin typeface="+mn-lt"/>
                <a:ea typeface="+mn-ea"/>
                <a:cs typeface="+mn-cs"/>
              </a:rPr>
              <a:t>Mr.  Ankit Kumar</a:t>
            </a:r>
          </a:p>
          <a:p>
            <a:pPr marL="285840" indent="-228600">
              <a:lnSpc>
                <a:spcPct val="90000"/>
              </a:lnSpc>
              <a:spcAft>
                <a:spcPts val="600"/>
              </a:spcAft>
              <a:buClr>
                <a:srgbClr val="000000"/>
              </a:buClr>
              <a:buFont typeface="Arial" panose="020B0604020202020204" pitchFamily="34" charset="0"/>
              <a:buChar char="•"/>
            </a:pPr>
            <a:r>
              <a:rPr lang="en-US" sz="1500" b="0" strike="noStrike" kern="1200" spc="-1" dirty="0">
                <a:solidFill>
                  <a:schemeClr val="tx1"/>
                </a:solidFill>
                <a:latin typeface="+mn-lt"/>
                <a:ea typeface="+mn-ea"/>
                <a:cs typeface="+mn-cs"/>
              </a:rPr>
              <a:t>Mr.  Harsh Priyadarshan</a:t>
            </a:r>
          </a:p>
          <a:p>
            <a:pPr marL="285840" indent="-228600">
              <a:lnSpc>
                <a:spcPct val="90000"/>
              </a:lnSpc>
              <a:spcAft>
                <a:spcPts val="600"/>
              </a:spcAft>
              <a:buClr>
                <a:srgbClr val="000000"/>
              </a:buClr>
              <a:buFont typeface="Arial" panose="020B0604020202020204" pitchFamily="34" charset="0"/>
              <a:buChar char="•"/>
            </a:pPr>
            <a:r>
              <a:rPr lang="en-US" sz="1500" b="0" strike="noStrike" kern="1200" spc="-1" dirty="0">
                <a:solidFill>
                  <a:schemeClr val="tx1"/>
                </a:solidFill>
                <a:latin typeface="+mn-lt"/>
                <a:ea typeface="+mn-ea"/>
                <a:cs typeface="+mn-cs"/>
              </a:rPr>
              <a:t>Ms. Sona Paul</a:t>
            </a:r>
          </a:p>
          <a:p>
            <a:pPr marL="285840" indent="-228600">
              <a:lnSpc>
                <a:spcPct val="90000"/>
              </a:lnSpc>
              <a:spcAft>
                <a:spcPts val="600"/>
              </a:spcAft>
              <a:buClr>
                <a:srgbClr val="000000"/>
              </a:buClr>
              <a:buFont typeface="Arial" panose="020B0604020202020204" pitchFamily="34" charset="0"/>
              <a:buChar char="•"/>
            </a:pPr>
            <a:r>
              <a:rPr lang="en-US" sz="1500" b="0" strike="noStrike" kern="1200" spc="-1" dirty="0">
                <a:solidFill>
                  <a:schemeClr val="tx1"/>
                </a:solidFill>
                <a:latin typeface="+mn-lt"/>
                <a:ea typeface="+mn-ea"/>
                <a:cs typeface="+mn-cs"/>
              </a:rPr>
              <a:t>Mr.  Partho Sarothi Biswas</a:t>
            </a:r>
          </a:p>
          <a:p>
            <a:pPr indent="-228600">
              <a:lnSpc>
                <a:spcPct val="90000"/>
              </a:lnSpc>
              <a:spcAft>
                <a:spcPts val="600"/>
              </a:spcAft>
              <a:buFont typeface="Arial" panose="020B0604020202020204" pitchFamily="34" charset="0"/>
              <a:buChar char="•"/>
            </a:pPr>
            <a:endParaRPr lang="en-US" altLang="en-US" sz="1500" kern="1200" dirty="0">
              <a:solidFill>
                <a:schemeClr val="tx1"/>
              </a:solidFill>
              <a:latin typeface="+mn-lt"/>
              <a:ea typeface="+mn-ea"/>
              <a:cs typeface="+mn-cs"/>
            </a:endParaRPr>
          </a:p>
        </p:txBody>
      </p:sp>
      <p:pic>
        <p:nvPicPr>
          <p:cNvPr id="7" name="Picture 6" descr="Illuminated San Francisco City Hall">
            <a:extLst>
              <a:ext uri="{FF2B5EF4-FFF2-40B4-BE49-F238E27FC236}">
                <a16:creationId xmlns:a16="http://schemas.microsoft.com/office/drawing/2014/main" id="{ED5B17F1-34C0-A292-76A4-777E0522D9E7}"/>
              </a:ext>
            </a:extLst>
          </p:cNvPr>
          <p:cNvPicPr>
            <a:picLocks noChangeAspect="1"/>
          </p:cNvPicPr>
          <p:nvPr/>
        </p:nvPicPr>
        <p:blipFill rotWithShape="1">
          <a:blip r:embed="rId2"/>
          <a:srcRect l="17878" r="22788"/>
          <a:stretch/>
        </p:blipFill>
        <p:spPr>
          <a:xfrm>
            <a:off x="92521" y="10"/>
            <a:ext cx="4571980" cy="5143490"/>
          </a:xfrm>
          <a:prstGeom prst="rect">
            <a:avLst/>
          </a:prstGeom>
        </p:spPr>
      </p:pic>
      <p:sp>
        <p:nvSpPr>
          <p:cNvPr id="4" name="TextBox 3">
            <a:extLst>
              <a:ext uri="{FF2B5EF4-FFF2-40B4-BE49-F238E27FC236}">
                <a16:creationId xmlns:a16="http://schemas.microsoft.com/office/drawing/2014/main" id="{DCC72513-EE7D-3325-5286-B0B8B9C0E93E}"/>
              </a:ext>
            </a:extLst>
          </p:cNvPr>
          <p:cNvSpPr txBox="1"/>
          <p:nvPr/>
        </p:nvSpPr>
        <p:spPr>
          <a:xfrm>
            <a:off x="5117907" y="2307186"/>
            <a:ext cx="2721432" cy="338554"/>
          </a:xfrm>
          <a:prstGeom prst="rect">
            <a:avLst/>
          </a:prstGeom>
          <a:noFill/>
        </p:spPr>
        <p:txBody>
          <a:bodyPr wrap="square" rtlCol="0">
            <a:spAutoFit/>
          </a:bodyPr>
          <a:lstStyle/>
          <a:p>
            <a:pPr>
              <a:spcAft>
                <a:spcPts val="600"/>
              </a:spcAft>
            </a:pPr>
            <a:r>
              <a:rPr lang="en-US" b="1" strike="noStrike" spc="-1" dirty="0">
                <a:solidFill>
                  <a:srgbClr val="000000"/>
                </a:solidFill>
                <a:latin typeface="Arial"/>
                <a:ea typeface="Arial"/>
              </a:rPr>
              <a:t>Names</a:t>
            </a:r>
            <a:r>
              <a:rPr lang="en-US" sz="1600" b="1" strike="noStrike" spc="-1" dirty="0">
                <a:solidFill>
                  <a:srgbClr val="000000"/>
                </a:solidFill>
                <a:latin typeface="Arial"/>
                <a:ea typeface="Arial"/>
              </a:rPr>
              <a:t> </a:t>
            </a:r>
            <a:r>
              <a:rPr lang="en-US" b="1" strike="noStrike" spc="-1" dirty="0">
                <a:solidFill>
                  <a:srgbClr val="000000"/>
                </a:solidFill>
                <a:latin typeface="Arial"/>
                <a:ea typeface="Arial"/>
              </a:rPr>
              <a:t>of Group Members:</a:t>
            </a:r>
            <a:endParaRPr lang="en-US" b="0" strike="noStrike" spc="-1" dirty="0">
              <a:solidFill>
                <a:srgbClr val="000000"/>
              </a:solidFill>
              <a:latin typeface="Arial"/>
            </a:endParaRPr>
          </a:p>
        </p:txBody>
      </p:sp>
      <p:sp>
        <p:nvSpPr>
          <p:cNvPr id="5" name="TextBox 4">
            <a:extLst>
              <a:ext uri="{FF2B5EF4-FFF2-40B4-BE49-F238E27FC236}">
                <a16:creationId xmlns:a16="http://schemas.microsoft.com/office/drawing/2014/main" id="{5C8E68D8-810B-794B-A999-E714DFFA4CD2}"/>
              </a:ext>
            </a:extLst>
          </p:cNvPr>
          <p:cNvSpPr txBox="1"/>
          <p:nvPr/>
        </p:nvSpPr>
        <p:spPr>
          <a:xfrm>
            <a:off x="5117907" y="4305919"/>
            <a:ext cx="3077737" cy="630942"/>
          </a:xfrm>
          <a:prstGeom prst="rect">
            <a:avLst/>
          </a:prstGeom>
          <a:noFill/>
        </p:spPr>
        <p:txBody>
          <a:bodyPr wrap="square" rtlCol="0">
            <a:spAutoFit/>
          </a:bodyPr>
          <a:lstStyle/>
          <a:p>
            <a:pPr>
              <a:spcAft>
                <a:spcPts val="600"/>
              </a:spcAft>
            </a:pPr>
            <a:r>
              <a:rPr lang="en-US" sz="1600" b="1" strike="noStrike" spc="-1" dirty="0">
                <a:solidFill>
                  <a:srgbClr val="000000"/>
                </a:solidFill>
                <a:latin typeface="Arial"/>
                <a:ea typeface="Arial"/>
              </a:rPr>
              <a:t>Under the Guidance Of</a:t>
            </a:r>
            <a:endParaRPr lang="en-US" sz="1600" b="0" strike="noStrike" spc="-1" dirty="0">
              <a:solidFill>
                <a:srgbClr val="000000"/>
              </a:solidFill>
              <a:latin typeface="Arial"/>
            </a:endParaRPr>
          </a:p>
          <a:p>
            <a:pPr>
              <a:spcAft>
                <a:spcPts val="600"/>
              </a:spcAft>
            </a:pPr>
            <a:r>
              <a:rPr lang="en-US" sz="1400" b="0" strike="noStrike" spc="-1" dirty="0">
                <a:solidFill>
                  <a:srgbClr val="000000"/>
                </a:solidFill>
                <a:latin typeface="Arial"/>
                <a:ea typeface="Arial"/>
              </a:rPr>
              <a:t>Mr. Pratik Sonar</a:t>
            </a:r>
            <a:endParaRPr lang="en-US" sz="1400" b="0" strike="noStrike" spc="-1" dirty="0">
              <a:solidFill>
                <a:srgbClr val="000000"/>
              </a:solidFill>
              <a:latin typeface="Arial"/>
            </a:endParaRPr>
          </a:p>
        </p:txBody>
      </p:sp>
      <p:sp>
        <p:nvSpPr>
          <p:cNvPr id="6" name="TextBox 5">
            <a:extLst>
              <a:ext uri="{FF2B5EF4-FFF2-40B4-BE49-F238E27FC236}">
                <a16:creationId xmlns:a16="http://schemas.microsoft.com/office/drawing/2014/main" id="{065404FA-08E1-BF06-78D8-8CB257CF8F49}"/>
              </a:ext>
            </a:extLst>
          </p:cNvPr>
          <p:cNvSpPr txBox="1"/>
          <p:nvPr/>
        </p:nvSpPr>
        <p:spPr>
          <a:xfrm>
            <a:off x="5117907" y="609266"/>
            <a:ext cx="2546698" cy="307777"/>
          </a:xfrm>
          <a:prstGeom prst="rect">
            <a:avLst/>
          </a:prstGeom>
          <a:noFill/>
        </p:spPr>
        <p:txBody>
          <a:bodyPr wrap="square" rtlCol="0">
            <a:spAutoFit/>
          </a:bodyPr>
          <a:lstStyle/>
          <a:p>
            <a:r>
              <a:rPr lang="en-US" sz="1400" b="1" strike="noStrike" spc="-1" dirty="0">
                <a:solidFill>
                  <a:srgbClr val="000000"/>
                </a:solidFill>
                <a:latin typeface="Arial"/>
                <a:ea typeface="Arial"/>
              </a:rPr>
              <a:t>Group No. 4</a:t>
            </a:r>
            <a:r>
              <a:rPr lang="en-US" sz="1050" b="0" strike="noStrike" spc="-1" dirty="0">
                <a:solidFill>
                  <a:srgbClr val="000000"/>
                </a:solidFill>
                <a:latin typeface="Arial"/>
                <a:ea typeface="Arial"/>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7ED8-1D0E-DB19-453D-93067382C2EC}"/>
              </a:ext>
            </a:extLst>
          </p:cNvPr>
          <p:cNvSpPr>
            <a:spLocks noGrp="1"/>
          </p:cNvSpPr>
          <p:nvPr>
            <p:ph type="title"/>
          </p:nvPr>
        </p:nvSpPr>
        <p:spPr>
          <a:xfrm>
            <a:off x="70337" y="227465"/>
            <a:ext cx="8520600" cy="572700"/>
          </a:xfrm>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 STATISTICAL TESTS</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2">
            <a:extLst>
              <a:ext uri="{FF2B5EF4-FFF2-40B4-BE49-F238E27FC236}">
                <a16:creationId xmlns:a16="http://schemas.microsoft.com/office/drawing/2014/main" id="{182B2B9F-0381-1571-1D1A-CE1ACEF01C09}"/>
              </a:ext>
            </a:extLst>
          </p:cNvPr>
          <p:cNvPicPr/>
          <p:nvPr/>
        </p:nvPicPr>
        <p:blipFill rotWithShape="1">
          <a:blip r:embed="rId2"/>
          <a:srcRect r="36366" b="1924"/>
          <a:stretch/>
        </p:blipFill>
        <p:spPr>
          <a:xfrm>
            <a:off x="3710457" y="1129680"/>
            <a:ext cx="5363206" cy="3431931"/>
          </a:xfrm>
          <a:prstGeom prst="rect">
            <a:avLst/>
          </a:prstGeom>
          <a:ln w="0">
            <a:noFill/>
          </a:ln>
        </p:spPr>
      </p:pic>
      <p:sp>
        <p:nvSpPr>
          <p:cNvPr id="5" name="PlaceHolder 2">
            <a:extLst>
              <a:ext uri="{FF2B5EF4-FFF2-40B4-BE49-F238E27FC236}">
                <a16:creationId xmlns:a16="http://schemas.microsoft.com/office/drawing/2014/main" id="{4BC7BB39-23D4-F47A-8516-D1D388504DB6}"/>
              </a:ext>
            </a:extLst>
          </p:cNvPr>
          <p:cNvSpPr txBox="1">
            <a:spLocks/>
          </p:cNvSpPr>
          <p:nvPr/>
        </p:nvSpPr>
        <p:spPr>
          <a:xfrm>
            <a:off x="0" y="1129680"/>
            <a:ext cx="3720123" cy="3431931"/>
          </a:xfrm>
          <a:prstGeom prst="rect">
            <a:avLst/>
          </a:prstGeom>
          <a:noFill/>
          <a:ln w="9360">
            <a:noFill/>
          </a:ln>
        </p:spPr>
        <p:txBody>
          <a:bodyPr spcFirstLastPara="1" vert="horz" wrap="square" lIns="90000" tIns="45000" rIns="90000" bIns="45000" rtlCol="0" anchor="t" anchorCtr="0">
            <a:noAutofit/>
          </a:bodyPr>
          <a:lstStyle>
            <a:lvl1pPr lvl="0" algn="l" defTabSz="342900" rtl="0" eaLnBrk="1" latinLnBrk="0" hangingPunct="1">
              <a:lnSpc>
                <a:spcPct val="100000"/>
              </a:lnSpc>
              <a:spcBef>
                <a:spcPts val="0"/>
              </a:spcBef>
              <a:spcAft>
                <a:spcPts val="0"/>
              </a:spcAft>
              <a:buSzPts val="2800"/>
              <a:buNone/>
              <a:defRPr sz="2700" kern="1200">
                <a:solidFill>
                  <a:schemeClr val="accent1"/>
                </a:solidFill>
                <a:latin typeface="+mj-lt"/>
                <a:ea typeface="+mj-ea"/>
                <a:cs typeface="+mj-cs"/>
              </a:defRPr>
            </a:lvl1pPr>
            <a:lvl2pPr lvl="1" algn="l" eaLnBrk="1" hangingPunct="1">
              <a:lnSpc>
                <a:spcPct val="100000"/>
              </a:lnSpc>
              <a:spcBef>
                <a:spcPts val="0"/>
              </a:spcBef>
              <a:spcAft>
                <a:spcPts val="0"/>
              </a:spcAft>
              <a:buSzPts val="2800"/>
              <a:buNone/>
              <a:defRPr>
                <a:solidFill>
                  <a:schemeClr val="tx2"/>
                </a:solidFill>
              </a:defRPr>
            </a:lvl2pPr>
            <a:lvl3pPr lvl="2" algn="l" eaLnBrk="1" hangingPunct="1">
              <a:lnSpc>
                <a:spcPct val="100000"/>
              </a:lnSpc>
              <a:spcBef>
                <a:spcPts val="0"/>
              </a:spcBef>
              <a:spcAft>
                <a:spcPts val="0"/>
              </a:spcAft>
              <a:buSzPts val="2800"/>
              <a:buNone/>
              <a:defRPr>
                <a:solidFill>
                  <a:schemeClr val="tx2"/>
                </a:solidFill>
              </a:defRPr>
            </a:lvl3pPr>
            <a:lvl4pPr lvl="3" algn="l" eaLnBrk="1" hangingPunct="1">
              <a:lnSpc>
                <a:spcPct val="100000"/>
              </a:lnSpc>
              <a:spcBef>
                <a:spcPts val="0"/>
              </a:spcBef>
              <a:spcAft>
                <a:spcPts val="0"/>
              </a:spcAft>
              <a:buSzPts val="2800"/>
              <a:buNone/>
              <a:defRPr>
                <a:solidFill>
                  <a:schemeClr val="tx2"/>
                </a:solidFill>
              </a:defRPr>
            </a:lvl4pPr>
            <a:lvl5pPr lvl="4" algn="l" eaLnBrk="1" hangingPunct="1">
              <a:lnSpc>
                <a:spcPct val="100000"/>
              </a:lnSpc>
              <a:spcBef>
                <a:spcPts val="0"/>
              </a:spcBef>
              <a:spcAft>
                <a:spcPts val="0"/>
              </a:spcAft>
              <a:buSzPts val="2800"/>
              <a:buNone/>
              <a:defRPr>
                <a:solidFill>
                  <a:schemeClr val="tx2"/>
                </a:solidFill>
              </a:defRPr>
            </a:lvl5pPr>
            <a:lvl6pPr lvl="5" algn="l" eaLnBrk="1" hangingPunct="1">
              <a:lnSpc>
                <a:spcPct val="100000"/>
              </a:lnSpc>
              <a:spcBef>
                <a:spcPts val="0"/>
              </a:spcBef>
              <a:spcAft>
                <a:spcPts val="0"/>
              </a:spcAft>
              <a:buSzPts val="2800"/>
              <a:buNone/>
              <a:defRPr>
                <a:solidFill>
                  <a:schemeClr val="tx2"/>
                </a:solidFill>
              </a:defRPr>
            </a:lvl6pPr>
            <a:lvl7pPr lvl="6" algn="l" eaLnBrk="1" hangingPunct="1">
              <a:lnSpc>
                <a:spcPct val="100000"/>
              </a:lnSpc>
              <a:spcBef>
                <a:spcPts val="0"/>
              </a:spcBef>
              <a:spcAft>
                <a:spcPts val="0"/>
              </a:spcAft>
              <a:buSzPts val="2800"/>
              <a:buNone/>
              <a:defRPr>
                <a:solidFill>
                  <a:schemeClr val="tx2"/>
                </a:solidFill>
              </a:defRPr>
            </a:lvl7pPr>
            <a:lvl8pPr lvl="7" algn="l" eaLnBrk="1" hangingPunct="1">
              <a:lnSpc>
                <a:spcPct val="100000"/>
              </a:lnSpc>
              <a:spcBef>
                <a:spcPts val="0"/>
              </a:spcBef>
              <a:spcAft>
                <a:spcPts val="0"/>
              </a:spcAft>
              <a:buSzPts val="2800"/>
              <a:buNone/>
              <a:defRPr>
                <a:solidFill>
                  <a:schemeClr val="tx2"/>
                </a:solidFill>
              </a:defRPr>
            </a:lvl8pPr>
            <a:lvl9pPr lvl="8" algn="l" eaLnBrk="1" hangingPunct="1">
              <a:lnSpc>
                <a:spcPct val="100000"/>
              </a:lnSpc>
              <a:spcBef>
                <a:spcPts val="0"/>
              </a:spcBef>
              <a:spcAft>
                <a:spcPts val="0"/>
              </a:spcAft>
              <a:buSzPts val="2800"/>
              <a:buNone/>
              <a:defRPr>
                <a:solidFill>
                  <a:schemeClr val="tx2"/>
                </a:solidFill>
              </a:defRPr>
            </a:lvl9pPr>
          </a:lstStyle>
          <a:p>
            <a:pPr>
              <a:lnSpc>
                <a:spcPct val="150000"/>
              </a:lnSpc>
              <a:spcBef>
                <a:spcPts val="320"/>
              </a:spcBef>
              <a:buClrTx/>
              <a:buFontTx/>
              <a:tabLst>
                <a:tab pos="0" algn="l"/>
              </a:tabLst>
            </a:pPr>
            <a:endParaRPr lang="en-US" sz="1400" spc="-1" dirty="0">
              <a:solidFill>
                <a:srgbClr val="000000"/>
              </a:solidFill>
              <a:latin typeface="Arial"/>
            </a:endParaRPr>
          </a:p>
        </p:txBody>
      </p:sp>
      <p:sp>
        <p:nvSpPr>
          <p:cNvPr id="6" name="Rectangle 1">
            <a:extLst>
              <a:ext uri="{FF2B5EF4-FFF2-40B4-BE49-F238E27FC236}">
                <a16:creationId xmlns:a16="http://schemas.microsoft.com/office/drawing/2014/main" id="{C4501892-8722-D5A6-7468-E6E74300EFD9}"/>
              </a:ext>
            </a:extLst>
          </p:cNvPr>
          <p:cNvSpPr>
            <a:spLocks noChangeArrowheads="1"/>
          </p:cNvSpPr>
          <p:nvPr/>
        </p:nvSpPr>
        <p:spPr bwMode="auto">
          <a:xfrm>
            <a:off x="70337" y="910003"/>
            <a:ext cx="372012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cs typeface="Arial" panose="020B0604020202020204" pitchFamily="34" charset="0"/>
              </a:rPr>
              <a:t>This Python code uses statistical tests to identify categorical and numerical features that are likely not significantly associated with the target variable '</a:t>
            </a:r>
            <a:r>
              <a:rPr kumimoji="0" lang="en-US" altLang="en-US" b="0" i="0" u="none" strike="noStrike" cap="none" normalizeH="0" baseline="0" dirty="0" err="1">
                <a:ln>
                  <a:noFill/>
                </a:ln>
                <a:solidFill>
                  <a:srgbClr val="000000"/>
                </a:solidFill>
                <a:effectLst/>
                <a:cs typeface="Arial" panose="020B0604020202020204" pitchFamily="34" charset="0"/>
              </a:rPr>
              <a:t>is_canceled</a:t>
            </a:r>
            <a:r>
              <a:rPr kumimoji="0" lang="en-US" altLang="en-US" b="0" i="0" u="none" strike="noStrike" cap="none" normalizeH="0" baseline="0" dirty="0">
                <a:ln>
                  <a:noFill/>
                </a:ln>
                <a:solidFill>
                  <a:srgbClr val="000000"/>
                </a:solidFill>
                <a:effectLst/>
                <a:cs typeface="Arial" panose="020B0604020202020204" pitchFamily="34" charset="0"/>
              </a:rPr>
              <a:t>' in a hotel dataset. For categorical features, the code employs the chi-squared test, retaining those with p-values greater than or equal to 0.05. Regarding numerical features, the code uses the Jarque-Bera test for normality, </a:t>
            </a:r>
            <a:r>
              <a:rPr kumimoji="0" lang="en-US" altLang="en-US" b="0" i="0" u="none" strike="noStrike" cap="none" normalizeH="0" baseline="0" dirty="0" err="1">
                <a:ln>
                  <a:noFill/>
                </a:ln>
                <a:solidFill>
                  <a:srgbClr val="000000"/>
                </a:solidFill>
                <a:effectLst/>
                <a:cs typeface="Arial" panose="020B0604020202020204" pitchFamily="34" charset="0"/>
              </a:rPr>
              <a:t>Levene's</a:t>
            </a:r>
            <a:r>
              <a:rPr kumimoji="0" lang="en-US" altLang="en-US" b="0" i="0" u="none" strike="noStrike" cap="none" normalizeH="0" baseline="0" dirty="0">
                <a:ln>
                  <a:noFill/>
                </a:ln>
                <a:solidFill>
                  <a:srgbClr val="000000"/>
                </a:solidFill>
                <a:effectLst/>
                <a:cs typeface="Arial" panose="020B0604020202020204" pitchFamily="34" charset="0"/>
              </a:rPr>
              <a:t> test for homogeneity of variances, and either the independent samples t-test or Mann-Whitney U test based on the normality assumption. Numerical features with p-values above 0.05 are selected, indicating potential candidates for exclusion in predictive modeling due to their limited association with the '</a:t>
            </a:r>
            <a:r>
              <a:rPr kumimoji="0" lang="en-US" altLang="en-US" b="0" i="0" u="none" strike="noStrike" cap="none" normalizeH="0" baseline="0" dirty="0" err="1">
                <a:ln>
                  <a:noFill/>
                </a:ln>
                <a:solidFill>
                  <a:srgbClr val="000000"/>
                </a:solidFill>
                <a:effectLst/>
                <a:cs typeface="Arial" panose="020B0604020202020204" pitchFamily="34" charset="0"/>
              </a:rPr>
              <a:t>is_canceled</a:t>
            </a:r>
            <a:r>
              <a:rPr kumimoji="0" lang="en-US" altLang="en-US" b="0" i="0" u="none" strike="noStrike" cap="none" normalizeH="0" baseline="0" dirty="0">
                <a:ln>
                  <a:noFill/>
                </a:ln>
                <a:solidFill>
                  <a:srgbClr val="000000"/>
                </a:solidFill>
                <a:effectLst/>
                <a:cs typeface="Arial" panose="020B0604020202020204" pitchFamily="34" charset="0"/>
              </a:rPr>
              <a:t>' target variable.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000000"/>
                </a:solidFill>
                <a:effectLst/>
                <a:cs typeface="Arial" panose="020B0604020202020204" pitchFamily="34" charset="0"/>
              </a:rPr>
            </a:br>
            <a:endParaRPr kumimoji="0" lang="en-US" altLang="en-US"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782373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30168039-AEB9-AC45-C9D8-45B0AEBACDAA}"/>
              </a:ext>
            </a:extLst>
          </p:cNvPr>
          <p:cNvSpPr txBox="1">
            <a:spLocks/>
          </p:cNvSpPr>
          <p:nvPr/>
        </p:nvSpPr>
        <p:spPr>
          <a:xfrm>
            <a:off x="306516" y="1199520"/>
            <a:ext cx="8323385" cy="1016000"/>
          </a:xfrm>
          <a:prstGeom prst="rect">
            <a:avLst/>
          </a:prstGeom>
          <a:noFill/>
          <a:ln w="9360">
            <a:noFill/>
          </a:ln>
        </p:spPr>
        <p:txBody>
          <a:bodyPr spcFirstLastPara="1" vert="horz" wrap="square" lIns="90000" tIns="45000" rIns="90000" bIns="45000" rtlCol="0" anchor="t" anchorCtr="0">
            <a:noAutofit/>
          </a:bodyPr>
          <a:lstStyle>
            <a:lvl1pPr lvl="0" algn="l" defTabSz="342900" rtl="0" eaLnBrk="1" latinLnBrk="0" hangingPunct="1">
              <a:lnSpc>
                <a:spcPct val="100000"/>
              </a:lnSpc>
              <a:spcBef>
                <a:spcPts val="0"/>
              </a:spcBef>
              <a:spcAft>
                <a:spcPts val="0"/>
              </a:spcAft>
              <a:buSzPts val="2800"/>
              <a:buNone/>
              <a:defRPr sz="2700" kern="1200">
                <a:solidFill>
                  <a:schemeClr val="accent1"/>
                </a:solidFill>
                <a:latin typeface="+mj-lt"/>
                <a:ea typeface="+mj-ea"/>
                <a:cs typeface="+mj-cs"/>
              </a:defRPr>
            </a:lvl1pPr>
            <a:lvl2pPr lvl="1" algn="l" eaLnBrk="1" hangingPunct="1">
              <a:lnSpc>
                <a:spcPct val="100000"/>
              </a:lnSpc>
              <a:spcBef>
                <a:spcPts val="0"/>
              </a:spcBef>
              <a:spcAft>
                <a:spcPts val="0"/>
              </a:spcAft>
              <a:buSzPts val="2800"/>
              <a:buNone/>
              <a:defRPr>
                <a:solidFill>
                  <a:schemeClr val="tx2"/>
                </a:solidFill>
              </a:defRPr>
            </a:lvl2pPr>
            <a:lvl3pPr lvl="2" algn="l" eaLnBrk="1" hangingPunct="1">
              <a:lnSpc>
                <a:spcPct val="100000"/>
              </a:lnSpc>
              <a:spcBef>
                <a:spcPts val="0"/>
              </a:spcBef>
              <a:spcAft>
                <a:spcPts val="0"/>
              </a:spcAft>
              <a:buSzPts val="2800"/>
              <a:buNone/>
              <a:defRPr>
                <a:solidFill>
                  <a:schemeClr val="tx2"/>
                </a:solidFill>
              </a:defRPr>
            </a:lvl3pPr>
            <a:lvl4pPr lvl="3" algn="l" eaLnBrk="1" hangingPunct="1">
              <a:lnSpc>
                <a:spcPct val="100000"/>
              </a:lnSpc>
              <a:spcBef>
                <a:spcPts val="0"/>
              </a:spcBef>
              <a:spcAft>
                <a:spcPts val="0"/>
              </a:spcAft>
              <a:buSzPts val="2800"/>
              <a:buNone/>
              <a:defRPr>
                <a:solidFill>
                  <a:schemeClr val="tx2"/>
                </a:solidFill>
              </a:defRPr>
            </a:lvl4pPr>
            <a:lvl5pPr lvl="4" algn="l" eaLnBrk="1" hangingPunct="1">
              <a:lnSpc>
                <a:spcPct val="100000"/>
              </a:lnSpc>
              <a:spcBef>
                <a:spcPts val="0"/>
              </a:spcBef>
              <a:spcAft>
                <a:spcPts val="0"/>
              </a:spcAft>
              <a:buSzPts val="2800"/>
              <a:buNone/>
              <a:defRPr>
                <a:solidFill>
                  <a:schemeClr val="tx2"/>
                </a:solidFill>
              </a:defRPr>
            </a:lvl5pPr>
            <a:lvl6pPr lvl="5" algn="l" eaLnBrk="1" hangingPunct="1">
              <a:lnSpc>
                <a:spcPct val="100000"/>
              </a:lnSpc>
              <a:spcBef>
                <a:spcPts val="0"/>
              </a:spcBef>
              <a:spcAft>
                <a:spcPts val="0"/>
              </a:spcAft>
              <a:buSzPts val="2800"/>
              <a:buNone/>
              <a:defRPr>
                <a:solidFill>
                  <a:schemeClr val="tx2"/>
                </a:solidFill>
              </a:defRPr>
            </a:lvl6pPr>
            <a:lvl7pPr lvl="6" algn="l" eaLnBrk="1" hangingPunct="1">
              <a:lnSpc>
                <a:spcPct val="100000"/>
              </a:lnSpc>
              <a:spcBef>
                <a:spcPts val="0"/>
              </a:spcBef>
              <a:spcAft>
                <a:spcPts val="0"/>
              </a:spcAft>
              <a:buSzPts val="2800"/>
              <a:buNone/>
              <a:defRPr>
                <a:solidFill>
                  <a:schemeClr val="tx2"/>
                </a:solidFill>
              </a:defRPr>
            </a:lvl7pPr>
            <a:lvl8pPr lvl="7" algn="l" eaLnBrk="1" hangingPunct="1">
              <a:lnSpc>
                <a:spcPct val="100000"/>
              </a:lnSpc>
              <a:spcBef>
                <a:spcPts val="0"/>
              </a:spcBef>
              <a:spcAft>
                <a:spcPts val="0"/>
              </a:spcAft>
              <a:buSzPts val="2800"/>
              <a:buNone/>
              <a:defRPr>
                <a:solidFill>
                  <a:schemeClr val="tx2"/>
                </a:solidFill>
              </a:defRPr>
            </a:lvl8pPr>
            <a:lvl9pPr lvl="8" algn="l" eaLnBrk="1" hangingPunct="1">
              <a:lnSpc>
                <a:spcPct val="100000"/>
              </a:lnSpc>
              <a:spcBef>
                <a:spcPts val="0"/>
              </a:spcBef>
              <a:spcAft>
                <a:spcPts val="0"/>
              </a:spcAft>
              <a:buSzPts val="2800"/>
              <a:buNone/>
              <a:defRPr>
                <a:solidFill>
                  <a:schemeClr val="tx2"/>
                </a:solidFill>
              </a:defRPr>
            </a:lvl9pPr>
          </a:lstStyle>
          <a:p>
            <a:pPr lvl="1">
              <a:lnSpc>
                <a:spcPct val="150000"/>
              </a:lnSpc>
              <a:spcBef>
                <a:spcPts val="400"/>
              </a:spcBef>
              <a:buClr>
                <a:srgbClr val="000000"/>
              </a:buClr>
            </a:pPr>
            <a:r>
              <a:rPr lang="en-US" sz="1600" spc="-1" dirty="0">
                <a:solidFill>
                  <a:srgbClr val="000000"/>
                </a:solidFill>
                <a:latin typeface="Arial"/>
                <a:ea typeface="Arial"/>
              </a:rPr>
              <a:t>We have </a:t>
            </a:r>
            <a:r>
              <a:rPr lang="en-US" sz="1600" spc="-1" dirty="0" err="1">
                <a:solidFill>
                  <a:srgbClr val="000000"/>
                </a:solidFill>
                <a:latin typeface="Arial"/>
                <a:ea typeface="Arial"/>
              </a:rPr>
              <a:t>splitted</a:t>
            </a:r>
            <a:r>
              <a:rPr lang="en-US" sz="1600" spc="-1" dirty="0">
                <a:solidFill>
                  <a:srgbClr val="000000"/>
                </a:solidFill>
                <a:latin typeface="Arial"/>
                <a:ea typeface="Arial"/>
              </a:rPr>
              <a:t> the dataset into training and testing data using </a:t>
            </a:r>
            <a:r>
              <a:rPr lang="en-US" sz="1600" spc="-1" dirty="0" err="1">
                <a:solidFill>
                  <a:srgbClr val="000000"/>
                </a:solidFill>
                <a:latin typeface="Arial"/>
                <a:ea typeface="Arial"/>
              </a:rPr>
              <a:t>train_test_split</a:t>
            </a:r>
            <a:r>
              <a:rPr lang="en-US" sz="1600" spc="-1" dirty="0">
                <a:solidFill>
                  <a:srgbClr val="000000"/>
                </a:solidFill>
                <a:latin typeface="Arial"/>
                <a:ea typeface="Arial"/>
              </a:rPr>
              <a:t> function with </a:t>
            </a:r>
            <a:r>
              <a:rPr lang="en-US" sz="1600" spc="-1" dirty="0" err="1">
                <a:solidFill>
                  <a:srgbClr val="000000"/>
                </a:solidFill>
                <a:latin typeface="Arial"/>
                <a:ea typeface="Arial"/>
              </a:rPr>
              <a:t>test_size</a:t>
            </a:r>
            <a:r>
              <a:rPr lang="en-US" sz="1600" spc="-1" dirty="0">
                <a:solidFill>
                  <a:srgbClr val="000000"/>
                </a:solidFill>
                <a:latin typeface="Arial"/>
                <a:ea typeface="Arial"/>
              </a:rPr>
              <a:t> as 30% and </a:t>
            </a:r>
            <a:r>
              <a:rPr lang="en-US" sz="1600" spc="-1" dirty="0" err="1">
                <a:solidFill>
                  <a:srgbClr val="000000"/>
                </a:solidFill>
                <a:latin typeface="Arial"/>
                <a:ea typeface="Arial"/>
              </a:rPr>
              <a:t>random_state</a:t>
            </a:r>
            <a:r>
              <a:rPr lang="en-US" sz="1600" spc="-1" dirty="0">
                <a:solidFill>
                  <a:srgbClr val="000000"/>
                </a:solidFill>
                <a:latin typeface="Arial"/>
                <a:ea typeface="Arial"/>
              </a:rPr>
              <a:t> as 10.</a:t>
            </a:r>
            <a:endParaRPr lang="en-US" sz="1600" spc="-1" dirty="0">
              <a:solidFill>
                <a:srgbClr val="000000"/>
              </a:solidFill>
              <a:latin typeface="Arial"/>
            </a:endParaRPr>
          </a:p>
        </p:txBody>
      </p:sp>
      <p:sp>
        <p:nvSpPr>
          <p:cNvPr id="5" name="PlaceHolder 1">
            <a:extLst>
              <a:ext uri="{FF2B5EF4-FFF2-40B4-BE49-F238E27FC236}">
                <a16:creationId xmlns:a16="http://schemas.microsoft.com/office/drawing/2014/main" id="{812E612C-5E47-10E4-33B3-0B3E46C597BE}"/>
              </a:ext>
            </a:extLst>
          </p:cNvPr>
          <p:cNvSpPr>
            <a:spLocks noGrp="1"/>
          </p:cNvSpPr>
          <p:nvPr>
            <p:ph type="title"/>
          </p:nvPr>
        </p:nvSpPr>
        <p:spPr>
          <a:xfrm>
            <a:off x="636480" y="79200"/>
            <a:ext cx="7663458" cy="1120320"/>
          </a:xfrm>
          <a:prstGeom prst="rect">
            <a:avLst/>
          </a:prstGeom>
          <a:noFill/>
          <a:ln w="9360">
            <a:noFill/>
          </a:ln>
        </p:spPr>
        <p:txBody>
          <a:bodyPr lIns="90000" tIns="45000" rIns="90000" bIns="45000" anchor="ctr">
            <a:noAutofit/>
          </a:bodyPr>
          <a:lstStyle/>
          <a:p>
            <a:pPr indent="0" algn="ctr">
              <a:lnSpc>
                <a:spcPct val="100000"/>
              </a:lnSpc>
              <a:buNone/>
              <a:tabLst>
                <a:tab pos="0" algn="l"/>
              </a:tabLst>
            </a:pPr>
            <a:r>
              <a:rPr lang="en-US" sz="36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 Splitting of Dataset</a:t>
            </a:r>
            <a:endParaRPr lang="en-US" sz="36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ndParaRPr>
          </a:p>
        </p:txBody>
      </p:sp>
      <p:pic>
        <p:nvPicPr>
          <p:cNvPr id="6" name="Picture 8">
            <a:extLst>
              <a:ext uri="{FF2B5EF4-FFF2-40B4-BE49-F238E27FC236}">
                <a16:creationId xmlns:a16="http://schemas.microsoft.com/office/drawing/2014/main" id="{B4C78ACA-2D0B-3567-2547-FE472733172B}"/>
              </a:ext>
            </a:extLst>
          </p:cNvPr>
          <p:cNvPicPr/>
          <p:nvPr/>
        </p:nvPicPr>
        <p:blipFill>
          <a:blip r:embed="rId2"/>
          <a:stretch/>
        </p:blipFill>
        <p:spPr>
          <a:xfrm>
            <a:off x="306515" y="2323739"/>
            <a:ext cx="8323385" cy="1208483"/>
          </a:xfrm>
          <a:prstGeom prst="rect">
            <a:avLst/>
          </a:prstGeom>
          <a:ln w="0">
            <a:noFill/>
          </a:ln>
        </p:spPr>
      </p:pic>
    </p:spTree>
    <p:extLst>
      <p:ext uri="{BB962C8B-B14F-4D97-AF65-F5344CB8AC3E}">
        <p14:creationId xmlns:p14="http://schemas.microsoft.com/office/powerpoint/2010/main" val="2534353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BC5FE7-C924-B22D-3BE5-E5309CDBC4E2}"/>
              </a:ext>
            </a:extLst>
          </p:cNvPr>
          <p:cNvSpPr txBox="1"/>
          <p:nvPr/>
        </p:nvSpPr>
        <p:spPr>
          <a:xfrm>
            <a:off x="1952065" y="380226"/>
            <a:ext cx="5331873" cy="461665"/>
          </a:xfrm>
          <a:prstGeom prst="rect">
            <a:avLst/>
          </a:prstGeom>
          <a:noFill/>
        </p:spPr>
        <p:txBody>
          <a:bodyPr wrap="square">
            <a:spAutoFit/>
          </a:bodyPr>
          <a:lstStyle/>
          <a:p>
            <a:pPr marL="47625" algn="ctr">
              <a:spcBef>
                <a:spcPts val="300"/>
              </a:spcBef>
            </a:pPr>
            <a:r>
              <a:rPr lang="en-US" sz="2400" b="1" dirty="0">
                <a:ln w="9525">
                  <a:solidFill>
                    <a:schemeClr val="bg1"/>
                  </a:solidFill>
                  <a:prstDash val="solid"/>
                </a:ln>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SCALING &amp; TRANSFORMATION</a:t>
            </a:r>
            <a:endParaRPr lang="en-IN" sz="2400" b="1" dirty="0">
              <a:ln w="9525">
                <a:solidFill>
                  <a:schemeClr val="bg1"/>
                </a:solidFill>
                <a:prstDash val="solid"/>
              </a:ln>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5F2C5351-9B04-25D9-DD1D-912DD1ED92F9}"/>
              </a:ext>
            </a:extLst>
          </p:cNvPr>
          <p:cNvSpPr txBox="1"/>
          <p:nvPr/>
        </p:nvSpPr>
        <p:spPr>
          <a:xfrm>
            <a:off x="295836" y="853888"/>
            <a:ext cx="8579224" cy="1924758"/>
          </a:xfrm>
          <a:prstGeom prst="rect">
            <a:avLst/>
          </a:prstGeom>
          <a:noFill/>
        </p:spPr>
        <p:txBody>
          <a:bodyPr wrap="square">
            <a:spAutoFit/>
          </a:bodyPr>
          <a:lstStyle/>
          <a:p>
            <a:pPr marL="47625" marR="185738">
              <a:lnSpc>
                <a:spcPct val="150000"/>
              </a:lnSpc>
              <a:spcBef>
                <a:spcPts val="1028"/>
              </a:spcBef>
            </a:pPr>
            <a:r>
              <a:rPr lang="en-US" sz="1350" dirty="0">
                <a:latin typeface="Times New Roman" panose="02020603050405020304" pitchFamily="18" charset="0"/>
                <a:ea typeface="Times New Roman" panose="02020603050405020304" pitchFamily="18" charset="0"/>
              </a:rPr>
              <a:t>Scaling and transformation are two common data preprocessing techniques used to prepare data for analysis or modelling. Scaling involves transforming the values of the features in a dataset toa common scale, typically by subtracting the mean and dividing by the standard deviation. This is done to ensure that all features have the same scale and range, which can be important for certain algorithms, such as those that are distance-based. Transformation involves applying a mathematical function to the values of the features in a dataset to transform them in a specific way.</a:t>
            </a:r>
            <a:endParaRPr lang="en-IN" sz="1050"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AC082C7B-1FF4-8B7B-195B-6F9236685232}"/>
              </a:ext>
            </a:extLst>
          </p:cNvPr>
          <p:cNvSpPr txBox="1"/>
          <p:nvPr/>
        </p:nvSpPr>
        <p:spPr>
          <a:xfrm>
            <a:off x="295835" y="2675683"/>
            <a:ext cx="8646459" cy="1301510"/>
          </a:xfrm>
          <a:prstGeom prst="rect">
            <a:avLst/>
          </a:prstGeom>
          <a:noFill/>
        </p:spPr>
        <p:txBody>
          <a:bodyPr wrap="square">
            <a:spAutoFit/>
          </a:bodyPr>
          <a:lstStyle/>
          <a:p>
            <a:pPr marL="47625" marR="188119" indent="342900" algn="just">
              <a:lnSpc>
                <a:spcPct val="150000"/>
              </a:lnSpc>
              <a:spcBef>
                <a:spcPts val="840"/>
              </a:spcBef>
            </a:pPr>
            <a:r>
              <a:rPr lang="en-US" sz="1350" dirty="0">
                <a:latin typeface="Times New Roman" panose="02020603050405020304" pitchFamily="18" charset="0"/>
                <a:ea typeface="Times New Roman" panose="02020603050405020304" pitchFamily="18" charset="0"/>
              </a:rPr>
              <a:t>Yeo-Johnson Power Transformation is a data transformation technique used to normalize</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numerical data that may not follow a normal distribution. It is an extension of the Box-Cox</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transformation</a:t>
            </a:r>
            <a:r>
              <a:rPr lang="en-US" sz="1350" spc="-3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that</a:t>
            </a:r>
            <a:r>
              <a:rPr lang="en-US" sz="1350" spc="-41"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can</a:t>
            </a:r>
            <a:r>
              <a:rPr lang="en-US" sz="1350" spc="-49"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handle</a:t>
            </a:r>
            <a:r>
              <a:rPr lang="en-US" sz="1350" spc="-56"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both</a:t>
            </a:r>
            <a:r>
              <a:rPr lang="en-US" sz="1350" spc="-49"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positive</a:t>
            </a:r>
            <a:r>
              <a:rPr lang="en-US" sz="1350" spc="-53"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and</a:t>
            </a:r>
            <a:r>
              <a:rPr lang="en-US" sz="1350" spc="-19"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negative</a:t>
            </a:r>
            <a:r>
              <a:rPr lang="en-US" sz="1350" spc="-53"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values.</a:t>
            </a:r>
            <a:r>
              <a:rPr lang="en-US" sz="1350" spc="-3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The</a:t>
            </a:r>
            <a:r>
              <a:rPr lang="en-US" sz="1350" spc="-38"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Yeo-Johnson</a:t>
            </a:r>
            <a:r>
              <a:rPr lang="en-US" sz="1350" spc="-30"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transformation</a:t>
            </a:r>
            <a:r>
              <a:rPr lang="en-US" sz="1350" spc="-236"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applies a power transformation to the data using a lambda parameter that is chosen to maximize</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the</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normality of</a:t>
            </a:r>
            <a:r>
              <a:rPr lang="en-US" sz="1350" spc="-8"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the transformed data.</a:t>
            </a:r>
            <a:endParaRPr lang="en-IN" sz="10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7257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3E4CDAC-4DE0-9EE7-A5E3-6D0088F51C64}"/>
              </a:ext>
            </a:extLst>
          </p:cNvPr>
          <p:cNvPicPr>
            <a:picLocks noChangeAspect="1"/>
          </p:cNvPicPr>
          <p:nvPr/>
        </p:nvPicPr>
        <p:blipFill>
          <a:blip r:embed="rId2"/>
          <a:srcRect/>
          <a:stretch>
            <a:fillRect/>
          </a:stretch>
        </p:blipFill>
        <p:spPr bwMode="auto">
          <a:xfrm>
            <a:off x="1410692" y="474430"/>
            <a:ext cx="6322616" cy="1771229"/>
          </a:xfrm>
          <a:prstGeom prst="rect">
            <a:avLst/>
          </a:prstGeom>
          <a:noFill/>
          <a:ln w="9525">
            <a:noFill/>
            <a:miter lim="800000"/>
            <a:headEnd/>
            <a:tailEnd/>
          </a:ln>
        </p:spPr>
      </p:pic>
      <p:sp>
        <p:nvSpPr>
          <p:cNvPr id="6" name="TextBox 5">
            <a:extLst>
              <a:ext uri="{FF2B5EF4-FFF2-40B4-BE49-F238E27FC236}">
                <a16:creationId xmlns:a16="http://schemas.microsoft.com/office/drawing/2014/main" id="{EEBF7F92-B953-D35B-77B8-FB587E3FBD93}"/>
              </a:ext>
            </a:extLst>
          </p:cNvPr>
          <p:cNvSpPr txBox="1"/>
          <p:nvPr/>
        </p:nvSpPr>
        <p:spPr>
          <a:xfrm>
            <a:off x="1410692" y="2245659"/>
            <a:ext cx="4572000" cy="773289"/>
          </a:xfrm>
          <a:prstGeom prst="rect">
            <a:avLst/>
          </a:prstGeom>
          <a:noFill/>
        </p:spPr>
        <p:txBody>
          <a:bodyPr wrap="square">
            <a:spAutoFit/>
          </a:bodyPr>
          <a:lstStyle/>
          <a:p>
            <a:pPr algn="just">
              <a:lnSpc>
                <a:spcPct val="150000"/>
              </a:lnSpc>
            </a:pPr>
            <a:r>
              <a:rPr lang="en-US" sz="1350" dirty="0">
                <a:latin typeface="Times New Roman" panose="02020603050405020304" pitchFamily="18" charset="0"/>
                <a:ea typeface="Times New Roman" panose="02020603050405020304" pitchFamily="18" charset="0"/>
              </a:rPr>
              <a:t>We have done robust scaler here.</a:t>
            </a:r>
            <a:endParaRPr lang="en-IN" sz="1050" dirty="0">
              <a:latin typeface="Times New Roman" panose="02020603050405020304" pitchFamily="18" charset="0"/>
              <a:ea typeface="Times New Roman" panose="02020603050405020304" pitchFamily="18" charset="0"/>
            </a:endParaRPr>
          </a:p>
          <a:p>
            <a:br>
              <a:rPr lang="en-US" sz="1350" dirty="0">
                <a:latin typeface="Times New Roman" panose="02020603050405020304" pitchFamily="18" charset="0"/>
                <a:ea typeface="Times New Roman" panose="02020603050405020304" pitchFamily="18" charset="0"/>
              </a:rPr>
            </a:br>
            <a:endParaRPr lang="en-IN" sz="1050" dirty="0"/>
          </a:p>
        </p:txBody>
      </p:sp>
      <p:sp>
        <p:nvSpPr>
          <p:cNvPr id="8" name="TextBox 7">
            <a:extLst>
              <a:ext uri="{FF2B5EF4-FFF2-40B4-BE49-F238E27FC236}">
                <a16:creationId xmlns:a16="http://schemas.microsoft.com/office/drawing/2014/main" id="{6D296058-AA17-FFB3-7B75-34531AE2D03F}"/>
              </a:ext>
            </a:extLst>
          </p:cNvPr>
          <p:cNvSpPr txBox="1"/>
          <p:nvPr/>
        </p:nvSpPr>
        <p:spPr>
          <a:xfrm>
            <a:off x="292474" y="3015460"/>
            <a:ext cx="8559053" cy="1024511"/>
          </a:xfrm>
          <a:prstGeom prst="rect">
            <a:avLst/>
          </a:prstGeom>
          <a:noFill/>
        </p:spPr>
        <p:txBody>
          <a:bodyPr wrap="square">
            <a:spAutoFit/>
          </a:bodyPr>
          <a:lstStyle/>
          <a:p>
            <a:pPr marL="47625" algn="just">
              <a:spcBef>
                <a:spcPts val="300"/>
              </a:spcBef>
            </a:pPr>
            <a:r>
              <a:rPr lang="en-US" sz="1500" b="1" dirty="0">
                <a:latin typeface="Times New Roman" panose="02020603050405020304" pitchFamily="18" charset="0"/>
                <a:ea typeface="Times New Roman" panose="02020603050405020304" pitchFamily="18" charset="0"/>
              </a:rPr>
              <a:t>CHECKING</a:t>
            </a:r>
            <a:r>
              <a:rPr lang="en-US" sz="1500" b="1" spc="-8"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FOR</a:t>
            </a:r>
            <a:r>
              <a:rPr lang="en-US" sz="1500" b="1" spc="-19"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CLASS</a:t>
            </a:r>
            <a:r>
              <a:rPr lang="en-US" sz="1500" b="1" spc="-19"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IMBALANCE</a:t>
            </a:r>
            <a:endParaRPr lang="en-IN" sz="1500" b="1" dirty="0">
              <a:latin typeface="Times New Roman" panose="02020603050405020304" pitchFamily="18" charset="0"/>
              <a:ea typeface="Times New Roman" panose="02020603050405020304" pitchFamily="18" charset="0"/>
            </a:endParaRPr>
          </a:p>
          <a:p>
            <a:pPr marL="261938" marR="187166" indent="-214313" algn="just">
              <a:lnSpc>
                <a:spcPct val="150000"/>
              </a:lnSpc>
              <a:spcBef>
                <a:spcPts val="870"/>
              </a:spcBef>
              <a:buFont typeface="Wingdings" panose="05000000000000000000" pitchFamily="2" charset="2"/>
              <a:buChar char="§"/>
            </a:pPr>
            <a:r>
              <a:rPr lang="en-US" sz="1350" dirty="0">
                <a:latin typeface="Times New Roman" panose="02020603050405020304" pitchFamily="18" charset="0"/>
                <a:ea typeface="Times New Roman" panose="02020603050405020304" pitchFamily="18" charset="0"/>
              </a:rPr>
              <a:t>In this case, the '0' class represents about 63% of the samples, while the '1' class represents only 37%</a:t>
            </a:r>
            <a:r>
              <a:rPr lang="en-US" sz="1350" spc="-21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of the samples. There is no class imbalance present here.</a:t>
            </a: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9839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ADADA1-302C-43C1-505F-1C68635ADF8F}"/>
              </a:ext>
            </a:extLst>
          </p:cNvPr>
          <p:cNvSpPr txBox="1"/>
          <p:nvPr/>
        </p:nvSpPr>
        <p:spPr>
          <a:xfrm>
            <a:off x="2286000" y="274997"/>
            <a:ext cx="4572000" cy="523220"/>
          </a:xfrm>
          <a:prstGeom prst="rect">
            <a:avLst/>
          </a:prstGeom>
          <a:noFill/>
        </p:spPr>
        <p:txBody>
          <a:bodyPr wrap="square">
            <a:spAutoFit/>
          </a:bodyPr>
          <a:lstStyle/>
          <a:p>
            <a:pPr algn="ct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MODEL BUILDING</a:t>
            </a:r>
            <a:endPar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ADF05F2C-BC30-1302-75AD-9C15ABCBBECC}"/>
              </a:ext>
            </a:extLst>
          </p:cNvPr>
          <p:cNvSpPr txBox="1"/>
          <p:nvPr/>
        </p:nvSpPr>
        <p:spPr>
          <a:xfrm>
            <a:off x="231962" y="978826"/>
            <a:ext cx="8680076" cy="2675861"/>
          </a:xfrm>
          <a:prstGeom prst="rect">
            <a:avLst/>
          </a:prstGeom>
          <a:noFill/>
        </p:spPr>
        <p:txBody>
          <a:bodyPr wrap="square">
            <a:spAutoFit/>
          </a:bodyPr>
          <a:lstStyle/>
          <a:p>
            <a:pPr marL="47625">
              <a:spcBef>
                <a:spcPts val="1208"/>
              </a:spcBef>
            </a:pPr>
            <a:r>
              <a:rPr lang="en-US" sz="1500" b="1" dirty="0">
                <a:latin typeface="Times New Roman" panose="02020603050405020304" pitchFamily="18" charset="0"/>
                <a:ea typeface="Times New Roman" panose="02020603050405020304" pitchFamily="18" charset="0"/>
              </a:rPr>
              <a:t>Step</a:t>
            </a:r>
            <a:r>
              <a:rPr lang="en-US" sz="1500" b="1" spc="-23"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by</a:t>
            </a:r>
            <a:r>
              <a:rPr lang="en-US" sz="1500" b="1" spc="-8"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step</a:t>
            </a:r>
            <a:r>
              <a:rPr lang="en-US" sz="1500" b="1" spc="-19"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approach</a:t>
            </a:r>
            <a:r>
              <a:rPr lang="en-US" sz="1500" b="1" spc="4"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for</a:t>
            </a:r>
            <a:r>
              <a:rPr lang="en-US" sz="1500" b="1" spc="-15"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model</a:t>
            </a:r>
            <a:r>
              <a:rPr lang="en-US" sz="1500" b="1" spc="-23"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building:</a:t>
            </a:r>
            <a:r>
              <a:rPr lang="en-US" sz="1500" b="1" spc="-19"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a:t>
            </a:r>
            <a:endParaRPr lang="en-IN" sz="1500" b="1" dirty="0">
              <a:latin typeface="Times New Roman" panose="02020603050405020304" pitchFamily="18" charset="0"/>
              <a:ea typeface="Times New Roman" panose="02020603050405020304" pitchFamily="18" charset="0"/>
            </a:endParaRPr>
          </a:p>
          <a:p>
            <a:pPr>
              <a:spcBef>
                <a:spcPts val="15"/>
              </a:spcBef>
            </a:pPr>
            <a:r>
              <a:rPr lang="en-US" sz="1500" b="1" dirty="0">
                <a:latin typeface="Times New Roman" panose="02020603050405020304" pitchFamily="18" charset="0"/>
                <a:ea typeface="Times New Roman" panose="02020603050405020304" pitchFamily="18" charset="0"/>
              </a:rPr>
              <a:t> </a:t>
            </a:r>
            <a:endParaRPr lang="en-IN" sz="1050" dirty="0">
              <a:latin typeface="Times New Roman" panose="02020603050405020304" pitchFamily="18" charset="0"/>
              <a:ea typeface="Times New Roman" panose="02020603050405020304" pitchFamily="18" charset="0"/>
            </a:endParaRPr>
          </a:p>
          <a:p>
            <a:pPr marR="192405" algn="just">
              <a:lnSpc>
                <a:spcPct val="150000"/>
              </a:lnSpc>
              <a:buSzPts val="1200"/>
              <a:tabLst>
                <a:tab pos="141446" algn="l"/>
              </a:tabLst>
            </a:pPr>
            <a:r>
              <a:rPr lang="en-US" sz="1050" dirty="0">
                <a:latin typeface="Times New Roman" panose="02020603050405020304" pitchFamily="18" charset="0"/>
                <a:ea typeface="Times New Roman" panose="02020603050405020304" pitchFamily="18" charset="0"/>
              </a:rPr>
              <a:t>1) </a:t>
            </a:r>
            <a:r>
              <a:rPr lang="en-US" sz="1050" b="1" dirty="0">
                <a:latin typeface="Times New Roman" panose="02020603050405020304" pitchFamily="18" charset="0"/>
                <a:ea typeface="Times New Roman" panose="02020603050405020304" pitchFamily="18" charset="0"/>
              </a:rPr>
              <a:t>Data</a:t>
            </a:r>
            <a:r>
              <a:rPr lang="en-US" sz="1050" b="1" spc="4" dirty="0">
                <a:latin typeface="Times New Roman" panose="02020603050405020304" pitchFamily="18" charset="0"/>
                <a:ea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Preprocessing:</a:t>
            </a:r>
            <a:r>
              <a:rPr lang="en-US" sz="1050" b="1"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Clean</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and</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preprocess</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data</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by</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handling</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missing</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values,</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encoding</a:t>
            </a:r>
            <a:r>
              <a:rPr lang="en-US" sz="1050" spc="-23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categorical</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features,</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scaling numerical</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features,</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and removing</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outliers.</a:t>
            </a:r>
            <a:endParaRPr lang="en-IN" sz="1050" dirty="0">
              <a:latin typeface="Times New Roman" panose="02020603050405020304" pitchFamily="18" charset="0"/>
              <a:ea typeface="Times New Roman" panose="02020603050405020304" pitchFamily="18" charset="0"/>
            </a:endParaRPr>
          </a:p>
          <a:p>
            <a:pPr marR="190976" algn="just">
              <a:lnSpc>
                <a:spcPct val="150000"/>
              </a:lnSpc>
              <a:buSzPts val="1200"/>
              <a:tabLst>
                <a:tab pos="141446" algn="l"/>
              </a:tabLst>
            </a:pPr>
            <a:r>
              <a:rPr lang="en-US" sz="1050" dirty="0">
                <a:latin typeface="Times New Roman" panose="02020603050405020304" pitchFamily="18" charset="0"/>
                <a:ea typeface="Times New Roman" panose="02020603050405020304" pitchFamily="18" charset="0"/>
              </a:rPr>
              <a:t>2) </a:t>
            </a:r>
            <a:r>
              <a:rPr lang="en-US" sz="1050" b="1" dirty="0">
                <a:latin typeface="Times New Roman" panose="02020603050405020304" pitchFamily="18" charset="0"/>
                <a:ea typeface="Times New Roman" panose="02020603050405020304" pitchFamily="18" charset="0"/>
              </a:rPr>
              <a:t>Data</a:t>
            </a:r>
            <a:r>
              <a:rPr lang="en-US" sz="1050" b="1" spc="-15" dirty="0">
                <a:latin typeface="Times New Roman" panose="02020603050405020304" pitchFamily="18" charset="0"/>
                <a:ea typeface="Times New Roman" panose="02020603050405020304" pitchFamily="18" charset="0"/>
              </a:rPr>
              <a:t> </a:t>
            </a:r>
            <a:r>
              <a:rPr lang="en-US" sz="1050" b="1" dirty="0">
                <a:latin typeface="Times New Roman" panose="02020603050405020304" pitchFamily="18" charset="0"/>
                <a:ea typeface="Times New Roman" panose="02020603050405020304" pitchFamily="18" charset="0"/>
              </a:rPr>
              <a:t>Splitting:</a:t>
            </a:r>
            <a:r>
              <a:rPr lang="en-US" sz="1050" b="1" spc="-2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Split</a:t>
            </a:r>
            <a:r>
              <a:rPr lang="en-US" sz="1050" spc="-2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data</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into training,</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validation,</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and</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testing</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sets.</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training</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set</a:t>
            </a:r>
            <a:r>
              <a:rPr lang="en-US" sz="1050" spc="-2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is</a:t>
            </a:r>
            <a:r>
              <a:rPr lang="en-US" sz="1050" spc="-2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used</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to</a:t>
            </a:r>
            <a:r>
              <a:rPr lang="en-US" sz="1050" spc="-236"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train</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model,</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validation</a:t>
            </a:r>
            <a:r>
              <a:rPr lang="en-US" sz="1050" spc="-30"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set</a:t>
            </a:r>
            <a:r>
              <a:rPr lang="en-US" sz="1050" spc="-3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is</a:t>
            </a:r>
            <a:r>
              <a:rPr lang="en-US" sz="1050" spc="-19"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used</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to</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tune</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30"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hyperparameters</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of</a:t>
            </a:r>
            <a:r>
              <a:rPr lang="en-US" sz="1050" spc="-3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model,</a:t>
            </a:r>
            <a:r>
              <a:rPr lang="en-US" sz="1050" spc="-26"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and</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testing</a:t>
            </a:r>
            <a:r>
              <a:rPr lang="en-US" sz="1050" spc="-236"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set</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is</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used to evaluate</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 final</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performance of</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model.</a:t>
            </a:r>
            <a:endParaRPr lang="en-IN" sz="1050" dirty="0">
              <a:latin typeface="Times New Roman" panose="02020603050405020304" pitchFamily="18" charset="0"/>
              <a:ea typeface="Times New Roman" panose="02020603050405020304" pitchFamily="18" charset="0"/>
            </a:endParaRPr>
          </a:p>
          <a:p>
            <a:pPr marR="191929" algn="just">
              <a:lnSpc>
                <a:spcPct val="150000"/>
              </a:lnSpc>
              <a:buSzPts val="1200"/>
              <a:tabLst>
                <a:tab pos="141446" algn="l"/>
              </a:tabLst>
            </a:pPr>
            <a:r>
              <a:rPr lang="en-US" sz="1050" dirty="0">
                <a:latin typeface="Times New Roman" panose="02020603050405020304" pitchFamily="18" charset="0"/>
                <a:ea typeface="Times New Roman" panose="02020603050405020304" pitchFamily="18" charset="0"/>
              </a:rPr>
              <a:t>3) </a:t>
            </a:r>
            <a:r>
              <a:rPr lang="en-US" sz="1050" b="1" dirty="0">
                <a:latin typeface="Times New Roman" panose="02020603050405020304" pitchFamily="18" charset="0"/>
                <a:ea typeface="Times New Roman" panose="02020603050405020304" pitchFamily="18" charset="0"/>
              </a:rPr>
              <a:t>Feature Engineering: </a:t>
            </a:r>
            <a:r>
              <a:rPr lang="en-US" sz="1050" dirty="0">
                <a:latin typeface="Times New Roman" panose="02020603050405020304" pitchFamily="18" charset="0"/>
                <a:ea typeface="Times New Roman" panose="02020603050405020304" pitchFamily="18" charset="0"/>
              </a:rPr>
              <a:t>Create new features from existing ones that can improve the model's</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predictive power. This can involve transforming or combining features, extracting new features</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from</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text</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or</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images, or</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engineering</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domain-specific</a:t>
            </a:r>
            <a:r>
              <a:rPr lang="en-US" sz="1050" spc="15"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features.</a:t>
            </a:r>
            <a:endParaRPr lang="en-IN" sz="1050" dirty="0">
              <a:latin typeface="Times New Roman" panose="02020603050405020304" pitchFamily="18" charset="0"/>
              <a:ea typeface="Times New Roman" panose="02020603050405020304" pitchFamily="18" charset="0"/>
            </a:endParaRPr>
          </a:p>
          <a:p>
            <a:pPr marR="194310" algn="just">
              <a:lnSpc>
                <a:spcPct val="150000"/>
              </a:lnSpc>
              <a:buSzPts val="1200"/>
              <a:tabLst>
                <a:tab pos="141446" algn="l"/>
              </a:tabLst>
            </a:pPr>
            <a:r>
              <a:rPr lang="en-US" sz="1050" dirty="0">
                <a:latin typeface="Times New Roman" panose="02020603050405020304" pitchFamily="18" charset="0"/>
                <a:ea typeface="Times New Roman" panose="02020603050405020304" pitchFamily="18" charset="0"/>
              </a:rPr>
              <a:t>4) </a:t>
            </a:r>
            <a:r>
              <a:rPr lang="en-US" sz="1050" b="1" dirty="0">
                <a:latin typeface="Times New Roman" panose="02020603050405020304" pitchFamily="18" charset="0"/>
                <a:ea typeface="Times New Roman" panose="02020603050405020304" pitchFamily="18" charset="0"/>
              </a:rPr>
              <a:t>Model Selection: </a:t>
            </a:r>
            <a:r>
              <a:rPr lang="en-US" sz="1050" dirty="0">
                <a:latin typeface="Times New Roman" panose="02020603050405020304" pitchFamily="18" charset="0"/>
                <a:ea typeface="Times New Roman" panose="02020603050405020304" pitchFamily="18" charset="0"/>
              </a:rPr>
              <a:t>Select an appropriate machine learning model for the problem at hand, based</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on the type of data, the size of the dataset, and the performance metrics. Consider using simple</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models</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first, and</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gradually</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increasing complexity</a:t>
            </a:r>
            <a:r>
              <a:rPr lang="en-US" sz="1050" spc="11"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if</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necessary.</a:t>
            </a:r>
          </a:p>
          <a:p>
            <a:pPr marL="257175" marR="194310" indent="-257175" algn="just">
              <a:lnSpc>
                <a:spcPct val="150000"/>
              </a:lnSpc>
              <a:buSzPts val="1200"/>
              <a:buFont typeface="Times New Roman" panose="02020603050405020304" pitchFamily="18" charset="0"/>
              <a:buAutoNum type="arabicPeriod"/>
              <a:tabLst>
                <a:tab pos="141446" algn="l"/>
              </a:tabLst>
            </a:pPr>
            <a:endParaRPr lang="en-IN" sz="9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8458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5167348-5F09-11FF-FF83-BFCF41FC525D}"/>
              </a:ext>
            </a:extLst>
          </p:cNvPr>
          <p:cNvSpPr txBox="1"/>
          <p:nvPr/>
        </p:nvSpPr>
        <p:spPr>
          <a:xfrm>
            <a:off x="373156" y="526527"/>
            <a:ext cx="8397688" cy="3549177"/>
          </a:xfrm>
          <a:prstGeom prst="rect">
            <a:avLst/>
          </a:prstGeom>
          <a:noFill/>
        </p:spPr>
        <p:txBody>
          <a:bodyPr wrap="square">
            <a:spAutoFit/>
          </a:bodyPr>
          <a:lstStyle/>
          <a:p>
            <a:pPr marR="194310" algn="just">
              <a:lnSpc>
                <a:spcPct val="148000"/>
              </a:lnSpc>
              <a:buSzPts val="1200"/>
              <a:tabLst>
                <a:tab pos="141446" algn="l"/>
              </a:tabLst>
            </a:pPr>
            <a:r>
              <a:rPr lang="en-US" sz="1200" dirty="0">
                <a:latin typeface="Times New Roman" panose="02020603050405020304" pitchFamily="18" charset="0"/>
                <a:ea typeface="Times New Roman" panose="02020603050405020304" pitchFamily="18" charset="0"/>
              </a:rPr>
              <a:t>5) </a:t>
            </a:r>
            <a:r>
              <a:rPr lang="en-US" sz="1200" b="1" dirty="0">
                <a:latin typeface="Times New Roman" panose="02020603050405020304" pitchFamily="18" charset="0"/>
                <a:ea typeface="Times New Roman" panose="02020603050405020304" pitchFamily="18" charset="0"/>
              </a:rPr>
              <a:t>Hyperparameter</a:t>
            </a:r>
            <a:r>
              <a:rPr lang="en-US" sz="1200" b="1" spc="4"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Tuning:</a:t>
            </a:r>
            <a:r>
              <a:rPr lang="en-US" sz="1200" b="1"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Tune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hyperparameters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of</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chosen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to</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optimize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its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performance on the validation set. This can involve selecting the best learning rate, regularization</a:t>
            </a:r>
            <a:r>
              <a:rPr lang="en-US" sz="1200" spc="-233"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parameter,</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activation function,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number</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of</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hidden</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layers,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and other</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parameters.</a:t>
            </a:r>
            <a:endParaRPr lang="en-IN" sz="1200" dirty="0">
              <a:latin typeface="Times New Roman" panose="02020603050405020304" pitchFamily="18" charset="0"/>
              <a:ea typeface="Times New Roman" panose="02020603050405020304" pitchFamily="18" charset="0"/>
            </a:endParaRPr>
          </a:p>
          <a:p>
            <a:pPr marR="194310" algn="just">
              <a:lnSpc>
                <a:spcPct val="148000"/>
              </a:lnSpc>
              <a:buSzPts val="1200"/>
              <a:tabLst>
                <a:tab pos="141446" algn="l"/>
              </a:tabLst>
            </a:pPr>
            <a:endParaRPr lang="en-US" sz="1200" dirty="0">
              <a:latin typeface="Times New Roman" panose="02020603050405020304" pitchFamily="18" charset="0"/>
              <a:ea typeface="Times New Roman" panose="02020603050405020304" pitchFamily="18" charset="0"/>
            </a:endParaRPr>
          </a:p>
          <a:p>
            <a:pPr marR="194310" algn="just">
              <a:lnSpc>
                <a:spcPct val="148000"/>
              </a:lnSpc>
              <a:buSzPts val="1200"/>
              <a:tabLst>
                <a:tab pos="141446" algn="l"/>
              </a:tabLst>
            </a:pPr>
            <a:r>
              <a:rPr lang="en-US" sz="1200" dirty="0">
                <a:latin typeface="Times New Roman" panose="02020603050405020304" pitchFamily="18" charset="0"/>
                <a:ea typeface="Times New Roman" panose="02020603050405020304" pitchFamily="18" charset="0"/>
              </a:rPr>
              <a:t>6) </a:t>
            </a:r>
            <a:r>
              <a:rPr lang="en-US" sz="1200" b="1" dirty="0">
                <a:latin typeface="Times New Roman" panose="02020603050405020304" pitchFamily="18" charset="0"/>
                <a:ea typeface="Times New Roman" panose="02020603050405020304" pitchFamily="18" charset="0"/>
              </a:rPr>
              <a:t>Model</a:t>
            </a:r>
            <a:r>
              <a:rPr lang="en-US" sz="1200" b="1" spc="4" dirty="0">
                <a:latin typeface="Times New Roman" panose="02020603050405020304" pitchFamily="18" charset="0"/>
                <a:ea typeface="Times New Roman" panose="02020603050405020304" pitchFamily="18" charset="0"/>
              </a:rPr>
              <a:t> </a:t>
            </a:r>
            <a:r>
              <a:rPr lang="en-US" sz="1200" b="1" dirty="0">
                <a:latin typeface="Times New Roman" panose="02020603050405020304" pitchFamily="18" charset="0"/>
                <a:ea typeface="Times New Roman" panose="02020603050405020304" pitchFamily="18" charset="0"/>
              </a:rPr>
              <a:t>Training:</a:t>
            </a:r>
            <a:r>
              <a:rPr lang="en-US" sz="1200" b="1"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Train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final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entire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training</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set</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using</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optimized</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hyperparameters.</a:t>
            </a:r>
            <a:endParaRPr lang="en-IN" sz="1200" dirty="0">
              <a:latin typeface="Times New Roman" panose="02020603050405020304" pitchFamily="18" charset="0"/>
              <a:ea typeface="Times New Roman" panose="02020603050405020304" pitchFamily="18" charset="0"/>
            </a:endParaRPr>
          </a:p>
          <a:p>
            <a:pPr marR="185738" algn="just">
              <a:lnSpc>
                <a:spcPct val="150000"/>
              </a:lnSpc>
              <a:buSzPts val="1200"/>
              <a:tabLst>
                <a:tab pos="141446" algn="l"/>
              </a:tabLst>
            </a:pPr>
            <a:r>
              <a:rPr lang="en-US" sz="1200" dirty="0">
                <a:latin typeface="Times New Roman" panose="02020603050405020304" pitchFamily="18" charset="0"/>
                <a:ea typeface="Times New Roman" panose="02020603050405020304" pitchFamily="18" charset="0"/>
              </a:rPr>
              <a:t>7) </a:t>
            </a:r>
            <a:r>
              <a:rPr lang="en-US" sz="1200" b="1" dirty="0">
                <a:latin typeface="Times New Roman" panose="02020603050405020304" pitchFamily="18" charset="0"/>
                <a:ea typeface="Times New Roman" panose="02020603050405020304" pitchFamily="18" charset="0"/>
              </a:rPr>
              <a:t>Model Evaluation: </a:t>
            </a:r>
            <a:r>
              <a:rPr lang="en-US" sz="1200" dirty="0">
                <a:latin typeface="Times New Roman" panose="02020603050405020304" pitchFamily="18" charset="0"/>
                <a:ea typeface="Times New Roman" panose="02020603050405020304" pitchFamily="18" charset="0"/>
              </a:rPr>
              <a:t>Evaluate the final model on the testing set using appropriate performance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metrics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such</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accuracy,</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precision,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recall,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F1-score,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or</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AUC-ROC</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curve.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Compare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performance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of</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with</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baseline and</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previous</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state-of-the-art</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methods.</a:t>
            </a:r>
            <a:endParaRPr lang="en-IN" sz="1200" dirty="0">
              <a:latin typeface="Times New Roman" panose="02020603050405020304" pitchFamily="18" charset="0"/>
              <a:ea typeface="Times New Roman" panose="02020603050405020304" pitchFamily="18" charset="0"/>
            </a:endParaRPr>
          </a:p>
          <a:p>
            <a:pPr marR="191453" algn="just">
              <a:lnSpc>
                <a:spcPct val="150000"/>
              </a:lnSpc>
              <a:buSzPts val="1200"/>
              <a:tabLst>
                <a:tab pos="141446" algn="l"/>
              </a:tabLst>
            </a:pPr>
            <a:r>
              <a:rPr lang="en-US" sz="1200" dirty="0">
                <a:latin typeface="Times New Roman" panose="02020603050405020304" pitchFamily="18" charset="0"/>
                <a:ea typeface="Times New Roman" panose="02020603050405020304" pitchFamily="18" charset="0"/>
              </a:rPr>
              <a:t>8) </a:t>
            </a:r>
            <a:r>
              <a:rPr lang="en-US" sz="1200" b="1" dirty="0">
                <a:latin typeface="Times New Roman" panose="02020603050405020304" pitchFamily="18" charset="0"/>
                <a:ea typeface="Times New Roman" panose="02020603050405020304" pitchFamily="18" charset="0"/>
              </a:rPr>
              <a:t>Model Deployment: </a:t>
            </a:r>
            <a:r>
              <a:rPr lang="en-US" sz="1200" dirty="0">
                <a:latin typeface="Times New Roman" panose="02020603050405020304" pitchFamily="18" charset="0"/>
                <a:ea typeface="Times New Roman" panose="02020603050405020304" pitchFamily="18" charset="0"/>
              </a:rPr>
              <a:t>Deploy</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final model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in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production</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environment,</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such</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web</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application, mobile app, or API, and monitor its performance over time. Update the model as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necessary</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to</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improve its</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accuracy or</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adapt</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to</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changing data</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distributions.</a:t>
            </a:r>
            <a:endParaRPr lang="en-IN" sz="1200" dirty="0">
              <a:latin typeface="Times New Roman" panose="02020603050405020304" pitchFamily="18" charset="0"/>
              <a:ea typeface="Times New Roman" panose="02020603050405020304" pitchFamily="18" charset="0"/>
            </a:endParaRPr>
          </a:p>
          <a:p>
            <a:pPr>
              <a:spcBef>
                <a:spcPts val="34"/>
              </a:spcBef>
            </a:pPr>
            <a:r>
              <a:rPr lang="en-US" sz="1200" dirty="0">
                <a:latin typeface="Times New Roman" panose="02020603050405020304" pitchFamily="18" charset="0"/>
                <a:ea typeface="Times New Roman" panose="02020603050405020304" pitchFamily="18" charset="0"/>
              </a:rPr>
              <a:t> </a:t>
            </a:r>
            <a:endParaRPr lang="en-IN" sz="1200" dirty="0">
              <a:latin typeface="Times New Roman" panose="02020603050405020304" pitchFamily="18" charset="0"/>
              <a:ea typeface="Times New Roman" panose="02020603050405020304" pitchFamily="18" charset="0"/>
            </a:endParaRPr>
          </a:p>
          <a:p>
            <a:pPr marL="47625" marR="189548" algn="just">
              <a:lnSpc>
                <a:spcPct val="150000"/>
              </a:lnSpc>
            </a:pPr>
            <a:r>
              <a:rPr lang="en-US" sz="1200" dirty="0">
                <a:latin typeface="Times New Roman" panose="02020603050405020304" pitchFamily="18" charset="0"/>
                <a:ea typeface="Times New Roman" panose="02020603050405020304" pitchFamily="18" charset="0"/>
              </a:rPr>
              <a:t>Overall, this step-by-step approach provides a structured and systematic way to build, evaluate,</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and</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deploy</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machine</a:t>
            </a:r>
            <a:r>
              <a:rPr lang="en-US" sz="1200" spc="-30"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learning</a:t>
            </a:r>
            <a:r>
              <a:rPr lang="en-US" sz="1200" spc="-4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models,</a:t>
            </a:r>
            <a:r>
              <a:rPr lang="en-US" sz="1200" spc="-4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and</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can</a:t>
            </a:r>
            <a:r>
              <a:rPr lang="en-US" sz="1200" spc="-4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help</a:t>
            </a:r>
            <a:r>
              <a:rPr lang="en-US" sz="1200" spc="-4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ensure</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quality</a:t>
            </a:r>
            <a:r>
              <a:rPr lang="en-US" sz="1200" spc="-4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and</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robustness</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of</a:t>
            </a:r>
            <a:r>
              <a:rPr lang="en-US" sz="1200" spc="-53"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49"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models</a:t>
            </a:r>
            <a:r>
              <a:rPr lang="en-US" sz="1200" dirty="0">
                <a:solidFill>
                  <a:srgbClr val="D1D4DB"/>
                </a:solidFill>
                <a:latin typeface="Times New Roman" panose="02020603050405020304" pitchFamily="18" charset="0"/>
                <a:ea typeface="Times New Roman" panose="02020603050405020304" pitchFamily="18" charset="0"/>
              </a:rPr>
              <a:t>.</a:t>
            </a:r>
            <a:endParaRPr lang="en-IN"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1191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B7B812-2805-3F2F-D290-AE254B89E53D}"/>
              </a:ext>
            </a:extLst>
          </p:cNvPr>
          <p:cNvSpPr txBox="1"/>
          <p:nvPr/>
        </p:nvSpPr>
        <p:spPr>
          <a:xfrm>
            <a:off x="865210" y="132687"/>
            <a:ext cx="6633308" cy="461665"/>
          </a:xfrm>
          <a:prstGeom prst="rect">
            <a:avLst/>
          </a:prstGeom>
          <a:noFill/>
        </p:spPr>
        <p:txBody>
          <a:bodyPr wrap="square">
            <a:spAutoFit/>
          </a:bodyPr>
          <a:lstStyle/>
          <a:p>
            <a:pPr marL="47625" algn="ctr">
              <a:spcBef>
                <a:spcPts val="311"/>
              </a:spcBef>
            </a:pP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BASE MODEL (Logistic Regression Model)</a:t>
            </a:r>
            <a:endPar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10801D2-544D-86BB-08DB-14912EAF3E8A}"/>
              </a:ext>
            </a:extLst>
          </p:cNvPr>
          <p:cNvSpPr txBox="1"/>
          <p:nvPr/>
        </p:nvSpPr>
        <p:spPr>
          <a:xfrm>
            <a:off x="2286000" y="594352"/>
            <a:ext cx="4572000" cy="300082"/>
          </a:xfrm>
          <a:prstGeom prst="rect">
            <a:avLst/>
          </a:prstGeom>
          <a:noFill/>
        </p:spPr>
        <p:txBody>
          <a:bodyPr wrap="square">
            <a:spAutoFit/>
          </a:bodyPr>
          <a:lstStyle/>
          <a:p>
            <a:pPr marL="47625">
              <a:spcBef>
                <a:spcPts val="296"/>
              </a:spcBef>
            </a:pPr>
            <a:r>
              <a:rPr lang="en-US" sz="1350" b="1" dirty="0">
                <a:latin typeface="Arial" panose="020B0604020202020204" pitchFamily="34" charset="0"/>
                <a:ea typeface="Times New Roman" panose="02020603050405020304" pitchFamily="18" charset="0"/>
                <a:cs typeface="Times New Roman" panose="02020603050405020304" pitchFamily="18" charset="0"/>
              </a:rPr>
              <a:t>LOGISTIC</a:t>
            </a:r>
            <a:r>
              <a:rPr lang="en-US" sz="1350" b="1" spc="-15" dirty="0">
                <a:latin typeface="Arial" panose="020B0604020202020204" pitchFamily="34" charset="0"/>
                <a:ea typeface="Times New Roman" panose="02020603050405020304" pitchFamily="18" charset="0"/>
                <a:cs typeface="Times New Roman" panose="02020603050405020304" pitchFamily="18" charset="0"/>
              </a:rPr>
              <a:t> </a:t>
            </a:r>
            <a:r>
              <a:rPr lang="en-US" sz="1350" b="1" dirty="0">
                <a:latin typeface="Arial" panose="020B0604020202020204" pitchFamily="34" charset="0"/>
                <a:ea typeface="Times New Roman" panose="02020603050405020304" pitchFamily="18" charset="0"/>
                <a:cs typeface="Times New Roman" panose="02020603050405020304" pitchFamily="18" charset="0"/>
              </a:rPr>
              <a:t>REGRESSION</a:t>
            </a:r>
            <a:r>
              <a:rPr lang="en-US" sz="1350" b="1" spc="-11" dirty="0">
                <a:latin typeface="Arial" panose="020B0604020202020204" pitchFamily="34" charset="0"/>
                <a:ea typeface="Times New Roman" panose="02020603050405020304" pitchFamily="18" charset="0"/>
                <a:cs typeface="Times New Roman" panose="02020603050405020304" pitchFamily="18" charset="0"/>
              </a:rPr>
              <a:t> </a:t>
            </a:r>
            <a:r>
              <a:rPr lang="en-US" sz="1350" b="1" dirty="0">
                <a:latin typeface="Arial" panose="020B0604020202020204" pitchFamily="34" charset="0"/>
                <a:ea typeface="Times New Roman" panose="02020603050405020304" pitchFamily="18" charset="0"/>
                <a:cs typeface="Times New Roman" panose="02020603050405020304" pitchFamily="18" charset="0"/>
              </a:rPr>
              <a:t>SUMMARY:</a:t>
            </a:r>
            <a:endParaRPr lang="en-IN" sz="1350" b="1"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8F35C7F0-BEEB-A11C-E505-6B65F104D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95" y="894434"/>
            <a:ext cx="7462964" cy="3966736"/>
          </a:xfrm>
          <a:prstGeom prst="rect">
            <a:avLst/>
          </a:prstGeom>
        </p:spPr>
      </p:pic>
    </p:spTree>
    <p:extLst>
      <p:ext uri="{BB962C8B-B14F-4D97-AF65-F5344CB8AC3E}">
        <p14:creationId xmlns:p14="http://schemas.microsoft.com/office/powerpoint/2010/main" val="221357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7CE5E9-659D-3B2B-E84C-4103EDCFECA6}"/>
              </a:ext>
            </a:extLst>
          </p:cNvPr>
          <p:cNvSpPr txBox="1"/>
          <p:nvPr/>
        </p:nvSpPr>
        <p:spPr>
          <a:xfrm>
            <a:off x="299197" y="441653"/>
            <a:ext cx="8545606" cy="3794500"/>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 Based on the p-values, several of the predictor variables appear to be significantly associated with the probability of an items, including </a:t>
            </a:r>
            <a:r>
              <a:rPr lang="en-US" sz="1350" dirty="0" err="1">
                <a:latin typeface="Times New Roman" panose="02020603050405020304" pitchFamily="18" charset="0"/>
                <a:ea typeface="Times New Roman" panose="02020603050405020304" pitchFamily="18" charset="0"/>
              </a:rPr>
              <a:t>lead_time</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arrival_date_year</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stays_in_week_nights</a:t>
            </a:r>
            <a:r>
              <a:rPr lang="en-US" sz="1350" dirty="0">
                <a:latin typeface="Times New Roman" panose="02020603050405020304" pitchFamily="18" charset="0"/>
                <a:ea typeface="Times New Roman" panose="02020603050405020304" pitchFamily="18" charset="0"/>
              </a:rPr>
              <a:t>, adults, children, </a:t>
            </a:r>
            <a:r>
              <a:rPr lang="en-US" sz="1350" dirty="0" err="1">
                <a:latin typeface="Times New Roman" panose="02020603050405020304" pitchFamily="18" charset="0"/>
                <a:ea typeface="Times New Roman" panose="02020603050405020304" pitchFamily="18" charset="0"/>
              </a:rPr>
              <a:t>market_segment</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reserved_room_type</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assigned_room_type</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booking_changes</a:t>
            </a:r>
            <a:r>
              <a:rPr lang="en-US" sz="1350" dirty="0">
                <a:latin typeface="Times New Roman" panose="02020603050405020304" pitchFamily="18" charset="0"/>
                <a:ea typeface="Times New Roman" panose="02020603050405020304" pitchFamily="18" charset="0"/>
              </a:rPr>
              <a:t>, agent, </a:t>
            </a:r>
            <a:r>
              <a:rPr lang="en-US" sz="1350" dirty="0" err="1">
                <a:latin typeface="Times New Roman" panose="02020603050405020304" pitchFamily="18" charset="0"/>
                <a:ea typeface="Times New Roman" panose="02020603050405020304" pitchFamily="18" charset="0"/>
              </a:rPr>
              <a:t>adr</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total_of_special_requests</a:t>
            </a:r>
            <a:r>
              <a:rPr lang="en-US" sz="1350" dirty="0">
                <a:latin typeface="Times New Roman" panose="02020603050405020304" pitchFamily="18" charset="0"/>
                <a:ea typeface="Times New Roman" panose="02020603050405020304" pitchFamily="18" charset="0"/>
              </a:rPr>
              <a:t>, continents, </a:t>
            </a:r>
            <a:r>
              <a:rPr lang="en-US" sz="1350" dirty="0" err="1">
                <a:latin typeface="Times New Roman" panose="02020603050405020304" pitchFamily="18" charset="0"/>
                <a:ea typeface="Times New Roman" panose="02020603050405020304" pitchFamily="18" charset="0"/>
              </a:rPr>
              <a:t>hotel_Resort</a:t>
            </a:r>
            <a:r>
              <a:rPr lang="en-US" sz="1350" dirty="0">
                <a:latin typeface="Times New Roman" panose="02020603050405020304" pitchFamily="18" charset="0"/>
                <a:ea typeface="Times New Roman" panose="02020603050405020304" pitchFamily="18" charset="0"/>
              </a:rPr>
              <a:t> Hotel, </a:t>
            </a:r>
            <a:r>
              <a:rPr lang="en-US" sz="1350" dirty="0" err="1">
                <a:latin typeface="Times New Roman" panose="02020603050405020304" pitchFamily="18" charset="0"/>
                <a:ea typeface="Times New Roman" panose="02020603050405020304" pitchFamily="18" charset="0"/>
              </a:rPr>
              <a:t>meal_HB</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meal_SC</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meal_Undefined</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distribution_channel_Direct</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distribution_channel_TA</a:t>
            </a:r>
            <a:r>
              <a:rPr lang="en-US" sz="1350" dirty="0">
                <a:latin typeface="Times New Roman" panose="02020603050405020304" pitchFamily="18" charset="0"/>
                <a:ea typeface="Times New Roman" panose="02020603050405020304" pitchFamily="18" charset="0"/>
              </a:rPr>
              <a:t>/TO, </a:t>
            </a:r>
            <a:r>
              <a:rPr lang="en-US" sz="1350" dirty="0" err="1">
                <a:latin typeface="Times New Roman" panose="02020603050405020304" pitchFamily="18" charset="0"/>
                <a:ea typeface="Times New Roman" panose="02020603050405020304" pitchFamily="18" charset="0"/>
              </a:rPr>
              <a:t>deposit_type_Non</a:t>
            </a:r>
            <a:r>
              <a:rPr lang="en-US" sz="1350" dirty="0">
                <a:latin typeface="Times New Roman" panose="02020603050405020304" pitchFamily="18" charset="0"/>
                <a:ea typeface="Times New Roman" panose="02020603050405020304" pitchFamily="18" charset="0"/>
              </a:rPr>
              <a:t> Refund, </a:t>
            </a:r>
            <a:r>
              <a:rPr lang="en-US" sz="1350" dirty="0" err="1">
                <a:latin typeface="Times New Roman" panose="02020603050405020304" pitchFamily="18" charset="0"/>
                <a:ea typeface="Times New Roman" panose="02020603050405020304" pitchFamily="18" charset="0"/>
              </a:rPr>
              <a:t>deposit_type_Refundable</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customer_type_Transient</a:t>
            </a:r>
            <a:r>
              <a:rPr lang="en-US" sz="1350" dirty="0">
                <a:latin typeface="Times New Roman" panose="02020603050405020304" pitchFamily="18" charset="0"/>
                <a:ea typeface="Times New Roman" panose="02020603050405020304" pitchFamily="18" charset="0"/>
              </a:rPr>
              <a:t>.</a:t>
            </a:r>
            <a:endParaRPr lang="en-US" sz="10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q"/>
            </a:pPr>
            <a:endParaRPr lang="en-US" sz="13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The coefficients for </a:t>
            </a:r>
            <a:r>
              <a:rPr lang="en-US" sz="1350" dirty="0" err="1">
                <a:latin typeface="Times New Roman" panose="02020603050405020304" pitchFamily="18" charset="0"/>
                <a:ea typeface="Times New Roman" panose="02020603050405020304" pitchFamily="18" charset="0"/>
              </a:rPr>
              <a:t>arrival_date_month</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arrival_date_week_number</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arrival_date_day_of_month</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stays_in_weekend_nights</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required_car_parking_spaces</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meal_FB</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distribution_channel_GDS</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distribution_channel_Undefined</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customer_type_Group</a:t>
            </a:r>
            <a:r>
              <a:rPr lang="en-US" sz="1350" dirty="0">
                <a:latin typeface="Times New Roman" panose="02020603050405020304" pitchFamily="18" charset="0"/>
                <a:ea typeface="Times New Roman" panose="02020603050405020304" pitchFamily="18" charset="0"/>
              </a:rPr>
              <a:t>, </a:t>
            </a:r>
            <a:r>
              <a:rPr lang="en-US" sz="1350" dirty="0" err="1">
                <a:latin typeface="Times New Roman" panose="02020603050405020304" pitchFamily="18" charset="0"/>
                <a:ea typeface="Times New Roman" panose="02020603050405020304" pitchFamily="18" charset="0"/>
              </a:rPr>
              <a:t>customer_type_Transient</a:t>
            </a:r>
            <a:r>
              <a:rPr lang="en-US" sz="1350" dirty="0">
                <a:latin typeface="Times New Roman" panose="02020603050405020304" pitchFamily="18" charset="0"/>
                <a:ea typeface="Times New Roman" panose="02020603050405020304" pitchFamily="18" charset="0"/>
              </a:rPr>
              <a:t>-Party do not appear to be significant as their p-values are greater than 0.05. However, it's important to note that the model failed to converge and further analysis may be needed to determine the robustness of the results.</a:t>
            </a:r>
            <a:endParaRPr lang="en-IN" sz="13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q"/>
            </a:pP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1861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094E32-C7D2-3624-A426-E2C3114BD28E}"/>
              </a:ext>
            </a:extLst>
          </p:cNvPr>
          <p:cNvSpPr txBox="1"/>
          <p:nvPr/>
        </p:nvSpPr>
        <p:spPr>
          <a:xfrm>
            <a:off x="1234831" y="187591"/>
            <a:ext cx="5623169" cy="461665"/>
          </a:xfrm>
          <a:prstGeom prst="rect">
            <a:avLst/>
          </a:prstGeom>
          <a:noFill/>
        </p:spPr>
        <p:txBody>
          <a:bodyPr wrap="square">
            <a:spAutoFit/>
          </a:bodyPr>
          <a:lstStyle/>
          <a:p>
            <a:pPr algn="ct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TEST REPORT FOR BASE MODEL:</a:t>
            </a:r>
            <a:endParaRPr lang="en-IN" sz="18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a:extLst>
              <a:ext uri="{FF2B5EF4-FFF2-40B4-BE49-F238E27FC236}">
                <a16:creationId xmlns:a16="http://schemas.microsoft.com/office/drawing/2014/main" id="{08B4AF89-5509-BC7D-0BA7-049DA6F78983}"/>
              </a:ext>
            </a:extLst>
          </p:cNvPr>
          <p:cNvSpPr txBox="1"/>
          <p:nvPr/>
        </p:nvSpPr>
        <p:spPr>
          <a:xfrm>
            <a:off x="-321950" y="2798200"/>
            <a:ext cx="4403912" cy="300082"/>
          </a:xfrm>
          <a:prstGeom prst="rect">
            <a:avLst/>
          </a:prstGeom>
          <a:noFill/>
        </p:spPr>
        <p:txBody>
          <a:bodyPr wrap="square">
            <a:spAutoFit/>
          </a:bodyPr>
          <a:lstStyle/>
          <a:p>
            <a:pPr marL="758666" marR="757714" algn="ctr">
              <a:spcBef>
                <a:spcPts val="4"/>
              </a:spcBef>
            </a:pPr>
            <a:r>
              <a:rPr lang="en-US" sz="1350" b="1" dirty="0">
                <a:latin typeface="Arial" panose="020B0604020202020204" pitchFamily="34" charset="0"/>
                <a:ea typeface="Times New Roman" panose="02020603050405020304" pitchFamily="18" charset="0"/>
                <a:cs typeface="Times New Roman" panose="02020603050405020304" pitchFamily="18" charset="0"/>
              </a:rPr>
              <a:t>Fig:</a:t>
            </a:r>
            <a:r>
              <a:rPr lang="en-US" sz="1350" b="1" spc="11" dirty="0">
                <a:latin typeface="Arial" panose="020B0604020202020204" pitchFamily="34" charset="0"/>
                <a:ea typeface="Times New Roman" panose="02020603050405020304" pitchFamily="18" charset="0"/>
                <a:cs typeface="Times New Roman" panose="02020603050405020304" pitchFamily="18" charset="0"/>
              </a:rPr>
              <a:t> </a:t>
            </a:r>
            <a:r>
              <a:rPr lang="en-US" sz="1350" dirty="0">
                <a:latin typeface="Arial MT"/>
                <a:ea typeface="Times New Roman" panose="02020603050405020304" pitchFamily="18" charset="0"/>
              </a:rPr>
              <a:t>Test</a:t>
            </a:r>
            <a:r>
              <a:rPr lang="en-US" sz="1350" spc="-15" dirty="0">
                <a:latin typeface="Arial MT"/>
                <a:ea typeface="Times New Roman" panose="02020603050405020304" pitchFamily="18" charset="0"/>
              </a:rPr>
              <a:t> </a:t>
            </a:r>
            <a:r>
              <a:rPr lang="en-US" sz="1350" dirty="0">
                <a:latin typeface="Arial MT"/>
                <a:ea typeface="Times New Roman" panose="02020603050405020304" pitchFamily="18" charset="0"/>
              </a:rPr>
              <a:t>Report</a:t>
            </a:r>
            <a:r>
              <a:rPr lang="en-US" sz="1350" spc="-11" dirty="0">
                <a:latin typeface="Arial MT"/>
                <a:ea typeface="Times New Roman" panose="02020603050405020304" pitchFamily="18" charset="0"/>
              </a:rPr>
              <a:t> </a:t>
            </a:r>
            <a:r>
              <a:rPr lang="en-US" sz="1350" dirty="0">
                <a:latin typeface="Arial MT"/>
                <a:ea typeface="Times New Roman" panose="02020603050405020304" pitchFamily="18" charset="0"/>
              </a:rPr>
              <a:t>(Base</a:t>
            </a:r>
            <a:r>
              <a:rPr lang="en-US" sz="1350" spc="-4" dirty="0">
                <a:latin typeface="Arial MT"/>
                <a:ea typeface="Times New Roman" panose="02020603050405020304" pitchFamily="18" charset="0"/>
              </a:rPr>
              <a:t> </a:t>
            </a:r>
            <a:r>
              <a:rPr lang="en-US" sz="1350" dirty="0">
                <a:latin typeface="Arial MT"/>
                <a:ea typeface="Times New Roman" panose="02020603050405020304" pitchFamily="18" charset="0"/>
              </a:rPr>
              <a:t>Model)</a:t>
            </a:r>
            <a:endParaRPr lang="en-IN" sz="1350" dirty="0">
              <a:latin typeface="Times New Roman" panose="02020603050405020304" pitchFamily="18" charset="0"/>
              <a:ea typeface="Times New Roman" panose="02020603050405020304" pitchFamily="18" charset="0"/>
            </a:endParaRPr>
          </a:p>
        </p:txBody>
      </p:sp>
      <p:pic>
        <p:nvPicPr>
          <p:cNvPr id="2" name="Picture 1" descr="A screenshot of a number&#10;&#10;Description automatically generated">
            <a:extLst>
              <a:ext uri="{FF2B5EF4-FFF2-40B4-BE49-F238E27FC236}">
                <a16:creationId xmlns:a16="http://schemas.microsoft.com/office/drawing/2014/main" id="{34323291-F702-4B85-545C-8FDB27B57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5" y="771735"/>
            <a:ext cx="3283504" cy="1734669"/>
          </a:xfrm>
          <a:prstGeom prst="rect">
            <a:avLst/>
          </a:prstGeom>
        </p:spPr>
      </p:pic>
      <p:sp>
        <p:nvSpPr>
          <p:cNvPr id="4" name="TextBox 3">
            <a:extLst>
              <a:ext uri="{FF2B5EF4-FFF2-40B4-BE49-F238E27FC236}">
                <a16:creationId xmlns:a16="http://schemas.microsoft.com/office/drawing/2014/main" id="{5E8316A1-5F20-0932-1ECF-A586C9B3A158}"/>
              </a:ext>
            </a:extLst>
          </p:cNvPr>
          <p:cNvSpPr txBox="1"/>
          <p:nvPr/>
        </p:nvSpPr>
        <p:spPr>
          <a:xfrm>
            <a:off x="3649195" y="573806"/>
            <a:ext cx="4851026" cy="1517531"/>
          </a:xfrm>
          <a:prstGeom prst="rect">
            <a:avLst/>
          </a:prstGeom>
          <a:noFill/>
        </p:spPr>
        <p:txBody>
          <a:bodyPr wrap="square">
            <a:spAutoFit/>
          </a:bodyPr>
          <a:lstStyle/>
          <a:p>
            <a:pPr marL="214313" indent="-214313">
              <a:lnSpc>
                <a:spcPct val="150000"/>
              </a:lnSpc>
              <a:buFont typeface="Wingdings" panose="05000000000000000000" pitchFamily="2" charset="2"/>
              <a:buChar char="§"/>
            </a:pPr>
            <a:r>
              <a:rPr lang="en-US" sz="1050" b="1" dirty="0">
                <a:latin typeface="Times New Roman" panose="02020603050405020304" pitchFamily="18" charset="0"/>
                <a:ea typeface="Times New Roman" panose="02020603050405020304" pitchFamily="18" charset="0"/>
              </a:rPr>
              <a:t>Class 0 (Negative Instances):</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Precision (0.79): 79% of instances predicted as 0 were actually negative.</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Recall (0.93): The model correctly identified 93% of all actual negative instances.</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F1-score (0.86): The harmonic mean of precision and recall for negative instances is 86%.</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Support (17493): There are 17493 instances of negative class in the dataset.</a:t>
            </a:r>
            <a:endParaRPr lang="en-IN" sz="1050"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0364D2BD-AB6B-FC67-C3FB-BC7F644E4275}"/>
              </a:ext>
            </a:extLst>
          </p:cNvPr>
          <p:cNvSpPr txBox="1"/>
          <p:nvPr/>
        </p:nvSpPr>
        <p:spPr>
          <a:xfrm>
            <a:off x="3649195" y="2538550"/>
            <a:ext cx="4851026" cy="1517531"/>
          </a:xfrm>
          <a:prstGeom prst="rect">
            <a:avLst/>
          </a:prstGeom>
          <a:noFill/>
        </p:spPr>
        <p:txBody>
          <a:bodyPr wrap="square">
            <a:spAutoFit/>
          </a:bodyPr>
          <a:lstStyle/>
          <a:p>
            <a:pPr marL="214313" indent="-214313">
              <a:lnSpc>
                <a:spcPct val="150000"/>
              </a:lnSpc>
              <a:buFont typeface="Wingdings" panose="05000000000000000000" pitchFamily="2" charset="2"/>
              <a:buChar char="§"/>
            </a:pPr>
            <a:r>
              <a:rPr lang="en-US" sz="1050" b="1" dirty="0">
                <a:latin typeface="Times New Roman" panose="02020603050405020304" pitchFamily="18" charset="0"/>
                <a:ea typeface="Times New Roman" panose="02020603050405020304" pitchFamily="18" charset="0"/>
              </a:rPr>
              <a:t>Class 1 (Positive Instances):</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Precision (0.66): 66% of instances predicted as 1 were actually positive.</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Recall (0.34): The model correctly identified 34% of all actual positive instances.</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F1-score (0.45): The harmonic mean of precision and recall for positive instances is 45%.</a:t>
            </a:r>
            <a:endParaRPr lang="en-IN" sz="1050" dirty="0">
              <a:latin typeface="Times New Roman" panose="02020603050405020304" pitchFamily="18" charset="0"/>
              <a:ea typeface="Times New Roman" panose="02020603050405020304" pitchFamily="18" charset="0"/>
            </a:endParaRPr>
          </a:p>
          <a:p>
            <a:pPr>
              <a:lnSpc>
                <a:spcPct val="150000"/>
              </a:lnSpc>
            </a:pPr>
            <a:r>
              <a:rPr lang="en-US" sz="1050" dirty="0">
                <a:latin typeface="Times New Roman" panose="02020603050405020304" pitchFamily="18" charset="0"/>
                <a:ea typeface="Times New Roman" panose="02020603050405020304" pitchFamily="18" charset="0"/>
              </a:rPr>
              <a:t>Support (6556): There are 6556 instances of positive class in the dataset.</a:t>
            </a:r>
            <a:endParaRPr lang="en-IN" sz="10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84064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8FCBA-87A1-5944-79C5-4BB5C9E50A30}"/>
              </a:ext>
            </a:extLst>
          </p:cNvPr>
          <p:cNvSpPr txBox="1"/>
          <p:nvPr/>
        </p:nvSpPr>
        <p:spPr>
          <a:xfrm>
            <a:off x="416859" y="454532"/>
            <a:ext cx="8195982" cy="4420441"/>
          </a:xfrm>
          <a:prstGeom prst="rect">
            <a:avLst/>
          </a:prstGeom>
          <a:noFill/>
        </p:spPr>
        <p:txBody>
          <a:bodyPr wrap="square">
            <a:spAutoFit/>
          </a:bodyPr>
          <a:lstStyle/>
          <a:p>
            <a:pPr marL="214313" indent="-214313">
              <a:lnSpc>
                <a:spcPct val="150000"/>
              </a:lnSpc>
              <a:buFont typeface="Wingdings" panose="05000000000000000000" pitchFamily="2" charset="2"/>
              <a:buChar char="§"/>
            </a:pPr>
            <a:r>
              <a:rPr lang="en-US" sz="1350" b="1" dirty="0">
                <a:latin typeface="Times New Roman" panose="02020603050405020304" pitchFamily="18" charset="0"/>
                <a:ea typeface="Times New Roman" panose="02020603050405020304" pitchFamily="18" charset="0"/>
              </a:rPr>
              <a:t>Overall Model Performance:</a:t>
            </a:r>
            <a:endParaRPr lang="en-IN" sz="1200" dirty="0">
              <a:latin typeface="Times New Roman" panose="02020603050405020304" pitchFamily="18" charset="0"/>
              <a:ea typeface="Times New Roman" panose="02020603050405020304" pitchFamily="18" charset="0"/>
            </a:endParaRPr>
          </a:p>
          <a:p>
            <a:pPr>
              <a:lnSpc>
                <a:spcPct val="150000"/>
              </a:lnSpc>
            </a:pPr>
            <a:r>
              <a:rPr lang="en-US" sz="1350" dirty="0">
                <a:latin typeface="Times New Roman" panose="02020603050405020304" pitchFamily="18" charset="0"/>
                <a:ea typeface="Times New Roman" panose="02020603050405020304" pitchFamily="18" charset="0"/>
              </a:rPr>
              <a:t>Accuracy (0.77): The accuracy of the model is 77%, meaning 77% of instances were correctly predicted.</a:t>
            </a:r>
          </a:p>
          <a:p>
            <a:pPr>
              <a:lnSpc>
                <a:spcPct val="150000"/>
              </a:lnSpc>
            </a:pPr>
            <a:endParaRPr lang="en-US" sz="1050" dirty="0">
              <a:latin typeface="Times New Roman" panose="02020603050405020304" pitchFamily="18" charset="0"/>
              <a:ea typeface="Times New Roman" panose="02020603050405020304" pitchFamily="18" charset="0"/>
            </a:endParaRPr>
          </a:p>
          <a:p>
            <a:pPr marL="214313" indent="-214313">
              <a:lnSpc>
                <a:spcPct val="150000"/>
              </a:lnSpc>
              <a:buFont typeface="Wingdings" panose="05000000000000000000" pitchFamily="2" charset="2"/>
              <a:buChar char="§"/>
            </a:pPr>
            <a:r>
              <a:rPr lang="en-US" sz="1350" b="1" dirty="0">
                <a:latin typeface="Times New Roman" panose="02020603050405020304" pitchFamily="18" charset="0"/>
                <a:ea typeface="Times New Roman" panose="02020603050405020304" pitchFamily="18" charset="0"/>
              </a:rPr>
              <a:t>Weighted Average:</a:t>
            </a:r>
            <a:endParaRPr lang="en-IN" sz="1350" dirty="0">
              <a:latin typeface="Times New Roman" panose="02020603050405020304" pitchFamily="18" charset="0"/>
              <a:ea typeface="Times New Roman" panose="02020603050405020304" pitchFamily="18" charset="0"/>
            </a:endParaRPr>
          </a:p>
          <a:p>
            <a:pPr>
              <a:lnSpc>
                <a:spcPct val="150000"/>
              </a:lnSpc>
            </a:pPr>
            <a:r>
              <a:rPr lang="en-US" sz="1350" dirty="0">
                <a:latin typeface="Times New Roman" panose="02020603050405020304" pitchFamily="18" charset="0"/>
                <a:ea typeface="Times New Roman" panose="02020603050405020304" pitchFamily="18" charset="0"/>
              </a:rPr>
              <a:t>Precision (0.75): The weighted precision, accounting for class imbalance, is 75%.</a:t>
            </a:r>
            <a:endParaRPr lang="en-IN" sz="1350" dirty="0">
              <a:latin typeface="Times New Roman" panose="02020603050405020304" pitchFamily="18" charset="0"/>
              <a:ea typeface="Times New Roman" panose="02020603050405020304" pitchFamily="18" charset="0"/>
            </a:endParaRPr>
          </a:p>
          <a:p>
            <a:pPr>
              <a:lnSpc>
                <a:spcPct val="150000"/>
              </a:lnSpc>
            </a:pPr>
            <a:r>
              <a:rPr lang="en-US" sz="1350" dirty="0">
                <a:latin typeface="Times New Roman" panose="02020603050405020304" pitchFamily="18" charset="0"/>
                <a:ea typeface="Times New Roman" panose="02020603050405020304" pitchFamily="18" charset="0"/>
              </a:rPr>
              <a:t>Recall (0.77): The weighted recall, accounting for class imbalance, is 77%.</a:t>
            </a:r>
            <a:endParaRPr lang="en-IN" sz="1350" dirty="0">
              <a:latin typeface="Times New Roman" panose="02020603050405020304" pitchFamily="18" charset="0"/>
              <a:ea typeface="Times New Roman" panose="02020603050405020304" pitchFamily="18" charset="0"/>
            </a:endParaRPr>
          </a:p>
          <a:p>
            <a:pPr>
              <a:lnSpc>
                <a:spcPct val="150000"/>
              </a:lnSpc>
            </a:pPr>
            <a:r>
              <a:rPr lang="en-US" sz="1350" dirty="0">
                <a:latin typeface="Times New Roman" panose="02020603050405020304" pitchFamily="18" charset="0"/>
                <a:ea typeface="Times New Roman" panose="02020603050405020304" pitchFamily="18" charset="0"/>
              </a:rPr>
              <a:t>F1-score (0.75): The weighted F1-score, accounting for class imbalance, is 75%.</a:t>
            </a:r>
          </a:p>
          <a:p>
            <a:pPr>
              <a:lnSpc>
                <a:spcPct val="150000"/>
              </a:lnSpc>
            </a:pPr>
            <a:endParaRPr lang="en-US" sz="1050" dirty="0">
              <a:latin typeface="Times New Roman" panose="02020603050405020304" pitchFamily="18" charset="0"/>
              <a:ea typeface="Times New Roman" panose="02020603050405020304" pitchFamily="18" charset="0"/>
            </a:endParaRPr>
          </a:p>
          <a:p>
            <a:pPr marL="214313" indent="-214313">
              <a:lnSpc>
                <a:spcPct val="150000"/>
              </a:lnSpc>
              <a:buFont typeface="Wingdings" panose="05000000000000000000" pitchFamily="2" charset="2"/>
              <a:buChar char="§"/>
            </a:pPr>
            <a:r>
              <a:rPr lang="en-US" sz="1350" b="1" dirty="0">
                <a:latin typeface="Times New Roman" panose="02020603050405020304" pitchFamily="18" charset="0"/>
                <a:ea typeface="Times New Roman" panose="02020603050405020304" pitchFamily="18" charset="0"/>
              </a:rPr>
              <a:t>Analysis:</a:t>
            </a:r>
            <a:endParaRPr lang="en-IN" sz="1350" dirty="0">
              <a:latin typeface="Times New Roman" panose="02020603050405020304" pitchFamily="18" charset="0"/>
              <a:ea typeface="Times New Roman" panose="02020603050405020304" pitchFamily="18" charset="0"/>
            </a:endParaRPr>
          </a:p>
          <a:p>
            <a:pPr>
              <a:lnSpc>
                <a:spcPct val="150000"/>
              </a:lnSpc>
            </a:pPr>
            <a:r>
              <a:rPr lang="en-US" sz="1350" dirty="0">
                <a:latin typeface="Times New Roman" panose="02020603050405020304" pitchFamily="18" charset="0"/>
                <a:ea typeface="Times New Roman" panose="02020603050405020304" pitchFamily="18" charset="0"/>
              </a:rPr>
              <a:t>The model performs well in accurately predicting negative instances (Class 0) with high precision and recall. However, there is room for improvement in predicting positive instances (Class 1), as reflected in lower precision and recall. The overall accuracy is 77%, and attention should be given to enhancing the model's ability to correctly identify positive instances.</a:t>
            </a:r>
            <a:endParaRPr lang="en-IN" sz="1350" dirty="0">
              <a:latin typeface="Times New Roman" panose="02020603050405020304" pitchFamily="18" charset="0"/>
              <a:ea typeface="Times New Roman" panose="02020603050405020304" pitchFamily="18" charset="0"/>
            </a:endParaRPr>
          </a:p>
          <a:p>
            <a:br>
              <a:rPr lang="en-US" sz="1350" dirty="0">
                <a:latin typeface="Times New Roman" panose="02020603050405020304" pitchFamily="18" charset="0"/>
                <a:ea typeface="Times New Roman" panose="02020603050405020304" pitchFamily="18" charset="0"/>
              </a:rPr>
            </a:b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6272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7A50E70-B3B1-12BB-C7BF-7924503DB125}"/>
              </a:ext>
            </a:extLst>
          </p:cNvPr>
          <p:cNvSpPr>
            <a:spLocks noGrp="1"/>
          </p:cNvSpPr>
          <p:nvPr>
            <p:ph type="title"/>
          </p:nvPr>
        </p:nvSpPr>
        <p:spPr>
          <a:xfrm>
            <a:off x="297179" y="94680"/>
            <a:ext cx="8504850" cy="1142640"/>
          </a:xfrm>
          <a:prstGeom prst="rect">
            <a:avLst/>
          </a:prstGeom>
          <a:noFill/>
          <a:ln w="9360">
            <a:noFill/>
          </a:ln>
        </p:spPr>
        <p:txBody>
          <a:bodyPr lIns="90000" tIns="45000" rIns="90000" bIns="45000" anchor="ctr">
            <a:noAutofit/>
          </a:bodyPr>
          <a:lstStyle/>
          <a:p>
            <a:pPr indent="0" algn="ctr">
              <a:lnSpc>
                <a:spcPct val="100000"/>
              </a:lnSpc>
              <a:buNone/>
              <a:tabLst>
                <a:tab pos="0" algn="l"/>
              </a:tabLst>
            </a:pPr>
            <a:r>
              <a:rPr lang="en-US" sz="4400" b="0" strike="noStrike" spc="-1" dirty="0">
                <a:solidFill>
                  <a:srgbClr val="000000"/>
                </a:solidFill>
                <a:latin typeface="Arial"/>
                <a:ea typeface="Arial"/>
              </a:rPr>
              <a:t>Problem Statement</a:t>
            </a:r>
            <a:endParaRPr lang="en-US" sz="4400" b="0" strike="noStrike" spc="-1" dirty="0">
              <a:solidFill>
                <a:srgbClr val="000000"/>
              </a:solidFill>
              <a:latin typeface="Arial"/>
            </a:endParaRPr>
          </a:p>
        </p:txBody>
      </p:sp>
      <p:sp>
        <p:nvSpPr>
          <p:cNvPr id="3" name="PlaceHolder 2">
            <a:extLst>
              <a:ext uri="{FF2B5EF4-FFF2-40B4-BE49-F238E27FC236}">
                <a16:creationId xmlns:a16="http://schemas.microsoft.com/office/drawing/2014/main" id="{41461263-726E-D2DA-6E9F-96B930ACEDDC}"/>
              </a:ext>
            </a:extLst>
          </p:cNvPr>
          <p:cNvSpPr txBox="1">
            <a:spLocks/>
          </p:cNvSpPr>
          <p:nvPr/>
        </p:nvSpPr>
        <p:spPr>
          <a:xfrm>
            <a:off x="297179" y="1338145"/>
            <a:ext cx="8130660" cy="3152079"/>
          </a:xfrm>
          <a:prstGeom prst="rect">
            <a:avLst/>
          </a:prstGeom>
          <a:noFill/>
          <a:ln w="9360">
            <a:noFill/>
          </a:ln>
        </p:spPr>
        <p:txBody>
          <a:bodyPr spcFirstLastPara="1" vert="horz" wrap="square" lIns="90000" tIns="45000" rIns="90000" bIns="45000" rtlCol="0" anchor="t" anchorCtr="0">
            <a:noAutofit/>
          </a:bodyPr>
          <a:lstStyle>
            <a:lvl1pPr lvl="0" algn="l" defTabSz="342900" rtl="0" eaLnBrk="1" latinLnBrk="0" hangingPunct="1">
              <a:lnSpc>
                <a:spcPct val="100000"/>
              </a:lnSpc>
              <a:spcBef>
                <a:spcPts val="0"/>
              </a:spcBef>
              <a:spcAft>
                <a:spcPts val="0"/>
              </a:spcAft>
              <a:buSzPts val="2800"/>
              <a:buNone/>
              <a:defRPr sz="2700" kern="1200">
                <a:solidFill>
                  <a:schemeClr val="accent1"/>
                </a:solidFill>
                <a:latin typeface="+mj-lt"/>
                <a:ea typeface="+mj-ea"/>
                <a:cs typeface="+mj-cs"/>
              </a:defRPr>
            </a:lvl1pPr>
            <a:lvl2pPr lvl="1" algn="l" eaLnBrk="1" hangingPunct="1">
              <a:lnSpc>
                <a:spcPct val="100000"/>
              </a:lnSpc>
              <a:spcBef>
                <a:spcPts val="0"/>
              </a:spcBef>
              <a:spcAft>
                <a:spcPts val="0"/>
              </a:spcAft>
              <a:buSzPts val="2800"/>
              <a:buNone/>
              <a:defRPr>
                <a:solidFill>
                  <a:schemeClr val="tx2"/>
                </a:solidFill>
              </a:defRPr>
            </a:lvl2pPr>
            <a:lvl3pPr lvl="2" algn="l" eaLnBrk="1" hangingPunct="1">
              <a:lnSpc>
                <a:spcPct val="100000"/>
              </a:lnSpc>
              <a:spcBef>
                <a:spcPts val="0"/>
              </a:spcBef>
              <a:spcAft>
                <a:spcPts val="0"/>
              </a:spcAft>
              <a:buSzPts val="2800"/>
              <a:buNone/>
              <a:defRPr>
                <a:solidFill>
                  <a:schemeClr val="tx2"/>
                </a:solidFill>
              </a:defRPr>
            </a:lvl3pPr>
            <a:lvl4pPr lvl="3" algn="l" eaLnBrk="1" hangingPunct="1">
              <a:lnSpc>
                <a:spcPct val="100000"/>
              </a:lnSpc>
              <a:spcBef>
                <a:spcPts val="0"/>
              </a:spcBef>
              <a:spcAft>
                <a:spcPts val="0"/>
              </a:spcAft>
              <a:buSzPts val="2800"/>
              <a:buNone/>
              <a:defRPr>
                <a:solidFill>
                  <a:schemeClr val="tx2"/>
                </a:solidFill>
              </a:defRPr>
            </a:lvl4pPr>
            <a:lvl5pPr lvl="4" algn="l" eaLnBrk="1" hangingPunct="1">
              <a:lnSpc>
                <a:spcPct val="100000"/>
              </a:lnSpc>
              <a:spcBef>
                <a:spcPts val="0"/>
              </a:spcBef>
              <a:spcAft>
                <a:spcPts val="0"/>
              </a:spcAft>
              <a:buSzPts val="2800"/>
              <a:buNone/>
              <a:defRPr>
                <a:solidFill>
                  <a:schemeClr val="tx2"/>
                </a:solidFill>
              </a:defRPr>
            </a:lvl5pPr>
            <a:lvl6pPr lvl="5" algn="l" eaLnBrk="1" hangingPunct="1">
              <a:lnSpc>
                <a:spcPct val="100000"/>
              </a:lnSpc>
              <a:spcBef>
                <a:spcPts val="0"/>
              </a:spcBef>
              <a:spcAft>
                <a:spcPts val="0"/>
              </a:spcAft>
              <a:buSzPts val="2800"/>
              <a:buNone/>
              <a:defRPr>
                <a:solidFill>
                  <a:schemeClr val="tx2"/>
                </a:solidFill>
              </a:defRPr>
            </a:lvl6pPr>
            <a:lvl7pPr lvl="6" algn="l" eaLnBrk="1" hangingPunct="1">
              <a:lnSpc>
                <a:spcPct val="100000"/>
              </a:lnSpc>
              <a:spcBef>
                <a:spcPts val="0"/>
              </a:spcBef>
              <a:spcAft>
                <a:spcPts val="0"/>
              </a:spcAft>
              <a:buSzPts val="2800"/>
              <a:buNone/>
              <a:defRPr>
                <a:solidFill>
                  <a:schemeClr val="tx2"/>
                </a:solidFill>
              </a:defRPr>
            </a:lvl7pPr>
            <a:lvl8pPr lvl="7" algn="l" eaLnBrk="1" hangingPunct="1">
              <a:lnSpc>
                <a:spcPct val="100000"/>
              </a:lnSpc>
              <a:spcBef>
                <a:spcPts val="0"/>
              </a:spcBef>
              <a:spcAft>
                <a:spcPts val="0"/>
              </a:spcAft>
              <a:buSzPts val="2800"/>
              <a:buNone/>
              <a:defRPr>
                <a:solidFill>
                  <a:schemeClr val="tx2"/>
                </a:solidFill>
              </a:defRPr>
            </a:lvl8pPr>
            <a:lvl9pPr lvl="8" algn="l" eaLnBrk="1" hangingPunct="1">
              <a:lnSpc>
                <a:spcPct val="100000"/>
              </a:lnSpc>
              <a:spcBef>
                <a:spcPts val="0"/>
              </a:spcBef>
              <a:spcAft>
                <a:spcPts val="0"/>
              </a:spcAft>
              <a:buSzPts val="2800"/>
              <a:buNone/>
              <a:defRPr>
                <a:solidFill>
                  <a:schemeClr val="tx2"/>
                </a:solidFill>
              </a:defRPr>
            </a:lvl9pPr>
          </a:lstStyle>
          <a:p>
            <a:pPr algn="ctr"/>
            <a:r>
              <a:rPr lang="en-IN" sz="1800" b="0" i="0" dirty="0">
                <a:solidFill>
                  <a:srgbClr val="0F0F0F"/>
                </a:solidFill>
                <a:effectLst/>
                <a:latin typeface="Arial" panose="020B0604020202020204" pitchFamily="34" charset="0"/>
                <a:cs typeface="Arial" panose="020B0604020202020204" pitchFamily="34" charset="0"/>
              </a:rPr>
              <a:t>In the dynamic landscape of online bookings, high cancellation rates pose formidable challenges for revenue and hotel managers. Once a reservation is cancelled, rectification options are limited, necessitating a proactive approach. Predictive analysis emerges as a crucial tool, empowering managers to anticipate cancellations, refine overbooking strategies, and optimize cancellation policies. This strategic foresight enables more informed decision-making, mitigating the impact of cancellations on room inventory and improving overall operational efficiency. By embracing predictive analytics, the hospitality industry can fortify itself against the uncertainties associated with booking cancellations, ultimately fostering improved revenue management.</a:t>
            </a:r>
            <a:endParaRPr lang="en-IN" sz="28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306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4753B6-53FC-8343-7FE6-78BA669E09DB}"/>
              </a:ext>
            </a:extLst>
          </p:cNvPr>
          <p:cNvSpPr txBox="1"/>
          <p:nvPr/>
        </p:nvSpPr>
        <p:spPr>
          <a:xfrm>
            <a:off x="1711978" y="165586"/>
            <a:ext cx="4572000" cy="461665"/>
          </a:xfrm>
          <a:prstGeom prst="rect">
            <a:avLst/>
          </a:prstGeom>
          <a:noFill/>
        </p:spPr>
        <p:txBody>
          <a:bodyPr wrap="square">
            <a:spAutoFit/>
          </a:bodyPr>
          <a:lstStyle/>
          <a:p>
            <a:pPr marL="47625" algn="ctr">
              <a:spcBef>
                <a:spcPts val="326"/>
              </a:spcBef>
            </a:pPr>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CONFUSION MATRIX</a:t>
            </a:r>
            <a:endParaRPr lang="en-IN"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1964AE12-3C40-0FF5-2D3E-4D003D57186C}"/>
              </a:ext>
            </a:extLst>
          </p:cNvPr>
          <p:cNvSpPr txBox="1"/>
          <p:nvPr/>
        </p:nvSpPr>
        <p:spPr>
          <a:xfrm>
            <a:off x="-610161" y="4174844"/>
            <a:ext cx="5146862" cy="300082"/>
          </a:xfrm>
          <a:prstGeom prst="rect">
            <a:avLst/>
          </a:prstGeom>
          <a:noFill/>
        </p:spPr>
        <p:txBody>
          <a:bodyPr wrap="square">
            <a:spAutoFit/>
          </a:bodyPr>
          <a:lstStyle/>
          <a:p>
            <a:pPr marL="758666" marR="757238" algn="ctr">
              <a:spcBef>
                <a:spcPts val="349"/>
              </a:spcBef>
            </a:pPr>
            <a:r>
              <a:rPr lang="en-US" sz="1350" b="1" dirty="0">
                <a:latin typeface="Arial" panose="020B0604020202020204" pitchFamily="34" charset="0"/>
                <a:ea typeface="Times New Roman" panose="02020603050405020304" pitchFamily="18" charset="0"/>
                <a:cs typeface="Times New Roman" panose="02020603050405020304" pitchFamily="18" charset="0"/>
              </a:rPr>
              <a:t>Fig:</a:t>
            </a:r>
            <a:r>
              <a:rPr lang="en-US" sz="1350" b="1" spc="-11" dirty="0">
                <a:latin typeface="Arial" panose="020B0604020202020204" pitchFamily="34" charset="0"/>
                <a:ea typeface="Times New Roman" panose="02020603050405020304" pitchFamily="18" charset="0"/>
                <a:cs typeface="Times New Roman" panose="02020603050405020304" pitchFamily="18" charset="0"/>
              </a:rPr>
              <a:t> </a:t>
            </a:r>
            <a:r>
              <a:rPr lang="en-US" sz="1350" dirty="0">
                <a:latin typeface="Arial MT"/>
                <a:ea typeface="Times New Roman" panose="02020603050405020304" pitchFamily="18" charset="0"/>
              </a:rPr>
              <a:t>Confusion</a:t>
            </a:r>
            <a:r>
              <a:rPr lang="en-US" sz="1350" spc="-8" dirty="0">
                <a:latin typeface="Arial MT"/>
                <a:ea typeface="Times New Roman" panose="02020603050405020304" pitchFamily="18" charset="0"/>
              </a:rPr>
              <a:t> </a:t>
            </a:r>
            <a:r>
              <a:rPr lang="en-US" sz="1350" dirty="0">
                <a:latin typeface="Arial MT"/>
                <a:ea typeface="Times New Roman" panose="02020603050405020304" pitchFamily="18" charset="0"/>
              </a:rPr>
              <a:t>Matrix</a:t>
            </a:r>
            <a:endParaRPr lang="en-IN" sz="120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73C3B115-AE50-4B4A-42CD-36FA57FE8CBA}"/>
              </a:ext>
            </a:extLst>
          </p:cNvPr>
          <p:cNvSpPr txBox="1"/>
          <p:nvPr/>
        </p:nvSpPr>
        <p:spPr>
          <a:xfrm>
            <a:off x="3913095" y="607653"/>
            <a:ext cx="4944314" cy="646331"/>
          </a:xfrm>
          <a:prstGeom prst="rect">
            <a:avLst/>
          </a:prstGeom>
          <a:noFill/>
        </p:spPr>
        <p:txBody>
          <a:bodyPr wrap="square">
            <a:spAutoFit/>
          </a:bodyPr>
          <a:lstStyle/>
          <a:p>
            <a:pPr marL="214313" indent="-214313">
              <a:buFont typeface="Wingdings" panose="05000000000000000000" pitchFamily="2" charset="2"/>
              <a:buChar char="q"/>
            </a:pPr>
            <a:r>
              <a:rPr lang="en-US" sz="1200" dirty="0">
                <a:latin typeface="Times New Roman" panose="02020603050405020304" pitchFamily="18" charset="0"/>
                <a:ea typeface="Times New Roman" panose="02020603050405020304" pitchFamily="18" charset="0"/>
              </a:rPr>
              <a:t>The</a:t>
            </a:r>
            <a:r>
              <a:rPr lang="en-US" sz="1200" spc="-3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confusion</a:t>
            </a:r>
            <a:r>
              <a:rPr lang="en-US" sz="1200" spc="-3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matrix</a:t>
            </a:r>
            <a:r>
              <a:rPr lang="en-US" sz="1200" spc="-34" dirty="0">
                <a:latin typeface="Times New Roman" panose="02020603050405020304" pitchFamily="18" charset="0"/>
                <a:ea typeface="Times New Roman" panose="02020603050405020304" pitchFamily="18" charset="0"/>
              </a:rPr>
              <a:t> is</a:t>
            </a:r>
            <a:r>
              <a:rPr lang="en-US" sz="1200" spc="-3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used</a:t>
            </a:r>
            <a:r>
              <a:rPr lang="en-US" sz="1200" spc="-3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to</a:t>
            </a:r>
            <a:r>
              <a:rPr lang="en-US" sz="1200" spc="-3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calculate</a:t>
            </a:r>
            <a:r>
              <a:rPr lang="en-US" sz="1200" spc="-3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various</a:t>
            </a:r>
            <a:r>
              <a:rPr lang="en-US" sz="1200" spc="-26"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performance</a:t>
            </a:r>
            <a:r>
              <a:rPr lang="en-US" sz="1200" spc="-4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metrics</a:t>
            </a:r>
            <a:r>
              <a:rPr lang="en-US" sz="1200" spc="-26"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for</a:t>
            </a:r>
            <a:r>
              <a:rPr lang="en-US" sz="1200" spc="-217" dirty="0">
                <a:latin typeface="Times New Roman" panose="02020603050405020304" pitchFamily="18" charset="0"/>
                <a:ea typeface="Times New Roman" panose="02020603050405020304" pitchFamily="18" charset="0"/>
              </a:rPr>
              <a:t> </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logistic</a:t>
            </a:r>
            <a:r>
              <a:rPr lang="en-US" sz="1200" spc="-11"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regression model,</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such</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as</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accuracy,</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precision, recall,</a:t>
            </a:r>
            <a:r>
              <a:rPr lang="en-US" sz="1200" spc="3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and</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F1</a:t>
            </a:r>
            <a:r>
              <a:rPr lang="en-US" sz="1200" spc="-4"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score.</a:t>
            </a:r>
            <a:endParaRPr lang="en-IN" sz="1200" dirty="0"/>
          </a:p>
        </p:txBody>
      </p:sp>
      <p:sp>
        <p:nvSpPr>
          <p:cNvPr id="9" name="TextBox 8">
            <a:extLst>
              <a:ext uri="{FF2B5EF4-FFF2-40B4-BE49-F238E27FC236}">
                <a16:creationId xmlns:a16="http://schemas.microsoft.com/office/drawing/2014/main" id="{E9E02B5E-F178-9390-E40B-F32607F4447A}"/>
              </a:ext>
            </a:extLst>
          </p:cNvPr>
          <p:cNvSpPr txBox="1"/>
          <p:nvPr/>
        </p:nvSpPr>
        <p:spPr>
          <a:xfrm>
            <a:off x="3710547" y="1444297"/>
            <a:ext cx="5146862" cy="276999"/>
          </a:xfrm>
          <a:prstGeom prst="rect">
            <a:avLst/>
          </a:prstGeom>
          <a:noFill/>
        </p:spPr>
        <p:txBody>
          <a:bodyPr wrap="square">
            <a:spAutoFit/>
          </a:bodyPr>
          <a:lstStyle/>
          <a:p>
            <a:pPr marL="402431" indent="-214313">
              <a:spcBef>
                <a:spcPts val="4"/>
              </a:spcBef>
              <a:buFont typeface="Wingdings" panose="05000000000000000000" pitchFamily="2" charset="2"/>
              <a:buChar char="q"/>
            </a:pPr>
            <a:r>
              <a:rPr lang="en-US" sz="1200" spc="-11" dirty="0">
                <a:latin typeface="Times New Roman" panose="02020603050405020304" pitchFamily="18" charset="0"/>
                <a:ea typeface="Times New Roman" panose="02020603050405020304" pitchFamily="18" charset="0"/>
              </a:rPr>
              <a:t>In</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our case</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logistic</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regression</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model</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produced</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the</a:t>
            </a:r>
            <a:r>
              <a:rPr lang="en-US" sz="1200" spc="-15"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following</a:t>
            </a:r>
            <a:r>
              <a:rPr lang="en-US" sz="1200" spc="-8"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results:</a:t>
            </a:r>
            <a:endParaRPr lang="en-IN" sz="1200" dirty="0">
              <a:latin typeface="Times New Roman" panose="02020603050405020304" pitchFamily="18" charset="0"/>
              <a:ea typeface="Times New Roman" panose="02020603050405020304" pitchFamily="18" charset="0"/>
            </a:endParaRPr>
          </a:p>
        </p:txBody>
      </p:sp>
      <p:pic>
        <p:nvPicPr>
          <p:cNvPr id="10" name="Picture 9" descr="A chart of a number of colored squares&#10;&#10;Description automatically generated with medium confidence">
            <a:extLst>
              <a:ext uri="{FF2B5EF4-FFF2-40B4-BE49-F238E27FC236}">
                <a16:creationId xmlns:a16="http://schemas.microsoft.com/office/drawing/2014/main" id="{90E87852-34BA-6C05-1896-A5CF6944F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79" y="607652"/>
            <a:ext cx="3679984" cy="3529013"/>
          </a:xfrm>
          <a:prstGeom prst="rect">
            <a:avLst/>
          </a:prstGeom>
        </p:spPr>
      </p:pic>
      <p:sp>
        <p:nvSpPr>
          <p:cNvPr id="14" name="TextBox 13">
            <a:extLst>
              <a:ext uri="{FF2B5EF4-FFF2-40B4-BE49-F238E27FC236}">
                <a16:creationId xmlns:a16="http://schemas.microsoft.com/office/drawing/2014/main" id="{A153956C-864E-A4CB-A9DD-E9706076550B}"/>
              </a:ext>
            </a:extLst>
          </p:cNvPr>
          <p:cNvSpPr txBox="1"/>
          <p:nvPr/>
        </p:nvSpPr>
        <p:spPr>
          <a:xfrm>
            <a:off x="3913095" y="1736391"/>
            <a:ext cx="5230905" cy="1721112"/>
          </a:xfrm>
          <a:prstGeom prst="rect">
            <a:avLst/>
          </a:prstGeom>
          <a:noFill/>
        </p:spPr>
        <p:txBody>
          <a:bodyPr wrap="square">
            <a:spAutoFit/>
          </a:bodyPr>
          <a:lstStyle/>
          <a:p>
            <a:pPr marL="257175" indent="-257175" algn="just">
              <a:lnSpc>
                <a:spcPct val="150000"/>
              </a:lnSpc>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rPr>
              <a:t>True Positives (TP): 2244 instances were correctly predicted as positive.</a:t>
            </a:r>
            <a:endParaRPr lang="en-IN" sz="120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rPr>
              <a:t>True Negatives (TN): 16317 instances were correctly predicted as negative.</a:t>
            </a:r>
            <a:endParaRPr lang="en-IN" sz="120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rPr>
              <a:t>False Positives (FP): 1176 instances were predicted as positive but were actually negative.</a:t>
            </a:r>
            <a:endParaRPr lang="en-IN" sz="120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200" dirty="0">
                <a:latin typeface="Times New Roman" panose="02020603050405020304" pitchFamily="18" charset="0"/>
                <a:ea typeface="Times New Roman" panose="02020603050405020304" pitchFamily="18" charset="0"/>
              </a:rPr>
              <a:t>False Negatives (FN): 4312 instances were predicted as negative but were actually positive.</a:t>
            </a:r>
            <a:endParaRPr lang="en-IN" sz="1200" dirty="0">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8F461208-EC8F-D789-14E3-78ECF5FD3B20}"/>
              </a:ext>
            </a:extLst>
          </p:cNvPr>
          <p:cNvSpPr txBox="1"/>
          <p:nvPr/>
        </p:nvSpPr>
        <p:spPr>
          <a:xfrm>
            <a:off x="3860413" y="3678555"/>
            <a:ext cx="5160309" cy="1292662"/>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200" dirty="0">
                <a:latin typeface="Times New Roman" panose="02020603050405020304" pitchFamily="18" charset="0"/>
                <a:ea typeface="Times New Roman" panose="02020603050405020304" pitchFamily="18" charset="0"/>
              </a:rPr>
              <a:t>This indicates that the model has relatively high accuracy in predicting negative instances (Class 0) but struggles with false negatives in predicting positive instances (Class 1).</a:t>
            </a:r>
            <a:endParaRPr lang="en-IN" sz="1200" dirty="0">
              <a:latin typeface="Times New Roman" panose="02020603050405020304" pitchFamily="18" charset="0"/>
              <a:ea typeface="Times New Roman" panose="02020603050405020304" pitchFamily="18" charset="0"/>
            </a:endParaRPr>
          </a:p>
          <a:p>
            <a:br>
              <a:rPr lang="en-US" sz="1200" dirty="0">
                <a:latin typeface="Times New Roman" panose="02020603050405020304" pitchFamily="18" charset="0"/>
                <a:ea typeface="Times New Roman" panose="02020603050405020304" pitchFamily="18" charset="0"/>
              </a:rPr>
            </a:br>
            <a:endParaRPr lang="en-IN" sz="1200" dirty="0"/>
          </a:p>
        </p:txBody>
      </p:sp>
    </p:spTree>
    <p:extLst>
      <p:ext uri="{BB962C8B-B14F-4D97-AF65-F5344CB8AC3E}">
        <p14:creationId xmlns:p14="http://schemas.microsoft.com/office/powerpoint/2010/main" val="3130182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1DC48C-88B3-85CC-B563-6674CF5898B6}"/>
              </a:ext>
            </a:extLst>
          </p:cNvPr>
          <p:cNvSpPr txBox="1"/>
          <p:nvPr/>
        </p:nvSpPr>
        <p:spPr>
          <a:xfrm>
            <a:off x="2285999" y="149652"/>
            <a:ext cx="4572000" cy="400110"/>
          </a:xfrm>
          <a:prstGeom prst="rect">
            <a:avLst/>
          </a:prstGeom>
          <a:noFill/>
        </p:spPr>
        <p:txBody>
          <a:bodyPr wrap="square">
            <a:spAutoFit/>
          </a:bodyPr>
          <a:lstStyle/>
          <a:p>
            <a:pPr marL="47625" algn="ctr">
              <a:spcBef>
                <a:spcPts val="326"/>
              </a:spcBef>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PERFORMANCE METRICS:</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1CED4E8-24E3-DF71-1546-4927A6B231B5}"/>
              </a:ext>
            </a:extLst>
          </p:cNvPr>
          <p:cNvSpPr txBox="1"/>
          <p:nvPr/>
        </p:nvSpPr>
        <p:spPr>
          <a:xfrm>
            <a:off x="2229837" y="1289768"/>
            <a:ext cx="4684325" cy="276999"/>
          </a:xfrm>
          <a:prstGeom prst="rect">
            <a:avLst/>
          </a:prstGeom>
          <a:noFill/>
        </p:spPr>
        <p:txBody>
          <a:bodyPr wrap="square">
            <a:spAutoFit/>
          </a:bodyPr>
          <a:lstStyle/>
          <a:p>
            <a:pPr marL="756285" marR="896779" algn="ctr">
              <a:spcBef>
                <a:spcPts val="679"/>
              </a:spcBef>
            </a:pPr>
            <a:r>
              <a:rPr lang="en-US" sz="1200" b="1" dirty="0">
                <a:latin typeface="Arial" panose="020B0604020202020204" pitchFamily="34" charset="0"/>
                <a:ea typeface="Times New Roman" panose="02020603050405020304" pitchFamily="18" charset="0"/>
                <a:cs typeface="Arial" panose="020B0604020202020204" pitchFamily="34" charset="0"/>
              </a:rPr>
              <a:t>Fig:</a:t>
            </a:r>
            <a:r>
              <a:rPr lang="en-US" sz="1200" b="1" spc="-30"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Performance</a:t>
            </a:r>
            <a:r>
              <a:rPr lang="en-US" sz="1200" spc="-15"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Metrics(Base</a:t>
            </a:r>
            <a:r>
              <a:rPr lang="en-US" sz="1200" spc="-11"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Model)</a:t>
            </a:r>
            <a:endParaRPr lang="en-IN" sz="1200" dirty="0">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descr="A close up of numbers&#10;&#10;Description automatically generated">
            <a:extLst>
              <a:ext uri="{FF2B5EF4-FFF2-40B4-BE49-F238E27FC236}">
                <a16:creationId xmlns:a16="http://schemas.microsoft.com/office/drawing/2014/main" id="{EFCB0549-B776-CDD4-8021-AC2661578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240" y="598498"/>
            <a:ext cx="4933517" cy="628181"/>
          </a:xfrm>
          <a:prstGeom prst="rect">
            <a:avLst/>
          </a:prstGeom>
        </p:spPr>
      </p:pic>
      <p:sp>
        <p:nvSpPr>
          <p:cNvPr id="7" name="TextBox 6">
            <a:extLst>
              <a:ext uri="{FF2B5EF4-FFF2-40B4-BE49-F238E27FC236}">
                <a16:creationId xmlns:a16="http://schemas.microsoft.com/office/drawing/2014/main" id="{3E0366BC-1E2C-C615-A5FF-B0D2D921ED3C}"/>
              </a:ext>
            </a:extLst>
          </p:cNvPr>
          <p:cNvSpPr txBox="1"/>
          <p:nvPr/>
        </p:nvSpPr>
        <p:spPr>
          <a:xfrm>
            <a:off x="605117" y="1692945"/>
            <a:ext cx="7691717" cy="3323987"/>
          </a:xfrm>
          <a:prstGeom prst="rect">
            <a:avLst/>
          </a:prstGeom>
          <a:noFill/>
        </p:spPr>
        <p:txBody>
          <a:bodyPr wrap="square">
            <a:spAutoFit/>
          </a:bodyPr>
          <a:lstStyle/>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model's accuracy is 0.771, which indicates that the model correctly classified 77.1% of the instances in the dataset.</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precision of the model is 0.654, which means that out of all instances predicted as positive, 65.4% were actually positive. </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Call of the model is 0.342, which means that out of all actual positive instances, the model correctly identified 34.2%. </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F1-score of the model is 0.449, which is the harmonic mean of precision and recall, and provides a balance between these two metrics.</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kappa value of 0.323 suggests that there is less agreement between the predictions made by the model and the actual values. This metric is useful in assessing inter-rater agreement, and values close to 1 indicate strong agreement, while values close to 0 indicate chance agreement. </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AUC-ROC is a metric that measures the area under the receiver operating characteristic (ROC) curve. The ROC curve is a plot of true positive rate (recall) versus false positive rate (1 - specificity) at various thresholds. In our </a:t>
            </a:r>
            <a:r>
              <a:rPr lang="en-US" sz="1050" spc="-4" dirty="0">
                <a:latin typeface="Times New Roman" panose="02020603050405020304" pitchFamily="18" charset="0"/>
                <a:ea typeface="Times New Roman" panose="02020603050405020304" pitchFamily="18" charset="0"/>
              </a:rPr>
              <a:t>case, </a:t>
            </a:r>
            <a:r>
              <a:rPr lang="en-US" sz="1050" dirty="0">
                <a:latin typeface="Times New Roman" panose="02020603050405020304" pitchFamily="18" charset="0"/>
                <a:ea typeface="Times New Roman" panose="02020603050405020304" pitchFamily="18" charset="0"/>
              </a:rPr>
              <a:t>the AUC-ROC is 0.788, indicating that the model performs moderately well at distinguishing between positive and negative instances.</a:t>
            </a:r>
            <a:endParaRPr lang="en-IN" sz="1050" dirty="0">
              <a:latin typeface="Times New Roman" panose="02020603050405020304" pitchFamily="18" charset="0"/>
              <a:ea typeface="Times New Roman" panose="02020603050405020304" pitchFamily="18" charset="0"/>
            </a:endParaRPr>
          </a:p>
          <a:p>
            <a:pPr marL="214313" indent="-214313">
              <a:buFont typeface="Wingdings" panose="05000000000000000000" pitchFamily="2" charset="2"/>
              <a:buChar char="§"/>
            </a:pPr>
            <a:endParaRPr lang="en-IN" sz="1050" dirty="0">
              <a:latin typeface="Times New Roman" panose="02020603050405020304" pitchFamily="18" charset="0"/>
              <a:ea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Overall, the model appears to have moderate performance in terms of accuracy, precision, recall, F1-score, kappa value. There may be room for improvement in the model's performance, especially in identifying positive instances.</a:t>
            </a:r>
            <a:endParaRPr lang="en-IN" sz="1050" dirty="0">
              <a:latin typeface="Times New Roman" panose="02020603050405020304" pitchFamily="18" charset="0"/>
              <a:ea typeface="Times New Roman" panose="02020603050405020304" pitchFamily="18" charset="0"/>
            </a:endParaRPr>
          </a:p>
          <a:p>
            <a:pPr marL="214313" indent="-214313">
              <a:buFont typeface="Wingdings" panose="05000000000000000000" pitchFamily="2" charset="2"/>
              <a:buChar char="§"/>
            </a:pPr>
            <a:endParaRPr lang="en-IN" sz="10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3294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F4A95FC-A4D8-B9D4-0B2C-5D4E491B5CB9}"/>
              </a:ext>
            </a:extLst>
          </p:cNvPr>
          <p:cNvSpPr>
            <a:spLocks noChangeArrowheads="1"/>
          </p:cNvSpPr>
          <p:nvPr/>
        </p:nvSpPr>
        <p:spPr bwMode="auto">
          <a:xfrm>
            <a:off x="0" y="355473"/>
            <a:ext cx="117389" cy="237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7610" tIns="40469" rIns="68580" bIns="34290" numCol="1" anchor="ctr" anchorCtr="0" compatLnSpc="1">
            <a:prstTxWarp prst="textNoShape">
              <a:avLst/>
            </a:prstTxWarp>
            <a:spAutoFit/>
          </a:bodyPr>
          <a:lstStyle/>
          <a:p>
            <a:endParaRPr lang="en-IN" sz="1050"/>
          </a:p>
        </p:txBody>
      </p:sp>
      <p:sp>
        <p:nvSpPr>
          <p:cNvPr id="3" name="Rectangle 3">
            <a:extLst>
              <a:ext uri="{FF2B5EF4-FFF2-40B4-BE49-F238E27FC236}">
                <a16:creationId xmlns:a16="http://schemas.microsoft.com/office/drawing/2014/main" id="{4462DF00-02A5-A7EB-52E5-5D9AA902A551}"/>
              </a:ext>
            </a:extLst>
          </p:cNvPr>
          <p:cNvSpPr>
            <a:spLocks noChangeArrowheads="1"/>
          </p:cNvSpPr>
          <p:nvPr/>
        </p:nvSpPr>
        <p:spPr bwMode="auto">
          <a:xfrm>
            <a:off x="1" y="322294"/>
            <a:ext cx="1385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br>
              <a:rPr lang="en-US" altLang="en-US" sz="1200" b="1" dirty="0">
                <a:solidFill>
                  <a:schemeClr val="tx1"/>
                </a:solidFill>
                <a:latin typeface="Arial" panose="020B0604020202020204" pitchFamily="34" charset="0"/>
                <a:ea typeface="Times New Roman" panose="02020603050405020304" pitchFamily="18" charset="0"/>
              </a:rPr>
            </a:br>
            <a:endParaRPr lang="en-US" altLang="en-US" sz="1200" b="1" dirty="0">
              <a:solidFill>
                <a:schemeClr val="tx1"/>
              </a:solidFill>
              <a:latin typeface="Arial" panose="020B0604020202020204" pitchFamily="34" charset="0"/>
              <a:ea typeface="Times New Roman" panose="02020603050405020304" pitchFamily="18" charset="0"/>
            </a:endParaRPr>
          </a:p>
          <a:p>
            <a:pPr defTabSz="685800" eaLnBrk="0" fontAlgn="base" hangingPunct="0">
              <a:spcBef>
                <a:spcPct val="0"/>
              </a:spcBef>
              <a:spcAft>
                <a:spcPct val="0"/>
              </a:spcAft>
              <a:buClrTx/>
            </a:pPr>
            <a:endParaRPr lang="en-US" altLang="en-US" sz="1350" dirty="0">
              <a:solidFill>
                <a:schemeClr val="tx1"/>
              </a:solidFill>
              <a:latin typeface="Arial" panose="020B0604020202020204" pitchFamily="34" charset="0"/>
            </a:endParaRPr>
          </a:p>
        </p:txBody>
      </p:sp>
      <p:sp>
        <p:nvSpPr>
          <p:cNvPr id="5" name="TextBox 4">
            <a:extLst>
              <a:ext uri="{FF2B5EF4-FFF2-40B4-BE49-F238E27FC236}">
                <a16:creationId xmlns:a16="http://schemas.microsoft.com/office/drawing/2014/main" id="{7C602A30-A022-0A2D-5FF8-624B00A7E38B}"/>
              </a:ext>
            </a:extLst>
          </p:cNvPr>
          <p:cNvSpPr txBox="1"/>
          <p:nvPr/>
        </p:nvSpPr>
        <p:spPr>
          <a:xfrm>
            <a:off x="2022101" y="113027"/>
            <a:ext cx="4572000" cy="461665"/>
          </a:xfrm>
          <a:prstGeom prst="rect">
            <a:avLst/>
          </a:prstGeom>
          <a:noFill/>
        </p:spPr>
        <p:txBody>
          <a:bodyPr wrap="square">
            <a:spAutoFit/>
          </a:bodyPr>
          <a:lstStyle/>
          <a:p>
            <a:pPr algn="ctr"/>
            <a:r>
              <a:rPr lang="en-US"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panose="020B0604020202020204" pitchFamily="34" charset="0"/>
                <a:ea typeface="Times New Roman" panose="02020603050405020304" pitchFamily="18" charset="0"/>
              </a:rPr>
              <a:t>ROC CURVE</a:t>
            </a:r>
            <a:endParaRPr lang="en-IN" sz="18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73693041-73D8-722F-263B-DF4AB6518096}"/>
              </a:ext>
            </a:extLst>
          </p:cNvPr>
          <p:cNvSpPr txBox="1"/>
          <p:nvPr/>
        </p:nvSpPr>
        <p:spPr>
          <a:xfrm>
            <a:off x="156322" y="4603433"/>
            <a:ext cx="4151779" cy="276999"/>
          </a:xfrm>
          <a:prstGeom prst="rect">
            <a:avLst/>
          </a:prstGeom>
          <a:noFill/>
        </p:spPr>
        <p:txBody>
          <a:bodyPr wrap="square">
            <a:spAutoFit/>
          </a:bodyPr>
          <a:lstStyle/>
          <a:p>
            <a:pPr marL="758666" marR="759143" algn="ctr">
              <a:spcBef>
                <a:spcPts val="199"/>
              </a:spcBef>
            </a:pPr>
            <a:r>
              <a:rPr lang="en-US" sz="1200" b="1" dirty="0">
                <a:latin typeface="Arial" panose="020B0604020202020204" pitchFamily="34" charset="0"/>
                <a:ea typeface="Times New Roman" panose="02020603050405020304" pitchFamily="18" charset="0"/>
                <a:cs typeface="Times New Roman" panose="02020603050405020304" pitchFamily="18" charset="0"/>
              </a:rPr>
              <a:t>Fig:</a:t>
            </a:r>
            <a:r>
              <a:rPr lang="en-US" sz="1200" b="1" spc="-15" dirty="0">
                <a:latin typeface="Arial" panose="020B0604020202020204" pitchFamily="34" charset="0"/>
                <a:ea typeface="Times New Roman" panose="02020603050405020304" pitchFamily="18" charset="0"/>
                <a:cs typeface="Times New Roman" panose="02020603050405020304" pitchFamily="18" charset="0"/>
              </a:rPr>
              <a:t> </a:t>
            </a:r>
            <a:r>
              <a:rPr lang="en-US" sz="1200" dirty="0">
                <a:latin typeface="Arial MT"/>
                <a:ea typeface="Times New Roman" panose="02020603050405020304" pitchFamily="18" charset="0"/>
              </a:rPr>
              <a:t>ROC</a:t>
            </a:r>
            <a:r>
              <a:rPr lang="en-US" sz="1200" spc="-11" dirty="0">
                <a:latin typeface="Arial MT"/>
                <a:ea typeface="Times New Roman" panose="02020603050405020304" pitchFamily="18" charset="0"/>
              </a:rPr>
              <a:t> </a:t>
            </a:r>
            <a:r>
              <a:rPr lang="en-US" sz="1200" dirty="0">
                <a:latin typeface="Arial MT"/>
                <a:ea typeface="Times New Roman" panose="02020603050405020304" pitchFamily="18" charset="0"/>
              </a:rPr>
              <a:t>CURVE</a:t>
            </a:r>
            <a:endParaRPr lang="en-IN" sz="1200"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EE2B71C3-4074-2B07-A42F-1F395F6D117A}"/>
              </a:ext>
            </a:extLst>
          </p:cNvPr>
          <p:cNvSpPr txBox="1"/>
          <p:nvPr/>
        </p:nvSpPr>
        <p:spPr>
          <a:xfrm>
            <a:off x="4332138" y="474009"/>
            <a:ext cx="4592171" cy="2859629"/>
          </a:xfrm>
          <a:prstGeom prst="rect">
            <a:avLst/>
          </a:prstGeom>
          <a:noFill/>
        </p:spPr>
        <p:txBody>
          <a:bodyPr wrap="square">
            <a:spAutoFit/>
          </a:bodyPr>
          <a:lstStyle/>
          <a:p>
            <a:pPr marL="400050" marR="189548" indent="-214313" algn="just">
              <a:lnSpc>
                <a:spcPct val="150000"/>
              </a:lnSpc>
              <a:buFont typeface="Wingdings" panose="05000000000000000000" pitchFamily="2" charset="2"/>
              <a:buChar char="q"/>
            </a:pPr>
            <a:r>
              <a:rPr lang="en-US" sz="1350" spc="-4" dirty="0">
                <a:latin typeface="Times New Roman" panose="02020603050405020304" pitchFamily="18" charset="0"/>
                <a:ea typeface="Times New Roman" panose="02020603050405020304" pitchFamily="18" charset="0"/>
              </a:rPr>
              <a:t>The AUC of logistic regression model on </a:t>
            </a:r>
            <a:r>
              <a:rPr lang="en-US" sz="1350" dirty="0">
                <a:latin typeface="Times New Roman" panose="02020603050405020304" pitchFamily="18" charset="0"/>
                <a:ea typeface="Times New Roman" panose="02020603050405020304" pitchFamily="18" charset="0"/>
              </a:rPr>
              <a:t>the test data is approximately 0.788. AUC-ROC is a metric that measures the area under the receiver operating characteristic (ROC) curve. The ROC curve is a plot of true positive rate (recall) versus false positive rate (1 -specificity) at various thresholds. In this case, the AUC-ROC is 0.78843 ,indicating that the model performs moderately well at distinguishing between positive and negative instances.</a:t>
            </a:r>
            <a:endParaRPr lang="en-IN" sz="1350" dirty="0">
              <a:latin typeface="Times New Roman" panose="02020603050405020304" pitchFamily="18" charset="0"/>
              <a:ea typeface="Times New Roman" panose="02020603050405020304" pitchFamily="18" charset="0"/>
            </a:endParaRPr>
          </a:p>
        </p:txBody>
      </p:sp>
      <p:pic>
        <p:nvPicPr>
          <p:cNvPr id="4" name="Picture 3" descr="A screen shot of a graph&#10;&#10;Description automatically generated">
            <a:extLst>
              <a:ext uri="{FF2B5EF4-FFF2-40B4-BE49-F238E27FC236}">
                <a16:creationId xmlns:a16="http://schemas.microsoft.com/office/drawing/2014/main" id="{6CC1792F-8C83-09DE-1826-9313F3812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77" y="540068"/>
            <a:ext cx="3760470" cy="4063365"/>
          </a:xfrm>
          <a:prstGeom prst="rect">
            <a:avLst/>
          </a:prstGeom>
        </p:spPr>
      </p:pic>
    </p:spTree>
    <p:extLst>
      <p:ext uri="{BB962C8B-B14F-4D97-AF65-F5344CB8AC3E}">
        <p14:creationId xmlns:p14="http://schemas.microsoft.com/office/powerpoint/2010/main" val="283261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EFEE8-0F73-F14F-CCA1-FC204F457E66}"/>
              </a:ext>
            </a:extLst>
          </p:cNvPr>
          <p:cNvSpPr txBox="1"/>
          <p:nvPr/>
        </p:nvSpPr>
        <p:spPr>
          <a:xfrm>
            <a:off x="0" y="72533"/>
            <a:ext cx="4572000" cy="369332"/>
          </a:xfrm>
          <a:prstGeom prst="rect">
            <a:avLst/>
          </a:prstGeom>
          <a:noFill/>
        </p:spPr>
        <p:txBody>
          <a:bodyPr wrap="square">
            <a:spAutoFit/>
          </a:bodyPr>
          <a:lstStyle/>
          <a:p>
            <a:pPr marL="47625">
              <a:spcBef>
                <a:spcPts val="311"/>
              </a:spcBef>
            </a:pPr>
            <a:r>
              <a:rPr lang="en-US" sz="1800" b="1" dirty="0">
                <a:latin typeface="Times New Roman" panose="02020603050405020304" pitchFamily="18" charset="0"/>
                <a:ea typeface="Times New Roman" panose="02020603050405020304" pitchFamily="18" charset="0"/>
              </a:rPr>
              <a:t>Cross-Validation</a:t>
            </a:r>
            <a:endParaRPr lang="en-IN" sz="1800" b="1" dirty="0">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DC29B19-7A42-1856-285F-8475AC11A7F6}"/>
              </a:ext>
            </a:extLst>
          </p:cNvPr>
          <p:cNvSpPr txBox="1"/>
          <p:nvPr/>
        </p:nvSpPr>
        <p:spPr>
          <a:xfrm>
            <a:off x="-189140" y="2052691"/>
            <a:ext cx="4409481" cy="300082"/>
          </a:xfrm>
          <a:prstGeom prst="rect">
            <a:avLst/>
          </a:prstGeom>
          <a:noFill/>
        </p:spPr>
        <p:txBody>
          <a:bodyPr wrap="square">
            <a:spAutoFit/>
          </a:bodyPr>
          <a:lstStyle/>
          <a:p>
            <a:pPr marL="755809" marR="896779" algn="ctr">
              <a:spcBef>
                <a:spcPts val="375"/>
              </a:spcBef>
            </a:pPr>
            <a:r>
              <a:rPr lang="en-US" sz="1350" b="1" dirty="0">
                <a:latin typeface="Arial" panose="020B0604020202020204" pitchFamily="34" charset="0"/>
                <a:ea typeface="Times New Roman" panose="02020603050405020304" pitchFamily="18" charset="0"/>
                <a:cs typeface="Arial" panose="020B0604020202020204" pitchFamily="34" charset="0"/>
              </a:rPr>
              <a:t>Fig:</a:t>
            </a:r>
            <a:r>
              <a:rPr lang="en-US" sz="1350" b="1" spc="-15"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Cross-Validation</a:t>
            </a:r>
            <a:endParaRPr lang="en-IN" sz="1200" dirty="0">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D444C74F-8DEC-7652-DB9B-3C2C137D1350}"/>
              </a:ext>
            </a:extLst>
          </p:cNvPr>
          <p:cNvSpPr txBox="1"/>
          <p:nvPr/>
        </p:nvSpPr>
        <p:spPr>
          <a:xfrm>
            <a:off x="3944677" y="418783"/>
            <a:ext cx="5271246" cy="2487027"/>
          </a:xfrm>
          <a:prstGeom prst="rect">
            <a:avLst/>
          </a:prstGeom>
          <a:noFill/>
        </p:spPr>
        <p:txBody>
          <a:bodyPr wrap="square">
            <a:spAutoFit/>
          </a:bodyPr>
          <a:lstStyle/>
          <a:p>
            <a:pPr marL="261938" marR="192881"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cross-validation results for a logistic regression model indicate an average accuracy of approximately 77.2% with a standard deviation of approximately 0.0045. This suggests that the model performs consistently across different folds, and the low standard deviation implies stability in the model's performance.</a:t>
            </a:r>
          </a:p>
          <a:p>
            <a:pPr marL="261938" marR="192881" indent="-214313" algn="just">
              <a:lnSpc>
                <a:spcPct val="150000"/>
              </a:lnSpc>
              <a:buFont typeface="Wingdings" panose="05000000000000000000" pitchFamily="2" charset="2"/>
              <a:buChar char="§"/>
            </a:pPr>
            <a:endParaRPr lang="en-US" sz="1050" dirty="0">
              <a:latin typeface="Times New Roman" panose="02020603050405020304" pitchFamily="18" charset="0"/>
              <a:ea typeface="Times New Roman" panose="02020603050405020304" pitchFamily="18" charset="0"/>
            </a:endParaRPr>
          </a:p>
          <a:p>
            <a:pPr marL="261938" marR="192881"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average accuracy of 77.2% indicates that, on average, the model correctly predicts the target variable for 77.2% of the instances in the training data across the five folds. This provides a reasonable level of predictive performance.</a:t>
            </a:r>
            <a:endParaRPr lang="en-IN" sz="1050" dirty="0">
              <a:latin typeface="Times New Roman" panose="02020603050405020304" pitchFamily="18" charset="0"/>
              <a:ea typeface="Times New Roman" panose="02020603050405020304" pitchFamily="18" charset="0"/>
            </a:endParaRPr>
          </a:p>
          <a:p>
            <a:pPr marL="261938" marR="192881" indent="-214313" algn="just">
              <a:lnSpc>
                <a:spcPct val="150000"/>
              </a:lnSpc>
              <a:buFont typeface="Wingdings" panose="05000000000000000000" pitchFamily="2" charset="2"/>
              <a:buChar char="§"/>
            </a:pPr>
            <a:endParaRPr lang="en-IN" sz="1050" dirty="0">
              <a:latin typeface="Times New Roman" panose="02020603050405020304" pitchFamily="18" charset="0"/>
              <a:ea typeface="Times New Roman" panose="02020603050405020304" pitchFamily="18" charset="0"/>
            </a:endParaRPr>
          </a:p>
          <a:p>
            <a:pPr marL="261938" marR="192881" indent="-214313" algn="just">
              <a:lnSpc>
                <a:spcPct val="150000"/>
              </a:lnSpc>
              <a:buFont typeface="Wingdings" panose="05000000000000000000" pitchFamily="2" charset="2"/>
              <a:buChar char="q"/>
            </a:pPr>
            <a:endParaRPr lang="en-IN" sz="1050" dirty="0">
              <a:latin typeface="Times New Roman" panose="02020603050405020304" pitchFamily="18" charset="0"/>
              <a:ea typeface="Times New Roman" panose="02020603050405020304" pitchFamily="18" charset="0"/>
            </a:endParaRPr>
          </a:p>
        </p:txBody>
      </p:sp>
      <p:pic>
        <p:nvPicPr>
          <p:cNvPr id="12" name="Picture 11" descr="A screenshot of a computer code&#10;&#10;Description automatically generated">
            <a:extLst>
              <a:ext uri="{FF2B5EF4-FFF2-40B4-BE49-F238E27FC236}">
                <a16:creationId xmlns:a16="http://schemas.microsoft.com/office/drawing/2014/main" id="{E5A5DE8B-5DDC-DD60-FDAD-D5DD3B95D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5" y="489955"/>
            <a:ext cx="3858152" cy="1564659"/>
          </a:xfrm>
          <a:prstGeom prst="rect">
            <a:avLst/>
          </a:prstGeom>
        </p:spPr>
      </p:pic>
      <p:sp>
        <p:nvSpPr>
          <p:cNvPr id="14" name="TextBox 13">
            <a:extLst>
              <a:ext uri="{FF2B5EF4-FFF2-40B4-BE49-F238E27FC236}">
                <a16:creationId xmlns:a16="http://schemas.microsoft.com/office/drawing/2014/main" id="{FA5575E4-4CFF-3E6A-251A-66E81452FA57}"/>
              </a:ext>
            </a:extLst>
          </p:cNvPr>
          <p:cNvSpPr txBox="1"/>
          <p:nvPr/>
        </p:nvSpPr>
        <p:spPr>
          <a:xfrm>
            <a:off x="154641" y="2882775"/>
            <a:ext cx="8834718" cy="1061829"/>
          </a:xfrm>
          <a:prstGeom prst="rect">
            <a:avLst/>
          </a:prstGeom>
          <a:noFill/>
        </p:spPr>
        <p:txBody>
          <a:bodyPr wrap="square">
            <a:spAutoFit/>
          </a:bodyPr>
          <a:lstStyle/>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small standard deviation of 0.0045 suggests that the model's performance is robust and not highly sensitive to the specific subset of data used in each fold. A low standard deviation is desirable as it indicates less variability in the model's performance, contributing to its reliability.</a:t>
            </a:r>
          </a:p>
          <a:p>
            <a:pPr marL="214313" indent="-214313">
              <a:buFont typeface="Wingdings" panose="05000000000000000000" pitchFamily="2" charset="2"/>
              <a:buChar char="§"/>
            </a:pPr>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In summary, the logistic regression model exhibits consistent and stable performance with an average accuracy of 77.2% across five-fold cross-validation. Further model evaluation and tuning can be performed to optimize its predictive capabilities.</a:t>
            </a:r>
            <a:endParaRPr lang="en-IN" sz="1050" dirty="0">
              <a:latin typeface="Times New Roman" panose="02020603050405020304" pitchFamily="18" charset="0"/>
              <a:ea typeface="Times New Roman" panose="02020603050405020304" pitchFamily="18" charset="0"/>
            </a:endParaRPr>
          </a:p>
          <a:p>
            <a:pPr marL="214313" indent="-214313">
              <a:buFont typeface="Wingdings" panose="05000000000000000000" pitchFamily="2" charset="2"/>
              <a:buChar char="§"/>
            </a:pPr>
            <a:endParaRPr lang="en-IN" sz="1050" dirty="0"/>
          </a:p>
        </p:txBody>
      </p:sp>
    </p:spTree>
    <p:extLst>
      <p:ext uri="{BB962C8B-B14F-4D97-AF65-F5344CB8AC3E}">
        <p14:creationId xmlns:p14="http://schemas.microsoft.com/office/powerpoint/2010/main" val="346783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B83230-8BCC-2300-8DD1-B33F179DB347}"/>
              </a:ext>
            </a:extLst>
          </p:cNvPr>
          <p:cNvSpPr txBox="1"/>
          <p:nvPr/>
        </p:nvSpPr>
        <p:spPr>
          <a:xfrm>
            <a:off x="2196123" y="140678"/>
            <a:ext cx="4856400" cy="523220"/>
          </a:xfrm>
          <a:prstGeom prst="rect">
            <a:avLst/>
          </a:prstGeom>
          <a:noFill/>
        </p:spPr>
        <p:txBody>
          <a:bodyPr wrap="square">
            <a:spAutoFit/>
          </a:bodyPr>
          <a:lstStyle/>
          <a:p>
            <a:pPr marL="47625" algn="ctr">
              <a:spcBef>
                <a:spcPts val="311"/>
              </a:spcBef>
            </a:pP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Random Forest Classifier:</a:t>
            </a:r>
            <a:endPar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54EE5405-02C8-DCD6-E64D-654221201651}"/>
              </a:ext>
            </a:extLst>
          </p:cNvPr>
          <p:cNvSpPr txBox="1"/>
          <p:nvPr/>
        </p:nvSpPr>
        <p:spPr>
          <a:xfrm>
            <a:off x="1849657" y="2571750"/>
            <a:ext cx="5700182" cy="300082"/>
          </a:xfrm>
          <a:prstGeom prst="rect">
            <a:avLst/>
          </a:prstGeom>
          <a:noFill/>
        </p:spPr>
        <p:txBody>
          <a:bodyPr wrap="square">
            <a:spAutoFit/>
          </a:bodyPr>
          <a:lstStyle/>
          <a:p>
            <a:pPr marL="755333" marR="896779" algn="ctr">
              <a:spcBef>
                <a:spcPts val="656"/>
              </a:spcBef>
            </a:pPr>
            <a:r>
              <a:rPr lang="en-US" sz="1350" b="1" dirty="0">
                <a:latin typeface="Arial" panose="020B0604020202020204" pitchFamily="34" charset="0"/>
                <a:ea typeface="Times New Roman" panose="02020603050405020304" pitchFamily="18" charset="0"/>
                <a:cs typeface="Arial" panose="020B0604020202020204" pitchFamily="34" charset="0"/>
              </a:rPr>
              <a:t>Fig:</a:t>
            </a:r>
            <a:r>
              <a:rPr lang="en-US" sz="1350" b="1" spc="8"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Test</a:t>
            </a:r>
            <a:r>
              <a:rPr lang="en-US" sz="1350" spc="-15"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Report</a:t>
            </a:r>
            <a:r>
              <a:rPr lang="en-US" sz="1350" spc="-15"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(Random</a:t>
            </a:r>
            <a:r>
              <a:rPr lang="en-US" sz="1350" spc="-8"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Forest</a:t>
            </a:r>
            <a:r>
              <a:rPr lang="en-US" sz="1350" spc="-15" dirty="0">
                <a:latin typeface="Arial" panose="020B0604020202020204" pitchFamily="34" charset="0"/>
                <a:ea typeface="Times New Roman" panose="02020603050405020304" pitchFamily="18" charset="0"/>
                <a:cs typeface="Arial" panose="020B0604020202020204" pitchFamily="34" charset="0"/>
              </a:rPr>
              <a:t> </a:t>
            </a:r>
            <a:r>
              <a:rPr lang="en-US" sz="1350" dirty="0">
                <a:latin typeface="Arial" panose="020B0604020202020204" pitchFamily="34" charset="0"/>
                <a:ea typeface="Times New Roman" panose="02020603050405020304" pitchFamily="18" charset="0"/>
                <a:cs typeface="Arial" panose="020B0604020202020204" pitchFamily="34" charset="0"/>
              </a:rPr>
              <a:t>Classifier)</a:t>
            </a:r>
            <a:endParaRPr lang="en-IN" sz="1350" dirty="0">
              <a:latin typeface="Arial" panose="020B0604020202020204" pitchFamily="34" charset="0"/>
              <a:ea typeface="Times New Roman" panose="02020603050405020304" pitchFamily="18" charset="0"/>
              <a:cs typeface="Arial" panose="020B0604020202020204" pitchFamily="34" charset="0"/>
            </a:endParaRPr>
          </a:p>
        </p:txBody>
      </p:sp>
      <p:sp>
        <p:nvSpPr>
          <p:cNvPr id="8" name="TextBox 7">
            <a:extLst>
              <a:ext uri="{FF2B5EF4-FFF2-40B4-BE49-F238E27FC236}">
                <a16:creationId xmlns:a16="http://schemas.microsoft.com/office/drawing/2014/main" id="{595A50FD-1B58-0A75-EFB4-2A43329E6B6F}"/>
              </a:ext>
            </a:extLst>
          </p:cNvPr>
          <p:cNvSpPr txBox="1"/>
          <p:nvPr/>
        </p:nvSpPr>
        <p:spPr>
          <a:xfrm>
            <a:off x="178174" y="3018171"/>
            <a:ext cx="8787653" cy="854529"/>
          </a:xfrm>
          <a:prstGeom prst="rect">
            <a:avLst/>
          </a:prstGeom>
          <a:noFill/>
        </p:spPr>
        <p:txBody>
          <a:bodyPr wrap="square">
            <a:spAutoFit/>
          </a:bodyPr>
          <a:lstStyle/>
          <a:p>
            <a:pPr marL="261938" marR="189071" indent="-214313" algn="just">
              <a:lnSpc>
                <a:spcPct val="150000"/>
              </a:lnSpc>
              <a:spcBef>
                <a:spcPts val="525"/>
              </a:spcBef>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RFC model appears to be a very effective approach for predicting the target variable. The</a:t>
            </a:r>
            <a:r>
              <a:rPr lang="en-US" sz="1050" spc="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model</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has</a:t>
            </a:r>
            <a:r>
              <a:rPr lang="en-US" sz="1050" spc="-19"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performed</a:t>
            </a:r>
            <a:r>
              <a:rPr lang="en-US" sz="1050" spc="-30"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very</a:t>
            </a:r>
            <a:r>
              <a:rPr lang="en-US" sz="1050" spc="-23"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well</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on</a:t>
            </a:r>
            <a:r>
              <a:rPr lang="en-US" sz="1050" spc="-26"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both</a:t>
            </a:r>
            <a:r>
              <a:rPr lang="en-US" sz="1050" spc="-8"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the</a:t>
            </a:r>
            <a:r>
              <a:rPr lang="en-US" sz="1050" spc="-30"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training</a:t>
            </a:r>
            <a:r>
              <a:rPr lang="en-US" sz="1050" spc="-30"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and</a:t>
            </a:r>
            <a:r>
              <a:rPr lang="en-US" sz="1050" spc="-26"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test</a:t>
            </a:r>
            <a:r>
              <a:rPr lang="en-US" sz="1050" spc="-34" dirty="0">
                <a:latin typeface="Times New Roman" panose="02020603050405020304" pitchFamily="18" charset="0"/>
                <a:ea typeface="Times New Roman" panose="02020603050405020304" pitchFamily="18" charset="0"/>
              </a:rPr>
              <a:t> </a:t>
            </a:r>
            <a:r>
              <a:rPr lang="en-US" sz="1050" dirty="0">
                <a:latin typeface="Times New Roman" panose="02020603050405020304" pitchFamily="18" charset="0"/>
                <a:ea typeface="Times New Roman" panose="02020603050405020304" pitchFamily="18" charset="0"/>
              </a:rPr>
              <a:t>sets.</a:t>
            </a:r>
            <a:endParaRPr lang="en-US" sz="1050" spc="-26" dirty="0">
              <a:latin typeface="Times New Roman" panose="02020603050405020304" pitchFamily="18" charset="0"/>
              <a:ea typeface="Times New Roman" panose="02020603050405020304" pitchFamily="18" charset="0"/>
            </a:endParaRPr>
          </a:p>
          <a:p>
            <a:pPr marL="261938" marR="189071" indent="-214313" algn="just">
              <a:lnSpc>
                <a:spcPct val="150000"/>
              </a:lnSpc>
              <a:spcBef>
                <a:spcPts val="525"/>
              </a:spcBef>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Random Forest classifier demonstrates strong predictive performance on the test set with an accuracy of 82%. </a:t>
            </a:r>
            <a:r>
              <a:rPr lang="en-US" sz="1050" spc="-26" dirty="0">
                <a:latin typeface="Times New Roman" panose="02020603050405020304" pitchFamily="18" charset="0"/>
                <a:ea typeface="Times New Roman" panose="02020603050405020304" pitchFamily="18" charset="0"/>
              </a:rPr>
              <a:t> </a:t>
            </a:r>
            <a:endParaRPr lang="en-US" sz="1050" dirty="0">
              <a:latin typeface="Times New Roman" panose="02020603050405020304" pitchFamily="18" charset="0"/>
              <a:ea typeface="Times New Roman" panose="020206030504050203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6AFC7A9D-6832-C006-C336-7F9339D54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0010" y="949180"/>
            <a:ext cx="3879476" cy="1622570"/>
          </a:xfrm>
          <a:prstGeom prst="rect">
            <a:avLst/>
          </a:prstGeom>
        </p:spPr>
      </p:pic>
    </p:spTree>
    <p:extLst>
      <p:ext uri="{BB962C8B-B14F-4D97-AF65-F5344CB8AC3E}">
        <p14:creationId xmlns:p14="http://schemas.microsoft.com/office/powerpoint/2010/main" val="465381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93D624-D70D-298E-707D-DA3C2D9E2313}"/>
              </a:ext>
            </a:extLst>
          </p:cNvPr>
          <p:cNvSpPr txBox="1"/>
          <p:nvPr/>
        </p:nvSpPr>
        <p:spPr>
          <a:xfrm>
            <a:off x="187569" y="150501"/>
            <a:ext cx="8956431" cy="4674228"/>
          </a:xfrm>
          <a:prstGeom prst="rect">
            <a:avLst/>
          </a:prstGeom>
          <a:noFill/>
        </p:spPr>
        <p:txBody>
          <a:bodyPr wrap="square">
            <a:spAutoFit/>
          </a:bodyPr>
          <a:lstStyle/>
          <a:p>
            <a:pPr marL="261938" marR="189071" indent="-214313" algn="just">
              <a:lnSpc>
                <a:spcPct val="150000"/>
              </a:lnSpc>
              <a:spcBef>
                <a:spcPts val="525"/>
              </a:spcBef>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The confusion matrix provides detailed insights into the model's classifications:</a:t>
            </a:r>
            <a:endParaRPr lang="en-IN" sz="13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350" dirty="0">
                <a:latin typeface="Times New Roman" panose="02020603050405020304" pitchFamily="18" charset="0"/>
                <a:ea typeface="Times New Roman" panose="02020603050405020304" pitchFamily="18" charset="0"/>
              </a:rPr>
              <a:t>True Negatives (16123): Instances correctly predicted as negative.</a:t>
            </a:r>
            <a:endParaRPr lang="en-IN" sz="13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350" dirty="0">
                <a:latin typeface="Times New Roman" panose="02020603050405020304" pitchFamily="18" charset="0"/>
                <a:ea typeface="Times New Roman" panose="02020603050405020304" pitchFamily="18" charset="0"/>
              </a:rPr>
              <a:t>False Positives (1370): Instances predicted as positive but are actually negative.</a:t>
            </a:r>
            <a:endParaRPr lang="en-IN" sz="13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350" dirty="0">
                <a:latin typeface="Times New Roman" panose="02020603050405020304" pitchFamily="18" charset="0"/>
                <a:ea typeface="Times New Roman" panose="02020603050405020304" pitchFamily="18" charset="0"/>
              </a:rPr>
              <a:t>False Negatives (2958): Instances predicted as negative but are actually positive.</a:t>
            </a:r>
            <a:endParaRPr lang="en-IN" sz="13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350" dirty="0">
                <a:latin typeface="Times New Roman" panose="02020603050405020304" pitchFamily="18" charset="0"/>
                <a:ea typeface="Times New Roman" panose="02020603050405020304" pitchFamily="18" charset="0"/>
              </a:rPr>
              <a:t>True Positives (3598): Instances correctly predicted as positive.</a:t>
            </a:r>
            <a:endParaRPr lang="en-IN" sz="1350" dirty="0">
              <a:latin typeface="Times New Roman" panose="02020603050405020304" pitchFamily="18" charset="0"/>
              <a:ea typeface="Times New Roman" panose="02020603050405020304" pitchFamily="18" charset="0"/>
            </a:endParaRPr>
          </a:p>
          <a:p>
            <a:pPr marL="261938" marR="189071" indent="-214313" algn="just">
              <a:lnSpc>
                <a:spcPct val="150000"/>
              </a:lnSpc>
              <a:spcBef>
                <a:spcPts val="525"/>
              </a:spcBef>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The precision-recall trade-off is evident in the classification report. Class 0 exhibits high precision (84%) and recall (92%), indicating effective identification of negative instances. However, Class 1 has lower precision (72%) and recall (55%), highlighting challenges in predicting positive instances.</a:t>
            </a:r>
            <a:endParaRPr lang="en-IN" sz="1350" dirty="0">
              <a:latin typeface="Times New Roman" panose="02020603050405020304" pitchFamily="18" charset="0"/>
              <a:ea typeface="Times New Roman" panose="02020603050405020304" pitchFamily="18" charset="0"/>
            </a:endParaRPr>
          </a:p>
          <a:p>
            <a:pPr marL="261938" marR="189071" indent="-214313" algn="just">
              <a:lnSpc>
                <a:spcPct val="150000"/>
              </a:lnSpc>
              <a:spcBef>
                <a:spcPts val="525"/>
              </a:spcBef>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The weighted average F1-score is 81%, emphasizing a balanced performance considering class imbalance. The model's macro-average F1-score is 75%, indicating a consistent measure across both classes.</a:t>
            </a:r>
            <a:endParaRPr lang="en-IN" sz="1350" dirty="0">
              <a:latin typeface="Times New Roman" panose="02020603050405020304" pitchFamily="18" charset="0"/>
              <a:ea typeface="Times New Roman" panose="02020603050405020304" pitchFamily="18" charset="0"/>
            </a:endParaRPr>
          </a:p>
          <a:p>
            <a:pPr marL="261938" marR="189071" indent="-214313" algn="just">
              <a:lnSpc>
                <a:spcPct val="150000"/>
              </a:lnSpc>
              <a:spcBef>
                <a:spcPts val="525"/>
              </a:spcBef>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In conclusion, the Random Forest model performs well overall, particularly in predicting negative instances. However, there's room for improvement in predicting positive instances, and further optimization or exploration of different algorithms may enhance the model's overall effectiveness.</a:t>
            </a:r>
            <a:endParaRPr lang="en-IN" sz="1350" dirty="0">
              <a:latin typeface="Times New Roman" panose="02020603050405020304" pitchFamily="18" charset="0"/>
              <a:ea typeface="Times New Roman" panose="02020603050405020304" pitchFamily="18" charset="0"/>
            </a:endParaRPr>
          </a:p>
          <a:p>
            <a:pPr marL="47625" marR="189071" indent="342900" algn="just">
              <a:lnSpc>
                <a:spcPct val="150000"/>
              </a:lnSpc>
              <a:spcBef>
                <a:spcPts val="525"/>
              </a:spcBef>
            </a:pP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357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8BF69-A969-DC80-F137-F81A4C9DDAFB}"/>
              </a:ext>
            </a:extLst>
          </p:cNvPr>
          <p:cNvSpPr txBox="1"/>
          <p:nvPr/>
        </p:nvSpPr>
        <p:spPr>
          <a:xfrm>
            <a:off x="0" y="66568"/>
            <a:ext cx="4572000" cy="338554"/>
          </a:xfrm>
          <a:prstGeom prst="rect">
            <a:avLst/>
          </a:prstGeom>
          <a:noFill/>
        </p:spPr>
        <p:txBody>
          <a:bodyPr wrap="square">
            <a:spAutoFit/>
          </a:bodyPr>
          <a:lstStyle/>
          <a:p>
            <a:pPr marL="47625" algn="just">
              <a:spcBef>
                <a:spcPts val="326"/>
              </a:spcBef>
              <a:spcAft>
                <a:spcPts val="8"/>
              </a:spcAft>
            </a:pPr>
            <a:r>
              <a:rPr lang="en-US" sz="1600" b="1" dirty="0">
                <a:latin typeface="Times New Roman" panose="02020603050405020304" pitchFamily="18" charset="0"/>
                <a:ea typeface="Times New Roman" panose="02020603050405020304" pitchFamily="18" charset="0"/>
              </a:rPr>
              <a:t>PERFORMANCE</a:t>
            </a:r>
            <a:r>
              <a:rPr lang="en-US" sz="1600" b="1" spc="-11" dirty="0">
                <a:latin typeface="Times New Roman" panose="02020603050405020304" pitchFamily="18" charset="0"/>
                <a:ea typeface="Times New Roman" panose="02020603050405020304" pitchFamily="18" charset="0"/>
              </a:rPr>
              <a:t> </a:t>
            </a:r>
            <a:r>
              <a:rPr lang="en-US" sz="1600" b="1" dirty="0">
                <a:latin typeface="Times New Roman" panose="02020603050405020304" pitchFamily="18" charset="0"/>
                <a:ea typeface="Times New Roman" panose="02020603050405020304" pitchFamily="18" charset="0"/>
              </a:rPr>
              <a:t>METRICS:</a:t>
            </a:r>
            <a:endParaRPr lang="en-IN" sz="1600" b="1" dirty="0">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E7A8EE4-DD0B-5A97-B5F8-213F667303EE}"/>
              </a:ext>
            </a:extLst>
          </p:cNvPr>
          <p:cNvSpPr txBox="1"/>
          <p:nvPr/>
        </p:nvSpPr>
        <p:spPr>
          <a:xfrm>
            <a:off x="1814932" y="851086"/>
            <a:ext cx="4814888" cy="276999"/>
          </a:xfrm>
          <a:prstGeom prst="rect">
            <a:avLst/>
          </a:prstGeom>
          <a:noFill/>
        </p:spPr>
        <p:txBody>
          <a:bodyPr wrap="square">
            <a:spAutoFit/>
          </a:bodyPr>
          <a:lstStyle/>
          <a:p>
            <a:pPr marL="757714" marR="896779" algn="ctr">
              <a:spcBef>
                <a:spcPts val="956"/>
              </a:spcBef>
            </a:pPr>
            <a:r>
              <a:rPr lang="en-US" sz="1200" b="1" dirty="0">
                <a:latin typeface="Arial" panose="020B0604020202020204" pitchFamily="34" charset="0"/>
                <a:ea typeface="Times New Roman" panose="02020603050405020304" pitchFamily="18" charset="0"/>
                <a:cs typeface="Arial" panose="020B0604020202020204" pitchFamily="34" charset="0"/>
              </a:rPr>
              <a:t>Fig:</a:t>
            </a:r>
            <a:r>
              <a:rPr lang="en-US" sz="1200" b="1" spc="-11"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Performance</a:t>
            </a:r>
            <a:r>
              <a:rPr lang="en-US" sz="1200" spc="-4"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Metrics</a:t>
            </a:r>
            <a:r>
              <a:rPr lang="en-US" sz="1200" spc="-8"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(Random</a:t>
            </a:r>
            <a:r>
              <a:rPr lang="en-US" sz="1200" spc="-8"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Forest)</a:t>
            </a:r>
            <a:endParaRPr lang="en-IN" sz="1200" dirty="0">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5B9587F4-5F1D-15FC-1084-F0C2C9EC7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277" y="343879"/>
            <a:ext cx="4814888" cy="507206"/>
          </a:xfrm>
          <a:prstGeom prst="rect">
            <a:avLst/>
          </a:prstGeom>
        </p:spPr>
      </p:pic>
      <p:sp>
        <p:nvSpPr>
          <p:cNvPr id="7" name="TextBox 6">
            <a:extLst>
              <a:ext uri="{FF2B5EF4-FFF2-40B4-BE49-F238E27FC236}">
                <a16:creationId xmlns:a16="http://schemas.microsoft.com/office/drawing/2014/main" id="{0C2FD2A0-0C51-078D-43A1-FD83BD63FC15}"/>
              </a:ext>
            </a:extLst>
          </p:cNvPr>
          <p:cNvSpPr txBox="1"/>
          <p:nvPr/>
        </p:nvSpPr>
        <p:spPr>
          <a:xfrm>
            <a:off x="158003" y="1105001"/>
            <a:ext cx="8446735" cy="3616759"/>
          </a:xfrm>
          <a:prstGeom prst="rect">
            <a:avLst/>
          </a:prstGeom>
          <a:noFill/>
        </p:spPr>
        <p:txBody>
          <a:bodyPr wrap="square">
            <a:spAutoFit/>
          </a:bodyPr>
          <a:lstStyle/>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The Random Forest model achieves an accuracy of 82%, implying that it correctly predicts the target variable for 82% of instances in the dataset. While this indicates good overall predictive performance, a more detailed examination reveals nuances in the model's ability to handle positive instances (Class 1).</a:t>
            </a:r>
          </a:p>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The recall for Class 1 is 54.88%, signifying that the model successfully captures 54.88% of actual positive instances. This metric is crucial in scenarios where correctly identifying positive instances is of high importance, such as identifying potential risks or rare events.</a:t>
            </a:r>
          </a:p>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Precision for Class 1 is 72.42%, indicating that 72.42% of instances predicted as positive are indeed positive. Precision is valuable when the cost of false positives is high, as it represents the model's ability to make accurate positive predictions.</a:t>
            </a:r>
            <a:endParaRPr lang="en-IN" sz="1100" dirty="0">
              <a:latin typeface="Times New Roman" panose="02020603050405020304" pitchFamily="18" charset="0"/>
              <a:ea typeface="Times New Roman" panose="02020603050405020304" pitchFamily="18" charset="0"/>
            </a:endParaRPr>
          </a:p>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The F1 score, a harmonic mean of precision and recall, is 62.44%. This provides a balanced measure, considering both false positives and false negatives. It emphasizes the need for a model that can effectively balance precision and recall, especially in scenarios with imbalanced classes.</a:t>
            </a:r>
          </a:p>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Kappa statistic of 0.509 indicates moderate agreement beyond chance. While not too high, it suggests that model's performance is better than random chance.</a:t>
            </a:r>
          </a:p>
          <a:p>
            <a:pPr marL="214313" indent="-214313" algn="just">
              <a:lnSpc>
                <a:spcPct val="150000"/>
              </a:lnSpc>
              <a:spcBef>
                <a:spcPts val="34"/>
              </a:spcBef>
              <a:buFont typeface="Wingdings" panose="05000000000000000000" pitchFamily="2" charset="2"/>
              <a:buChar char="§"/>
            </a:pPr>
            <a:r>
              <a:rPr lang="en-US" sz="1100" dirty="0">
                <a:latin typeface="Times New Roman" panose="02020603050405020304" pitchFamily="18" charset="0"/>
                <a:ea typeface="Times New Roman" panose="02020603050405020304" pitchFamily="18" charset="0"/>
              </a:rPr>
              <a:t>In conclusion, while Random Forest model indicates strong overall accuracy, there is room to improve in its ability to accurately identify positive instances. Further optimization of alternative models may enhance the model's performance, specially where the correct identification of positive cases is critical.</a:t>
            </a:r>
            <a:endParaRPr lang="en-IN" sz="11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44560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7923C1-CE23-195E-92B9-84C081E1D502}"/>
              </a:ext>
            </a:extLst>
          </p:cNvPr>
          <p:cNvSpPr txBox="1"/>
          <p:nvPr/>
        </p:nvSpPr>
        <p:spPr>
          <a:xfrm>
            <a:off x="2036712" y="263044"/>
            <a:ext cx="4572000" cy="707886"/>
          </a:xfrm>
          <a:prstGeom prst="rect">
            <a:avLst/>
          </a:prstGeom>
          <a:noFill/>
        </p:spPr>
        <p:txBody>
          <a:bodyPr wrap="square">
            <a:spAutoFit/>
          </a:bodyPr>
          <a:lstStyle/>
          <a:p>
            <a:pPr marL="47625" algn="ctr">
              <a:spcBef>
                <a:spcPts val="311"/>
              </a:spcBef>
            </a:pPr>
            <a:r>
              <a:rPr lang="en-US"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Comparison of Performance of Different Models:</a:t>
            </a:r>
            <a:endParaRPr lang="en-IN" sz="2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F905DB33-4751-4F08-60DC-669F0730FA01}"/>
              </a:ext>
            </a:extLst>
          </p:cNvPr>
          <p:cNvPicPr>
            <a:picLocks noChangeAspect="1"/>
          </p:cNvPicPr>
          <p:nvPr/>
        </p:nvPicPr>
        <p:blipFill>
          <a:blip r:embed="rId2"/>
          <a:srcRect/>
          <a:stretch>
            <a:fillRect/>
          </a:stretch>
        </p:blipFill>
        <p:spPr bwMode="auto">
          <a:xfrm>
            <a:off x="198152" y="1181773"/>
            <a:ext cx="4700937" cy="2340335"/>
          </a:xfrm>
          <a:prstGeom prst="rect">
            <a:avLst/>
          </a:prstGeom>
          <a:noFill/>
          <a:ln w="9525">
            <a:noFill/>
            <a:miter lim="800000"/>
            <a:headEnd/>
            <a:tailEnd/>
          </a:ln>
        </p:spPr>
      </p:pic>
      <p:sp>
        <p:nvSpPr>
          <p:cNvPr id="7" name="TextBox 6">
            <a:extLst>
              <a:ext uri="{FF2B5EF4-FFF2-40B4-BE49-F238E27FC236}">
                <a16:creationId xmlns:a16="http://schemas.microsoft.com/office/drawing/2014/main" id="{A6E9219C-F04F-DABB-0E22-71C97D94FB51}"/>
              </a:ext>
            </a:extLst>
          </p:cNvPr>
          <p:cNvSpPr txBox="1"/>
          <p:nvPr/>
        </p:nvSpPr>
        <p:spPr>
          <a:xfrm>
            <a:off x="4568638" y="1458098"/>
            <a:ext cx="4575362" cy="1924758"/>
          </a:xfrm>
          <a:prstGeom prst="rect">
            <a:avLst/>
          </a:prstGeom>
          <a:noFill/>
        </p:spPr>
        <p:txBody>
          <a:bodyPr wrap="square">
            <a:spAutoFit/>
          </a:bodyPr>
          <a:lstStyle/>
          <a:p>
            <a:pPr marL="402431" marR="190976" indent="-214313" algn="just">
              <a:lnSpc>
                <a:spcPct val="150000"/>
              </a:lnSpc>
              <a:buFont typeface="Wingdings" panose="05000000000000000000" pitchFamily="2" charset="2"/>
              <a:buChar char="q"/>
            </a:pPr>
            <a:r>
              <a:rPr lang="en-US" sz="1350" dirty="0">
                <a:latin typeface="Times New Roman" panose="02020603050405020304" pitchFamily="18" charset="0"/>
                <a:ea typeface="Times New Roman" panose="02020603050405020304" pitchFamily="18" charset="0"/>
              </a:rPr>
              <a:t>Based on the evaluation metrics, the XG Boost model has the highest accuracy (0.82), recall (0.563),</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precision (0.716), F1 score (0.630), kappa score (0.514) among all the</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models evaluated. This indicates that the XG Boost model is the best-performing model for the given</a:t>
            </a:r>
            <a:r>
              <a:rPr lang="en-US" sz="1350" spc="4" dirty="0">
                <a:latin typeface="Times New Roman" panose="02020603050405020304" pitchFamily="18" charset="0"/>
                <a:ea typeface="Times New Roman" panose="02020603050405020304" pitchFamily="18" charset="0"/>
              </a:rPr>
              <a:t> </a:t>
            </a:r>
            <a:r>
              <a:rPr lang="en-US" sz="1350" dirty="0">
                <a:latin typeface="Times New Roman" panose="02020603050405020304" pitchFamily="18" charset="0"/>
                <a:ea typeface="Times New Roman" panose="02020603050405020304" pitchFamily="18" charset="0"/>
              </a:rPr>
              <a:t>task.</a:t>
            </a:r>
            <a:endParaRPr lang="en-IN" sz="13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919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1075C8-8585-17BB-D0C4-676A6B787B58}"/>
              </a:ext>
            </a:extLst>
          </p:cNvPr>
          <p:cNvSpPr txBox="1"/>
          <p:nvPr/>
        </p:nvSpPr>
        <p:spPr>
          <a:xfrm>
            <a:off x="0" y="59844"/>
            <a:ext cx="4572000" cy="300082"/>
          </a:xfrm>
          <a:prstGeom prst="rect">
            <a:avLst/>
          </a:prstGeom>
          <a:noFill/>
        </p:spPr>
        <p:txBody>
          <a:bodyPr wrap="square">
            <a:spAutoFit/>
          </a:bodyPr>
          <a:lstStyle/>
          <a:p>
            <a:pPr marL="47625" algn="just">
              <a:spcBef>
                <a:spcPts val="311"/>
              </a:spcBef>
            </a:pPr>
            <a:r>
              <a:rPr lang="en-US" sz="1350" b="1" dirty="0">
                <a:latin typeface="Times New Roman" panose="02020603050405020304" pitchFamily="18" charset="0"/>
                <a:ea typeface="Times New Roman" panose="02020603050405020304" pitchFamily="18" charset="0"/>
              </a:rPr>
              <a:t>XGBOOST CLASSIFIER:</a:t>
            </a:r>
            <a:endParaRPr lang="en-IN" sz="1350" b="1" dirty="0">
              <a:latin typeface="Times New Roman" panose="02020603050405020304" pitchFamily="18" charset="0"/>
              <a:ea typeface="Times New Roman" panose="02020603050405020304" pitchFamily="18" charset="0"/>
            </a:endParaRPr>
          </a:p>
        </p:txBody>
      </p:sp>
      <p:pic>
        <p:nvPicPr>
          <p:cNvPr id="6" name="Picture 5" descr="A screenshot of a computer code&#10;&#10;Description automatically generated">
            <a:extLst>
              <a:ext uri="{FF2B5EF4-FFF2-40B4-BE49-F238E27FC236}">
                <a16:creationId xmlns:a16="http://schemas.microsoft.com/office/drawing/2014/main" id="{7F4EA8CE-4427-728D-5243-1563AFE8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0554"/>
            <a:ext cx="4112419" cy="1948815"/>
          </a:xfrm>
          <a:prstGeom prst="rect">
            <a:avLst/>
          </a:prstGeom>
        </p:spPr>
      </p:pic>
      <p:sp>
        <p:nvSpPr>
          <p:cNvPr id="8" name="TextBox 7">
            <a:extLst>
              <a:ext uri="{FF2B5EF4-FFF2-40B4-BE49-F238E27FC236}">
                <a16:creationId xmlns:a16="http://schemas.microsoft.com/office/drawing/2014/main" id="{C8EF6BFF-ADD7-7665-A37D-E09289BB3CC5}"/>
              </a:ext>
            </a:extLst>
          </p:cNvPr>
          <p:cNvSpPr txBox="1"/>
          <p:nvPr/>
        </p:nvSpPr>
        <p:spPr>
          <a:xfrm>
            <a:off x="-692524" y="2349369"/>
            <a:ext cx="5957047" cy="305468"/>
          </a:xfrm>
          <a:prstGeom prst="rect">
            <a:avLst/>
          </a:prstGeom>
          <a:noFill/>
        </p:spPr>
        <p:txBody>
          <a:bodyPr wrap="square">
            <a:spAutoFit/>
          </a:bodyPr>
          <a:lstStyle/>
          <a:p>
            <a:pPr marL="757238" marR="896779" algn="ctr">
              <a:lnSpc>
                <a:spcPct val="150000"/>
              </a:lnSpc>
              <a:spcBef>
                <a:spcPts val="896"/>
              </a:spcBef>
            </a:pPr>
            <a:r>
              <a:rPr lang="en-US" sz="1050" b="1" dirty="0">
                <a:latin typeface="Arial" panose="020B0604020202020204" pitchFamily="34" charset="0"/>
                <a:ea typeface="Times New Roman" panose="02020603050405020304" pitchFamily="18" charset="0"/>
                <a:cs typeface="Arial" panose="020B0604020202020204" pitchFamily="34" charset="0"/>
              </a:rPr>
              <a:t>Fig: </a:t>
            </a:r>
            <a:r>
              <a:rPr lang="en-US" sz="1050" dirty="0">
                <a:latin typeface="Arial" panose="020B0604020202020204" pitchFamily="34" charset="0"/>
                <a:ea typeface="Times New Roman" panose="02020603050405020304" pitchFamily="18" charset="0"/>
                <a:cs typeface="Arial" panose="020B0604020202020204" pitchFamily="34" charset="0"/>
              </a:rPr>
              <a:t>Test Report (</a:t>
            </a:r>
            <a:r>
              <a:rPr lang="en-US" sz="1050" dirty="0" err="1">
                <a:latin typeface="Arial" panose="020B0604020202020204" pitchFamily="34" charset="0"/>
                <a:ea typeface="Times New Roman" panose="02020603050405020304" pitchFamily="18" charset="0"/>
                <a:cs typeface="Arial" panose="020B0604020202020204" pitchFamily="34" charset="0"/>
              </a:rPr>
              <a:t>XGBoost</a:t>
            </a:r>
            <a:r>
              <a:rPr lang="en-US" sz="1050" dirty="0">
                <a:latin typeface="Arial" panose="020B0604020202020204" pitchFamily="34" charset="0"/>
                <a:ea typeface="Times New Roman" panose="02020603050405020304" pitchFamily="18" charset="0"/>
                <a:cs typeface="Arial" panose="020B0604020202020204" pitchFamily="34" charset="0"/>
              </a:rPr>
              <a:t> Classifier)</a:t>
            </a:r>
            <a:endParaRPr lang="en-IN" sz="1050" dirty="0">
              <a:latin typeface="Arial" panose="020B0604020202020204" pitchFamily="34" charset="0"/>
              <a:ea typeface="Times New Roman" panose="02020603050405020304" pitchFamily="18" charset="0"/>
              <a:cs typeface="Arial" panose="020B0604020202020204" pitchFamily="34" charset="0"/>
            </a:endParaRPr>
          </a:p>
        </p:txBody>
      </p:sp>
      <p:sp>
        <p:nvSpPr>
          <p:cNvPr id="10" name="TextBox 9">
            <a:extLst>
              <a:ext uri="{FF2B5EF4-FFF2-40B4-BE49-F238E27FC236}">
                <a16:creationId xmlns:a16="http://schemas.microsoft.com/office/drawing/2014/main" id="{72E88F75-0400-EC04-FC67-B0F499AECA17}"/>
              </a:ext>
            </a:extLst>
          </p:cNvPr>
          <p:cNvSpPr txBox="1"/>
          <p:nvPr/>
        </p:nvSpPr>
        <p:spPr>
          <a:xfrm>
            <a:off x="4112419" y="336843"/>
            <a:ext cx="4918262" cy="3214150"/>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The XG Boosting Classifier achieves an accuracy of 82.08% on the test set. The confusion matrix provides a detailed breakdown of the model's predictions:</a:t>
            </a: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True Negatives (16182): Instances correctly predicted as negative.</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False Positives (1311): Instances predicted as positive but are actually negative.</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False Negatives (3178): Instances predicted as negative but are actually positive.</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True Positives (3378): Instances correctly predicted as positive.</a:t>
            </a:r>
          </a:p>
          <a:p>
            <a:pPr marL="257175" indent="-257175" algn="just">
              <a:lnSpc>
                <a:spcPct val="150000"/>
              </a:lnSpc>
              <a:buFont typeface="Symbol" panose="05050102010706020507" pitchFamily="18" charset="2"/>
              <a:buChar char=""/>
            </a:pPr>
            <a:endParaRPr lang="en-US" sz="1050" dirty="0">
              <a:latin typeface="Times New Roman" panose="02020603050405020304" pitchFamily="18" charset="0"/>
              <a:ea typeface="Times New Roman" panose="02020603050405020304" pitchFamily="18" charset="0"/>
            </a:endParaRPr>
          </a:p>
          <a:p>
            <a:pPr marL="257175" indent="-257175"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Precision for Class 0 (negative instances) is high at 84%, indicating a good ability to correctly identify negative cases. However, precision for Class 1 (positive instances) is 72%, and recall is 52%, suggesting challenges in accurately predicting positive instances. The model demonstrates an overall F1-score of 60%.</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endParaRPr lang="en-IN" sz="1050" dirty="0">
              <a:latin typeface="Times New Roman" panose="02020603050405020304" pitchFamily="18" charset="0"/>
              <a:ea typeface="Times New Roman" panose="02020603050405020304" pitchFamily="18" charset="0"/>
            </a:endParaRPr>
          </a:p>
          <a:p>
            <a:pPr algn="just">
              <a:lnSpc>
                <a:spcPct val="150000"/>
              </a:lnSpc>
            </a:pPr>
            <a:endParaRPr lang="en-IN" sz="1050" dirty="0">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E52304D6-0CC6-0E2E-172F-7516FD7AA988}"/>
              </a:ext>
            </a:extLst>
          </p:cNvPr>
          <p:cNvSpPr txBox="1"/>
          <p:nvPr/>
        </p:nvSpPr>
        <p:spPr>
          <a:xfrm>
            <a:off x="229791" y="3346781"/>
            <a:ext cx="8684419" cy="1142620"/>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The weighted average F1-score is 80%, considering class imbalance, and the macro-average F1-score is 74%, indicating a balanced measure across both classes. The model's accuracy is comparable to the Random Forest model but exhibits a trade-off between precision and recall for positive instances. Further optimization or tuning may enhance its performance, especially in scenarios where correctly identifying positive instances is crucial.</a:t>
            </a:r>
            <a:endParaRPr lang="en-IN" sz="1050" dirty="0">
              <a:latin typeface="Times New Roman" panose="02020603050405020304" pitchFamily="18" charset="0"/>
              <a:ea typeface="Times New Roman" panose="02020603050405020304" pitchFamily="18" charset="0"/>
            </a:endParaRPr>
          </a:p>
          <a:p>
            <a:br>
              <a:rPr lang="en-US" sz="1050" dirty="0">
                <a:latin typeface="Times New Roman" panose="02020603050405020304" pitchFamily="18" charset="0"/>
                <a:ea typeface="Times New Roman" panose="02020603050405020304" pitchFamily="18" charset="0"/>
              </a:rPr>
            </a:br>
            <a:endParaRPr lang="en-IN" sz="1050" dirty="0"/>
          </a:p>
        </p:txBody>
      </p:sp>
    </p:spTree>
    <p:extLst>
      <p:ext uri="{BB962C8B-B14F-4D97-AF65-F5344CB8AC3E}">
        <p14:creationId xmlns:p14="http://schemas.microsoft.com/office/powerpoint/2010/main" val="2442181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2517DB-DEC5-359B-4230-6BC865FD026C}"/>
              </a:ext>
            </a:extLst>
          </p:cNvPr>
          <p:cNvSpPr txBox="1"/>
          <p:nvPr/>
        </p:nvSpPr>
        <p:spPr>
          <a:xfrm>
            <a:off x="1883107" y="83147"/>
            <a:ext cx="4572000" cy="323165"/>
          </a:xfrm>
          <a:prstGeom prst="rect">
            <a:avLst/>
          </a:prstGeom>
          <a:noFill/>
        </p:spPr>
        <p:txBody>
          <a:bodyPr wrap="square">
            <a:spAutoFit/>
          </a:bodyPr>
          <a:lstStyle/>
          <a:p>
            <a:pPr marL="47625" algn="ctr">
              <a:spcBef>
                <a:spcPts val="326"/>
              </a:spcBef>
              <a:spcAft>
                <a:spcPts val="8"/>
              </a:spcAft>
            </a:pPr>
            <a:r>
              <a:rPr lang="en-US" sz="1500" b="1" dirty="0">
                <a:latin typeface="Times New Roman" panose="02020603050405020304" pitchFamily="18" charset="0"/>
                <a:ea typeface="Times New Roman" panose="02020603050405020304" pitchFamily="18" charset="0"/>
              </a:rPr>
              <a:t>PERFORMANCE</a:t>
            </a:r>
            <a:r>
              <a:rPr lang="en-US" sz="1500" b="1" spc="-11" dirty="0">
                <a:latin typeface="Times New Roman" panose="02020603050405020304" pitchFamily="18" charset="0"/>
                <a:ea typeface="Times New Roman" panose="02020603050405020304" pitchFamily="18" charset="0"/>
              </a:rPr>
              <a:t> </a:t>
            </a:r>
            <a:r>
              <a:rPr lang="en-US" sz="1500" b="1" dirty="0">
                <a:latin typeface="Times New Roman" panose="02020603050405020304" pitchFamily="18" charset="0"/>
                <a:ea typeface="Times New Roman" panose="02020603050405020304" pitchFamily="18" charset="0"/>
              </a:rPr>
              <a:t>METRICS:</a:t>
            </a:r>
            <a:endParaRPr lang="en-IN" sz="1500" b="1" dirty="0">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6B8B705-2F52-F548-29BF-E5AAC9F3054F}"/>
              </a:ext>
            </a:extLst>
          </p:cNvPr>
          <p:cNvSpPr txBox="1"/>
          <p:nvPr/>
        </p:nvSpPr>
        <p:spPr>
          <a:xfrm>
            <a:off x="1179733" y="1068617"/>
            <a:ext cx="5704901" cy="253916"/>
          </a:xfrm>
          <a:prstGeom prst="rect">
            <a:avLst/>
          </a:prstGeom>
          <a:noFill/>
        </p:spPr>
        <p:txBody>
          <a:bodyPr wrap="square">
            <a:spAutoFit/>
          </a:bodyPr>
          <a:lstStyle/>
          <a:p>
            <a:pPr marL="754856" marR="896779" algn="ctr">
              <a:spcBef>
                <a:spcPts val="4"/>
              </a:spcBef>
            </a:pPr>
            <a:r>
              <a:rPr lang="en-US" sz="1050" b="1" dirty="0">
                <a:latin typeface="Arial" panose="020B0604020202020204" pitchFamily="34" charset="0"/>
                <a:ea typeface="Times New Roman" panose="02020603050405020304" pitchFamily="18" charset="0"/>
                <a:cs typeface="Arial" panose="020B0604020202020204" pitchFamily="34" charset="0"/>
              </a:rPr>
              <a:t>Fig:</a:t>
            </a:r>
            <a:r>
              <a:rPr lang="en-US" sz="1050" b="1" spc="-15" dirty="0">
                <a:latin typeface="Arial" panose="020B0604020202020204" pitchFamily="34" charset="0"/>
                <a:ea typeface="Times New Roman" panose="02020603050405020304" pitchFamily="18" charset="0"/>
                <a:cs typeface="Arial" panose="020B0604020202020204" pitchFamily="34" charset="0"/>
              </a:rPr>
              <a:t> </a:t>
            </a:r>
            <a:r>
              <a:rPr lang="en-US" sz="1050" dirty="0">
                <a:latin typeface="Arial" panose="020B0604020202020204" pitchFamily="34" charset="0"/>
                <a:ea typeface="Times New Roman" panose="02020603050405020304" pitchFamily="18" charset="0"/>
                <a:cs typeface="Arial" panose="020B0604020202020204" pitchFamily="34" charset="0"/>
              </a:rPr>
              <a:t>Performance</a:t>
            </a:r>
            <a:r>
              <a:rPr lang="en-US" sz="1050" spc="-8" dirty="0">
                <a:latin typeface="Arial" panose="020B0604020202020204" pitchFamily="34" charset="0"/>
                <a:ea typeface="Times New Roman" panose="02020603050405020304" pitchFamily="18" charset="0"/>
                <a:cs typeface="Arial" panose="020B0604020202020204" pitchFamily="34" charset="0"/>
              </a:rPr>
              <a:t> </a:t>
            </a:r>
            <a:r>
              <a:rPr lang="en-US" sz="1050" dirty="0">
                <a:latin typeface="Arial" panose="020B0604020202020204" pitchFamily="34" charset="0"/>
                <a:ea typeface="Times New Roman" panose="02020603050405020304" pitchFamily="18" charset="0"/>
                <a:cs typeface="Arial" panose="020B0604020202020204" pitchFamily="34" charset="0"/>
              </a:rPr>
              <a:t>Metrics(XG</a:t>
            </a:r>
            <a:r>
              <a:rPr lang="en-US" sz="1050" spc="-19" dirty="0">
                <a:latin typeface="Arial" panose="020B0604020202020204" pitchFamily="34" charset="0"/>
                <a:ea typeface="Times New Roman" panose="02020603050405020304" pitchFamily="18" charset="0"/>
                <a:cs typeface="Arial" panose="020B0604020202020204" pitchFamily="34" charset="0"/>
              </a:rPr>
              <a:t> </a:t>
            </a:r>
            <a:r>
              <a:rPr lang="en-US" sz="1050" dirty="0">
                <a:latin typeface="Arial" panose="020B0604020202020204" pitchFamily="34" charset="0"/>
                <a:ea typeface="Times New Roman" panose="02020603050405020304" pitchFamily="18" charset="0"/>
                <a:cs typeface="Arial" panose="020B0604020202020204" pitchFamily="34" charset="0"/>
              </a:rPr>
              <a:t>Boosting</a:t>
            </a:r>
            <a:r>
              <a:rPr lang="en-US" sz="1050" spc="-8" dirty="0">
                <a:latin typeface="Arial" panose="020B0604020202020204" pitchFamily="34" charset="0"/>
                <a:ea typeface="Times New Roman" panose="02020603050405020304" pitchFamily="18" charset="0"/>
                <a:cs typeface="Arial" panose="020B0604020202020204" pitchFamily="34" charset="0"/>
              </a:rPr>
              <a:t> </a:t>
            </a:r>
            <a:r>
              <a:rPr lang="en-US" sz="1050" dirty="0">
                <a:latin typeface="Arial" panose="020B0604020202020204" pitchFamily="34" charset="0"/>
                <a:ea typeface="Times New Roman" panose="02020603050405020304" pitchFamily="18" charset="0"/>
                <a:cs typeface="Arial" panose="020B0604020202020204" pitchFamily="34" charset="0"/>
              </a:rPr>
              <a:t>Classifier)</a:t>
            </a:r>
            <a:endParaRPr lang="en-IN" sz="1050" dirty="0">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C861A38D-ECEA-AB4A-1543-6776CFADA8F0}"/>
              </a:ext>
            </a:extLst>
          </p:cNvPr>
          <p:cNvPicPr>
            <a:picLocks noChangeAspect="1"/>
          </p:cNvPicPr>
          <p:nvPr/>
        </p:nvPicPr>
        <p:blipFill>
          <a:blip r:embed="rId2"/>
          <a:srcRect/>
          <a:stretch>
            <a:fillRect/>
          </a:stretch>
        </p:blipFill>
        <p:spPr bwMode="auto">
          <a:xfrm>
            <a:off x="1609263" y="406312"/>
            <a:ext cx="4845844" cy="632936"/>
          </a:xfrm>
          <a:prstGeom prst="rect">
            <a:avLst/>
          </a:prstGeom>
          <a:noFill/>
          <a:ln w="9525">
            <a:noFill/>
            <a:miter lim="800000"/>
            <a:headEnd/>
            <a:tailEnd/>
          </a:ln>
        </p:spPr>
      </p:pic>
      <p:sp>
        <p:nvSpPr>
          <p:cNvPr id="7" name="TextBox 6">
            <a:extLst>
              <a:ext uri="{FF2B5EF4-FFF2-40B4-BE49-F238E27FC236}">
                <a16:creationId xmlns:a16="http://schemas.microsoft.com/office/drawing/2014/main" id="{90AA84F2-910E-8A22-1840-B5BDCCEA1D04}"/>
              </a:ext>
            </a:extLst>
          </p:cNvPr>
          <p:cNvSpPr txBox="1"/>
          <p:nvPr/>
        </p:nvSpPr>
        <p:spPr>
          <a:xfrm>
            <a:off x="134470" y="1400207"/>
            <a:ext cx="8895230" cy="2002279"/>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The </a:t>
            </a:r>
            <a:r>
              <a:rPr lang="en-US" sz="1050" dirty="0" err="1">
                <a:latin typeface="Times New Roman" panose="02020603050405020304" pitchFamily="18" charset="0"/>
                <a:ea typeface="Times New Roman" panose="02020603050405020304" pitchFamily="18" charset="0"/>
              </a:rPr>
              <a:t>XGBoosting</a:t>
            </a:r>
            <a:r>
              <a:rPr lang="en-US" sz="1050" dirty="0">
                <a:latin typeface="Times New Roman" panose="02020603050405020304" pitchFamily="18" charset="0"/>
                <a:ea typeface="Times New Roman" panose="02020603050405020304" pitchFamily="18" charset="0"/>
              </a:rPr>
              <a:t> Classifier achieves an accuracy of 82%, indicating its ability to correctly predict the target variable for a significant portion of instances in the dataset. However, a more nuanced understanding of its performance is revealed through additional metrics:</a:t>
            </a: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Recall (Sensitivity): The model exhibits a recall of 56.3% for positive instances (Class 1), implying that it successfully identifies 56.3% of all actual positive instances. A higher recall is desirable in scenarios where the cost of missing positive instances is high.</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Precision: The precision for Class 1 is 71.6%, indicating that 71.6% of instances predicted as positive are indeed positive. Precision is crucial in scenarios where the cost of false positives is significant.</a:t>
            </a:r>
            <a:endParaRPr lang="en-IN" sz="1050" dirty="0">
              <a:latin typeface="Times New Roman" panose="02020603050405020304" pitchFamily="18" charset="0"/>
              <a:ea typeface="Times New Roman" panose="02020603050405020304" pitchFamily="18" charset="0"/>
            </a:endParaRPr>
          </a:p>
          <a:p>
            <a:pPr marL="257175" indent="-257175" algn="just">
              <a:lnSpc>
                <a:spcPct val="150000"/>
              </a:lnSpc>
              <a:buFont typeface="Symbol" panose="05050102010706020507" pitchFamily="18" charset="2"/>
              <a:buChar char=""/>
            </a:pPr>
            <a:r>
              <a:rPr lang="en-US" sz="1050" dirty="0">
                <a:latin typeface="Times New Roman" panose="02020603050405020304" pitchFamily="18" charset="0"/>
                <a:ea typeface="Times New Roman" panose="02020603050405020304" pitchFamily="18" charset="0"/>
              </a:rPr>
              <a:t>F1 Score: The F1 score, which considers both precision and recall, is 63%. This metric provides a balanced measure of the model's overall performance.</a:t>
            </a:r>
            <a:endParaRPr lang="en-IN" sz="10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q"/>
            </a:pPr>
            <a:endParaRPr lang="en-IN" sz="1050" dirty="0">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9BEA8537-E4AD-1609-8A90-37C409177CD8}"/>
              </a:ext>
            </a:extLst>
          </p:cNvPr>
          <p:cNvSpPr txBox="1"/>
          <p:nvPr/>
        </p:nvSpPr>
        <p:spPr>
          <a:xfrm>
            <a:off x="134471" y="3217707"/>
            <a:ext cx="8411135" cy="548035"/>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Kappa Statistic: The Kappa statistic of 51.4% suggests moderate agreement beyond chance. This metric accounts for the possibility of correct predictions occurring by random chance.</a:t>
            </a:r>
            <a:endParaRPr lang="en-IN" sz="1050" dirty="0">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341357D1-E87C-23D4-EF7A-43BC0E94E0F4}"/>
              </a:ext>
            </a:extLst>
          </p:cNvPr>
          <p:cNvSpPr txBox="1"/>
          <p:nvPr/>
        </p:nvSpPr>
        <p:spPr>
          <a:xfrm>
            <a:off x="134471" y="3812383"/>
            <a:ext cx="8713694" cy="548035"/>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US" sz="1050" dirty="0">
                <a:latin typeface="Times New Roman" panose="02020603050405020304" pitchFamily="18" charset="0"/>
                <a:ea typeface="Times New Roman" panose="02020603050405020304" pitchFamily="18" charset="0"/>
              </a:rPr>
              <a:t>In summary, the XGB demonstrates solid overall accuracy, but there is room for improvement in correctly identifying positive instances. Further optimization or tuning may enhance its precision and recall balance, especially in scenarios where correctly identifying positive cases is crucial.</a:t>
            </a:r>
            <a:endParaRPr lang="en-IN" sz="10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15437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8F08-1BDD-BA10-F685-A6B33C6B72FE}"/>
              </a:ext>
            </a:extLst>
          </p:cNvPr>
          <p:cNvSpPr>
            <a:spLocks noGrp="1"/>
          </p:cNvSpPr>
          <p:nvPr>
            <p:ph type="title"/>
          </p:nvPr>
        </p:nvSpPr>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Business Objective</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Placeholder 2">
            <a:extLst>
              <a:ext uri="{FF2B5EF4-FFF2-40B4-BE49-F238E27FC236}">
                <a16:creationId xmlns:a16="http://schemas.microsoft.com/office/drawing/2014/main" id="{6D5A9F58-37E7-A661-155B-34F5F7DCA088}"/>
              </a:ext>
            </a:extLst>
          </p:cNvPr>
          <p:cNvSpPr>
            <a:spLocks noGrp="1"/>
          </p:cNvSpPr>
          <p:nvPr>
            <p:ph type="body" idx="1"/>
          </p:nvPr>
        </p:nvSpPr>
        <p:spPr>
          <a:xfrm>
            <a:off x="311700" y="1282075"/>
            <a:ext cx="8520600" cy="3416400"/>
          </a:xfrm>
        </p:spPr>
        <p:txBody>
          <a:bodyPr/>
          <a:lstStyle/>
          <a:p>
            <a:pPr marL="114300" indent="0">
              <a:buNone/>
            </a:pPr>
            <a:r>
              <a:rPr lang="en-US" sz="1600" b="0" strike="noStrike" spc="-1" dirty="0">
                <a:solidFill>
                  <a:srgbClr val="000000"/>
                </a:solidFill>
                <a:latin typeface="Arial"/>
                <a:ea typeface="Arial"/>
              </a:rPr>
              <a:t>By predicting which bookings are likely to be canceled, hotels can allocate their resources   more effectively. It enables hotels to adjust their pricing strategies based on the likelihood of cancellations. Hotels can offer discounted rates for rooms that are expected to be canceled, thereby attracting more bookings, and maximizing revenue. Overbooking can lead to customer dissatisfaction and operational challenges. Cancellation predictions help hotels avoid overbooking by adjusting room availability and reservations to match expected occupancy rates. During peak seasons or special events, cancellations can disrupt operations and revenue. Accurate predictions enable hotels to prepare for such scenarios and make necessary adjustments.</a:t>
            </a:r>
            <a:endParaRPr lang="en-US" sz="1600" b="0" strike="noStrike" spc="-1" dirty="0">
              <a:solidFill>
                <a:srgbClr val="000000"/>
              </a:solidFill>
              <a:latin typeface="Arial"/>
            </a:endParaRPr>
          </a:p>
          <a:p>
            <a:endParaRPr lang="en-IN" sz="1400" dirty="0"/>
          </a:p>
        </p:txBody>
      </p:sp>
    </p:spTree>
    <p:extLst>
      <p:ext uri="{BB962C8B-B14F-4D97-AF65-F5344CB8AC3E}">
        <p14:creationId xmlns:p14="http://schemas.microsoft.com/office/powerpoint/2010/main" val="48888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BAACCE-3043-10E7-7A08-7486004E80F5}"/>
              </a:ext>
            </a:extLst>
          </p:cNvPr>
          <p:cNvSpPr txBox="1"/>
          <p:nvPr/>
        </p:nvSpPr>
        <p:spPr>
          <a:xfrm>
            <a:off x="1916206" y="100185"/>
            <a:ext cx="5311589" cy="369332"/>
          </a:xfrm>
          <a:prstGeom prst="rect">
            <a:avLst/>
          </a:prstGeom>
          <a:noFill/>
        </p:spPr>
        <p:txBody>
          <a:bodyPr wrap="square">
            <a:spAutoFit/>
          </a:bodyPr>
          <a:lstStyle/>
          <a:p>
            <a:pPr algn="ctr"/>
            <a:r>
              <a:rPr lang="en-US" sz="1800" b="1" dirty="0">
                <a:latin typeface="Times New Roman" panose="02020603050405020304" pitchFamily="18" charset="0"/>
                <a:ea typeface="Times New Roman" panose="02020603050405020304" pitchFamily="18" charset="0"/>
              </a:rPr>
              <a:t>Comparison</a:t>
            </a:r>
            <a:r>
              <a:rPr lang="en-US" sz="1800" b="1" spc="4"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of Performance</a:t>
            </a:r>
            <a:r>
              <a:rPr lang="en-US" sz="1800" b="1" spc="-23"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of</a:t>
            </a:r>
            <a:r>
              <a:rPr lang="en-US" sz="1800" b="1" spc="-4"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Different</a:t>
            </a:r>
            <a:r>
              <a:rPr lang="en-US" sz="1800" b="1" spc="-23" dirty="0">
                <a:latin typeface="Times New Roman" panose="02020603050405020304" pitchFamily="18" charset="0"/>
                <a:ea typeface="Times New Roman" panose="02020603050405020304" pitchFamily="18" charset="0"/>
              </a:rPr>
              <a:t> </a:t>
            </a:r>
            <a:r>
              <a:rPr lang="en-US" sz="1800" b="1" dirty="0">
                <a:latin typeface="Times New Roman" panose="02020603050405020304" pitchFamily="18" charset="0"/>
                <a:ea typeface="Times New Roman" panose="02020603050405020304" pitchFamily="18" charset="0"/>
              </a:rPr>
              <a:t>Models:</a:t>
            </a:r>
            <a:endParaRPr lang="en-IN" sz="1800" b="1" dirty="0"/>
          </a:p>
        </p:txBody>
      </p:sp>
      <p:sp>
        <p:nvSpPr>
          <p:cNvPr id="6" name="TextBox 5">
            <a:extLst>
              <a:ext uri="{FF2B5EF4-FFF2-40B4-BE49-F238E27FC236}">
                <a16:creationId xmlns:a16="http://schemas.microsoft.com/office/drawing/2014/main" id="{420BDC11-4413-0F16-B784-1443A8185B71}"/>
              </a:ext>
            </a:extLst>
          </p:cNvPr>
          <p:cNvSpPr txBox="1"/>
          <p:nvPr/>
        </p:nvSpPr>
        <p:spPr>
          <a:xfrm>
            <a:off x="1485900" y="3311173"/>
            <a:ext cx="6172200" cy="276999"/>
          </a:xfrm>
          <a:prstGeom prst="rect">
            <a:avLst/>
          </a:prstGeom>
          <a:noFill/>
        </p:spPr>
        <p:txBody>
          <a:bodyPr wrap="square">
            <a:spAutoFit/>
          </a:bodyPr>
          <a:lstStyle/>
          <a:p>
            <a:pPr marL="758666" marR="759143" algn="ctr">
              <a:spcBef>
                <a:spcPts val="604"/>
              </a:spcBef>
            </a:pPr>
            <a:r>
              <a:rPr lang="en-US" sz="1200" b="1" dirty="0">
                <a:latin typeface="Arial" panose="020B0604020202020204" pitchFamily="34" charset="0"/>
                <a:ea typeface="Times New Roman" panose="02020603050405020304" pitchFamily="18" charset="0"/>
                <a:cs typeface="Arial" panose="020B0604020202020204" pitchFamily="34" charset="0"/>
              </a:rPr>
              <a:t>Fig:</a:t>
            </a:r>
            <a:r>
              <a:rPr lang="en-US" sz="1200" b="1" spc="-30"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Overall</a:t>
            </a:r>
            <a:r>
              <a:rPr lang="en-US" sz="1200" spc="-4"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Comparison</a:t>
            </a:r>
            <a:r>
              <a:rPr lang="en-US" sz="1200" spc="-4"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of</a:t>
            </a:r>
            <a:r>
              <a:rPr lang="en-US" sz="1200" spc="-15"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Performance</a:t>
            </a:r>
            <a:r>
              <a:rPr lang="en-US" sz="1200" spc="-4"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of</a:t>
            </a:r>
            <a:r>
              <a:rPr lang="en-US" sz="1200" spc="-15"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all</a:t>
            </a:r>
            <a:r>
              <a:rPr lang="en-US" sz="1200" spc="-4" dirty="0">
                <a:latin typeface="Arial" panose="020B0604020202020204" pitchFamily="34" charset="0"/>
                <a:ea typeface="Times New Roman" panose="02020603050405020304" pitchFamily="18" charset="0"/>
                <a:cs typeface="Arial" panose="020B0604020202020204" pitchFamily="34" charset="0"/>
              </a:rPr>
              <a:t> </a:t>
            </a:r>
            <a:r>
              <a:rPr lang="en-US" sz="1200" dirty="0">
                <a:latin typeface="Arial" panose="020B0604020202020204" pitchFamily="34" charset="0"/>
                <a:ea typeface="Times New Roman" panose="02020603050405020304" pitchFamily="18" charset="0"/>
                <a:cs typeface="Arial" panose="020B0604020202020204" pitchFamily="34" charset="0"/>
              </a:rPr>
              <a:t>Models</a:t>
            </a:r>
            <a:endParaRPr lang="en-IN" sz="1200" dirty="0">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descr="A screenshot of a graph&#10;&#10;Description automatically generated">
            <a:extLst>
              <a:ext uri="{FF2B5EF4-FFF2-40B4-BE49-F238E27FC236}">
                <a16:creationId xmlns:a16="http://schemas.microsoft.com/office/drawing/2014/main" id="{F1F1D5D3-CBF7-0B4F-CDEF-622891336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065" y="530423"/>
            <a:ext cx="5620730" cy="2713625"/>
          </a:xfrm>
          <a:prstGeom prst="rect">
            <a:avLst/>
          </a:prstGeom>
        </p:spPr>
      </p:pic>
      <p:sp>
        <p:nvSpPr>
          <p:cNvPr id="7" name="TextBox 6">
            <a:extLst>
              <a:ext uri="{FF2B5EF4-FFF2-40B4-BE49-F238E27FC236}">
                <a16:creationId xmlns:a16="http://schemas.microsoft.com/office/drawing/2014/main" id="{FECB0151-1707-47DB-F278-FF6CE5921C59}"/>
              </a:ext>
            </a:extLst>
          </p:cNvPr>
          <p:cNvSpPr txBox="1"/>
          <p:nvPr/>
        </p:nvSpPr>
        <p:spPr>
          <a:xfrm>
            <a:off x="134471" y="3654002"/>
            <a:ext cx="8868335" cy="1274964"/>
          </a:xfrm>
          <a:prstGeom prst="rect">
            <a:avLst/>
          </a:prstGeom>
          <a:noFill/>
        </p:spPr>
        <p:txBody>
          <a:bodyPr wrap="square">
            <a:spAutoFit/>
          </a:bodyPr>
          <a:lstStyle/>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1) XGB Classifier:</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Achieves the highest accuracy of 82.02%, demonstrating robust predictive performance.</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High recall (56.33%) for positive instances, indicating effective identification of actual positives.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Good precision (71.65%) and balanced F1 score (63.07%) reflect strong overall model performance.</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51.42% indicates substantial agreement beyond chance.</a:t>
            </a:r>
          </a:p>
        </p:txBody>
      </p:sp>
    </p:spTree>
    <p:extLst>
      <p:ext uri="{BB962C8B-B14F-4D97-AF65-F5344CB8AC3E}">
        <p14:creationId xmlns:p14="http://schemas.microsoft.com/office/powerpoint/2010/main" val="3351048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99916-249C-2832-FC38-0128A8721658}"/>
              </a:ext>
            </a:extLst>
          </p:cNvPr>
          <p:cNvSpPr txBox="1"/>
          <p:nvPr/>
        </p:nvSpPr>
        <p:spPr>
          <a:xfrm>
            <a:off x="208430" y="249167"/>
            <a:ext cx="8330453" cy="4668201"/>
          </a:xfrm>
          <a:prstGeom prst="rect">
            <a:avLst/>
          </a:prstGeom>
          <a:noFill/>
        </p:spPr>
        <p:txBody>
          <a:bodyPr wrap="square">
            <a:spAutoFit/>
          </a:bodyPr>
          <a:lstStyle/>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2) Random Forest:</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Like XGB, with an accuracy of 82.00%, precision, recall, and F1 score also comparable.</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Achieves a balanced trade-off between precision and recall for positive instances.</a:t>
            </a:r>
          </a:p>
          <a:p>
            <a:r>
              <a:rPr lang="en-IN" sz="1050" dirty="0">
                <a:latin typeface="Arial" panose="020B0604020202020204" pitchFamily="34" charset="0"/>
                <a:ea typeface="Times New Roman" panose="02020603050405020304" pitchFamily="18" charset="0"/>
                <a:cs typeface="Arial" panose="020B0604020202020204" pitchFamily="34" charset="0"/>
              </a:rPr>
              <a:t>Kappa statistic of 50.90% suggests substantial agreement beyond chance</a:t>
            </a:r>
          </a:p>
          <a:p>
            <a:endParaRPr lang="en-IN" sz="1050" dirty="0">
              <a:latin typeface="Arial" panose="020B0604020202020204" pitchFamily="34" charset="0"/>
              <a:ea typeface="Times New Roman" panose="02020603050405020304" pitchFamily="18" charset="0"/>
              <a:cs typeface="Arial" panose="020B0604020202020204" pitchFamily="34" charset="0"/>
            </a:endParaRPr>
          </a:p>
          <a:p>
            <a:endParaRPr lang="en-IN" sz="105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3) Gradient Boosting Classifier:</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Slightly lower accuracy at 81.33%, with balanced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Demonstrates good precision (72.04%) but has a lower recall (51.53%) for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F1 score of 60.08% indicates a balanced measure of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48.33% suggests moderate agreement beyond chance.</a:t>
            </a:r>
          </a:p>
          <a:p>
            <a:pPr marL="257175" indent="-257175" algn="just">
              <a:lnSpc>
                <a:spcPct val="150000"/>
              </a:lnSpc>
              <a:buSzPts val="1000"/>
              <a:buFont typeface="Symbol" panose="05050102010706020507" pitchFamily="18" charset="2"/>
              <a:buChar char=""/>
              <a:tabLst>
                <a:tab pos="342900" algn="l"/>
              </a:tabLst>
            </a:pPr>
            <a:endParaRPr lang="en-IN" sz="105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4) AdaBoost-rf:</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Lower accuracy at 77.88%, with moderate recall (44.52%) for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Precision of 63.44% and F1 score of 52.33% indicate a trade-off between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38.50% suggests moderate agreement beyond chance.</a:t>
            </a: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5) </a:t>
            </a:r>
            <a:r>
              <a:rPr lang="en-IN" sz="1050" b="1" dirty="0" err="1">
                <a:latin typeface="Arial" panose="020B0604020202020204" pitchFamily="34" charset="0"/>
                <a:ea typeface="Times New Roman" panose="02020603050405020304" pitchFamily="18" charset="0"/>
                <a:cs typeface="Arial" panose="020B0604020202020204" pitchFamily="34" charset="0"/>
              </a:rPr>
              <a:t>LogisticReg-skl</a:t>
            </a:r>
            <a:r>
              <a:rPr lang="en-IN" sz="1050" b="1" dirty="0">
                <a:latin typeface="Arial" panose="020B0604020202020204" pitchFamily="34" charset="0"/>
                <a:ea typeface="Times New Roman" panose="02020603050405020304" pitchFamily="18" charset="0"/>
                <a:cs typeface="Arial" panose="020B0604020202020204" pitchFamily="34" charset="0"/>
              </a:rPr>
              <a:t>:</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Accuracy at 77.18%, with low recall (34.23%) for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Precision of 65.61% and F1 score of 44.99% indicate challenges in predicting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32.34% suggests fair agreement beyond chance.</a:t>
            </a:r>
          </a:p>
        </p:txBody>
      </p:sp>
    </p:spTree>
    <p:extLst>
      <p:ext uri="{BB962C8B-B14F-4D97-AF65-F5344CB8AC3E}">
        <p14:creationId xmlns:p14="http://schemas.microsoft.com/office/powerpoint/2010/main" val="1423990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F411D-CFEA-3DBB-0FA0-B77C2E9DCEDA}"/>
              </a:ext>
            </a:extLst>
          </p:cNvPr>
          <p:cNvSpPr txBox="1"/>
          <p:nvPr/>
        </p:nvSpPr>
        <p:spPr>
          <a:xfrm>
            <a:off x="154641" y="214543"/>
            <a:ext cx="8834719" cy="4737451"/>
          </a:xfrm>
          <a:prstGeom prst="rect">
            <a:avLst/>
          </a:prstGeom>
          <a:noFill/>
        </p:spPr>
        <p:txBody>
          <a:bodyPr wrap="square">
            <a:spAutoFit/>
          </a:bodyPr>
          <a:lstStyle/>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6) </a:t>
            </a:r>
            <a:r>
              <a:rPr lang="en-IN" sz="1050" b="1" dirty="0" err="1">
                <a:latin typeface="Arial" panose="020B0604020202020204" pitchFamily="34" charset="0"/>
                <a:ea typeface="Times New Roman" panose="02020603050405020304" pitchFamily="18" charset="0"/>
                <a:cs typeface="Arial" panose="020B0604020202020204" pitchFamily="34" charset="0"/>
              </a:rPr>
              <a:t>KNearestNeighbour</a:t>
            </a:r>
            <a:r>
              <a:rPr lang="en-IN" sz="1050" b="1" dirty="0">
                <a:latin typeface="Arial" panose="020B0604020202020204" pitchFamily="34" charset="0"/>
                <a:ea typeface="Times New Roman" panose="02020603050405020304" pitchFamily="18" charset="0"/>
                <a:cs typeface="Arial" panose="020B0604020202020204" pitchFamily="34" charset="0"/>
              </a:rPr>
              <a:t>:</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Accuracy at 76.93%, with a balanced trade-off between precision (58.48%) and recall (53.07%).</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F1 score of 55.64% indicates a balanced measure of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40.11% suggests moderate agreement beyond chance.</a:t>
            </a:r>
          </a:p>
          <a:p>
            <a:pPr marL="257175" indent="-257175" algn="just">
              <a:lnSpc>
                <a:spcPct val="150000"/>
              </a:lnSpc>
              <a:buSzPts val="1000"/>
              <a:buFont typeface="Symbol" panose="05050102010706020507" pitchFamily="18" charset="2"/>
              <a:buChar char=""/>
              <a:tabLst>
                <a:tab pos="342900" algn="l"/>
              </a:tabLst>
            </a:pPr>
            <a:endParaRPr lang="en-IN" sz="105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7)</a:t>
            </a:r>
            <a:r>
              <a:rPr lang="en-IN" sz="1350" b="1" dirty="0">
                <a:latin typeface="Arial" panose="020B0604020202020204" pitchFamily="34" charset="0"/>
                <a:ea typeface="Times New Roman" panose="02020603050405020304" pitchFamily="18" charset="0"/>
                <a:cs typeface="Arial" panose="020B0604020202020204" pitchFamily="34" charset="0"/>
              </a:rPr>
              <a:t> </a:t>
            </a:r>
            <a:r>
              <a:rPr lang="en-IN" sz="1050" b="1" dirty="0">
                <a:latin typeface="Arial" panose="020B0604020202020204" pitchFamily="34" charset="0"/>
                <a:ea typeface="Times New Roman" panose="02020603050405020304" pitchFamily="18" charset="0"/>
                <a:cs typeface="Arial" panose="020B0604020202020204" pitchFamily="34" charset="0"/>
              </a:rPr>
              <a:t>Decision Tree-Gini:</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Achieves 75.05% accuracy, with a good recall (56.07%) for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Precision of 54.08% and F1 score of 55.06% indicate a balanced measure of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37.80% suggests moderate agreement beyond chance.</a:t>
            </a:r>
          </a:p>
          <a:p>
            <a:pPr marL="257175" indent="-257175" algn="just">
              <a:lnSpc>
                <a:spcPct val="150000"/>
              </a:lnSpc>
              <a:buSzPts val="1000"/>
              <a:buFont typeface="Symbol" panose="05050102010706020507" pitchFamily="18" charset="2"/>
              <a:buChar char=""/>
              <a:tabLst>
                <a:tab pos="342900" algn="l"/>
              </a:tabLst>
            </a:pPr>
            <a:endParaRPr lang="en-IN" sz="105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8) Gaussian NB:</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Lowest accuracy at 49.62%, with high recall (88.99%) but low precision (33.86%) for positive instances.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F1 score of 49.06% indicates an imbalance between precision and recall.</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Kappa statistic of 15.80% suggests poor agreement beyond chance.</a:t>
            </a:r>
          </a:p>
          <a:p>
            <a:pPr marL="257175" indent="-257175" algn="just">
              <a:lnSpc>
                <a:spcPct val="150000"/>
              </a:lnSpc>
              <a:buSzPts val="1000"/>
              <a:buFont typeface="Symbol" panose="05050102010706020507" pitchFamily="18" charset="2"/>
              <a:buChar char=""/>
              <a:tabLst>
                <a:tab pos="342900" algn="l"/>
              </a:tabLst>
            </a:pPr>
            <a:endParaRPr lang="en-IN" sz="1050" dirty="0">
              <a:latin typeface="Arial" panose="020B0604020202020204" pitchFamily="34" charset="0"/>
              <a:ea typeface="Times New Roman" panose="02020603050405020304" pitchFamily="18" charset="0"/>
              <a:cs typeface="Arial" panose="020B0604020202020204" pitchFamily="34" charset="0"/>
            </a:endParaRPr>
          </a:p>
          <a:p>
            <a:pPr algn="just">
              <a:lnSpc>
                <a:spcPct val="150000"/>
              </a:lnSpc>
            </a:pPr>
            <a:r>
              <a:rPr lang="en-IN" sz="1050" b="1" dirty="0">
                <a:latin typeface="Arial" panose="020B0604020202020204" pitchFamily="34" charset="0"/>
                <a:ea typeface="Times New Roman" panose="02020603050405020304" pitchFamily="18" charset="0"/>
                <a:cs typeface="Arial" panose="020B0604020202020204" pitchFamily="34" charset="0"/>
              </a:rPr>
              <a:t>Overall:</a:t>
            </a:r>
            <a:endParaRPr lang="en-IN" sz="1050" dirty="0">
              <a:latin typeface="Arial" panose="020B0604020202020204" pitchFamily="34" charset="0"/>
              <a:ea typeface="Times New Roman" panose="02020603050405020304" pitchFamily="18" charset="0"/>
              <a:cs typeface="Arial" panose="020B0604020202020204" pitchFamily="34" charset="0"/>
            </a:endParaRP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XGB Classifier and Random Forest stand out with the highest accuracy and balanced precision-recall trade-off.</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Models vary in their performance, emphasizing the importance of choosing the right model for specific goals and datasets.</a:t>
            </a:r>
          </a:p>
          <a:p>
            <a:pPr marL="257175" indent="-257175" algn="just">
              <a:lnSpc>
                <a:spcPct val="150000"/>
              </a:lnSpc>
              <a:buSzPts val="1000"/>
              <a:buFont typeface="Symbol" panose="05050102010706020507" pitchFamily="18" charset="2"/>
              <a:buChar char=""/>
              <a:tabLst>
                <a:tab pos="342900" algn="l"/>
              </a:tabLst>
            </a:pPr>
            <a:r>
              <a:rPr lang="en-IN" sz="1050" dirty="0">
                <a:latin typeface="Arial" panose="020B0604020202020204" pitchFamily="34" charset="0"/>
                <a:ea typeface="Times New Roman" panose="02020603050405020304" pitchFamily="18" charset="0"/>
                <a:cs typeface="Arial" panose="020B0604020202020204" pitchFamily="34" charset="0"/>
              </a:rPr>
              <a:t>Precision and recall metrics offer insights into the models' ability to handle positive instances, crucial in various real-world applications.</a:t>
            </a:r>
          </a:p>
        </p:txBody>
      </p:sp>
    </p:spTree>
    <p:extLst>
      <p:ext uri="{BB962C8B-B14F-4D97-AF65-F5344CB8AC3E}">
        <p14:creationId xmlns:p14="http://schemas.microsoft.com/office/powerpoint/2010/main" val="1628816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9C5459-85F1-10B2-4C44-DE169D91635D}"/>
              </a:ext>
            </a:extLst>
          </p:cNvPr>
          <p:cNvSpPr txBox="1"/>
          <p:nvPr/>
        </p:nvSpPr>
        <p:spPr>
          <a:xfrm>
            <a:off x="2286000" y="145397"/>
            <a:ext cx="4572000" cy="310341"/>
          </a:xfrm>
          <a:prstGeom prst="rect">
            <a:avLst/>
          </a:prstGeom>
          <a:noFill/>
        </p:spPr>
        <p:txBody>
          <a:bodyPr wrap="square">
            <a:spAutoFit/>
          </a:bodyPr>
          <a:lstStyle/>
          <a:p>
            <a:pPr marL="47625" algn="ctr">
              <a:lnSpc>
                <a:spcPts val="1718"/>
              </a:lnSpc>
              <a:spcBef>
                <a:spcPts val="311"/>
              </a:spcBef>
            </a:pPr>
            <a:r>
              <a:rPr lang="en-US" sz="1800" b="1" dirty="0">
                <a:latin typeface="Times New Roman" panose="02020603050405020304" pitchFamily="18" charset="0"/>
                <a:ea typeface="Times New Roman" panose="02020603050405020304" pitchFamily="18" charset="0"/>
              </a:rPr>
              <a:t>HYPERPARAMETER  TUNING</a:t>
            </a:r>
            <a:endParaRPr lang="en-IN" sz="1350" b="1"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43F1924F-2425-5E36-07D7-6EB25F961309}"/>
              </a:ext>
            </a:extLst>
          </p:cNvPr>
          <p:cNvSpPr txBox="1"/>
          <p:nvPr/>
        </p:nvSpPr>
        <p:spPr>
          <a:xfrm>
            <a:off x="396689" y="422914"/>
            <a:ext cx="4572000" cy="300082"/>
          </a:xfrm>
          <a:prstGeom prst="rect">
            <a:avLst/>
          </a:prstGeom>
          <a:noFill/>
        </p:spPr>
        <p:txBody>
          <a:bodyPr wrap="square">
            <a:spAutoFit/>
          </a:bodyPr>
          <a:lstStyle/>
          <a:p>
            <a:pPr marL="257175" indent="-257175">
              <a:spcBef>
                <a:spcPts val="326"/>
              </a:spcBef>
              <a:buSzPts val="1500"/>
              <a:buFont typeface="Times New Roman" panose="02020603050405020304" pitchFamily="18" charset="0"/>
              <a:buAutoNum type="arabicPeriod"/>
              <a:tabLst>
                <a:tab pos="200501" algn="l"/>
              </a:tabLst>
            </a:pPr>
            <a:r>
              <a:rPr lang="en-US" sz="1350" b="1" dirty="0">
                <a:latin typeface="Times New Roman" panose="02020603050405020304" pitchFamily="18" charset="0"/>
                <a:ea typeface="Times New Roman" panose="02020603050405020304" pitchFamily="18" charset="0"/>
              </a:rPr>
              <a:t>XGBOOST Using </a:t>
            </a:r>
            <a:r>
              <a:rPr lang="en-US" sz="1350" b="1" dirty="0" err="1">
                <a:latin typeface="Times New Roman" panose="02020603050405020304" pitchFamily="18" charset="0"/>
                <a:ea typeface="Times New Roman" panose="02020603050405020304" pitchFamily="18" charset="0"/>
              </a:rPr>
              <a:t>GridSearchCV</a:t>
            </a:r>
            <a:r>
              <a:rPr lang="en-US" sz="1350" b="1" dirty="0">
                <a:latin typeface="Times New Roman" panose="02020603050405020304" pitchFamily="18" charset="0"/>
                <a:ea typeface="Times New Roman" panose="02020603050405020304" pitchFamily="18" charset="0"/>
              </a:rPr>
              <a:t>:</a:t>
            </a:r>
            <a:endParaRPr lang="en-IN" sz="1350" b="1" dirty="0">
              <a:latin typeface="Times New Roman" panose="02020603050405020304" pitchFamily="18" charset="0"/>
              <a:ea typeface="Times New Roman" panose="02020603050405020304" pitchFamily="18" charset="0"/>
            </a:endParaRPr>
          </a:p>
        </p:txBody>
      </p:sp>
      <p:pic>
        <p:nvPicPr>
          <p:cNvPr id="6" name="Picture 5" descr="A close up of a text&#10;&#10;Description automatically generated">
            <a:extLst>
              <a:ext uri="{FF2B5EF4-FFF2-40B4-BE49-F238E27FC236}">
                <a16:creationId xmlns:a16="http://schemas.microsoft.com/office/drawing/2014/main" id="{E588E66D-CACB-978D-5CA1-07B11F880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32" y="699914"/>
            <a:ext cx="3748998" cy="564356"/>
          </a:xfrm>
          <a:prstGeom prst="rect">
            <a:avLst/>
          </a:prstGeom>
        </p:spPr>
      </p:pic>
      <p:pic>
        <p:nvPicPr>
          <p:cNvPr id="7" name="Picture 6">
            <a:extLst>
              <a:ext uri="{FF2B5EF4-FFF2-40B4-BE49-F238E27FC236}">
                <a16:creationId xmlns:a16="http://schemas.microsoft.com/office/drawing/2014/main" id="{28A8B05A-644F-8780-7C51-E021F33CB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8760" y="702121"/>
            <a:ext cx="4737356" cy="552450"/>
          </a:xfrm>
          <a:prstGeom prst="rect">
            <a:avLst/>
          </a:prstGeom>
        </p:spPr>
      </p:pic>
      <p:sp>
        <p:nvSpPr>
          <p:cNvPr id="9" name="TextBox 8">
            <a:extLst>
              <a:ext uri="{FF2B5EF4-FFF2-40B4-BE49-F238E27FC236}">
                <a16:creationId xmlns:a16="http://schemas.microsoft.com/office/drawing/2014/main" id="{DAC1197C-1B1E-61DF-5CF0-0D64D7F80237}"/>
              </a:ext>
            </a:extLst>
          </p:cNvPr>
          <p:cNvSpPr txBox="1"/>
          <p:nvPr/>
        </p:nvSpPr>
        <p:spPr>
          <a:xfrm>
            <a:off x="217885" y="1692832"/>
            <a:ext cx="8708231" cy="2002279"/>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IN" sz="1050" dirty="0">
                <a:latin typeface="Times New Roman" panose="02020603050405020304" pitchFamily="18" charset="0"/>
                <a:ea typeface="Times New Roman" panose="02020603050405020304" pitchFamily="18" charset="0"/>
              </a:rPr>
              <a:t>After hyperparameter tuning, the XGB Classifier demonstrates notable improvements in its performance:</a:t>
            </a:r>
          </a:p>
          <a:p>
            <a:pPr marL="257175" indent="-257175" algn="just">
              <a:lnSpc>
                <a:spcPct val="150000"/>
              </a:lnSpc>
              <a:buSzPts val="1000"/>
              <a:buFont typeface="Symbol" panose="05050102010706020507" pitchFamily="18" charset="2"/>
              <a:buChar char=""/>
              <a:tabLst>
                <a:tab pos="342900" algn="l"/>
              </a:tabLst>
            </a:pPr>
            <a:r>
              <a:rPr lang="en-IN" sz="1050" b="1" dirty="0">
                <a:latin typeface="Times New Roman" panose="02020603050405020304" pitchFamily="18" charset="0"/>
                <a:ea typeface="Times New Roman" panose="02020603050405020304" pitchFamily="18" charset="0"/>
              </a:rPr>
              <a:t>Accuracy:</a:t>
            </a:r>
            <a:r>
              <a:rPr lang="en-IN" sz="1050" dirty="0">
                <a:latin typeface="Times New Roman" panose="02020603050405020304" pitchFamily="18" charset="0"/>
                <a:ea typeface="Times New Roman" panose="02020603050405020304" pitchFamily="18" charset="0"/>
              </a:rPr>
              <a:t> The model achieves an accuracy of 82.31%, showcasing enhanced predictive capability compared to the untuned version.</a:t>
            </a:r>
          </a:p>
          <a:p>
            <a:pPr marL="257175" indent="-257175" algn="just">
              <a:lnSpc>
                <a:spcPct val="150000"/>
              </a:lnSpc>
              <a:buSzPts val="1000"/>
              <a:buFont typeface="Symbol" panose="05050102010706020507" pitchFamily="18" charset="2"/>
              <a:buChar char=""/>
              <a:tabLst>
                <a:tab pos="342900" algn="l"/>
              </a:tabLst>
            </a:pPr>
            <a:r>
              <a:rPr lang="en-IN" sz="1050" b="1" dirty="0">
                <a:latin typeface="Times New Roman" panose="02020603050405020304" pitchFamily="18" charset="0"/>
                <a:ea typeface="Times New Roman" panose="02020603050405020304" pitchFamily="18" charset="0"/>
              </a:rPr>
              <a:t>Recall:</a:t>
            </a:r>
            <a:r>
              <a:rPr lang="en-IN" sz="1050" dirty="0">
                <a:latin typeface="Times New Roman" panose="02020603050405020304" pitchFamily="18" charset="0"/>
                <a:ea typeface="Times New Roman" panose="02020603050405020304" pitchFamily="18" charset="0"/>
              </a:rPr>
              <a:t> The recall for positive instances (Class 1) increases to 57.06%, indicating improved sensitivity in identifying actual positive cases.</a:t>
            </a:r>
          </a:p>
          <a:p>
            <a:pPr marL="257175" indent="-257175" algn="just">
              <a:lnSpc>
                <a:spcPct val="150000"/>
              </a:lnSpc>
              <a:buSzPts val="1000"/>
              <a:buFont typeface="Symbol" panose="05050102010706020507" pitchFamily="18" charset="2"/>
              <a:buChar char=""/>
              <a:tabLst>
                <a:tab pos="342900" algn="l"/>
              </a:tabLst>
            </a:pPr>
            <a:r>
              <a:rPr lang="en-IN" sz="1050" b="1" dirty="0">
                <a:latin typeface="Times New Roman" panose="02020603050405020304" pitchFamily="18" charset="0"/>
                <a:ea typeface="Times New Roman" panose="02020603050405020304" pitchFamily="18" charset="0"/>
              </a:rPr>
              <a:t>Precision:</a:t>
            </a:r>
            <a:r>
              <a:rPr lang="en-IN" sz="1050" dirty="0">
                <a:latin typeface="Times New Roman" panose="02020603050405020304" pitchFamily="18" charset="0"/>
                <a:ea typeface="Times New Roman" panose="02020603050405020304" pitchFamily="18" charset="0"/>
              </a:rPr>
              <a:t> Precision for Class 1 improves to 72.21%, suggesting a better ability to make accurate positive predictions.</a:t>
            </a:r>
          </a:p>
          <a:p>
            <a:pPr marL="257175" indent="-257175" algn="just">
              <a:lnSpc>
                <a:spcPct val="150000"/>
              </a:lnSpc>
              <a:buSzPts val="1000"/>
              <a:buFont typeface="Symbol" panose="05050102010706020507" pitchFamily="18" charset="2"/>
              <a:buChar char=""/>
              <a:tabLst>
                <a:tab pos="342900" algn="l"/>
              </a:tabLst>
            </a:pPr>
            <a:r>
              <a:rPr lang="en-IN" sz="1050" b="1" dirty="0">
                <a:latin typeface="Times New Roman" panose="02020603050405020304" pitchFamily="18" charset="0"/>
                <a:ea typeface="Times New Roman" panose="02020603050405020304" pitchFamily="18" charset="0"/>
              </a:rPr>
              <a:t>F1 Score:</a:t>
            </a:r>
            <a:r>
              <a:rPr lang="en-IN" sz="1050" dirty="0">
                <a:latin typeface="Times New Roman" panose="02020603050405020304" pitchFamily="18" charset="0"/>
                <a:ea typeface="Times New Roman" panose="02020603050405020304" pitchFamily="18" charset="0"/>
              </a:rPr>
              <a:t> The F1 score reaches 63.58%, reflecting a more balanced measure of precision and recall. This improvement indicates a strengthened overall performance.</a:t>
            </a:r>
          </a:p>
          <a:p>
            <a:pPr marL="257175" indent="-257175" algn="just">
              <a:lnSpc>
                <a:spcPct val="150000"/>
              </a:lnSpc>
              <a:buSzPts val="1000"/>
              <a:buFont typeface="Symbol" panose="05050102010706020507" pitchFamily="18" charset="2"/>
              <a:buChar char=""/>
              <a:tabLst>
                <a:tab pos="342900" algn="l"/>
              </a:tabLst>
            </a:pPr>
            <a:r>
              <a:rPr lang="en-IN" sz="1050" b="1" dirty="0">
                <a:latin typeface="Times New Roman" panose="02020603050405020304" pitchFamily="18" charset="0"/>
                <a:ea typeface="Times New Roman" panose="02020603050405020304" pitchFamily="18" charset="0"/>
              </a:rPr>
              <a:t>Kappa Statistic:</a:t>
            </a:r>
            <a:r>
              <a:rPr lang="en-IN" sz="1050" dirty="0">
                <a:latin typeface="Times New Roman" panose="02020603050405020304" pitchFamily="18" charset="0"/>
                <a:ea typeface="Times New Roman" panose="02020603050405020304" pitchFamily="18" charset="0"/>
              </a:rPr>
              <a:t> The Kappa statistic increases to 52.57%, signifying substantial agreement beyond chance. This suggests that the tuned XGB Classifier performs significantly better than random chance.</a:t>
            </a:r>
          </a:p>
        </p:txBody>
      </p:sp>
      <p:sp>
        <p:nvSpPr>
          <p:cNvPr id="11" name="TextBox 10">
            <a:extLst>
              <a:ext uri="{FF2B5EF4-FFF2-40B4-BE49-F238E27FC236}">
                <a16:creationId xmlns:a16="http://schemas.microsoft.com/office/drawing/2014/main" id="{45B6E6A5-43BF-082E-F116-94DDAF8F111E}"/>
              </a:ext>
            </a:extLst>
          </p:cNvPr>
          <p:cNvSpPr txBox="1"/>
          <p:nvPr/>
        </p:nvSpPr>
        <p:spPr>
          <a:xfrm>
            <a:off x="4271437" y="1323563"/>
            <a:ext cx="4572000" cy="275012"/>
          </a:xfrm>
          <a:prstGeom prst="rect">
            <a:avLst/>
          </a:prstGeom>
          <a:noFill/>
        </p:spPr>
        <p:txBody>
          <a:bodyPr wrap="square">
            <a:spAutoFit/>
          </a:bodyPr>
          <a:lstStyle/>
          <a:p>
            <a:pPr marL="756285" marR="896779" algn="ctr">
              <a:lnSpc>
                <a:spcPct val="150000"/>
              </a:lnSpc>
              <a:spcBef>
                <a:spcPts val="638"/>
              </a:spcBef>
            </a:pPr>
            <a:r>
              <a:rPr lang="en-US" sz="900" b="1" dirty="0" err="1">
                <a:latin typeface="Arial" panose="020B0604020202020204" pitchFamily="34" charset="0"/>
                <a:ea typeface="Times New Roman" panose="02020603050405020304" pitchFamily="18" charset="0"/>
                <a:cs typeface="Arial" panose="020B0604020202020204" pitchFamily="34" charset="0"/>
              </a:rPr>
              <a:t>Fig:</a:t>
            </a:r>
            <a:r>
              <a:rPr lang="en-US" sz="900" dirty="0" err="1">
                <a:latin typeface="Arial" panose="020B0604020202020204" pitchFamily="34" charset="0"/>
                <a:ea typeface="Times New Roman" panose="02020603050405020304" pitchFamily="18" charset="0"/>
                <a:cs typeface="Arial" panose="020B0604020202020204" pitchFamily="34" charset="0"/>
              </a:rPr>
              <a:t>XGBoost</a:t>
            </a:r>
            <a:r>
              <a:rPr lang="en-US" sz="900" dirty="0">
                <a:latin typeface="Arial" panose="020B0604020202020204" pitchFamily="34" charset="0"/>
                <a:ea typeface="Times New Roman" panose="02020603050405020304" pitchFamily="18" charset="0"/>
                <a:cs typeface="Arial" panose="020B0604020202020204" pitchFamily="34" charset="0"/>
              </a:rPr>
              <a:t> using </a:t>
            </a:r>
            <a:r>
              <a:rPr lang="en-US" sz="900" dirty="0" err="1">
                <a:latin typeface="Arial" panose="020B0604020202020204" pitchFamily="34" charset="0"/>
                <a:ea typeface="Times New Roman" panose="02020603050405020304" pitchFamily="18" charset="0"/>
                <a:cs typeface="Arial" panose="020B0604020202020204" pitchFamily="34" charset="0"/>
              </a:rPr>
              <a:t>GridSearch</a:t>
            </a:r>
            <a:r>
              <a:rPr lang="en-US" sz="900" dirty="0">
                <a:latin typeface="Arial" panose="020B0604020202020204" pitchFamily="34" charset="0"/>
                <a:ea typeface="Times New Roman" panose="02020603050405020304" pitchFamily="18" charset="0"/>
                <a:cs typeface="Arial" panose="020B0604020202020204" pitchFamily="34" charset="0"/>
              </a:rPr>
              <a:t> CV</a:t>
            </a:r>
            <a:endParaRPr lang="en-IN" sz="900" dirty="0">
              <a:latin typeface="Arial" panose="020B0604020202020204" pitchFamily="34" charset="0"/>
              <a:ea typeface="Times New Roman" panose="02020603050405020304" pitchFamily="18" charset="0"/>
              <a:cs typeface="Arial" panose="020B0604020202020204" pitchFamily="34" charset="0"/>
            </a:endParaRPr>
          </a:p>
        </p:txBody>
      </p:sp>
      <p:sp>
        <p:nvSpPr>
          <p:cNvPr id="13" name="TextBox 12">
            <a:extLst>
              <a:ext uri="{FF2B5EF4-FFF2-40B4-BE49-F238E27FC236}">
                <a16:creationId xmlns:a16="http://schemas.microsoft.com/office/drawing/2014/main" id="{9E17C46A-7EB9-FA9C-0B1A-F8349D0580EF}"/>
              </a:ext>
            </a:extLst>
          </p:cNvPr>
          <p:cNvSpPr txBox="1"/>
          <p:nvPr/>
        </p:nvSpPr>
        <p:spPr>
          <a:xfrm>
            <a:off x="217885" y="3810598"/>
            <a:ext cx="8708231" cy="548035"/>
          </a:xfrm>
          <a:prstGeom prst="rect">
            <a:avLst/>
          </a:prstGeom>
          <a:noFill/>
        </p:spPr>
        <p:txBody>
          <a:bodyPr wrap="square">
            <a:spAutoFit/>
          </a:bodyPr>
          <a:lstStyle/>
          <a:p>
            <a:pPr marL="214313" indent="-214313" algn="just">
              <a:lnSpc>
                <a:spcPct val="150000"/>
              </a:lnSpc>
              <a:buFont typeface="Wingdings" panose="05000000000000000000" pitchFamily="2" charset="2"/>
              <a:buChar char="q"/>
            </a:pPr>
            <a:r>
              <a:rPr lang="en-IN" sz="1050" dirty="0">
                <a:latin typeface="Times New Roman" panose="02020603050405020304" pitchFamily="18" charset="0"/>
                <a:ea typeface="Times New Roman" panose="02020603050405020304" pitchFamily="18" charset="0"/>
              </a:rPr>
              <a:t>In summary, the hyperparameter tuning process enhances the XGB Classifier's accuracy, recall, precision, and overall F1 score. These improvements emphasize the effectiveness of selecting optimal hyperparameters to fine-tune the model for better performance on the given dataset.</a:t>
            </a:r>
          </a:p>
        </p:txBody>
      </p:sp>
    </p:spTree>
    <p:extLst>
      <p:ext uri="{BB962C8B-B14F-4D97-AF65-F5344CB8AC3E}">
        <p14:creationId xmlns:p14="http://schemas.microsoft.com/office/powerpoint/2010/main" val="15917395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280BC-D59B-4049-F294-CEEDD6D3F3BB}"/>
              </a:ext>
            </a:extLst>
          </p:cNvPr>
          <p:cNvSpPr txBox="1"/>
          <p:nvPr/>
        </p:nvSpPr>
        <p:spPr>
          <a:xfrm>
            <a:off x="242048" y="160697"/>
            <a:ext cx="4572000" cy="300082"/>
          </a:xfrm>
          <a:prstGeom prst="rect">
            <a:avLst/>
          </a:prstGeom>
          <a:noFill/>
        </p:spPr>
        <p:txBody>
          <a:bodyPr wrap="square">
            <a:spAutoFit/>
          </a:bodyPr>
          <a:lstStyle/>
          <a:p>
            <a:pPr marL="47625">
              <a:spcBef>
                <a:spcPts val="311"/>
              </a:spcBef>
            </a:pPr>
            <a:r>
              <a:rPr lang="en-US" sz="1350" b="1" dirty="0">
                <a:latin typeface="Times New Roman" panose="02020603050405020304" pitchFamily="18" charset="0"/>
                <a:ea typeface="Times New Roman" panose="02020603050405020304" pitchFamily="18" charset="0"/>
              </a:rPr>
              <a:t>2. Cross-Validation</a:t>
            </a:r>
            <a:endParaRPr lang="en-IN" sz="1350" b="1" dirty="0">
              <a:latin typeface="Times New Roman" panose="02020603050405020304" pitchFamily="18" charset="0"/>
              <a:ea typeface="Times New Roman" panose="02020603050405020304" pitchFamily="18" charset="0"/>
            </a:endParaRPr>
          </a:p>
        </p:txBody>
      </p:sp>
      <p:pic>
        <p:nvPicPr>
          <p:cNvPr id="4" name="Picture 3" descr="A screenshot of a computer code&#10;&#10;Description automatically generated">
            <a:extLst>
              <a:ext uri="{FF2B5EF4-FFF2-40B4-BE49-F238E27FC236}">
                <a16:creationId xmlns:a16="http://schemas.microsoft.com/office/drawing/2014/main" id="{38DC6261-217E-C3A3-5968-B20EA3D1F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4" y="510358"/>
            <a:ext cx="4314825" cy="1621631"/>
          </a:xfrm>
          <a:prstGeom prst="rect">
            <a:avLst/>
          </a:prstGeom>
        </p:spPr>
      </p:pic>
      <p:sp>
        <p:nvSpPr>
          <p:cNvPr id="6" name="TextBox 5">
            <a:extLst>
              <a:ext uri="{FF2B5EF4-FFF2-40B4-BE49-F238E27FC236}">
                <a16:creationId xmlns:a16="http://schemas.microsoft.com/office/drawing/2014/main" id="{9B8CBC04-6758-7416-3D71-79E573BD9F1C}"/>
              </a:ext>
            </a:extLst>
          </p:cNvPr>
          <p:cNvSpPr txBox="1"/>
          <p:nvPr/>
        </p:nvSpPr>
        <p:spPr>
          <a:xfrm>
            <a:off x="1337982" y="2148812"/>
            <a:ext cx="4572000" cy="253916"/>
          </a:xfrm>
          <a:prstGeom prst="rect">
            <a:avLst/>
          </a:prstGeom>
          <a:noFill/>
        </p:spPr>
        <p:txBody>
          <a:bodyPr wrap="square">
            <a:spAutoFit/>
          </a:bodyPr>
          <a:lstStyle/>
          <a:p>
            <a:r>
              <a:rPr lang="en-US" sz="1050" dirty="0">
                <a:latin typeface="Times New Roman" panose="02020603050405020304" pitchFamily="18" charset="0"/>
                <a:ea typeface="Times New Roman" panose="02020603050405020304" pitchFamily="18" charset="0"/>
              </a:rPr>
              <a:t>Fig (Cross- Validation)</a:t>
            </a:r>
            <a:endParaRPr lang="en-IN" sz="1050" dirty="0">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F66BB2D1-8A04-B265-AE1B-BFD287BCF3E0}"/>
              </a:ext>
            </a:extLst>
          </p:cNvPr>
          <p:cNvSpPr txBox="1"/>
          <p:nvPr/>
        </p:nvSpPr>
        <p:spPr>
          <a:xfrm>
            <a:off x="4435849" y="299864"/>
            <a:ext cx="4572000" cy="2487027"/>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cross-validation results for Extreme Gradient Boosting Classifier model indicate an average accuracy of approximately 81.9% with a standard deviation of approximately 0.0039. This suggests that the model performs consistently across different folds, and the low standard deviation implies stability in the model's performance.</a:t>
            </a:r>
          </a:p>
          <a:p>
            <a:pPr marL="214313" indent="-214313" algn="just">
              <a:lnSpc>
                <a:spcPct val="150000"/>
              </a:lnSpc>
              <a:buFont typeface="Wingdings" panose="05000000000000000000" pitchFamily="2" charset="2"/>
              <a:buChar char="§"/>
            </a:pPr>
            <a:endParaRPr lang="en-US" sz="10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average accuracy of 81.9% indicates that, on average, the model correctly predicts the target variable for 81.9% of the instances in the training data across the five folds. This provides a reasonable level of predictive performance.</a:t>
            </a:r>
            <a:endParaRPr lang="en-IN" sz="1050" dirty="0">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96FA784-6A44-C936-39ED-871D0B982C41}"/>
              </a:ext>
            </a:extLst>
          </p:cNvPr>
          <p:cNvSpPr txBox="1"/>
          <p:nvPr/>
        </p:nvSpPr>
        <p:spPr>
          <a:xfrm>
            <a:off x="236164" y="2896096"/>
            <a:ext cx="8671672" cy="1275157"/>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small standard deviation of 0.0039 suggests that the model's performance is robust and not highly sensitive to the specific subset of data used in each fold. A low standard deviation is desirable as it indicates less variability in the model's performance, contributing to its reliability.</a:t>
            </a:r>
          </a:p>
          <a:p>
            <a:pPr marL="214313" indent="-214313" algn="just">
              <a:lnSpc>
                <a:spcPct val="150000"/>
              </a:lnSpc>
              <a:buFont typeface="Wingdings" panose="05000000000000000000" pitchFamily="2" charset="2"/>
              <a:buChar char="§"/>
            </a:pPr>
            <a:endParaRPr lang="en-US" sz="105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In summary, the logistic regression model exhibits consistent and stable performance with an good accuracy of 81.% across five-fold cross-validation. Further model evaluation and tuning can be performed to optimize its predictive capabilities.</a:t>
            </a:r>
            <a:endParaRPr lang="en-IN" sz="105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66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0EC0D4-E684-A96F-4307-5FFC32937340}"/>
              </a:ext>
            </a:extLst>
          </p:cNvPr>
          <p:cNvSpPr txBox="1"/>
          <p:nvPr/>
        </p:nvSpPr>
        <p:spPr>
          <a:xfrm>
            <a:off x="2286000" y="105438"/>
            <a:ext cx="4572000" cy="461665"/>
          </a:xfrm>
          <a:prstGeom prst="rect">
            <a:avLst/>
          </a:prstGeom>
          <a:noFill/>
        </p:spPr>
        <p:txBody>
          <a:bodyPr wrap="square">
            <a:spAutoFit/>
          </a:bodyPr>
          <a:lstStyle/>
          <a:p>
            <a:pPr marL="47625" algn="ctr">
              <a:spcBef>
                <a:spcPts val="311"/>
              </a:spcBef>
            </a:pPr>
            <a:r>
              <a:rPr lang="en-US" sz="2400" b="1" dirty="0">
                <a:latin typeface="Times New Roman" panose="02020603050405020304" pitchFamily="18" charset="0"/>
                <a:ea typeface="Times New Roman" panose="02020603050405020304" pitchFamily="18" charset="0"/>
              </a:rPr>
              <a:t>Feature Importance</a:t>
            </a:r>
            <a:endParaRPr lang="en-IN" sz="2400" b="1" dirty="0">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FDB037CA-AB4E-FC00-FAA7-1C0E35D90F5D}"/>
              </a:ext>
            </a:extLst>
          </p:cNvPr>
          <p:cNvSpPr txBox="1"/>
          <p:nvPr/>
        </p:nvSpPr>
        <p:spPr>
          <a:xfrm>
            <a:off x="188259" y="545299"/>
            <a:ext cx="8801100" cy="1061829"/>
          </a:xfrm>
          <a:prstGeom prst="rect">
            <a:avLst/>
          </a:prstGeom>
          <a:noFill/>
        </p:spPr>
        <p:txBody>
          <a:bodyPr wrap="square">
            <a:spAutoFit/>
          </a:bodyPr>
          <a:lstStyle/>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The most important feature for the model is "</a:t>
            </a:r>
            <a:r>
              <a:rPr lang="en-US" sz="1050" dirty="0" err="1">
                <a:latin typeface="Times New Roman" panose="02020603050405020304" pitchFamily="18" charset="0"/>
                <a:ea typeface="Times New Roman" panose="02020603050405020304" pitchFamily="18" charset="0"/>
              </a:rPr>
              <a:t>deposit_type_non_refund</a:t>
            </a:r>
            <a:r>
              <a:rPr lang="en-US" sz="1050" dirty="0">
                <a:latin typeface="Times New Roman" panose="02020603050405020304" pitchFamily="18" charset="0"/>
                <a:ea typeface="Times New Roman" panose="02020603050405020304" pitchFamily="18" charset="0"/>
              </a:rPr>
              <a:t>", which has an importance score of 0.78. The next most important features are "</a:t>
            </a:r>
            <a:r>
              <a:rPr lang="en-US" sz="1050" dirty="0" err="1">
                <a:latin typeface="Times New Roman" panose="02020603050405020304" pitchFamily="18" charset="0"/>
                <a:ea typeface="Times New Roman" panose="02020603050405020304" pitchFamily="18" charset="0"/>
              </a:rPr>
              <a:t>market_segment_online_TA</a:t>
            </a:r>
            <a:r>
              <a:rPr lang="en-US" sz="1050" dirty="0">
                <a:latin typeface="Times New Roman" panose="02020603050405020304" pitchFamily="18" charset="0"/>
                <a:ea typeface="Times New Roman" panose="02020603050405020304" pitchFamily="18" charset="0"/>
              </a:rPr>
              <a:t>" and "</a:t>
            </a:r>
            <a:r>
              <a:rPr lang="en-US" sz="1050" dirty="0" err="1">
                <a:latin typeface="Times New Roman" panose="02020603050405020304" pitchFamily="18" charset="0"/>
                <a:ea typeface="Times New Roman" panose="02020603050405020304" pitchFamily="18" charset="0"/>
              </a:rPr>
              <a:t>total_of_special_requests</a:t>
            </a:r>
            <a:r>
              <a:rPr lang="en-US" sz="1050" dirty="0">
                <a:latin typeface="Times New Roman" panose="02020603050405020304" pitchFamily="18" charset="0"/>
                <a:ea typeface="Times New Roman" panose="02020603050405020304" pitchFamily="18" charset="0"/>
              </a:rPr>
              <a:t>" with importance scores of 0.11 and 0.07, respectively</a:t>
            </a:r>
          </a:p>
          <a:p>
            <a:endParaRPr lang="en-US" sz="1050" dirty="0">
              <a:latin typeface="Times New Roman" panose="02020603050405020304" pitchFamily="18" charset="0"/>
            </a:endParaRPr>
          </a:p>
          <a:p>
            <a:pPr marL="214313" indent="-214313">
              <a:buFont typeface="Wingdings" panose="05000000000000000000" pitchFamily="2" charset="2"/>
              <a:buChar char="§"/>
            </a:pPr>
            <a:r>
              <a:rPr lang="en-US" sz="1050" dirty="0">
                <a:latin typeface="Times New Roman" panose="02020603050405020304" pitchFamily="18" charset="0"/>
                <a:ea typeface="Times New Roman" panose="02020603050405020304" pitchFamily="18" charset="0"/>
              </a:rPr>
              <a:t>It's important to note that feature importance scores can vary depending on the specific model </a:t>
            </a:r>
            <a:r>
              <a:rPr lang="en-US" sz="1050" dirty="0" err="1">
                <a:latin typeface="Times New Roman" panose="02020603050405020304" pitchFamily="18" charset="0"/>
                <a:ea typeface="Times New Roman" panose="02020603050405020304" pitchFamily="18" charset="0"/>
              </a:rPr>
              <a:t>anddataset</a:t>
            </a:r>
            <a:r>
              <a:rPr lang="en-US" sz="1050" dirty="0">
                <a:latin typeface="Times New Roman" panose="02020603050405020304" pitchFamily="18" charset="0"/>
                <a:ea typeface="Times New Roman" panose="02020603050405020304" pitchFamily="18" charset="0"/>
              </a:rPr>
              <a:t> used. Therefore, it's always good practice to evaluate the feature importance of a model to better understand which features are driving its predictions.</a:t>
            </a:r>
            <a:endParaRPr lang="en-IN" sz="1050" dirty="0">
              <a:latin typeface="Times New Roman" panose="02020603050405020304" pitchFamily="18" charset="0"/>
              <a:ea typeface="Times New Roman" panose="02020603050405020304" pitchFamily="18" charset="0"/>
            </a:endParaRPr>
          </a:p>
          <a:p>
            <a:endParaRPr lang="en-IN" sz="1050" dirty="0"/>
          </a:p>
        </p:txBody>
      </p:sp>
      <p:pic>
        <p:nvPicPr>
          <p:cNvPr id="10" name="Picture 9" descr="A screen shot of a graph&#10;&#10;Description automatically generated">
            <a:extLst>
              <a:ext uri="{FF2B5EF4-FFF2-40B4-BE49-F238E27FC236}">
                <a16:creationId xmlns:a16="http://schemas.microsoft.com/office/drawing/2014/main" id="{D1A14F4A-E811-A8BD-408B-D776376CA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8015" y="1425996"/>
            <a:ext cx="5081588" cy="3401854"/>
          </a:xfrm>
          <a:prstGeom prst="rect">
            <a:avLst/>
          </a:prstGeom>
        </p:spPr>
      </p:pic>
      <p:sp>
        <p:nvSpPr>
          <p:cNvPr id="12" name="TextBox 11">
            <a:extLst>
              <a:ext uri="{FF2B5EF4-FFF2-40B4-BE49-F238E27FC236}">
                <a16:creationId xmlns:a16="http://schemas.microsoft.com/office/drawing/2014/main" id="{80DD8036-CA5E-B185-E8AA-9493B3A04392}"/>
              </a:ext>
            </a:extLst>
          </p:cNvPr>
          <p:cNvSpPr txBox="1"/>
          <p:nvPr/>
        </p:nvSpPr>
        <p:spPr>
          <a:xfrm>
            <a:off x="2302809" y="4808033"/>
            <a:ext cx="4572000" cy="275012"/>
          </a:xfrm>
          <a:prstGeom prst="rect">
            <a:avLst/>
          </a:prstGeom>
          <a:noFill/>
        </p:spPr>
        <p:txBody>
          <a:bodyPr wrap="square">
            <a:spAutoFit/>
          </a:bodyPr>
          <a:lstStyle/>
          <a:p>
            <a:pPr marL="753428" marR="896779" algn="ctr">
              <a:lnSpc>
                <a:spcPct val="150000"/>
              </a:lnSpc>
              <a:spcBef>
                <a:spcPts val="371"/>
              </a:spcBef>
            </a:pPr>
            <a:r>
              <a:rPr lang="en-US" sz="900" b="1" dirty="0">
                <a:latin typeface="Arial" panose="020B0604020202020204" pitchFamily="34" charset="0"/>
                <a:ea typeface="Times New Roman" panose="02020603050405020304" pitchFamily="18" charset="0"/>
                <a:cs typeface="Arial" panose="020B0604020202020204" pitchFamily="34" charset="0"/>
              </a:rPr>
              <a:t>Fig:</a:t>
            </a:r>
            <a:r>
              <a:rPr lang="en-US" sz="900" dirty="0">
                <a:latin typeface="Arial" panose="020B0604020202020204" pitchFamily="34" charset="0"/>
                <a:ea typeface="Times New Roman" panose="02020603050405020304" pitchFamily="18" charset="0"/>
                <a:cs typeface="Arial" panose="020B0604020202020204" pitchFamily="34" charset="0"/>
              </a:rPr>
              <a:t> </a:t>
            </a:r>
            <a:r>
              <a:rPr lang="en-US" sz="900" dirty="0" err="1">
                <a:latin typeface="Arial" panose="020B0604020202020204" pitchFamily="34" charset="0"/>
                <a:ea typeface="Times New Roman" panose="02020603050405020304" pitchFamily="18" charset="0"/>
                <a:cs typeface="Arial" panose="020B0604020202020204" pitchFamily="34" charset="0"/>
              </a:rPr>
              <a:t>FeatureImportance</a:t>
            </a:r>
            <a:endParaRPr lang="en-IN" sz="9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3363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32CD8F-D9B6-411C-988C-FA6C2E26F1B1}"/>
              </a:ext>
            </a:extLst>
          </p:cNvPr>
          <p:cNvSpPr txBox="1"/>
          <p:nvPr/>
        </p:nvSpPr>
        <p:spPr>
          <a:xfrm>
            <a:off x="2223477" y="313328"/>
            <a:ext cx="4572000" cy="523220"/>
          </a:xfrm>
          <a:prstGeom prst="rect">
            <a:avLst/>
          </a:prstGeom>
          <a:noFill/>
        </p:spPr>
        <p:txBody>
          <a:bodyPr wrap="square">
            <a:spAutoFit/>
          </a:bodyPr>
          <a:lstStyle/>
          <a:p>
            <a:pPr marL="47625" algn="ctr">
              <a:spcBef>
                <a:spcPts val="311"/>
              </a:spcBef>
            </a:pPr>
            <a:r>
              <a:rPr lang="en-US"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rPr>
              <a:t>CONCLUSION</a:t>
            </a:r>
            <a:endParaRPr lang="en-IN" sz="28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311BF52B-D0E4-00E7-1240-9B7D1C0BF1F4}"/>
              </a:ext>
            </a:extLst>
          </p:cNvPr>
          <p:cNvSpPr txBox="1"/>
          <p:nvPr/>
        </p:nvSpPr>
        <p:spPr>
          <a:xfrm>
            <a:off x="255494" y="1037411"/>
            <a:ext cx="8633012" cy="3660105"/>
          </a:xfrm>
          <a:prstGeom prst="rect">
            <a:avLst/>
          </a:prstGeom>
          <a:noFill/>
        </p:spPr>
        <p:txBody>
          <a:bodyPr wrap="square">
            <a:spAutoFit/>
          </a:bodyPr>
          <a:lstStyle/>
          <a:p>
            <a:pPr marL="214313" indent="-214313"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By accurately predicting which bookings are likely to be canceled, hotels can optimize their room allocation, adjust pricing strategies, and minimize the impact of cancellations on revenue. This approach allows hotels to strike a balance between short-term gains and long-term stability, overcoming the challenges posed by initiatives like Booking Genius.</a:t>
            </a:r>
          </a:p>
          <a:p>
            <a:pPr marL="214313" indent="-214313" algn="just">
              <a:lnSpc>
                <a:spcPct val="150000"/>
              </a:lnSpc>
              <a:buFont typeface="Wingdings" panose="05000000000000000000" pitchFamily="2" charset="2"/>
              <a:buChar char="§"/>
            </a:pPr>
            <a:endParaRPr lang="en-US" sz="1200" dirty="0">
              <a:latin typeface="Times New Roman" panose="02020603050405020304" pitchFamily="18" charset="0"/>
              <a:ea typeface="Times New Roman" panose="02020603050405020304" pitchFamily="18" charset="0"/>
            </a:endParaRPr>
          </a:p>
          <a:p>
            <a:pPr marL="214313" indent="-214313"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Random Forest and </a:t>
            </a:r>
            <a:r>
              <a:rPr lang="en-US" sz="1200" dirty="0" err="1">
                <a:latin typeface="Times New Roman" panose="02020603050405020304" pitchFamily="18" charset="0"/>
                <a:ea typeface="Times New Roman" panose="02020603050405020304" pitchFamily="18" charset="0"/>
              </a:rPr>
              <a:t>XGBoost</a:t>
            </a:r>
            <a:r>
              <a:rPr lang="en-US" sz="1200" dirty="0">
                <a:latin typeface="Times New Roman" panose="02020603050405020304" pitchFamily="18" charset="0"/>
                <a:ea typeface="Times New Roman" panose="02020603050405020304" pitchFamily="18" charset="0"/>
              </a:rPr>
              <a:t> exhibit relatively better overall performance compared to other models in terms of accuracy, AUC, recall, precision, and F1-score. These models are promising candidates for further consideration. After fine tuning the hyperparameters in </a:t>
            </a:r>
            <a:r>
              <a:rPr lang="en-US" sz="1200" dirty="0" err="1">
                <a:latin typeface="Times New Roman" panose="02020603050405020304" pitchFamily="18" charset="0"/>
                <a:ea typeface="Times New Roman" panose="02020603050405020304" pitchFamily="18" charset="0"/>
              </a:rPr>
              <a:t>XGBoost</a:t>
            </a:r>
            <a:r>
              <a:rPr lang="en-US" sz="1200" dirty="0">
                <a:latin typeface="Times New Roman" panose="02020603050405020304" pitchFamily="18" charset="0"/>
                <a:ea typeface="Times New Roman" panose="02020603050405020304" pitchFamily="18" charset="0"/>
              </a:rPr>
              <a:t>, we got the best model as </a:t>
            </a:r>
            <a:r>
              <a:rPr lang="en-US" sz="1200" dirty="0" err="1">
                <a:latin typeface="Times New Roman" panose="02020603050405020304" pitchFamily="18" charset="0"/>
                <a:ea typeface="Times New Roman" panose="02020603050405020304" pitchFamily="18" charset="0"/>
              </a:rPr>
              <a:t>XGBoost</a:t>
            </a:r>
            <a:r>
              <a:rPr lang="en-US" sz="1200" dirty="0">
                <a:latin typeface="Times New Roman" panose="02020603050405020304" pitchFamily="18" charset="0"/>
                <a:ea typeface="Times New Roman" panose="02020603050405020304" pitchFamily="18" charset="0"/>
              </a:rPr>
              <a:t> Classifier. We got the </a:t>
            </a:r>
            <a:r>
              <a:rPr lang="en-US" sz="1200" dirty="0" err="1">
                <a:latin typeface="Times New Roman" panose="02020603050405020304" pitchFamily="18" charset="0"/>
                <a:ea typeface="Times New Roman" panose="02020603050405020304" pitchFamily="18" charset="0"/>
              </a:rPr>
              <a:t>deposit_type_non_refund</a:t>
            </a:r>
            <a:r>
              <a:rPr lang="en-US" sz="1200" dirty="0">
                <a:latin typeface="Times New Roman" panose="02020603050405020304" pitchFamily="18" charset="0"/>
                <a:ea typeface="Times New Roman" panose="02020603050405020304" pitchFamily="18" charset="0"/>
              </a:rPr>
              <a:t> feature as the important feature to consider.</a:t>
            </a:r>
            <a:r>
              <a:rPr lang="en-IN" sz="1200" dirty="0">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ea typeface="Times New Roman" panose="02020603050405020304" pitchFamily="18" charset="0"/>
              </a:rPr>
              <a:t>So we need to focus more on it.</a:t>
            </a:r>
          </a:p>
          <a:p>
            <a:pPr marL="214313" indent="-214313">
              <a:lnSpc>
                <a:spcPct val="150000"/>
              </a:lnSpc>
              <a:buFont typeface="Wingdings" panose="05000000000000000000" pitchFamily="2" charset="2"/>
              <a:buChar char="§"/>
            </a:pPr>
            <a:endParaRPr lang="en-US" sz="1200" dirty="0">
              <a:latin typeface="Times New Roman" panose="02020603050405020304" pitchFamily="18" charset="0"/>
              <a:ea typeface="Times New Roman" panose="02020603050405020304" pitchFamily="18" charset="0"/>
            </a:endParaRPr>
          </a:p>
          <a:p>
            <a:pPr marL="214313" indent="-214313">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Our hotel booking cancellation prediction project has successfully developed a predictive model with commendable performance metrics, including accuracy, precision, and recall. The identified key predictors shed light on significant factors influencing booking cancellations, offering valuable insights for hotel management. These findings can inform strategic decisions related to resource optimization, targeted marketing, and overall guest satisfaction</a:t>
            </a:r>
            <a:endParaRPr lang="en-IN" sz="1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3214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F0E84-E9E6-6046-A1D9-CF057399A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675" y="585788"/>
            <a:ext cx="5962650" cy="3971925"/>
          </a:xfrm>
          <a:prstGeom prst="rect">
            <a:avLst/>
          </a:prstGeom>
        </p:spPr>
      </p:pic>
    </p:spTree>
    <p:extLst>
      <p:ext uri="{BB962C8B-B14F-4D97-AF65-F5344CB8AC3E}">
        <p14:creationId xmlns:p14="http://schemas.microsoft.com/office/powerpoint/2010/main" val="4032489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3A34-A417-1D63-9F71-B14706EE8A3F}"/>
              </a:ext>
            </a:extLst>
          </p:cNvPr>
          <p:cNvSpPr>
            <a:spLocks noGrp="1"/>
          </p:cNvSpPr>
          <p:nvPr>
            <p:ph type="title"/>
          </p:nvPr>
        </p:nvSpPr>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Current Solution To The Problem</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Placeholder 2">
            <a:extLst>
              <a:ext uri="{FF2B5EF4-FFF2-40B4-BE49-F238E27FC236}">
                <a16:creationId xmlns:a16="http://schemas.microsoft.com/office/drawing/2014/main" id="{8427FE4B-8A4D-F9A0-67EA-A6E48A2F1EFE}"/>
              </a:ext>
            </a:extLst>
          </p:cNvPr>
          <p:cNvSpPr>
            <a:spLocks noGrp="1"/>
          </p:cNvSpPr>
          <p:nvPr>
            <p:ph type="body" idx="1"/>
          </p:nvPr>
        </p:nvSpPr>
        <p:spPr/>
        <p:txBody>
          <a:bodyPr/>
          <a:lstStyle/>
          <a:p>
            <a:pPr marL="114300" indent="0">
              <a:lnSpc>
                <a:spcPct val="100000"/>
              </a:lnSpc>
              <a:buNone/>
            </a:pPr>
            <a:r>
              <a:rPr lang="en-US" sz="1600" b="1" strike="noStrike" spc="-1" dirty="0">
                <a:solidFill>
                  <a:srgbClr val="000000"/>
                </a:solidFill>
                <a:latin typeface="Arial"/>
                <a:ea typeface="Arial"/>
              </a:rPr>
              <a:t>Some of the currently used approaches for Hotel Booking Cancellation Prediction are : </a:t>
            </a:r>
            <a:endParaRPr lang="en-US" sz="1600" b="1" strike="noStrike" spc="-1" dirty="0">
              <a:solidFill>
                <a:srgbClr val="000000"/>
              </a:solidFill>
              <a:latin typeface="Arial"/>
            </a:endParaRPr>
          </a:p>
          <a:p>
            <a:pPr marL="114300" indent="0">
              <a:lnSpc>
                <a:spcPct val="100000"/>
              </a:lnSpc>
              <a:buNone/>
            </a:pPr>
            <a:endParaRPr lang="en-US" sz="1600" b="1"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Logistic Regression</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Random Forest Classifier</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Decision Tree Classifier</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Bagging Classifier</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AdaBoost Classifier</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Gradient Boosting Classifier</a:t>
            </a:r>
            <a:endParaRPr lang="en-US" sz="1600" b="0" strike="noStrike" spc="-1" dirty="0">
              <a:solidFill>
                <a:srgbClr val="000000"/>
              </a:solidFill>
              <a:latin typeface="Arial"/>
            </a:endParaRPr>
          </a:p>
          <a:p>
            <a:pPr marL="114300" indent="0">
              <a:lnSpc>
                <a:spcPct val="150000"/>
              </a:lnSpc>
              <a:buNone/>
            </a:pPr>
            <a:r>
              <a:rPr lang="en-US" sz="1600" b="0" strike="noStrike" spc="-1" dirty="0">
                <a:solidFill>
                  <a:srgbClr val="000000"/>
                </a:solidFill>
                <a:latin typeface="Arial"/>
                <a:ea typeface="Arial"/>
              </a:rPr>
              <a:t>• </a:t>
            </a:r>
            <a:r>
              <a:rPr lang="en-US" sz="1600" b="0" strike="noStrike" spc="-1" dirty="0" err="1">
                <a:solidFill>
                  <a:srgbClr val="000000"/>
                </a:solidFill>
                <a:latin typeface="Arial"/>
                <a:ea typeface="Arial"/>
              </a:rPr>
              <a:t>XGBoost</a:t>
            </a:r>
            <a:r>
              <a:rPr lang="en-US" sz="1600" b="0" strike="noStrike" spc="-1" dirty="0">
                <a:solidFill>
                  <a:srgbClr val="000000"/>
                </a:solidFill>
                <a:latin typeface="Arial"/>
                <a:ea typeface="Arial"/>
              </a:rPr>
              <a:t> Classifier</a:t>
            </a:r>
            <a:endParaRPr lang="en-US" sz="1600" b="0" strike="noStrike" spc="-1" dirty="0">
              <a:solidFill>
                <a:srgbClr val="000000"/>
              </a:solidFill>
              <a:latin typeface="Arial"/>
            </a:endParaRPr>
          </a:p>
          <a:p>
            <a:pPr marL="114300" indent="0">
              <a:buNone/>
            </a:pPr>
            <a:endParaRPr lang="en-IN" sz="1400" dirty="0"/>
          </a:p>
        </p:txBody>
      </p:sp>
    </p:spTree>
    <p:extLst>
      <p:ext uri="{BB962C8B-B14F-4D97-AF65-F5344CB8AC3E}">
        <p14:creationId xmlns:p14="http://schemas.microsoft.com/office/powerpoint/2010/main" val="2386827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BA58-DCF4-F7DA-7DF9-62304F065132}"/>
              </a:ext>
            </a:extLst>
          </p:cNvPr>
          <p:cNvSpPr>
            <a:spLocks noGrp="1"/>
          </p:cNvSpPr>
          <p:nvPr>
            <p:ph type="title"/>
          </p:nvPr>
        </p:nvSpPr>
        <p:spPr/>
        <p:txBody>
          <a:bodyPr/>
          <a:lstStyle/>
          <a:p>
            <a:pPr algn="ctr"/>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Dataset Information</a:t>
            </a:r>
          </a:p>
        </p:txBody>
      </p:sp>
      <p:sp>
        <p:nvSpPr>
          <p:cNvPr id="4" name="Text Box 4">
            <a:extLst>
              <a:ext uri="{FF2B5EF4-FFF2-40B4-BE49-F238E27FC236}">
                <a16:creationId xmlns:a16="http://schemas.microsoft.com/office/drawing/2014/main" id="{EB7AC0D2-7DD3-4800-0724-B204E3BB655F}"/>
              </a:ext>
            </a:extLst>
          </p:cNvPr>
          <p:cNvSpPr/>
          <p:nvPr/>
        </p:nvSpPr>
        <p:spPr>
          <a:xfrm>
            <a:off x="311700" y="1274100"/>
            <a:ext cx="8520600" cy="249153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pPr>
            <a:endParaRPr lang="en-US" sz="1600" b="0" strike="noStrike" spc="-1" dirty="0">
              <a:solidFill>
                <a:srgbClr val="000000"/>
              </a:solidFill>
              <a:latin typeface="Arial"/>
            </a:endParaRPr>
          </a:p>
          <a:p>
            <a:pPr>
              <a:lnSpc>
                <a:spcPct val="100000"/>
              </a:lnSpc>
            </a:pPr>
            <a:r>
              <a:rPr lang="en-US" b="0" strike="noStrike" spc="-1" dirty="0">
                <a:solidFill>
                  <a:srgbClr val="000000"/>
                </a:solidFill>
                <a:latin typeface="Arial"/>
                <a:ea typeface="Arial"/>
              </a:rPr>
              <a:t>• Number of rows:119390</a:t>
            </a:r>
            <a:endParaRPr lang="en-US" b="0" strike="noStrike" spc="-1" dirty="0">
              <a:solidFill>
                <a:srgbClr val="000000"/>
              </a:solidFill>
              <a:latin typeface="Arial"/>
            </a:endParaRPr>
          </a:p>
          <a:p>
            <a:pPr>
              <a:lnSpc>
                <a:spcPct val="100000"/>
              </a:lnSpc>
            </a:pPr>
            <a:endParaRPr lang="en-US" b="0" strike="noStrike" spc="-1" dirty="0">
              <a:solidFill>
                <a:srgbClr val="000000"/>
              </a:solidFill>
              <a:latin typeface="Arial"/>
            </a:endParaRPr>
          </a:p>
          <a:p>
            <a:pPr>
              <a:lnSpc>
                <a:spcPct val="100000"/>
              </a:lnSpc>
            </a:pPr>
            <a:r>
              <a:rPr lang="en-US" b="0" strike="noStrike" spc="-1" dirty="0">
                <a:solidFill>
                  <a:srgbClr val="000000"/>
                </a:solidFill>
                <a:latin typeface="Arial"/>
                <a:ea typeface="Arial"/>
              </a:rPr>
              <a:t>• Number of columns:32</a:t>
            </a:r>
            <a:endParaRPr lang="en-US" b="0" strike="noStrike" spc="-1" dirty="0">
              <a:solidFill>
                <a:srgbClr val="000000"/>
              </a:solidFill>
              <a:latin typeface="Arial"/>
            </a:endParaRPr>
          </a:p>
          <a:p>
            <a:pPr>
              <a:lnSpc>
                <a:spcPct val="100000"/>
              </a:lnSpc>
            </a:pPr>
            <a:endParaRPr lang="en-US" b="0" strike="noStrike" spc="-1" dirty="0">
              <a:solidFill>
                <a:srgbClr val="000000"/>
              </a:solidFill>
              <a:latin typeface="Arial"/>
            </a:endParaRPr>
          </a:p>
          <a:p>
            <a:pPr>
              <a:lnSpc>
                <a:spcPct val="100000"/>
              </a:lnSpc>
            </a:pPr>
            <a:r>
              <a:rPr lang="en-US" b="0" strike="noStrike" spc="-1" dirty="0">
                <a:solidFill>
                  <a:srgbClr val="000000"/>
                </a:solidFill>
                <a:latin typeface="Arial"/>
                <a:ea typeface="Arial"/>
              </a:rPr>
              <a:t>• Number of Categorical Columns:12</a:t>
            </a:r>
            <a:endParaRPr lang="en-US" b="0" strike="noStrike" spc="-1" dirty="0">
              <a:solidFill>
                <a:srgbClr val="000000"/>
              </a:solidFill>
              <a:latin typeface="Arial"/>
            </a:endParaRPr>
          </a:p>
          <a:p>
            <a:pPr>
              <a:lnSpc>
                <a:spcPct val="100000"/>
              </a:lnSpc>
            </a:pPr>
            <a:endParaRPr lang="en-US" b="0" strike="noStrike" spc="-1" dirty="0">
              <a:solidFill>
                <a:srgbClr val="000000"/>
              </a:solidFill>
              <a:latin typeface="Arial"/>
            </a:endParaRPr>
          </a:p>
          <a:p>
            <a:pPr>
              <a:lnSpc>
                <a:spcPct val="100000"/>
              </a:lnSpc>
            </a:pPr>
            <a:r>
              <a:rPr lang="en-US" b="0" strike="noStrike" spc="-1" dirty="0">
                <a:solidFill>
                  <a:srgbClr val="000000"/>
                </a:solidFill>
                <a:latin typeface="Arial"/>
                <a:ea typeface="Arial"/>
              </a:rPr>
              <a:t>• Number of Numerical Columns:20</a:t>
            </a:r>
            <a:endParaRPr lang="en-US" b="0" strike="noStrike" spc="-1" dirty="0">
              <a:solidFill>
                <a:srgbClr val="000000"/>
              </a:solidFill>
              <a:latin typeface="Arial"/>
            </a:endParaRPr>
          </a:p>
          <a:p>
            <a:pPr>
              <a:lnSpc>
                <a:spcPct val="100000"/>
              </a:lnSpc>
            </a:pPr>
            <a:endParaRPr lang="en-US" b="0" strike="noStrike" spc="-1" dirty="0">
              <a:solidFill>
                <a:srgbClr val="000000"/>
              </a:solidFill>
              <a:latin typeface="Arial"/>
            </a:endParaRPr>
          </a:p>
          <a:p>
            <a:pPr>
              <a:lnSpc>
                <a:spcPct val="100000"/>
              </a:lnSpc>
            </a:pPr>
            <a:r>
              <a:rPr lang="en-US" b="0" strike="noStrike" spc="-1" dirty="0">
                <a:solidFill>
                  <a:srgbClr val="000000"/>
                </a:solidFill>
                <a:latin typeface="Arial"/>
                <a:ea typeface="Arial"/>
              </a:rPr>
              <a:t>• Target Column name: </a:t>
            </a:r>
            <a:r>
              <a:rPr lang="en-US" b="0" strike="noStrike" spc="-1" dirty="0" err="1">
                <a:solidFill>
                  <a:srgbClr val="000000"/>
                </a:solidFill>
                <a:latin typeface="Arial"/>
                <a:ea typeface="Arial"/>
              </a:rPr>
              <a:t>is_canceled</a:t>
            </a:r>
            <a:endParaRPr lang="en-US" b="0" strike="noStrike" spc="-1" dirty="0">
              <a:solidFill>
                <a:srgbClr val="000000"/>
              </a:solidFill>
              <a:latin typeface="Arial"/>
            </a:endParaRPr>
          </a:p>
          <a:p>
            <a:pPr>
              <a:lnSpc>
                <a:spcPct val="100000"/>
              </a:lnSpc>
            </a:pPr>
            <a:endParaRPr lang="en-US" b="0" strike="noStrike" spc="-1" dirty="0">
              <a:solidFill>
                <a:srgbClr val="000000"/>
              </a:solidFill>
              <a:latin typeface="Arial"/>
            </a:endParaRPr>
          </a:p>
        </p:txBody>
      </p:sp>
      <p:pic>
        <p:nvPicPr>
          <p:cNvPr id="5" name="Picture 5">
            <a:extLst>
              <a:ext uri="{FF2B5EF4-FFF2-40B4-BE49-F238E27FC236}">
                <a16:creationId xmlns:a16="http://schemas.microsoft.com/office/drawing/2014/main" id="{48FFA01C-D8FA-B66E-95AC-49DB92DDD7E3}"/>
              </a:ext>
            </a:extLst>
          </p:cNvPr>
          <p:cNvPicPr/>
          <p:nvPr/>
        </p:nvPicPr>
        <p:blipFill>
          <a:blip r:embed="rId2"/>
          <a:stretch/>
        </p:blipFill>
        <p:spPr>
          <a:xfrm>
            <a:off x="2824976" y="1274100"/>
            <a:ext cx="4618665" cy="1104480"/>
          </a:xfrm>
          <a:prstGeom prst="rect">
            <a:avLst/>
          </a:prstGeom>
          <a:ln w="0">
            <a:noFill/>
          </a:ln>
        </p:spPr>
      </p:pic>
    </p:spTree>
    <p:extLst>
      <p:ext uri="{BB962C8B-B14F-4D97-AF65-F5344CB8AC3E}">
        <p14:creationId xmlns:p14="http://schemas.microsoft.com/office/powerpoint/2010/main" val="1911250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A1A9-BF8F-AE35-3453-C6B89DE6706A}"/>
              </a:ext>
            </a:extLst>
          </p:cNvPr>
          <p:cNvSpPr>
            <a:spLocks noGrp="1"/>
          </p:cNvSpPr>
          <p:nvPr>
            <p:ph type="title"/>
          </p:nvPr>
        </p:nvSpPr>
        <p:spPr>
          <a:xfrm>
            <a:off x="311700" y="80847"/>
            <a:ext cx="8520600" cy="572700"/>
          </a:xfrm>
        </p:spPr>
        <p:txBody>
          <a:bodyPr/>
          <a:lstStyle/>
          <a:p>
            <a:pPr algn="ctr"/>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Columns Name</a:t>
            </a:r>
          </a:p>
        </p:txBody>
      </p:sp>
      <p:pic>
        <p:nvPicPr>
          <p:cNvPr id="4" name="Picture 11">
            <a:extLst>
              <a:ext uri="{FF2B5EF4-FFF2-40B4-BE49-F238E27FC236}">
                <a16:creationId xmlns:a16="http://schemas.microsoft.com/office/drawing/2014/main" id="{1B806C1D-5306-A1FC-5B0F-3FD42652DFD7}"/>
              </a:ext>
            </a:extLst>
          </p:cNvPr>
          <p:cNvPicPr/>
          <p:nvPr/>
        </p:nvPicPr>
        <p:blipFill>
          <a:blip r:embed="rId2"/>
          <a:stretch/>
        </p:blipFill>
        <p:spPr>
          <a:xfrm>
            <a:off x="3150260" y="810323"/>
            <a:ext cx="3599943" cy="4118516"/>
          </a:xfrm>
          <a:prstGeom prst="rect">
            <a:avLst/>
          </a:prstGeom>
          <a:ln w="0">
            <a:noFill/>
          </a:ln>
        </p:spPr>
      </p:pic>
      <p:sp>
        <p:nvSpPr>
          <p:cNvPr id="5" name="TextBox 4">
            <a:extLst>
              <a:ext uri="{FF2B5EF4-FFF2-40B4-BE49-F238E27FC236}">
                <a16:creationId xmlns:a16="http://schemas.microsoft.com/office/drawing/2014/main" id="{1E96DC58-5A36-20FF-7BE0-C867FDEE061D}"/>
              </a:ext>
            </a:extLst>
          </p:cNvPr>
          <p:cNvSpPr txBox="1"/>
          <p:nvPr/>
        </p:nvSpPr>
        <p:spPr>
          <a:xfrm>
            <a:off x="431180" y="1620645"/>
            <a:ext cx="2483005" cy="1384995"/>
          </a:xfrm>
          <a:prstGeom prst="rect">
            <a:avLst/>
          </a:prstGeom>
          <a:noFill/>
        </p:spPr>
        <p:txBody>
          <a:bodyPr wrap="square" rtlCol="0">
            <a:spAutoFit/>
          </a:bodyPr>
          <a:lstStyle/>
          <a:p>
            <a:r>
              <a:rPr lang="en-IN" dirty="0"/>
              <a:t>As we can see :</a:t>
            </a:r>
          </a:p>
          <a:p>
            <a:endParaRPr lang="en-IN" dirty="0"/>
          </a:p>
          <a:p>
            <a:pPr marL="285750" indent="-285750">
              <a:buFont typeface="Arial" panose="020B0604020202020204" pitchFamily="34" charset="0"/>
              <a:buChar char="•"/>
            </a:pPr>
            <a:r>
              <a:rPr lang="en-IN" dirty="0"/>
              <a:t>There are 12 categorical columns.</a:t>
            </a:r>
          </a:p>
          <a:p>
            <a:pPr marL="285750" indent="-285750">
              <a:buFont typeface="Arial" panose="020B0604020202020204" pitchFamily="34" charset="0"/>
              <a:buChar char="•"/>
            </a:pPr>
            <a:r>
              <a:rPr lang="en-IN" dirty="0"/>
              <a:t>There are 20 numerical columns.</a:t>
            </a:r>
          </a:p>
        </p:txBody>
      </p:sp>
    </p:spTree>
    <p:extLst>
      <p:ext uri="{BB962C8B-B14F-4D97-AF65-F5344CB8AC3E}">
        <p14:creationId xmlns:p14="http://schemas.microsoft.com/office/powerpoint/2010/main" val="1521070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EFE-ED6E-27EB-E77A-02EEF876C58A}"/>
              </a:ext>
            </a:extLst>
          </p:cNvPr>
          <p:cNvSpPr>
            <a:spLocks noGrp="1"/>
          </p:cNvSpPr>
          <p:nvPr>
            <p:ph type="title"/>
          </p:nvPr>
        </p:nvSpPr>
        <p:spPr/>
        <p:txBody>
          <a:bodyPr/>
          <a:lstStyle/>
          <a:p>
            <a:pPr algn="ctr"/>
            <a: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rPr>
              <a:t>Null Value Percentage</a:t>
            </a:r>
          </a:p>
        </p:txBody>
      </p:sp>
      <p:pic>
        <p:nvPicPr>
          <p:cNvPr id="4" name="Picture 2">
            <a:extLst>
              <a:ext uri="{FF2B5EF4-FFF2-40B4-BE49-F238E27FC236}">
                <a16:creationId xmlns:a16="http://schemas.microsoft.com/office/drawing/2014/main" id="{B7ED4D1C-9889-E297-02C6-833A0827AC0B}"/>
              </a:ext>
            </a:extLst>
          </p:cNvPr>
          <p:cNvPicPr/>
          <p:nvPr/>
        </p:nvPicPr>
        <p:blipFill>
          <a:blip r:embed="rId2"/>
          <a:stretch/>
        </p:blipFill>
        <p:spPr>
          <a:xfrm>
            <a:off x="542158" y="1017725"/>
            <a:ext cx="2453268" cy="3940098"/>
          </a:xfrm>
          <a:prstGeom prst="rect">
            <a:avLst/>
          </a:prstGeom>
          <a:ln w="0">
            <a:noFill/>
          </a:ln>
        </p:spPr>
      </p:pic>
      <p:pic>
        <p:nvPicPr>
          <p:cNvPr id="5" name="Picture 9">
            <a:extLst>
              <a:ext uri="{FF2B5EF4-FFF2-40B4-BE49-F238E27FC236}">
                <a16:creationId xmlns:a16="http://schemas.microsoft.com/office/drawing/2014/main" id="{387FE237-548E-0217-0D52-8CF535D96777}"/>
              </a:ext>
            </a:extLst>
          </p:cNvPr>
          <p:cNvPicPr/>
          <p:nvPr/>
        </p:nvPicPr>
        <p:blipFill>
          <a:blip r:embed="rId3"/>
          <a:stretch/>
        </p:blipFill>
        <p:spPr>
          <a:xfrm>
            <a:off x="3371180" y="2699673"/>
            <a:ext cx="4029843" cy="572700"/>
          </a:xfrm>
          <a:prstGeom prst="rect">
            <a:avLst/>
          </a:prstGeom>
          <a:ln w="0">
            <a:noFill/>
          </a:ln>
        </p:spPr>
      </p:pic>
      <p:sp>
        <p:nvSpPr>
          <p:cNvPr id="7" name="TextBox 6">
            <a:extLst>
              <a:ext uri="{FF2B5EF4-FFF2-40B4-BE49-F238E27FC236}">
                <a16:creationId xmlns:a16="http://schemas.microsoft.com/office/drawing/2014/main" id="{5F615DB8-E9F6-FE85-D5A9-FE91BDA5611D}"/>
              </a:ext>
            </a:extLst>
          </p:cNvPr>
          <p:cNvSpPr txBox="1"/>
          <p:nvPr/>
        </p:nvSpPr>
        <p:spPr>
          <a:xfrm>
            <a:off x="2679142" y="1854829"/>
            <a:ext cx="5280104" cy="584775"/>
          </a:xfrm>
          <a:prstGeom prst="rect">
            <a:avLst/>
          </a:prstGeom>
          <a:noFill/>
        </p:spPr>
        <p:txBody>
          <a:bodyPr wrap="square">
            <a:spAutoFit/>
          </a:bodyPr>
          <a:lstStyle/>
          <a:p>
            <a:pPr marL="432000" indent="0">
              <a:spcBef>
                <a:spcPts val="1417"/>
              </a:spcBef>
              <a:buNone/>
            </a:pPr>
            <a:r>
              <a:rPr lang="en-US" sz="1600" b="0" strike="noStrike" spc="-1" dirty="0">
                <a:solidFill>
                  <a:srgbClr val="000000"/>
                </a:solidFill>
                <a:latin typeface="Arial"/>
              </a:rPr>
              <a:t>As the column ‘company’ is having null value percentage as 94.3, we are dropping that column.</a:t>
            </a:r>
          </a:p>
        </p:txBody>
      </p:sp>
    </p:spTree>
    <p:extLst>
      <p:ext uri="{BB962C8B-B14F-4D97-AF65-F5344CB8AC3E}">
        <p14:creationId xmlns:p14="http://schemas.microsoft.com/office/powerpoint/2010/main" val="3692242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F290-92BC-70AC-0A23-BC8AD2B700CB}"/>
              </a:ext>
            </a:extLst>
          </p:cNvPr>
          <p:cNvSpPr>
            <a:spLocks noGrp="1"/>
          </p:cNvSpPr>
          <p:nvPr>
            <p:ph type="title"/>
          </p:nvPr>
        </p:nvSpPr>
        <p:spPr>
          <a:xfrm>
            <a:off x="311700" y="370683"/>
            <a:ext cx="8520600" cy="572700"/>
          </a:xfrm>
        </p:spPr>
        <p:txBody>
          <a:bodyPr/>
          <a:lstStyle/>
          <a:p>
            <a:pPr algn="ctr"/>
            <a:r>
              <a:rPr lang="en-US" sz="2800" b="1" strike="noStrik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a:ea typeface="Arial"/>
              </a:rPr>
              <a:t> Exploratory Data  Analysis(EDA)</a:t>
            </a:r>
            <a:endPar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 Placeholder 2">
            <a:extLst>
              <a:ext uri="{FF2B5EF4-FFF2-40B4-BE49-F238E27FC236}">
                <a16:creationId xmlns:a16="http://schemas.microsoft.com/office/drawing/2014/main" id="{E052BA41-1A8E-0AA4-EA0B-8C11CB0D2ED0}"/>
              </a:ext>
            </a:extLst>
          </p:cNvPr>
          <p:cNvSpPr>
            <a:spLocks noGrp="1"/>
          </p:cNvSpPr>
          <p:nvPr>
            <p:ph type="body" idx="1"/>
          </p:nvPr>
        </p:nvSpPr>
        <p:spPr>
          <a:xfrm>
            <a:off x="661638" y="1152475"/>
            <a:ext cx="7798421" cy="981125"/>
          </a:xfrm>
        </p:spPr>
        <p:txBody>
          <a:bodyPr/>
          <a:lstStyle/>
          <a:p>
            <a:pPr marL="114300" indent="0">
              <a:buNone/>
            </a:pPr>
            <a:r>
              <a:rPr lang="en-US" sz="1600" b="0" strike="noStrike" spc="-1" dirty="0">
                <a:solidFill>
                  <a:srgbClr val="000000"/>
                </a:solidFill>
                <a:latin typeface="Arial"/>
                <a:ea typeface="Arial"/>
              </a:rPr>
              <a:t>As we are getting standard deviation value as 0 for some of the numerical columns, we are dropping it because it won’t add any information for predictive modeling as all the values in that column are identical, and there is no variability.</a:t>
            </a:r>
            <a:endParaRPr lang="en-US" sz="1600" b="0" strike="noStrike" spc="-1" dirty="0">
              <a:solidFill>
                <a:srgbClr val="000000"/>
              </a:solidFill>
              <a:latin typeface="Arial"/>
            </a:endParaRPr>
          </a:p>
          <a:p>
            <a:pPr marL="114300" indent="0">
              <a:buNone/>
            </a:pPr>
            <a:endParaRPr lang="en-IN" sz="1400" dirty="0"/>
          </a:p>
        </p:txBody>
      </p:sp>
      <p:pic>
        <p:nvPicPr>
          <p:cNvPr id="4" name="Picture 3">
            <a:extLst>
              <a:ext uri="{FF2B5EF4-FFF2-40B4-BE49-F238E27FC236}">
                <a16:creationId xmlns:a16="http://schemas.microsoft.com/office/drawing/2014/main" id="{4479825D-67BE-2EB0-E5F5-D6F27F98BEAE}"/>
              </a:ext>
            </a:extLst>
          </p:cNvPr>
          <p:cNvPicPr/>
          <p:nvPr/>
        </p:nvPicPr>
        <p:blipFill>
          <a:blip r:embed="rId2"/>
          <a:stretch/>
        </p:blipFill>
        <p:spPr>
          <a:xfrm>
            <a:off x="1045245" y="2252546"/>
            <a:ext cx="6537583" cy="2572215"/>
          </a:xfrm>
          <a:prstGeom prst="rect">
            <a:avLst/>
          </a:prstGeom>
          <a:ln w="0">
            <a:noFill/>
          </a:ln>
        </p:spPr>
      </p:pic>
    </p:spTree>
    <p:extLst>
      <p:ext uri="{BB962C8B-B14F-4D97-AF65-F5344CB8AC3E}">
        <p14:creationId xmlns:p14="http://schemas.microsoft.com/office/powerpoint/2010/main" val="152975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5052</Words>
  <Application>Microsoft Office PowerPoint</Application>
  <PresentationFormat>On-screen Show (16:9)</PresentationFormat>
  <Paragraphs>296</Paragraphs>
  <Slides>47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Wingdings</vt:lpstr>
      <vt:lpstr>Symbol</vt:lpstr>
      <vt:lpstr>Times New Roman</vt:lpstr>
      <vt:lpstr>Wingdings 3</vt:lpstr>
      <vt:lpstr>Arial</vt:lpstr>
      <vt:lpstr>Arial MT</vt:lpstr>
      <vt:lpstr>Trebuchet MS</vt:lpstr>
      <vt:lpstr>Simple Light</vt:lpstr>
      <vt:lpstr>Facet</vt:lpstr>
      <vt:lpstr>PowerPoint Presentation</vt:lpstr>
      <vt:lpstr>Project Title :-  Hotel Booking Cancellation Prediction</vt:lpstr>
      <vt:lpstr>Problem Statement</vt:lpstr>
      <vt:lpstr>Business Objective</vt:lpstr>
      <vt:lpstr>Current Solution To The Problem</vt:lpstr>
      <vt:lpstr>Dataset Information</vt:lpstr>
      <vt:lpstr>Columns Name</vt:lpstr>
      <vt:lpstr>Null Value Percentage</vt:lpstr>
      <vt:lpstr> Exploratory Data  Analysis(EDA)</vt:lpstr>
      <vt:lpstr> Exploratory Data  Analysis(EDA)</vt:lpstr>
      <vt:lpstr> Exploratory Data  Analysis(EDA)</vt:lpstr>
      <vt:lpstr> Exploratory Data  Analysis(EDA)</vt:lpstr>
      <vt:lpstr> Exploratory Data  Analysis(EDA)</vt:lpstr>
      <vt:lpstr>PowerPoint Presentation</vt:lpstr>
      <vt:lpstr>PowerPoint Presentation</vt:lpstr>
      <vt:lpstr>PowerPoint Presentation</vt:lpstr>
      <vt:lpstr>PowerPoint Presentation</vt:lpstr>
      <vt:lpstr> Exploratory Data  Analysis(EDA)</vt:lpstr>
      <vt:lpstr> Exploratory Data  Analysis(EDA)</vt:lpstr>
      <vt:lpstr> STATISTICAL TESTS</vt:lpstr>
      <vt:lpstr> Splitting of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Pratap</dc:creator>
  <cp:lastModifiedBy>Harsh Priyadarshan</cp:lastModifiedBy>
  <cp:revision>17</cp:revision>
  <dcterms:created xsi:type="dcterms:W3CDTF">2022-08-11T10:30:01Z</dcterms:created>
  <dcterms:modified xsi:type="dcterms:W3CDTF">2023-11-17T04:28:40Z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553EDF02B0E14C5690C2C0E59FB72B48</vt:lpwstr>
  </property>
  <property fmtid="{D5CDD505-2E9C-101B-9397-08002B2CF9AE}" pid="3" name="KSOProductBuildVer">
    <vt:lpwstr>1033-11.2.0.11254</vt:lpwstr>
  </property>
  <property fmtid="{D5CDD505-2E9C-101B-9397-08002B2CF9AE}" pid="4" name="MSIP_Label_defa4170-0d19-0005-0004-bc88714345d2_Enabled">
    <vt:lpwstr>true</vt:lpwstr>
  </property>
  <property fmtid="{D5CDD505-2E9C-101B-9397-08002B2CF9AE}" pid="5" name="MSIP_Label_defa4170-0d19-0005-0004-bc88714345d2_SetDate">
    <vt:lpwstr>2023-11-15T18:05:15Z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752d122b-570c-444a-95de-b7cf35d21603</vt:lpwstr>
  </property>
  <property fmtid="{D5CDD505-2E9C-101B-9397-08002B2CF9AE}" pid="9" name="MSIP_Label_defa4170-0d19-0005-0004-bc88714345d2_ActionId">
    <vt:lpwstr>6f8b83b1-6b61-4aa6-9736-164b1268b5ab</vt:lpwstr>
  </property>
  <property fmtid="{D5CDD505-2E9C-101B-9397-08002B2CF9AE}" pid="10" name="MSIP_Label_defa4170-0d19-0005-0004-bc88714345d2_ContentBits">
    <vt:lpwstr>0</vt:lpwstr>
  </property>
</Properties>
</file>