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1"/>
  </p:notesMasterIdLst>
  <p:sldIdLst>
    <p:sldId id="256" r:id="rId2"/>
    <p:sldId id="313" r:id="rId3"/>
    <p:sldId id="258" r:id="rId4"/>
    <p:sldId id="259" r:id="rId5"/>
    <p:sldId id="260" r:id="rId6"/>
    <p:sldId id="261" r:id="rId7"/>
    <p:sldId id="262" r:id="rId8"/>
    <p:sldId id="263" r:id="rId9"/>
    <p:sldId id="264" r:id="rId10"/>
    <p:sldId id="265" r:id="rId11"/>
    <p:sldId id="266" r:id="rId12"/>
    <p:sldId id="267" r:id="rId13"/>
    <p:sldId id="273" r:id="rId14"/>
    <p:sldId id="274" r:id="rId15"/>
    <p:sldId id="285" r:id="rId16"/>
    <p:sldId id="276" r:id="rId17"/>
    <p:sldId id="280" r:id="rId18"/>
    <p:sldId id="284" r:id="rId19"/>
    <p:sldId id="277" r:id="rId20"/>
    <p:sldId id="279" r:id="rId21"/>
    <p:sldId id="290" r:id="rId22"/>
    <p:sldId id="296" r:id="rId23"/>
    <p:sldId id="299" r:id="rId24"/>
    <p:sldId id="306" r:id="rId25"/>
    <p:sldId id="307" r:id="rId26"/>
    <p:sldId id="308" r:id="rId27"/>
    <p:sldId id="309" r:id="rId28"/>
    <p:sldId id="310" r:id="rId29"/>
    <p:sldId id="31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hBETiRby1v2QMrXqH2jE7I3Y1q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rish Patil" initials="GP" lastIdx="1" clrIdx="0">
    <p:extLst>
      <p:ext uri="{19B8F6BF-5375-455C-9EA6-DF929625EA0E}">
        <p15:presenceInfo xmlns:p15="http://schemas.microsoft.com/office/powerpoint/2012/main" userId="1eac90c60afb8a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60" Type="http://customschemas.google.com/relationships/presentationmetadata" Target="meta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4"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a:t>Change Karna He</a:t>
            </a:r>
          </a:p>
        </p:txBody>
      </p:sp>
      <p:sp>
        <p:nvSpPr>
          <p:cNvPr id="244" name="Google Shape;24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3f6a2c26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23f6a2c26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3172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951239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70362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1361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419257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0886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66980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0370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8574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4042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2482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8901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0221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053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04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5000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369438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1473496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623426"/>
            <a:ext cx="9144000" cy="927184"/>
          </a:xfrm>
          <a:prstGeom prst="rect">
            <a:avLst/>
          </a:prstGeom>
          <a:noFill/>
          <a:ln>
            <a:noFill/>
          </a:ln>
          <a:effectLst>
            <a:outerShdw blurRad="50800" dist="38100" dir="2700000" algn="tl" rotWithShape="0">
              <a:prstClr val="black">
                <a:alpha val="40000"/>
              </a:prstClr>
            </a:outerShdw>
          </a:effectLst>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IN" b="1" dirty="0">
                <a:solidFill>
                  <a:srgbClr val="FFC000"/>
                </a:solidFill>
                <a:latin typeface="Times New Roman"/>
                <a:ea typeface="Times New Roman"/>
                <a:cs typeface="Times New Roman"/>
                <a:sym typeface="Times New Roman"/>
              </a:rPr>
              <a:t>Event Management System</a:t>
            </a:r>
            <a:endParaRPr b="1" dirty="0">
              <a:solidFill>
                <a:srgbClr val="FFC000"/>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03BB4E5C-B2AB-D7CA-06B9-2B7A3942BAF3}"/>
              </a:ext>
            </a:extLst>
          </p:cNvPr>
          <p:cNvPicPr>
            <a:picLocks noChangeAspect="1"/>
          </p:cNvPicPr>
          <p:nvPr/>
        </p:nvPicPr>
        <p:blipFill>
          <a:blip r:embed="rId3"/>
          <a:stretch>
            <a:fillRect/>
          </a:stretch>
        </p:blipFill>
        <p:spPr>
          <a:xfrm>
            <a:off x="4438404" y="413348"/>
            <a:ext cx="3315190" cy="1116515"/>
          </a:xfrm>
          <a:prstGeom prst="rect">
            <a:avLst/>
          </a:prstGeom>
        </p:spPr>
      </p:pic>
      <p:graphicFrame>
        <p:nvGraphicFramePr>
          <p:cNvPr id="2" name="Table 3">
            <a:extLst>
              <a:ext uri="{FF2B5EF4-FFF2-40B4-BE49-F238E27FC236}">
                <a16:creationId xmlns:a16="http://schemas.microsoft.com/office/drawing/2014/main" id="{274A247A-FF48-61DE-3C86-F2A7708C4CE8}"/>
              </a:ext>
            </a:extLst>
          </p:cNvPr>
          <p:cNvGraphicFramePr>
            <a:graphicFrameLocks noGrp="1"/>
          </p:cNvGraphicFramePr>
          <p:nvPr>
            <p:extLst>
              <p:ext uri="{D42A27DB-BD31-4B8C-83A1-F6EECF244321}">
                <p14:modId xmlns:p14="http://schemas.microsoft.com/office/powerpoint/2010/main" val="4072168304"/>
              </p:ext>
            </p:extLst>
          </p:nvPr>
        </p:nvGraphicFramePr>
        <p:xfrm>
          <a:off x="2119086" y="3107067"/>
          <a:ext cx="8128000" cy="2966720"/>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2158820062"/>
                    </a:ext>
                  </a:extLst>
                </a:gridCol>
                <a:gridCol w="4064000">
                  <a:extLst>
                    <a:ext uri="{9D8B030D-6E8A-4147-A177-3AD203B41FA5}">
                      <a16:colId xmlns:a16="http://schemas.microsoft.com/office/drawing/2014/main" val="3538420083"/>
                    </a:ext>
                  </a:extLst>
                </a:gridCol>
              </a:tblGrid>
              <a:tr h="370840">
                <a:tc>
                  <a:txBody>
                    <a:bodyPr/>
                    <a:lstStyle/>
                    <a:p>
                      <a:pPr algn="l"/>
                      <a:r>
                        <a:rPr lang="en-IN" sz="1800" b="1" dirty="0"/>
                        <a:t>NAME</a:t>
                      </a:r>
                      <a:endParaRPr lang="en-IN" dirty="0"/>
                    </a:p>
                  </a:txBody>
                  <a:tcPr/>
                </a:tc>
                <a:tc>
                  <a:txBody>
                    <a:bodyPr/>
                    <a:lstStyle/>
                    <a:p>
                      <a:r>
                        <a:rPr lang="en-IN" dirty="0"/>
                        <a:t>PRN</a:t>
                      </a:r>
                    </a:p>
                  </a:txBody>
                  <a:tcPr/>
                </a:tc>
                <a:extLst>
                  <a:ext uri="{0D108BD9-81ED-4DB2-BD59-A6C34878D82A}">
                    <a16:rowId xmlns:a16="http://schemas.microsoft.com/office/drawing/2014/main" val="28452748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Rahul Ishi</a:t>
                      </a:r>
                    </a:p>
                  </a:txBody>
                  <a:tcPr/>
                </a:tc>
                <a:tc>
                  <a:txBody>
                    <a:bodyPr/>
                    <a:lstStyle/>
                    <a:p>
                      <a:r>
                        <a:rPr lang="en-IN" dirty="0"/>
                        <a:t>220930920021</a:t>
                      </a:r>
                    </a:p>
                  </a:txBody>
                  <a:tcPr/>
                </a:tc>
                <a:extLst>
                  <a:ext uri="{0D108BD9-81ED-4DB2-BD59-A6C34878D82A}">
                    <a16:rowId xmlns:a16="http://schemas.microsoft.com/office/drawing/2014/main" val="2096124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Sumit Dhage</a:t>
                      </a:r>
                    </a:p>
                  </a:txBody>
                  <a:tcPr/>
                </a:tc>
                <a:tc>
                  <a:txBody>
                    <a:bodyPr/>
                    <a:lstStyle/>
                    <a:p>
                      <a:r>
                        <a:rPr lang="en-IN" dirty="0"/>
                        <a:t>220930920056</a:t>
                      </a:r>
                    </a:p>
                  </a:txBody>
                  <a:tcPr/>
                </a:tc>
                <a:extLst>
                  <a:ext uri="{0D108BD9-81ED-4DB2-BD59-A6C34878D82A}">
                    <a16:rowId xmlns:a16="http://schemas.microsoft.com/office/drawing/2014/main" val="2573950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Girish Patil</a:t>
                      </a:r>
                    </a:p>
                  </a:txBody>
                  <a:tcPr/>
                </a:tc>
                <a:tc>
                  <a:txBody>
                    <a:bodyPr/>
                    <a:lstStyle/>
                    <a:p>
                      <a:r>
                        <a:rPr lang="en-IN" dirty="0"/>
                        <a:t>220930920016</a:t>
                      </a:r>
                    </a:p>
                  </a:txBody>
                  <a:tcPr/>
                </a:tc>
                <a:extLst>
                  <a:ext uri="{0D108BD9-81ED-4DB2-BD59-A6C34878D82A}">
                    <a16:rowId xmlns:a16="http://schemas.microsoft.com/office/drawing/2014/main" val="1837477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Harsh Tiwari</a:t>
                      </a:r>
                    </a:p>
                  </a:txBody>
                  <a:tcPr/>
                </a:tc>
                <a:tc>
                  <a:txBody>
                    <a:bodyPr/>
                    <a:lstStyle/>
                    <a:p>
                      <a:r>
                        <a:rPr lang="en-IN" dirty="0"/>
                        <a:t>220930920019</a:t>
                      </a:r>
                    </a:p>
                  </a:txBody>
                  <a:tcPr/>
                </a:tc>
                <a:extLst>
                  <a:ext uri="{0D108BD9-81ED-4DB2-BD59-A6C34878D82A}">
                    <a16:rowId xmlns:a16="http://schemas.microsoft.com/office/drawing/2014/main" val="38265749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Sachin Rathod</a:t>
                      </a:r>
                    </a:p>
                  </a:txBody>
                  <a:tcPr/>
                </a:tc>
                <a:tc>
                  <a:txBody>
                    <a:bodyPr/>
                    <a:lstStyle/>
                    <a:p>
                      <a:r>
                        <a:rPr lang="en-IN" dirty="0"/>
                        <a:t>220930920040</a:t>
                      </a:r>
                    </a:p>
                  </a:txBody>
                  <a:tcPr/>
                </a:tc>
                <a:extLst>
                  <a:ext uri="{0D108BD9-81ED-4DB2-BD59-A6C34878D82A}">
                    <a16:rowId xmlns:a16="http://schemas.microsoft.com/office/drawing/2014/main" val="3488054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Chandan Mhaske</a:t>
                      </a:r>
                    </a:p>
                  </a:txBody>
                  <a:tcPr/>
                </a:tc>
                <a:tc>
                  <a:txBody>
                    <a:bodyPr/>
                    <a:lstStyle/>
                    <a:p>
                      <a:r>
                        <a:rPr lang="en-IN" dirty="0"/>
                        <a:t>220930920011</a:t>
                      </a:r>
                    </a:p>
                  </a:txBody>
                  <a:tcPr/>
                </a:tc>
                <a:extLst>
                  <a:ext uri="{0D108BD9-81ED-4DB2-BD59-A6C34878D82A}">
                    <a16:rowId xmlns:a16="http://schemas.microsoft.com/office/drawing/2014/main" val="34375546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Mr. Akash Thakare</a:t>
                      </a:r>
                    </a:p>
                  </a:txBody>
                  <a:tcPr/>
                </a:tc>
                <a:tc>
                  <a:txBody>
                    <a:bodyPr/>
                    <a:lstStyle/>
                    <a:p>
                      <a:r>
                        <a:rPr lang="en-IN" dirty="0"/>
                        <a:t>220930920006</a:t>
                      </a:r>
                    </a:p>
                  </a:txBody>
                  <a:tcPr/>
                </a:tc>
                <a:extLst>
                  <a:ext uri="{0D108BD9-81ED-4DB2-BD59-A6C34878D82A}">
                    <a16:rowId xmlns:a16="http://schemas.microsoft.com/office/drawing/2014/main" val="3416940841"/>
                  </a:ext>
                </a:extLst>
              </a:tr>
            </a:tbl>
          </a:graphicData>
        </a:graphic>
      </p:graphicFrame>
      <p:sp>
        <p:nvSpPr>
          <p:cNvPr id="6" name="TextBox 5">
            <a:extLst>
              <a:ext uri="{FF2B5EF4-FFF2-40B4-BE49-F238E27FC236}">
                <a16:creationId xmlns:a16="http://schemas.microsoft.com/office/drawing/2014/main" id="{4527E447-D5AC-3E85-7A4D-BE97A1D17F47}"/>
              </a:ext>
            </a:extLst>
          </p:cNvPr>
          <p:cNvSpPr txBox="1"/>
          <p:nvPr/>
        </p:nvSpPr>
        <p:spPr>
          <a:xfrm>
            <a:off x="4969328" y="2644172"/>
            <a:ext cx="2253343" cy="369332"/>
          </a:xfrm>
          <a:prstGeom prst="rect">
            <a:avLst/>
          </a:prstGeom>
          <a:noFill/>
        </p:spPr>
        <p:txBody>
          <a:bodyPr wrap="square" rtlCol="0">
            <a:spAutoFit/>
          </a:bodyPr>
          <a:lstStyle/>
          <a:p>
            <a:r>
              <a:rPr lang="en-IN" b="1" dirty="0">
                <a:solidFill>
                  <a:schemeClr val="accent6">
                    <a:lumMod val="40000"/>
                    <a:lumOff val="60000"/>
                  </a:schemeClr>
                </a:solidFill>
              </a:rPr>
              <a:t>PRESENTED BY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913794" y="143560"/>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Activity Diagram Of Manager</a:t>
            </a:r>
            <a:endParaRPr dirty="0"/>
          </a:p>
        </p:txBody>
      </p:sp>
      <p:pic>
        <p:nvPicPr>
          <p:cNvPr id="144" name="Google Shape;144;p9"/>
          <p:cNvPicPr preferRelativeResize="0">
            <a:picLocks noGrp="1"/>
          </p:cNvPicPr>
          <p:nvPr>
            <p:ph idx="1"/>
          </p:nvPr>
        </p:nvPicPr>
        <p:blipFill rotWithShape="1">
          <a:blip r:embed="rId3">
            <a:alphaModFix/>
          </a:blip>
          <a:srcRect/>
          <a:stretch/>
        </p:blipFill>
        <p:spPr>
          <a:xfrm>
            <a:off x="1447583" y="1469881"/>
            <a:ext cx="9286182" cy="4835979"/>
          </a:xfrm>
          <a:prstGeom prst="rect">
            <a:avLst/>
          </a:prstGeom>
          <a:noFill/>
          <a:ln>
            <a:noFill/>
          </a:ln>
        </p:spPr>
      </p:pic>
      <p:pic>
        <p:nvPicPr>
          <p:cNvPr id="2" name="Picture 1">
            <a:extLst>
              <a:ext uri="{FF2B5EF4-FFF2-40B4-BE49-F238E27FC236}">
                <a16:creationId xmlns:a16="http://schemas.microsoft.com/office/drawing/2014/main" id="{CA79273D-87AA-286E-AFFF-9A41F911DFB8}"/>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838200" y="322882"/>
            <a:ext cx="10515600" cy="886159"/>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Activity Diagram Of Employee</a:t>
            </a:r>
            <a:endParaRPr dirty="0"/>
          </a:p>
        </p:txBody>
      </p:sp>
      <p:pic>
        <p:nvPicPr>
          <p:cNvPr id="150" name="Google Shape;150;p10"/>
          <p:cNvPicPr preferRelativeResize="0">
            <a:picLocks noGrp="1"/>
          </p:cNvPicPr>
          <p:nvPr>
            <p:ph idx="1"/>
          </p:nvPr>
        </p:nvPicPr>
        <p:blipFill rotWithShape="1">
          <a:blip r:embed="rId3">
            <a:alphaModFix/>
          </a:blip>
          <a:srcRect/>
          <a:stretch/>
        </p:blipFill>
        <p:spPr>
          <a:xfrm>
            <a:off x="1452909" y="1299603"/>
            <a:ext cx="9286182" cy="4835978"/>
          </a:xfrm>
          <a:prstGeom prst="rect">
            <a:avLst/>
          </a:prstGeom>
          <a:noFill/>
          <a:ln>
            <a:noFill/>
          </a:ln>
        </p:spPr>
      </p:pic>
      <p:pic>
        <p:nvPicPr>
          <p:cNvPr id="2" name="Picture 1">
            <a:extLst>
              <a:ext uri="{FF2B5EF4-FFF2-40B4-BE49-F238E27FC236}">
                <a16:creationId xmlns:a16="http://schemas.microsoft.com/office/drawing/2014/main" id="{C324E6C9-BA6F-5947-7216-BB57465052ED}"/>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838200" y="293211"/>
            <a:ext cx="10515600" cy="6694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ct val="100000"/>
              <a:buFont typeface="Times New Roman"/>
              <a:buNone/>
            </a:pPr>
            <a:r>
              <a:rPr lang="en-IN" sz="4000" b="1" dirty="0">
                <a:latin typeface="Times New Roman"/>
                <a:ea typeface="Times New Roman"/>
                <a:cs typeface="Times New Roman"/>
                <a:sym typeface="Times New Roman"/>
              </a:rPr>
              <a:t>Activity Diagram Of Customer</a:t>
            </a:r>
            <a:endParaRPr sz="4000" dirty="0"/>
          </a:p>
        </p:txBody>
      </p:sp>
      <p:pic>
        <p:nvPicPr>
          <p:cNvPr id="156" name="Google Shape;156;p11"/>
          <p:cNvPicPr preferRelativeResize="0">
            <a:picLocks noGrp="1"/>
          </p:cNvPicPr>
          <p:nvPr>
            <p:ph idx="1"/>
          </p:nvPr>
        </p:nvPicPr>
        <p:blipFill rotWithShape="1">
          <a:blip r:embed="rId3">
            <a:alphaModFix/>
          </a:blip>
          <a:srcRect/>
          <a:stretch/>
        </p:blipFill>
        <p:spPr>
          <a:xfrm>
            <a:off x="1452909" y="1112283"/>
            <a:ext cx="9286182" cy="4835979"/>
          </a:xfrm>
          <a:prstGeom prst="rect">
            <a:avLst/>
          </a:prstGeom>
          <a:noFill/>
          <a:ln>
            <a:noFill/>
          </a:ln>
        </p:spPr>
      </p:pic>
      <p:pic>
        <p:nvPicPr>
          <p:cNvPr id="2" name="Picture 1">
            <a:extLst>
              <a:ext uri="{FF2B5EF4-FFF2-40B4-BE49-F238E27FC236}">
                <a16:creationId xmlns:a16="http://schemas.microsoft.com/office/drawing/2014/main" id="{F91023DE-6426-52CD-BEC8-CEC7F9B71F5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p:nvPr/>
        </p:nvSpPr>
        <p:spPr>
          <a:xfrm>
            <a:off x="0" y="2823412"/>
            <a:ext cx="1219199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7200" b="1" i="0" u="none" strike="noStrike" cap="none" dirty="0">
                <a:latin typeface="Times New Roman"/>
                <a:ea typeface="Times New Roman"/>
                <a:cs typeface="Times New Roman"/>
                <a:sym typeface="Times New Roman"/>
              </a:rPr>
              <a:t>Screenshots</a:t>
            </a:r>
            <a:endParaRPr sz="7200" b="1" i="0" u="none" strike="noStrike" cap="none"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09DEC757-AB3C-E214-B029-368341EC03DE}"/>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4" name="Picture 3">
            <a:extLst>
              <a:ext uri="{FF2B5EF4-FFF2-40B4-BE49-F238E27FC236}">
                <a16:creationId xmlns:a16="http://schemas.microsoft.com/office/drawing/2014/main" id="{F28A3E73-4F03-972D-F5BF-06FA37683263}"/>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4" name="Picture 3">
            <a:extLst>
              <a:ext uri="{FF2B5EF4-FFF2-40B4-BE49-F238E27FC236}">
                <a16:creationId xmlns:a16="http://schemas.microsoft.com/office/drawing/2014/main" id="{467E51B2-9569-0F88-9587-94E7973284C2}"/>
              </a:ext>
            </a:extLst>
          </p:cNvPr>
          <p:cNvPicPr>
            <a:picLocks noChangeAspect="1"/>
          </p:cNvPicPr>
          <p:nvPr/>
        </p:nvPicPr>
        <p:blipFill>
          <a:blip r:embed="rId3"/>
          <a:stretch>
            <a:fillRect/>
          </a:stretch>
        </p:blipFill>
        <p:spPr>
          <a:xfrm>
            <a:off x="500742" y="548858"/>
            <a:ext cx="4934855" cy="2775856"/>
          </a:xfrm>
          <a:prstGeom prst="rect">
            <a:avLst/>
          </a:prstGeom>
        </p:spPr>
      </p:pic>
      <p:pic>
        <p:nvPicPr>
          <p:cNvPr id="2" name="Picture 1">
            <a:extLst>
              <a:ext uri="{FF2B5EF4-FFF2-40B4-BE49-F238E27FC236}">
                <a16:creationId xmlns:a16="http://schemas.microsoft.com/office/drawing/2014/main" id="{D0C86B75-01BE-5CF2-9C85-F0DD8D7A25E6}"/>
              </a:ext>
            </a:extLst>
          </p:cNvPr>
          <p:cNvPicPr>
            <a:picLocks noChangeAspect="1"/>
          </p:cNvPicPr>
          <p:nvPr/>
        </p:nvPicPr>
        <p:blipFill>
          <a:blip r:embed="rId4"/>
          <a:stretch>
            <a:fillRect/>
          </a:stretch>
        </p:blipFill>
        <p:spPr>
          <a:xfrm>
            <a:off x="6756400" y="524169"/>
            <a:ext cx="4934855" cy="2775856"/>
          </a:xfrm>
          <a:prstGeom prst="rect">
            <a:avLst/>
          </a:prstGeom>
        </p:spPr>
      </p:pic>
      <p:pic>
        <p:nvPicPr>
          <p:cNvPr id="3" name="Picture 2">
            <a:extLst>
              <a:ext uri="{FF2B5EF4-FFF2-40B4-BE49-F238E27FC236}">
                <a16:creationId xmlns:a16="http://schemas.microsoft.com/office/drawing/2014/main" id="{BF477174-B39E-754D-6BE8-8A26A79B5543}"/>
              </a:ext>
            </a:extLst>
          </p:cNvPr>
          <p:cNvPicPr>
            <a:picLocks noChangeAspect="1"/>
          </p:cNvPicPr>
          <p:nvPr/>
        </p:nvPicPr>
        <p:blipFill>
          <a:blip r:embed="rId5"/>
          <a:stretch>
            <a:fillRect/>
          </a:stretch>
        </p:blipFill>
        <p:spPr>
          <a:xfrm>
            <a:off x="6756401" y="3755571"/>
            <a:ext cx="4934855" cy="2775856"/>
          </a:xfrm>
          <a:prstGeom prst="rect">
            <a:avLst/>
          </a:prstGeom>
        </p:spPr>
      </p:pic>
      <p:pic>
        <p:nvPicPr>
          <p:cNvPr id="5" name="Picture 4">
            <a:extLst>
              <a:ext uri="{FF2B5EF4-FFF2-40B4-BE49-F238E27FC236}">
                <a16:creationId xmlns:a16="http://schemas.microsoft.com/office/drawing/2014/main" id="{3D213986-5A80-049C-734E-15ED69DD498B}"/>
              </a:ext>
            </a:extLst>
          </p:cNvPr>
          <p:cNvPicPr>
            <a:picLocks noChangeAspect="1"/>
          </p:cNvPicPr>
          <p:nvPr/>
        </p:nvPicPr>
        <p:blipFill>
          <a:blip r:embed="rId6"/>
          <a:stretch>
            <a:fillRect/>
          </a:stretch>
        </p:blipFill>
        <p:spPr>
          <a:xfrm>
            <a:off x="518539" y="3712464"/>
            <a:ext cx="4978746" cy="2800544"/>
          </a:xfrm>
          <a:prstGeom prst="rect">
            <a:avLst/>
          </a:prstGeom>
        </p:spPr>
      </p:pic>
      <p:sp>
        <p:nvSpPr>
          <p:cNvPr id="7" name="TextBox 6">
            <a:extLst>
              <a:ext uri="{FF2B5EF4-FFF2-40B4-BE49-F238E27FC236}">
                <a16:creationId xmlns:a16="http://schemas.microsoft.com/office/drawing/2014/main" id="{92A3060A-D2B5-5DD4-ABEA-C39F1CBD11FD}"/>
              </a:ext>
            </a:extLst>
          </p:cNvPr>
          <p:cNvSpPr txBox="1"/>
          <p:nvPr/>
        </p:nvSpPr>
        <p:spPr>
          <a:xfrm>
            <a:off x="8545285" y="83884"/>
            <a:ext cx="6096000" cy="369332"/>
          </a:xfrm>
          <a:prstGeom prst="rect">
            <a:avLst/>
          </a:prstGeom>
          <a:noFill/>
        </p:spPr>
        <p:txBody>
          <a:bodyPr wrap="square">
            <a:spAutoFit/>
          </a:bodyPr>
          <a:lstStyle/>
          <a:p>
            <a:r>
              <a:rPr lang="en-IN" dirty="0"/>
              <a:t>SERVICE</a:t>
            </a:r>
          </a:p>
        </p:txBody>
      </p:sp>
      <p:sp>
        <p:nvSpPr>
          <p:cNvPr id="9" name="TextBox 8">
            <a:extLst>
              <a:ext uri="{FF2B5EF4-FFF2-40B4-BE49-F238E27FC236}">
                <a16:creationId xmlns:a16="http://schemas.microsoft.com/office/drawing/2014/main" id="{0E22A9A4-D222-9147-BD5F-DAFD20C0470B}"/>
              </a:ext>
            </a:extLst>
          </p:cNvPr>
          <p:cNvSpPr txBox="1"/>
          <p:nvPr/>
        </p:nvSpPr>
        <p:spPr>
          <a:xfrm>
            <a:off x="2449285" y="93311"/>
            <a:ext cx="6096000" cy="369332"/>
          </a:xfrm>
          <a:prstGeom prst="rect">
            <a:avLst/>
          </a:prstGeom>
          <a:noFill/>
        </p:spPr>
        <p:txBody>
          <a:bodyPr wrap="square">
            <a:spAutoFit/>
          </a:bodyPr>
          <a:lstStyle/>
          <a:p>
            <a:r>
              <a:rPr lang="en-IN" dirty="0"/>
              <a:t>PACKAGES</a:t>
            </a:r>
          </a:p>
        </p:txBody>
      </p:sp>
      <p:sp>
        <p:nvSpPr>
          <p:cNvPr id="11" name="TextBox 10">
            <a:extLst>
              <a:ext uri="{FF2B5EF4-FFF2-40B4-BE49-F238E27FC236}">
                <a16:creationId xmlns:a16="http://schemas.microsoft.com/office/drawing/2014/main" id="{8E5C5A75-D467-9613-BF3F-30A259BF77AC}"/>
              </a:ext>
            </a:extLst>
          </p:cNvPr>
          <p:cNvSpPr txBox="1"/>
          <p:nvPr/>
        </p:nvSpPr>
        <p:spPr>
          <a:xfrm>
            <a:off x="8545285" y="3343132"/>
            <a:ext cx="6096000" cy="369332"/>
          </a:xfrm>
          <a:prstGeom prst="rect">
            <a:avLst/>
          </a:prstGeom>
          <a:noFill/>
        </p:spPr>
        <p:txBody>
          <a:bodyPr wrap="square">
            <a:spAutoFit/>
          </a:bodyPr>
          <a:lstStyle/>
          <a:p>
            <a:r>
              <a:rPr lang="en-IN" dirty="0"/>
              <a:t>ABOUT US</a:t>
            </a:r>
          </a:p>
        </p:txBody>
      </p:sp>
      <p:sp>
        <p:nvSpPr>
          <p:cNvPr id="13" name="TextBox 12">
            <a:extLst>
              <a:ext uri="{FF2B5EF4-FFF2-40B4-BE49-F238E27FC236}">
                <a16:creationId xmlns:a16="http://schemas.microsoft.com/office/drawing/2014/main" id="{FB000984-1469-1AC0-7C0A-1F0777B7E355}"/>
              </a:ext>
            </a:extLst>
          </p:cNvPr>
          <p:cNvSpPr txBox="1"/>
          <p:nvPr/>
        </p:nvSpPr>
        <p:spPr>
          <a:xfrm>
            <a:off x="2449285" y="3343132"/>
            <a:ext cx="6096000" cy="369332"/>
          </a:xfrm>
          <a:prstGeom prst="rect">
            <a:avLst/>
          </a:prstGeom>
          <a:noFill/>
        </p:spPr>
        <p:txBody>
          <a:bodyPr wrap="square">
            <a:spAutoFit/>
          </a:bodyPr>
          <a:lstStyle/>
          <a:p>
            <a:r>
              <a:rPr lang="en-IN" dirty="0"/>
              <a:t>CONTACT</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3" name="Picture 2">
            <a:extLst>
              <a:ext uri="{FF2B5EF4-FFF2-40B4-BE49-F238E27FC236}">
                <a16:creationId xmlns:a16="http://schemas.microsoft.com/office/drawing/2014/main" id="{75C450C2-BD09-86A0-C335-50542416C282}"/>
              </a:ext>
            </a:extLst>
          </p:cNvPr>
          <p:cNvPicPr>
            <a:picLocks noChangeAspect="1"/>
          </p:cNvPicPr>
          <p:nvPr/>
        </p:nvPicPr>
        <p:blipFill>
          <a:blip r:embed="rId3"/>
          <a:stretch>
            <a:fillRect/>
          </a:stretch>
        </p:blipFill>
        <p:spPr>
          <a:xfrm>
            <a:off x="-21771" y="1"/>
            <a:ext cx="7097486" cy="3943541"/>
          </a:xfrm>
          <a:prstGeom prst="rect">
            <a:avLst/>
          </a:prstGeom>
        </p:spPr>
      </p:pic>
      <p:pic>
        <p:nvPicPr>
          <p:cNvPr id="2" name="Picture 1">
            <a:extLst>
              <a:ext uri="{FF2B5EF4-FFF2-40B4-BE49-F238E27FC236}">
                <a16:creationId xmlns:a16="http://schemas.microsoft.com/office/drawing/2014/main" id="{BBB25EA6-9B9D-A3CD-D3BB-2385E1AEE52F}"/>
              </a:ext>
            </a:extLst>
          </p:cNvPr>
          <p:cNvPicPr>
            <a:picLocks noChangeAspect="1"/>
          </p:cNvPicPr>
          <p:nvPr/>
        </p:nvPicPr>
        <p:blipFill>
          <a:blip r:embed="rId4"/>
          <a:stretch>
            <a:fillRect/>
          </a:stretch>
        </p:blipFill>
        <p:spPr>
          <a:xfrm>
            <a:off x="5094514" y="2764971"/>
            <a:ext cx="7097486" cy="4016015"/>
          </a:xfrm>
          <a:prstGeom prst="rect">
            <a:avLst/>
          </a:prstGeom>
        </p:spPr>
      </p:pic>
      <p:sp>
        <p:nvSpPr>
          <p:cNvPr id="4" name="TextBox 3">
            <a:extLst>
              <a:ext uri="{FF2B5EF4-FFF2-40B4-BE49-F238E27FC236}">
                <a16:creationId xmlns:a16="http://schemas.microsoft.com/office/drawing/2014/main" id="{460A4B24-F152-04D5-206D-1422A45748B1}"/>
              </a:ext>
            </a:extLst>
          </p:cNvPr>
          <p:cNvSpPr txBox="1"/>
          <p:nvPr/>
        </p:nvSpPr>
        <p:spPr>
          <a:xfrm>
            <a:off x="2269672" y="4139485"/>
            <a:ext cx="2514600" cy="369332"/>
          </a:xfrm>
          <a:prstGeom prst="rect">
            <a:avLst/>
          </a:prstGeom>
          <a:noFill/>
        </p:spPr>
        <p:txBody>
          <a:bodyPr wrap="square" rtlCol="0">
            <a:spAutoFit/>
          </a:bodyPr>
          <a:lstStyle/>
          <a:p>
            <a:r>
              <a:rPr lang="en-IN" dirty="0"/>
              <a:t>SIGN UP</a:t>
            </a:r>
          </a:p>
        </p:txBody>
      </p:sp>
      <p:sp>
        <p:nvSpPr>
          <p:cNvPr id="6" name="TextBox 5">
            <a:extLst>
              <a:ext uri="{FF2B5EF4-FFF2-40B4-BE49-F238E27FC236}">
                <a16:creationId xmlns:a16="http://schemas.microsoft.com/office/drawing/2014/main" id="{B6C37F03-294F-26EF-A083-67E4D80C5239}"/>
              </a:ext>
            </a:extLst>
          </p:cNvPr>
          <p:cNvSpPr txBox="1"/>
          <p:nvPr/>
        </p:nvSpPr>
        <p:spPr>
          <a:xfrm>
            <a:off x="8643257" y="2156154"/>
            <a:ext cx="6106884" cy="369332"/>
          </a:xfrm>
          <a:prstGeom prst="rect">
            <a:avLst/>
          </a:prstGeom>
          <a:noFill/>
        </p:spPr>
        <p:txBody>
          <a:bodyPr wrap="square">
            <a:spAutoFit/>
          </a:bodyPr>
          <a:lstStyle/>
          <a:p>
            <a:r>
              <a:rPr lang="en-IN" dirty="0"/>
              <a:t>SIGN IN</a:t>
            </a:r>
          </a:p>
        </p:txBody>
      </p:sp>
      <p:sp>
        <p:nvSpPr>
          <p:cNvPr id="7" name="Arrow: Down 6">
            <a:extLst>
              <a:ext uri="{FF2B5EF4-FFF2-40B4-BE49-F238E27FC236}">
                <a16:creationId xmlns:a16="http://schemas.microsoft.com/office/drawing/2014/main" id="{246D4C82-8EAC-F561-ECB4-A5F5DA1EB2E1}"/>
              </a:ext>
            </a:extLst>
          </p:cNvPr>
          <p:cNvSpPr/>
          <p:nvPr/>
        </p:nvSpPr>
        <p:spPr>
          <a:xfrm>
            <a:off x="8948057" y="2525486"/>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6E87D062-1CE1-228B-E0D5-04F87C54A1B4}"/>
              </a:ext>
            </a:extLst>
          </p:cNvPr>
          <p:cNvSpPr/>
          <p:nvPr/>
        </p:nvSpPr>
        <p:spPr>
          <a:xfrm rot="10800000">
            <a:off x="2623457" y="3698613"/>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6DB9DD1-67B4-6C3E-D114-8C42A53740A4}"/>
              </a:ext>
            </a:extLst>
          </p:cNvPr>
          <p:cNvSpPr txBox="1"/>
          <p:nvPr/>
        </p:nvSpPr>
        <p:spPr>
          <a:xfrm>
            <a:off x="9519556" y="2156154"/>
            <a:ext cx="2514600" cy="369332"/>
          </a:xfrm>
          <a:prstGeom prst="rect">
            <a:avLst/>
          </a:prstGeom>
          <a:noFill/>
        </p:spPr>
        <p:txBody>
          <a:bodyPr wrap="square" rtlCol="0">
            <a:spAutoFit/>
          </a:bodyPr>
          <a:lstStyle/>
          <a:p>
            <a:r>
              <a:rPr lang="en-IN" dirty="0"/>
              <a:t>(CUSTOMER)</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4" name="Picture 3">
            <a:extLst>
              <a:ext uri="{FF2B5EF4-FFF2-40B4-BE49-F238E27FC236}">
                <a16:creationId xmlns:a16="http://schemas.microsoft.com/office/drawing/2014/main" id="{DD8509C0-2BD0-98E2-5FB6-65705D359F7A}"/>
              </a:ext>
            </a:extLst>
          </p:cNvPr>
          <p:cNvPicPr>
            <a:picLocks noChangeAspect="1"/>
          </p:cNvPicPr>
          <p:nvPr/>
        </p:nvPicPr>
        <p:blipFill>
          <a:blip r:embed="rId3"/>
          <a:stretch>
            <a:fillRect/>
          </a:stretch>
        </p:blipFill>
        <p:spPr>
          <a:xfrm>
            <a:off x="0" y="0"/>
            <a:ext cx="5388429" cy="3030991"/>
          </a:xfrm>
          <a:prstGeom prst="rect">
            <a:avLst/>
          </a:prstGeom>
        </p:spPr>
      </p:pic>
      <p:pic>
        <p:nvPicPr>
          <p:cNvPr id="2" name="Picture 1">
            <a:extLst>
              <a:ext uri="{FF2B5EF4-FFF2-40B4-BE49-F238E27FC236}">
                <a16:creationId xmlns:a16="http://schemas.microsoft.com/office/drawing/2014/main" id="{4E531FE8-A26F-8BD8-93C9-54007DA72E92}"/>
              </a:ext>
            </a:extLst>
          </p:cNvPr>
          <p:cNvPicPr>
            <a:picLocks noChangeAspect="1"/>
          </p:cNvPicPr>
          <p:nvPr/>
        </p:nvPicPr>
        <p:blipFill>
          <a:blip r:embed="rId4"/>
          <a:stretch>
            <a:fillRect/>
          </a:stretch>
        </p:blipFill>
        <p:spPr>
          <a:xfrm>
            <a:off x="6803570" y="23814"/>
            <a:ext cx="5388429" cy="3030992"/>
          </a:xfrm>
          <a:prstGeom prst="rect">
            <a:avLst/>
          </a:prstGeom>
        </p:spPr>
      </p:pic>
      <p:pic>
        <p:nvPicPr>
          <p:cNvPr id="3" name="Picture 2">
            <a:extLst>
              <a:ext uri="{FF2B5EF4-FFF2-40B4-BE49-F238E27FC236}">
                <a16:creationId xmlns:a16="http://schemas.microsoft.com/office/drawing/2014/main" id="{457130EE-4756-9A7F-B5BF-B6435F1E8614}"/>
              </a:ext>
            </a:extLst>
          </p:cNvPr>
          <p:cNvPicPr>
            <a:picLocks noChangeAspect="1"/>
          </p:cNvPicPr>
          <p:nvPr/>
        </p:nvPicPr>
        <p:blipFill>
          <a:blip r:embed="rId5"/>
          <a:stretch>
            <a:fillRect/>
          </a:stretch>
        </p:blipFill>
        <p:spPr>
          <a:xfrm>
            <a:off x="6803571" y="3803195"/>
            <a:ext cx="5388429" cy="3030991"/>
          </a:xfrm>
          <a:prstGeom prst="rect">
            <a:avLst/>
          </a:prstGeom>
        </p:spPr>
      </p:pic>
      <p:pic>
        <p:nvPicPr>
          <p:cNvPr id="5" name="Picture 4">
            <a:extLst>
              <a:ext uri="{FF2B5EF4-FFF2-40B4-BE49-F238E27FC236}">
                <a16:creationId xmlns:a16="http://schemas.microsoft.com/office/drawing/2014/main" id="{97CADE0A-E43B-3BA7-FB5D-045C996AB308}"/>
              </a:ext>
            </a:extLst>
          </p:cNvPr>
          <p:cNvPicPr>
            <a:picLocks noChangeAspect="1"/>
          </p:cNvPicPr>
          <p:nvPr/>
        </p:nvPicPr>
        <p:blipFill>
          <a:blip r:embed="rId6"/>
          <a:stretch>
            <a:fillRect/>
          </a:stretch>
        </p:blipFill>
        <p:spPr>
          <a:xfrm>
            <a:off x="-1" y="3803195"/>
            <a:ext cx="5388429" cy="3030991"/>
          </a:xfrm>
          <a:prstGeom prst="rect">
            <a:avLst/>
          </a:prstGeom>
        </p:spPr>
      </p:pic>
      <p:sp>
        <p:nvSpPr>
          <p:cNvPr id="7" name="Arrow: Down 6">
            <a:extLst>
              <a:ext uri="{FF2B5EF4-FFF2-40B4-BE49-F238E27FC236}">
                <a16:creationId xmlns:a16="http://schemas.microsoft.com/office/drawing/2014/main" id="{EB627E0C-00F7-9365-9E77-9986A481733D}"/>
              </a:ext>
            </a:extLst>
          </p:cNvPr>
          <p:cNvSpPr/>
          <p:nvPr/>
        </p:nvSpPr>
        <p:spPr>
          <a:xfrm rot="16200000">
            <a:off x="5851071" y="1035847"/>
            <a:ext cx="489857" cy="1006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799ADBFA-0E2D-6D17-3BBB-0AB7C6C64A2A}"/>
              </a:ext>
            </a:extLst>
          </p:cNvPr>
          <p:cNvSpPr/>
          <p:nvPr/>
        </p:nvSpPr>
        <p:spPr>
          <a:xfrm>
            <a:off x="9263741" y="3105831"/>
            <a:ext cx="468085" cy="646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73EE417F-1695-B5ED-4DDB-2525D7CBE039}"/>
              </a:ext>
            </a:extLst>
          </p:cNvPr>
          <p:cNvSpPr/>
          <p:nvPr/>
        </p:nvSpPr>
        <p:spPr>
          <a:xfrm rot="5400000">
            <a:off x="5851071" y="4815226"/>
            <a:ext cx="489857" cy="1006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loud 12">
            <a:extLst>
              <a:ext uri="{FF2B5EF4-FFF2-40B4-BE49-F238E27FC236}">
                <a16:creationId xmlns:a16="http://schemas.microsoft.com/office/drawing/2014/main" id="{19CF3349-A448-8CAD-4A41-11B217C63815}"/>
              </a:ext>
            </a:extLst>
          </p:cNvPr>
          <p:cNvSpPr/>
          <p:nvPr/>
        </p:nvSpPr>
        <p:spPr>
          <a:xfrm>
            <a:off x="4604655" y="2576000"/>
            <a:ext cx="2982687" cy="1658372"/>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B46C122A-8A82-F600-86BC-9FE896F3CBDD}"/>
              </a:ext>
            </a:extLst>
          </p:cNvPr>
          <p:cNvSpPr txBox="1"/>
          <p:nvPr/>
        </p:nvSpPr>
        <p:spPr>
          <a:xfrm>
            <a:off x="5040084" y="2916432"/>
            <a:ext cx="2403021" cy="923330"/>
          </a:xfrm>
          <a:prstGeom prst="rect">
            <a:avLst/>
          </a:prstGeom>
          <a:noFill/>
        </p:spPr>
        <p:txBody>
          <a:bodyPr wrap="square" rtlCol="0">
            <a:spAutoFit/>
          </a:bodyPr>
          <a:lstStyle/>
          <a:p>
            <a:r>
              <a:rPr lang="en-IN" dirty="0">
                <a:solidFill>
                  <a:schemeClr val="bg2"/>
                </a:solidFill>
              </a:rPr>
              <a:t>EVENT REGISTRATION FLOW(CUSTOMER)</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8" name="Picture 7">
            <a:extLst>
              <a:ext uri="{FF2B5EF4-FFF2-40B4-BE49-F238E27FC236}">
                <a16:creationId xmlns:a16="http://schemas.microsoft.com/office/drawing/2014/main" id="{AF2904E8-4D42-3837-7D9E-B72A45680D31}"/>
              </a:ext>
            </a:extLst>
          </p:cNvPr>
          <p:cNvPicPr>
            <a:picLocks noChangeAspect="1"/>
          </p:cNvPicPr>
          <p:nvPr/>
        </p:nvPicPr>
        <p:blipFill>
          <a:blip r:embed="rId3"/>
          <a:stretch>
            <a:fillRect/>
          </a:stretch>
        </p:blipFill>
        <p:spPr>
          <a:xfrm>
            <a:off x="5302553" y="2982686"/>
            <a:ext cx="6889447" cy="3875314"/>
          </a:xfrm>
          <a:prstGeom prst="rect">
            <a:avLst/>
          </a:prstGeom>
        </p:spPr>
      </p:pic>
      <p:pic>
        <p:nvPicPr>
          <p:cNvPr id="2" name="Picture 1">
            <a:extLst>
              <a:ext uri="{FF2B5EF4-FFF2-40B4-BE49-F238E27FC236}">
                <a16:creationId xmlns:a16="http://schemas.microsoft.com/office/drawing/2014/main" id="{0473FFA1-858A-B05C-BE77-1D14177596A6}"/>
              </a:ext>
            </a:extLst>
          </p:cNvPr>
          <p:cNvPicPr>
            <a:picLocks noChangeAspect="1"/>
          </p:cNvPicPr>
          <p:nvPr/>
        </p:nvPicPr>
        <p:blipFill>
          <a:blip r:embed="rId4"/>
          <a:stretch>
            <a:fillRect/>
          </a:stretch>
        </p:blipFill>
        <p:spPr>
          <a:xfrm>
            <a:off x="0" y="0"/>
            <a:ext cx="6889448" cy="3875314"/>
          </a:xfrm>
          <a:prstGeom prst="rect">
            <a:avLst/>
          </a:prstGeom>
        </p:spPr>
      </p:pic>
      <p:sp>
        <p:nvSpPr>
          <p:cNvPr id="4" name="TextBox 3">
            <a:extLst>
              <a:ext uri="{FF2B5EF4-FFF2-40B4-BE49-F238E27FC236}">
                <a16:creationId xmlns:a16="http://schemas.microsoft.com/office/drawing/2014/main" id="{506B7A04-2D22-4FCC-7D98-2C692B000488}"/>
              </a:ext>
            </a:extLst>
          </p:cNvPr>
          <p:cNvSpPr txBox="1"/>
          <p:nvPr/>
        </p:nvSpPr>
        <p:spPr>
          <a:xfrm>
            <a:off x="1534886" y="4188471"/>
            <a:ext cx="6096000" cy="369332"/>
          </a:xfrm>
          <a:prstGeom prst="rect">
            <a:avLst/>
          </a:prstGeom>
          <a:noFill/>
        </p:spPr>
        <p:txBody>
          <a:bodyPr wrap="square">
            <a:spAutoFit/>
          </a:bodyPr>
          <a:lstStyle/>
          <a:p>
            <a:r>
              <a:rPr lang="en-IN" dirty="0"/>
              <a:t>SUCCESSFUL MESSAGE</a:t>
            </a:r>
          </a:p>
        </p:txBody>
      </p:sp>
      <p:sp>
        <p:nvSpPr>
          <p:cNvPr id="5" name="Arrow: Down 4">
            <a:extLst>
              <a:ext uri="{FF2B5EF4-FFF2-40B4-BE49-F238E27FC236}">
                <a16:creationId xmlns:a16="http://schemas.microsoft.com/office/drawing/2014/main" id="{4D54E9CB-E1AD-1327-ED3B-4B2345C5C0B1}"/>
              </a:ext>
            </a:extLst>
          </p:cNvPr>
          <p:cNvSpPr/>
          <p:nvPr/>
        </p:nvSpPr>
        <p:spPr>
          <a:xfrm rot="10800000">
            <a:off x="2623457" y="3698613"/>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C26B1CD-4354-51E0-565A-D91C6DBFFA96}"/>
              </a:ext>
            </a:extLst>
          </p:cNvPr>
          <p:cNvSpPr txBox="1"/>
          <p:nvPr/>
        </p:nvSpPr>
        <p:spPr>
          <a:xfrm>
            <a:off x="7783286" y="2123497"/>
            <a:ext cx="6096000" cy="369332"/>
          </a:xfrm>
          <a:prstGeom prst="rect">
            <a:avLst/>
          </a:prstGeom>
          <a:noFill/>
        </p:spPr>
        <p:txBody>
          <a:bodyPr wrap="square">
            <a:spAutoFit/>
          </a:bodyPr>
          <a:lstStyle/>
          <a:p>
            <a:r>
              <a:rPr lang="en-IN" dirty="0"/>
              <a:t>EMPLOYEE PROFILE</a:t>
            </a:r>
          </a:p>
        </p:txBody>
      </p:sp>
      <p:sp>
        <p:nvSpPr>
          <p:cNvPr id="7" name="Arrow: Down 6">
            <a:extLst>
              <a:ext uri="{FF2B5EF4-FFF2-40B4-BE49-F238E27FC236}">
                <a16:creationId xmlns:a16="http://schemas.microsoft.com/office/drawing/2014/main" id="{E8C66BA4-2740-9CBF-CFA0-DF4DB496D52B}"/>
              </a:ext>
            </a:extLst>
          </p:cNvPr>
          <p:cNvSpPr/>
          <p:nvPr/>
        </p:nvSpPr>
        <p:spPr>
          <a:xfrm>
            <a:off x="8758161" y="2492829"/>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3" name="Picture 2">
            <a:extLst>
              <a:ext uri="{FF2B5EF4-FFF2-40B4-BE49-F238E27FC236}">
                <a16:creationId xmlns:a16="http://schemas.microsoft.com/office/drawing/2014/main" id="{102ECB09-2E89-B569-22D8-593025FB0BEF}"/>
              </a:ext>
            </a:extLst>
          </p:cNvPr>
          <p:cNvPicPr>
            <a:picLocks noChangeAspect="1"/>
          </p:cNvPicPr>
          <p:nvPr/>
        </p:nvPicPr>
        <p:blipFill>
          <a:blip r:embed="rId3"/>
          <a:stretch>
            <a:fillRect/>
          </a:stretch>
        </p:blipFill>
        <p:spPr>
          <a:xfrm>
            <a:off x="0" y="0"/>
            <a:ext cx="6850743" cy="3853543"/>
          </a:xfrm>
          <a:prstGeom prst="rect">
            <a:avLst/>
          </a:prstGeom>
        </p:spPr>
      </p:pic>
      <p:pic>
        <p:nvPicPr>
          <p:cNvPr id="2" name="Picture 1">
            <a:extLst>
              <a:ext uri="{FF2B5EF4-FFF2-40B4-BE49-F238E27FC236}">
                <a16:creationId xmlns:a16="http://schemas.microsoft.com/office/drawing/2014/main" id="{6C0944BF-9713-534E-CBCC-7D1C4D2CC725}"/>
              </a:ext>
            </a:extLst>
          </p:cNvPr>
          <p:cNvPicPr>
            <a:picLocks noChangeAspect="1"/>
          </p:cNvPicPr>
          <p:nvPr/>
        </p:nvPicPr>
        <p:blipFill>
          <a:blip r:embed="rId4"/>
          <a:stretch>
            <a:fillRect/>
          </a:stretch>
        </p:blipFill>
        <p:spPr>
          <a:xfrm>
            <a:off x="5128380" y="2884714"/>
            <a:ext cx="7063620" cy="3973286"/>
          </a:xfrm>
          <a:prstGeom prst="rect">
            <a:avLst/>
          </a:prstGeom>
        </p:spPr>
      </p:pic>
      <p:sp>
        <p:nvSpPr>
          <p:cNvPr id="5" name="TextBox 4">
            <a:extLst>
              <a:ext uri="{FF2B5EF4-FFF2-40B4-BE49-F238E27FC236}">
                <a16:creationId xmlns:a16="http://schemas.microsoft.com/office/drawing/2014/main" id="{8EC6EF3C-A351-14CE-B213-D705D20C662B}"/>
              </a:ext>
            </a:extLst>
          </p:cNvPr>
          <p:cNvSpPr txBox="1"/>
          <p:nvPr/>
        </p:nvSpPr>
        <p:spPr>
          <a:xfrm>
            <a:off x="1469572" y="4044434"/>
            <a:ext cx="6096000" cy="369332"/>
          </a:xfrm>
          <a:prstGeom prst="rect">
            <a:avLst/>
          </a:prstGeom>
          <a:noFill/>
        </p:spPr>
        <p:txBody>
          <a:bodyPr wrap="square">
            <a:spAutoFit/>
          </a:bodyPr>
          <a:lstStyle/>
          <a:p>
            <a:r>
              <a:rPr lang="en-IN" dirty="0"/>
              <a:t>SIGN IN (EMPLOYEE)</a:t>
            </a:r>
          </a:p>
        </p:txBody>
      </p:sp>
      <p:sp>
        <p:nvSpPr>
          <p:cNvPr id="6" name="Arrow: Down 5">
            <a:extLst>
              <a:ext uri="{FF2B5EF4-FFF2-40B4-BE49-F238E27FC236}">
                <a16:creationId xmlns:a16="http://schemas.microsoft.com/office/drawing/2014/main" id="{DD6A9ECA-833C-C6FC-D2C1-760066B19B86}"/>
              </a:ext>
            </a:extLst>
          </p:cNvPr>
          <p:cNvSpPr/>
          <p:nvPr/>
        </p:nvSpPr>
        <p:spPr>
          <a:xfrm rot="10800000">
            <a:off x="2492828" y="3554577"/>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99D4C80-9F54-8616-E170-3041FDDBA488}"/>
              </a:ext>
            </a:extLst>
          </p:cNvPr>
          <p:cNvSpPr txBox="1"/>
          <p:nvPr/>
        </p:nvSpPr>
        <p:spPr>
          <a:xfrm>
            <a:off x="7565572" y="2289699"/>
            <a:ext cx="6096000" cy="369332"/>
          </a:xfrm>
          <a:prstGeom prst="rect">
            <a:avLst/>
          </a:prstGeom>
          <a:noFill/>
        </p:spPr>
        <p:txBody>
          <a:bodyPr wrap="square">
            <a:spAutoFit/>
          </a:bodyPr>
          <a:lstStyle/>
          <a:p>
            <a:r>
              <a:rPr lang="en-IN" dirty="0"/>
              <a:t>REGISTRATION (EMPLOYEE)</a:t>
            </a:r>
          </a:p>
        </p:txBody>
      </p:sp>
      <p:sp>
        <p:nvSpPr>
          <p:cNvPr id="9" name="Arrow: Down 8">
            <a:extLst>
              <a:ext uri="{FF2B5EF4-FFF2-40B4-BE49-F238E27FC236}">
                <a16:creationId xmlns:a16="http://schemas.microsoft.com/office/drawing/2014/main" id="{E6268F00-DE16-4DB9-08FE-C95DBDE157CF}"/>
              </a:ext>
            </a:extLst>
          </p:cNvPr>
          <p:cNvSpPr/>
          <p:nvPr/>
        </p:nvSpPr>
        <p:spPr>
          <a:xfrm>
            <a:off x="8475133" y="2659032"/>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E033-08C3-12E9-8428-25654BF6E163}"/>
              </a:ext>
            </a:extLst>
          </p:cNvPr>
          <p:cNvSpPr>
            <a:spLocks noGrp="1"/>
          </p:cNvSpPr>
          <p:nvPr>
            <p:ph type="title"/>
          </p:nvPr>
        </p:nvSpPr>
        <p:spPr>
          <a:xfrm>
            <a:off x="913795" y="544285"/>
            <a:ext cx="10353761" cy="1326321"/>
          </a:xfrm>
        </p:spPr>
        <p:txBody>
          <a:bodyPr/>
          <a:lstStyle/>
          <a:p>
            <a:r>
              <a:rPr lang="en-IN" dirty="0">
                <a:latin typeface="Times New Roman"/>
                <a:ea typeface="Times New Roman"/>
                <a:cs typeface="Times New Roman"/>
                <a:sym typeface="Times New Roman"/>
              </a:rPr>
              <a:t>Points to be discussed</a:t>
            </a:r>
            <a:endParaRPr lang="en-IN" dirty="0"/>
          </a:p>
        </p:txBody>
      </p:sp>
      <p:sp>
        <p:nvSpPr>
          <p:cNvPr id="3" name="Content Placeholder 2">
            <a:extLst>
              <a:ext uri="{FF2B5EF4-FFF2-40B4-BE49-F238E27FC236}">
                <a16:creationId xmlns:a16="http://schemas.microsoft.com/office/drawing/2014/main" id="{64ED41A8-29FC-699F-5C16-37ECDB2CDB30}"/>
              </a:ext>
            </a:extLst>
          </p:cNvPr>
          <p:cNvSpPr>
            <a:spLocks noGrp="1"/>
          </p:cNvSpPr>
          <p:nvPr>
            <p:ph idx="1"/>
          </p:nvPr>
        </p:nvSpPr>
        <p:spPr>
          <a:xfrm>
            <a:off x="919119" y="2125718"/>
            <a:ext cx="10353762" cy="2606564"/>
          </a:xfrm>
        </p:spPr>
        <p:txBody>
          <a:bodyPr numCol="2">
            <a:normAutofit/>
          </a:bodyPr>
          <a:lstStyle/>
          <a:p>
            <a:pPr algn="just"/>
            <a:r>
              <a:rPr lang="en-US" b="1" dirty="0">
                <a:latin typeface="Times New Roman"/>
                <a:ea typeface="Times New Roman"/>
                <a:cs typeface="Times New Roman"/>
                <a:sym typeface="Times New Roman"/>
              </a:rPr>
              <a:t>Introduction</a:t>
            </a:r>
            <a:endParaRPr lang="en-IN" dirty="0"/>
          </a:p>
          <a:p>
            <a:pPr algn="just"/>
            <a:r>
              <a:rPr lang="en-US" b="1" dirty="0">
                <a:latin typeface="Times New Roman"/>
                <a:ea typeface="Times New Roman"/>
                <a:cs typeface="Times New Roman"/>
                <a:sym typeface="Times New Roman"/>
              </a:rPr>
              <a:t>Objectives</a:t>
            </a:r>
            <a:endParaRPr lang="en-IN" dirty="0"/>
          </a:p>
          <a:p>
            <a:pPr algn="just"/>
            <a:r>
              <a:rPr lang="en-US" b="1" dirty="0">
                <a:latin typeface="Times New Roman"/>
                <a:ea typeface="Times New Roman"/>
                <a:cs typeface="Times New Roman"/>
                <a:sym typeface="Times New Roman"/>
              </a:rPr>
              <a:t>Diagrams</a:t>
            </a:r>
            <a:endParaRPr lang="en-IN" dirty="0"/>
          </a:p>
          <a:p>
            <a:pPr algn="just"/>
            <a:r>
              <a:rPr lang="en-US" b="1" dirty="0">
                <a:latin typeface="Times New Roman"/>
                <a:ea typeface="Times New Roman"/>
                <a:cs typeface="Times New Roman"/>
                <a:sym typeface="Times New Roman"/>
              </a:rPr>
              <a:t>Screenshots</a:t>
            </a:r>
            <a:endParaRPr lang="en-US" dirty="0"/>
          </a:p>
          <a:p>
            <a:pPr algn="just"/>
            <a:r>
              <a:rPr lang="en-IN" dirty="0"/>
              <a:t>Specification</a:t>
            </a:r>
          </a:p>
          <a:p>
            <a:pPr algn="just"/>
            <a:r>
              <a:rPr lang="en-US" b="1" dirty="0">
                <a:latin typeface="Times New Roman"/>
                <a:ea typeface="Times New Roman"/>
                <a:cs typeface="Times New Roman"/>
                <a:sym typeface="Times New Roman"/>
              </a:rPr>
              <a:t>S/W and H/W Requirement</a:t>
            </a:r>
            <a:endParaRPr lang="en-US" dirty="0"/>
          </a:p>
          <a:p>
            <a:pPr algn="just"/>
            <a:r>
              <a:rPr lang="en-US" b="1" dirty="0">
                <a:latin typeface="Times New Roman"/>
                <a:ea typeface="Times New Roman"/>
                <a:cs typeface="Times New Roman"/>
                <a:sym typeface="Times New Roman"/>
              </a:rPr>
              <a:t>Advantages</a:t>
            </a:r>
            <a:endParaRPr lang="en-US" dirty="0"/>
          </a:p>
          <a:p>
            <a:pPr algn="just"/>
            <a:r>
              <a:rPr lang="en-US" b="1" dirty="0">
                <a:latin typeface="Times New Roman"/>
                <a:ea typeface="Times New Roman"/>
                <a:cs typeface="Times New Roman"/>
                <a:sym typeface="Times New Roman"/>
              </a:rPr>
              <a:t>Conclusion</a:t>
            </a:r>
            <a:endParaRPr lang="en-US" dirty="0"/>
          </a:p>
          <a:p>
            <a:pPr algn="just"/>
            <a:r>
              <a:rPr lang="en-US" b="1" dirty="0">
                <a:latin typeface="Times New Roman"/>
                <a:ea typeface="Times New Roman"/>
                <a:cs typeface="Times New Roman"/>
                <a:sym typeface="Times New Roman"/>
              </a:rPr>
              <a:t>References</a:t>
            </a:r>
            <a:endParaRPr lang="en-US" dirty="0"/>
          </a:p>
          <a:p>
            <a:pPr algn="just"/>
            <a:endParaRPr lang="en-IN" dirty="0"/>
          </a:p>
        </p:txBody>
      </p:sp>
      <p:pic>
        <p:nvPicPr>
          <p:cNvPr id="4" name="Picture 3">
            <a:extLst>
              <a:ext uri="{FF2B5EF4-FFF2-40B4-BE49-F238E27FC236}">
                <a16:creationId xmlns:a16="http://schemas.microsoft.com/office/drawing/2014/main" id="{17908B41-4E67-D979-DBC9-023BF1837D5C}"/>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1180190" y="78245"/>
            <a:ext cx="880817" cy="669421"/>
          </a:xfrm>
          <a:prstGeom prst="rect">
            <a:avLst/>
          </a:prstGeom>
        </p:spPr>
      </p:pic>
    </p:spTree>
    <p:extLst>
      <p:ext uri="{BB962C8B-B14F-4D97-AF65-F5344CB8AC3E}">
        <p14:creationId xmlns:p14="http://schemas.microsoft.com/office/powerpoint/2010/main" val="3506095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6" name="Picture 5">
            <a:extLst>
              <a:ext uri="{FF2B5EF4-FFF2-40B4-BE49-F238E27FC236}">
                <a16:creationId xmlns:a16="http://schemas.microsoft.com/office/drawing/2014/main" id="{FE1D248B-9D17-01B3-7833-B6FC4B1640CA}"/>
              </a:ext>
            </a:extLst>
          </p:cNvPr>
          <p:cNvPicPr>
            <a:picLocks noChangeAspect="1"/>
          </p:cNvPicPr>
          <p:nvPr/>
        </p:nvPicPr>
        <p:blipFill>
          <a:blip r:embed="rId3"/>
          <a:stretch>
            <a:fillRect/>
          </a:stretch>
        </p:blipFill>
        <p:spPr>
          <a:xfrm>
            <a:off x="289053" y="391886"/>
            <a:ext cx="6096000" cy="3298372"/>
          </a:xfrm>
          <a:prstGeom prst="rect">
            <a:avLst/>
          </a:prstGeom>
        </p:spPr>
      </p:pic>
      <p:sp>
        <p:nvSpPr>
          <p:cNvPr id="3" name="TextBox 2">
            <a:extLst>
              <a:ext uri="{FF2B5EF4-FFF2-40B4-BE49-F238E27FC236}">
                <a16:creationId xmlns:a16="http://schemas.microsoft.com/office/drawing/2014/main" id="{7C37E34E-CE95-0842-4759-B84200002FBF}"/>
              </a:ext>
            </a:extLst>
          </p:cNvPr>
          <p:cNvSpPr txBox="1"/>
          <p:nvPr/>
        </p:nvSpPr>
        <p:spPr>
          <a:xfrm>
            <a:off x="6874910" y="577334"/>
            <a:ext cx="6096000" cy="369332"/>
          </a:xfrm>
          <a:prstGeom prst="rect">
            <a:avLst/>
          </a:prstGeom>
          <a:noFill/>
        </p:spPr>
        <p:txBody>
          <a:bodyPr wrap="square">
            <a:spAutoFit/>
          </a:bodyPr>
          <a:lstStyle/>
          <a:p>
            <a:r>
              <a:rPr lang="en-IN" dirty="0"/>
              <a:t>WELCOME PAGE (ADMIN) </a:t>
            </a:r>
          </a:p>
        </p:txBody>
      </p:sp>
      <p:sp>
        <p:nvSpPr>
          <p:cNvPr id="4" name="Arrow: Down 3">
            <a:extLst>
              <a:ext uri="{FF2B5EF4-FFF2-40B4-BE49-F238E27FC236}">
                <a16:creationId xmlns:a16="http://schemas.microsoft.com/office/drawing/2014/main" id="{6F007841-F88D-A53C-6DF5-5668E3743AA4}"/>
              </a:ext>
            </a:extLst>
          </p:cNvPr>
          <p:cNvSpPr/>
          <p:nvPr/>
        </p:nvSpPr>
        <p:spPr>
          <a:xfrm rot="5400000">
            <a:off x="6444924" y="516680"/>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4536951-380C-5777-2C20-657EBB52C0FF}"/>
              </a:ext>
            </a:extLst>
          </p:cNvPr>
          <p:cNvPicPr>
            <a:picLocks noChangeAspect="1"/>
          </p:cNvPicPr>
          <p:nvPr/>
        </p:nvPicPr>
        <p:blipFill>
          <a:blip r:embed="rId4"/>
          <a:stretch>
            <a:fillRect/>
          </a:stretch>
        </p:blipFill>
        <p:spPr>
          <a:xfrm>
            <a:off x="5816201" y="3429000"/>
            <a:ext cx="6086746" cy="3222171"/>
          </a:xfrm>
          <a:prstGeom prst="rect">
            <a:avLst/>
          </a:prstGeom>
        </p:spPr>
      </p:pic>
      <p:sp>
        <p:nvSpPr>
          <p:cNvPr id="8" name="TextBox 7">
            <a:extLst>
              <a:ext uri="{FF2B5EF4-FFF2-40B4-BE49-F238E27FC236}">
                <a16:creationId xmlns:a16="http://schemas.microsoft.com/office/drawing/2014/main" id="{59AE2294-253E-AD15-4203-920BA6935723}"/>
              </a:ext>
            </a:extLst>
          </p:cNvPr>
          <p:cNvSpPr txBox="1"/>
          <p:nvPr/>
        </p:nvSpPr>
        <p:spPr>
          <a:xfrm>
            <a:off x="1892719" y="4854637"/>
            <a:ext cx="6487884" cy="369332"/>
          </a:xfrm>
          <a:prstGeom prst="rect">
            <a:avLst/>
          </a:prstGeom>
          <a:noFill/>
        </p:spPr>
        <p:txBody>
          <a:bodyPr wrap="square">
            <a:spAutoFit/>
          </a:bodyPr>
          <a:lstStyle/>
          <a:p>
            <a:r>
              <a:rPr lang="en-IN" dirty="0"/>
              <a:t>WELCOME PAGE (MANAGER) </a:t>
            </a:r>
          </a:p>
        </p:txBody>
      </p:sp>
      <p:sp>
        <p:nvSpPr>
          <p:cNvPr id="9" name="Arrow: Down 8">
            <a:extLst>
              <a:ext uri="{FF2B5EF4-FFF2-40B4-BE49-F238E27FC236}">
                <a16:creationId xmlns:a16="http://schemas.microsoft.com/office/drawing/2014/main" id="{2293031F-F0F4-6AE3-6569-87F7E3A30C51}"/>
              </a:ext>
            </a:extLst>
          </p:cNvPr>
          <p:cNvSpPr/>
          <p:nvPr/>
        </p:nvSpPr>
        <p:spPr>
          <a:xfrm rot="16200000">
            <a:off x="5430574" y="4794766"/>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4" name="Picture 3">
            <a:extLst>
              <a:ext uri="{FF2B5EF4-FFF2-40B4-BE49-F238E27FC236}">
                <a16:creationId xmlns:a16="http://schemas.microsoft.com/office/drawing/2014/main" id="{6504F024-3026-3376-6B60-7C612FF8465D}"/>
              </a:ext>
            </a:extLst>
          </p:cNvPr>
          <p:cNvPicPr>
            <a:picLocks noChangeAspect="1"/>
          </p:cNvPicPr>
          <p:nvPr/>
        </p:nvPicPr>
        <p:blipFill>
          <a:blip r:embed="rId3"/>
          <a:stretch>
            <a:fillRect/>
          </a:stretch>
        </p:blipFill>
        <p:spPr>
          <a:xfrm>
            <a:off x="6444344" y="391885"/>
            <a:ext cx="5399316" cy="3037115"/>
          </a:xfrm>
          <a:prstGeom prst="rect">
            <a:avLst/>
          </a:prstGeom>
        </p:spPr>
      </p:pic>
      <p:pic>
        <p:nvPicPr>
          <p:cNvPr id="2" name="Picture 1">
            <a:extLst>
              <a:ext uri="{FF2B5EF4-FFF2-40B4-BE49-F238E27FC236}">
                <a16:creationId xmlns:a16="http://schemas.microsoft.com/office/drawing/2014/main" id="{27321656-0A9A-346C-4D40-E1B07C8F2AA8}"/>
              </a:ext>
            </a:extLst>
          </p:cNvPr>
          <p:cNvPicPr>
            <a:picLocks noChangeAspect="1"/>
          </p:cNvPicPr>
          <p:nvPr/>
        </p:nvPicPr>
        <p:blipFill>
          <a:blip r:embed="rId4"/>
          <a:stretch>
            <a:fillRect/>
          </a:stretch>
        </p:blipFill>
        <p:spPr>
          <a:xfrm>
            <a:off x="348340" y="3429000"/>
            <a:ext cx="5399316" cy="3037115"/>
          </a:xfrm>
          <a:prstGeom prst="rect">
            <a:avLst/>
          </a:prstGeom>
        </p:spPr>
      </p:pic>
      <p:sp>
        <p:nvSpPr>
          <p:cNvPr id="5" name="TextBox 4">
            <a:extLst>
              <a:ext uri="{FF2B5EF4-FFF2-40B4-BE49-F238E27FC236}">
                <a16:creationId xmlns:a16="http://schemas.microsoft.com/office/drawing/2014/main" id="{B07BFA2F-756C-762C-2E3D-71CA5EC7F0FE}"/>
              </a:ext>
            </a:extLst>
          </p:cNvPr>
          <p:cNvSpPr txBox="1"/>
          <p:nvPr/>
        </p:nvSpPr>
        <p:spPr>
          <a:xfrm>
            <a:off x="3047998" y="1725776"/>
            <a:ext cx="6096000" cy="369332"/>
          </a:xfrm>
          <a:prstGeom prst="rect">
            <a:avLst/>
          </a:prstGeom>
          <a:noFill/>
        </p:spPr>
        <p:txBody>
          <a:bodyPr wrap="square">
            <a:spAutoFit/>
          </a:bodyPr>
          <a:lstStyle/>
          <a:p>
            <a:r>
              <a:rPr lang="en-IN" dirty="0"/>
              <a:t>ADMIN/VIEWEMPLOYEE</a:t>
            </a:r>
          </a:p>
        </p:txBody>
      </p:sp>
      <p:sp>
        <p:nvSpPr>
          <p:cNvPr id="7" name="TextBox 6">
            <a:extLst>
              <a:ext uri="{FF2B5EF4-FFF2-40B4-BE49-F238E27FC236}">
                <a16:creationId xmlns:a16="http://schemas.microsoft.com/office/drawing/2014/main" id="{A299D362-FE5D-B9EE-A7D3-318939E85DD7}"/>
              </a:ext>
            </a:extLst>
          </p:cNvPr>
          <p:cNvSpPr txBox="1"/>
          <p:nvPr/>
        </p:nvSpPr>
        <p:spPr>
          <a:xfrm>
            <a:off x="6340928" y="4763674"/>
            <a:ext cx="6096000" cy="369332"/>
          </a:xfrm>
          <a:prstGeom prst="rect">
            <a:avLst/>
          </a:prstGeom>
          <a:noFill/>
        </p:spPr>
        <p:txBody>
          <a:bodyPr wrap="square">
            <a:spAutoFit/>
          </a:bodyPr>
          <a:lstStyle/>
          <a:p>
            <a:r>
              <a:rPr lang="en-IN" dirty="0"/>
              <a:t>CUSTOMER/VIEWEVENT</a:t>
            </a:r>
          </a:p>
        </p:txBody>
      </p:sp>
      <p:sp>
        <p:nvSpPr>
          <p:cNvPr id="8" name="Arrow: Down 7">
            <a:extLst>
              <a:ext uri="{FF2B5EF4-FFF2-40B4-BE49-F238E27FC236}">
                <a16:creationId xmlns:a16="http://schemas.microsoft.com/office/drawing/2014/main" id="{18921D15-BDA2-31B9-4C51-4A6CA340AB5A}"/>
              </a:ext>
            </a:extLst>
          </p:cNvPr>
          <p:cNvSpPr/>
          <p:nvPr/>
        </p:nvSpPr>
        <p:spPr>
          <a:xfrm rot="16200000">
            <a:off x="5965371" y="1665123"/>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3B5DBB0F-F2CE-1419-719F-5D7209D8CCE0}"/>
              </a:ext>
            </a:extLst>
          </p:cNvPr>
          <p:cNvSpPr/>
          <p:nvPr/>
        </p:nvSpPr>
        <p:spPr>
          <a:xfrm rot="5400000">
            <a:off x="5910942" y="4703020"/>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4" name="Picture 3">
            <a:extLst>
              <a:ext uri="{FF2B5EF4-FFF2-40B4-BE49-F238E27FC236}">
                <a16:creationId xmlns:a16="http://schemas.microsoft.com/office/drawing/2014/main" id="{AA9A3F18-04CE-E67B-80DF-E1BA99DBBDB9}"/>
              </a:ext>
            </a:extLst>
          </p:cNvPr>
          <p:cNvPicPr>
            <a:picLocks noChangeAspect="1"/>
          </p:cNvPicPr>
          <p:nvPr/>
        </p:nvPicPr>
        <p:blipFill>
          <a:blip r:embed="rId3"/>
          <a:stretch>
            <a:fillRect/>
          </a:stretch>
        </p:blipFill>
        <p:spPr>
          <a:xfrm>
            <a:off x="423217" y="3853539"/>
            <a:ext cx="4700208" cy="2643867"/>
          </a:xfrm>
          <a:prstGeom prst="rect">
            <a:avLst/>
          </a:prstGeom>
        </p:spPr>
      </p:pic>
      <p:pic>
        <p:nvPicPr>
          <p:cNvPr id="2" name="Picture 1">
            <a:extLst>
              <a:ext uri="{FF2B5EF4-FFF2-40B4-BE49-F238E27FC236}">
                <a16:creationId xmlns:a16="http://schemas.microsoft.com/office/drawing/2014/main" id="{259D5664-82AC-EE05-EFF7-453AD57F59D7}"/>
              </a:ext>
            </a:extLst>
          </p:cNvPr>
          <p:cNvPicPr>
            <a:picLocks noChangeAspect="1"/>
          </p:cNvPicPr>
          <p:nvPr/>
        </p:nvPicPr>
        <p:blipFill>
          <a:blip r:embed="rId4"/>
          <a:stretch>
            <a:fillRect/>
          </a:stretch>
        </p:blipFill>
        <p:spPr>
          <a:xfrm>
            <a:off x="7068577" y="3853538"/>
            <a:ext cx="4700208" cy="2643867"/>
          </a:xfrm>
          <a:prstGeom prst="rect">
            <a:avLst/>
          </a:prstGeom>
        </p:spPr>
      </p:pic>
      <p:pic>
        <p:nvPicPr>
          <p:cNvPr id="3" name="Picture 2">
            <a:extLst>
              <a:ext uri="{FF2B5EF4-FFF2-40B4-BE49-F238E27FC236}">
                <a16:creationId xmlns:a16="http://schemas.microsoft.com/office/drawing/2014/main" id="{2630D18B-BD78-D351-07EF-878F99528071}"/>
              </a:ext>
            </a:extLst>
          </p:cNvPr>
          <p:cNvPicPr>
            <a:picLocks noChangeAspect="1"/>
          </p:cNvPicPr>
          <p:nvPr/>
        </p:nvPicPr>
        <p:blipFill>
          <a:blip r:embed="rId5"/>
          <a:stretch>
            <a:fillRect/>
          </a:stretch>
        </p:blipFill>
        <p:spPr>
          <a:xfrm>
            <a:off x="2980148" y="210263"/>
            <a:ext cx="6231699" cy="3317081"/>
          </a:xfrm>
          <a:prstGeom prst="rect">
            <a:avLst/>
          </a:prstGeom>
        </p:spPr>
      </p:pic>
      <p:sp>
        <p:nvSpPr>
          <p:cNvPr id="6" name="TextBox 5">
            <a:extLst>
              <a:ext uri="{FF2B5EF4-FFF2-40B4-BE49-F238E27FC236}">
                <a16:creationId xmlns:a16="http://schemas.microsoft.com/office/drawing/2014/main" id="{F025DE2E-60FF-6075-8B1B-F1DF661B08C7}"/>
              </a:ext>
            </a:extLst>
          </p:cNvPr>
          <p:cNvSpPr txBox="1"/>
          <p:nvPr/>
        </p:nvSpPr>
        <p:spPr>
          <a:xfrm>
            <a:off x="4607837" y="3558459"/>
            <a:ext cx="4386943" cy="338554"/>
          </a:xfrm>
          <a:prstGeom prst="rect">
            <a:avLst/>
          </a:prstGeom>
          <a:noFill/>
        </p:spPr>
        <p:txBody>
          <a:bodyPr wrap="square">
            <a:spAutoFit/>
          </a:bodyPr>
          <a:lstStyle/>
          <a:p>
            <a:r>
              <a:rPr lang="en-IN" sz="1600" dirty="0"/>
              <a:t>ADMIN/VIEWALLSERVICES</a:t>
            </a:r>
          </a:p>
        </p:txBody>
      </p:sp>
      <p:sp>
        <p:nvSpPr>
          <p:cNvPr id="7" name="Arrow: Down 6">
            <a:extLst>
              <a:ext uri="{FF2B5EF4-FFF2-40B4-BE49-F238E27FC236}">
                <a16:creationId xmlns:a16="http://schemas.microsoft.com/office/drawing/2014/main" id="{BBA2F149-7D44-1B2A-FCEA-A134241B5578}"/>
              </a:ext>
            </a:extLst>
          </p:cNvPr>
          <p:cNvSpPr/>
          <p:nvPr/>
        </p:nvSpPr>
        <p:spPr>
          <a:xfrm rot="10800000">
            <a:off x="5812544" y="3131503"/>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2D7123F-D826-392D-08F6-9F2417F2772A}"/>
              </a:ext>
            </a:extLst>
          </p:cNvPr>
          <p:cNvSpPr txBox="1"/>
          <p:nvPr/>
        </p:nvSpPr>
        <p:spPr>
          <a:xfrm>
            <a:off x="185056" y="3189127"/>
            <a:ext cx="6096000" cy="369332"/>
          </a:xfrm>
          <a:prstGeom prst="rect">
            <a:avLst/>
          </a:prstGeom>
          <a:noFill/>
        </p:spPr>
        <p:txBody>
          <a:bodyPr wrap="square">
            <a:spAutoFit/>
          </a:bodyPr>
          <a:lstStyle/>
          <a:p>
            <a:r>
              <a:rPr lang="en-IN" dirty="0"/>
              <a:t>ADMIN/VIEWCATERERS</a:t>
            </a:r>
          </a:p>
        </p:txBody>
      </p:sp>
      <p:sp>
        <p:nvSpPr>
          <p:cNvPr id="11" name="TextBox 10">
            <a:extLst>
              <a:ext uri="{FF2B5EF4-FFF2-40B4-BE49-F238E27FC236}">
                <a16:creationId xmlns:a16="http://schemas.microsoft.com/office/drawing/2014/main" id="{AD2088CC-3AFD-6405-E290-2C122DB9752F}"/>
              </a:ext>
            </a:extLst>
          </p:cNvPr>
          <p:cNvSpPr txBox="1"/>
          <p:nvPr/>
        </p:nvSpPr>
        <p:spPr>
          <a:xfrm>
            <a:off x="9211849" y="3189127"/>
            <a:ext cx="6096000" cy="369332"/>
          </a:xfrm>
          <a:prstGeom prst="rect">
            <a:avLst/>
          </a:prstGeom>
          <a:noFill/>
        </p:spPr>
        <p:txBody>
          <a:bodyPr wrap="square">
            <a:spAutoFit/>
          </a:bodyPr>
          <a:lstStyle/>
          <a:p>
            <a:r>
              <a:rPr lang="en-IN" dirty="0"/>
              <a:t>ADMIN/VIEWSTUDIOS</a:t>
            </a:r>
          </a:p>
        </p:txBody>
      </p:sp>
      <p:sp>
        <p:nvSpPr>
          <p:cNvPr id="12" name="Arrow: Down 11">
            <a:extLst>
              <a:ext uri="{FF2B5EF4-FFF2-40B4-BE49-F238E27FC236}">
                <a16:creationId xmlns:a16="http://schemas.microsoft.com/office/drawing/2014/main" id="{6CA2F77C-FD5E-C593-7D37-821AA4979D2E}"/>
              </a:ext>
            </a:extLst>
          </p:cNvPr>
          <p:cNvSpPr/>
          <p:nvPr/>
        </p:nvSpPr>
        <p:spPr>
          <a:xfrm>
            <a:off x="1397545" y="3508095"/>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285E2FC-F01B-F74D-E84C-BFCB92DBEA21}"/>
              </a:ext>
            </a:extLst>
          </p:cNvPr>
          <p:cNvSpPr/>
          <p:nvPr/>
        </p:nvSpPr>
        <p:spPr>
          <a:xfrm>
            <a:off x="10424338" y="3518976"/>
            <a:ext cx="370114" cy="489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4" name="Picture 3">
            <a:extLst>
              <a:ext uri="{FF2B5EF4-FFF2-40B4-BE49-F238E27FC236}">
                <a16:creationId xmlns:a16="http://schemas.microsoft.com/office/drawing/2014/main" id="{5A1D8FB0-8386-5EA0-F59C-1AAF810C994A}"/>
              </a:ext>
            </a:extLst>
          </p:cNvPr>
          <p:cNvPicPr>
            <a:picLocks noChangeAspect="1"/>
          </p:cNvPicPr>
          <p:nvPr/>
        </p:nvPicPr>
        <p:blipFill>
          <a:blip r:embed="rId3"/>
          <a:stretch>
            <a:fillRect/>
          </a:stretch>
        </p:blipFill>
        <p:spPr>
          <a:xfrm>
            <a:off x="522512" y="3721542"/>
            <a:ext cx="5181665" cy="2755458"/>
          </a:xfrm>
          <a:prstGeom prst="rect">
            <a:avLst/>
          </a:prstGeom>
        </p:spPr>
      </p:pic>
      <p:pic>
        <p:nvPicPr>
          <p:cNvPr id="2" name="Picture 1">
            <a:extLst>
              <a:ext uri="{FF2B5EF4-FFF2-40B4-BE49-F238E27FC236}">
                <a16:creationId xmlns:a16="http://schemas.microsoft.com/office/drawing/2014/main" id="{B7AE14D2-12BD-249D-A454-5B4492B2FA8D}"/>
              </a:ext>
            </a:extLst>
          </p:cNvPr>
          <p:cNvPicPr>
            <a:picLocks noChangeAspect="1"/>
          </p:cNvPicPr>
          <p:nvPr/>
        </p:nvPicPr>
        <p:blipFill>
          <a:blip r:embed="rId4"/>
          <a:stretch>
            <a:fillRect/>
          </a:stretch>
        </p:blipFill>
        <p:spPr>
          <a:xfrm>
            <a:off x="522512" y="670843"/>
            <a:ext cx="5181665" cy="2758157"/>
          </a:xfrm>
          <a:prstGeom prst="rect">
            <a:avLst/>
          </a:prstGeom>
        </p:spPr>
      </p:pic>
      <p:pic>
        <p:nvPicPr>
          <p:cNvPr id="3" name="Picture 2">
            <a:extLst>
              <a:ext uri="{FF2B5EF4-FFF2-40B4-BE49-F238E27FC236}">
                <a16:creationId xmlns:a16="http://schemas.microsoft.com/office/drawing/2014/main" id="{BD0D2549-BE73-2548-1562-6BCD3DF12A9A}"/>
              </a:ext>
            </a:extLst>
          </p:cNvPr>
          <p:cNvPicPr>
            <a:picLocks noChangeAspect="1"/>
          </p:cNvPicPr>
          <p:nvPr/>
        </p:nvPicPr>
        <p:blipFill>
          <a:blip r:embed="rId5"/>
          <a:stretch>
            <a:fillRect/>
          </a:stretch>
        </p:blipFill>
        <p:spPr>
          <a:xfrm>
            <a:off x="6487823" y="3732337"/>
            <a:ext cx="5181665" cy="2744663"/>
          </a:xfrm>
          <a:prstGeom prst="rect">
            <a:avLst/>
          </a:prstGeom>
        </p:spPr>
      </p:pic>
      <p:pic>
        <p:nvPicPr>
          <p:cNvPr id="5" name="Picture 4">
            <a:extLst>
              <a:ext uri="{FF2B5EF4-FFF2-40B4-BE49-F238E27FC236}">
                <a16:creationId xmlns:a16="http://schemas.microsoft.com/office/drawing/2014/main" id="{BF76E767-788A-4B83-322E-B50C41E46C29}"/>
              </a:ext>
            </a:extLst>
          </p:cNvPr>
          <p:cNvPicPr>
            <a:picLocks noChangeAspect="1"/>
          </p:cNvPicPr>
          <p:nvPr/>
        </p:nvPicPr>
        <p:blipFill>
          <a:blip r:embed="rId6"/>
          <a:stretch>
            <a:fillRect/>
          </a:stretch>
        </p:blipFill>
        <p:spPr>
          <a:xfrm>
            <a:off x="6487823" y="673542"/>
            <a:ext cx="5181665" cy="2755458"/>
          </a:xfrm>
          <a:prstGeom prst="rect">
            <a:avLst/>
          </a:prstGeom>
        </p:spPr>
      </p:pic>
      <p:sp>
        <p:nvSpPr>
          <p:cNvPr id="6" name="Cloud 5">
            <a:extLst>
              <a:ext uri="{FF2B5EF4-FFF2-40B4-BE49-F238E27FC236}">
                <a16:creationId xmlns:a16="http://schemas.microsoft.com/office/drawing/2014/main" id="{C54F669E-470E-BC09-482D-D8C28EEB8670}"/>
              </a:ext>
            </a:extLst>
          </p:cNvPr>
          <p:cNvSpPr/>
          <p:nvPr/>
        </p:nvSpPr>
        <p:spPr>
          <a:xfrm>
            <a:off x="5263243" y="3041185"/>
            <a:ext cx="1665514" cy="136071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CE866929-A649-4636-9251-43688780708B}"/>
              </a:ext>
            </a:extLst>
          </p:cNvPr>
          <p:cNvSpPr txBox="1"/>
          <p:nvPr/>
        </p:nvSpPr>
        <p:spPr>
          <a:xfrm>
            <a:off x="5578960" y="3536876"/>
            <a:ext cx="1034080" cy="369332"/>
          </a:xfrm>
          <a:prstGeom prst="rect">
            <a:avLst/>
          </a:prstGeom>
          <a:noFill/>
        </p:spPr>
        <p:txBody>
          <a:bodyPr wrap="square" rtlCol="0">
            <a:spAutoFit/>
          </a:bodyPr>
          <a:lstStyle/>
          <a:p>
            <a:r>
              <a:rPr lang="en-IN" dirty="0">
                <a:solidFill>
                  <a:schemeClr val="bg1"/>
                </a:solidFill>
              </a:rPr>
              <a:t>ADMIN</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a:spLocks noGrp="1"/>
          </p:cNvSpPr>
          <p:nvPr>
            <p:ph type="title"/>
          </p:nvPr>
        </p:nvSpPr>
        <p:spPr>
          <a:xfrm>
            <a:off x="826429" y="239486"/>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sz="4000" b="1" dirty="0">
                <a:latin typeface="Times New Roman"/>
                <a:ea typeface="Times New Roman"/>
                <a:cs typeface="Times New Roman"/>
                <a:sym typeface="Times New Roman"/>
              </a:rPr>
              <a:t>Specification</a:t>
            </a:r>
            <a:endParaRPr sz="4000" b="1" dirty="0">
              <a:latin typeface="Times New Roman"/>
              <a:ea typeface="Times New Roman"/>
              <a:cs typeface="Times New Roman"/>
              <a:sym typeface="Times New Roman"/>
            </a:endParaRPr>
          </a:p>
        </p:txBody>
      </p:sp>
      <p:sp>
        <p:nvSpPr>
          <p:cNvPr id="358" name="Google Shape;358;p51"/>
          <p:cNvSpPr txBox="1">
            <a:spLocks noGrp="1"/>
          </p:cNvSpPr>
          <p:nvPr>
            <p:ph idx="1"/>
          </p:nvPr>
        </p:nvSpPr>
        <p:spPr>
          <a:xfrm>
            <a:off x="919119" y="1661733"/>
            <a:ext cx="10353762" cy="3695136"/>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Font typeface="Calibri"/>
              <a:buChar char="•"/>
            </a:pPr>
            <a:r>
              <a:rPr lang="en-IN" sz="2400" dirty="0"/>
              <a:t>The application will use JavaScript, jQuery, CSS and Java Spring Boot as main web technologies.</a:t>
            </a:r>
            <a:endParaRPr dirty="0"/>
          </a:p>
          <a:p>
            <a:pPr marL="228600" lvl="0" indent="-228600" algn="just" rtl="0">
              <a:lnSpc>
                <a:spcPct val="90000"/>
              </a:lnSpc>
              <a:spcBef>
                <a:spcPts val="1000"/>
              </a:spcBef>
              <a:spcAft>
                <a:spcPts val="0"/>
              </a:spcAft>
              <a:buClr>
                <a:schemeClr val="dk1"/>
              </a:buClr>
              <a:buSzPts val="2400"/>
              <a:buFont typeface="Calibri"/>
              <a:buChar char="•"/>
            </a:pPr>
            <a:r>
              <a:rPr lang="en-IN" sz="2400" dirty="0"/>
              <a:t>SMTP protocol is used for Email communication.</a:t>
            </a:r>
            <a:endParaRPr sz="2400" dirty="0"/>
          </a:p>
          <a:p>
            <a:pPr marL="228600" lvl="0" indent="-228600" algn="just" rtl="0">
              <a:lnSpc>
                <a:spcPct val="90000"/>
              </a:lnSpc>
              <a:spcBef>
                <a:spcPts val="1000"/>
              </a:spcBef>
              <a:spcAft>
                <a:spcPts val="0"/>
              </a:spcAft>
              <a:buClr>
                <a:schemeClr val="dk1"/>
              </a:buClr>
              <a:buSzPts val="2400"/>
              <a:buFont typeface="Calibri"/>
              <a:buChar char="•"/>
            </a:pPr>
            <a:r>
              <a:rPr lang="en-IN" sz="2400" dirty="0"/>
              <a:t>Several types of validations make this web application a secured one and SQL Injections can also be prevented.</a:t>
            </a:r>
            <a:endParaRPr dirty="0"/>
          </a:p>
          <a:p>
            <a:pPr marL="228600" lvl="0" indent="-228600" algn="just" rtl="0">
              <a:lnSpc>
                <a:spcPct val="90000"/>
              </a:lnSpc>
              <a:spcBef>
                <a:spcPts val="1000"/>
              </a:spcBef>
              <a:spcAft>
                <a:spcPts val="0"/>
              </a:spcAft>
              <a:buClr>
                <a:schemeClr val="dk1"/>
              </a:buClr>
              <a:buSzPts val="2400"/>
              <a:buFont typeface="Calibri"/>
              <a:buChar char="•"/>
            </a:pPr>
            <a:r>
              <a:rPr lang="en-IN" sz="2400" dirty="0"/>
              <a:t>Since Event Management System is a web-based application, internet connection must be established.</a:t>
            </a:r>
            <a:endParaRPr dirty="0"/>
          </a:p>
          <a:p>
            <a:pPr marL="228600" lvl="0" indent="-228600" algn="just" rtl="0">
              <a:lnSpc>
                <a:spcPct val="90000"/>
              </a:lnSpc>
              <a:spcBef>
                <a:spcPts val="1000"/>
              </a:spcBef>
              <a:spcAft>
                <a:spcPts val="0"/>
              </a:spcAft>
              <a:buClr>
                <a:schemeClr val="dk1"/>
              </a:buClr>
              <a:buSzPts val="2400"/>
              <a:buFont typeface="Calibri"/>
              <a:buChar char="•"/>
            </a:pPr>
            <a:r>
              <a:rPr lang="en-IN" sz="2400" dirty="0"/>
              <a:t>The Event Management System will be used on PCs and will function via internet or intranet in any web browser.</a:t>
            </a:r>
            <a:endParaRPr dirty="0"/>
          </a:p>
          <a:p>
            <a:pPr marL="228600" lvl="0" indent="-7620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A0D2FFA0-9483-01C1-4474-987EE7AB7C9A}"/>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2"/>
          <p:cNvSpPr txBox="1">
            <a:spLocks noGrp="1"/>
          </p:cNvSpPr>
          <p:nvPr>
            <p:ph type="title"/>
          </p:nvPr>
        </p:nvSpPr>
        <p:spPr>
          <a:xfrm>
            <a:off x="925243" y="304800"/>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sz="4000" b="1" dirty="0">
                <a:latin typeface="Times New Roman"/>
                <a:ea typeface="Times New Roman"/>
                <a:cs typeface="Times New Roman"/>
                <a:sym typeface="Times New Roman"/>
              </a:rPr>
              <a:t>S/W and H/W Requirements</a:t>
            </a:r>
            <a:endParaRPr sz="4000" dirty="0"/>
          </a:p>
        </p:txBody>
      </p:sp>
      <p:sp>
        <p:nvSpPr>
          <p:cNvPr id="364" name="Google Shape;364;p52"/>
          <p:cNvSpPr txBox="1">
            <a:spLocks noGrp="1"/>
          </p:cNvSpPr>
          <p:nvPr>
            <p:ph idx="1"/>
          </p:nvPr>
        </p:nvSpPr>
        <p:spPr>
          <a:xfrm>
            <a:off x="919119" y="1792361"/>
            <a:ext cx="10353762" cy="3695136"/>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95145"/>
              <a:buNone/>
            </a:pPr>
            <a:r>
              <a:rPr lang="en-IN" sz="2942" b="1" u="sng" dirty="0"/>
              <a:t>Server Side</a:t>
            </a:r>
            <a:r>
              <a:rPr lang="en-IN" sz="2942" b="1" dirty="0"/>
              <a:t>: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Processor:</a:t>
            </a:r>
            <a:r>
              <a:rPr lang="en-IN" sz="2942" dirty="0"/>
              <a:t> Intel® Xeon® processor 3500 series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HDD:</a:t>
            </a:r>
            <a:r>
              <a:rPr lang="en-IN" sz="2942" dirty="0"/>
              <a:t> Minimum 500GB Disk Space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RAM: </a:t>
            </a:r>
            <a:r>
              <a:rPr lang="en-IN" sz="2942" dirty="0"/>
              <a:t>Minimum 4GB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OS:</a:t>
            </a:r>
            <a:r>
              <a:rPr lang="en-IN" sz="2942" dirty="0"/>
              <a:t> Windows 10, Linux 6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Database:</a:t>
            </a:r>
            <a:r>
              <a:rPr lang="en-IN" sz="2942" dirty="0"/>
              <a:t> </a:t>
            </a:r>
            <a:r>
              <a:rPr lang="en-IN" sz="2942" dirty="0" err="1"/>
              <a:t>Mysql</a:t>
            </a:r>
            <a:r>
              <a:rPr lang="en-IN" sz="2942" dirty="0"/>
              <a:t> </a:t>
            </a:r>
            <a:endParaRPr sz="2942" b="0" dirty="0"/>
          </a:p>
          <a:p>
            <a:pPr marL="0" lvl="0" indent="0" algn="l" rtl="0">
              <a:lnSpc>
                <a:spcPct val="90000"/>
              </a:lnSpc>
              <a:spcBef>
                <a:spcPts val="1000"/>
              </a:spcBef>
              <a:spcAft>
                <a:spcPts val="0"/>
              </a:spcAft>
              <a:buClr>
                <a:schemeClr val="dk1"/>
              </a:buClr>
              <a:buSzPct val="95145"/>
              <a:buNone/>
            </a:pPr>
            <a:br>
              <a:rPr lang="en-IN" sz="2942" b="0" dirty="0"/>
            </a:br>
            <a:r>
              <a:rPr lang="en-IN" sz="2942" b="1" u="sng" dirty="0"/>
              <a:t>Client Side (minimum requirement)</a:t>
            </a:r>
            <a:r>
              <a:rPr lang="en-IN" sz="2942" dirty="0"/>
              <a:t>: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Processor:</a:t>
            </a:r>
            <a:r>
              <a:rPr lang="en-IN" sz="2942" dirty="0"/>
              <a:t> Intel Dual Core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HDD:</a:t>
            </a:r>
            <a:r>
              <a:rPr lang="en-IN" sz="2942" dirty="0"/>
              <a:t> Minimum 80GB Disk Space </a:t>
            </a:r>
            <a:endParaRPr sz="2942" b="0" dirty="0"/>
          </a:p>
          <a:p>
            <a:pPr marL="228600" lvl="0" indent="-248285" algn="l" rtl="0">
              <a:lnSpc>
                <a:spcPct val="90000"/>
              </a:lnSpc>
              <a:spcBef>
                <a:spcPts val="1000"/>
              </a:spcBef>
              <a:spcAft>
                <a:spcPts val="0"/>
              </a:spcAft>
              <a:buClr>
                <a:schemeClr val="dk1"/>
              </a:buClr>
              <a:buSzPct val="100000"/>
              <a:buChar char="•"/>
            </a:pPr>
            <a:r>
              <a:rPr lang="en-IN" sz="2942" b="1" dirty="0"/>
              <a:t>RAM:</a:t>
            </a:r>
            <a:r>
              <a:rPr lang="en-IN" sz="2942" dirty="0"/>
              <a:t> Minimum 1GB </a:t>
            </a:r>
            <a:endParaRPr sz="2942" b="0" dirty="0"/>
          </a:p>
          <a:p>
            <a:pPr marL="228600" lvl="0" indent="-241934" algn="l" rtl="0">
              <a:lnSpc>
                <a:spcPct val="90000"/>
              </a:lnSpc>
              <a:spcBef>
                <a:spcPts val="1000"/>
              </a:spcBef>
              <a:spcAft>
                <a:spcPts val="0"/>
              </a:spcAft>
              <a:buClr>
                <a:schemeClr val="dk1"/>
              </a:buClr>
              <a:buSzPct val="95145"/>
              <a:buChar char="•"/>
            </a:pPr>
            <a:r>
              <a:rPr lang="en-IN" sz="2942" b="1" dirty="0"/>
              <a:t>OS:</a:t>
            </a:r>
            <a:r>
              <a:rPr lang="en-IN" sz="2942" dirty="0"/>
              <a:t> Windows 8 and above, Linux </a:t>
            </a:r>
            <a:br>
              <a:rPr lang="en-IN" dirty="0"/>
            </a:br>
            <a:endParaRPr dirty="0"/>
          </a:p>
        </p:txBody>
      </p:sp>
      <p:pic>
        <p:nvPicPr>
          <p:cNvPr id="2" name="Picture 1">
            <a:extLst>
              <a:ext uri="{FF2B5EF4-FFF2-40B4-BE49-F238E27FC236}">
                <a16:creationId xmlns:a16="http://schemas.microsoft.com/office/drawing/2014/main" id="{0CDE6B2C-EA43-B3FC-211E-820D1DA4393F}"/>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913795" y="326571"/>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sz="4000" b="1" dirty="0">
                <a:latin typeface="Times New Roman"/>
                <a:ea typeface="Times New Roman"/>
                <a:cs typeface="Times New Roman"/>
                <a:sym typeface="Times New Roman"/>
              </a:rPr>
              <a:t>Advantages</a:t>
            </a:r>
            <a:endParaRPr sz="4000" dirty="0"/>
          </a:p>
        </p:txBody>
      </p:sp>
      <p:sp>
        <p:nvSpPr>
          <p:cNvPr id="370" name="Google Shape;370;p53"/>
          <p:cNvSpPr txBox="1">
            <a:spLocks noGrp="1"/>
          </p:cNvSpPr>
          <p:nvPr>
            <p:ph idx="1"/>
          </p:nvPr>
        </p:nvSpPr>
        <p:spPr>
          <a:xfrm>
            <a:off x="826428" y="1581432"/>
            <a:ext cx="10353762" cy="36951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IN" dirty="0"/>
              <a:t>This Online Event Management solution is fully functional and flexible. </a:t>
            </a:r>
            <a:endParaRPr dirty="0"/>
          </a:p>
          <a:p>
            <a:pPr marL="228600" lvl="0" indent="-228600" algn="l" rtl="0">
              <a:lnSpc>
                <a:spcPct val="90000"/>
              </a:lnSpc>
              <a:spcBef>
                <a:spcPts val="1000"/>
              </a:spcBef>
              <a:spcAft>
                <a:spcPts val="0"/>
              </a:spcAft>
              <a:buClr>
                <a:schemeClr val="dk1"/>
              </a:buClr>
              <a:buSzPct val="100000"/>
              <a:buChar char="•"/>
            </a:pPr>
            <a:r>
              <a:rPr lang="en-IN" dirty="0"/>
              <a:t>It is very easy to use. </a:t>
            </a:r>
            <a:endParaRPr dirty="0"/>
          </a:p>
          <a:p>
            <a:pPr marL="228600" lvl="0" indent="-228600" algn="l" rtl="0">
              <a:lnSpc>
                <a:spcPct val="90000"/>
              </a:lnSpc>
              <a:spcBef>
                <a:spcPts val="1000"/>
              </a:spcBef>
              <a:spcAft>
                <a:spcPts val="0"/>
              </a:spcAft>
              <a:buClr>
                <a:schemeClr val="dk1"/>
              </a:buClr>
              <a:buSzPct val="100000"/>
              <a:buChar char="•"/>
            </a:pPr>
            <a:r>
              <a:rPr lang="en-IN" dirty="0"/>
              <a:t>This Online Event Management System helps in back office administration by streamlining and standardizing the procedures. </a:t>
            </a:r>
            <a:endParaRPr dirty="0"/>
          </a:p>
          <a:p>
            <a:pPr marL="228600" lvl="0" indent="-228600" algn="l" rtl="0">
              <a:lnSpc>
                <a:spcPct val="90000"/>
              </a:lnSpc>
              <a:spcBef>
                <a:spcPts val="1000"/>
              </a:spcBef>
              <a:spcAft>
                <a:spcPts val="0"/>
              </a:spcAft>
              <a:buClr>
                <a:schemeClr val="dk1"/>
              </a:buClr>
              <a:buSzPct val="100000"/>
              <a:buChar char="•"/>
            </a:pPr>
            <a:r>
              <a:rPr lang="en-IN" dirty="0"/>
              <a:t>It saves a lot of time, money and labour.</a:t>
            </a:r>
            <a:endParaRPr dirty="0"/>
          </a:p>
          <a:p>
            <a:pPr marL="228600" lvl="0" indent="-228600" algn="l" rtl="0">
              <a:lnSpc>
                <a:spcPct val="90000"/>
              </a:lnSpc>
              <a:spcBef>
                <a:spcPts val="1000"/>
              </a:spcBef>
              <a:spcAft>
                <a:spcPts val="0"/>
              </a:spcAft>
              <a:buClr>
                <a:schemeClr val="dk1"/>
              </a:buClr>
              <a:buSzPct val="100000"/>
              <a:buChar char="•"/>
            </a:pPr>
            <a:r>
              <a:rPr lang="en-IN" dirty="0"/>
              <a:t>Eco-friendly: The monitoring of the Event Management and the overall business becomes easy and includes least paper work.</a:t>
            </a:r>
            <a:endParaRPr dirty="0"/>
          </a:p>
          <a:p>
            <a:pPr marL="228600" lvl="0" indent="-228600" algn="l" rtl="0">
              <a:lnSpc>
                <a:spcPct val="90000"/>
              </a:lnSpc>
              <a:spcBef>
                <a:spcPts val="1000"/>
              </a:spcBef>
              <a:spcAft>
                <a:spcPts val="0"/>
              </a:spcAft>
              <a:buClr>
                <a:schemeClr val="dk1"/>
              </a:buClr>
              <a:buSzPct val="100000"/>
              <a:buChar char="•"/>
            </a:pPr>
            <a:r>
              <a:rPr lang="en-IN" dirty="0"/>
              <a:t>The application acts as an office that is open 24/7.</a:t>
            </a:r>
            <a:endParaRPr dirty="0"/>
          </a:p>
          <a:p>
            <a:pPr marL="228600" lvl="0" indent="-228600" algn="l" rtl="0">
              <a:lnSpc>
                <a:spcPct val="90000"/>
              </a:lnSpc>
              <a:spcBef>
                <a:spcPts val="1000"/>
              </a:spcBef>
              <a:spcAft>
                <a:spcPts val="0"/>
              </a:spcAft>
              <a:buClr>
                <a:schemeClr val="dk1"/>
              </a:buClr>
              <a:buSzPct val="100000"/>
              <a:buChar char="•"/>
            </a:pPr>
            <a:r>
              <a:rPr lang="en-IN" dirty="0"/>
              <a:t>It increases the efficiency of management at offering quality services to the customers.</a:t>
            </a:r>
            <a:br>
              <a:rPr lang="en-IN" dirty="0"/>
            </a:br>
            <a:endParaRPr dirty="0"/>
          </a:p>
        </p:txBody>
      </p:sp>
      <p:pic>
        <p:nvPicPr>
          <p:cNvPr id="2" name="Picture 1">
            <a:extLst>
              <a:ext uri="{FF2B5EF4-FFF2-40B4-BE49-F238E27FC236}">
                <a16:creationId xmlns:a16="http://schemas.microsoft.com/office/drawing/2014/main" id="{E1D7120D-18F3-5367-4794-3FB0B1B8B7C0}"/>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4"/>
          <p:cNvSpPr txBox="1">
            <a:spLocks noGrp="1"/>
          </p:cNvSpPr>
          <p:nvPr>
            <p:ph type="title"/>
          </p:nvPr>
        </p:nvSpPr>
        <p:spPr>
          <a:xfrm>
            <a:off x="913796" y="158717"/>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sz="4000" b="1" dirty="0">
                <a:latin typeface="Times New Roman"/>
                <a:ea typeface="Times New Roman"/>
                <a:cs typeface="Times New Roman"/>
                <a:sym typeface="Times New Roman"/>
              </a:rPr>
              <a:t>Conclusion</a:t>
            </a:r>
            <a:endParaRPr sz="4000" dirty="0"/>
          </a:p>
        </p:txBody>
      </p:sp>
      <p:sp>
        <p:nvSpPr>
          <p:cNvPr id="376" name="Google Shape;376;p54"/>
          <p:cNvSpPr txBox="1">
            <a:spLocks noGrp="1"/>
          </p:cNvSpPr>
          <p:nvPr>
            <p:ph idx="1"/>
          </p:nvPr>
        </p:nvSpPr>
        <p:spPr>
          <a:xfrm>
            <a:off x="913796" y="1581432"/>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Our project is only a humble venture to satisfy the needs to manage their project work. Several user-friendly coding techniques have also been adopted. This package shall prove to be a powerful package in satisfying the requirements of both the customer and the firm. The objective if software planning is to provide a frame work that enables the manager to make reasonable estimate made within a limited time frame at the beginning of the software project and should be updated regularly.</a:t>
            </a:r>
            <a:endParaRPr dirty="0"/>
          </a:p>
        </p:txBody>
      </p:sp>
      <p:pic>
        <p:nvPicPr>
          <p:cNvPr id="2" name="Picture 1">
            <a:extLst>
              <a:ext uri="{FF2B5EF4-FFF2-40B4-BE49-F238E27FC236}">
                <a16:creationId xmlns:a16="http://schemas.microsoft.com/office/drawing/2014/main" id="{57C16A00-D879-F3F4-D90C-50F127D64614}"/>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913795" y="293914"/>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sz="4000" b="1" dirty="0">
                <a:latin typeface="Times New Roman"/>
                <a:ea typeface="Times New Roman"/>
                <a:cs typeface="Times New Roman"/>
                <a:sym typeface="Times New Roman"/>
              </a:rPr>
              <a:t>References</a:t>
            </a:r>
            <a:endParaRPr sz="4000" dirty="0"/>
          </a:p>
        </p:txBody>
      </p:sp>
      <p:sp>
        <p:nvSpPr>
          <p:cNvPr id="382" name="Google Shape;382;p55"/>
          <p:cNvSpPr txBox="1">
            <a:spLocks noGrp="1"/>
          </p:cNvSpPr>
          <p:nvPr>
            <p:ph idx="1"/>
          </p:nvPr>
        </p:nvSpPr>
        <p:spPr>
          <a:xfrm>
            <a:off x="913794" y="1620235"/>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https://www.w3schools.com/ http://www.wikipedia.org </a:t>
            </a:r>
            <a:endParaRPr dirty="0"/>
          </a:p>
          <a:p>
            <a:pPr marL="228600" lvl="0" indent="-228600" algn="l" rtl="0">
              <a:lnSpc>
                <a:spcPct val="90000"/>
              </a:lnSpc>
              <a:spcBef>
                <a:spcPts val="1000"/>
              </a:spcBef>
              <a:spcAft>
                <a:spcPts val="0"/>
              </a:spcAft>
              <a:buClr>
                <a:schemeClr val="dk1"/>
              </a:buClr>
              <a:buSzPts val="2800"/>
              <a:buChar char="•"/>
            </a:pPr>
            <a:r>
              <a:rPr lang="en-IN" dirty="0"/>
              <a:t>https://getbootstrap.com/ </a:t>
            </a:r>
            <a:endParaRPr dirty="0"/>
          </a:p>
          <a:p>
            <a:pPr marL="228600" lvl="0" indent="-228600" algn="l" rtl="0">
              <a:lnSpc>
                <a:spcPct val="90000"/>
              </a:lnSpc>
              <a:spcBef>
                <a:spcPts val="1000"/>
              </a:spcBef>
              <a:spcAft>
                <a:spcPts val="0"/>
              </a:spcAft>
              <a:buClr>
                <a:schemeClr val="dk1"/>
              </a:buClr>
              <a:buSzPts val="2800"/>
              <a:buChar char="•"/>
            </a:pPr>
            <a:r>
              <a:rPr lang="en-IN" dirty="0"/>
              <a:t>https://docs.spring.io/spring-data/jpa/docs/current/reference/html/#jpa.query-methods.query-creation</a:t>
            </a:r>
            <a:endParaRPr dirty="0"/>
          </a:p>
        </p:txBody>
      </p:sp>
      <p:pic>
        <p:nvPicPr>
          <p:cNvPr id="2" name="Picture 1">
            <a:extLst>
              <a:ext uri="{FF2B5EF4-FFF2-40B4-BE49-F238E27FC236}">
                <a16:creationId xmlns:a16="http://schemas.microsoft.com/office/drawing/2014/main" id="{1C674E2E-ED74-2F1B-77F4-977822D3E8E0}"/>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E3D816-4A5D-A9DD-A12F-3DC5C7503458}"/>
              </a:ext>
            </a:extLst>
          </p:cNvPr>
          <p:cNvSpPr/>
          <p:nvPr/>
        </p:nvSpPr>
        <p:spPr>
          <a:xfrm>
            <a:off x="2947447" y="2158738"/>
            <a:ext cx="6297105" cy="21398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8800" i="1" dirty="0">
                <a:latin typeface="Times New Roman" panose="02020603050405020304" pitchFamily="18" charset="0"/>
                <a:cs typeface="Times New Roman" panose="02020603050405020304" pitchFamily="18" charset="0"/>
              </a:rPr>
              <a:t>Thank You…</a:t>
            </a:r>
            <a:endParaRPr lang="en-IN" dirty="0"/>
          </a:p>
        </p:txBody>
      </p:sp>
    </p:spTree>
    <p:extLst>
      <p:ext uri="{BB962C8B-B14F-4D97-AF65-F5344CB8AC3E}">
        <p14:creationId xmlns:p14="http://schemas.microsoft.com/office/powerpoint/2010/main" val="3424154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913795" y="544286"/>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103" name="Google Shape;103;p3"/>
          <p:cNvSpPr txBox="1">
            <a:spLocks noGrp="1"/>
          </p:cNvSpPr>
          <p:nvPr>
            <p:ph idx="1"/>
          </p:nvPr>
        </p:nvSpPr>
        <p:spPr>
          <a:xfrm>
            <a:off x="913795" y="2467275"/>
            <a:ext cx="10515600" cy="3289384"/>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800"/>
              <a:buNone/>
            </a:pPr>
            <a:r>
              <a:rPr lang="en-IN" dirty="0"/>
              <a:t>Event Management System is not only digitalizing the booking of orders providing ease of access to the customers, but will also digitalize the firm’s functionalities such as adding/removing employees, vendors etc. Providing All Events Info Features  managing all employees and assign task for the events .In short, our management system will digitalize the whole firm along with its jobs.</a:t>
            </a:r>
            <a:endParaRPr dirty="0"/>
          </a:p>
        </p:txBody>
      </p:sp>
      <p:pic>
        <p:nvPicPr>
          <p:cNvPr id="2" name="Picture 1">
            <a:extLst>
              <a:ext uri="{FF2B5EF4-FFF2-40B4-BE49-F238E27FC236}">
                <a16:creationId xmlns:a16="http://schemas.microsoft.com/office/drawing/2014/main" id="{7A085B42-C5B9-A8DE-331A-337F1E0BB863}"/>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78245"/>
            <a:ext cx="880817" cy="669421"/>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913795" y="544286"/>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Objectives</a:t>
            </a:r>
            <a:endParaRPr sz="4000" b="1" dirty="0">
              <a:latin typeface="Times New Roman"/>
              <a:ea typeface="Times New Roman"/>
              <a:cs typeface="Times New Roman"/>
              <a:sym typeface="Times New Roman"/>
            </a:endParaRPr>
          </a:p>
        </p:txBody>
      </p:sp>
      <p:sp>
        <p:nvSpPr>
          <p:cNvPr id="109" name="Google Shape;109;p4"/>
          <p:cNvSpPr txBox="1">
            <a:spLocks noGrp="1"/>
          </p:cNvSpPr>
          <p:nvPr>
            <p:ph idx="1"/>
          </p:nvPr>
        </p:nvSpPr>
        <p:spPr>
          <a:xfrm>
            <a:off x="913795" y="2401961"/>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To produce a web-based system that allow the admin to add different Vendors and Employee’s and provide functionalities to its role. </a:t>
            </a:r>
            <a:endParaRPr dirty="0"/>
          </a:p>
          <a:p>
            <a:pPr marL="228600" lvl="0" indent="-228600" algn="l" rtl="0">
              <a:lnSpc>
                <a:spcPct val="90000"/>
              </a:lnSpc>
              <a:spcBef>
                <a:spcPts val="1000"/>
              </a:spcBef>
              <a:spcAft>
                <a:spcPts val="0"/>
              </a:spcAft>
              <a:buClr>
                <a:schemeClr val="dk1"/>
              </a:buClr>
              <a:buSzPts val="2800"/>
              <a:buChar char="•"/>
            </a:pPr>
            <a:r>
              <a:rPr lang="en-IN" dirty="0"/>
              <a:t>To ease Clients by providing different functionalities for Event Booking. </a:t>
            </a:r>
            <a:endParaRPr dirty="0"/>
          </a:p>
          <a:p>
            <a:pPr marL="228600" lvl="0" indent="-228600" algn="l" rtl="0">
              <a:lnSpc>
                <a:spcPct val="90000"/>
              </a:lnSpc>
              <a:spcBef>
                <a:spcPts val="1000"/>
              </a:spcBef>
              <a:spcAft>
                <a:spcPts val="0"/>
              </a:spcAft>
              <a:buClr>
                <a:schemeClr val="dk1"/>
              </a:buClr>
              <a:buSzPts val="2800"/>
              <a:buChar char="•"/>
            </a:pPr>
            <a:r>
              <a:rPr lang="en-IN" dirty="0"/>
              <a:t>To ease Managers to assign different tasks to Employees and track work efficiently. </a:t>
            </a:r>
            <a:endParaRPr dirty="0"/>
          </a:p>
          <a:p>
            <a:pPr marL="228600" lvl="0" indent="-228600" algn="l" rtl="0">
              <a:lnSpc>
                <a:spcPct val="90000"/>
              </a:lnSpc>
              <a:spcBef>
                <a:spcPts val="1000"/>
              </a:spcBef>
              <a:spcAft>
                <a:spcPts val="0"/>
              </a:spcAft>
              <a:buClr>
                <a:schemeClr val="dk1"/>
              </a:buClr>
              <a:buSzPts val="2800"/>
              <a:buChar char="•"/>
            </a:pPr>
            <a:r>
              <a:rPr lang="en-IN" dirty="0"/>
              <a:t>In Other Words the main idea is to centralised all Event Management Operations</a:t>
            </a:r>
            <a:endParaRPr dirty="0"/>
          </a:p>
        </p:txBody>
      </p:sp>
      <p:pic>
        <p:nvPicPr>
          <p:cNvPr id="2" name="Picture 1">
            <a:extLst>
              <a:ext uri="{FF2B5EF4-FFF2-40B4-BE49-F238E27FC236}">
                <a16:creationId xmlns:a16="http://schemas.microsoft.com/office/drawing/2014/main" id="{6226E12B-6301-CF60-4586-278DA0476227}"/>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Technology Used</a:t>
            </a:r>
            <a:endParaRPr sz="4000" b="1" dirty="0">
              <a:latin typeface="Times New Roman"/>
              <a:ea typeface="Times New Roman"/>
              <a:cs typeface="Times New Roman"/>
              <a:sym typeface="Times New Roman"/>
            </a:endParaRPr>
          </a:p>
        </p:txBody>
      </p:sp>
      <p:sp>
        <p:nvSpPr>
          <p:cNvPr id="115" name="Google Shape;115;p5"/>
          <p:cNvSpPr txBox="1">
            <a:spLocks noGrp="1"/>
          </p:cNvSpPr>
          <p:nvPr>
            <p:ph idx="1"/>
          </p:nvPr>
        </p:nvSpPr>
        <p:spPr>
          <a:xfrm>
            <a:off x="913794" y="2401961"/>
            <a:ext cx="10353762" cy="36951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Front End : React.js</a:t>
            </a:r>
          </a:p>
          <a:p>
            <a:pPr marL="228600" lvl="0" indent="-228600" algn="l" rtl="0">
              <a:lnSpc>
                <a:spcPct val="90000"/>
              </a:lnSpc>
              <a:spcBef>
                <a:spcPts val="1000"/>
              </a:spcBef>
              <a:spcAft>
                <a:spcPts val="0"/>
              </a:spcAft>
              <a:buClr>
                <a:schemeClr val="dk1"/>
              </a:buClr>
              <a:buSzPts val="2800"/>
              <a:buChar char="•"/>
            </a:pPr>
            <a:r>
              <a:rPr lang="en-US" dirty="0"/>
              <a:t>Back End : Java Spring Boot</a:t>
            </a:r>
          </a:p>
          <a:p>
            <a:pPr marL="228600" lvl="0" indent="-228600" algn="l" rtl="0">
              <a:lnSpc>
                <a:spcPct val="90000"/>
              </a:lnSpc>
              <a:spcBef>
                <a:spcPts val="1000"/>
              </a:spcBef>
              <a:spcAft>
                <a:spcPts val="0"/>
              </a:spcAft>
              <a:buClr>
                <a:schemeClr val="dk1"/>
              </a:buClr>
              <a:buSzPts val="2800"/>
              <a:buChar char="•"/>
            </a:pPr>
            <a:r>
              <a:rPr lang="en-US" dirty="0"/>
              <a:t>Database : MySQL</a:t>
            </a:r>
          </a:p>
        </p:txBody>
      </p:sp>
      <p:pic>
        <p:nvPicPr>
          <p:cNvPr id="2" name="Picture 1">
            <a:extLst>
              <a:ext uri="{FF2B5EF4-FFF2-40B4-BE49-F238E27FC236}">
                <a16:creationId xmlns:a16="http://schemas.microsoft.com/office/drawing/2014/main" id="{B0EF6171-7829-FCD1-E372-63721F397785}"/>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a:off x="0" y="2719644"/>
            <a:ext cx="1219199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7200" b="1" i="0" u="none" strike="noStrike" cap="none" dirty="0">
                <a:latin typeface="Times New Roman"/>
                <a:ea typeface="Times New Roman"/>
                <a:cs typeface="Times New Roman"/>
                <a:sym typeface="Times New Roman"/>
              </a:rPr>
              <a:t>Diagrams</a:t>
            </a:r>
            <a:endParaRPr sz="7200" b="1" i="0" u="none" strike="noStrike" cap="none"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BF7525A5-310C-366E-CE46-DFE56A55A0B6}"/>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919119" y="303815"/>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Manual E-R Diagram</a:t>
            </a:r>
            <a:endParaRPr sz="4000" b="1" dirty="0">
              <a:latin typeface="Times New Roman"/>
              <a:ea typeface="Times New Roman"/>
              <a:cs typeface="Times New Roman"/>
              <a:sym typeface="Times New Roman"/>
            </a:endParaRPr>
          </a:p>
        </p:txBody>
      </p:sp>
      <p:pic>
        <p:nvPicPr>
          <p:cNvPr id="126" name="Google Shape;126;p7"/>
          <p:cNvPicPr preferRelativeResize="0"/>
          <p:nvPr/>
        </p:nvPicPr>
        <p:blipFill>
          <a:blip r:embed="rId3">
            <a:alphaModFix/>
          </a:blip>
          <a:stretch>
            <a:fillRect/>
          </a:stretch>
        </p:blipFill>
        <p:spPr>
          <a:xfrm>
            <a:off x="1452908" y="1630136"/>
            <a:ext cx="9286182" cy="4835978"/>
          </a:xfrm>
          <a:prstGeom prst="rect">
            <a:avLst/>
          </a:prstGeom>
          <a:noFill/>
          <a:ln>
            <a:noFill/>
          </a:ln>
        </p:spPr>
      </p:pic>
      <p:pic>
        <p:nvPicPr>
          <p:cNvPr id="2" name="Picture 1">
            <a:extLst>
              <a:ext uri="{FF2B5EF4-FFF2-40B4-BE49-F238E27FC236}">
                <a16:creationId xmlns:a16="http://schemas.microsoft.com/office/drawing/2014/main" id="{FAB65D41-2BE9-8DEE-419D-0CEC87D095DB}"/>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cxnSp>
        <p:nvCxnSpPr>
          <p:cNvPr id="4" name="Straight Connector 3">
            <a:extLst>
              <a:ext uri="{FF2B5EF4-FFF2-40B4-BE49-F238E27FC236}">
                <a16:creationId xmlns:a16="http://schemas.microsoft.com/office/drawing/2014/main" id="{868D6BE3-7919-A600-D3BA-8472AEA7B6EC}"/>
              </a:ext>
            </a:extLst>
          </p:cNvPr>
          <p:cNvCxnSpPr>
            <a:cxnSpLocks/>
          </p:cNvCxnSpPr>
          <p:nvPr/>
        </p:nvCxnSpPr>
        <p:spPr>
          <a:xfrm>
            <a:off x="1602769" y="3534310"/>
            <a:ext cx="380143"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10AECB5-E18B-332C-254B-792EB105F056}"/>
              </a:ext>
            </a:extLst>
          </p:cNvPr>
          <p:cNvCxnSpPr/>
          <p:nvPr/>
        </p:nvCxnSpPr>
        <p:spPr>
          <a:xfrm>
            <a:off x="4301067" y="2328333"/>
            <a:ext cx="41486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C19D18B-AEAB-CF24-3E17-67A90B287CA5}"/>
              </a:ext>
            </a:extLst>
          </p:cNvPr>
          <p:cNvCxnSpPr>
            <a:cxnSpLocks/>
          </p:cNvCxnSpPr>
          <p:nvPr/>
        </p:nvCxnSpPr>
        <p:spPr>
          <a:xfrm>
            <a:off x="8246533" y="2125133"/>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9F4F559-F144-995A-AE73-DDA03F5DFD21}"/>
              </a:ext>
            </a:extLst>
          </p:cNvPr>
          <p:cNvCxnSpPr/>
          <p:nvPr/>
        </p:nvCxnSpPr>
        <p:spPr>
          <a:xfrm>
            <a:off x="9990667" y="3623733"/>
            <a:ext cx="524933"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BAEB07C-1EC2-734E-4B05-748921641B43}"/>
              </a:ext>
            </a:extLst>
          </p:cNvPr>
          <p:cNvCxnSpPr/>
          <p:nvPr/>
        </p:nvCxnSpPr>
        <p:spPr>
          <a:xfrm>
            <a:off x="8669867" y="4961467"/>
            <a:ext cx="499533"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DB56D0F-76B7-06A1-4925-9F979FF2C46A}"/>
              </a:ext>
            </a:extLst>
          </p:cNvPr>
          <p:cNvCxnSpPr/>
          <p:nvPr/>
        </p:nvCxnSpPr>
        <p:spPr>
          <a:xfrm>
            <a:off x="1676400" y="4749800"/>
            <a:ext cx="431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39343E0-D9A8-EC2A-7742-6E2BCCCE3B55}"/>
              </a:ext>
            </a:extLst>
          </p:cNvPr>
          <p:cNvCxnSpPr>
            <a:cxnSpLocks/>
          </p:cNvCxnSpPr>
          <p:nvPr/>
        </p:nvCxnSpPr>
        <p:spPr>
          <a:xfrm>
            <a:off x="5867400" y="5791200"/>
            <a:ext cx="56726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9F3CA25-BD67-B900-234F-7EDCA2455198}"/>
              </a:ext>
            </a:extLst>
          </p:cNvPr>
          <p:cNvCxnSpPr/>
          <p:nvPr/>
        </p:nvCxnSpPr>
        <p:spPr>
          <a:xfrm>
            <a:off x="2396067" y="1066799"/>
            <a:ext cx="0" cy="423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23f6a2c260_0_0"/>
          <p:cNvSpPr txBox="1">
            <a:spLocks noGrp="1"/>
          </p:cNvSpPr>
          <p:nvPr>
            <p:ph type="title"/>
          </p:nvPr>
        </p:nvSpPr>
        <p:spPr>
          <a:xfrm>
            <a:off x="913794" y="299333"/>
            <a:ext cx="10353761" cy="1326321"/>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System Generated E-R Diagram</a:t>
            </a:r>
            <a:endParaRPr sz="4000" b="1" dirty="0">
              <a:latin typeface="Times New Roman"/>
              <a:ea typeface="Times New Roman"/>
              <a:cs typeface="Times New Roman"/>
              <a:sym typeface="Times New Roman"/>
            </a:endParaRPr>
          </a:p>
        </p:txBody>
      </p:sp>
      <p:pic>
        <p:nvPicPr>
          <p:cNvPr id="132" name="Google Shape;132;g123f6a2c260_0_0"/>
          <p:cNvPicPr preferRelativeResize="0">
            <a:picLocks noGrp="1"/>
          </p:cNvPicPr>
          <p:nvPr>
            <p:ph idx="1"/>
          </p:nvPr>
        </p:nvPicPr>
        <p:blipFill rotWithShape="1">
          <a:blip r:embed="rId3">
            <a:alphaModFix/>
          </a:blip>
          <a:srcRect/>
          <a:stretch/>
        </p:blipFill>
        <p:spPr>
          <a:xfrm>
            <a:off x="1442258" y="1625654"/>
            <a:ext cx="9296832" cy="4840459"/>
          </a:xfrm>
          <a:prstGeom prst="rect">
            <a:avLst/>
          </a:prstGeom>
          <a:noFill/>
          <a:ln>
            <a:noFill/>
          </a:ln>
        </p:spPr>
      </p:pic>
      <p:pic>
        <p:nvPicPr>
          <p:cNvPr id="2" name="Picture 1">
            <a:extLst>
              <a:ext uri="{FF2B5EF4-FFF2-40B4-BE49-F238E27FC236}">
                <a16:creationId xmlns:a16="http://schemas.microsoft.com/office/drawing/2014/main" id="{64D08DCB-41B7-779C-F906-A2DAC722E3C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838200" y="256268"/>
            <a:ext cx="10515600" cy="854075"/>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Activity Diagram Of Admin</a:t>
            </a:r>
            <a:endParaRPr sz="4000" b="1" dirty="0">
              <a:latin typeface="Times New Roman"/>
              <a:ea typeface="Times New Roman"/>
              <a:cs typeface="Times New Roman"/>
              <a:sym typeface="Times New Roman"/>
            </a:endParaRPr>
          </a:p>
        </p:txBody>
      </p:sp>
      <p:pic>
        <p:nvPicPr>
          <p:cNvPr id="138" name="Google Shape;138;p8"/>
          <p:cNvPicPr preferRelativeResize="0">
            <a:picLocks noGrp="1"/>
          </p:cNvPicPr>
          <p:nvPr>
            <p:ph idx="1"/>
          </p:nvPr>
        </p:nvPicPr>
        <p:blipFill rotWithShape="1">
          <a:blip r:embed="rId3">
            <a:alphaModFix/>
          </a:blip>
          <a:srcRect/>
          <a:stretch/>
        </p:blipFill>
        <p:spPr>
          <a:xfrm>
            <a:off x="1452909" y="1223051"/>
            <a:ext cx="9286182" cy="4835978"/>
          </a:xfrm>
          <a:prstGeom prst="rect">
            <a:avLst/>
          </a:prstGeom>
          <a:noFill/>
          <a:ln>
            <a:noFill/>
          </a:ln>
        </p:spPr>
      </p:pic>
      <p:pic>
        <p:nvPicPr>
          <p:cNvPr id="2" name="Picture 1">
            <a:extLst>
              <a:ext uri="{FF2B5EF4-FFF2-40B4-BE49-F238E27FC236}">
                <a16:creationId xmlns:a16="http://schemas.microsoft.com/office/drawing/2014/main" id="{F633482A-B499-C704-CF1E-0AFF541E1752}"/>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1180190" y="143560"/>
            <a:ext cx="880817" cy="669421"/>
          </a:xfrm>
          <a:prstGeom prst="rect">
            <a:avLst/>
          </a:prstGeom>
        </p:spPr>
      </p:pic>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315</TotalTime>
  <Words>677</Words>
  <Application>Microsoft Office PowerPoint</Application>
  <PresentationFormat>Widescreen</PresentationFormat>
  <Paragraphs>102</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Calibri</vt:lpstr>
      <vt:lpstr>Rockwell</vt:lpstr>
      <vt:lpstr>Times New Roman</vt:lpstr>
      <vt:lpstr>Damask</vt:lpstr>
      <vt:lpstr>Event Management System</vt:lpstr>
      <vt:lpstr>Points to be discussed</vt:lpstr>
      <vt:lpstr>Introduction</vt:lpstr>
      <vt:lpstr>Objectives</vt:lpstr>
      <vt:lpstr>Technology Used</vt:lpstr>
      <vt:lpstr>PowerPoint Presentation</vt:lpstr>
      <vt:lpstr>Manual E-R Diagram</vt:lpstr>
      <vt:lpstr>System Generated E-R Diagram</vt:lpstr>
      <vt:lpstr>Activity Diagram Of Admin</vt:lpstr>
      <vt:lpstr>Activity Diagram Of Manager</vt:lpstr>
      <vt:lpstr>Activity Diagram Of Employee</vt:lpstr>
      <vt:lpstr>Activity Diagram Of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vt:lpstr>
      <vt:lpstr>S/W and H/W Requirements</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Nimish Patil</dc:creator>
  <cp:lastModifiedBy>Chandan Mhaske</cp:lastModifiedBy>
  <cp:revision>17</cp:revision>
  <dcterms:created xsi:type="dcterms:W3CDTF">2022-04-10T03:00:04Z</dcterms:created>
  <dcterms:modified xsi:type="dcterms:W3CDTF">2023-03-10T04:44:22Z</dcterms:modified>
</cp:coreProperties>
</file>