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10000201000002EB000001B5EC607281B8D7BCDA.png" manifest:media-type="image/png"/>
  <manifest:file-entry manifest:full-path="Pictures/1000020100000305000001FDE8BFDDB9E49A63C3.png" manifest:media-type="image/png"/>
  <manifest:file-entry manifest:full-path="Pictures/100002010000036F000002DAAEE6E68D1E876FEE.png" manifest:media-type="image/png"/>
  <manifest:file-entry manifest:full-path="Pictures/1000020100000327000002CA9ADF7B50A2BB2FDE.png" manifest:media-type="image/png"/>
  <manifest:file-entry manifest:full-path="Pictures/10000201000002C8000002318C15428889AA2EF1.png" manifest:media-type="image/png"/>
  <manifest:file-entry manifest:full-path="Pictures/10000201000002F90000023001C97AC105CE3A92.png" manifest:media-type="image/png"/>
  <manifest:file-entry manifest:full-path="Pictures/1000020100000480000003942F72580A9BCBC3E2.png" manifest:media-type="image/png"/>
  <manifest:file-entry manifest:full-path="Pictures/1000020100000486000003940D5C594C5C4A3384.png" manifest:media-type="image/png"/>
  <manifest:file-entry manifest:full-path="Pictures/100002010000041300000390B2387B1B3845EBFD.png" manifest:media-type="image/png"/>
  <manifest:file-entry manifest:full-path="Pictures/1000020100000640000004ADD25B412A866E0939.png" manifest:media-type="image/png"/>
  <manifest:file-entry manifest:full-path="Pictures/10000201000003D20000029C7580AE35D95F9786.png" manifest:media-type="image/png"/>
  <manifest:file-entry manifest:full-path="Pictures/10000201000002BC000002D0FCA3BA32768202AA.png" manifest:media-type="image/png"/>
  <manifest:file-entry manifest:full-path="Pictures/100002010000036B000002B87DB3396271675988.png" manifest:media-type="image/png"/>
  <manifest:file-entry manifest:full-path="Pictures/1000020100000640000004AD9D5D41FC6EB73B9E.png" manifest:media-type="image/png"/>
  <manifest:file-entry manifest:full-path="Pictures/10000201000003430000025A98BB2480B9D5A489.png" manifest:media-type="image/png"/>
  <manifest:file-entry manifest:full-path="Pictures/100002010000047800000162A1B516B726987544.png" manifest:media-type="image/png"/>
  <manifest:file-entry manifest:full-path="Pictures/1000020100000640000004AD4414CF9CCA9D254D.png" manifest:media-type="image/png"/>
  <manifest:file-entry manifest:full-path="Pictures/10000201000003D80000023960E3E72055DFE10F.png" manifest:media-type="image/png"/>
  <manifest:file-entry manifest:full-path="Pictures/10000201000003E50000022CA7889C7F43A6F9BD.png" manifest:media-type="image/png"/>
  <manifest:file-entry manifest:full-path="Pictures/100002010000037B000002B7CE933B533AB00937.png" manifest:media-type="image/png"/>
  <manifest:file-entry manifest:full-path="Pictures/1000020100000640000004AD02EC41B2CBD4F452.png" manifest:media-type="image/png"/>
  <manifest:file-entry manifest:full-path="Pictures/10000201000002BE000002AA9BFFD9D97BD7720B.png" manifest:media-type="image/png"/>
  <manifest:file-entry manifest:full-path="Pictures/10000201000003D4000003355DA53E994904BE3B.png" manifest:media-type="image/png"/>
  <manifest:file-entry manifest:full-path="Pictures/10000201000003D0000002501CAB57DCB5620CA5.png" manifest:media-type="image/png"/>
  <manifest:file-entry manifest:full-path="Pictures/10000201000003A1000002BF4B2A551028FF639C.png" manifest:media-type="image/png"/>
  <manifest:file-entry manifest:full-path="Pictures/1000020100000415000002941C8A08FBB5F38039.png" manifest:media-type="image/png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fo="urn:oasis:names:tc:opendocument:xmlns:xsl-fo-compatible:1.0" xmlns:of="urn:oasis:names:tc:opendocument:xmlns:of:1.2" xmlns:dc="http://purl.org/dc/elements/1.1/" xmlns:ooo="http://openoffice.org/2004/office" xmlns:dr3d="urn:oasis:names:tc:opendocument:xmlns:dr3d:1.0" xmlns:formx="urn:openoffice:names:experimental:ooxml-odf-interop:xmlns:form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office:version="1.2">
  <office:scripts/>
  <office:font-face-decls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1" svg:font-family="'Noto Sans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color="#000000" draw:fill="none" draw:fill-color="#ffffff" draw:auto-grow-height="true" draw:auto-grow-width="false" fo:max-height="0cm" fo:min-height="2.15cm"/>
      <style:paragraph-properties style:writing-mode="lr-tb"/>
    </style:style>
    <style:style style:name="gr2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  <style:paragraph-properties style:writing-mode="lr-tb"/>
    </style:style>
    <style:style style:name="gr3" style:family="graphic">
      <style:graphic-properties style:protect="size"/>
    </style:style>
    <style:style style:name="gr4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5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2.739cm, 0cm, 0cm, 1.077cm)" draw:image-opacity="100%" style:mirror="none"/>
    </style:style>
    <style:style style:name="gr6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cm" fo:min-width="0cm"/>
    </style:style>
    <style:style style:name="gr7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3.636cm, 0cm, 0cm, 0cm)" draw:image-opacity="100%" style:mirror="none"/>
    </style:style>
    <style:style style:name="gr8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2.922cm, 0cm, 0cm, 0cm)" draw:image-opacity="100%" style:mirror="none"/>
    </style:style>
    <style:style style:name="pr1" style:family="presentation" style:parent-style-name="LushGreen1-notes">
      <style:graphic-properties draw:fill-color="#ffffff" draw:auto-grow-height="true" fo:min-height="13.364cm"/>
      <style:paragraph-properties style:writing-mode="lr-tb"/>
    </style:style>
    <style:style style:name="pr2" style:family="presentation" style:parent-style-name="LushGreen1-notes">
      <style:graphic-properties draw:fill-color="#ffffff" fo:min-height="13.364cm"/>
      <style:paragraph-properties style:writing-mode="lr-tb"/>
    </style:style>
    <style:style style:name="P1" style:family="paragraph">
      <style:paragraph-properties fo:text-align="center"/>
      <style:text-properties fo:font-size="32pt" style:font-size-asian="32pt" style:font-size-complex="32pt"/>
    </style:style>
    <style:style style:name="P2" style:family="paragraph">
      <loext:graphic-properties draw:fill="none" draw:fill-color="#ffffff"/>
      <style:paragraph-properties fo:text-align="center"/>
      <style:text-properties fo:font-size="32pt" style:font-size-asian="32pt" style:font-size-complex="32pt"/>
    </style:style>
    <style:style style:name="P3" style:family="paragraph">
      <loext:graphic-properties draw:fill="none" draw:fill-color="#ffffff"/>
    </style:style>
    <style:style style:name="P4" style:family="paragraph">
      <loext:graphic-properties draw:fill-color="#ffffff"/>
    </style:style>
    <style:style style:name="P5" style:family="paragraph">
      <style:paragraph-properties fo:text-align="center"/>
    </style:style>
    <style:style style:name="P6" style:family="paragraph">
      <style:text-properties fo:font-size="12pt" style:font-size-asian="12pt" style:font-size-complex="12pt"/>
    </style:style>
    <style:style style:name="P7" style:family="paragraph">
      <loext:graphic-properties draw:fill="none" draw:fill-color="#ffffff"/>
      <style:text-properties fo:font-size="12pt" style:font-size-asian="12pt" style:font-size-complex="12pt"/>
    </style:style>
    <style:style style:name="T1" style:family="text">
      <style:text-properties fo:font-size="32pt" style:font-size-asian="32pt" style:font-size-complex="32pt"/>
    </style:style>
    <style:style style:name="T2" style:family="text">
      <style:text-properties fo:font-size="18pt" style:font-size-asian="18pt" style:font-size-complex="18pt"/>
    </style:style>
    <style:style style:name="T3" style:family="text">
      <style:text-properties fo:font-size="12pt" style:font-size-asian="12pt" style:font-size-complex="12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LushGreen1">
        <office:forms form:automatic-focus="false" form:apply-design-mode="false"/>
        <draw:frame draw:style-name="gr1" draw:text-style-name="P2" draw:layer="layout" svg:width="23cm" svg:height="2.4cm" svg:x="2.8cm" svg:y="5.6cm">
          <draw:text-box>
            <text:p text:style-name="P1">
              <text:span text:style-name="T1">MICRO CREDIT RISK ANALYSIS</text:span>
            </text:p>
          </draw:text-box>
        </draw:frame>
        <draw:frame draw:style-name="gr2" draw:text-style-name="P3" draw:layer="layout" svg:width="24.8cm" svg:height="4.517cm" svg:x="1.6cm" svg:y="8.4cm">
          <draw:text-box>
            <text:p>In this presentation, we’ll summarize all the steps performed in this project using code snippets.</text:p>
            <text:p>Some Insights about the project:</text:p>
            <text:p>It is a binary classification problem.</text:p>
            <text:p>The data is imbalanced.</text:p>
            <text:p>There are 35 independent features and one target named ‘label’.</text:p>
          </draw:text-box>
        </draw:frame>
        <presentation:notes draw:style-name="dp2">
          <draw:page-thumbnail draw:style-name="gr3" draw:layer="layout" svg:width="14.848cm" svg:height="11.135cm" svg:x="3.075cm" svg:y="2.257cm" draw:page-number="1" presentation:class="page"/>
          <draw:frame presentation:style-name="pr1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LushGreen1">
        <office:forms form:automatic-focus="false" form:apply-design-mode="false"/>
        <draw:frame draw:style-name="gr4" draw:text-style-name="P5" draw:layer="layout" svg:width="26.034cm" svg:height="15.054cm" svg:x="1.166cm" svg:y="5.546cm">
          <draw:image xlink:href="Pictures/10000201000003D80000023960E3E72055DFE10F.png" xlink:type="simple" xlink:show="embed" xlink:actuate="onLoad" loext:mime-type="image/png">
            <text:p/>
          </draw:image>
        </draw:frame>
        <draw:frame draw:style-name="gr2" draw:text-style-name="P3" draw:layer="layout" svg:width="25.6cm" svg:height="0.962cm" svg:x="1.4cm" svg:y="4cm">
          <draw:text-box>
            <text:p>We’ll first perform Basic EDA using shape, dtypes, describe functions etc.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LushGreen1">
        <office:forms form:automatic-focus="false" form:apply-design-mode="false"/>
        <draw:frame draw:style-name="gr4" draw:text-style-name="P5" draw:layer="layout" svg:width="18.573cm" svg:height="16.8cm" svg:x="4.783cm" svg:y="3.6cm">
          <draw:image xlink:href="Pictures/10000201000002BE000002AA9BFFD9D97BD7720B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3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LushGreen1">
        <office:forms form:automatic-focus="false" form:apply-design-mode="false"/>
        <draw:frame draw:style-name="gr4" draw:text-style-name="P5" draw:layer="layout" svg:width="26.8cm" svg:height="8.663cm" svg:x="0.6cm" svg:y="7.8cm">
          <draw:image xlink:href="Pictures/100002010000047800000162A1B516B726987544.png" xlink:type="simple" xlink:show="embed" xlink:actuate="onLoad" loext:mime-type="image/png">
            <text:p/>
          </draw:image>
        </draw:frame>
        <draw:frame draw:style-name="gr2" draw:text-style-name="P3" draw:layer="layout" svg:width="26.4cm" svg:height="2.384cm" svg:x="0.8cm" svg:y="4.8cm">
          <draw:text-box>
            <text:p>Describe function provided us with a lot of useful insights about the data.</text:p>
            <text:p/>
            <text:p>The most useful information is given by min, mean, max and median.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4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LushGreen1">
        <office:forms form:automatic-focus="false" form:apply-design-mode="false"/>
        <draw:frame draw:style-name="gr2" draw:text-style-name="P7" draw:layer="layout" svg:width="26.8cm" svg:height="12.338cm" svg:x="0.6cm" svg:y="3.8cm">
          <draw:text-box>
            <text:p text:style-name="P6">
              <text:span text:style-name="T2">Key Insights about the data are given below:-</text:span>
            </text:p>
            <text:p text:style-name="P6">
              <text:span text:style-name="T3"/>
            </text:p>
            <text:p text:style-name="P6">
              <text:span text:style-name="T3"># First of all, there are no missing values.</text:span>
            </text:p>
            <text:p text:style-name="P6">
              <text:span text:style-name="T3"/>
            </text:p>
            <text:p text:style-name="P6">
              <text:span text:style-name="T3"># Looking at the results of describe, we can say that something is fishy in:</text:span>
            </text:p>
            <text:p text:style-name="P6">
              <text:span text:style-name="T3"/>
            </text:p>
            <text:p text:style-name="P6">
              <text:span text:style-name="T3"># age_on_net (min is -ve and max is too large, also days can't be in fraction)</text:span>
            </text:p>
            <text:p text:style-name="P6">
              <text:span text:style-name="T3"># daily_dec_30, daily_dec_90, rental_30, rental_90 (all has -ve min and way too large max)</text:span>
            </text:p>
            <text:p text:style-name="P6">
              <text:span text:style-name="T3"># last_rech_days_main, last_rech_days_data (unusual min and max values, also days can't be in fraction)</text:span>
            </text:p>
            <text:p text:style-name="P6">
              <text:span text:style-name="T3"># last_rech_amt_main (how the value of recharge can be 0, also very high maxm)</text:span>
            </text:p>
            <text:p text:style-name="P6">
              <text:span text:style-name="T3"># cnt_main_rech_30, freq_main_rech_30 (unusually high values)</text:span>
            </text:p>
            <text:p text:style-name="P6">
              <text:span text:style-name="T3"># sum_amt_main_rech_30, median_amt_main_rech_30 (unusually high values)</text:span>
            </text:p>
            <text:p text:style-name="P6">
              <text:span text:style-name="T3"># median_main_rech_prebal_30 (-ve min and too high max)</text:span>
            </text:p>
            <text:p text:style-name="P6">
              <text:span text:style-name="T3"># cnt_main_rech_90, freq_main_rech_90 (unusually high values)</text:span>
            </text:p>
            <text:p text:style-name="P6">
              <text:span text:style-name="T3"># sum_amt_main_rech_90, median_amt_main_rech_90 (unusually high values)</text:span>
            </text:p>
            <text:p text:style-name="P6">
              <text:span text:style-name="T3"># median_main_rech_prebal_90 (-ve min and too high max)</text:span>
            </text:p>
            <text:p text:style-name="P6">
              <text:span text:style-name="T3"># cnt_data_rech_30, freq_data_rech_30 (most of the values are 0 but still max is very very high, count in fraction)</text:span>
            </text:p>
            <text:p text:style-name="P6">
              <text:span text:style-name="T3"># cnt_data_rech_90, freq_data_rech_90 (most of the values are 0 but still max is high)</text:span>
            </text:p>
            <text:p text:style-name="P6">
              <text:span text:style-name="T3"># cnt_loans_30, amt_loans_30 (max values are little high)</text:span>
            </text:p>
            <text:p text:style-name="P6">
              <text:span text:style-name="T3"># max_amt_loans_30 (max is tooo high)</text:span>
            </text:p>
            <text:p text:style-name="P6">
              <text:span text:style-name="T3"># median_amt_loans_30 (how can the max of median be 3)</text:span>
            </text:p>
            <text:p text:style-name="P6">
              <text:span text:style-name="T3"># That means probably a lot of people didn't even take any loan</text:span>
            </text:p>
            <text:p text:style-name="P6">
              <text:span text:style-name="T3"># cnt_loans_90 (max is very high, also count can't be fraction), amt_loans_90 (max is a little high)</text:span>
            </text:p>
            <text:p text:style-name="P6">
              <text:span text:style-name="T3"># payback_30, payback_90 (max is too high)</text:span>
            </text:p>
            <text:p text:style-name="P6">
              <text:span text:style-name="T3"># Also check whether there are fraction values in the count columns</text:span>
            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5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LushGreen1">
        <office:forms form:automatic-focus="false" form:apply-design-mode="false"/>
        <draw:frame draw:style-name="gr2" draw:text-style-name="P3" draw:layer="layout" svg:width="25.4cm" svg:height="5.228cm" svg:x="1.2cm" svg:y="4.6cm">
          <draw:text-box>
            <text:p>Now, we’ll dig deep into every feature using the functionalities such as percentiles to figure out how the outliers and other unusual values feature-wise.</text:p>
            <text:p/>
            <text:p>The code snippet is given in the next slide.</text:p>
            <text:p/>
            <text:p>Similar operation will be performed on each column where we have a doubt of presence of outliers.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6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LushGreen1">
        <office:forms form:automatic-focus="false" form:apply-design-mode="false"/>
        <draw:frame draw:style-name="gr4" draw:text-style-name="P5" draw:layer="layout" svg:width="23.573cm" svg:height="16.6cm" svg:x="2.283cm" svg:y="3.4cm">
          <draw:image xlink:href="Pictures/100002010000037B000002B7CE933B533AB00937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7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LushGreen1">
        <office:forms form:automatic-focus="false" form:apply-design-mode="false"/>
        <draw:frame draw:style-name="gr4" draw:text-style-name="P5" draw:layer="layout" svg:width="23.2cm" svg:height="17cm" svg:x="2.4cm" svg:y="3.4cm">
          <draw:image xlink:href="Pictures/10000201000003D4000003355DA53E994904BE3B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8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LushGreen1">
        <office:forms form:automatic-focus="false" form:apply-design-mode="false"/>
        <draw:frame draw:style-name="gr2" draw:text-style-name="P3" draw:layer="layout" svg:width="25.4cm" svg:height="3.095cm" svg:x="1.2cm" svg:y="4.4cm">
          <draw:text-box>
            <text:p>After the removal of outliers using suitable methods, we’ll check the distribution of each and every column.</text:p>
            <text:p/>
            <text:p>This shows that the distribution is positively skewed for most of the features.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9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LushGreen1">
        <office:forms form:automatic-focus="false" form:apply-design-mode="false"/>
        <draw:frame draw:style-name="gr4" draw:text-style-name="P5" draw:layer="layout" svg:width="25.875cm" svg:height="16.6cm" svg:x="1.132cm" svg:y="3.6cm">
          <draw:image xlink:href="Pictures/10000201000003D20000029C7580AE35D95F9786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0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LushGreen1">
        <office:forms form:automatic-focus="false" form:apply-design-mode="false"/>
        <draw:frame draw:style-name="gr4" draw:text-style-name="P5" draw:layer="layout" svg:width="25.822cm" svg:height="15.662cm" svg:x="1.159cm" svg:y="4.285cm">
          <draw:image xlink:href="Pictures/10000201000003D0000002501CAB57DCB5620CA5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1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LushGreen1">
        <office:forms form:automatic-focus="false" form:apply-design-mode="false"/>
        <draw:frame draw:style-name="gr2" draw:text-style-name="P3" draw:layer="layout" svg:width="26cm" svg:height="2.384cm" svg:x="1cm" svg:y="5cm">
          <draw:text-box>
            <text:p>We’ll also compare label-wise (positive and negative label of target) distribution of data for every feature for a detailed inspection of which features are really important for the classification.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2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LushGreen1">
        <office:forms form:automatic-focus="false" form:apply-design-mode="false"/>
        <draw:frame draw:style-name="gr4" draw:text-style-name="P5" draw:layer="layout" svg:width="27.648cm" svg:height="17.462cm" svg:x="0.246cm" svg:y="3.385cm">
          <draw:image xlink:href="Pictures/1000020100000415000002941C8A08FBB5F38039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3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4" draw:style-name="dp1" draw:master-page-name="LushGreen1">
        <office:forms form:automatic-focus="false" form:apply-design-mode="false"/>
        <draw:frame draw:style-name="gr2" draw:text-style-name="P3" draw:layer="layout" svg:width="25.6cm" svg:height="2.384cm" svg:x="1.2cm" svg:y="4.8cm">
          <draw:text-box>
            <text:p>The below slide demonstrates feature-wise boxplots to estimate outliers.</text:p>
            <text:p/>
            <text:p>As we can see, the data still has a lot of outliers.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4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5" draw:style-name="dp1" draw:master-page-name="LushGreen1">
        <office:forms form:automatic-focus="false" form:apply-design-mode="false"/>
        <draw:frame draw:style-name="gr4" draw:text-style-name="P5" draw:layer="layout" svg:width="23.15cm" svg:height="17cm" svg:x="2.495cm" svg:y="3.4cm">
          <draw:image xlink:href="Pictures/100002010000036B000002B87DB3396271675988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5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6" draw:style-name="dp1" draw:master-page-name="LushGreen1">
        <office:forms form:automatic-focus="false" form:apply-design-mode="false"/>
        <draw:frame draw:style-name="gr2" draw:text-style-name="P3" draw:layer="layout" svg:width="25.4cm" svg:height="5.939cm" svg:x="1.2cm" svg:y="4.6cm">
          <draw:text-box>
            <text:p>We’ll use a heatmap to check the correlation between features and how each feature is correlated with the target variable.</text:p>
            <text:p/>
            <text:p>There are a lot of features which are highly correlated with each other.</text:p>
            <text:p/>
            <text:p>This suggests that the data is multi-collinear.</text:p>
            <text:p/>
            <text:p>None of the features have high correlation with the target variable.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6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7" draw:style-name="dp1" draw:master-page-name="LushGreen1">
        <office:forms form:automatic-focus="false" form:apply-design-mode="false"/>
        <draw:frame draw:style-name="gr5" draw:text-style-name="P5" draw:layer="layout" svg:width="23.077cm" svg:height="17.2cm" svg:x="2.2cm" svg:y="3.2cm">
          <draw:image xlink:href="Pictures/100002010000041300000390B2387B1B3845EBFD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7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8" draw:style-name="dp1" draw:master-page-name="LushGreen1">
        <office:forms form:automatic-focus="false" form:apply-design-mode="false"/>
        <draw:frame draw:style-name="gr2" draw:text-style-name="P3" draw:layer="layout" svg:width="24.6cm" svg:height="3.806cm" svg:x="1.4cm" svg:y="4.6cm">
          <draw:text-box>
            <text:p>We have defined the function (shown below) to find outliers in each feature according to the IQR rule.</text:p>
            <text:p/>
            <text:p>We have also defined functions to treat (replace or remove) the outliers from each feature individually.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8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9" draw:style-name="dp1" draw:master-page-name="LushGreen1">
        <office:forms form:automatic-focus="false" form:apply-design-mode="false"/>
        <draw:frame draw:style-name="gr4" draw:text-style-name="P5" draw:layer="layout" svg:width="24.579cm" svg:height="16.633cm" svg:x="1.78cm" svg:y="3.567cm">
          <draw:image xlink:href="Pictures/10000201000003A1000002BF4B2A551028FF639C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19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0" draw:style-name="dp1" draw:master-page-name="LushGreen1">
        <office:forms form:automatic-focus="false" form:apply-design-mode="false"/>
        <draw:frame draw:style-name="gr6" draw:text-style-name="P3" draw:layer="layout" svg:width="0.502cm" svg:height="0.962cm" svg:x="15.4cm" svg:y="6.6cm">
          <draw:text-box>
            <text:p/>
          </draw:text-box>
        </draw:frame>
        <draw:frame draw:style-name="gr2" draw:text-style-name="P3" draw:layer="layout" svg:width="25cm" svg:height="10.916cm" svg:x="1.2cm" svg:y="4.8cm">
          <draw:text-box>
            <text:p>Now, we’ll start data claning. But before that we’ll split the data into train and test.</text:p>
            <text:p/>
            <text:p>First, we’ll replace all the outliers with the upper or lower threshold as per the IQR rule.</text:p>
            <text:p/>
            <text:p>We’ll remove illogical fractional entries.</text:p>
            <text:p/>
            <text:p>We’ll remove or replace the negative values which do not make sense in columns such as count of days etc.</text:p>
            <text:p/>
            <text:p>We’ll also remove the skewness of the data using suitable transformations.</text:p>
            <text:p/>
            <text:p>Then, we’ll extend all these changes to the test data.</text:p>
            <text:p/>
            <text:p>Below are two code snippets showing the data cleaning techniques that we applied on feature named ‘age_on_net’. We’ll apply these techniques wherever required.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0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1" draw:style-name="dp1" draw:master-page-name="LushGreen1">
        <office:forms form:automatic-focus="false" form:apply-design-mode="false"/>
        <draw:frame draw:style-name="gr4" draw:text-style-name="P5" draw:layer="layout" svg:width="25.2cm" svg:height="17.2cm" svg:x="1.6cm" svg:y="3.2cm">
          <draw:image xlink:href="Pictures/1000020100000486000003940D5C594C5C4A3384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1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2" draw:style-name="dp1" draw:master-page-name="LushGreen1">
        <office:forms form:automatic-focus="false" form:apply-design-mode="false"/>
        <draw:frame draw:style-name="gr4" draw:text-style-name="P5" draw:layer="layout" svg:width="25cm" svg:height="17.6cm" svg:x="1.4cm" svg:y="3cm">
          <draw:image xlink:href="Pictures/1000020100000480000003942F72580A9BCBC3E2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2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3" draw:style-name="dp1" draw:master-page-name="LushGreen1">
        <office:forms form:automatic-focus="false" form:apply-design-mode="false"/>
        <draw:frame draw:style-name="gr2" draw:text-style-name="P3" draw:layer="layout" svg:width="25.2cm" svg:height="1.673cm" svg:x="1.2cm" svg:y="4.6cm">
          <draw:text-box>
            <text:p>Once we’re done with data cleaning, we’ll confirm that the data is free of outliers, skewness and missing values.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3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4" draw:style-name="dp1" draw:master-page-name="LushGreen1">
        <office:forms form:automatic-focus="false" form:apply-design-mode="false"/>
        <draw:frame draw:style-name="gr7" draw:text-style-name="P5" draw:layer="layout" svg:width="18.52cm" svg:height="15.258cm" svg:x="4.68cm" svg:y="4.142cm">
          <draw:image xlink:href="Pictures/10000201000002BC000002D0FCA3BA32768202AA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4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5" draw:style-name="dp1" draw:master-page-name="LushGreen1">
        <office:forms form:automatic-focus="false" form:apply-design-mode="false"/>
        <draw:frame draw:style-name="gr4" draw:text-style-name="P5" draw:layer="layout" svg:width="20.134cm" svg:height="14.816cm" svg:x="4.066cm" svg:y="4.8cm">
          <draw:image xlink:href="Pictures/10000201000002F90000023001C97AC105CE3A92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5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6" draw:style-name="dp1" draw:master-page-name="LushGreen1">
        <office:forms form:automatic-focus="false" form:apply-design-mode="false"/>
        <draw:frame draw:style-name="gr4" draw:text-style-name="P5" draw:layer="layout" svg:width="18.837cm" svg:height="14.842cm" svg:x="4.651cm" svg:y="4.758cm">
          <draw:image xlink:href="Pictures/10000201000002C8000002318C15428889AA2EF1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6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7" draw:style-name="dp1" draw:master-page-name="LushGreen1">
        <office:forms form:automatic-focus="false" form:apply-design-mode="false"/>
        <draw:frame draw:style-name="gr2" draw:text-style-name="P3" draw:layer="layout" svg:width="25.2cm" svg:height="8.783cm" svg:x="1.4cm" svg:y="4.6cm">
          <draw:text-box>
            <text:p>Now, we’ll proceed towards modeling. We’ll use various classification models and test them on various performance metrices to ensure generalization on future unseen data.</text:p>
            <text:p/>
            <text:p>Below is a snippet showing implementation of Random Forest and Logistic Regression on the data.</text:p>
            <text:p/>
            <text:p>The results show that model is not performing well on minority class.</text:p>
            <text:p/>
            <text:p>This is a problem due to imbalance in data.</text:p>
            <text:p/>
            <text:p>Apart from these two, we’ll also use other models such as KNN, Decision tree, Naive Bayes etc.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7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8" draw:style-name="dp1" draw:master-page-name="LushGreen1">
        <office:forms form:automatic-focus="false" form:apply-design-mode="false"/>
        <draw:frame draw:style-name="gr4" draw:text-style-name="P5" draw:layer="layout" svg:width="21.351cm" svg:height="17.579cm" svg:x="3.394cm" svg:y="3.2cm">
          <draw:image xlink:href="Pictures/1000020100000327000002CA9ADF7B50A2BB2FDE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8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9" draw:style-name="dp1" draw:master-page-name="LushGreen1">
        <office:forms form:automatic-focus="false" form:apply-design-mode="false"/>
        <draw:frame draw:style-name="gr8" draw:text-style-name="P5" draw:layer="layout" svg:width="23.256cm" svg:height="16.391cm" svg:x="2.442cm" svg:y="3.8cm">
          <draw:image xlink:href="Pictures/100002010000036F000002DAAEE6E68D1E876FEE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29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0" draw:style-name="dp1" draw:master-page-name="LushGreen1">
        <office:forms form:automatic-focus="false" form:apply-design-mode="false"/>
        <draw:frame draw:style-name="gr2" draw:text-style-name="P3" draw:layer="layout" svg:width="24cm" svg:height="3.095cm" svg:x="1.8cm" svg:y="4.8cm">
          <draw:text-box>
            <text:p>Now, we’ll apply upsampling to get rid of the data imbalance and train the data again.</text:p>
            <text:p/>
            <text:p>This time, the results have improved.</text:p>
          </draw:text-box>
        </draw:frame>
        <draw:frame draw:style-name="gr6" draw:text-style-name="P3" draw:layer="layout" svg:width="0.502cm" svg:height="0.962cm" svg:x="3.4cm" svg:y="11.4cm">
          <draw:text-box>
            <text:p/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30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1" draw:style-name="dp1" draw:master-page-name="LushGreen1">
        <office:forms form:automatic-focus="false" form:apply-design-mode="false"/>
        <draw:frame draw:style-name="gr4" draw:text-style-name="P5" draw:layer="layout" svg:width="26.378cm" svg:height="14.71cm" svg:x="0.881cm" svg:y="4.6cm">
          <draw:image xlink:href="Pictures/10000201000003E50000022CA7889C7F43A6F9BD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31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2" draw:style-name="dp1" draw:master-page-name="LushGreen1">
        <office:forms form:automatic-focus="false" form:apply-design-mode="false"/>
        <draw:frame draw:style-name="gr4" draw:text-style-name="P5" draw:layer="layout" svg:width="22.092cm" svg:height="15.927cm" svg:x="2.708cm" svg:y="4.6cm">
          <draw:image xlink:href="Pictures/10000201000003430000025A98BB2480B9D5A489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32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3" draw:style-name="dp1" draw:master-page-name="LushGreen1">
        <office:forms form:automatic-focus="false" form:apply-design-mode="false"/>
        <draw:frame draw:style-name="gr4" draw:text-style-name="P5" draw:layer="layout" svg:width="20.451cm" svg:height="13.466cm" svg:x="3.844cm" svg:y="5.2cm">
          <draw:image xlink:href="Pictures/1000020100000305000001FDE8BFDDB9E49A63C3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33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4" draw:style-name="dp1" draw:master-page-name="LushGreen1">
        <office:forms form:automatic-focus="false" form:apply-design-mode="false"/>
        <draw:frame draw:style-name="gr4" draw:text-style-name="P5" draw:layer="layout" svg:width="19.763cm" svg:height="11.561cm" svg:x="3.8cm" svg:y="8.039cm">
          <draw:image xlink:href="Pictures/10000201000002EB000001B5EC607281B8D7BCDA.png" xlink:type="simple" xlink:show="embed" xlink:actuate="onLoad" loext:mime-type="image/png">
            <text:p/>
          </draw:image>
        </draw:frame>
        <draw:frame draw:style-name="gr2" draw:text-style-name="P3" draw:layer="layout" svg:width="19.8cm" svg:height="2.384cm" svg:x="3.8cm" svg:y="5cm">
          <draw:text-box>
            <text:p>As the performance of the model on multiple metrices is satisfactory as well the cross-validation score also suggests that model is not suffering from over-fitting or under-fitting, we’ll save the model.</text:p>
          </draw:text-box>
        </draw:frame>
        <presentation:notes draw:style-name="dp2">
          <office:forms form:automatic-focus="false" form:apply-design-mode="false"/>
          <draw:page-thumbnail draw:style-name="gr3" draw:layer="layout" svg:width="14.848cm" svg:height="11.135cm" svg:x="3.075cm" svg:y="2.257cm" draw:page-number="34" presentation:class="page"/>
          <draw:frame presentation:style-name="pr2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xlink="http://www.w3.org/1999/xlink" xmlns:dc="http://purl.org/dc/elements/1.1/" xmlns:ooo="http://openoffice.org/2004/office" xmlns:office="urn:oasis:names:tc:opendocument:xmlns:office:1.0" office:version="1.2">
  <office:meta>
    <meta:creation-date>2020-11-18T19:52:12.103546728</meta:creation-date>
    <meta:editing-duration>PT1H14M33S</meta:editing-duration>
    <meta:editing-cycles>10</meta:editing-cycles>
    <meta:generator>LibreOffice/6.4.6.2$Linux_X86_64 LibreOffice_project/40$Build-2</meta:generator>
    <dc:title>Lush Green</dc:title>
    <dc:date>2020-11-18T21:14:11.581853880</dc:date>
    <meta:document-statistic meta:object-count="162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2">
  <office:settings>
    <config:config-item-set config:name="ooo:view-settings">
      <config:config-item config:name="VisibleAreaTop" config:type="int">-321</config:config-item>
      <config:config-item config:name="VisibleAreaLeft" config:type="int">-1187</config:config-item>
      <config:config-item config:name="VisibleAreaWidth" config:type="int">30538</config:config-item>
      <config:config-item config:name="VisibleAreaHeight" config:type="int">21735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27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-321</config:config-item>
          <config:config-item config:name="VisibleAreaLeft" config:type="int">-1187</config:config-item>
          <config:config-item config:name="VisibleAreaWidth" config:type="int">30539</config:config-item>
          <config:config-item config:name="VisibleAreaHeight" config:type="int">21736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2000</config:config-item>
          <config:config-item config:name="GridSnapWidthXDenominator" config:type="int">10</config:config-item>
          <config:config-item config:name="GridSnapWidthYNumerator" config:type="int">2000</config:config-item>
          <config:config-item config:name="GridSnapWidthYDenominator" config:type="int">10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IN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xhtml="http://www.w3.org/1999/xhtml" xmlns:fo="urn:oasis:names:tc:opendocument:xmlns:xsl-fo-compatible:1.0" xmlns:of="urn:oasis:names:tc:opendocument:xmlns:of:1.2" xmlns:dc="http://purl.org/dc/elements/1.1/" xmlns:grddl="http://www.w3.org/2003/g/data-view#" xmlns:ooo="http://openoffice.org/2004/office" xmlns:dr3d="urn:oasis:names:tc:opendocument:xmlns:dr3d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office:version="1.2">
  <office:font-face-decls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1" svg:font-family="'Noto Sans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Shapes" draw:style="rectangular" draw:cx="50%" draw:cy="50%" draw:start-color="#cccccc" draw:end-color="#ffffff" draw:start-intensity="100%" draw:end-intensity="100%" draw:angle="0" draw:border="0%"/>
    <draw:fill-image draw:name="Bitmap_20_4" draw:display-name="Bitmap 4" xlink:href="Pictures/1000020100000640000004ADD25B412A866E0939.png" xlink:type="simple" xlink:show="embed" xlink:actuate="onLoad"/>
    <draw:fill-image draw:name="Bitmap_20_5" draw:display-name="Bitmap 5" xlink:href="Pictures/1000020100000640000004AD9D5D41FC6EB73B9E.png" xlink:type="simple" xlink:show="embed" xlink:actuate="onLoad"/>
    <draw:fill-image draw:name="Bitmap_20_6" draw:display-name="Bitmap 6" xlink:href="Pictures/1000020100000640000004AD02EC41B2CBD4F452.png" xlink:type="simple" xlink:show="embed" xlink:actuate="onLoad"/>
    <draw:fill-image draw:name="background" xlink:href="Pictures/1000020100000640000004AD4414CF9CCA9D254D.png" xlink:type="simple" xlink:show="embed" xlink:actuate="onLoad"/>
    <draw:marker draw:name="Arrow" svg:viewBox="0 0 20 30" svg:d="M10 0l-10 30h20z"/>
    <style:default-style style:family="graphic">
      <style:graphic-properties svg:stroke-color="#000000" draw:fill-color="#99ccf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ans" fo:font-size="24pt" fo:language="en" fo:country="IN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e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size-asian="18pt" style:font-style-asian="normal" style:font-weight-asian="normal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 style:font-size-asian="16pt" style:font-size-complex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 style:font-size-asian="44pt" style:font-size-complex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 style:font-size-asian="24pt" style:font-size-complex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 style:font-size-asian="36pt" style:font-size-complex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 style:font-size-asian="24pt" style:font-size-complex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 style:font-size-asian="18pt" style:font-weight-asian="bold" style:font-size-complex="18pt" style:font-weight-complex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 style:font-size-asian="14pt" style:font-style-asian="italic" style:font-weight-asian="bold" style:font-size-complex="14pt" style:font-style-complex="italic" style:font-weight-complex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 style:font-size-asian="12pt" style:font-size-complex="12pt"/>
    </style:style>
    <style:style style:name="LushGreen-background" style:family="presentation">
      <style:graphic-properties draw:stroke="none" draw:fill="bitmap" draw:fill-image-name="Bitmap_20_6" style:repeat="stretch"/>
      <style:text-properties style:letter-kerning="true"/>
    </style:style>
    <style:style style:name="LushGreen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LushGreen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ushGreen-outline1" style:family="presentation">
      <style:graphic-properties draw:stroke="none" draw:fill="none" draw:auto-grow-height="false" draw:fit-to-size="shrink-to-fit" style:shrink-to-fit="true">
        <text:list-style style:name="LushGreen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1.5cm" text:min-label-width="0.9cm"/>
            <style:text-properties fo:font-family="StarSymbol" style:use-window-font-color="true" fo:font-size="45%"/>
          </text:list-level-style-bullet>
          <text:list-level-style-bullet text:level="3" text:bullet-char="–">
            <style:list-level-properties text:space-before="2.8cm" text:min-label-width="0.8cm"/>
            <style:text-properties fo:font-family="StarSymbol" style:use-window-font-color="true" fo:font-size="75%"/>
          </text:list-level-style-bullet>
          <text:list-level-style-bullet text:level="4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5" text:bullet-char="–">
            <style:list-level-properties text:space-before="5.4cm" text:min-label-width="0.6cm"/>
            <style:text-properties fo:font-family="StarSymbol" style:use-window-font-color="true" fo:font-size="7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style:use-window-font-color="true" style:text-outline="false" style:text-line-through-style="none" style:text-line-through-type="none" style:font-name="Noto Sans1" fo:font-family="'Noto Sans'" style:font-family-generic="system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ushGreen-outline2" style:family="presentation" style:parent-style-name="LushGreen-outline1">
      <style:paragraph-properties fo:margin-top="0cm" fo:margin-bottom="0.4cm"/>
      <style:text-properties style:font-name="Noto Sans1" fo:font-family="'Noto Sans'" style:font-family-generic="system" style:font-pitch="variable" fo:font-size="28pt" style:font-size-asian="28pt" style:font-size-complex="28pt"/>
    </style:style>
    <style:style style:name="LushGreen-outline3" style:family="presentation" style:parent-style-name="LushGreen-outline2">
      <style:paragraph-properties fo:margin-top="0cm" fo:margin-bottom="0.3cm"/>
      <style:text-properties style:font-name="Noto Sans1" fo:font-family="'Noto Sans'" style:font-family-generic="system" style:font-pitch="variable" fo:font-size="24pt" style:font-size-asian="24pt" style:font-size-complex="24pt"/>
    </style:style>
    <style:style style:name="LushGreen-outline4" style:family="presentation" style:parent-style-name="LushGreen-outline3">
      <style:paragraph-properties fo:margin-top="0cm" fo:margin-bottom="0.2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-outline5" style:family="presentation" style:parent-style-name="LushGreen-outline4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-outline6" style:family="presentation" style:parent-style-name="LushGreen-outline5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-outline7" style:family="presentation" style:parent-style-name="LushGreen-outline6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-outline8" style:family="presentation" style:parent-style-name="LushGreen-outline7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-outline9" style:family="presentation" style:parent-style-name="LushGreen-outline8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-subtitle" style:family="presentation">
      <style:graphic-properties draw:stroke="none" draw:fill="none" draw:textarea-vertical-align="middle">
        <text:list-style style:name="LushGreen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ushGreen-title" style:family="presentation">
      <style:graphic-properties draw:stroke="none" draw:fill="none" draw:textarea-vertical-align="middle" draw:fit-to-size="shrink-to-fit" style:shrink-to-fit="true">
        <text:list-style style:name="LushGreen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color="#ffffff" style:text-outline="false" style:text-line-through-style="none" style:text-line-through-type="none" style:font-name="Noto Sans1" fo:font-family="'Noto Sans'" style:font-family-generic="system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style style:name="LushGreen1-background" style:family="presentation">
      <style:graphic-properties draw:stroke="none" draw:fill="bitmap" draw:fill-image-name="Bitmap_20_4" style:repeat="stretch"/>
      <style:text-properties style:letter-kerning="true"/>
    </style:style>
    <style:style style:name="LushGreen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LushGreen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ushGreen1-outline1" style:family="presentation">
      <style:graphic-properties draw:stroke="none" draw:fill="none" draw:auto-grow-height="false" draw:fit-to-size="shrink-to-fit" style:shrink-to-fit="true">
        <text:list-style style:name="LushGreen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1.5cm" text:min-label-width="0.9cm"/>
            <style:text-properties fo:font-family="StarSymbol" style:use-window-font-color="true" fo:font-size="45%"/>
          </text:list-level-style-bullet>
          <text:list-level-style-bullet text:level="3" text:bullet-char="–">
            <style:list-level-properties text:space-before="2.8cm" text:min-label-width="0.8cm"/>
            <style:text-properties fo:font-family="StarSymbol" style:use-window-font-color="true" fo:font-size="75%"/>
          </text:list-level-style-bullet>
          <text:list-level-style-bullet text:level="4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5" text:bullet-char="–">
            <style:list-level-properties text:space-before="5.4cm" text:min-label-width="0.6cm"/>
            <style:text-properties fo:font-family="StarSymbol" style:use-window-font-color="true" fo:font-size="7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style:use-window-font-color="true" style:text-outline="false" style:text-line-through-style="none" style:text-line-through-type="none" style:font-name="Noto Sans1" fo:font-family="'Noto Sans'" style:font-family-generic="system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ushGreen1-outline2" style:family="presentation" style:parent-style-name="LushGreen1-outline1">
      <style:paragraph-properties fo:margin-top="0cm" fo:margin-bottom="0.4cm"/>
      <style:text-properties fo:font-size="28pt" style:font-size-asian="28pt" style:font-size-complex="28pt"/>
    </style:style>
    <style:style style:name="LushGreen1-outline3" style:family="presentation" style:parent-style-name="LushGreen1-outline2">
      <style:paragraph-properties fo:margin-top="0cm" fo:margin-bottom="0.3cm"/>
      <style:text-properties fo:font-size="24pt" style:font-size-asian="24pt" style:font-size-complex="24pt"/>
    </style:style>
    <style:style style:name="LushGreen1-outline4" style:family="presentation" style:parent-style-name="LushGreen1-outline3">
      <style:paragraph-properties fo:margin-top="0cm" fo:margin-bottom="0.2cm"/>
      <style:text-properties fo:font-size="20pt" style:font-size-asian="20pt" style:font-size-complex="20pt"/>
    </style:style>
    <style:style style:name="LushGreen1-outline5" style:family="presentation" style:parent-style-name="LushGreen1-outline4">
      <style:paragraph-properties fo:margin-top="0cm" fo:margin-bottom="0.1cm"/>
      <style:text-properties fo:font-size="20pt" style:font-size-asian="20pt" style:font-size-complex="20pt"/>
    </style:style>
    <style:style style:name="LushGreen1-outline6" style:family="presentation" style:parent-style-name="LushGreen1-outline5">
      <style:paragraph-properties fo:margin-top="0cm" fo:margin-bottom="0.1cm"/>
      <style:text-properties fo:font-size="20pt" style:font-size-asian="20pt" style:font-size-complex="20pt"/>
    </style:style>
    <style:style style:name="LushGreen1-outline7" style:family="presentation" style:parent-style-name="LushGreen1-outline6">
      <style:paragraph-properties fo:margin-top="0cm" fo:margin-bottom="0.1cm"/>
      <style:text-properties fo:font-size="20pt" style:font-size-asian="20pt" style:font-size-complex="20pt"/>
    </style:style>
    <style:style style:name="LushGreen1-outline8" style:family="presentation" style:parent-style-name="LushGreen1-outline7">
      <style:paragraph-properties fo:margin-top="0cm" fo:margin-bottom="0.1cm"/>
      <style:text-properties fo:font-size="20pt" style:font-size-asian="20pt" style:font-size-complex="20pt"/>
    </style:style>
    <style:style style:name="LushGreen1-outline9" style:family="presentation" style:parent-style-name="LushGreen1-outline8">
      <style:paragraph-properties fo:margin-top="0cm" fo:margin-bottom="0.1cm"/>
      <style:text-properties fo:font-size="20pt" style:font-size-asian="20pt" style:font-size-complex="20pt"/>
    </style:style>
    <style:style style:name="LushGreen1-subtitle" style:family="presentation">
      <style:graphic-properties draw:stroke="none" draw:fill="none" draw:textarea-vertical-align="middle">
        <text:list-style style:name="LushGreen1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ushGreen1-title" style:family="presentation">
      <style:graphic-properties draw:stroke="none" draw:fill="none" draw:textarea-vertical-align="middle" draw:fit-to-size="shrink-to-fit" style:shrink-to-fit="true">
        <text:list-style style:name="LushGreen1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color="#ffffff" style:text-outline="false" style:text-line-through-style="none" style:text-line-through-type="none" style:font-name="Noto Sans1" fo:font-family="'Noto Sans'" style:font-family-generic="system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style style:name="LushGreen2-background" style:family="presentation">
      <style:graphic-properties draw:stroke="none" draw:fill="bitmap" draw:fill-image-name="background" style:repeat="stretch"/>
      <style:text-properties style:letter-kerning="true"/>
    </style:style>
    <style:style style:name="LushGreen2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LushGreen2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ushGreen2-outline1" style:family="presentation">
      <style:graphic-properties draw:stroke="none" draw:fill="none" draw:auto-grow-height="false" draw:fit-to-size="shrink-to-fit" style:shrink-to-fit="true">
        <text:list-style style:name="LushGreen2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1.5cm" text:min-label-width="0.9cm"/>
            <style:text-properties fo:font-family="StarSymbol" style:use-window-font-color="true" fo:font-size="45%"/>
          </text:list-level-style-bullet>
          <text:list-level-style-bullet text:level="3" text:bullet-char="–">
            <style:list-level-properties text:space-before="2.8cm" text:min-label-width="0.8cm"/>
            <style:text-properties fo:font-family="StarSymbol" style:use-window-font-color="true" fo:font-size="75%"/>
          </text:list-level-style-bullet>
          <text:list-level-style-bullet text:level="4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5" text:bullet-char="–">
            <style:list-level-properties text:space-before="5.4cm" text:min-label-width="0.6cm"/>
            <style:text-properties fo:font-family="StarSymbol" style:use-window-font-color="true" fo:font-size="7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style:use-window-font-color="true" style:text-outline="false" style:text-line-through-style="none" style:text-line-through-type="none" style:font-name="Noto Sans1" fo:font-family="'Noto Sans'" style:font-family-generic="system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ushGreen2-outline2" style:family="presentation" style:parent-style-name="LushGreen2-outline1">
      <style:paragraph-properties fo:margin-top="0cm" fo:margin-bottom="0.4cm"/>
      <style:text-properties style:font-name="Noto Sans1" fo:font-family="'Noto Sans'" style:font-family-generic="system" style:font-pitch="variable" fo:font-size="28pt" style:font-size-asian="28pt" style:font-size-complex="28pt"/>
    </style:style>
    <style:style style:name="LushGreen2-outline3" style:family="presentation" style:parent-style-name="LushGreen2-outline2">
      <style:paragraph-properties fo:margin-top="0cm" fo:margin-bottom="0.3cm"/>
      <style:text-properties style:font-name="Noto Sans1" fo:font-family="'Noto Sans'" style:font-family-generic="system" style:font-pitch="variable" fo:font-size="24pt" style:font-size-asian="24pt" style:font-size-complex="24pt"/>
    </style:style>
    <style:style style:name="LushGreen2-outline4" style:family="presentation" style:parent-style-name="LushGreen2-outline3">
      <style:paragraph-properties fo:margin-top="0cm" fo:margin-bottom="0.2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2-outline5" style:family="presentation" style:parent-style-name="LushGreen2-outline4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2-outline6" style:family="presentation" style:parent-style-name="LushGreen2-outline5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2-outline7" style:family="presentation" style:parent-style-name="LushGreen2-outline6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2-outline8" style:family="presentation" style:parent-style-name="LushGreen2-outline7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2-outline9" style:family="presentation" style:parent-style-name="LushGreen2-outline8">
      <style:paragraph-properties fo:margin-top="0cm" fo:margin-bottom="0.1cm"/>
      <style:text-properties style:font-name="Noto Sans1" fo:font-family="'Noto Sans'" style:font-family-generic="system" style:font-pitch="variable" fo:font-size="20pt" style:font-size-asian="20pt" style:font-size-complex="20pt"/>
    </style:style>
    <style:style style:name="LushGreen2-subtitle" style:family="presentation">
      <style:graphic-properties draw:stroke="none" draw:fill="none" draw:textarea-vertical-align="middle">
        <text:list-style style:name="LushGreen2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ushGreen2-title" style:family="presentation">
      <style:graphic-properties draw:stroke="none" draw:fill="none" draw:textarea-vertical-align="middle" draw:fit-to-size="shrink-to-fit" style:shrink-to-fit="true">
        <text:list-style style:name="LushGreen2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color="#ffffff" style:text-outline="false" style:text-line-through-style="none" style:text-line-through-type="none" style:font-name="Noto Sans1" fo:font-family="'Noto Sans'" style:font-family-generic="system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style style:name="LushGreen3-background" style:family="presentation">
      <style:graphic-properties draw:stroke="none" draw:fill="bitmap" draw:fill-image-name="Bitmap_20_5" style:repeat="stretch"/>
      <style:text-properties style:letter-kerning="true"/>
    </style:style>
    <style:style style:name="LushGreen3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LushGreen3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ushGreen3-outline1" style:family="presentation">
      <style:graphic-properties draw:stroke="none" draw:fill="none" draw:auto-grow-height="false" draw:fit-to-size="shrink-to-fit" style:shrink-to-fit="true">
        <text:list-style style:name="LushGreen3-outline1">
          <text:list-level-style-number text:level="1" style:num-format="">
            <style:list-level-properties text:space-before="0.3cm" text:min-label-width="0.9cm"/>
            <style:text-properties style:use-window-font-color="true" fo:font-size="45%"/>
          </text:list-level-style-number>
          <text:list-level-style-number text:level="2" style:num-format="">
            <style:list-level-properties text:space-before="1.5cm" text:min-label-width="0.9cm"/>
            <style:text-properties style:use-window-font-color="true" fo:font-size="45%"/>
          </text:list-level-style-number>
          <text:list-level-style-number text:level="3" style:num-format="">
            <style:list-level-properties text:space-before="2.8cm" text:min-label-width="0.8cm"/>
            <style:text-properties style:use-window-font-color="true" fo:font-size="75%"/>
          </text:list-level-style-number>
          <text:list-level-style-number text:level="4" style:num-format="">
            <style:list-level-properties text:space-before="4.2cm" text:min-label-width="0.6cm"/>
            <style:text-properties style:use-window-font-color="true" fo:font-size="45%"/>
          </text:list-level-style-number>
          <text:list-level-style-number text:level="5" style:num-format="">
            <style:list-level-properties text:space-before="5.4cm" text:min-label-width="0.6cm"/>
            <style:text-properties style:use-window-font-color="true" fo:font-size="75%"/>
          </text:list-level-style-number>
          <text:list-level-style-number text:level="6" style:num-format="">
            <style:list-level-properties text:space-before="6.6cm" text:min-label-width="0.6cm"/>
            <style:text-properties style:use-window-font-color="true" fo:font-size="45%"/>
          </text:list-level-style-number>
          <text:list-level-style-number text:level="7" style:num-format="">
            <style:list-level-properties text:space-before="7.8cm" text:min-label-width="0.6cm"/>
            <style:text-properties style:use-window-font-color="true" fo:font-size="45%"/>
          </text:list-level-style-number>
          <text:list-level-style-number text:level="8" style:num-format="">
            <style:list-level-properties text:space-before="9cm" text:min-label-width="0.6cm"/>
            <style:text-properties style:use-window-font-color="true" fo:font-size="45%"/>
          </text:list-level-style-number>
          <text:list-level-style-number text:level="9" style:num-format="">
            <style:list-level-properties text:space-before="10.2cm" text:min-label-width="0.6cm"/>
            <style:text-properties style:use-window-font-color="true" fo:font-size="45%"/>
          </text:list-level-style-number>
          <text:list-level-style-number text:level="10" style:num-format="">
            <style:list-level-properties text:space-before="11.4cm" text:min-label-width="0.6cm"/>
            <style:text-properties style:use-window-font-color="true" fo:font-size="45%"/>
          </text:list-level-style-number>
        </text:list-style>
      </style:graphic-properties>
      <style:paragraph-properties fo:margin-top="0cm" fo:margin-bottom="0.5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ushGreen3-outline2" style:family="presentation" style:parent-style-name="LushGreen3-outline1">
      <style:paragraph-properties fo:margin-top="0cm" fo:margin-bottom="0.4cm"/>
      <style:text-properties fo:font-size="28pt" style:font-size-asian="28pt" style:font-size-complex="28pt"/>
    </style:style>
    <style:style style:name="LushGreen3-outline3" style:family="presentation" style:parent-style-name="LushGreen3-outline2">
      <style:paragraph-properties fo:margin-top="0cm" fo:margin-bottom="0.3cm"/>
      <style:text-properties fo:font-size="24pt" style:font-size-asian="24pt" style:font-size-complex="24pt"/>
    </style:style>
    <style:style style:name="LushGreen3-outline4" style:family="presentation" style:parent-style-name="LushGreen3-outline3">
      <style:paragraph-properties fo:margin-top="0cm" fo:margin-bottom="0.2cm"/>
      <style:text-properties fo:font-size="20pt" style:font-size-asian="20pt" style:font-size-complex="20pt"/>
    </style:style>
    <style:style style:name="LushGreen3-outline5" style:family="presentation" style:parent-style-name="LushGreen3-outline4">
      <style:paragraph-properties fo:margin-top="0cm" fo:margin-bottom="0.1cm"/>
      <style:text-properties fo:font-size="20pt" style:font-size-asian="20pt" style:font-size-complex="20pt"/>
    </style:style>
    <style:style style:name="LushGreen3-outline6" style:family="presentation" style:parent-style-name="LushGreen3-outline5">
      <style:paragraph-properties fo:margin-top="0cm" fo:margin-bottom="0.1cm"/>
      <style:text-properties fo:font-size="20pt" style:font-size-asian="20pt" style:font-size-complex="20pt"/>
    </style:style>
    <style:style style:name="LushGreen3-outline7" style:family="presentation" style:parent-style-name="LushGreen3-outline6">
      <style:paragraph-properties fo:margin-top="0cm" fo:margin-bottom="0.1cm"/>
      <style:text-properties fo:font-size="20pt" style:font-size-asian="20pt" style:font-size-complex="20pt"/>
    </style:style>
    <style:style style:name="LushGreen3-outline8" style:family="presentation" style:parent-style-name="LushGreen3-outline7">
      <style:paragraph-properties fo:margin-top="0cm" fo:margin-bottom="0.1cm"/>
      <style:text-properties fo:font-size="20pt" style:font-size-asian="20pt" style:font-size-complex="20pt"/>
    </style:style>
    <style:style style:name="LushGreen3-outline9" style:family="presentation" style:parent-style-name="LushGreen3-outline8">
      <style:paragraph-properties fo:margin-top="0cm" fo:margin-bottom="0.1cm"/>
      <style:text-properties fo:font-size="20pt" style:font-size-asian="20pt" style:font-size-complex="20pt"/>
    </style:style>
    <style:style style:name="LushGreen3-subtitle" style:family="presentation">
      <style:graphic-properties draw:stroke="none" draw:fill="none" draw:textarea-vertical-align="middle">
        <text:list-style style:name="LushGreen3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ushGreen3-title" style:family="presentation">
      <style:graphic-properties draw:stroke="none" draw:fill="none" draw:textarea-vertical-align="middle" draw:fit-to-size="shrink-to-fit" style:shrink-to-fit="true">
        <text:list-style style:name="LushGreen3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color="#ffffff" style:text-outline="false" style:text-line-through-style="none" style:text-line-through-type="none" style:font-name="Noto Sans1" fo:font-family="'Noto Sans'" style:font-family-generic="system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bitmap" draw:fill-image-name="Bitmap_20_6" style:repeat="stretch"/>
    </style:style>
    <style:style style:name="Mdp2" style:family="drawing-page">
      <style:drawing-page-properties draw:background-size="border" draw:fill="bitmap" draw:fill-image-name="Bitmap_20_4" style:repeat="stretch"/>
    </style:style>
    <style:style style:name="Mdp3" style:family="drawing-page">
      <style:drawing-page-properties draw:background-size="border" draw:fill="bitmap" draw:fill-image-name="background" style:repeat="stretch"/>
    </style:style>
    <style:style style:name="Mdp4" style:family="drawing-page">
      <style:drawing-page-properties draw:background-size="border" draw:fill="bitmap" draw:fill-image-name="Bitmap_20_5" style:repeat="stretch"/>
    </style:style>
    <style:style style:name="Mdp5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" style:family="presentation" style:parent-style-name="LushGreen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2" style:family="presentation" style:parent-style-name="LushGreen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LushGreen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4" style:family="presentation" style:parent-style-name="LushGreen1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5" style:family="presentation" style:parent-style-name="LushGreen1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6" style:family="presentation" style:parent-style-name="LushGreen1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7" style:family="presentation" style:parent-style-name="LushGreen2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8" style:family="presentation" style:parent-style-name="LushGreen2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9" style:family="presentation" style:parent-style-name="LushGreen2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0" style:family="presentation" style:parent-style-name="LushGreen3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11" style:family="presentation" style:parent-style-name="LushGreen3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12" style:family="presentation" style:parent-style-name="LushGreen3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5">
      <draw:frame draw:style-name="Mgr1" draw:text-style-name="MP2" draw:layer="backgroundobjects" svg:width="9.112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2cm" svg:height="1.484cm" svg:x="11.887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2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2cm" svg:height="1.484cm" svg:x="11.887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</style:handout-master>
    <style:master-page style:name="LushGreen" style:page-layout-name="PM1" draw:style-name="Mdp1">
      <office:forms form:automatic-focus="false" form:apply-design-mode="false"/>
      <draw:frame presentation:style-name="LushGreen-title" draw:layer="backgroundobjects" svg:width="25.199cm" svg:height="2.306cm" svg:x="1.401cm" svg:y="9.8cm" presentation:class="title" presentation:placeholder="true">
        <draw:text-box/>
      </draw:frame>
      <draw:frame presentation:style-name="LushGreen-outline1" draw:layer="backgroundobjects" svg:width="25.199cm" svg:height="12.18cm" svg:x="1.4cm" svg:y="13.2cm" presentation:class="outline" presentation:placeholder="true">
        <draw:text-box/>
      </draw:frame>
      <draw:frame presentation:style-name="Mpr1" draw:text-style-name="MP2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6" draw:layer="backgroundobjects" svg:width="8.875cm" svg:height="1.448cm" svg:x="9.576cm" svg:y="19.131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448cm" svg:x="20.075cm" svg:y="19.131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office:forms form:automatic-focus="false" form:apply-design-mode="false"/>
        <draw:page-thumbnail presentation:style-name="LushGreen-title" draw:layer="backgroundobjects" svg:width="14.848cm" svg:height="11.135cm" svg:x="3.075cm" svg:y="2.257cm" presentation:class="page"/>
        <draw:frame presentation:style-name="LushGreen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2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2cm" svg:height="1.484cm" svg:x="11.887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2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2cm" svg:height="1.484cm" svg:x="11.887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LushGreen1" style:page-layout-name="PM1" draw:style-name="Mdp2">
      <office:forms form:automatic-focus="false" form:apply-design-mode="false"/>
      <draw:frame presentation:style-name="LushGreen1-title" draw:layer="backgroundobjects" svg:width="25.199cm" svg:height="2.4cm" svg:x="1.4cm" svg:y="0.2cm" presentation:class="title" presentation:placeholder="true">
        <draw:text-box/>
      </draw:frame>
      <draw:frame presentation:style-name="LushGreen1-outline1" draw:layer="backgroundobjects" svg:width="25.199cm" svg:height="12.18cm" svg:x="1.4cm" svg:y="4.914cm" presentation:class="outline" presentation:placeholder="true">
        <draw:text-box/>
      </draw:frame>
      <draw:frame presentation:style-name="Mpr4" draw:text-style-name="MP2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4" draw:text-style-name="MP6" draw:layer="backgroundobjects" svg:width="8.875cm" svg:height="1.448cm" svg:x="9.576cm" svg:y="19.131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4" draw:text-style-name="MP4" draw:layer="backgroundobjects" svg:width="6.523cm" svg:height="1.448cm" svg:x="20.075cm" svg:y="19.131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office:forms form:automatic-focus="false" form:apply-design-mode="false"/>
        <draw:page-thumbnail presentation:style-name="LushGreen1-title" draw:layer="backgroundobjects" svg:width="14.848cm" svg:height="11.135cm" svg:x="3.075cm" svg:y="2.257cm" presentation:class="page"/>
        <draw:frame presentation:style-name="LushGreen1-notes" draw:layer="backgroundobjects" svg:width="16.799cm" svg:height="13.364cm" svg:x="2.1cm" svg:y="14.107cm" presentation:class="notes" presentation:placeholder="true">
          <draw:text-box/>
        </draw:frame>
        <draw:frame presentation:style-name="Mpr5" draw:text-style-name="MP2" draw:layer="backgroundobjects" svg:width="9.112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5" draw:text-style-name="MP4" draw:layer="backgroundobjects" svg:width="9.112cm" svg:height="1.484cm" svg:x="11.887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6" draw:text-style-name="MP2" draw:layer="backgroundobjects" svg:width="9.112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6" draw:text-style-name="MP4" draw:layer="backgroundobjects" svg:width="9.112cm" svg:height="1.484cm" svg:x="11.887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LushGreen2" style:page-layout-name="PM1" draw:style-name="Mdp3">
      <office:forms form:automatic-focus="false" form:apply-design-mode="false"/>
      <draw:frame presentation:style-name="LushGreen2-title" draw:layer="backgroundobjects" svg:width="25.199cm" svg:height="2.4cm" svg:x="1.4cm" svg:y="0.2cm" presentation:class="title" presentation:placeholder="true">
        <draw:text-box/>
      </draw:frame>
      <draw:frame presentation:style-name="LushGreen2-outline1" draw:layer="backgroundobjects" svg:width="25.199cm" svg:height="13.886cm" svg:x="1.4cm" svg:y="4.914cm" presentation:class="outline" presentation:placeholder="true">
        <draw:text-box/>
      </draw:frame>
      <draw:frame presentation:style-name="Mpr7" draw:text-style-name="MP2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7" draw:text-style-name="MP6" draw:layer="backgroundobjects" svg:width="8.875cm" svg:height="1.448cm" svg:x="9.576cm" svg:y="19.131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7" draw:text-style-name="MP4" draw:layer="backgroundobjects" svg:width="6.523cm" svg:height="1.448cm" svg:x="20.075cm" svg:y="19.131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office:forms form:automatic-focus="false" form:apply-design-mode="false"/>
        <draw:page-thumbnail presentation:style-name="LushGreen2-title" draw:layer="backgroundobjects" svg:width="14.848cm" svg:height="11.135cm" svg:x="3.075cm" svg:y="2.257cm" presentation:class="page"/>
        <draw:frame presentation:style-name="LushGreen2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2" draw:layer="backgroundobjects" svg:width="9.112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4" draw:layer="backgroundobjects" svg:width="9.112cm" svg:height="1.484cm" svg:x="11.887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9" draw:text-style-name="MP2" draw:layer="backgroundobjects" svg:width="9.112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4" draw:layer="backgroundobjects" svg:width="9.112cm" svg:height="1.484cm" svg:x="11.887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LushGreen3" style:page-layout-name="PM1" draw:style-name="Mdp4">
      <draw:frame presentation:style-name="LushGreen3-title" draw:layer="backgroundobjects" svg:width="25.199cm" svg:height="2.4cm" svg:x="1.4cm" svg:y="0.2cm" presentation:class="title" presentation:placeholder="true">
        <draw:text-box/>
      </draw:frame>
      <draw:frame presentation:style-name="LushGreen3-outline1" draw:layer="backgroundobjects" svg:width="20.4cm" svg:height="6.8cm" svg:x="3.8cm" svg:y="8.6cm" presentation:class="outline" presentation:placeholder="true">
        <draw:text-box/>
      </draw:frame>
      <draw:frame presentation:style-name="Mpr10" draw:text-style-name="MP2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0" draw:text-style-name="MP6" draw:layer="backgroundobjects" svg:width="8.875cm" svg:height="1.448cm" svg:x="9.576cm" svg:y="19.131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0" draw:text-style-name="MP4" draw:layer="backgroundobjects" svg:width="6.523cm" svg:height="1.448cm" svg:x="20.075cm" svg:y="19.131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draw:page-thumbnail presentation:style-name="LushGreen3-title" draw:layer="backgroundobjects" svg:width="14.848cm" svg:height="11.135cm" svg:x="3.075cm" svg:y="2.257cm" presentation:class="page"/>
        <draw:frame presentation:style-name="LushGreen3-notes" draw:layer="backgroundobjects" svg:width="16.799cm" svg:height="13.364cm" svg:x="2.1cm" svg:y="14.107cm" presentation:class="notes" presentation:placeholder="true">
          <draw:text-box/>
        </draw:frame>
        <draw:frame presentation:style-name="Mpr11" draw:text-style-name="MP2" draw:layer="backgroundobjects" svg:width="9.112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1" draw:text-style-name="MP4" draw:layer="backgroundobjects" svg:width="9.112cm" svg:height="1.484cm" svg:x="11.887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2" draw:text-style-name="MP2" draw:layer="backgroundobjects" svg:width="9.112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2" draw:text-style-name="MP4" draw:layer="backgroundobjects" svg:width="9.112cm" svg:height="1.484cm" svg:x="11.887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