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59" r:id="rId6"/>
    <p:sldId id="260" r:id="rId7"/>
    <p:sldId id="261" r:id="rId8"/>
    <p:sldId id="292" r:id="rId9"/>
    <p:sldId id="262" r:id="rId10"/>
    <p:sldId id="263" r:id="rId11"/>
    <p:sldId id="264" r:id="rId12"/>
    <p:sldId id="297" r:id="rId13"/>
    <p:sldId id="298" r:id="rId14"/>
    <p:sldId id="299" r:id="rId15"/>
    <p:sldId id="301" r:id="rId16"/>
    <p:sldId id="296" r:id="rId17"/>
    <p:sldId id="300" r:id="rId18"/>
    <p:sldId id="265" r:id="rId19"/>
    <p:sldId id="266" r:id="rId20"/>
    <p:sldId id="267" r:id="rId21"/>
    <p:sldId id="268" r:id="rId22"/>
    <p:sldId id="289" r:id="rId23"/>
    <p:sldId id="290" r:id="rId24"/>
    <p:sldId id="283" r:id="rId25"/>
    <p:sldId id="284" r:id="rId26"/>
    <p:sldId id="282" r:id="rId27"/>
    <p:sldId id="287" r:id="rId28"/>
    <p:sldId id="288" r:id="rId29"/>
    <p:sldId id="286" r:id="rId30"/>
    <p:sldId id="293" r:id="rId31"/>
    <p:sldId id="294" r:id="rId32"/>
    <p:sldId id="295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89-21CB-7826-277D-744AE462B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56D5-B3F3-0166-8B76-F186DAEC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FB4E-F90B-4BC0-645D-8BAE9B91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D43FD-4E2C-61E6-DAE3-1ED6F0EA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9833-8278-C6D9-ACBD-25E00054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236A-3E44-588B-1419-1E49D789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B8E-D3E8-B93E-2981-84C1C854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0E66-06B7-0D4C-8DD5-C9342CF3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B69E5-7F38-52ED-DAE1-7D212878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C944-5A6F-2DF0-13F5-A3BC39AE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3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041F2-0FC7-8D36-CC13-1E536A2EF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87DFD-AA71-8A6C-3A6D-F1C7C34AF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7F94-B53A-4EE0-5788-66A5E6E0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6733-BE99-C4E8-7BA9-48B0A083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EBDF-DE9B-256F-041E-6C29F298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076C-AC15-FFE4-ECD1-DBE51535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6712-ED26-8790-BE58-0A08141B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D9D7-A858-B122-DA8E-2BC64A4C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2266-8EDC-010B-4BB4-96E30FA5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C741-413B-EF21-0359-A38A8F03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4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6BB7-EE8D-83D5-AC3D-C3279E47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B315-AA67-0D48-2389-42D7C53B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D71F-1338-608A-38C7-3614D8B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8264-D615-5911-991E-DEBA6A08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E6DC-7ECA-8232-25AA-978C9EE1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6D6E-2D98-FC2C-A27A-A2143EB1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BDEF-3A83-AE6C-EB9F-AF84B9BD5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2585-970E-528A-24DE-7E7E0ABC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6FD98-235E-CA42-490D-83045AA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9626-F712-4CFC-97C7-9FABA7F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A117-58CE-EA16-F9E5-034913CD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F0BF-337E-20D2-0976-60A026B0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41232-1941-83BC-4162-08414768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9F92C-1290-1D01-2635-48BE9765D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9C6FE-1E6C-5D91-8335-1BE98DDC0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B92EF-CA07-B2CF-7D2F-3B3AB63D7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A64E7-FFB3-710F-3CD2-8B45F7DF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89109-068F-DF43-7D9E-36372DC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B0147-5E1D-6F07-6FD7-7806727E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0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947A-B961-475A-4113-59EF570A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C1CF0-7296-7098-0D2B-D0B54C11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BB170-D523-5C73-AF24-3856E53C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7CE4-CE82-70F2-B26C-77E80AA8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2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0BD69-71B2-D439-AF32-AD8ABEAD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97AB6-13F2-135A-0A43-B810E5A5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C4EBE-6B12-8BE9-D000-2DFD84F5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6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B253-C06D-EB9A-E1DA-41843E48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D875-8FE7-5CF5-E9DD-2E2107FF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84D39-2631-6A97-5768-ECAEA5CC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C59B-3A32-8208-E46C-EEA1F468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A1BF-EA03-422D-5210-03B977C0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44830-D1CC-5C3E-29D6-31A14507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9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311D-F93B-BC05-B3CF-DE7434B3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FE4BA-B0D9-85D1-74F0-DAFDE4B31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9C01E-6FC0-ECE8-3D39-37B0F4373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CBC3-2F57-3830-6883-B3DB0F73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A1F12-D22C-24A6-990D-5034476C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441E4-0E53-67A6-9436-78379D28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4D620-AB64-CE97-6557-ED57C704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1DDE-C766-D240-8763-5C79B8B1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3EAC-A309-3A68-C501-AFF667F8D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74C4-3C0D-4892-9965-BE666EA9324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99E0-C3D6-847F-5609-E89B0EA19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303C-3FD5-344A-60F4-ADAB5EF57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4A77-2D4A-4D01-A5EA-274E1FF33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97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technology/television-technology" TargetMode="External"/><Relationship Id="rId3" Type="http://schemas.openxmlformats.org/officeDocument/2006/relationships/hyperlink" Target="https://www.britannica.com/technology/broadcasting" TargetMode="External"/><Relationship Id="rId7" Type="http://schemas.openxmlformats.org/officeDocument/2006/relationships/hyperlink" Target="https://www.britannica.com/dictionary/transmitting" TargetMode="External"/><Relationship Id="rId2" Type="http://schemas.openxmlformats.org/officeDocument/2006/relationships/hyperlink" Target="https://www.britannica.com/technology/amplitude-mod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tannica.com/technology/shortwave-radio" TargetMode="External"/><Relationship Id="rId5" Type="http://schemas.openxmlformats.org/officeDocument/2006/relationships/hyperlink" Target="https://www.britannica.com/science/ionosphere-and-magnetosphere" TargetMode="External"/><Relationship Id="rId4" Type="http://schemas.openxmlformats.org/officeDocument/2006/relationships/hyperlink" Target="https://www.britannica.com/topic/radi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A895-6104-1841-78E4-4CE4416E4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Experiment No. -2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51A48-126E-A868-8344-8F427726D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-Roman"/>
              </a:rPr>
              <a:t>Amplitude Modulation and Demodulation 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252D-DF27-A71D-D870-C03DF42E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square wave input: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1E5C9-E02A-E8F6-E9D9-5DA400BF6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78" y="1036949"/>
            <a:ext cx="8578392" cy="5071458"/>
          </a:xfrm>
        </p:spPr>
      </p:pic>
    </p:spTree>
    <p:extLst>
      <p:ext uri="{BB962C8B-B14F-4D97-AF65-F5344CB8AC3E}">
        <p14:creationId xmlns:p14="http://schemas.microsoft.com/office/powerpoint/2010/main" val="8317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4FCD-1855-FF78-BC95-948E9506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86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Waveform: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AD516-E592-3B3A-9EF7-E86FA8CBD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780" y="1024347"/>
            <a:ext cx="641619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6BAC3-E00B-F8A1-3995-5E111A80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029" y="5084815"/>
            <a:ext cx="6482533" cy="17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CB21-E5F8-C97D-C10A-8DD77DFA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286"/>
          </a:xfrm>
        </p:spPr>
        <p:txBody>
          <a:bodyPr>
            <a:normAutofit fontScale="90000"/>
          </a:bodyPr>
          <a:lstStyle/>
          <a:p>
            <a:r>
              <a:rPr lang="en-IN" dirty="0"/>
              <a:t> MATLAB Code: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Index: M&lt;1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88B78-689D-72CB-48DD-0D12B770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0" y="1027522"/>
            <a:ext cx="11131039" cy="54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7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C3D9-2F57-7521-6F52-3945E1EE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A1199-CC28-4DF7-EFED-6B12D50B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4" y="1074997"/>
            <a:ext cx="7758260" cy="48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3848-E997-E92D-42AE-4CFD17ED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C5970-5EF4-E3D7-66AE-E42966B4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28" y="1093509"/>
            <a:ext cx="5287136" cy="2658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8FB8A-F724-079A-F8E3-B7FB4D61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27" y="4025244"/>
            <a:ext cx="4994905" cy="26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B3F0-4C96-723E-FDA7-AD77D4AB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39122-8835-30E5-1DE8-A6637BD87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326" y="1265015"/>
            <a:ext cx="9115719" cy="5212045"/>
          </a:xfrm>
        </p:spPr>
      </p:pic>
    </p:spTree>
    <p:extLst>
      <p:ext uri="{BB962C8B-B14F-4D97-AF65-F5344CB8AC3E}">
        <p14:creationId xmlns:p14="http://schemas.microsoft.com/office/powerpoint/2010/main" val="310137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95E1-7F56-6F0A-5BFC-E6EB0478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86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Modulation Index: M=1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64A7B-AB86-07B4-A4B6-98B9C909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7" y="1505377"/>
            <a:ext cx="11087590" cy="43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9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9A6-9D44-5C1A-80EA-92C68521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5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Modulation Index: M&gt;1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B2A36-7323-DA60-792A-319DBF83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1613809"/>
            <a:ext cx="10703352" cy="41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9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AAAA-8A15-285E-7D4E-F314AACA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14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Spectrum: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6B59-57D9-E550-F28B-840057B3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/>
              <a:t>Representation of AM wave in frequency domain is also known as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spectrum of AM wave.</a:t>
            </a:r>
            <a:r>
              <a:rPr lang="en-IN" sz="3200" dirty="0"/>
              <a:t>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/>
              <a:t>Frequency spectrum is a graph of amplitude versus frequency.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/>
              <a:t>The frequency spectrum of AM wave tells us about number of sideband present in AM wave with corresponding amplitudes.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46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213BF-6B39-C7FC-42D1-1AFDD5226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82" y="461913"/>
            <a:ext cx="10256363" cy="6108569"/>
          </a:xfrm>
        </p:spPr>
      </p:pic>
    </p:spTree>
    <p:extLst>
      <p:ext uri="{BB962C8B-B14F-4D97-AF65-F5344CB8AC3E}">
        <p14:creationId xmlns:p14="http://schemas.microsoft.com/office/powerpoint/2010/main" val="35899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BDFE-8C82-92BA-E5D9-DC6D03CB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Modulation: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7FF50-404F-E3B3-60AA-F5265752729B}"/>
              </a:ext>
            </a:extLst>
          </p:cNvPr>
          <p:cNvSpPr txBox="1"/>
          <p:nvPr/>
        </p:nvSpPr>
        <p:spPr>
          <a:xfrm>
            <a:off x="706224" y="1398558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modulation is a technique of modulation in which the instantaneous amplitude of carrier signal varies in accordance with amplitude of modulating signal.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radio transmissions for broadcasting and two way radio communication applications.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and phase of carrier remains constant. Nature of Amplitude Modulated waveform shown below:</a:t>
            </a:r>
          </a:p>
        </p:txBody>
      </p:sp>
    </p:spTree>
    <p:extLst>
      <p:ext uri="{BB962C8B-B14F-4D97-AF65-F5344CB8AC3E}">
        <p14:creationId xmlns:p14="http://schemas.microsoft.com/office/powerpoint/2010/main" val="295326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E5EDB-BB95-AF6B-3EA7-D5641E45B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216" y="452488"/>
            <a:ext cx="9766170" cy="6202836"/>
          </a:xfrm>
        </p:spPr>
      </p:pic>
    </p:spTree>
    <p:extLst>
      <p:ext uri="{BB962C8B-B14F-4D97-AF65-F5344CB8AC3E}">
        <p14:creationId xmlns:p14="http://schemas.microsoft.com/office/powerpoint/2010/main" val="199671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5E66-6073-0E15-8A79-BFBE71EB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Requirement: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67A7E-13BD-9DCE-108F-4539B412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29" y="1310326"/>
            <a:ext cx="10288571" cy="5059235"/>
          </a:xfrm>
        </p:spPr>
      </p:pic>
    </p:spTree>
    <p:extLst>
      <p:ext uri="{BB962C8B-B14F-4D97-AF65-F5344CB8AC3E}">
        <p14:creationId xmlns:p14="http://schemas.microsoft.com/office/powerpoint/2010/main" val="153387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2F0B2-FACC-230B-E50C-6191A651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09" y="103696"/>
            <a:ext cx="10237510" cy="6645896"/>
          </a:xfrm>
        </p:spPr>
      </p:pic>
    </p:spTree>
    <p:extLst>
      <p:ext uri="{BB962C8B-B14F-4D97-AF65-F5344CB8AC3E}">
        <p14:creationId xmlns:p14="http://schemas.microsoft.com/office/powerpoint/2010/main" val="199960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0041-F856-0CBE-68F8-9EBA9DFF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889"/>
            <a:ext cx="10515600" cy="5583074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Advantages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simple to implement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demodulated using a circuit consisting of very few components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 receivers are very cheap as no specialized components are needed.</a:t>
            </a:r>
          </a:p>
          <a:p>
            <a:pPr marL="0" indent="0" algn="just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Disadvantages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not efficient in terms of its power usage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not efficient in terms of its use of bandwidth, requiring a bandwidth equal to twice that of the highest audio frequency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prone to high levels of noise because most noise is amplitude based and obviously AM detectors are sensitive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27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4D3A-EFB5-2B59-AF5B-F501201C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Modulation on MATLAB Simulink: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998B6C-3CD5-F06B-5ADF-AB8C678A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C23B0D-FBE5-26A9-490B-A79A1F3A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4" y="1283478"/>
            <a:ext cx="11708091" cy="500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0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89E0-F54E-3451-54F5-ED7CA509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Generator Parameters: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1F04C1-96E2-1C2C-0B74-1CAC92DFB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64794"/>
            <a:ext cx="5753599" cy="52506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A5183-B430-23D8-258B-A42D915D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38" y="1064794"/>
            <a:ext cx="5723116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8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6812-E8A1-416C-0B1B-430A667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on Scope: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757EF-060A-0802-02A7-C141296FD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571" y="1008668"/>
            <a:ext cx="8654858" cy="5168295"/>
          </a:xfrm>
        </p:spPr>
      </p:pic>
    </p:spTree>
    <p:extLst>
      <p:ext uri="{BB962C8B-B14F-4D97-AF65-F5344CB8AC3E}">
        <p14:creationId xmlns:p14="http://schemas.microsoft.com/office/powerpoint/2010/main" val="425012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3EE1-443B-323F-84C5-ACA349F5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7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Demodulation: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12CAF-5760-2E7A-4399-5BF7E63BD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62" y="1168924"/>
            <a:ext cx="9497614" cy="5008039"/>
          </a:xfrm>
        </p:spPr>
      </p:pic>
    </p:spTree>
    <p:extLst>
      <p:ext uri="{BB962C8B-B14F-4D97-AF65-F5344CB8AC3E}">
        <p14:creationId xmlns:p14="http://schemas.microsoft.com/office/powerpoint/2010/main" val="1802836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9DEF-D799-8391-9BCD-4C8BC39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Filter Design: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49FA-6AD3-89E7-8C40-213EC8B38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944" y="1150070"/>
            <a:ext cx="7098383" cy="5524107"/>
          </a:xfrm>
        </p:spPr>
      </p:pic>
    </p:spTree>
    <p:extLst>
      <p:ext uri="{BB962C8B-B14F-4D97-AF65-F5344CB8AC3E}">
        <p14:creationId xmlns:p14="http://schemas.microsoft.com/office/powerpoint/2010/main" val="134591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EBCF-DB92-0900-DDCE-0BAEDF6E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5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Demodulated Signal: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BBCD3-2EA3-34E9-112D-961ACE22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33" y="1159497"/>
            <a:ext cx="6825006" cy="54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4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956F-C14F-1B89-471F-7A886906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77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Modulation waveform:</a:t>
            </a:r>
          </a:p>
        </p:txBody>
      </p:sp>
      <p:pic>
        <p:nvPicPr>
          <p:cNvPr id="1028" name="Picture 4" descr="Carrier Signal">
            <a:extLst>
              <a:ext uri="{FF2B5EF4-FFF2-40B4-BE49-F238E27FC236}">
                <a16:creationId xmlns:a16="http://schemas.microsoft.com/office/drawing/2014/main" id="{4DA0B0D0-B60A-07EF-D2E0-B5DC9173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49" y="2629690"/>
            <a:ext cx="4155257" cy="21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 Modulated Wave">
            <a:extLst>
              <a:ext uri="{FF2B5EF4-FFF2-40B4-BE49-F238E27FC236}">
                <a16:creationId xmlns:a16="http://schemas.microsoft.com/office/drawing/2014/main" id="{6F949D81-17C5-A3C3-1192-B0D3B3E7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97" y="4546484"/>
            <a:ext cx="3929013" cy="20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ase Band Signal">
            <a:extLst>
              <a:ext uri="{FF2B5EF4-FFF2-40B4-BE49-F238E27FC236}">
                <a16:creationId xmlns:a16="http://schemas.microsoft.com/office/drawing/2014/main" id="{BD3F9080-143A-CB85-834B-8DAC00ACA4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93" y="779613"/>
            <a:ext cx="4058117" cy="19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235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D568-5684-792C-60FF-ED9BCDB1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7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Code: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Amplitude modulation in MATLAB can be achieved by using the </a:t>
            </a:r>
            <a:r>
              <a:rPr lang="en-US" sz="3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ammod()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function. 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8BBB-DB91-D465-7C6A-D5EE34321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881"/>
            <a:ext cx="10515600" cy="4351338"/>
          </a:xfrm>
        </p:spPr>
        <p:txBody>
          <a:bodyPr/>
          <a:lstStyle/>
          <a:p>
            <a:pPr algn="l" fontAlgn="base"/>
            <a:r>
              <a:rPr lang="en-IN" b="1" i="1" dirty="0">
                <a:solidFill>
                  <a:srgbClr val="273239"/>
                </a:solidFill>
                <a:effectLst/>
                <a:latin typeface="urw-din"/>
              </a:rPr>
              <a:t>Syntax : 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y = </a:t>
            </a:r>
            <a:r>
              <a:rPr lang="en-IN" b="0" i="1" dirty="0" err="1">
                <a:solidFill>
                  <a:srgbClr val="273239"/>
                </a:solidFill>
                <a:effectLst/>
                <a:latin typeface="urw-din"/>
              </a:rPr>
              <a:t>ammod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(x, Fc, Fs, </a:t>
            </a:r>
            <a:r>
              <a:rPr lang="en-IN" b="0" i="1" dirty="0" err="1">
                <a:solidFill>
                  <a:srgbClr val="273239"/>
                </a:solidFill>
                <a:effectLst/>
                <a:latin typeface="urw-din"/>
              </a:rPr>
              <a:t>ini_phase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IN" b="0" i="1" dirty="0" err="1">
                <a:solidFill>
                  <a:srgbClr val="273239"/>
                </a:solidFill>
                <a:effectLst/>
                <a:latin typeface="urw-din"/>
              </a:rPr>
              <a:t>carramp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) </a:t>
            </a:r>
            <a:br>
              <a:rPr lang="en-IN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1" i="1" dirty="0">
                <a:solidFill>
                  <a:srgbClr val="273239"/>
                </a:solidFill>
                <a:effectLst/>
                <a:latin typeface="urw-din"/>
              </a:rPr>
              <a:t>Parameters :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IN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273239"/>
                </a:solidFill>
                <a:effectLst/>
                <a:latin typeface="urw-din"/>
              </a:rPr>
              <a:t>x :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 amplitude signal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273239"/>
                </a:solidFill>
                <a:effectLst/>
                <a:latin typeface="urw-din"/>
              </a:rPr>
              <a:t>Fc : 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carrier signal frequency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273239"/>
                </a:solidFill>
                <a:effectLst/>
                <a:latin typeface="urw-din"/>
              </a:rPr>
              <a:t>Fs : 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sampling frequency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1" dirty="0" err="1">
                <a:solidFill>
                  <a:srgbClr val="273239"/>
                </a:solidFill>
                <a:effectLst/>
                <a:latin typeface="urw-din"/>
              </a:rPr>
              <a:t>ini_phase</a:t>
            </a:r>
            <a:r>
              <a:rPr lang="en-IN" b="1" i="1" dirty="0">
                <a:solidFill>
                  <a:srgbClr val="273239"/>
                </a:solidFill>
                <a:effectLst/>
                <a:latin typeface="urw-din"/>
              </a:rPr>
              <a:t> :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 initial phase in the modulated signal y in radians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1" dirty="0" err="1">
                <a:solidFill>
                  <a:srgbClr val="273239"/>
                </a:solidFill>
                <a:effectLst/>
                <a:latin typeface="urw-din"/>
              </a:rPr>
              <a:t>carramp</a:t>
            </a:r>
            <a:r>
              <a:rPr lang="en-IN" b="1" i="1" dirty="0">
                <a:solidFill>
                  <a:srgbClr val="273239"/>
                </a:solidFill>
                <a:effectLst/>
                <a:latin typeface="urw-din"/>
              </a:rPr>
              <a:t> :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 carrier amplitude of the modulated signal</a:t>
            </a:r>
          </a:p>
          <a:p>
            <a:pPr algn="l" fontAlgn="base"/>
            <a:r>
              <a:rPr lang="en-IN" b="1" i="1" dirty="0">
                <a:solidFill>
                  <a:srgbClr val="273239"/>
                </a:solidFill>
                <a:effectLst/>
                <a:latin typeface="urw-din"/>
              </a:rPr>
              <a:t>Returns :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 amplitude modulated (AM) signal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72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5D22-0655-2623-2722-52262C3E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en-IN" dirty="0"/>
              <a:t>AM code in MATLAB: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6B7CC6-1B34-62DD-010D-56FDA0608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341420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carrier Frequency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Fc = 200;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sampling frequency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Fs= 4000;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time Duration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= (0 : 1 / Fs : 1);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sine Wave with time duration of 't'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sin(2*pi*t);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Amplitude Modulation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ammod(x, Fc, Fs);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plot(y);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'Amplitude Modulation'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'Time(sec)'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'Amplitude'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98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50557-0EFD-8CFA-6FA6-7954DD5E1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170" y="659876"/>
            <a:ext cx="10414372" cy="5517087"/>
          </a:xfrm>
        </p:spPr>
      </p:pic>
    </p:spTree>
    <p:extLst>
      <p:ext uri="{BB962C8B-B14F-4D97-AF65-F5344CB8AC3E}">
        <p14:creationId xmlns:p14="http://schemas.microsoft.com/office/powerpoint/2010/main" val="245087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525A-AE0A-74F1-57C5-71FE08B0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00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28F-2E65-95E1-A1A0-D9305368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[1]https://www.electronicsnotes.com/articles/radio/modulation/amplitude-modulation-am.php</a:t>
            </a:r>
          </a:p>
          <a:p>
            <a:pPr marL="0" indent="0">
              <a:buNone/>
            </a:pPr>
            <a:r>
              <a:rPr lang="en-IN" dirty="0"/>
              <a:t>[2] https://www.youtube.com/watch?v=7fwb2N2QTxY    </a:t>
            </a:r>
          </a:p>
          <a:p>
            <a:pPr marL="0" indent="0">
              <a:buNone/>
            </a:pPr>
            <a:r>
              <a:rPr lang="en-IN" dirty="0"/>
              <a:t>[3]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B.P.Lathi”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Digital and Analog Communication Systems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Chapter 4.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https://www.vedantu.com/physics/amplitude-modulation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https://slideplayer.com/slide/12185195/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[6]https://www.tutorialspoint.com/analog_communication/analog_communication_amplitude_modulation.htm</a:t>
            </a:r>
          </a:p>
          <a:p>
            <a:pPr marL="0" indent="0">
              <a:buNone/>
            </a:pPr>
            <a:r>
              <a:rPr lang="en-IN" dirty="0"/>
              <a:t>[7] https://www.geeksforgeeks.org/amplitude-modulation-using-matlab/</a:t>
            </a:r>
          </a:p>
        </p:txBody>
      </p:sp>
    </p:spTree>
    <p:extLst>
      <p:ext uri="{BB962C8B-B14F-4D97-AF65-F5344CB8AC3E}">
        <p14:creationId xmlns:p14="http://schemas.microsoft.com/office/powerpoint/2010/main" val="368968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7F5F-CBEC-5341-D4CD-B1A753D0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254"/>
            <a:ext cx="10515600" cy="5243709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amplitude modulation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(AM), auditory or visual information is impressed on a carrier wave by varying the amplitude of the carrier to match the fluctuations in the audio or video signal being transmitted.</a:t>
            </a: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is the oldest method of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broadcasting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radio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programs. Commercial AM stations operate at frequencies spaced 10 kHz apart between 540 and 1,700 kHz. </a:t>
            </a: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 waves in this frequency range are effectively reflected back to Earth’s surface by the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ionosphere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can be detected by receivers hundreds of kilometers away. In addition to its use in commercial radio broadcasting, AM is employed in long-distance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shortwave radio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broadcasts and in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transmitting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video portion of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television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programs.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2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FDC4-D815-CEBF-78DB-B10A4683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F0691-4638-47C7-F8E6-26CA633DE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619" y="1084082"/>
            <a:ext cx="9634193" cy="4990031"/>
          </a:xfrm>
        </p:spPr>
      </p:pic>
    </p:spTree>
    <p:extLst>
      <p:ext uri="{BB962C8B-B14F-4D97-AF65-F5344CB8AC3E}">
        <p14:creationId xmlns:p14="http://schemas.microsoft.com/office/powerpoint/2010/main" val="404216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F348-A9D0-D6CA-1FE4-59641256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14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Modulation Index on Modulated signal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95FDC-BBE3-8712-CEF0-669E56CE0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398" y="1121790"/>
            <a:ext cx="8682087" cy="5608948"/>
          </a:xfrm>
        </p:spPr>
      </p:pic>
    </p:spTree>
    <p:extLst>
      <p:ext uri="{BB962C8B-B14F-4D97-AF65-F5344CB8AC3E}">
        <p14:creationId xmlns:p14="http://schemas.microsoft.com/office/powerpoint/2010/main" val="207664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E8519-0D0A-9FA7-49CD-F355C403D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530" y="509048"/>
            <a:ext cx="8700940" cy="5983828"/>
          </a:xfrm>
        </p:spPr>
      </p:pic>
    </p:spTree>
    <p:extLst>
      <p:ext uri="{BB962C8B-B14F-4D97-AF65-F5344CB8AC3E}">
        <p14:creationId xmlns:p14="http://schemas.microsoft.com/office/powerpoint/2010/main" val="111999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54AF-133E-FD55-53C4-A2A4E36B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IN" dirty="0"/>
              <a:t>Em=0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433AB-B431-9F02-4899-0E2601B3D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821" y="1825625"/>
            <a:ext cx="4920358" cy="4351338"/>
          </a:xfrm>
        </p:spPr>
      </p:pic>
    </p:spTree>
    <p:extLst>
      <p:ext uri="{BB962C8B-B14F-4D97-AF65-F5344CB8AC3E}">
        <p14:creationId xmlns:p14="http://schemas.microsoft.com/office/powerpoint/2010/main" val="135960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2524-7F7C-6622-CD2D-A2FAE8CF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BEC77-9014-BBCA-CDEE-91F8B94C6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28" y="1093509"/>
            <a:ext cx="9059159" cy="5083454"/>
          </a:xfrm>
        </p:spPr>
      </p:pic>
    </p:spTree>
    <p:extLst>
      <p:ext uri="{BB962C8B-B14F-4D97-AF65-F5344CB8AC3E}">
        <p14:creationId xmlns:p14="http://schemas.microsoft.com/office/powerpoint/2010/main" val="311237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699</Words>
  <Application>Microsoft Office PowerPoint</Application>
  <PresentationFormat>Widescreen</PresentationFormat>
  <Paragraphs>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Open Sans</vt:lpstr>
      <vt:lpstr>Times New Roman</vt:lpstr>
      <vt:lpstr>urw-din</vt:lpstr>
      <vt:lpstr>Wingdings</vt:lpstr>
      <vt:lpstr>Office Theme</vt:lpstr>
      <vt:lpstr>Experiment No. -2 </vt:lpstr>
      <vt:lpstr>Amplitude Modulation:</vt:lpstr>
      <vt:lpstr>Amplitude Modulation waveform:</vt:lpstr>
      <vt:lpstr>PowerPoint Presentation</vt:lpstr>
      <vt:lpstr>Modulation Index:</vt:lpstr>
      <vt:lpstr>Effect of Modulation Index on Modulated signal</vt:lpstr>
      <vt:lpstr>PowerPoint Presentation</vt:lpstr>
      <vt:lpstr>Em=0</vt:lpstr>
      <vt:lpstr>Example:</vt:lpstr>
      <vt:lpstr>For square wave input:</vt:lpstr>
      <vt:lpstr>AM Waveform:</vt:lpstr>
      <vt:lpstr> MATLAB Code: Modulation Index: M&lt;1</vt:lpstr>
      <vt:lpstr>Continue…</vt:lpstr>
      <vt:lpstr>Continue…</vt:lpstr>
      <vt:lpstr>Continue…</vt:lpstr>
      <vt:lpstr>Modulation Index: M=1</vt:lpstr>
      <vt:lpstr>Modulation Index: M&gt;1</vt:lpstr>
      <vt:lpstr>Frequency Spectrum:</vt:lpstr>
      <vt:lpstr>PowerPoint Presentation</vt:lpstr>
      <vt:lpstr>PowerPoint Presentation</vt:lpstr>
      <vt:lpstr>Bandwidth Requirement:</vt:lpstr>
      <vt:lpstr>PowerPoint Presentation</vt:lpstr>
      <vt:lpstr>PowerPoint Presentation</vt:lpstr>
      <vt:lpstr>Amplitude Modulation on MATLAB Simulink:</vt:lpstr>
      <vt:lpstr>Signal Generator Parameters:</vt:lpstr>
      <vt:lpstr>Output on Scope:</vt:lpstr>
      <vt:lpstr>Amplitude Demodulation:</vt:lpstr>
      <vt:lpstr>Analog Filter Design:</vt:lpstr>
      <vt:lpstr>Demodulated Signal:</vt:lpstr>
      <vt:lpstr>MATLAB Code: Amplitude modulation in MATLAB can be achieved by using the ammod() function. </vt:lpstr>
      <vt:lpstr>AM code in MATLAB: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No. -2 </dc:title>
  <dc:creator>Jayashri Kawale</dc:creator>
  <cp:lastModifiedBy>Jayashri Kawale</cp:lastModifiedBy>
  <cp:revision>46</cp:revision>
  <dcterms:created xsi:type="dcterms:W3CDTF">2023-01-12T17:10:27Z</dcterms:created>
  <dcterms:modified xsi:type="dcterms:W3CDTF">2023-02-04T18:21:21Z</dcterms:modified>
</cp:coreProperties>
</file>